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67" r:id="rId3"/>
    <p:sldId id="270" r:id="rId4"/>
    <p:sldId id="257" r:id="rId5"/>
    <p:sldId id="268" r:id="rId6"/>
    <p:sldId id="841" r:id="rId7"/>
    <p:sldId id="258" r:id="rId8"/>
    <p:sldId id="269" r:id="rId9"/>
    <p:sldId id="259" r:id="rId10"/>
    <p:sldId id="260" r:id="rId11"/>
    <p:sldId id="261" r:id="rId12"/>
    <p:sldId id="262" r:id="rId13"/>
    <p:sldId id="842" r:id="rId14"/>
    <p:sldId id="263" r:id="rId15"/>
    <p:sldId id="264" r:id="rId16"/>
    <p:sldId id="843" r:id="rId17"/>
    <p:sldId id="265" r:id="rId18"/>
    <p:sldId id="851" r:id="rId19"/>
    <p:sldId id="852" r:id="rId20"/>
    <p:sldId id="845" r:id="rId21"/>
    <p:sldId id="844" r:id="rId22"/>
    <p:sldId id="495" r:id="rId23"/>
    <p:sldId id="846" r:id="rId24"/>
    <p:sldId id="847" r:id="rId25"/>
    <p:sldId id="525" r:id="rId26"/>
    <p:sldId id="335" r:id="rId27"/>
    <p:sldId id="550" r:id="rId28"/>
    <p:sldId id="538" r:id="rId29"/>
    <p:sldId id="528" r:id="rId30"/>
    <p:sldId id="641" r:id="rId31"/>
    <p:sldId id="530" r:id="rId32"/>
    <p:sldId id="642" r:id="rId33"/>
    <p:sldId id="532" r:id="rId34"/>
    <p:sldId id="553" r:id="rId35"/>
    <p:sldId id="539" r:id="rId36"/>
    <p:sldId id="296" r:id="rId37"/>
    <p:sldId id="302" r:id="rId38"/>
    <p:sldId id="297" r:id="rId39"/>
    <p:sldId id="299" r:id="rId40"/>
    <p:sldId id="303" r:id="rId41"/>
    <p:sldId id="298" r:id="rId42"/>
    <p:sldId id="287" r:id="rId43"/>
    <p:sldId id="393" r:id="rId44"/>
    <p:sldId id="294" r:id="rId45"/>
    <p:sldId id="273" r:id="rId46"/>
    <p:sldId id="392" r:id="rId47"/>
    <p:sldId id="304" r:id="rId48"/>
    <p:sldId id="848" r:id="rId49"/>
    <p:sldId id="84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0"/>
    <p:restoredTop sz="94740"/>
  </p:normalViewPr>
  <p:slideViewPr>
    <p:cSldViewPr snapToGrid="0" snapToObjects="1">
      <p:cViewPr varScale="1">
        <p:scale>
          <a:sx n="106" d="100"/>
          <a:sy n="106" d="100"/>
        </p:scale>
        <p:origin x="18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2151C-5E15-EB46-889B-D71EAA723472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33A5C-14A2-6143-891E-91704C825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2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8-017-11110-6#ref-CR7" TargetMode="External"/><Relationship Id="rId3" Type="http://schemas.openxmlformats.org/officeDocument/2006/relationships/hyperlink" Target="https://www.nature.com/articles/s41598-017-11110-6#ref-CR2" TargetMode="External"/><Relationship Id="rId7" Type="http://schemas.openxmlformats.org/officeDocument/2006/relationships/hyperlink" Target="https://www.nature.com/articles/s41598-017-11110-6#ref-CR6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598-017-11110-6#ref-CR5" TargetMode="External"/><Relationship Id="rId11" Type="http://schemas.openxmlformats.org/officeDocument/2006/relationships/hyperlink" Target="https://www.nature.com/articles/s41598-017-11110-6#ref-CR10" TargetMode="External"/><Relationship Id="rId5" Type="http://schemas.openxmlformats.org/officeDocument/2006/relationships/hyperlink" Target="https://www.nature.com/articles/s41598-017-11110-6#ref-CR4" TargetMode="External"/><Relationship Id="rId10" Type="http://schemas.openxmlformats.org/officeDocument/2006/relationships/hyperlink" Target="https://www.nature.com/articles/s41598-017-11110-6#ref-CR9" TargetMode="External"/><Relationship Id="rId4" Type="http://schemas.openxmlformats.org/officeDocument/2006/relationships/hyperlink" Target="https://www.nature.com/articles/s41598-017-11110-6#ref-CR3" TargetMode="External"/><Relationship Id="rId9" Type="http://schemas.openxmlformats.org/officeDocument/2006/relationships/hyperlink" Target="https://www.nature.com/articles/s41598-017-11110-6#ref-CR8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33A5C-14A2-6143-891E-91704C8252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8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ombating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batch effect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 empirical Bayes method for batch correction on each gene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Johnson, W. E., Li, C. &amp; Rabinovic, A. Adjusting batch effects in microarray expression data using empirical Bayes methods. Biostatistics &#10;                           8, 118–27 (2007)."/>
              </a:rPr>
              <a:t>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distance-weighted discrimination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employs support vector machines (SVMs) to find a hyper-plane separating the batches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enito, M. et al. Adjustment of systematic microarray data biases. Bioinformatics &#10;                           20, 105–114 (2004)."/>
              </a:rPr>
              <a:t>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(both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used by us in multiple instances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inney, J. et al. The consensus molecular subtypes of colorectal cancer. Nat. Med. &#10;                           21, 1350–1356 (2015)."/>
              </a:rPr>
              <a:t>4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Sadanandam, a et al. A colorectal cancer classification system that associates cellular phenotype and responses to therapy. Nat Med &#10;                           19, 619–625 (2013)."/>
              </a:rPr>
              <a:t>5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Sadanandam, A. et al. A cross-species analysis in pancreatic neuroendocrine tumors reveals molecular subtypes with distinctive clinical, metastatic, developmental, and metabolic characteristics. Cancer Discov. &#10;                           5, 1296–1313 (2015)."/>
              </a:rPr>
              <a:t>6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Sadanandam, A., Futakuchi, M., Lyssiotis, C. A., Gibb, W. J. &amp; Singh, R. K. A Cross-Species Analysis of a Mouse Model of Breast Cancer-Specific Osteolysis and Human Bone Metastases Using Gene Expression Profiling. BMC Cancer &#10;                           11, 304 (2011)."/>
              </a:rPr>
              <a:t>7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FAbatch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extension of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batch-specific latent variables that is only suitable when the outcome of interest is known and binary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Hornung, R., Boulesteix, A.-L. &amp; Causeur, D. Combining location-and-scale batch effect adjustment with data cleaning by latent factor adjustment. BMC Bioinformatics &#10;                           17, 27 (2016)."/>
              </a:rPr>
              <a:t>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mean-adjustment of microarray data by batches using prediction analysis of microarrays -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Sims, A. H. et al. The removal of multiplicative, systematic bias allows integration of breast cancer gene expression datasets - improving meta-analysis and prediction of prognosis. BMC Med. Genomics &#10;                           1, 42 (2008)."/>
              </a:rPr>
              <a:t>9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gene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z-score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Lazar, C. et al. Batch effect removal methods for microarray gene expression data integration: A survey. Brief. Bioinform. &#10;                           14, 469–490 (2013)."/>
              </a:rPr>
              <a:t>10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cross-platform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4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80000"/>
              </a:lnSpc>
              <a:buAutoNum type="arabicPeriod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Non-informative imputation </a:t>
            </a:r>
          </a:p>
          <a:p>
            <a:pPr>
              <a:lnSpc>
                <a:spcPct val="8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        Fixed-value imputation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median/minimum)</a:t>
            </a:r>
          </a:p>
          <a:p>
            <a:pPr>
              <a:lnSpc>
                <a:spcPct val="8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	A random distribution imputation Perseus(center/tail)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2.	Low rank matrix completion</a:t>
            </a:r>
          </a:p>
          <a:p>
            <a:pPr>
              <a:lnSpc>
                <a:spcPct val="80000"/>
              </a:lnSpc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softImpute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(SVD decomposition)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3.	Predict model on the other proteins</a:t>
            </a:r>
          </a:p>
          <a:p>
            <a:pPr>
              <a:lnSpc>
                <a:spcPct val="80000"/>
              </a:lnSpc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xgboost</a:t>
            </a:r>
            <a:endParaRPr lang="en-US" sz="19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KNN</a:t>
            </a:r>
          </a:p>
          <a:p>
            <a:pPr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LASSO</a:t>
            </a:r>
          </a:p>
          <a:p>
            <a:pPr marL="0" lvl="1">
              <a:lnSpc>
                <a:spcPct val="80000"/>
              </a:lnSpc>
              <a:buSzPct val="70000"/>
            </a:pPr>
            <a:endParaRPr lang="en-US" sz="19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Iterative algorithm with prediction models</a:t>
            </a:r>
          </a:p>
          <a:p>
            <a:pPr marL="0" lvl="1">
              <a:lnSpc>
                <a:spcPct val="80000"/>
              </a:lnSpc>
              <a:buSzPct val="70000"/>
            </a:pPr>
            <a:endParaRPr lang="en-US" sz="19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9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missForest</a:t>
            </a:r>
            <a:endParaRPr lang="en-US" sz="19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80000"/>
              </a:lnSpc>
              <a:buSzPct val="70000"/>
            </a:pPr>
            <a:r>
              <a:rPr lang="en-US" sz="19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ADMIN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9E23C-DD53-9841-B8DE-03FA1723C95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1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8F872-9FE6-2442-98C0-AE7BB36CE5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1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8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71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13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51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FC0E9-2F3D-3944-95FA-56DB585BA2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3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47B2-6815-8646-92F8-7D0578F02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76ABE-3716-1A4A-8FC7-17C750608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3885B-36F0-8B44-98F7-0405C9E1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13481-CC34-794B-A013-53889B5A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2329-DD2B-3D48-AF4D-34C6F979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9908-52B2-1345-84E0-9EC57E55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478B7-DFC6-A848-BD6E-F7DD1168A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6D2F5-7420-7A4B-925D-FD296CBD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54F26-5404-A742-8BD4-D266D371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84CAF-762A-3A40-B889-DACFD264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5F50E0-946A-134B-9FD0-7BA745092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8E7D1-0EE0-2B45-8263-8960FA922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F50F0-C2C1-C94D-B98D-07DEA9F6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296C-747F-0B49-B11E-E3EA4147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4C59A-1442-E24C-B73D-45234FF7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42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81280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Graduate School of Biomedical Sciences / Presentation Slide / August 12,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9781"/>
            <a:ext cx="109728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5200"/>
              </a:lnSpc>
              <a:buNone/>
              <a:defRPr sz="5100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49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0F79-5FBB-C44C-B3D6-41628502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2DFBD-5209-1441-90B1-E046403D9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EE857-D768-7248-8BD7-AD2B6D1E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1C12-3EF3-544C-B0D2-24143DA1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7486C-4D19-DC4E-9D1C-E9B80D98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0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A35B-FB57-AA41-952A-06228A05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0AE50-D9AC-6B4F-BEF0-44EEC455F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A425-0B57-C64B-9664-06930633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7C511-5952-374A-9E5B-8358D864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AB7-A5FA-3B4C-B5DC-7D637886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55CA-05FD-1140-B8BD-37F125C5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B2816-71BF-CD47-9677-281573D35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96913-6D7F-A147-B946-DEDD14E4A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CF986-5EB3-8C4E-A775-EA711F57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4D311-D7C9-304D-8A69-82F5E751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EFB8-9BDD-A04A-872D-A33C21D4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1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1392-ECB2-4E45-B3C9-589EBC2D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49850-88B1-8041-9D82-BD2B92393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7866E-7821-4E4C-82D0-7A2B68AC5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622B5-E9AA-914A-A156-AA700070D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442D2-523F-D34D-8D29-CB2F716A1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F4EC1-C6CB-C947-9083-ADEDC7ED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2D72F-236A-074D-8C7C-6476B99C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CEA3B2-9843-2E4B-9563-58D76219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3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B922-820C-6F45-9084-59AA3E14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12E40-961B-B64E-B92A-997D8152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EECED-6D78-6E46-8DE3-79F6F0E6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07531-8920-AC40-B94D-160BC316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92368-1767-8447-A9D3-DF500F9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644D2-6FAC-9D43-8436-71970760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5567C-9184-7D4B-9920-8989D969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8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9018-9C58-974E-962D-12C2D833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133B1-6B6C-404C-94C8-EFC78F2C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21021-5E94-DF48-9ABD-37ABB56DD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0661-4D40-4C44-BE15-439DDE91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F0DFD-5073-BF4F-B344-417818D0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1FAC-BB4A-FE4A-A238-4E88F5FD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7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9259-C71B-854C-98E0-BFBEE32F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BA24A-D20F-5246-B35F-6E346499F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60E10-FB4A-B54D-BCBD-2BFFE732E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6EA09-7192-4345-A1A3-0B0D41CB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8F589-93A2-DA4A-A1B6-81817AA2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D4349-84A9-464B-87C1-D25C699B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7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9941C-E197-604F-AB0F-FA35A091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691A9-A927-3145-A83A-EA916C8E2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FB06B-5A18-AC42-A782-53770BB4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4167-9C8C-0E4C-8561-02A7F23E8DBA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AF4EC-BD3C-C24C-AB4E-132CF285A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FFE6-DE75-EE49-8688-47A56B77E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3E659-BE75-8C48-BEAE-7094731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-statistics.co/Top50-Ggplot2-Visualizations-MasterList-R-Code.htm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ot.ly/r/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rstudio.com/products/shiny/shiny-user-showca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howmeshiny.com/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cooperdevlin@gmail.com" TargetMode="External"/><Relationship Id="rId2" Type="http://schemas.openxmlformats.org/officeDocument/2006/relationships/hyperlink" Target="mailto:kelly.ruggles@g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A7A9-1E0E-A748-9A53-147750CF5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876" y="1214438"/>
            <a:ext cx="992531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Methods in Quantitative Biology: </a:t>
            </a:r>
            <a:br>
              <a:rPr lang="en-US" dirty="0"/>
            </a:br>
            <a:r>
              <a:rPr lang="en-US" dirty="0"/>
              <a:t>Introduction and Best Practices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71C52-777F-394A-8DA9-CAAD29670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2754"/>
            <a:ext cx="9144000" cy="1085045"/>
          </a:xfrm>
        </p:spPr>
        <p:txBody>
          <a:bodyPr/>
          <a:lstStyle/>
          <a:p>
            <a:r>
              <a:rPr lang="en-US" dirty="0"/>
              <a:t>Dr. Kelly Ruggles</a:t>
            </a:r>
          </a:p>
          <a:p>
            <a:r>
              <a:rPr lang="en-US" dirty="0"/>
              <a:t>9/5/2018</a:t>
            </a:r>
          </a:p>
        </p:txBody>
      </p:sp>
    </p:spTree>
    <p:extLst>
      <p:ext uri="{BB962C8B-B14F-4D97-AF65-F5344CB8AC3E}">
        <p14:creationId xmlns:p14="http://schemas.microsoft.com/office/powerpoint/2010/main" val="414014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3: Signal Processing I</a:t>
            </a:r>
          </a:p>
        </p:txBody>
      </p:sp>
      <p:pic>
        <p:nvPicPr>
          <p:cNvPr id="4" name="Picture 1" descr="C:\Users\fenyo\Desktop\peaks_background.png">
            <a:extLst>
              <a:ext uri="{FF2B5EF4-FFF2-40B4-BE49-F238E27FC236}">
                <a16:creationId xmlns:a16="http://schemas.microsoft.com/office/drawing/2014/main" id="{74FAC828-F1DA-E54D-B392-4502EB22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22" y="1712062"/>
            <a:ext cx="3886200" cy="3729852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BC11D19-2092-1B49-A95E-CB655BC9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502" t="22511" r="17485" b="40260"/>
          <a:stretch>
            <a:fillRect/>
          </a:stretch>
        </p:blipFill>
        <p:spPr bwMode="auto">
          <a:xfrm>
            <a:off x="4829491" y="1690688"/>
            <a:ext cx="7041948" cy="360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F99270-42CE-A244-B5A4-CF17C33302D0}"/>
              </a:ext>
            </a:extLst>
          </p:cNvPr>
          <p:cNvSpPr/>
          <p:nvPr/>
        </p:nvSpPr>
        <p:spPr>
          <a:xfrm>
            <a:off x="5314522" y="5311858"/>
            <a:ext cx="68774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T.N. Siegel, et al. Genes Dev. 23 (2009) 1063-1076.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49DC5-F394-3847-8571-422D3A74F735}"/>
              </a:ext>
            </a:extLst>
          </p:cNvPr>
          <p:cNvSpPr txBox="1"/>
          <p:nvPr/>
        </p:nvSpPr>
        <p:spPr>
          <a:xfrm>
            <a:off x="7823546" y="1603567"/>
            <a:ext cx="153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Chip-</a:t>
            </a:r>
            <a:r>
              <a:rPr lang="en-US" b="1" dirty="0" err="1"/>
              <a:t>Seq</a:t>
            </a:r>
            <a:r>
              <a:rPr lang="en-US" b="1" dirty="0"/>
              <a:t>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2199BF-EB0F-C54A-BC3C-C97527C5F9FD}"/>
              </a:ext>
            </a:extLst>
          </p:cNvPr>
          <p:cNvSpPr/>
          <p:nvPr/>
        </p:nvSpPr>
        <p:spPr>
          <a:xfrm>
            <a:off x="1601167" y="5975251"/>
            <a:ext cx="10163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Assignment: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Add comments to the signal processing code provided describing what is being done in the 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9" y="194933"/>
            <a:ext cx="10515600" cy="1325563"/>
          </a:xfrm>
        </p:spPr>
        <p:txBody>
          <a:bodyPr/>
          <a:lstStyle/>
          <a:p>
            <a:r>
              <a:rPr lang="en-US" dirty="0"/>
              <a:t>Week 4: Signal Processing II Discussion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070301-313A-3045-BFE7-F6EA71D45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617" y="1361454"/>
            <a:ext cx="6726973" cy="1643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25059-CB6A-B74F-8D32-E604AE997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124" y="3005100"/>
            <a:ext cx="6048298" cy="36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5: Modeling &amp; Simulation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6586F-8AD1-FF4B-ADA9-F89DD5E0FB73}"/>
              </a:ext>
            </a:extLst>
          </p:cNvPr>
          <p:cNvSpPr/>
          <p:nvPr/>
        </p:nvSpPr>
        <p:spPr>
          <a:xfrm>
            <a:off x="1919601" y="3420730"/>
            <a:ext cx="1447800" cy="79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Susceptible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A9A7F-B3BF-B040-BA49-9EB3FC30F6C2}"/>
              </a:ext>
            </a:extLst>
          </p:cNvPr>
          <p:cNvSpPr/>
          <p:nvPr/>
        </p:nvSpPr>
        <p:spPr>
          <a:xfrm>
            <a:off x="4265341" y="3420730"/>
            <a:ext cx="1447800" cy="79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Infected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E148F5-CADC-2449-971C-F5F7679E46BB}"/>
              </a:ext>
            </a:extLst>
          </p:cNvPr>
          <p:cNvCxnSpPr/>
          <p:nvPr/>
        </p:nvCxnSpPr>
        <p:spPr>
          <a:xfrm>
            <a:off x="3522437" y="3780918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45CECC-92F6-0C40-96AA-9605A72B51AC}"/>
              </a:ext>
            </a:extLst>
          </p:cNvPr>
          <p:cNvCxnSpPr/>
          <p:nvPr/>
        </p:nvCxnSpPr>
        <p:spPr>
          <a:xfrm>
            <a:off x="2605401" y="4301488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B606C6-140D-4648-BDC8-94F9B0D4CCB6}"/>
              </a:ext>
            </a:extLst>
          </p:cNvPr>
          <p:cNvCxnSpPr/>
          <p:nvPr/>
        </p:nvCxnSpPr>
        <p:spPr>
          <a:xfrm>
            <a:off x="5008337" y="4301488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74619B-5714-A845-9CD2-58D5A23265DE}"/>
              </a:ext>
            </a:extLst>
          </p:cNvPr>
          <p:cNvSpPr txBox="1"/>
          <p:nvPr/>
        </p:nvSpPr>
        <p:spPr>
          <a:xfrm>
            <a:off x="2239756" y="231788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Births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F6223-AF14-6A47-A9D1-CC33BFE73110}"/>
              </a:ext>
            </a:extLst>
          </p:cNvPr>
          <p:cNvSpPr txBox="1"/>
          <p:nvPr/>
        </p:nvSpPr>
        <p:spPr>
          <a:xfrm>
            <a:off x="2268494" y="4911088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DE377-62DD-F34E-B379-3728CEAF3A96}"/>
              </a:ext>
            </a:extLst>
          </p:cNvPr>
          <p:cNvSpPr txBox="1"/>
          <p:nvPr/>
        </p:nvSpPr>
        <p:spPr>
          <a:xfrm>
            <a:off x="4640992" y="4911088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Death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53D38A-55E8-0D4B-8D28-9973F4636AB1}"/>
              </a:ext>
            </a:extLst>
          </p:cNvPr>
          <p:cNvCxnSpPr/>
          <p:nvPr/>
        </p:nvCxnSpPr>
        <p:spPr>
          <a:xfrm>
            <a:off x="2605401" y="2687219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AB140-D703-2049-B58D-AE869EB584BC}"/>
              </a:ext>
            </a:extLst>
          </p:cNvPr>
          <p:cNvSpPr/>
          <p:nvPr/>
        </p:nvSpPr>
        <p:spPr>
          <a:xfrm>
            <a:off x="6627541" y="3448686"/>
            <a:ext cx="1447800" cy="79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Infectious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5386D2-EF1C-0B4F-AEB5-7413A9C36765}"/>
              </a:ext>
            </a:extLst>
          </p:cNvPr>
          <p:cNvCxnSpPr/>
          <p:nvPr/>
        </p:nvCxnSpPr>
        <p:spPr>
          <a:xfrm>
            <a:off x="7370537" y="4329444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16B055-B681-4D43-9518-DBD70A884371}"/>
              </a:ext>
            </a:extLst>
          </p:cNvPr>
          <p:cNvSpPr txBox="1"/>
          <p:nvPr/>
        </p:nvSpPr>
        <p:spPr>
          <a:xfrm>
            <a:off x="7003192" y="4939044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9672A8-6208-C84A-B181-DF752997FA08}"/>
              </a:ext>
            </a:extLst>
          </p:cNvPr>
          <p:cNvSpPr/>
          <p:nvPr/>
        </p:nvSpPr>
        <p:spPr>
          <a:xfrm>
            <a:off x="8989741" y="3505846"/>
            <a:ext cx="1447800" cy="79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Immune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CD49D2-1C40-9642-A077-061C1726BB2F}"/>
              </a:ext>
            </a:extLst>
          </p:cNvPr>
          <p:cNvCxnSpPr/>
          <p:nvPr/>
        </p:nvCxnSpPr>
        <p:spPr>
          <a:xfrm>
            <a:off x="5865541" y="3780918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A6CFF5-24D0-F040-865B-1C96F56C6BF7}"/>
              </a:ext>
            </a:extLst>
          </p:cNvPr>
          <p:cNvCxnSpPr/>
          <p:nvPr/>
        </p:nvCxnSpPr>
        <p:spPr>
          <a:xfrm>
            <a:off x="8227741" y="3818551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B1EA8-7A4C-054F-9D4C-7FC00496678C}"/>
              </a:ext>
            </a:extLst>
          </p:cNvPr>
          <p:cNvCxnSpPr/>
          <p:nvPr/>
        </p:nvCxnSpPr>
        <p:spPr>
          <a:xfrm>
            <a:off x="9673872" y="4363619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0FD8FA4-3649-9440-8202-66F0264A792E}"/>
              </a:ext>
            </a:extLst>
          </p:cNvPr>
          <p:cNvSpPr txBox="1"/>
          <p:nvPr/>
        </p:nvSpPr>
        <p:spPr>
          <a:xfrm>
            <a:off x="9306527" y="4973219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Death</a:t>
            </a:r>
          </a:p>
        </p:txBody>
      </p:sp>
      <p:sp>
        <p:nvSpPr>
          <p:cNvPr id="21" name="Curved Up Arrow 20">
            <a:extLst>
              <a:ext uri="{FF2B5EF4-FFF2-40B4-BE49-F238E27FC236}">
                <a16:creationId xmlns:a16="http://schemas.microsoft.com/office/drawing/2014/main" id="{4678EDD1-4E0E-4E48-BD68-D6D1B06202D8}"/>
              </a:ext>
            </a:extLst>
          </p:cNvPr>
          <p:cNvSpPr/>
          <p:nvPr/>
        </p:nvSpPr>
        <p:spPr>
          <a:xfrm rot="10800000">
            <a:off x="3274741" y="2687219"/>
            <a:ext cx="4038600" cy="761467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7215C-DF15-C146-AADA-882748957CC0}"/>
              </a:ext>
            </a:extLst>
          </p:cNvPr>
          <p:cNvSpPr txBox="1"/>
          <p:nvPr/>
        </p:nvSpPr>
        <p:spPr>
          <a:xfrm>
            <a:off x="4722541" y="2306219"/>
            <a:ext cx="139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C748F-AE0E-F54A-AACE-A27CF3696245}"/>
              </a:ext>
            </a:extLst>
          </p:cNvPr>
          <p:cNvSpPr txBox="1"/>
          <p:nvPr/>
        </p:nvSpPr>
        <p:spPr>
          <a:xfrm>
            <a:off x="1944098" y="1768937"/>
            <a:ext cx="404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Chicken Pox, Influenza, </a:t>
            </a:r>
            <a:r>
              <a:rPr lang="en-US" b="1" dirty="0" err="1"/>
              <a:t>Measels</a:t>
            </a:r>
            <a:r>
              <a:rPr lang="en-US" b="1" dirty="0"/>
              <a:t>, Rubella</a:t>
            </a:r>
          </a:p>
        </p:txBody>
      </p:sp>
      <p:sp>
        <p:nvSpPr>
          <p:cNvPr id="24" name="Curved Up Arrow 23">
            <a:extLst>
              <a:ext uri="{FF2B5EF4-FFF2-40B4-BE49-F238E27FC236}">
                <a16:creationId xmlns:a16="http://schemas.microsoft.com/office/drawing/2014/main" id="{A4D3307C-D9E3-0941-89E1-B3E79D66D0CA}"/>
              </a:ext>
            </a:extLst>
          </p:cNvPr>
          <p:cNvSpPr/>
          <p:nvPr/>
        </p:nvSpPr>
        <p:spPr>
          <a:xfrm>
            <a:off x="3036795" y="4301487"/>
            <a:ext cx="6269731" cy="1281331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C2894E-B3E8-614B-878A-F411ED667C17}"/>
              </a:ext>
            </a:extLst>
          </p:cNvPr>
          <p:cNvSpPr txBox="1"/>
          <p:nvPr/>
        </p:nvSpPr>
        <p:spPr>
          <a:xfrm>
            <a:off x="5719397" y="565418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</a:t>
            </a:r>
          </a:p>
        </p:txBody>
      </p:sp>
    </p:spTree>
    <p:extLst>
      <p:ext uri="{BB962C8B-B14F-4D97-AF65-F5344CB8AC3E}">
        <p14:creationId xmlns:p14="http://schemas.microsoft.com/office/powerpoint/2010/main" val="40978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83DE-8DE2-F24F-9425-1ED9CEBD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5: Modeling &amp; Simulation I: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15C1B-2C0C-2643-A928-180B8066E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78" y="2011363"/>
            <a:ext cx="9296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3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6: Modeling &amp; Simulation II</a:t>
            </a:r>
          </a:p>
        </p:txBody>
      </p:sp>
      <p:sp>
        <p:nvSpPr>
          <p:cNvPr id="5" name="Rectangle 87"/>
          <p:cNvSpPr>
            <a:spLocks noChangeArrowheads="1"/>
          </p:cNvSpPr>
          <p:nvPr/>
        </p:nvSpPr>
        <p:spPr bwMode="auto">
          <a:xfrm>
            <a:off x="7339408" y="5092700"/>
            <a:ext cx="4014392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400" dirty="0">
                <a:latin typeface="Franklin Gothic Book" panose="020B0503020102020204" pitchFamily="34" charset="0"/>
              </a:rPr>
              <a:t>Counteraction of antibiotic production and degradation stabilizes microbial communities</a:t>
            </a:r>
          </a:p>
          <a:p>
            <a:pPr algn="ctr"/>
            <a:r>
              <a:rPr lang="sv-SE" sz="1400" dirty="0">
                <a:latin typeface="Franklin Gothic Book" panose="020B0503020102020204" pitchFamily="34" charset="0"/>
              </a:rPr>
              <a:t>Kelsic ED, </a:t>
            </a:r>
            <a:r>
              <a:rPr lang="sv-SE" sz="1400" i="1" dirty="0">
                <a:latin typeface="Franklin Gothic Book" panose="020B0503020102020204" pitchFamily="34" charset="0"/>
              </a:rPr>
              <a:t>et al., </a:t>
            </a:r>
            <a:r>
              <a:rPr lang="sv-SE" sz="1400" dirty="0">
                <a:latin typeface="Franklin Gothic Book" panose="020B0503020102020204" pitchFamily="34" charset="0"/>
              </a:rPr>
              <a:t>Nature 521 (2015) 516-9</a:t>
            </a:r>
          </a:p>
          <a:p>
            <a:pPr algn="ctr"/>
            <a:endParaRPr lang="sv-SE" sz="1400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785" t="12321" r="52572" b="17272"/>
          <a:stretch/>
        </p:blipFill>
        <p:spPr>
          <a:xfrm>
            <a:off x="1905000" y="1604633"/>
            <a:ext cx="4728029" cy="52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7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81" y="164403"/>
            <a:ext cx="10515600" cy="1325563"/>
          </a:xfrm>
        </p:spPr>
        <p:txBody>
          <a:bodyPr/>
          <a:lstStyle/>
          <a:p>
            <a:r>
              <a:rPr lang="en-US" dirty="0"/>
              <a:t>Week 8: Data Visualization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63203-AB3A-ED4F-93DB-985637E2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83" y="1242243"/>
            <a:ext cx="5531911" cy="5307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E700ED-8D53-9E4E-8538-FF37024CB4BE}"/>
              </a:ext>
            </a:extLst>
          </p:cNvPr>
          <p:cNvSpPr txBox="1"/>
          <p:nvPr/>
        </p:nvSpPr>
        <p:spPr>
          <a:xfrm>
            <a:off x="8508381" y="6550223"/>
            <a:ext cx="213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Smits et al., (2017)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45E5B-0507-3346-8859-FE2C2CF3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0" y="1353756"/>
            <a:ext cx="6068998" cy="4478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56ACA-3807-3E48-936B-B642250F0A49}"/>
              </a:ext>
            </a:extLst>
          </p:cNvPr>
          <p:cNvSpPr txBox="1"/>
          <p:nvPr/>
        </p:nvSpPr>
        <p:spPr>
          <a:xfrm>
            <a:off x="2311413" y="5945830"/>
            <a:ext cx="178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Ding et al., (2018) Cell</a:t>
            </a:r>
          </a:p>
        </p:txBody>
      </p:sp>
    </p:spTree>
    <p:extLst>
      <p:ext uri="{BB962C8B-B14F-4D97-AF65-F5344CB8AC3E}">
        <p14:creationId xmlns:p14="http://schemas.microsoft.com/office/powerpoint/2010/main" val="3867852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81" y="164403"/>
            <a:ext cx="10515600" cy="1325563"/>
          </a:xfrm>
        </p:spPr>
        <p:txBody>
          <a:bodyPr/>
          <a:lstStyle/>
          <a:p>
            <a:r>
              <a:rPr lang="en-US" dirty="0"/>
              <a:t>Week 8: Data Visualization I: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03E1A-0A66-BB4F-8D42-764FBBC4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186" y="1668966"/>
            <a:ext cx="78867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43EAEB-96B9-F947-BD4A-5F3D89307A95}"/>
              </a:ext>
            </a:extLst>
          </p:cNvPr>
          <p:cNvSpPr/>
          <p:nvPr/>
        </p:nvSpPr>
        <p:spPr>
          <a:xfrm>
            <a:off x="1286108" y="4195751"/>
            <a:ext cx="10089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Assignment: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Based on best-practices described by the reading, find a figure from a publication that you feel is particularly good. Each student will present 2 minutes on why their figure is the best choice and students will vote on their top pick.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2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7127" cy="1325563"/>
          </a:xfrm>
        </p:spPr>
        <p:txBody>
          <a:bodyPr/>
          <a:lstStyle/>
          <a:p>
            <a:r>
              <a:rPr lang="en-US" dirty="0"/>
              <a:t>Week 8: Data Visualization I: DataViz with 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E56C8-0EAF-B748-ADFD-D4A59A4DF8EE}"/>
              </a:ext>
            </a:extLst>
          </p:cNvPr>
          <p:cNvSpPr/>
          <p:nvPr/>
        </p:nvSpPr>
        <p:spPr>
          <a:xfrm>
            <a:off x="9446268" y="6194347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Assignment: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TBD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C1F84-6CE5-674B-8D73-A481A586C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1" t="24652" r="10612" b="23333"/>
          <a:stretch/>
        </p:blipFill>
        <p:spPr>
          <a:xfrm>
            <a:off x="7448518" y="2571181"/>
            <a:ext cx="4641260" cy="284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F1D20-1174-8640-9E56-F2BD3C6C7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94" r="7848"/>
          <a:stretch/>
        </p:blipFill>
        <p:spPr>
          <a:xfrm>
            <a:off x="4079782" y="1690688"/>
            <a:ext cx="3368736" cy="3729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D108F-CBA1-9C45-8549-02EC47C84B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03" r="7014" b="14334"/>
          <a:stretch/>
        </p:blipFill>
        <p:spPr>
          <a:xfrm>
            <a:off x="109762" y="1690688"/>
            <a:ext cx="3970020" cy="3723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F76544-17FA-074D-BB66-4ACDAB333392}"/>
              </a:ext>
            </a:extLst>
          </p:cNvPr>
          <p:cNvSpPr txBox="1"/>
          <p:nvPr/>
        </p:nvSpPr>
        <p:spPr>
          <a:xfrm>
            <a:off x="305344" y="6081597"/>
            <a:ext cx="714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http://r-statistics.co/Top50-Ggplot2-Visualizations-MasterList-R-Code.html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3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7127" cy="1325563"/>
          </a:xfrm>
        </p:spPr>
        <p:txBody>
          <a:bodyPr/>
          <a:lstStyle/>
          <a:p>
            <a:r>
              <a:rPr lang="en-US" dirty="0"/>
              <a:t>Week 8: Data Visualization I: DataViz with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9CE18-9C6F-874C-B127-12E7FF383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78"/>
          <a:stretch/>
        </p:blipFill>
        <p:spPr>
          <a:xfrm>
            <a:off x="274320" y="1417320"/>
            <a:ext cx="6385560" cy="2802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92204-0D7B-D640-9307-D7F84F87E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33" b="16667"/>
          <a:stretch/>
        </p:blipFill>
        <p:spPr>
          <a:xfrm>
            <a:off x="274320" y="4219871"/>
            <a:ext cx="6385560" cy="255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3A5FF-559C-6E42-BB59-17E28F7EB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2" b="-2229"/>
          <a:stretch/>
        </p:blipFill>
        <p:spPr>
          <a:xfrm>
            <a:off x="6659880" y="1417320"/>
            <a:ext cx="5151120" cy="3067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51B221-5DC7-1A4A-8E24-622CE7C4DB49}"/>
              </a:ext>
            </a:extLst>
          </p:cNvPr>
          <p:cNvSpPr txBox="1"/>
          <p:nvPr/>
        </p:nvSpPr>
        <p:spPr>
          <a:xfrm>
            <a:off x="8214360" y="5306067"/>
            <a:ext cx="175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https://plot.ly/r/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1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7127" cy="1325563"/>
          </a:xfrm>
        </p:spPr>
        <p:txBody>
          <a:bodyPr/>
          <a:lstStyle/>
          <a:p>
            <a:r>
              <a:rPr lang="en-US" dirty="0"/>
              <a:t>Week 8: Data Visualization I: DataViz with 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4C193-C835-2646-98F6-3E8FCA5D0454}"/>
              </a:ext>
            </a:extLst>
          </p:cNvPr>
          <p:cNvSpPr/>
          <p:nvPr/>
        </p:nvSpPr>
        <p:spPr>
          <a:xfrm>
            <a:off x="434615" y="5509780"/>
            <a:ext cx="4653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https://www.rstudio.com/products/shiny/shiny-user-showcase/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3D50D-FFB6-424F-B69E-7DBE51F14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0" r="13381"/>
          <a:stretch/>
        </p:blipFill>
        <p:spPr>
          <a:xfrm>
            <a:off x="434615" y="1520189"/>
            <a:ext cx="4653424" cy="3996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61BD6-048D-C048-981C-6FB70146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623" y="1520189"/>
            <a:ext cx="6014577" cy="37591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6508D-7AC0-1D4C-AC47-AFE3C43134DC}"/>
              </a:ext>
            </a:extLst>
          </p:cNvPr>
          <p:cNvSpPr txBox="1"/>
          <p:nvPr/>
        </p:nvSpPr>
        <p:spPr>
          <a:xfrm>
            <a:off x="6910463" y="5516880"/>
            <a:ext cx="3176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http://www.showmeshiny.com/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0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E9C2-18DD-2A42-837B-6FEDEAFB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CE297-936C-FC45-A698-2D7FEC952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6"/>
          <a:stretch/>
        </p:blipFill>
        <p:spPr>
          <a:xfrm>
            <a:off x="4644586" y="2636907"/>
            <a:ext cx="236185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DC5FA-3292-2843-B336-E8D8F42A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81"/>
          <a:stretch/>
        </p:blipFill>
        <p:spPr>
          <a:xfrm>
            <a:off x="1349612" y="2636907"/>
            <a:ext cx="2294711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B6127-DE3C-484C-AE07-8CE309937C48}"/>
              </a:ext>
            </a:extLst>
          </p:cNvPr>
          <p:cNvSpPr txBox="1"/>
          <p:nvPr/>
        </p:nvSpPr>
        <p:spPr>
          <a:xfrm>
            <a:off x="4382029" y="5413381"/>
            <a:ext cx="342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Dr. Kelly Ruggles</a:t>
            </a:r>
          </a:p>
          <a:p>
            <a:pPr algn="ctr"/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Kelly.Ruggles@nyulangone.org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1A31C-6664-BF43-B3E4-7BC2BD20067D}"/>
              </a:ext>
            </a:extLst>
          </p:cNvPr>
          <p:cNvSpPr txBox="1"/>
          <p:nvPr/>
        </p:nvSpPr>
        <p:spPr>
          <a:xfrm>
            <a:off x="1419081" y="5413381"/>
            <a:ext cx="237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Dr. David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Fenyo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David@fenyolab.org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15E09-CF11-0C42-A491-0AFC69246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56" y="2636907"/>
            <a:ext cx="2725093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9D64B-F493-7845-BB0A-B5D89C43A095}"/>
              </a:ext>
            </a:extLst>
          </p:cNvPr>
          <p:cNvSpPr txBox="1"/>
          <p:nvPr/>
        </p:nvSpPr>
        <p:spPr>
          <a:xfrm>
            <a:off x="7944156" y="5493102"/>
            <a:ext cx="375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Cooper Devlin</a:t>
            </a:r>
          </a:p>
          <a:p>
            <a:pPr algn="ctr"/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Joseph.devlin@nyulangone.org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9D44A-EA0C-2B4F-B93D-A7721CF0B0A8}"/>
              </a:ext>
            </a:extLst>
          </p:cNvPr>
          <p:cNvSpPr txBox="1"/>
          <p:nvPr/>
        </p:nvSpPr>
        <p:spPr>
          <a:xfrm>
            <a:off x="3087584" y="2046858"/>
            <a:ext cx="23774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Course Directors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0D893-D6BE-BF43-90C2-10CD2BE61D6B}"/>
              </a:ext>
            </a:extLst>
          </p:cNvPr>
          <p:cNvSpPr txBox="1"/>
          <p:nvPr/>
        </p:nvSpPr>
        <p:spPr>
          <a:xfrm>
            <a:off x="8516156" y="2046858"/>
            <a:ext cx="26159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Teaching Assistant</a:t>
            </a:r>
          </a:p>
        </p:txBody>
      </p:sp>
    </p:spTree>
    <p:extLst>
      <p:ext uri="{BB962C8B-B14F-4D97-AF65-F5344CB8AC3E}">
        <p14:creationId xmlns:p14="http://schemas.microsoft.com/office/powerpoint/2010/main" val="363193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FC37-0E39-C244-83D0-672E0BEF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8: Data Visualization II: Adobe Illustrator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3308A-71B1-B040-B146-D022B853F796}"/>
              </a:ext>
            </a:extLst>
          </p:cNvPr>
          <p:cNvSpPr/>
          <p:nvPr/>
        </p:nvSpPr>
        <p:spPr>
          <a:xfrm>
            <a:off x="1676399" y="6020553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Assignment: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Given a figure, improve the formatting and layout of the and add a schematic drawing of the associated cellular pathway.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01D44-6269-474A-A369-8B50E398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018" y="1425073"/>
            <a:ext cx="4017963" cy="40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CE1F-5E5F-B84C-BF9F-68FAAA3A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51" y="365125"/>
            <a:ext cx="12315986" cy="1325563"/>
          </a:xfrm>
        </p:spPr>
        <p:txBody>
          <a:bodyPr>
            <a:normAutofit/>
          </a:bodyPr>
          <a:lstStyle/>
          <a:p>
            <a:r>
              <a:rPr lang="en-US" sz="4200" dirty="0"/>
              <a:t>Week 8: Data Visualization II: Interactive Data Viz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299C1-1231-B745-80C8-3B47E51D300F}"/>
              </a:ext>
            </a:extLst>
          </p:cNvPr>
          <p:cNvSpPr/>
          <p:nvPr/>
        </p:nvSpPr>
        <p:spPr>
          <a:xfrm>
            <a:off x="220851" y="6311900"/>
            <a:ext cx="11132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Assignment: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TBD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A2E38-BC81-2E41-875A-AEAAF75A5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38" y="1690688"/>
            <a:ext cx="5157478" cy="41023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F2CFC4-7F64-C543-8EEB-7231D47E3375}"/>
              </a:ext>
            </a:extLst>
          </p:cNvPr>
          <p:cNvSpPr/>
          <p:nvPr/>
        </p:nvSpPr>
        <p:spPr>
          <a:xfrm>
            <a:off x="1038905" y="5793003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https://</a:t>
            </a:r>
            <a:r>
              <a:rPr lang="en-US" b="1" dirty="0" err="1">
                <a:solidFill>
                  <a:srgbClr val="7030A0"/>
                </a:solidFill>
              </a:rPr>
              <a:t>projects.newyorker.com</a:t>
            </a:r>
            <a:r>
              <a:rPr lang="en-US" b="1" dirty="0">
                <a:solidFill>
                  <a:srgbClr val="7030A0"/>
                </a:solidFill>
              </a:rPr>
              <a:t>/story/</a:t>
            </a:r>
            <a:r>
              <a:rPr lang="en-US" b="1" dirty="0" err="1">
                <a:solidFill>
                  <a:srgbClr val="7030A0"/>
                </a:solidFill>
              </a:rPr>
              <a:t>citi-bike.html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72" y="1852214"/>
            <a:ext cx="5168006" cy="3779263"/>
          </a:xfrm>
          <a:prstGeom prst="rect">
            <a:avLst/>
          </a:prstGeom>
        </p:spPr>
      </p:pic>
      <p:sp>
        <p:nvSpPr>
          <p:cNvPr id="8" name="Rectangle 7">
            <a:extLst/>
          </p:cNvPr>
          <p:cNvSpPr/>
          <p:nvPr/>
        </p:nvSpPr>
        <p:spPr>
          <a:xfrm>
            <a:off x="7465274" y="5781042"/>
            <a:ext cx="338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http://transposcope.fenyolab.org</a:t>
            </a:r>
          </a:p>
        </p:txBody>
      </p:sp>
    </p:spTree>
    <p:extLst>
      <p:ext uri="{BB962C8B-B14F-4D97-AF65-F5344CB8AC3E}">
        <p14:creationId xmlns:p14="http://schemas.microsoft.com/office/powerpoint/2010/main" val="4086002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3984-2015-5C48-A046-5F75F06C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34040"/>
            <a:ext cx="10515600" cy="1325563"/>
          </a:xfrm>
        </p:spPr>
        <p:txBody>
          <a:bodyPr/>
          <a:lstStyle/>
          <a:p>
            <a:r>
              <a:rPr lang="en-US" dirty="0"/>
              <a:t>What is Quantitative Biology?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747961-ED21-BB40-89C0-9C818609D56B}"/>
              </a:ext>
            </a:extLst>
          </p:cNvPr>
          <p:cNvSpPr/>
          <p:nvPr/>
        </p:nvSpPr>
        <p:spPr>
          <a:xfrm>
            <a:off x="2970008" y="1377033"/>
            <a:ext cx="3657600" cy="36576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7ED2BD-5976-3D48-80BE-996A45432174}"/>
              </a:ext>
            </a:extLst>
          </p:cNvPr>
          <p:cNvSpPr/>
          <p:nvPr/>
        </p:nvSpPr>
        <p:spPr>
          <a:xfrm>
            <a:off x="1838111" y="3111317"/>
            <a:ext cx="3657600" cy="3657600"/>
          </a:xfrm>
          <a:prstGeom prst="ellipse">
            <a:avLst/>
          </a:prstGeom>
          <a:solidFill>
            <a:srgbClr val="FFF115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2E4112-C264-D544-9422-1BD97237DE4F}"/>
              </a:ext>
            </a:extLst>
          </p:cNvPr>
          <p:cNvSpPr/>
          <p:nvPr/>
        </p:nvSpPr>
        <p:spPr>
          <a:xfrm>
            <a:off x="2953885" y="1372762"/>
            <a:ext cx="3657600" cy="365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35119-8737-6B48-B8F7-159EB18594DC}"/>
              </a:ext>
            </a:extLst>
          </p:cNvPr>
          <p:cNvSpPr txBox="1"/>
          <p:nvPr/>
        </p:nvSpPr>
        <p:spPr>
          <a:xfrm>
            <a:off x="4726249" y="2518695"/>
            <a:ext cx="1529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Computer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B9FA6-897E-AB42-BE98-5B8C63D3628E}"/>
              </a:ext>
            </a:extLst>
          </p:cNvPr>
          <p:cNvSpPr txBox="1"/>
          <p:nvPr/>
        </p:nvSpPr>
        <p:spPr>
          <a:xfrm>
            <a:off x="3101691" y="5453998"/>
            <a:ext cx="1130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Biology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479612-044B-1F4A-A04D-3C98DE6CAECB}"/>
              </a:ext>
            </a:extLst>
          </p:cNvPr>
          <p:cNvSpPr/>
          <p:nvPr/>
        </p:nvSpPr>
        <p:spPr>
          <a:xfrm>
            <a:off x="714274" y="1336227"/>
            <a:ext cx="3657600" cy="3657600"/>
          </a:xfrm>
          <a:prstGeom prst="ellipse">
            <a:avLst/>
          </a:prstGeom>
          <a:solidFill>
            <a:srgbClr val="C00000">
              <a:alpha val="2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A8DA9-478D-BE40-AAF1-F4C235882C52}"/>
              </a:ext>
            </a:extLst>
          </p:cNvPr>
          <p:cNvSpPr txBox="1"/>
          <p:nvPr/>
        </p:nvSpPr>
        <p:spPr>
          <a:xfrm>
            <a:off x="911506" y="2703362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Mathematics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F3DC40-74C7-1246-A069-5855E0566613}"/>
              </a:ext>
            </a:extLst>
          </p:cNvPr>
          <p:cNvSpPr/>
          <p:nvPr/>
        </p:nvSpPr>
        <p:spPr>
          <a:xfrm>
            <a:off x="722336" y="1340915"/>
            <a:ext cx="3657600" cy="365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EE2D9-05B1-C14F-9EB2-58CBA8A8F9AD}"/>
              </a:ext>
            </a:extLst>
          </p:cNvPr>
          <p:cNvSpPr txBox="1"/>
          <p:nvPr/>
        </p:nvSpPr>
        <p:spPr>
          <a:xfrm>
            <a:off x="3323989" y="3405239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QB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12574E-9864-014A-B3F9-98AC3D8CCD2A}"/>
              </a:ext>
            </a:extLst>
          </p:cNvPr>
          <p:cNvSpPr txBox="1"/>
          <p:nvPr/>
        </p:nvSpPr>
        <p:spPr>
          <a:xfrm>
            <a:off x="1941394" y="3960204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Machine </a:t>
            </a:r>
          </a:p>
          <a:p>
            <a:pPr algn="ctr"/>
            <a:r>
              <a:rPr lang="en-US" sz="2400" b="1" dirty="0"/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5B586-7F03-A748-9FAA-EC3E2BFAA0B8}"/>
              </a:ext>
            </a:extLst>
          </p:cNvPr>
          <p:cNvSpPr txBox="1"/>
          <p:nvPr/>
        </p:nvSpPr>
        <p:spPr>
          <a:xfrm>
            <a:off x="3788990" y="3969083"/>
            <a:ext cx="158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Data</a:t>
            </a:r>
          </a:p>
          <a:p>
            <a:pPr algn="ctr"/>
            <a:r>
              <a:rPr lang="en-US" sz="2400" b="1" dirty="0"/>
              <a:t>Processing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939F6-3EF8-6E40-931A-F784944EA73D}"/>
              </a:ext>
            </a:extLst>
          </p:cNvPr>
          <p:cNvSpPr txBox="1"/>
          <p:nvPr/>
        </p:nvSpPr>
        <p:spPr>
          <a:xfrm>
            <a:off x="2986129" y="2537327"/>
            <a:ext cx="1377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214827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3984-2015-5C48-A046-5F75F06C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34040"/>
            <a:ext cx="10515600" cy="1325563"/>
          </a:xfrm>
        </p:spPr>
        <p:txBody>
          <a:bodyPr/>
          <a:lstStyle/>
          <a:p>
            <a:r>
              <a:rPr lang="en-US" dirty="0"/>
              <a:t>What is Quantitative Biology?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747961-ED21-BB40-89C0-9C818609D56B}"/>
              </a:ext>
            </a:extLst>
          </p:cNvPr>
          <p:cNvSpPr/>
          <p:nvPr/>
        </p:nvSpPr>
        <p:spPr>
          <a:xfrm>
            <a:off x="2970008" y="1377033"/>
            <a:ext cx="3657600" cy="36576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7ED2BD-5976-3D48-80BE-996A45432174}"/>
              </a:ext>
            </a:extLst>
          </p:cNvPr>
          <p:cNvSpPr/>
          <p:nvPr/>
        </p:nvSpPr>
        <p:spPr>
          <a:xfrm>
            <a:off x="1838111" y="3111317"/>
            <a:ext cx="3657600" cy="3657600"/>
          </a:xfrm>
          <a:prstGeom prst="ellipse">
            <a:avLst/>
          </a:prstGeom>
          <a:solidFill>
            <a:srgbClr val="FFF115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2E4112-C264-D544-9422-1BD97237DE4F}"/>
              </a:ext>
            </a:extLst>
          </p:cNvPr>
          <p:cNvSpPr/>
          <p:nvPr/>
        </p:nvSpPr>
        <p:spPr>
          <a:xfrm>
            <a:off x="2953885" y="1372762"/>
            <a:ext cx="3657600" cy="365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35119-8737-6B48-B8F7-159EB18594DC}"/>
              </a:ext>
            </a:extLst>
          </p:cNvPr>
          <p:cNvSpPr txBox="1"/>
          <p:nvPr/>
        </p:nvSpPr>
        <p:spPr>
          <a:xfrm>
            <a:off x="4726249" y="2518695"/>
            <a:ext cx="1529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Computer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B9FA6-897E-AB42-BE98-5B8C63D3628E}"/>
              </a:ext>
            </a:extLst>
          </p:cNvPr>
          <p:cNvSpPr txBox="1"/>
          <p:nvPr/>
        </p:nvSpPr>
        <p:spPr>
          <a:xfrm>
            <a:off x="3101691" y="5453998"/>
            <a:ext cx="1130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Biology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479612-044B-1F4A-A04D-3C98DE6CAECB}"/>
              </a:ext>
            </a:extLst>
          </p:cNvPr>
          <p:cNvSpPr/>
          <p:nvPr/>
        </p:nvSpPr>
        <p:spPr>
          <a:xfrm>
            <a:off x="714274" y="1336227"/>
            <a:ext cx="3657600" cy="3657600"/>
          </a:xfrm>
          <a:prstGeom prst="ellipse">
            <a:avLst/>
          </a:prstGeom>
          <a:solidFill>
            <a:srgbClr val="C00000">
              <a:alpha val="2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A8DA9-478D-BE40-AAF1-F4C235882C52}"/>
              </a:ext>
            </a:extLst>
          </p:cNvPr>
          <p:cNvSpPr txBox="1"/>
          <p:nvPr/>
        </p:nvSpPr>
        <p:spPr>
          <a:xfrm>
            <a:off x="911506" y="2703362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Mathematics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F3DC40-74C7-1246-A069-5855E0566613}"/>
              </a:ext>
            </a:extLst>
          </p:cNvPr>
          <p:cNvSpPr/>
          <p:nvPr/>
        </p:nvSpPr>
        <p:spPr>
          <a:xfrm>
            <a:off x="722336" y="1340915"/>
            <a:ext cx="3657600" cy="3657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EE2D9-05B1-C14F-9EB2-58CBA8A8F9AD}"/>
              </a:ext>
            </a:extLst>
          </p:cNvPr>
          <p:cNvSpPr txBox="1"/>
          <p:nvPr/>
        </p:nvSpPr>
        <p:spPr>
          <a:xfrm>
            <a:off x="3323989" y="3405239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QB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12574E-9864-014A-B3F9-98AC3D8CCD2A}"/>
              </a:ext>
            </a:extLst>
          </p:cNvPr>
          <p:cNvSpPr txBox="1"/>
          <p:nvPr/>
        </p:nvSpPr>
        <p:spPr>
          <a:xfrm>
            <a:off x="1941394" y="3960204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Machine </a:t>
            </a:r>
          </a:p>
          <a:p>
            <a:pPr algn="ctr"/>
            <a:r>
              <a:rPr lang="en-US" sz="2400" b="1" dirty="0"/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5B586-7F03-A748-9FAA-EC3E2BFAA0B8}"/>
              </a:ext>
            </a:extLst>
          </p:cNvPr>
          <p:cNvSpPr txBox="1"/>
          <p:nvPr/>
        </p:nvSpPr>
        <p:spPr>
          <a:xfrm>
            <a:off x="3788990" y="3969083"/>
            <a:ext cx="158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Data</a:t>
            </a:r>
          </a:p>
          <a:p>
            <a:pPr algn="ctr"/>
            <a:r>
              <a:rPr lang="en-US" sz="2400" b="1" dirty="0"/>
              <a:t>Processing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939F6-3EF8-6E40-931A-F784944EA73D}"/>
              </a:ext>
            </a:extLst>
          </p:cNvPr>
          <p:cNvSpPr txBox="1"/>
          <p:nvPr/>
        </p:nvSpPr>
        <p:spPr>
          <a:xfrm>
            <a:off x="2986129" y="2537327"/>
            <a:ext cx="1377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Statistics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76EC2A7-5D7B-7A49-84B3-8FDEBE3D1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798" y="1691994"/>
            <a:ext cx="5765223" cy="3762004"/>
          </a:xfrm>
        </p:spPr>
        <p:txBody>
          <a:bodyPr>
            <a:normAutofit/>
          </a:bodyPr>
          <a:lstStyle/>
          <a:p>
            <a:r>
              <a:rPr lang="en-US" dirty="0"/>
              <a:t>Includes subfields of: </a:t>
            </a:r>
          </a:p>
          <a:p>
            <a:pPr lvl="1"/>
            <a:r>
              <a:rPr lang="en-US" dirty="0"/>
              <a:t>Mathematical Biology</a:t>
            </a:r>
          </a:p>
          <a:p>
            <a:pPr lvl="1"/>
            <a:r>
              <a:rPr lang="en-US" dirty="0"/>
              <a:t>Computational Biology</a:t>
            </a:r>
          </a:p>
          <a:p>
            <a:pPr lvl="1"/>
            <a:r>
              <a:rPr lang="en-US" dirty="0"/>
              <a:t>Bioinformatics</a:t>
            </a:r>
          </a:p>
          <a:p>
            <a:pPr lvl="1"/>
            <a:r>
              <a:rPr lang="en-US" dirty="0"/>
              <a:t>Biostatistics</a:t>
            </a:r>
          </a:p>
          <a:p>
            <a:pPr lvl="1"/>
            <a:r>
              <a:rPr lang="en-US" dirty="0"/>
              <a:t>Systems Biology</a:t>
            </a:r>
          </a:p>
          <a:p>
            <a:pPr lvl="1"/>
            <a:r>
              <a:rPr lang="en-US" dirty="0"/>
              <a:t>Synthetic Biology</a:t>
            </a:r>
          </a:p>
          <a:p>
            <a:pPr lvl="1"/>
            <a:r>
              <a:rPr lang="en-US" dirty="0"/>
              <a:t>Epidemiology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69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3984-2015-5C48-A046-5F75F06C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34040"/>
            <a:ext cx="10515600" cy="1325563"/>
          </a:xfrm>
        </p:spPr>
        <p:txBody>
          <a:bodyPr/>
          <a:lstStyle/>
          <a:p>
            <a:r>
              <a:rPr lang="en-US" dirty="0"/>
              <a:t>What we’ll Cover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59864D-A72F-3A4D-B042-665F72B49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004317"/>
              </p:ext>
            </p:extLst>
          </p:nvPr>
        </p:nvGraphicFramePr>
        <p:xfrm>
          <a:off x="2743200" y="1439328"/>
          <a:ext cx="6675809" cy="3613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1485">
                  <a:extLst>
                    <a:ext uri="{9D8B030D-6E8A-4147-A177-3AD203B41FA5}">
                      <a16:colId xmlns:a16="http://schemas.microsoft.com/office/drawing/2014/main" val="1169302828"/>
                    </a:ext>
                  </a:extLst>
                </a:gridCol>
                <a:gridCol w="509201">
                  <a:extLst>
                    <a:ext uri="{9D8B030D-6E8A-4147-A177-3AD203B41FA5}">
                      <a16:colId xmlns:a16="http://schemas.microsoft.com/office/drawing/2014/main" val="2354458520"/>
                    </a:ext>
                  </a:extLst>
                </a:gridCol>
                <a:gridCol w="446080">
                  <a:extLst>
                    <a:ext uri="{9D8B030D-6E8A-4147-A177-3AD203B41FA5}">
                      <a16:colId xmlns:a16="http://schemas.microsoft.com/office/drawing/2014/main" val="2914546329"/>
                    </a:ext>
                  </a:extLst>
                </a:gridCol>
                <a:gridCol w="484869">
                  <a:extLst>
                    <a:ext uri="{9D8B030D-6E8A-4147-A177-3AD203B41FA5}">
                      <a16:colId xmlns:a16="http://schemas.microsoft.com/office/drawing/2014/main" val="725251301"/>
                    </a:ext>
                  </a:extLst>
                </a:gridCol>
                <a:gridCol w="484869">
                  <a:extLst>
                    <a:ext uri="{9D8B030D-6E8A-4147-A177-3AD203B41FA5}">
                      <a16:colId xmlns:a16="http://schemas.microsoft.com/office/drawing/2014/main" val="3175473162"/>
                    </a:ext>
                  </a:extLst>
                </a:gridCol>
                <a:gridCol w="484869">
                  <a:extLst>
                    <a:ext uri="{9D8B030D-6E8A-4147-A177-3AD203B41FA5}">
                      <a16:colId xmlns:a16="http://schemas.microsoft.com/office/drawing/2014/main" val="3231947219"/>
                    </a:ext>
                  </a:extLst>
                </a:gridCol>
                <a:gridCol w="484869">
                  <a:extLst>
                    <a:ext uri="{9D8B030D-6E8A-4147-A177-3AD203B41FA5}">
                      <a16:colId xmlns:a16="http://schemas.microsoft.com/office/drawing/2014/main" val="3689194522"/>
                    </a:ext>
                  </a:extLst>
                </a:gridCol>
                <a:gridCol w="484869">
                  <a:extLst>
                    <a:ext uri="{9D8B030D-6E8A-4147-A177-3AD203B41FA5}">
                      <a16:colId xmlns:a16="http://schemas.microsoft.com/office/drawing/2014/main" val="1139687367"/>
                    </a:ext>
                  </a:extLst>
                </a:gridCol>
                <a:gridCol w="444698">
                  <a:extLst>
                    <a:ext uri="{9D8B030D-6E8A-4147-A177-3AD203B41FA5}">
                      <a16:colId xmlns:a16="http://schemas.microsoft.com/office/drawing/2014/main" val="2113427246"/>
                    </a:ext>
                  </a:extLst>
                </a:gridCol>
              </a:tblGrid>
              <a:tr h="45174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Franklin Gothic Book" panose="020B0503020102020204" pitchFamily="34" charset="0"/>
                        </a:rPr>
                        <a:t>Subfields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148861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Mathematical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75463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Computational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867891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006891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Biostatistics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2606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Systems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900584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Synthetic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869011"/>
                  </a:ext>
                </a:extLst>
              </a:tr>
              <a:tr h="451742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Epidemiology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9544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9C10F2-9022-2E48-A207-12D8BAEF7CA1}"/>
              </a:ext>
            </a:extLst>
          </p:cNvPr>
          <p:cNvSpPr txBox="1"/>
          <p:nvPr/>
        </p:nvSpPr>
        <p:spPr>
          <a:xfrm>
            <a:off x="6761748" y="1003083"/>
            <a:ext cx="99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Week #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996F5A-1FB6-A849-AA75-806E9F9968C1}"/>
              </a:ext>
            </a:extLst>
          </p:cNvPr>
          <p:cNvSpPr txBox="1"/>
          <p:nvPr/>
        </p:nvSpPr>
        <p:spPr>
          <a:xfrm rot="18812193">
            <a:off x="4165311" y="5627463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Biomedical Data 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E83DE0-6467-A04E-B711-3ED9B6C2E424}"/>
              </a:ext>
            </a:extLst>
          </p:cNvPr>
          <p:cNvSpPr txBox="1"/>
          <p:nvPr/>
        </p:nvSpPr>
        <p:spPr>
          <a:xfrm rot="18812193">
            <a:off x="4598472" y="5717590"/>
            <a:ext cx="216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Biomedical Data II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1CF575-3F4A-1443-B0AE-987BBF4F8DF4}"/>
              </a:ext>
            </a:extLst>
          </p:cNvPr>
          <p:cNvSpPr txBox="1"/>
          <p:nvPr/>
        </p:nvSpPr>
        <p:spPr>
          <a:xfrm rot="18812193">
            <a:off x="5116408" y="5694349"/>
            <a:ext cx="221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Signal Processing 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07A99C-9E72-3C41-999D-EE6902CC72CD}"/>
              </a:ext>
            </a:extLst>
          </p:cNvPr>
          <p:cNvSpPr txBox="1"/>
          <p:nvPr/>
        </p:nvSpPr>
        <p:spPr>
          <a:xfrm rot="18812193">
            <a:off x="5538440" y="5737416"/>
            <a:ext cx="227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Signal Processing II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3FCF3-30C5-0C42-B52B-EAA809209B9B}"/>
              </a:ext>
            </a:extLst>
          </p:cNvPr>
          <p:cNvSpPr txBox="1"/>
          <p:nvPr/>
        </p:nvSpPr>
        <p:spPr>
          <a:xfrm rot="18812193">
            <a:off x="6162186" y="5714174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Modeling &amp; Sim. 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D434CB-DD46-E048-B21B-5B28D5278321}"/>
              </a:ext>
            </a:extLst>
          </p:cNvPr>
          <p:cNvSpPr txBox="1"/>
          <p:nvPr/>
        </p:nvSpPr>
        <p:spPr>
          <a:xfrm rot="18812193">
            <a:off x="6617429" y="5694349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Modeling &amp; Sim. 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CE71F9-9A87-374C-82B4-BEC47C1EF39B}"/>
              </a:ext>
            </a:extLst>
          </p:cNvPr>
          <p:cNvSpPr txBox="1"/>
          <p:nvPr/>
        </p:nvSpPr>
        <p:spPr>
          <a:xfrm rot="18812193">
            <a:off x="7046091" y="5687446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Data Visualization 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EF271D-5B66-FA4A-A722-E1AE123C91FC}"/>
              </a:ext>
            </a:extLst>
          </p:cNvPr>
          <p:cNvSpPr txBox="1"/>
          <p:nvPr/>
        </p:nvSpPr>
        <p:spPr>
          <a:xfrm rot="18812193">
            <a:off x="7454448" y="5744269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Data Visualization II</a:t>
            </a:r>
          </a:p>
        </p:txBody>
      </p:sp>
    </p:spTree>
    <p:extLst>
      <p:ext uri="{BB962C8B-B14F-4D97-AF65-F5344CB8AC3E}">
        <p14:creationId xmlns:p14="http://schemas.microsoft.com/office/powerpoint/2010/main" val="1489321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Systems Biology in Human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>
            <a:off x="2250709" y="4145002"/>
            <a:ext cx="524933" cy="1778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0A17-C954-F040-9280-C9608A5D8960}"/>
              </a:ext>
            </a:extLst>
          </p:cNvPr>
          <p:cNvSpPr txBox="1"/>
          <p:nvPr/>
        </p:nvSpPr>
        <p:spPr>
          <a:xfrm>
            <a:off x="494907" y="4710836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Cell-level </a:t>
            </a:r>
          </a:p>
          <a:p>
            <a:pPr algn="ctr"/>
            <a:r>
              <a:rPr lang="en-US" sz="2400" dirty="0"/>
              <a:t>Multi-omics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4CEC7-1B7F-B94A-9839-D5AC26482595}"/>
              </a:ext>
            </a:extLst>
          </p:cNvPr>
          <p:cNvSpPr/>
          <p:nvPr/>
        </p:nvSpPr>
        <p:spPr>
          <a:xfrm>
            <a:off x="7548485" y="6550223"/>
            <a:ext cx="4643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systemsbiology.org</a:t>
            </a:r>
            <a:r>
              <a:rPr lang="en-US" sz="1400" i="1" dirty="0"/>
              <a:t>/about/what-is-systems-biology/</a:t>
            </a:r>
          </a:p>
        </p:txBody>
      </p:sp>
    </p:spTree>
    <p:extLst>
      <p:ext uri="{BB962C8B-B14F-4D97-AF65-F5344CB8AC3E}">
        <p14:creationId xmlns:p14="http://schemas.microsoft.com/office/powerpoint/2010/main" val="211905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66" y="148959"/>
            <a:ext cx="10515600" cy="1325563"/>
          </a:xfrm>
        </p:spPr>
        <p:txBody>
          <a:bodyPr/>
          <a:lstStyle/>
          <a:p>
            <a:r>
              <a:rPr lang="en-US" dirty="0"/>
              <a:t>Diversity of Omics in Biomedicine</a:t>
            </a:r>
          </a:p>
        </p:txBody>
      </p:sp>
      <p:pic>
        <p:nvPicPr>
          <p:cNvPr id="4" name="Picture 3" descr="TCGA-CPTA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22755" r="55338" b="19045"/>
          <a:stretch/>
        </p:blipFill>
        <p:spPr>
          <a:xfrm>
            <a:off x="566846" y="1394840"/>
            <a:ext cx="3884564" cy="4977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519798">
            <a:off x="903029" y="5798419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Samples</a:t>
            </a:r>
          </a:p>
        </p:txBody>
      </p:sp>
      <p:sp>
        <p:nvSpPr>
          <p:cNvPr id="6" name="TextBox 5"/>
          <p:cNvSpPr txBox="1"/>
          <p:nvPr/>
        </p:nvSpPr>
        <p:spPr>
          <a:xfrm rot="19957635">
            <a:off x="2832544" y="5834262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Genes/loci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5430" y="302239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Mutation calls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5430" y="3416448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Copy Number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8529" y="3809702"/>
            <a:ext cx="19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Gene Expression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5430" y="4225309"/>
            <a:ext cx="315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DNA methylation/Epigenetics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5430" y="45946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MicroRNA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269" y="497424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Metabolomics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7779" y="531714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Phenotype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2831" y="2321969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Proteomics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2831" y="2647760"/>
            <a:ext cx="22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Phosphoproteomics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7647771" y="2021131"/>
            <a:ext cx="398460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Genome</a:t>
            </a:r>
          </a:p>
          <a:p>
            <a:pPr lvl="1"/>
            <a:r>
              <a:rPr lang="en-US" dirty="0"/>
              <a:t>Long term information storage</a:t>
            </a:r>
          </a:p>
          <a:p>
            <a:r>
              <a:rPr lang="en-US" dirty="0"/>
              <a:t>Transcriptome</a:t>
            </a:r>
          </a:p>
          <a:p>
            <a:pPr lvl="1"/>
            <a:r>
              <a:rPr lang="en-US" dirty="0"/>
              <a:t>Retrieval of information</a:t>
            </a:r>
          </a:p>
          <a:p>
            <a:r>
              <a:rPr lang="en-US" dirty="0"/>
              <a:t>Proteome</a:t>
            </a:r>
          </a:p>
          <a:p>
            <a:pPr lvl="1"/>
            <a:r>
              <a:rPr lang="en-US" dirty="0"/>
              <a:t>Short term information storage</a:t>
            </a:r>
          </a:p>
          <a:p>
            <a:r>
              <a:rPr lang="en-US" dirty="0" err="1"/>
              <a:t>Interactome</a:t>
            </a:r>
            <a:endParaRPr lang="en-US" dirty="0"/>
          </a:p>
          <a:p>
            <a:pPr lvl="1"/>
            <a:r>
              <a:rPr lang="en-US" dirty="0"/>
              <a:t>Signaling networks</a:t>
            </a:r>
          </a:p>
          <a:p>
            <a:r>
              <a:rPr lang="en-US" dirty="0"/>
              <a:t>Metabolome, </a:t>
            </a:r>
            <a:r>
              <a:rPr lang="en-US" dirty="0" err="1"/>
              <a:t>Lipidome</a:t>
            </a:r>
            <a:endParaRPr lang="en-US" dirty="0"/>
          </a:p>
          <a:p>
            <a:pPr lvl="1"/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774849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874D-2997-B34F-8AFF-75702969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Intracellular System-level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CE5-9A20-334A-974E-F599F8313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76" y="1510108"/>
            <a:ext cx="10846906" cy="9422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i="1" dirty="0"/>
              <a:t>“I don’t know why you bother measuring proteomics, all you need to understand cancer is RNA-</a:t>
            </a:r>
            <a:r>
              <a:rPr lang="en-US" sz="2600" i="1" dirty="0" err="1"/>
              <a:t>Seq</a:t>
            </a:r>
            <a:r>
              <a:rPr lang="en-US" sz="2600" i="1" dirty="0"/>
              <a:t>” – Anonymous Tenured Professor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A41BEBF-3C1D-734B-95CA-670B4EF37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b="7477"/>
          <a:stretch/>
        </p:blipFill>
        <p:spPr bwMode="auto">
          <a:xfrm>
            <a:off x="646106" y="2610115"/>
            <a:ext cx="3298333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870B4-DA7C-974D-B90F-1DC3D588C861}"/>
              </a:ext>
            </a:extLst>
          </p:cNvPr>
          <p:cNvSpPr txBox="1"/>
          <p:nvPr/>
        </p:nvSpPr>
        <p:spPr>
          <a:xfrm>
            <a:off x="1784449" y="2623737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=0.4698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A33D48F-39BB-5D48-ADB1-DC0BD669D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b="6403"/>
          <a:stretch/>
        </p:blipFill>
        <p:spPr bwMode="auto">
          <a:xfrm>
            <a:off x="8326220" y="2588543"/>
            <a:ext cx="3283996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B506C49-3D30-024A-9EF0-4E1BDC034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b="6936"/>
          <a:stretch/>
        </p:blipFill>
        <p:spPr bwMode="auto">
          <a:xfrm>
            <a:off x="4399742" y="2588543"/>
            <a:ext cx="330812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61D40C-BEDC-A449-AF50-E2A52E52F0A8}"/>
              </a:ext>
            </a:extLst>
          </p:cNvPr>
          <p:cNvSpPr txBox="1"/>
          <p:nvPr/>
        </p:nvSpPr>
        <p:spPr>
          <a:xfrm>
            <a:off x="9497372" y="2598439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r</a:t>
            </a:r>
            <a:r>
              <a:rPr lang="en-US" b="1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</a:rPr>
              <a:t>=0.2577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ACEB5-0128-EB4A-8E94-4266515925CF}"/>
              </a:ext>
            </a:extLst>
          </p:cNvPr>
          <p:cNvSpPr txBox="1"/>
          <p:nvPr/>
        </p:nvSpPr>
        <p:spPr>
          <a:xfrm>
            <a:off x="5309378" y="2610225"/>
            <a:ext cx="118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=0.3718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C543B-B8CD-1047-ABFA-BCEFF1FB7009}"/>
              </a:ext>
            </a:extLst>
          </p:cNvPr>
          <p:cNvSpPr txBox="1"/>
          <p:nvPr/>
        </p:nvSpPr>
        <p:spPr>
          <a:xfrm>
            <a:off x="1919839" y="51251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itchFamily="18" charset="0"/>
              </a:rPr>
              <a:t>mRNA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9FDEE-1A4F-A243-86A4-2A00D3AC1AD7}"/>
              </a:ext>
            </a:extLst>
          </p:cNvPr>
          <p:cNvSpPr txBox="1"/>
          <p:nvPr/>
        </p:nvSpPr>
        <p:spPr>
          <a:xfrm rot="16200000">
            <a:off x="49362" y="3476104"/>
            <a:ext cx="86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itchFamily="18" charset="0"/>
              </a:rPr>
              <a:t>Protein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16890-2648-2C4A-8635-12D1267BE806}"/>
              </a:ext>
            </a:extLst>
          </p:cNvPr>
          <p:cNvSpPr txBox="1"/>
          <p:nvPr/>
        </p:nvSpPr>
        <p:spPr>
          <a:xfrm rot="16200000">
            <a:off x="7219008" y="3600709"/>
            <a:ext cx="17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cs typeface="Times New Roman" pitchFamily="18" charset="0"/>
              </a:rPr>
              <a:t>Phosphoprotein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B7E3B-EE1A-774A-B9CA-451276BFFA15}"/>
              </a:ext>
            </a:extLst>
          </p:cNvPr>
          <p:cNvSpPr txBox="1"/>
          <p:nvPr/>
        </p:nvSpPr>
        <p:spPr>
          <a:xfrm>
            <a:off x="5466536" y="5035377"/>
            <a:ext cx="86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itchFamily="18" charset="0"/>
              </a:rPr>
              <a:t>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D4171-EB39-6945-A3FB-1EC5F20E969F}"/>
              </a:ext>
            </a:extLst>
          </p:cNvPr>
          <p:cNvSpPr txBox="1"/>
          <p:nvPr/>
        </p:nvSpPr>
        <p:spPr>
          <a:xfrm rot="16200000">
            <a:off x="3404438" y="3455244"/>
            <a:ext cx="17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cs typeface="Times New Roman" pitchFamily="18" charset="0"/>
              </a:rPr>
              <a:t>Phosphoprotein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152EC-792F-4645-AFF4-9B6E7C45DC6A}"/>
              </a:ext>
            </a:extLst>
          </p:cNvPr>
          <p:cNvSpPr txBox="1"/>
          <p:nvPr/>
        </p:nvSpPr>
        <p:spPr>
          <a:xfrm>
            <a:off x="9561218" y="511249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itchFamily="18" charset="0"/>
              </a:rPr>
              <a:t>mRNA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765F6CC-2BCF-E042-81EF-A564CE3C6EBF}"/>
              </a:ext>
            </a:extLst>
          </p:cNvPr>
          <p:cNvSpPr/>
          <p:nvPr/>
        </p:nvSpPr>
        <p:spPr>
          <a:xfrm>
            <a:off x="2055827" y="5831349"/>
            <a:ext cx="516835" cy="848139"/>
          </a:xfrm>
          <a:custGeom>
            <a:avLst/>
            <a:gdLst>
              <a:gd name="connsiteX0" fmla="*/ 0 w 516835"/>
              <a:gd name="connsiteY0" fmla="*/ 0 h 848139"/>
              <a:gd name="connsiteX1" fmla="*/ 159026 w 516835"/>
              <a:gd name="connsiteY1" fmla="*/ 26505 h 848139"/>
              <a:gd name="connsiteX2" fmla="*/ 198783 w 516835"/>
              <a:gd name="connsiteY2" fmla="*/ 39757 h 848139"/>
              <a:gd name="connsiteX3" fmla="*/ 225287 w 516835"/>
              <a:gd name="connsiteY3" fmla="*/ 79513 h 848139"/>
              <a:gd name="connsiteX4" fmla="*/ 212035 w 516835"/>
              <a:gd name="connsiteY4" fmla="*/ 225287 h 848139"/>
              <a:gd name="connsiteX5" fmla="*/ 198783 w 516835"/>
              <a:gd name="connsiteY5" fmla="*/ 278296 h 848139"/>
              <a:gd name="connsiteX6" fmla="*/ 172278 w 516835"/>
              <a:gd name="connsiteY6" fmla="*/ 304800 h 848139"/>
              <a:gd name="connsiteX7" fmla="*/ 159026 w 516835"/>
              <a:gd name="connsiteY7" fmla="*/ 344557 h 848139"/>
              <a:gd name="connsiteX8" fmla="*/ 172278 w 516835"/>
              <a:gd name="connsiteY8" fmla="*/ 437322 h 848139"/>
              <a:gd name="connsiteX9" fmla="*/ 265044 w 516835"/>
              <a:gd name="connsiteY9" fmla="*/ 477078 h 848139"/>
              <a:gd name="connsiteX10" fmla="*/ 450574 w 516835"/>
              <a:gd name="connsiteY10" fmla="*/ 490331 h 848139"/>
              <a:gd name="connsiteX11" fmla="*/ 490330 w 516835"/>
              <a:gd name="connsiteY11" fmla="*/ 516835 h 848139"/>
              <a:gd name="connsiteX12" fmla="*/ 516835 w 516835"/>
              <a:gd name="connsiteY12" fmla="*/ 596348 h 848139"/>
              <a:gd name="connsiteX13" fmla="*/ 503583 w 516835"/>
              <a:gd name="connsiteY13" fmla="*/ 755374 h 848139"/>
              <a:gd name="connsiteX14" fmla="*/ 490330 w 516835"/>
              <a:gd name="connsiteY14" fmla="*/ 795131 h 848139"/>
              <a:gd name="connsiteX15" fmla="*/ 463826 w 516835"/>
              <a:gd name="connsiteY15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6835" h="848139">
                <a:moveTo>
                  <a:pt x="0" y="0"/>
                </a:moveTo>
                <a:cubicBezTo>
                  <a:pt x="52374" y="7482"/>
                  <a:pt x="107342" y="13584"/>
                  <a:pt x="159026" y="26505"/>
                </a:cubicBezTo>
                <a:cubicBezTo>
                  <a:pt x="172578" y="29893"/>
                  <a:pt x="185531" y="35340"/>
                  <a:pt x="198783" y="39757"/>
                </a:cubicBezTo>
                <a:cubicBezTo>
                  <a:pt x="207618" y="53009"/>
                  <a:pt x="224152" y="63627"/>
                  <a:pt x="225287" y="79513"/>
                </a:cubicBezTo>
                <a:cubicBezTo>
                  <a:pt x="228763" y="128181"/>
                  <a:pt x="218483" y="176923"/>
                  <a:pt x="212035" y="225287"/>
                </a:cubicBezTo>
                <a:cubicBezTo>
                  <a:pt x="209628" y="243341"/>
                  <a:pt x="206928" y="262005"/>
                  <a:pt x="198783" y="278296"/>
                </a:cubicBezTo>
                <a:cubicBezTo>
                  <a:pt x="193195" y="289471"/>
                  <a:pt x="181113" y="295965"/>
                  <a:pt x="172278" y="304800"/>
                </a:cubicBezTo>
                <a:cubicBezTo>
                  <a:pt x="167861" y="318052"/>
                  <a:pt x="159026" y="330588"/>
                  <a:pt x="159026" y="344557"/>
                </a:cubicBezTo>
                <a:cubicBezTo>
                  <a:pt x="159026" y="375793"/>
                  <a:pt x="162400" y="407689"/>
                  <a:pt x="172278" y="437322"/>
                </a:cubicBezTo>
                <a:cubicBezTo>
                  <a:pt x="183968" y="472391"/>
                  <a:pt x="241953" y="474647"/>
                  <a:pt x="265044" y="477078"/>
                </a:cubicBezTo>
                <a:cubicBezTo>
                  <a:pt x="326704" y="483569"/>
                  <a:pt x="388731" y="485913"/>
                  <a:pt x="450574" y="490331"/>
                </a:cubicBezTo>
                <a:cubicBezTo>
                  <a:pt x="463826" y="499166"/>
                  <a:pt x="481889" y="503329"/>
                  <a:pt x="490330" y="516835"/>
                </a:cubicBezTo>
                <a:cubicBezTo>
                  <a:pt x="505137" y="540526"/>
                  <a:pt x="516835" y="596348"/>
                  <a:pt x="516835" y="596348"/>
                </a:cubicBezTo>
                <a:cubicBezTo>
                  <a:pt x="512418" y="649357"/>
                  <a:pt x="510613" y="702648"/>
                  <a:pt x="503583" y="755374"/>
                </a:cubicBezTo>
                <a:cubicBezTo>
                  <a:pt x="501737" y="769221"/>
                  <a:pt x="496577" y="782637"/>
                  <a:pt x="490330" y="795131"/>
                </a:cubicBezTo>
                <a:cubicBezTo>
                  <a:pt x="461376" y="853039"/>
                  <a:pt x="463826" y="814945"/>
                  <a:pt x="463826" y="848139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181E90-747C-6A4D-B7C8-76A8DA374B38}"/>
              </a:ext>
            </a:extLst>
          </p:cNvPr>
          <p:cNvSpPr txBox="1"/>
          <p:nvPr/>
        </p:nvSpPr>
        <p:spPr>
          <a:xfrm>
            <a:off x="2547286" y="5726457"/>
            <a:ext cx="1341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Translational </a:t>
            </a:r>
          </a:p>
          <a:p>
            <a:pPr algn="ctr"/>
            <a:r>
              <a:rPr lang="en-US" sz="1600" dirty="0"/>
              <a:t>regulation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7B8E76-DFE2-704B-A10C-9135F7DC9FA9}"/>
              </a:ext>
            </a:extLst>
          </p:cNvPr>
          <p:cNvCxnSpPr>
            <a:cxnSpLocks/>
          </p:cNvCxnSpPr>
          <p:nvPr/>
        </p:nvCxnSpPr>
        <p:spPr>
          <a:xfrm>
            <a:off x="2644728" y="6311232"/>
            <a:ext cx="11462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9BA994F-4431-FF40-A25F-E02083761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13" y="5672432"/>
            <a:ext cx="900695" cy="110730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45CB2D-8E58-A14E-A347-DDE06E1D2FDF}"/>
              </a:ext>
            </a:extLst>
          </p:cNvPr>
          <p:cNvCxnSpPr>
            <a:cxnSpLocks/>
          </p:cNvCxnSpPr>
          <p:nvPr/>
        </p:nvCxnSpPr>
        <p:spPr>
          <a:xfrm>
            <a:off x="4734308" y="6311234"/>
            <a:ext cx="230953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A2B59FB-131A-AE4A-ABA9-188103443950}"/>
              </a:ext>
            </a:extLst>
          </p:cNvPr>
          <p:cNvSpPr txBox="1"/>
          <p:nvPr/>
        </p:nvSpPr>
        <p:spPr>
          <a:xfrm>
            <a:off x="5593739" y="5894286"/>
            <a:ext cx="780984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Kinase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0FD80-C8BC-D148-94A9-5364698596A6}"/>
              </a:ext>
            </a:extLst>
          </p:cNvPr>
          <p:cNvSpPr txBox="1"/>
          <p:nvPr/>
        </p:nvSpPr>
        <p:spPr>
          <a:xfrm>
            <a:off x="5295880" y="6406257"/>
            <a:ext cx="1314784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Phosphatase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BF8439-C944-944D-AB48-51792CAA1629}"/>
              </a:ext>
            </a:extLst>
          </p:cNvPr>
          <p:cNvCxnSpPr>
            <a:cxnSpLocks/>
          </p:cNvCxnSpPr>
          <p:nvPr/>
        </p:nvCxnSpPr>
        <p:spPr>
          <a:xfrm>
            <a:off x="7953829" y="6263228"/>
            <a:ext cx="11462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B358CD-1D0E-EB41-96BB-C4AE82708C28}"/>
              </a:ext>
            </a:extLst>
          </p:cNvPr>
          <p:cNvSpPr txBox="1"/>
          <p:nvPr/>
        </p:nvSpPr>
        <p:spPr>
          <a:xfrm>
            <a:off x="9126838" y="6093951"/>
            <a:ext cx="1249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Degradation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547ED6-6BC9-5540-B09D-1C7D5C29B8B3}"/>
              </a:ext>
            </a:extLst>
          </p:cNvPr>
          <p:cNvSpPr/>
          <p:nvPr/>
        </p:nvSpPr>
        <p:spPr>
          <a:xfrm>
            <a:off x="4572000" y="5657571"/>
            <a:ext cx="286871" cy="173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A98417-93CD-4F4B-851F-3C72D87D4C14}"/>
              </a:ext>
            </a:extLst>
          </p:cNvPr>
          <p:cNvSpPr/>
          <p:nvPr/>
        </p:nvSpPr>
        <p:spPr>
          <a:xfrm>
            <a:off x="7747711" y="5532268"/>
            <a:ext cx="286871" cy="173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7C357F-5A4C-FB4D-B719-CBB45BA6F6DF}"/>
              </a:ext>
            </a:extLst>
          </p:cNvPr>
          <p:cNvCxnSpPr>
            <a:cxnSpLocks/>
            <a:stCxn id="37" idx="1"/>
          </p:cNvCxnSpPr>
          <p:nvPr/>
        </p:nvCxnSpPr>
        <p:spPr>
          <a:xfrm>
            <a:off x="4572000" y="5744460"/>
            <a:ext cx="44653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43BB162-506F-D648-8F0A-A9B841442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134" y="5657571"/>
            <a:ext cx="900695" cy="1107307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7DD00EC-A91E-A94D-A44C-D79D5DF76D5B}"/>
              </a:ext>
            </a:extLst>
          </p:cNvPr>
          <p:cNvSpPr/>
          <p:nvPr/>
        </p:nvSpPr>
        <p:spPr>
          <a:xfrm>
            <a:off x="7399571" y="5726457"/>
            <a:ext cx="285417" cy="2821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107A76-2EDC-074E-BE88-508AF180AE9A}"/>
              </a:ext>
            </a:extLst>
          </p:cNvPr>
          <p:cNvSpPr/>
          <p:nvPr/>
        </p:nvSpPr>
        <p:spPr>
          <a:xfrm>
            <a:off x="7788942" y="5558919"/>
            <a:ext cx="286871" cy="173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3E1F56-6736-EA46-AE86-545041F915BD}"/>
              </a:ext>
            </a:extLst>
          </p:cNvPr>
          <p:cNvSpPr txBox="1"/>
          <p:nvPr/>
        </p:nvSpPr>
        <p:spPr>
          <a:xfrm>
            <a:off x="9070101" y="5575183"/>
            <a:ext cx="1249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Degradation</a:t>
            </a:r>
          </a:p>
        </p:txBody>
      </p:sp>
    </p:spTree>
    <p:extLst>
      <p:ext uri="{BB962C8B-B14F-4D97-AF65-F5344CB8AC3E}">
        <p14:creationId xmlns:p14="http://schemas.microsoft.com/office/powerpoint/2010/main" val="38709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27" grpId="0" animBg="1"/>
      <p:bldP spid="30" grpId="0" animBg="1"/>
      <p:bldP spid="36" grpId="0"/>
      <p:bldP spid="44" grpId="0" animBg="1"/>
      <p:bldP spid="45" grpId="0" animBg="1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30542-BA54-C345-A5A7-771B7630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Proteomics vs. Genomics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9E9FD-94CF-0A48-9437-FD1AED65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6" y="2012422"/>
            <a:ext cx="10894287" cy="3744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D882A-9064-9649-B38A-90B75B78F5D3}"/>
              </a:ext>
            </a:extLst>
          </p:cNvPr>
          <p:cNvSpPr txBox="1"/>
          <p:nvPr/>
        </p:nvSpPr>
        <p:spPr>
          <a:xfrm>
            <a:off x="9434707" y="6550223"/>
            <a:ext cx="275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Ellis et al., Cancer Discovery 2013</a:t>
            </a:r>
          </a:p>
        </p:txBody>
      </p:sp>
    </p:spTree>
    <p:extLst>
      <p:ext uri="{BB962C8B-B14F-4D97-AF65-F5344CB8AC3E}">
        <p14:creationId xmlns:p14="http://schemas.microsoft.com/office/powerpoint/2010/main" val="3200042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Inter-cellular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>
            <a:off x="2250708" y="3077568"/>
            <a:ext cx="524933" cy="27136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0A17-C954-F040-9280-C9608A5D8960}"/>
              </a:ext>
            </a:extLst>
          </p:cNvPr>
          <p:cNvSpPr txBox="1"/>
          <p:nvPr/>
        </p:nvSpPr>
        <p:spPr>
          <a:xfrm>
            <a:off x="325521" y="3818024"/>
            <a:ext cx="1793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Inter-cellular</a:t>
            </a:r>
          </a:p>
          <a:p>
            <a:pPr algn="ctr"/>
            <a:r>
              <a:rPr lang="en-US" sz="2400" dirty="0"/>
              <a:t>Multi-omics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5044E-C351-F243-810C-5C7F717278E8}"/>
              </a:ext>
            </a:extLst>
          </p:cNvPr>
          <p:cNvSpPr/>
          <p:nvPr/>
        </p:nvSpPr>
        <p:spPr>
          <a:xfrm>
            <a:off x="7548485" y="6550223"/>
            <a:ext cx="4643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systemsbiology.org</a:t>
            </a:r>
            <a:r>
              <a:rPr lang="en-US" sz="1400" i="1" dirty="0"/>
              <a:t>/about/what-is-systems-biology/</a:t>
            </a:r>
          </a:p>
        </p:txBody>
      </p:sp>
    </p:spTree>
    <p:extLst>
      <p:ext uri="{BB962C8B-B14F-4D97-AF65-F5344CB8AC3E}">
        <p14:creationId xmlns:p14="http://schemas.microsoft.com/office/powerpoint/2010/main" val="347993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915E-B9D5-3243-BBF8-658CFF85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2D9F-5372-AF46-886D-6C0E99A47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3BA6E-5B19-4D45-BEC1-895EC1291269}"/>
              </a:ext>
            </a:extLst>
          </p:cNvPr>
          <p:cNvSpPr/>
          <p:nvPr/>
        </p:nvSpPr>
        <p:spPr>
          <a:xfrm>
            <a:off x="2773432" y="6343316"/>
            <a:ext cx="3842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http://fenyolab.org/methods2018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A79C0-7D50-9942-B9E6-0BD8890B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012" y="1502330"/>
            <a:ext cx="6582441" cy="48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1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Inter-cellular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>
            <a:off x="2250708" y="3077568"/>
            <a:ext cx="524933" cy="27136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0A17-C954-F040-9280-C9608A5D8960}"/>
              </a:ext>
            </a:extLst>
          </p:cNvPr>
          <p:cNvSpPr txBox="1"/>
          <p:nvPr/>
        </p:nvSpPr>
        <p:spPr>
          <a:xfrm>
            <a:off x="325521" y="3818024"/>
            <a:ext cx="1793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Inter-cellular</a:t>
            </a:r>
          </a:p>
          <a:p>
            <a:pPr algn="ctr"/>
            <a:r>
              <a:rPr lang="en-US" sz="2400" dirty="0"/>
              <a:t>Multi-omics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754FB-CB80-584F-8EFC-339B31F49518}"/>
              </a:ext>
            </a:extLst>
          </p:cNvPr>
          <p:cNvSpPr txBox="1"/>
          <p:nvPr/>
        </p:nvSpPr>
        <p:spPr>
          <a:xfrm>
            <a:off x="194734" y="6449495"/>
            <a:ext cx="465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Berglund et al., Nature Communications 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A5718C-72AA-364F-9924-8C0FE3A5A7F3}"/>
              </a:ext>
            </a:extLst>
          </p:cNvPr>
          <p:cNvSpPr/>
          <p:nvPr/>
        </p:nvSpPr>
        <p:spPr>
          <a:xfrm>
            <a:off x="5626099" y="4175338"/>
            <a:ext cx="6455973" cy="25145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6FE352-5D97-4342-8854-7C49198F7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368" y="4415179"/>
            <a:ext cx="2819400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CF2AE-E743-0E48-AFFF-AC21DF6EF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934"/>
          <a:stretch/>
        </p:blipFill>
        <p:spPr>
          <a:xfrm>
            <a:off x="8832035" y="4651018"/>
            <a:ext cx="3138947" cy="166274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FB6800-88F4-DA4B-9CBF-2AC881043001}"/>
              </a:ext>
            </a:extLst>
          </p:cNvPr>
          <p:cNvCxnSpPr/>
          <p:nvPr/>
        </p:nvCxnSpPr>
        <p:spPr>
          <a:xfrm>
            <a:off x="8562212" y="5469211"/>
            <a:ext cx="5396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0A5F3F-1E9E-7449-8B44-FC4D5269DADA}"/>
              </a:ext>
            </a:extLst>
          </p:cNvPr>
          <p:cNvSpPr txBox="1"/>
          <p:nvPr/>
        </p:nvSpPr>
        <p:spPr>
          <a:xfrm>
            <a:off x="7609225" y="4306120"/>
            <a:ext cx="210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Single Cell RNA-</a:t>
            </a:r>
            <a:r>
              <a:rPr lang="en-US" b="1" dirty="0" err="1"/>
              <a:t>Seq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9BAE4F-640F-E04E-990B-62F9555E0F91}"/>
              </a:ext>
            </a:extLst>
          </p:cNvPr>
          <p:cNvSpPr/>
          <p:nvPr/>
        </p:nvSpPr>
        <p:spPr>
          <a:xfrm>
            <a:off x="5604048" y="316482"/>
            <a:ext cx="6455973" cy="3857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37DC63-0820-5047-A16B-B00A40E24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198" y="762744"/>
            <a:ext cx="6245671" cy="3249682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240CB2-AD81-C544-9131-C0AC55E99DD1}"/>
              </a:ext>
            </a:extLst>
          </p:cNvPr>
          <p:cNvSpPr txBox="1"/>
          <p:nvPr/>
        </p:nvSpPr>
        <p:spPr>
          <a:xfrm>
            <a:off x="7684836" y="316482"/>
            <a:ext cx="244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Spatial Transcriptomics</a:t>
            </a:r>
          </a:p>
        </p:txBody>
      </p:sp>
    </p:spTree>
    <p:extLst>
      <p:ext uri="{BB962C8B-B14F-4D97-AF65-F5344CB8AC3E}">
        <p14:creationId xmlns:p14="http://schemas.microsoft.com/office/powerpoint/2010/main" val="275978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Inter-organ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>
            <a:off x="2250708" y="1780277"/>
            <a:ext cx="524933" cy="38923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0A17-C954-F040-9280-C9608A5D8960}"/>
              </a:ext>
            </a:extLst>
          </p:cNvPr>
          <p:cNvSpPr txBox="1"/>
          <p:nvPr/>
        </p:nvSpPr>
        <p:spPr>
          <a:xfrm>
            <a:off x="513821" y="3286708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Inter-organ</a:t>
            </a:r>
          </a:p>
          <a:p>
            <a:pPr algn="ctr"/>
            <a:r>
              <a:rPr lang="en-US" sz="2400" dirty="0"/>
              <a:t>Multi-omics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EF0DA8-9E62-B643-B222-AA8C0480AE6A}"/>
              </a:ext>
            </a:extLst>
          </p:cNvPr>
          <p:cNvSpPr/>
          <p:nvPr/>
        </p:nvSpPr>
        <p:spPr>
          <a:xfrm>
            <a:off x="7548485" y="6468944"/>
            <a:ext cx="4643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systemsbiology.org</a:t>
            </a:r>
            <a:r>
              <a:rPr lang="en-US" sz="1400" i="1" dirty="0"/>
              <a:t>/about/what-is-systems-biology/</a:t>
            </a:r>
          </a:p>
        </p:txBody>
      </p:sp>
    </p:spTree>
    <p:extLst>
      <p:ext uri="{BB962C8B-B14F-4D97-AF65-F5344CB8AC3E}">
        <p14:creationId xmlns:p14="http://schemas.microsoft.com/office/powerpoint/2010/main" val="2904352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Inter-organ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>
            <a:off x="2250708" y="1780277"/>
            <a:ext cx="524933" cy="38923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90A17-C954-F040-9280-C9608A5D8960}"/>
              </a:ext>
            </a:extLst>
          </p:cNvPr>
          <p:cNvSpPr txBox="1"/>
          <p:nvPr/>
        </p:nvSpPr>
        <p:spPr>
          <a:xfrm>
            <a:off x="513821" y="3286708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Inter-organ</a:t>
            </a:r>
          </a:p>
          <a:p>
            <a:pPr algn="ctr"/>
            <a:r>
              <a:rPr lang="en-US" sz="2400" dirty="0"/>
              <a:t>Multi-omics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EF0DA8-9E62-B643-B222-AA8C0480AE6A}"/>
              </a:ext>
            </a:extLst>
          </p:cNvPr>
          <p:cNvSpPr/>
          <p:nvPr/>
        </p:nvSpPr>
        <p:spPr>
          <a:xfrm>
            <a:off x="7548485" y="6468944"/>
            <a:ext cx="4136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commonfund.nih.gov</a:t>
            </a:r>
            <a:r>
              <a:rPr lang="en-US" sz="1400" i="1" dirty="0"/>
              <a:t>/</a:t>
            </a:r>
            <a:r>
              <a:rPr lang="en-US" sz="1400" i="1" dirty="0" err="1"/>
              <a:t>moleculartransducers</a:t>
            </a:r>
            <a:endParaRPr lang="en-US" sz="1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CD86A-FD56-CB4E-9738-C6287F93FE00}"/>
              </a:ext>
            </a:extLst>
          </p:cNvPr>
          <p:cNvSpPr/>
          <p:nvPr/>
        </p:nvSpPr>
        <p:spPr>
          <a:xfrm>
            <a:off x="5452534" y="914474"/>
            <a:ext cx="6455973" cy="53778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961E8-B3ED-7B48-85B0-53FCDB5E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953" y="2467558"/>
            <a:ext cx="3479800" cy="163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5327E-0AFE-4542-AE54-461C9616F0E3}"/>
              </a:ext>
            </a:extLst>
          </p:cNvPr>
          <p:cNvSpPr txBox="1"/>
          <p:nvPr/>
        </p:nvSpPr>
        <p:spPr>
          <a:xfrm>
            <a:off x="6179288" y="1039708"/>
            <a:ext cx="5002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MoTrPAC</a:t>
            </a:r>
            <a:r>
              <a:rPr lang="en-US" sz="2400" b="1" dirty="0"/>
              <a:t>: Molecular Transducers of Physical Activity in Humans Consortium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96F15-798D-E840-8B11-747C2910BC1D}"/>
              </a:ext>
            </a:extLst>
          </p:cNvPr>
          <p:cNvSpPr txBox="1"/>
          <p:nvPr/>
        </p:nvSpPr>
        <p:spPr>
          <a:xfrm>
            <a:off x="5774822" y="4409865"/>
            <a:ext cx="5909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Investigating how physical exercise alters the function of tissues in the body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Extensive cataloguing of biological molecules affected by exercise (genomic, epigenomic, transcriptomic, proteomics and metabolomic)</a:t>
            </a:r>
          </a:p>
        </p:txBody>
      </p:sp>
    </p:spTree>
    <p:extLst>
      <p:ext uri="{BB962C8B-B14F-4D97-AF65-F5344CB8AC3E}">
        <p14:creationId xmlns:p14="http://schemas.microsoft.com/office/powerpoint/2010/main" val="1086993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Inter-personal Systems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427FA-3ABD-FB43-9328-A43EB76FA521}"/>
              </a:ext>
            </a:extLst>
          </p:cNvPr>
          <p:cNvSpPr/>
          <p:nvPr/>
        </p:nvSpPr>
        <p:spPr>
          <a:xfrm>
            <a:off x="194734" y="6397824"/>
            <a:ext cx="4643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systemsbiology.org</a:t>
            </a:r>
            <a:r>
              <a:rPr lang="en-US" sz="1400" i="1" dirty="0"/>
              <a:t>/about/what-is-systems-biology/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A1F7E-53F4-2F44-AC58-B42287DA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75" y="1343715"/>
            <a:ext cx="9111557" cy="494861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81D22D6-9858-3842-B828-60737D93634B}"/>
              </a:ext>
            </a:extLst>
          </p:cNvPr>
          <p:cNvSpPr/>
          <p:nvPr/>
        </p:nvSpPr>
        <p:spPr>
          <a:xfrm rot="16200000">
            <a:off x="9934866" y="4798734"/>
            <a:ext cx="524933" cy="252999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CBB86-878D-7247-B80B-8EA5210B68D7}"/>
              </a:ext>
            </a:extLst>
          </p:cNvPr>
          <p:cNvSpPr txBox="1"/>
          <p:nvPr/>
        </p:nvSpPr>
        <p:spPr>
          <a:xfrm>
            <a:off x="8411160" y="6334668"/>
            <a:ext cx="355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Inter-personal multi-omics</a:t>
            </a:r>
          </a:p>
        </p:txBody>
      </p:sp>
    </p:spTree>
    <p:extLst>
      <p:ext uri="{BB962C8B-B14F-4D97-AF65-F5344CB8AC3E}">
        <p14:creationId xmlns:p14="http://schemas.microsoft.com/office/powerpoint/2010/main" val="4046182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FAC-7963-D241-9DB2-CE21B5C0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293408"/>
            <a:ext cx="10515600" cy="1325563"/>
          </a:xfrm>
        </p:spPr>
        <p:txBody>
          <a:bodyPr/>
          <a:lstStyle/>
          <a:p>
            <a:r>
              <a:rPr lang="en-US" dirty="0"/>
              <a:t>Social System-level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2A061-9BBE-B84F-92A7-1E6BEF41B7FD}"/>
              </a:ext>
            </a:extLst>
          </p:cNvPr>
          <p:cNvSpPr txBox="1"/>
          <p:nvPr/>
        </p:nvSpPr>
        <p:spPr>
          <a:xfrm>
            <a:off x="7134813" y="6334780"/>
            <a:ext cx="334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Backhed</a:t>
            </a:r>
            <a:r>
              <a:rPr lang="en-US" sz="1400" i="1" dirty="0"/>
              <a:t>, et al., Cell Host &amp; Microbe 2015</a:t>
            </a:r>
          </a:p>
          <a:p>
            <a:r>
              <a:rPr lang="en-US" sz="1400" i="1" dirty="0"/>
              <a:t>Dominguez-Bello, Nature Medicine 2016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4B70D-30C1-944D-BEF3-0D9351DBA6DB}"/>
              </a:ext>
            </a:extLst>
          </p:cNvPr>
          <p:cNvSpPr txBox="1"/>
          <p:nvPr/>
        </p:nvSpPr>
        <p:spPr>
          <a:xfrm>
            <a:off x="1826303" y="6456870"/>
            <a:ext cx="252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Ruggles et al., </a:t>
            </a:r>
            <a:r>
              <a:rPr lang="en-US" sz="1400" i="1" dirty="0" err="1"/>
              <a:t>PLoS</a:t>
            </a:r>
            <a:r>
              <a:rPr lang="en-US" sz="1400" i="1" dirty="0"/>
              <a:t> One,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5FC8FB-F8A7-0B4C-A596-AA7AE9D8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3" y="1846470"/>
            <a:ext cx="5780198" cy="4470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0F9ED0-5629-FC45-A406-1B8F4A6C2DBA}"/>
              </a:ext>
            </a:extLst>
          </p:cNvPr>
          <p:cNvSpPr txBox="1"/>
          <p:nvPr/>
        </p:nvSpPr>
        <p:spPr>
          <a:xfrm>
            <a:off x="1534908" y="1468693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Mathematical Modeling of HIV in India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27118-76A8-1C40-BB15-D3EF0C7C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630" y="1776470"/>
            <a:ext cx="4518660" cy="4518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55E705-7A2B-E042-84A3-81759B5E034E}"/>
              </a:ext>
            </a:extLst>
          </p:cNvPr>
          <p:cNvSpPr/>
          <p:nvPr/>
        </p:nvSpPr>
        <p:spPr>
          <a:xfrm>
            <a:off x="6197600" y="1843820"/>
            <a:ext cx="5760720" cy="44909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B5864-DB73-D044-9CB6-B5E2DDA5E1DF}"/>
              </a:ext>
            </a:extLst>
          </p:cNvPr>
          <p:cNvSpPr txBox="1"/>
          <p:nvPr/>
        </p:nvSpPr>
        <p:spPr>
          <a:xfrm>
            <a:off x="7124508" y="1484908"/>
            <a:ext cx="3906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Seeding of the Infant Gut Microbiome by Mothers</a:t>
            </a:r>
          </a:p>
        </p:txBody>
      </p:sp>
    </p:spTree>
    <p:extLst>
      <p:ext uri="{BB962C8B-B14F-4D97-AF65-F5344CB8AC3E}">
        <p14:creationId xmlns:p14="http://schemas.microsoft.com/office/powerpoint/2010/main" val="3629669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37D-109A-E041-939C-F632A522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248182"/>
            <a:ext cx="10515600" cy="1325563"/>
          </a:xfrm>
        </p:spPr>
        <p:txBody>
          <a:bodyPr/>
          <a:lstStyle/>
          <a:p>
            <a:r>
              <a:rPr lang="en-US" dirty="0"/>
              <a:t>Multi-omics and Personalized Medicine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427FA-3ABD-FB43-9328-A43EB76FA521}"/>
              </a:ext>
            </a:extLst>
          </p:cNvPr>
          <p:cNvSpPr/>
          <p:nvPr/>
        </p:nvSpPr>
        <p:spPr>
          <a:xfrm>
            <a:off x="194734" y="6292334"/>
            <a:ext cx="4643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systemsbiology.org</a:t>
            </a:r>
            <a:r>
              <a:rPr lang="en-US" sz="1400" i="1" dirty="0"/>
              <a:t>/about/what-is-systems-biology/</a:t>
            </a:r>
          </a:p>
          <a:p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DD1AF9-0402-E841-B6D0-F50F9EA0ECA2}"/>
              </a:ext>
            </a:extLst>
          </p:cNvPr>
          <p:cNvGrpSpPr/>
          <p:nvPr/>
        </p:nvGrpSpPr>
        <p:grpSpPr>
          <a:xfrm>
            <a:off x="989175" y="1343715"/>
            <a:ext cx="7164225" cy="4948619"/>
            <a:chOff x="2513175" y="1343715"/>
            <a:chExt cx="7164225" cy="49486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CA1F7E-53F4-2F44-AC58-B42287DA8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669"/>
            <a:stretch/>
          </p:blipFill>
          <p:spPr>
            <a:xfrm>
              <a:off x="2513175" y="1343715"/>
              <a:ext cx="6681625" cy="494861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6E1F88-EB44-8344-99E8-2210E47D5F9A}"/>
                </a:ext>
              </a:extLst>
            </p:cNvPr>
            <p:cNvSpPr/>
            <p:nvPr/>
          </p:nvSpPr>
          <p:spPr>
            <a:xfrm>
              <a:off x="8602133" y="2032000"/>
              <a:ext cx="965200" cy="1049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59E919-EFE5-2541-9463-9501FF198E16}"/>
                </a:ext>
              </a:extLst>
            </p:cNvPr>
            <p:cNvSpPr/>
            <p:nvPr/>
          </p:nvSpPr>
          <p:spPr>
            <a:xfrm>
              <a:off x="8712200" y="4724400"/>
              <a:ext cx="965200" cy="1049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2666C57-4D53-5D46-8531-9326F14D7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95"/>
          <a:stretch/>
        </p:blipFill>
        <p:spPr>
          <a:xfrm>
            <a:off x="7535332" y="1343714"/>
            <a:ext cx="4267201" cy="5154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9111BC-41C6-6144-8532-E722FC34ED4B}"/>
              </a:ext>
            </a:extLst>
          </p:cNvPr>
          <p:cNvSpPr/>
          <p:nvPr/>
        </p:nvSpPr>
        <p:spPr>
          <a:xfrm>
            <a:off x="194734" y="6490488"/>
            <a:ext cx="894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http://</a:t>
            </a:r>
            <a:r>
              <a:rPr lang="en-US" sz="1400" i="1" dirty="0" err="1"/>
              <a:t>biobydesign.com</a:t>
            </a:r>
            <a:r>
              <a:rPr lang="en-US" sz="1400" i="1" dirty="0"/>
              <a:t>/blog/role-synthetic-biology-</a:t>
            </a:r>
            <a:r>
              <a:rPr lang="en-US" sz="1400" i="1" dirty="0" err="1"/>
              <a:t>personalised</a:t>
            </a:r>
            <a:r>
              <a:rPr lang="en-US" sz="1400" i="1" dirty="0"/>
              <a:t>-medicine/</a:t>
            </a:r>
          </a:p>
        </p:txBody>
      </p:sp>
    </p:spTree>
    <p:extLst>
      <p:ext uri="{BB962C8B-B14F-4D97-AF65-F5344CB8AC3E}">
        <p14:creationId xmlns:p14="http://schemas.microsoft.com/office/powerpoint/2010/main" val="3823823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Biology Best Practices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77770" y="2232209"/>
            <a:ext cx="4491317" cy="285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28047" y="3355502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0683" y="3355501"/>
            <a:ext cx="148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2402204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Visualize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527" y="4308391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0441" y="3426765"/>
            <a:ext cx="198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</a:p>
        </p:txBody>
      </p: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3451698" y="3586334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11456" y="3657598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0840" y="2557524"/>
            <a:ext cx="1195160" cy="763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65584" y="2984712"/>
            <a:ext cx="13432" cy="1323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072591" y="3888430"/>
            <a:ext cx="1190121" cy="6399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735" y="6344390"/>
            <a:ext cx="576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R for Data Science, Wickham &amp; </a:t>
            </a:r>
            <a:r>
              <a:rPr lang="en-US" dirty="0" err="1"/>
              <a:t>Grolemund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83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77770" y="2232209"/>
            <a:ext cx="4491317" cy="285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4920" y="3193918"/>
            <a:ext cx="15680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0683" y="3355501"/>
            <a:ext cx="148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2402204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Visualize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527" y="4308391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0441" y="3426765"/>
            <a:ext cx="198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</a:p>
        </p:txBody>
      </p: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>
            <a:off x="3342978" y="3586333"/>
            <a:ext cx="54770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11456" y="3657598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0840" y="2557524"/>
            <a:ext cx="1195160" cy="763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65584" y="2984712"/>
            <a:ext cx="13432" cy="1323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072591" y="3888430"/>
            <a:ext cx="1190121" cy="6399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735" y="6344390"/>
            <a:ext cx="576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R for Data Science, Wickham &amp; </a:t>
            </a:r>
            <a:r>
              <a:rPr lang="en-US" dirty="0" err="1"/>
              <a:t>Grolemund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39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8850"/>
            <a:ext cx="10515600" cy="1025151"/>
          </a:xfrm>
        </p:spPr>
        <p:txBody>
          <a:bodyPr/>
          <a:lstStyle/>
          <a:p>
            <a:r>
              <a:rPr lang="en-US" dirty="0"/>
              <a:t>Often gene and sample names are not formatted exactly as needed for downstream analysis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195482"/>
            <a:ext cx="10515600" cy="2272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 a different reference database was used and the accessions don’t match (ex: </a:t>
            </a:r>
            <a:r>
              <a:rPr lang="en-US" dirty="0" err="1"/>
              <a:t>Ensembl</a:t>
            </a:r>
            <a:r>
              <a:rPr lang="en-US" dirty="0"/>
              <a:t> vs. </a:t>
            </a:r>
            <a:r>
              <a:rPr lang="en-US" dirty="0" err="1"/>
              <a:t>RefSeq</a:t>
            </a:r>
            <a:r>
              <a:rPr lang="en-US" dirty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35740" y="2427381"/>
          <a:ext cx="10018060" cy="14303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42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877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TCGA-</a:t>
                      </a:r>
                      <a:r>
                        <a:rPr lang="mr-IN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A2-A0CM</a:t>
                      </a:r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-01A-31R-A034-07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TCGA-</a:t>
                      </a:r>
                      <a:r>
                        <a:rPr lang="mr-IN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A2-A0D0</a:t>
                      </a:r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-01A-11R-A00Z-07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TCGA-</a:t>
                      </a:r>
                      <a:r>
                        <a:rPr lang="mr-IN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A2-A0D1</a:t>
                      </a:r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-01A-11R-A034-07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UBC</a:t>
                      </a:r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|7316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0.052</a:t>
                      </a:r>
                      <a:endParaRPr lang="is-I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0.360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-0.476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GUCY2D</a:t>
                      </a:r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|3000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-2.085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3.337</a:t>
                      </a:r>
                      <a:endParaRPr lang="hr-H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C11orf95</a:t>
                      </a:r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|65998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0.405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0.446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1.011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C17orf81</a:t>
                      </a:r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|23587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-0.129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0.273</a:t>
                      </a:r>
                      <a:endParaRPr lang="is-I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-0.024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ANKMY2</a:t>
                      </a:r>
                      <a:r>
                        <a:rPr lang="de-DE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|57037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-0.890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-1.851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-1.510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877">
                <a:tc>
                  <a:txBody>
                    <a:bodyPr/>
                    <a:lstStyle/>
                    <a:p>
                      <a:pPr algn="l" fontAlgn="b"/>
                      <a:r>
                        <a:rPr lang="hr-HR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TTC36</a:t>
                      </a:r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|143941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-6.382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15" marR="6215" marT="62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35740" y="5200992"/>
          <a:ext cx="10018060" cy="139882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82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9668">
                <a:tc>
                  <a:txBody>
                    <a:bodyPr/>
                    <a:lstStyle/>
                    <a:p>
                      <a:pPr algn="ctr" fontAlgn="b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AO-A12D</a:t>
                      </a:r>
                      <a:r>
                        <a:rPr lang="en-US" sz="13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.01</a:t>
                      </a:r>
                      <a:r>
                        <a:rPr lang="en-US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TCGA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C8-A131</a:t>
                      </a:r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.01TCGA</a:t>
                      </a:r>
                      <a:endParaRPr lang="mr-IN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AO-A12B</a:t>
                      </a:r>
                      <a:r>
                        <a:rPr lang="en-US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.01TCGA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NP_958782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1.10</a:t>
                      </a:r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2.61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-0.66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NP_958785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1.11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2.65</a:t>
                      </a:r>
                      <a:endParaRPr lang="hr-H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-0.65</a:t>
                      </a:r>
                      <a:endParaRPr lang="mr-IN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NP_958786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1.11</a:t>
                      </a:r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2.65</a:t>
                      </a:r>
                      <a:endParaRPr lang="hr-H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-0.65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NP_000436</a:t>
                      </a:r>
                      <a:endParaRPr lang="is-I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1.11</a:t>
                      </a:r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2.65</a:t>
                      </a:r>
                      <a:endParaRPr lang="hr-H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-0.63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NP_958781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1.12</a:t>
                      </a:r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2.65</a:t>
                      </a:r>
                      <a:endParaRPr lang="hr-H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-0.64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NP_958780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1.11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2.65</a:t>
                      </a:r>
                      <a:endParaRPr lang="hr-HR" sz="13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3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-0.65</a:t>
                      </a:r>
                      <a:endParaRPr lang="mr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712" marR="1712" marT="171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403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data: </a:t>
            </a:r>
          </a:p>
          <a:p>
            <a:pPr lvl="1"/>
            <a:r>
              <a:rPr lang="en-US" dirty="0"/>
              <a:t>Are missing values in the dataset coded as ‘0’, ’NA’, ‘</a:t>
            </a:r>
            <a:r>
              <a:rPr lang="en-US" dirty="0" err="1"/>
              <a:t>NaN</a:t>
            </a:r>
            <a:r>
              <a:rPr lang="en-US" dirty="0"/>
              <a:t>’, Blanks?</a:t>
            </a:r>
          </a:p>
          <a:p>
            <a:pPr lvl="1"/>
            <a:r>
              <a:rPr lang="en-US" dirty="0"/>
              <a:t>Should genes (rows) be removed if they have more than a certain number of missing values?</a:t>
            </a:r>
          </a:p>
          <a:p>
            <a:r>
              <a:rPr lang="en-US" dirty="0"/>
              <a:t>Are there repeat samples in the matrix?</a:t>
            </a:r>
          </a:p>
          <a:p>
            <a:pPr lvl="1"/>
            <a:r>
              <a:rPr lang="en-US" dirty="0"/>
              <a:t> Technical or experimental replicates?</a:t>
            </a:r>
          </a:p>
          <a:p>
            <a:r>
              <a:rPr lang="en-US" dirty="0"/>
              <a:t>Are there repeat genes or proteins in the matrix?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7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AC17E-5EB3-F44D-87B9-C0A56D03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FCB91-1E4A-AE4A-BF19-9882FF599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7649"/>
            <a:ext cx="10515600" cy="2692587"/>
          </a:xfrm>
        </p:spPr>
        <p:txBody>
          <a:bodyPr/>
          <a:lstStyle/>
          <a:p>
            <a:r>
              <a:rPr lang="en-US" dirty="0"/>
              <a:t>Week 1: Overview and HPC</a:t>
            </a:r>
          </a:p>
          <a:p>
            <a:r>
              <a:rPr lang="en-US" dirty="0"/>
              <a:t>Weeks 2 &amp; 3: Biomedical Data</a:t>
            </a:r>
          </a:p>
          <a:p>
            <a:r>
              <a:rPr lang="en-US" dirty="0"/>
              <a:t>Weeks 4 &amp; 5: Signal Processing</a:t>
            </a:r>
          </a:p>
          <a:p>
            <a:r>
              <a:rPr lang="en-US" dirty="0"/>
              <a:t>Weeks 6 &amp; 7: Modeling &amp; Simulation</a:t>
            </a:r>
          </a:p>
          <a:p>
            <a:r>
              <a:rPr lang="en-US" dirty="0"/>
              <a:t>Weeks 8 &amp; 9: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676124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Transformation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77770" y="2232209"/>
            <a:ext cx="4491317" cy="285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28047" y="3355502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052" y="3192167"/>
            <a:ext cx="26233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C00000"/>
                </a:solidFill>
              </a:rPr>
              <a:t>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2402204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Visualize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527" y="4308391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0441" y="3426765"/>
            <a:ext cx="198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</a:p>
        </p:txBody>
      </p: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3451698" y="3584582"/>
            <a:ext cx="281354" cy="17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11456" y="3657598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0840" y="2557524"/>
            <a:ext cx="1195160" cy="763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65584" y="2984712"/>
            <a:ext cx="13432" cy="1323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072591" y="3888430"/>
            <a:ext cx="1190121" cy="6399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735" y="6344390"/>
            <a:ext cx="576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R for Data Science, Wickham &amp; </a:t>
            </a:r>
            <a:r>
              <a:rPr lang="en-US" dirty="0" err="1"/>
              <a:t>Grolemund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15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2554"/>
            <a:ext cx="10515600" cy="2262281"/>
          </a:xfrm>
        </p:spPr>
        <p:txBody>
          <a:bodyPr/>
          <a:lstStyle/>
          <a:p>
            <a:r>
              <a:rPr lang="en-US" dirty="0"/>
              <a:t>Bias in omics can be defined as non-biological signal or features of the data that can be explained by experimental or technical reasons</a:t>
            </a:r>
          </a:p>
          <a:p>
            <a:pPr lvl="1"/>
            <a:r>
              <a:rPr lang="en-US" dirty="0"/>
              <a:t>”Batch Effect”</a:t>
            </a:r>
          </a:p>
          <a:p>
            <a:r>
              <a:rPr lang="en-US" dirty="0"/>
              <a:t>Normalization can be used to remove these biases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65"/>
          <a:stretch/>
        </p:blipFill>
        <p:spPr>
          <a:xfrm>
            <a:off x="2890591" y="3724835"/>
            <a:ext cx="2765612" cy="2429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4400" y="6006399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Class related: </a:t>
            </a:r>
          </a:p>
          <a:p>
            <a:pPr algn="ctr"/>
            <a:r>
              <a:rPr lang="en-US" dirty="0"/>
              <a:t>e.g. Normal vs. disease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203" y="3724835"/>
            <a:ext cx="3164807" cy="2728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35410" y="6453117"/>
            <a:ext cx="223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Nyamundanda</a:t>
            </a:r>
            <a:r>
              <a:rPr lang="en-US" dirty="0"/>
              <a:t>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740" y="6453117"/>
            <a:ext cx="12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Goh, 2017</a:t>
            </a:r>
          </a:p>
        </p:txBody>
      </p:sp>
    </p:spTree>
    <p:extLst>
      <p:ext uri="{BB962C8B-B14F-4D97-AF65-F5344CB8AC3E}">
        <p14:creationId xmlns:p14="http://schemas.microsoft.com/office/powerpoint/2010/main" val="3875227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Normalization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2454"/>
            <a:ext cx="8016550" cy="4940345"/>
          </a:xfrm>
        </p:spPr>
        <p:txBody>
          <a:bodyPr>
            <a:normAutofit/>
          </a:bodyPr>
          <a:lstStyle/>
          <a:p>
            <a:r>
              <a:rPr lang="en-US" dirty="0"/>
              <a:t>Simple cases: adjusting values measured on different scales to a common scale</a:t>
            </a:r>
          </a:p>
          <a:p>
            <a:pPr lvl="1"/>
            <a:r>
              <a:rPr lang="en-US" dirty="0"/>
              <a:t>Allow the comparison of values from different data sets or with different protein concentrations</a:t>
            </a:r>
          </a:p>
          <a:p>
            <a:r>
              <a:rPr lang="en-US" dirty="0"/>
              <a:t>Complicated cases: intention is to bring the entire probability distribution of adjusted values into alignment</a:t>
            </a:r>
          </a:p>
          <a:p>
            <a:pPr lvl="1"/>
            <a:r>
              <a:rPr lang="en-US" dirty="0"/>
              <a:t>Align all data to a normal distribution</a:t>
            </a:r>
          </a:p>
          <a:p>
            <a:pPr lvl="1"/>
            <a:r>
              <a:rPr lang="en-US" dirty="0"/>
              <a:t>Align </a:t>
            </a:r>
            <a:r>
              <a:rPr lang="en-US" dirty="0" err="1"/>
              <a:t>quantiles</a:t>
            </a:r>
            <a:r>
              <a:rPr lang="en-US" dirty="0"/>
              <a:t> of different measurements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94" y="750157"/>
            <a:ext cx="2088206" cy="2127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94" y="4728263"/>
            <a:ext cx="2074130" cy="2129737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9254290" y="690145"/>
            <a:ext cx="0" cy="207168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9254291" y="2754689"/>
            <a:ext cx="221456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6"/>
          <p:cNvSpPr/>
          <p:nvPr/>
        </p:nvSpPr>
        <p:spPr>
          <a:xfrm rot="5400000">
            <a:off x="9834350" y="3185637"/>
            <a:ext cx="1054443" cy="48603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9223643" y="4670904"/>
            <a:ext cx="0" cy="207168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9223644" y="6735448"/>
            <a:ext cx="221456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61312" y="229171"/>
            <a:ext cx="1200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Raw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56008" y="3955875"/>
            <a:ext cx="1749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Normalized: </a:t>
            </a:r>
          </a:p>
          <a:p>
            <a:pPr algn="ctr"/>
            <a:r>
              <a:rPr lang="en-US" sz="2000" b="1" dirty="0"/>
              <a:t>mean=0, </a:t>
            </a:r>
            <a:r>
              <a:rPr lang="en-US" sz="2000" b="1" dirty="0" err="1"/>
              <a:t>std</a:t>
            </a:r>
            <a:r>
              <a:rPr lang="en-US" sz="2000" b="1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644189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Global Adjustment</a:t>
            </a:r>
          </a:p>
          <a:p>
            <a:pPr lvl="1"/>
            <a:r>
              <a:rPr lang="en-US" dirty="0"/>
              <a:t>Used to force the distribution of the log intensity values to center around the mean or median for each sample</a:t>
            </a:r>
          </a:p>
          <a:p>
            <a:pPr lvl="1"/>
            <a:r>
              <a:rPr lang="en-US" dirty="0"/>
              <a:t>Assumptions: </a:t>
            </a:r>
          </a:p>
          <a:p>
            <a:pPr lvl="2"/>
            <a:r>
              <a:rPr lang="en-US" dirty="0"/>
              <a:t>Most gene abundances do not change, so distribution of intensities across samples should be similar</a:t>
            </a:r>
          </a:p>
          <a:p>
            <a:pPr lvl="1"/>
            <a:r>
              <a:rPr lang="en-US" dirty="0"/>
              <a:t>LOG2 normalization </a:t>
            </a:r>
          </a:p>
          <a:p>
            <a:pPr lvl="2"/>
            <a:r>
              <a:rPr lang="en-US" dirty="0"/>
              <a:t>Simplifies statistics</a:t>
            </a:r>
          </a:p>
          <a:p>
            <a:pPr lvl="2"/>
            <a:r>
              <a:rPr lang="en-US" dirty="0"/>
              <a:t>LOG2 used because we can easily translate into fold change</a:t>
            </a:r>
          </a:p>
          <a:p>
            <a:r>
              <a:rPr lang="en-US" dirty="0" err="1"/>
              <a:t>Lowess</a:t>
            </a:r>
            <a:r>
              <a:rPr lang="en-US" dirty="0"/>
              <a:t> regression: used in microarrays</a:t>
            </a:r>
          </a:p>
          <a:p>
            <a:r>
              <a:rPr lang="en-US" dirty="0" err="1"/>
              <a:t>Quantile</a:t>
            </a:r>
            <a:r>
              <a:rPr lang="en-US" dirty="0"/>
              <a:t> Normalization</a:t>
            </a:r>
          </a:p>
          <a:p>
            <a:r>
              <a:rPr lang="en-US" dirty="0"/>
              <a:t>Two component Gaussian </a:t>
            </a:r>
          </a:p>
          <a:p>
            <a:r>
              <a:rPr lang="en-US" dirty="0"/>
              <a:t>Z-score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239966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“Wonky” samples</a:t>
            </a:r>
          </a:p>
        </p:txBody>
      </p:sp>
      <p:pic>
        <p:nvPicPr>
          <p:cNvPr id="6" name="Picture 5" descr="proteome-raw-samples-densit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8070"/>
          <a:stretch/>
        </p:blipFill>
        <p:spPr>
          <a:xfrm>
            <a:off x="838200" y="1804026"/>
            <a:ext cx="3906837" cy="3536731"/>
          </a:xfrm>
          <a:prstGeom prst="rect">
            <a:avLst/>
          </a:prstGeom>
        </p:spPr>
      </p:pic>
      <p:pic>
        <p:nvPicPr>
          <p:cNvPr id="7" name="Picture 6" descr="phosphoproteome-raw-samples-densit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7172" r="3703"/>
          <a:stretch/>
        </p:blipFill>
        <p:spPr>
          <a:xfrm>
            <a:off x="5057775" y="1804026"/>
            <a:ext cx="3810000" cy="3536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5724" y="3664358"/>
            <a:ext cx="9236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Bimodal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7375" y="3706804"/>
            <a:ext cx="9236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Bimodal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6305" y="1882539"/>
            <a:ext cx="1184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Proteome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0176" y="1882539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Phosphoproteome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941949" y="322129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(number of proteins)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0319" y="511215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Log2 </a:t>
            </a:r>
            <a:r>
              <a:rPr lang="en-US" dirty="0" err="1"/>
              <a:t>iTRAQ</a:t>
            </a:r>
            <a:r>
              <a:rPr lang="en-US" dirty="0"/>
              <a:t> tumor / reference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562" y="5594829"/>
            <a:ext cx="5481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b="1" dirty="0"/>
              <a:t>Some tumors have bimodal distribution of both proteins and phosphopeptides with lower overall abundance </a:t>
            </a:r>
          </a:p>
          <a:p>
            <a:pPr marL="342900" indent="-342900">
              <a:buFont typeface="Arial"/>
              <a:buChar char="•"/>
            </a:pPr>
            <a:r>
              <a:rPr lang="en-US" sz="1400" b="1" dirty="0"/>
              <a:t>Not a processing or technical artifact</a:t>
            </a:r>
          </a:p>
          <a:p>
            <a:pPr marL="342900" indent="-342900">
              <a:buFont typeface="Arial"/>
              <a:buChar char="•"/>
            </a:pPr>
            <a:r>
              <a:rPr lang="en-US" sz="1400" b="1" dirty="0"/>
              <a:t>Not specific to subtype, PAM50 status or histology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9721" y="5848083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Normal: 54 (total 75)</a:t>
            </a:r>
          </a:p>
          <a:p>
            <a:r>
              <a:rPr lang="en-US" b="1" dirty="0">
                <a:solidFill>
                  <a:srgbClr val="FF0000"/>
                </a:solidFill>
              </a:rPr>
              <a:t>Bimodal: 26 (total 30)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50555"/>
          <a:stretch/>
        </p:blipFill>
        <p:spPr>
          <a:xfrm>
            <a:off x="9034487" y="1168139"/>
            <a:ext cx="2880634" cy="1798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49903"/>
          <a:stretch/>
        </p:blipFill>
        <p:spPr>
          <a:xfrm>
            <a:off x="9034487" y="3528785"/>
            <a:ext cx="2941079" cy="1811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37329" y="3105845"/>
            <a:ext cx="9236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Bimodal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12978" y="829585"/>
            <a:ext cx="8162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Normal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8523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Replacing missing data with substituted values</a:t>
            </a:r>
          </a:p>
          <a:p>
            <a:r>
              <a:rPr lang="en-US" dirty="0"/>
              <a:t>Problems caused by missing data: </a:t>
            </a:r>
          </a:p>
          <a:p>
            <a:pPr lvl="1"/>
            <a:r>
              <a:rPr lang="en-US" dirty="0"/>
              <a:t>Introduces bias if the </a:t>
            </a:r>
            <a:r>
              <a:rPr lang="en-US" dirty="0" err="1"/>
              <a:t>missingness</a:t>
            </a:r>
            <a:r>
              <a:rPr lang="en-US" dirty="0"/>
              <a:t> is not random</a:t>
            </a:r>
          </a:p>
          <a:p>
            <a:pPr lvl="1"/>
            <a:r>
              <a:rPr lang="en-US" dirty="0"/>
              <a:t>Makes analysis of data more difficult</a:t>
            </a:r>
          </a:p>
          <a:p>
            <a:r>
              <a:rPr lang="en-US" dirty="0"/>
              <a:t>Imputing data can also introduce new bias</a:t>
            </a:r>
          </a:p>
          <a:p>
            <a:r>
              <a:rPr lang="en-US" dirty="0"/>
              <a:t>In many statistical packages, if one or more missing values are present that case is discarded</a:t>
            </a:r>
          </a:p>
          <a:p>
            <a:pPr lvl="1"/>
            <a:r>
              <a:rPr lang="en-US" dirty="0"/>
              <a:t>Does not add any bias but reduces sample size/power</a:t>
            </a:r>
          </a:p>
        </p:txBody>
      </p:sp>
    </p:spTree>
    <p:extLst>
      <p:ext uri="{BB962C8B-B14F-4D97-AF65-F5344CB8AC3E}">
        <p14:creationId xmlns:p14="http://schemas.microsoft.com/office/powerpoint/2010/main" val="2048622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8008" y="6450947"/>
            <a:ext cx="2133600" cy="365125"/>
          </a:xfrm>
        </p:spPr>
        <p:txBody>
          <a:bodyPr/>
          <a:lstStyle/>
          <a:p>
            <a:fld id="{9F8FBD0B-D5BA-AC4A-B182-CCF391B5588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96966" y="1225550"/>
            <a:ext cx="52183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Non-informative Imputation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Fixed-value imputation: </a:t>
            </a:r>
            <a:r>
              <a:rPr lang="en-US" sz="1600" dirty="0">
                <a:solidFill>
                  <a:srgbClr val="0070C0"/>
                </a:solidFill>
              </a:rPr>
              <a:t>median</a:t>
            </a:r>
            <a:r>
              <a:rPr lang="en-US" sz="1600" dirty="0"/>
              <a:t> or </a:t>
            </a:r>
            <a:r>
              <a:rPr lang="en-US" sz="1600" dirty="0">
                <a:solidFill>
                  <a:srgbClr val="0070C0"/>
                </a:solidFill>
              </a:rPr>
              <a:t>minimum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Perseus</a:t>
            </a:r>
            <a:r>
              <a:rPr lang="en-US" sz="1600" dirty="0"/>
              <a:t> (</a:t>
            </a:r>
            <a:r>
              <a:rPr lang="en-US" sz="1600" i="1" dirty="0"/>
              <a:t>S. </a:t>
            </a:r>
            <a:r>
              <a:rPr lang="en-US" sz="1600" i="1" dirty="0" err="1"/>
              <a:t>Tyanova</a:t>
            </a:r>
            <a:r>
              <a:rPr lang="en-US" sz="1600" i="1" dirty="0"/>
              <a:t>, et al. 2016</a:t>
            </a:r>
            <a:r>
              <a:rPr lang="en-US" sz="1600" dirty="0"/>
              <a:t>): sampling from a non-informative distribution.  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Low rank matrix completion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</a:rPr>
              <a:t>softImpute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</a:t>
            </a:r>
            <a:r>
              <a:rPr lang="en-US" sz="1600" i="1" dirty="0"/>
              <a:t>R. </a:t>
            </a:r>
            <a:r>
              <a:rPr lang="en-US" sz="1600" i="1" dirty="0" err="1"/>
              <a:t>Mazumder</a:t>
            </a:r>
            <a:r>
              <a:rPr lang="en-US" sz="1600" i="1" dirty="0"/>
              <a:t>, et al. 2010</a:t>
            </a:r>
            <a:r>
              <a:rPr lang="en-US" sz="1600" dirty="0"/>
              <a:t>): imagine processing; a regularized SVD decomposition. R-package: ‘</a:t>
            </a:r>
            <a:r>
              <a:rPr lang="en-US" sz="1600" dirty="0" err="1"/>
              <a:t>softImpute</a:t>
            </a:r>
            <a:r>
              <a:rPr lang="en-US" sz="1600" dirty="0"/>
              <a:t>’.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Prediction based imputation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KNN: </a:t>
            </a:r>
            <a:r>
              <a:rPr lang="en-US" sz="1600" dirty="0"/>
              <a:t>R-package: ‘</a:t>
            </a:r>
            <a:r>
              <a:rPr lang="en-US" sz="1600" dirty="0" err="1"/>
              <a:t>pamr</a:t>
            </a:r>
            <a:r>
              <a:rPr lang="en-US" sz="1600" dirty="0"/>
              <a:t>’.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Lasso: </a:t>
            </a:r>
            <a:r>
              <a:rPr lang="en-US" sz="1600" dirty="0"/>
              <a:t>R-package: ‘</a:t>
            </a:r>
            <a:r>
              <a:rPr lang="en-US" sz="1600" dirty="0" err="1"/>
              <a:t>glmnet</a:t>
            </a:r>
            <a:r>
              <a:rPr lang="en-US" sz="1600" dirty="0"/>
              <a:t>’.</a:t>
            </a:r>
            <a:endParaRPr lang="en-US" sz="1600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</a:rPr>
              <a:t>Xgboost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</a:t>
            </a:r>
            <a:r>
              <a:rPr lang="en-US" sz="1600" i="1" dirty="0"/>
              <a:t>T. Chen, et al. 2016</a:t>
            </a:r>
            <a:r>
              <a:rPr lang="en-US" sz="1600" dirty="0"/>
              <a:t>): R-package: ‘</a:t>
            </a:r>
            <a:r>
              <a:rPr lang="en-US" sz="1600" dirty="0" err="1"/>
              <a:t>xgboost</a:t>
            </a:r>
            <a:r>
              <a:rPr lang="en-US" sz="1600" dirty="0"/>
              <a:t>’.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Machine-learning based imputation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</a:rPr>
              <a:t>missForest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</a:t>
            </a:r>
            <a:r>
              <a:rPr lang="en-US" sz="1600" i="1" dirty="0"/>
              <a:t>D. J. </a:t>
            </a:r>
            <a:r>
              <a:rPr lang="en-US" sz="1600" i="1" dirty="0" err="1"/>
              <a:t>Stekhoven</a:t>
            </a:r>
            <a:r>
              <a:rPr lang="en-US" sz="1600" i="1" dirty="0"/>
              <a:t>, et al. 2012</a:t>
            </a:r>
            <a:r>
              <a:rPr lang="en-US" sz="1600" dirty="0"/>
              <a:t>): R-package: ‘</a:t>
            </a:r>
            <a:r>
              <a:rPr lang="en-US" sz="1600" dirty="0" err="1"/>
              <a:t>missForest</a:t>
            </a:r>
            <a:r>
              <a:rPr lang="en-US" sz="1600" dirty="0"/>
              <a:t>’.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ADMIN</a:t>
            </a:r>
            <a:r>
              <a:rPr lang="en-US" sz="1600" dirty="0"/>
              <a:t>: A multi-layer prediction model learned through an iterative procedure.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5" b="5631"/>
          <a:stretch/>
        </p:blipFill>
        <p:spPr bwMode="auto">
          <a:xfrm>
            <a:off x="7467592" y="1605918"/>
            <a:ext cx="2784756" cy="137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92770" y="1277783"/>
            <a:ext cx="2159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Perseus.c</a:t>
            </a:r>
            <a:r>
              <a:rPr lang="en-US" sz="1400" dirty="0"/>
              <a:t> (center) /.t (tail)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1659" y="3243272"/>
            <a:ext cx="2926646" cy="3176142"/>
            <a:chOff x="5877659" y="3243272"/>
            <a:chExt cx="2926646" cy="3176142"/>
          </a:xfrm>
        </p:grpSpPr>
        <p:sp>
          <p:nvSpPr>
            <p:cNvPr id="9" name="Rounded Rectangle 8"/>
            <p:cNvSpPr/>
            <p:nvPr/>
          </p:nvSpPr>
          <p:spPr>
            <a:xfrm>
              <a:off x="5877659" y="3243272"/>
              <a:ext cx="2926646" cy="3176142"/>
            </a:xfrm>
            <a:prstGeom prst="roundRect">
              <a:avLst/>
            </a:prstGeom>
            <a:solidFill>
              <a:schemeClr val="accent1">
                <a:alpha val="1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552" y="3578778"/>
              <a:ext cx="2334633" cy="2774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079276" y="3274804"/>
              <a:ext cx="231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Prediction based imputation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388766" y="1245200"/>
            <a:ext cx="2926646" cy="1844843"/>
          </a:xfrm>
          <a:prstGeom prst="roundRect">
            <a:avLst/>
          </a:prstGeom>
          <a:solidFill>
            <a:schemeClr val="accent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64350" y="1917700"/>
            <a:ext cx="5244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>
            <a:off x="6731000" y="3727450"/>
            <a:ext cx="657766" cy="27234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6871" y="128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500" dirty="0"/>
              <a:t>Data Imputation Tools</a:t>
            </a:r>
          </a:p>
        </p:txBody>
      </p:sp>
    </p:spTree>
    <p:extLst>
      <p:ext uri="{BB962C8B-B14F-4D97-AF65-F5344CB8AC3E}">
        <p14:creationId xmlns:p14="http://schemas.microsoft.com/office/powerpoint/2010/main" val="3214900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77770" y="2232209"/>
            <a:ext cx="4491317" cy="285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28047" y="3355502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0683" y="3355501"/>
            <a:ext cx="148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0941" y="2246096"/>
            <a:ext cx="232146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C00000"/>
                </a:solidFill>
              </a:rPr>
              <a:t>Visualize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527" y="4308391"/>
            <a:ext cx="16962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0441" y="3426765"/>
            <a:ext cx="198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</a:p>
        </p:txBody>
      </p: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3451698" y="3586334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11456" y="3657598"/>
            <a:ext cx="43898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0840" y="2557524"/>
            <a:ext cx="1195160" cy="763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65584" y="2984712"/>
            <a:ext cx="13432" cy="1323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072591" y="3888430"/>
            <a:ext cx="1190121" cy="6399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9735" y="6344390"/>
            <a:ext cx="576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R for Data Science, Wickham &amp; </a:t>
            </a:r>
            <a:r>
              <a:rPr lang="en-US" dirty="0" err="1"/>
              <a:t>Grolemund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24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01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Data Exploration Overview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60382" y="1602869"/>
            <a:ext cx="2826987" cy="25310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23197" y="1602868"/>
            <a:ext cx="2826987" cy="22216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7334" y="1210170"/>
            <a:ext cx="176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Processing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4731" y="1210170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Integration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0326" y="1210170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Visualization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26965" y="3958686"/>
            <a:ext cx="2826987" cy="22346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0349" y="6247134"/>
            <a:ext cx="215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Predictive Modeling </a:t>
            </a:r>
          </a:p>
          <a:p>
            <a:pPr algn="ctr"/>
            <a:r>
              <a:rPr lang="en-US" b="1" dirty="0"/>
              <a:t>and Statistics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8729" y="1579503"/>
            <a:ext cx="2826987" cy="461379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5947" y="1673300"/>
            <a:ext cx="2652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Next Generation Sequencing</a:t>
            </a:r>
          </a:p>
          <a:p>
            <a:pPr algn="ctr"/>
            <a:r>
              <a:rPr lang="en-US" sz="1600" dirty="0"/>
              <a:t>Proteomics</a:t>
            </a:r>
          </a:p>
          <a:p>
            <a:pPr algn="ctr"/>
            <a:r>
              <a:rPr lang="en-US" sz="1600" dirty="0"/>
              <a:t>Metabolomics, </a:t>
            </a:r>
            <a:r>
              <a:rPr lang="en-US" sz="1600" dirty="0" err="1"/>
              <a:t>Lipidomics</a:t>
            </a:r>
            <a:endParaRPr lang="en-US" sz="1600" dirty="0"/>
          </a:p>
        </p:txBody>
      </p:sp>
      <p:sp>
        <p:nvSpPr>
          <p:cNvPr id="13" name="Down Arrow 12"/>
          <p:cNvSpPr/>
          <p:nvPr/>
        </p:nvSpPr>
        <p:spPr>
          <a:xfrm>
            <a:off x="2983259" y="2580133"/>
            <a:ext cx="364814" cy="415497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17779" y="3029261"/>
            <a:ext cx="2720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Gene, Protein Expression</a:t>
            </a:r>
          </a:p>
          <a:p>
            <a:pPr algn="ctr"/>
            <a:r>
              <a:rPr lang="en-US" sz="1600" dirty="0"/>
              <a:t>Metabolite, Lipid quantitation</a:t>
            </a:r>
          </a:p>
          <a:p>
            <a:pPr algn="ctr"/>
            <a:r>
              <a:rPr lang="en-US" sz="1600" dirty="0"/>
              <a:t>Epigenetic Information</a:t>
            </a:r>
          </a:p>
          <a:p>
            <a:pPr algn="ctr"/>
            <a:r>
              <a:rPr lang="en-US" sz="1600" dirty="0"/>
              <a:t>Microbial Taxa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60382" y="4193821"/>
            <a:ext cx="2851806" cy="20158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1990" y="6223391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34" y="4270598"/>
            <a:ext cx="1901098" cy="1694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712186"/>
            <a:ext cx="1905000" cy="1993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774" y="4396624"/>
            <a:ext cx="2372893" cy="14423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39" y="4193821"/>
            <a:ext cx="2466141" cy="16640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8063" b="33826"/>
          <a:stretch/>
        </p:blipFill>
        <p:spPr>
          <a:xfrm>
            <a:off x="8063024" y="1987666"/>
            <a:ext cx="2038391" cy="18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2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EC0-3164-7D45-BD95-79265FD1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9B109-969E-BD41-A9B8-3E272229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26" y="1901323"/>
            <a:ext cx="8395224" cy="3861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BEEC3-4898-9941-8063-035518D8758B}"/>
              </a:ext>
            </a:extLst>
          </p:cNvPr>
          <p:cNvSpPr txBox="1"/>
          <p:nvPr/>
        </p:nvSpPr>
        <p:spPr>
          <a:xfrm>
            <a:off x="5197641" y="5973761"/>
            <a:ext cx="243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/1605/</a:t>
            </a:r>
          </a:p>
        </p:txBody>
      </p:sp>
    </p:spTree>
    <p:extLst>
      <p:ext uri="{BB962C8B-B14F-4D97-AF65-F5344CB8AC3E}">
        <p14:creationId xmlns:p14="http://schemas.microsoft.com/office/powerpoint/2010/main" val="15753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4FAC-67EE-A34A-90BA-18493D5F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51EBB-90C4-6E4B-9269-9AFE64ADA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33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Programming Assignments (50%)</a:t>
            </a:r>
          </a:p>
          <a:p>
            <a:pPr lvl="1"/>
            <a:r>
              <a:rPr lang="en-US" dirty="0"/>
              <a:t>Signal Processing: Due Oct 5</a:t>
            </a:r>
          </a:p>
          <a:p>
            <a:pPr lvl="1"/>
            <a:r>
              <a:rPr lang="en-US" dirty="0"/>
              <a:t>Modeling/Simulation: Due Nov 9</a:t>
            </a:r>
          </a:p>
          <a:p>
            <a:pPr lvl="1"/>
            <a:r>
              <a:rPr lang="en-US" dirty="0"/>
              <a:t>Ggplot2: Due Nov 16</a:t>
            </a:r>
          </a:p>
          <a:p>
            <a:pPr lvl="1"/>
            <a:r>
              <a:rPr lang="en-US" dirty="0"/>
              <a:t>Adobe Illustrator: Due Nov 21</a:t>
            </a:r>
          </a:p>
          <a:p>
            <a:pPr lvl="1"/>
            <a:r>
              <a:rPr lang="en-US" dirty="0"/>
              <a:t>Interactive data viz: Due Nov 30</a:t>
            </a:r>
          </a:p>
          <a:p>
            <a:r>
              <a:rPr lang="en-US" dirty="0"/>
              <a:t>Discussions (30%)</a:t>
            </a:r>
          </a:p>
          <a:p>
            <a:pPr lvl="1"/>
            <a:r>
              <a:rPr lang="en-US" dirty="0"/>
              <a:t>Biomedical Data I: Sept 14</a:t>
            </a:r>
          </a:p>
          <a:p>
            <a:pPr lvl="1"/>
            <a:r>
              <a:rPr lang="en-US" dirty="0"/>
              <a:t>Modeling/Simulation: Oct 26</a:t>
            </a:r>
          </a:p>
          <a:p>
            <a:pPr lvl="1"/>
            <a:r>
              <a:rPr lang="en-US" dirty="0"/>
              <a:t>Data Visualization: Nov 7</a:t>
            </a:r>
          </a:p>
          <a:p>
            <a:r>
              <a:rPr lang="en-US" dirty="0"/>
              <a:t>Participation (20%)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9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15C6-F8EC-B647-AEAF-CC6F956A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F423B-D396-CE4F-BFFF-E0EBF4FBD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Share a Google Drive folder </a:t>
            </a:r>
            <a:r>
              <a:rPr lang="en-US" dirty="0"/>
              <a:t>with: </a:t>
            </a:r>
          </a:p>
          <a:p>
            <a:pPr lvl="1"/>
            <a:r>
              <a:rPr lang="en-US" i="1" u="sng" dirty="0" err="1"/>
              <a:t>david.fenyo@gmail.com</a:t>
            </a:r>
            <a:r>
              <a:rPr lang="en-US" i="1" u="sng" dirty="0"/>
              <a:t> </a:t>
            </a:r>
          </a:p>
          <a:p>
            <a:pPr lvl="1"/>
            <a:r>
              <a:rPr lang="en-US" i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kelly.ruggles@gmail.com</a:t>
            </a:r>
            <a:endParaRPr lang="en-US" i="1" u="sng" dirty="0"/>
          </a:p>
          <a:p>
            <a:pPr lvl="1"/>
            <a:r>
              <a:rPr lang="en-US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jcooperdevlin@gmail.com</a:t>
            </a:r>
            <a:endParaRPr lang="en-US" i="1" u="sng" dirty="0"/>
          </a:p>
          <a:p>
            <a:pPr marL="0" indent="0" algn="ctr">
              <a:buNone/>
            </a:pPr>
            <a:endParaRPr lang="en-US" dirty="0"/>
          </a:p>
          <a:p>
            <a:r>
              <a:rPr lang="en-US" b="1" dirty="0"/>
              <a:t>Homework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Create a google doc for each assignment with the module name and due date. </a:t>
            </a:r>
          </a:p>
          <a:p>
            <a:pPr lvl="1"/>
            <a:r>
              <a:rPr lang="en-US" dirty="0"/>
              <a:t>Example: </a:t>
            </a:r>
            <a:r>
              <a:rPr lang="en-US" b="1" i="1" dirty="0"/>
              <a:t>SignalProcessing_Oct5</a:t>
            </a: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3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8D4A-F476-2646-9B45-8374E5DC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2: Biomedical Data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D607F-5F78-D441-A024-3E4C2A4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867" y="2485465"/>
            <a:ext cx="212967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15D044-4F56-4F4D-BB37-D2616C8CC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855" t="51283" r="20996" b="11361"/>
          <a:stretch/>
        </p:blipFill>
        <p:spPr bwMode="auto">
          <a:xfrm>
            <a:off x="1446827" y="4633639"/>
            <a:ext cx="238225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6E6B67-4D63-1349-89EC-4611BC013415}"/>
              </a:ext>
            </a:extLst>
          </p:cNvPr>
          <p:cNvSpPr/>
          <p:nvPr/>
        </p:nvSpPr>
        <p:spPr>
          <a:xfrm>
            <a:off x="1654382" y="4300065"/>
            <a:ext cx="203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cs typeface="Arial"/>
              </a:rPr>
              <a:t>Mass Spectrometry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59FDB-2BF9-3F40-A5F2-B556FFB99A69}"/>
              </a:ext>
            </a:extLst>
          </p:cNvPr>
          <p:cNvSpPr/>
          <p:nvPr/>
        </p:nvSpPr>
        <p:spPr>
          <a:xfrm>
            <a:off x="1198907" y="2116133"/>
            <a:ext cx="290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cs typeface="Arial"/>
              </a:rPr>
              <a:t>Next Generation Sequencing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9C52C-7C40-3043-B5BD-EF79B2BE9698}"/>
              </a:ext>
            </a:extLst>
          </p:cNvPr>
          <p:cNvSpPr/>
          <p:nvPr/>
        </p:nvSpPr>
        <p:spPr>
          <a:xfrm>
            <a:off x="1047464" y="1920380"/>
            <a:ext cx="3548599" cy="44804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DD438-F392-3B4B-AEFE-01ABF5F74DFF}"/>
              </a:ext>
            </a:extLst>
          </p:cNvPr>
          <p:cNvSpPr/>
          <p:nvPr/>
        </p:nvSpPr>
        <p:spPr>
          <a:xfrm>
            <a:off x="1747334" y="1424776"/>
            <a:ext cx="2148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Molecular Data</a:t>
            </a:r>
          </a:p>
        </p:txBody>
      </p:sp>
      <p:pic>
        <p:nvPicPr>
          <p:cNvPr id="10" name="Picture 9" descr="TCGA-CPTAC.pdf">
            <a:extLst>
              <a:ext uri="{FF2B5EF4-FFF2-40B4-BE49-F238E27FC236}">
                <a16:creationId xmlns:a16="http://schemas.microsoft.com/office/drawing/2014/main" id="{9D28F29A-4BA6-2041-9637-9EA951BCD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22755" r="55338" b="19045"/>
          <a:stretch/>
        </p:blipFill>
        <p:spPr>
          <a:xfrm>
            <a:off x="5049326" y="1583348"/>
            <a:ext cx="3884564" cy="4977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45C894-0F7F-6644-9D78-54CAA2835280}"/>
              </a:ext>
            </a:extLst>
          </p:cNvPr>
          <p:cNvSpPr txBox="1"/>
          <p:nvPr/>
        </p:nvSpPr>
        <p:spPr>
          <a:xfrm rot="1519798">
            <a:off x="5385509" y="5986927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0513B-2D41-AB4D-9771-FAF5E45AE7A9}"/>
              </a:ext>
            </a:extLst>
          </p:cNvPr>
          <p:cNvSpPr txBox="1"/>
          <p:nvPr/>
        </p:nvSpPr>
        <p:spPr>
          <a:xfrm rot="19957635">
            <a:off x="7315024" y="602277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Genes/loci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CB2D9-1569-4D48-9A7B-CF76DDACE665}"/>
              </a:ext>
            </a:extLst>
          </p:cNvPr>
          <p:cNvSpPr txBox="1"/>
          <p:nvPr/>
        </p:nvSpPr>
        <p:spPr>
          <a:xfrm>
            <a:off x="8757910" y="321090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Mutation calls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BD5C4-FA3F-F94E-BB34-C60C15D188FC}"/>
              </a:ext>
            </a:extLst>
          </p:cNvPr>
          <p:cNvSpPr txBox="1"/>
          <p:nvPr/>
        </p:nvSpPr>
        <p:spPr>
          <a:xfrm>
            <a:off x="8757910" y="3604956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Copy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C314-3622-AF45-8044-A3958A0184F1}"/>
              </a:ext>
            </a:extLst>
          </p:cNvPr>
          <p:cNvSpPr txBox="1"/>
          <p:nvPr/>
        </p:nvSpPr>
        <p:spPr>
          <a:xfrm>
            <a:off x="8761009" y="3998210"/>
            <a:ext cx="19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Gene Expression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8366A-6A3F-7B4B-9525-759F52622D80}"/>
              </a:ext>
            </a:extLst>
          </p:cNvPr>
          <p:cNvSpPr txBox="1"/>
          <p:nvPr/>
        </p:nvSpPr>
        <p:spPr>
          <a:xfrm>
            <a:off x="8757910" y="4413817"/>
            <a:ext cx="315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DNA methylation/Epigenetics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AC208-D4A4-0844-883E-F3385F5A9053}"/>
              </a:ext>
            </a:extLst>
          </p:cNvPr>
          <p:cNvSpPr txBox="1"/>
          <p:nvPr/>
        </p:nvSpPr>
        <p:spPr>
          <a:xfrm>
            <a:off x="8757910" y="478314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MicroRNA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77CF13-0878-2542-88FA-E293F2FDBA92}"/>
              </a:ext>
            </a:extLst>
          </p:cNvPr>
          <p:cNvSpPr txBox="1"/>
          <p:nvPr/>
        </p:nvSpPr>
        <p:spPr>
          <a:xfrm>
            <a:off x="8779749" y="516275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Metabolomics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D4CA3-B0A4-AE41-BCCC-CC20DCC25A98}"/>
              </a:ext>
            </a:extLst>
          </p:cNvPr>
          <p:cNvSpPr txBox="1"/>
          <p:nvPr/>
        </p:nvSpPr>
        <p:spPr>
          <a:xfrm>
            <a:off x="8760259" y="550565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Phenotype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89C2DC-056E-474E-AA98-C8FC510AC329}"/>
              </a:ext>
            </a:extLst>
          </p:cNvPr>
          <p:cNvSpPr txBox="1"/>
          <p:nvPr/>
        </p:nvSpPr>
        <p:spPr>
          <a:xfrm>
            <a:off x="8805311" y="2510477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Proteomics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BA61F7-FE73-B44B-B92D-8EF8297A3ED6}"/>
              </a:ext>
            </a:extLst>
          </p:cNvPr>
          <p:cNvSpPr txBox="1"/>
          <p:nvPr/>
        </p:nvSpPr>
        <p:spPr>
          <a:xfrm>
            <a:off x="8805311" y="2836268"/>
            <a:ext cx="22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Phosphoproteomics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44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F5F0-3157-7A4A-8803-E5D5AED7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2: Biomedical Data I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38626-51D9-8A44-A13E-294310F1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64" y="1359034"/>
            <a:ext cx="6573877" cy="54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4BBC-78F2-6841-BFE4-35ADA400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3: Biomedical Data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B9D70-1CDB-E24F-9DED-63ED705CC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b="31556"/>
          <a:stretch/>
        </p:blipFill>
        <p:spPr>
          <a:xfrm>
            <a:off x="1448984" y="4244623"/>
            <a:ext cx="2362200" cy="1664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FE9E49-E758-EF4A-8F9F-588DFC7F0F77}"/>
              </a:ext>
            </a:extLst>
          </p:cNvPr>
          <p:cNvSpPr/>
          <p:nvPr/>
        </p:nvSpPr>
        <p:spPr>
          <a:xfrm>
            <a:off x="2196424" y="595632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cs typeface="Arial"/>
              </a:rPr>
              <a:t>Imaging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CDC56-3B4B-8E42-8F9E-4EA4864A651A}"/>
              </a:ext>
            </a:extLst>
          </p:cNvPr>
          <p:cNvSpPr/>
          <p:nvPr/>
        </p:nvSpPr>
        <p:spPr>
          <a:xfrm>
            <a:off x="2259387" y="3583865"/>
            <a:ext cx="57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  <a:cs typeface="Arial"/>
              </a:rPr>
              <a:t>EHR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7DBAF-18CF-F447-956A-08F5086B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84" y="2116133"/>
            <a:ext cx="2670211" cy="1467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F82B3-B692-0D40-A582-9EA5C2D5B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7" t="20434" r="81805" b="18847"/>
          <a:stretch/>
        </p:blipFill>
        <p:spPr>
          <a:xfrm>
            <a:off x="2731186" y="4028338"/>
            <a:ext cx="1452371" cy="13756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6E9A90-6D3F-8341-82E5-87B3021D52EF}"/>
              </a:ext>
            </a:extLst>
          </p:cNvPr>
          <p:cNvSpPr/>
          <p:nvPr/>
        </p:nvSpPr>
        <p:spPr>
          <a:xfrm>
            <a:off x="1047464" y="1920380"/>
            <a:ext cx="3548599" cy="448041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485C2-957A-6340-AEB5-B4FD80785987}"/>
              </a:ext>
            </a:extLst>
          </p:cNvPr>
          <p:cNvSpPr/>
          <p:nvPr/>
        </p:nvSpPr>
        <p:spPr>
          <a:xfrm>
            <a:off x="1747334" y="1424776"/>
            <a:ext cx="1762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Clinical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E24A53-6C63-0441-B9C8-FE38997B9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65" y="1920380"/>
            <a:ext cx="5440518" cy="440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84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1703</Words>
  <Application>Microsoft Macintosh PowerPoint</Application>
  <PresentationFormat>Widescreen</PresentationFormat>
  <Paragraphs>447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Century Gothic</vt:lpstr>
      <vt:lpstr>Franklin Gothic Book</vt:lpstr>
      <vt:lpstr>Franklin Gothic Medium</vt:lpstr>
      <vt:lpstr>Times New Roman</vt:lpstr>
      <vt:lpstr>Verdana</vt:lpstr>
      <vt:lpstr>Office Theme</vt:lpstr>
      <vt:lpstr>Methods in Quantitative Biology:  Introduction and Best Practices</vt:lpstr>
      <vt:lpstr>Course Overview</vt:lpstr>
      <vt:lpstr>Course Website</vt:lpstr>
      <vt:lpstr>Course Overview</vt:lpstr>
      <vt:lpstr>Course Assessment</vt:lpstr>
      <vt:lpstr>Submitting Assignments</vt:lpstr>
      <vt:lpstr>Week 2: Biomedical Data I</vt:lpstr>
      <vt:lpstr>Week 2: Biomedical Data I Discussion</vt:lpstr>
      <vt:lpstr>Week 3: Biomedical Data II</vt:lpstr>
      <vt:lpstr>Week 3: Signal Processing I</vt:lpstr>
      <vt:lpstr>Week 4: Signal Processing II Discussion</vt:lpstr>
      <vt:lpstr>Week 5: Modeling &amp; Simulation I</vt:lpstr>
      <vt:lpstr>Week 5: Modeling &amp; Simulation I: Discussion</vt:lpstr>
      <vt:lpstr>Week 6: Modeling &amp; Simulation II</vt:lpstr>
      <vt:lpstr>Week 8: Data Visualization I</vt:lpstr>
      <vt:lpstr>Week 8: Data Visualization I: Discussion</vt:lpstr>
      <vt:lpstr>Week 8: Data Visualization I: DataViz with R</vt:lpstr>
      <vt:lpstr>Week 8: Data Visualization I: DataViz with R</vt:lpstr>
      <vt:lpstr>Week 8: Data Visualization I: DataViz with R</vt:lpstr>
      <vt:lpstr>Week 8: Data Visualization II: Adobe Illustrator</vt:lpstr>
      <vt:lpstr>Week 8: Data Visualization II: Interactive Data Viz</vt:lpstr>
      <vt:lpstr>What is Quantitative Biology?</vt:lpstr>
      <vt:lpstr>What is Quantitative Biology?</vt:lpstr>
      <vt:lpstr>What we’ll Cover</vt:lpstr>
      <vt:lpstr>Systems Biology in Human Disease</vt:lpstr>
      <vt:lpstr>Diversity of Omics in Biomedicine</vt:lpstr>
      <vt:lpstr>Intracellular System-level Analysis</vt:lpstr>
      <vt:lpstr>Proteomics vs. Genomics</vt:lpstr>
      <vt:lpstr>Inter-cellular Systems</vt:lpstr>
      <vt:lpstr>Inter-cellular Systems</vt:lpstr>
      <vt:lpstr>Inter-organ Systems</vt:lpstr>
      <vt:lpstr>Inter-organ Systems</vt:lpstr>
      <vt:lpstr>Inter-personal Systems</vt:lpstr>
      <vt:lpstr>Social System-level</vt:lpstr>
      <vt:lpstr>Multi-omics and Personalized Medicine</vt:lpstr>
      <vt:lpstr>Quantitative Biology Best Practices</vt:lpstr>
      <vt:lpstr>Data Cleaning</vt:lpstr>
      <vt:lpstr>Data Cleaning</vt:lpstr>
      <vt:lpstr>Data Cleaning </vt:lpstr>
      <vt:lpstr>Data Transformation</vt:lpstr>
      <vt:lpstr>Data Transformation</vt:lpstr>
      <vt:lpstr>Data Normalization</vt:lpstr>
      <vt:lpstr>Normalization Methods</vt:lpstr>
      <vt:lpstr>Remove “Wonky” samples</vt:lpstr>
      <vt:lpstr>Data Imputation</vt:lpstr>
      <vt:lpstr>Data Imputation Tools</vt:lpstr>
      <vt:lpstr>Data Exploration</vt:lpstr>
      <vt:lpstr>Data Exploration Overview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in Quantitative Biology:  Introduction and Best Practices</dc:title>
  <dc:creator>Kelly Ruggles</dc:creator>
  <cp:lastModifiedBy>Kelly Ruggles</cp:lastModifiedBy>
  <cp:revision>54</cp:revision>
  <dcterms:created xsi:type="dcterms:W3CDTF">2018-08-30T16:56:00Z</dcterms:created>
  <dcterms:modified xsi:type="dcterms:W3CDTF">2018-09-04T17:03:36Z</dcterms:modified>
</cp:coreProperties>
</file>