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703" r:id="rId2"/>
    <p:sldId id="707" r:id="rId3"/>
    <p:sldId id="708" r:id="rId4"/>
    <p:sldId id="709" r:id="rId5"/>
    <p:sldId id="710" r:id="rId6"/>
    <p:sldId id="711" r:id="rId7"/>
    <p:sldId id="712" r:id="rId8"/>
    <p:sldId id="713" r:id="rId9"/>
    <p:sldId id="741" r:id="rId10"/>
    <p:sldId id="792" r:id="rId11"/>
    <p:sldId id="793" r:id="rId12"/>
    <p:sldId id="794" r:id="rId13"/>
    <p:sldId id="775" r:id="rId14"/>
    <p:sldId id="774" r:id="rId15"/>
    <p:sldId id="754" r:id="rId16"/>
    <p:sldId id="753" r:id="rId17"/>
    <p:sldId id="761" r:id="rId18"/>
    <p:sldId id="762" r:id="rId19"/>
    <p:sldId id="763" r:id="rId20"/>
    <p:sldId id="764" r:id="rId21"/>
    <p:sldId id="765" r:id="rId22"/>
    <p:sldId id="766" r:id="rId23"/>
    <p:sldId id="770" r:id="rId24"/>
    <p:sldId id="771" r:id="rId25"/>
    <p:sldId id="772" r:id="rId26"/>
    <p:sldId id="773" r:id="rId27"/>
    <p:sldId id="747" r:id="rId28"/>
    <p:sldId id="748" r:id="rId29"/>
    <p:sldId id="749" r:id="rId30"/>
    <p:sldId id="795" r:id="rId31"/>
    <p:sldId id="796" r:id="rId32"/>
    <p:sldId id="750" r:id="rId33"/>
    <p:sldId id="776" r:id="rId34"/>
    <p:sldId id="777" r:id="rId35"/>
    <p:sldId id="778" r:id="rId36"/>
    <p:sldId id="779" r:id="rId37"/>
    <p:sldId id="780" r:id="rId38"/>
    <p:sldId id="781" r:id="rId39"/>
    <p:sldId id="782" r:id="rId40"/>
    <p:sldId id="783" r:id="rId41"/>
    <p:sldId id="784" r:id="rId42"/>
    <p:sldId id="785" r:id="rId43"/>
    <p:sldId id="786" r:id="rId44"/>
    <p:sldId id="787" r:id="rId45"/>
    <p:sldId id="788" r:id="rId46"/>
    <p:sldId id="789" r:id="rId47"/>
    <p:sldId id="790" r:id="rId48"/>
    <p:sldId id="791" r:id="rId49"/>
    <p:sldId id="751" r:id="rId5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0000"/>
    <a:srgbClr val="D93238"/>
    <a:srgbClr val="FFFF00"/>
    <a:srgbClr val="C0C0C0"/>
    <a:srgbClr val="B2B2B2"/>
    <a:srgbClr val="00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4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4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6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AC13CD5B-0204-4720-83B2-D048B1B90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25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1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3D5F2C-3B9E-43CA-9D1C-08CE86D921CA}" type="slidenum">
              <a:rPr lang="en-US"/>
              <a:pPr/>
              <a:t>12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0E18EB-51C6-4A14-B7A0-0AB2E6EBC4E4}" type="slidenum">
              <a:rPr smtClean="0"/>
              <a:pPr/>
              <a:t>13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0E18EB-51C6-4A14-B7A0-0AB2E6EBC4E4}" type="slidenum">
              <a:rPr smtClean="0"/>
              <a:pPr/>
              <a:t>14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Grindate</a:t>
            </a:r>
            <a:r>
              <a:rPr lang="en-US" baseline="0" dirty="0" smtClean="0"/>
              <a:t> is critical!</a:t>
            </a:r>
          </a:p>
          <a:p>
            <a:pPr>
              <a:buFont typeface="Arial"/>
              <a:buChar char="•"/>
            </a:pPr>
            <a:r>
              <a:rPr lang="en-US" baseline="0" dirty="0" smtClean="0"/>
              <a:t> ~100mg of yeast is ~40mL of an </a:t>
            </a:r>
            <a:r>
              <a:rPr lang="en-US" baseline="0" dirty="0" err="1" smtClean="0"/>
              <a:t>avg</a:t>
            </a:r>
            <a:r>
              <a:rPr lang="en-US" baseline="0" dirty="0" smtClean="0"/>
              <a:t> mid-late log culture – in a single 1.2ml deep well</a:t>
            </a:r>
          </a:p>
          <a:p>
            <a:pPr>
              <a:buFont typeface="Arial"/>
              <a:buChar char="•"/>
            </a:pPr>
            <a:r>
              <a:rPr lang="en-US" baseline="0" dirty="0" smtClean="0"/>
              <a:t> development of a non-fouling filter was critical - </a:t>
            </a:r>
            <a:r>
              <a:rPr lang="en-US" baseline="0" dirty="0" err="1" smtClean="0"/>
              <a:t>Orochem</a:t>
            </a: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615DF-CCAA-7642-9D94-43FA350874BE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 baseline="0" dirty="0" smtClean="0"/>
              <a:t> Molecular architecture of the nuclear pore – “Blob Map” (Also applied to the eukaryotic 80S ribosome &amp; 26S </a:t>
            </a:r>
            <a:r>
              <a:rPr lang="en-US" baseline="0" dirty="0" err="1" smtClean="0"/>
              <a:t>proteasome</a:t>
            </a:r>
            <a:r>
              <a:rPr lang="en-US" baseline="0" dirty="0" smtClean="0"/>
              <a:t>)</a:t>
            </a:r>
          </a:p>
          <a:p>
            <a:pPr>
              <a:buFont typeface="Arial"/>
              <a:buChar char="•"/>
            </a:pPr>
            <a:r>
              <a:rPr lang="en-US" baseline="0" dirty="0" smtClean="0"/>
              <a:t> </a:t>
            </a:r>
            <a:r>
              <a:rPr lang="en-US" dirty="0" smtClean="0"/>
              <a:t>456 subunits</a:t>
            </a:r>
            <a:r>
              <a:rPr lang="en-US" baseline="0" dirty="0" smtClean="0"/>
              <a:t> / 50 </a:t>
            </a:r>
            <a:r>
              <a:rPr lang="en-US" baseline="0" dirty="0" err="1" smtClean="0"/>
              <a:t>MDa</a:t>
            </a:r>
            <a:r>
              <a:rPr lang="en-US" baseline="0" dirty="0" smtClean="0"/>
              <a:t> / </a:t>
            </a:r>
            <a:r>
              <a:rPr lang="en-US" dirty="0" smtClean="0"/>
              <a:t>30 different protein</a:t>
            </a:r>
          </a:p>
          <a:p>
            <a:pPr>
              <a:buFontTx/>
              <a:buChar char="•"/>
            </a:pPr>
            <a:r>
              <a:rPr lang="en-US" baseline="0" dirty="0" smtClean="0"/>
              <a:t> (But only ~8 folds)</a:t>
            </a:r>
          </a:p>
          <a:p>
            <a:pPr>
              <a:buFontTx/>
              <a:buChar char="•"/>
            </a:pPr>
            <a:r>
              <a:rPr lang="en-US" baseline="0" dirty="0" smtClean="0"/>
              <a:t> some purifications good, some poor – not every protein responded with equal enthusiasm to our desire to capture its physiological interaction partners - but the value of the data for determining the NPC molecular architecture was high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8791B-0408-3740-B44D-067B8EB9E369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Long-term goal has</a:t>
            </a:r>
            <a:r>
              <a:rPr lang="en-US" baseline="0" dirty="0" smtClean="0"/>
              <a:t> been development of improved reagents for tagging, isolating proteins/complexes of interest.</a:t>
            </a:r>
          </a:p>
          <a:p>
            <a:endParaRPr lang="en-US" dirty="0" smtClean="0"/>
          </a:p>
          <a:p>
            <a:r>
              <a:rPr lang="en-US" dirty="0" smtClean="0"/>
              <a:t>Antibodies</a:t>
            </a:r>
            <a:r>
              <a:rPr lang="en-US" baseline="0" dirty="0" smtClean="0"/>
              <a:t> to existing, ubiquitous tags, like GFP, most useful, effective tools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Looking to develop a recombinant alternative </a:t>
            </a:r>
            <a:r>
              <a:rPr lang="en-US" baseline="0" dirty="0" smtClean="0"/>
              <a:t>to replace antibodies otherwise required.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easily make large quantities of a defined sequence – avoids production problems, mass spec interference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3E313-F899-47FE-A55A-F9A50BBDC84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57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3E313-F899-47FE-A55A-F9A50BBDC84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97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B1B8140-9C1C-144B-B2E6-3342CC52B436}" type="slidenum">
              <a:rPr lang="en-US" sz="1300">
                <a:latin typeface="Times" charset="0"/>
              </a:rPr>
              <a:pPr/>
              <a:t>21</a:t>
            </a:fld>
            <a:endParaRPr lang="en-US" sz="1300" dirty="0">
              <a:latin typeface="Times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097626" indent="-3961432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33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6661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4991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3322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CDD0A6E-7F1A-984C-9CBE-9E56F575B9A7}" type="slidenum">
              <a:rPr lang="en-US" sz="1300">
                <a:latin typeface="Times" charset="0"/>
              </a:rPr>
              <a:pPr/>
              <a:t>22</a:t>
            </a:fld>
            <a:endParaRPr lang="en-US" sz="1300" dirty="0">
              <a:latin typeface="Times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EAC8D5-F1CB-C84C-9165-8374D669914A}" type="slidenum">
              <a:rPr lang="en-US" sz="1300">
                <a:latin typeface="Times" charset="0"/>
              </a:rPr>
              <a:pPr/>
              <a:t>23</a:t>
            </a:fld>
            <a:endParaRPr lang="en-US" sz="1300" dirty="0">
              <a:latin typeface="Times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0E18EB-51C6-4A14-B7A0-0AB2E6EBC4E4}" type="slidenum">
              <a:rPr smtClean="0"/>
              <a:pPr/>
              <a:t>2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8B5DB-ABDF-3946-98A7-A746F755EF1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982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153051-555C-4EE2-BCC2-0FCB4080B152}" type="slidenum">
              <a:rPr lang="en-US"/>
              <a:pPr/>
              <a:t>27</a:t>
            </a:fld>
            <a:endParaRPr lang="en-US"/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3C9FC7-D168-4C4A-B02E-5807A5A5560C}" type="slidenum">
              <a:rPr lang="en-US"/>
              <a:pPr/>
              <a:t>28</a:t>
            </a:fld>
            <a:endParaRPr lang="en-US"/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07844D-A93D-4468-809E-9E664FB4C820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615DF-CCAA-7642-9D94-43FA350874BE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33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Both</a:t>
            </a:r>
            <a:r>
              <a:rPr lang="en-US" baseline="0" dirty="0" smtClean="0"/>
              <a:t> are native. </a:t>
            </a:r>
            <a:r>
              <a:rPr lang="hu-HU" dirty="0" smtClean="0"/>
              <a:t>OR201206029_RS_XL1.</a:t>
            </a:r>
            <a:r>
              <a:rPr lang="hu-HU" baseline="0" dirty="0" smtClean="0"/>
              <a:t>  is grindate ,</a:t>
            </a:r>
            <a:r>
              <a:rPr lang="hu-HU" dirty="0" smtClean="0"/>
              <a:t>VE20121001_84IV_Std1.</a:t>
            </a:r>
            <a:r>
              <a:rPr lang="hu-HU" baseline="0" dirty="0" smtClean="0"/>
              <a:t> is in vivo.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4EF90-4CEF-974E-9C67-A0D18367D06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247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F012E5-B523-4100-B6FC-B45F479844BF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62705A-2203-482D-AEAC-B96E8D56BA0A}" type="slidenum">
              <a:rPr smtClean="0"/>
              <a:pPr/>
              <a:t>33</a:t>
            </a:fld>
            <a:endParaRPr lang="en-US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ABAC1125-EDA5-4714-9722-3F0AB4F436B0}" type="slidenum">
              <a:rPr sz="1300" noProof="1"/>
              <a:pPr algn="r" defTabSz="966788"/>
              <a:t>34</a:t>
            </a:fld>
            <a:endParaRPr lang="en-US" sz="1300" noProof="1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E82EBE1C-F485-4F34-A67B-C4CC981010B9}" type="slidenum">
              <a:rPr sz="1300" noProof="1"/>
              <a:pPr algn="r" defTabSz="966788"/>
              <a:t>35</a:t>
            </a:fld>
            <a:endParaRPr lang="en-US" sz="1300" noProof="1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0E18EB-51C6-4A14-B7A0-0AB2E6EBC4E4}" type="slidenum">
              <a:rPr smtClean="0"/>
              <a:pPr/>
              <a:t>3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E2402A2C-80F8-4211-8CF7-52FCE1A97DF1}" type="slidenum">
              <a:rPr sz="1300" noProof="1"/>
              <a:pPr algn="r" defTabSz="966788"/>
              <a:t>36</a:t>
            </a:fld>
            <a:endParaRPr lang="en-US" sz="1300" noProof="1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1D8C87F1-8C98-4674-BAE2-C5AACE62E269}" type="slidenum">
              <a:rPr sz="1300" noProof="1"/>
              <a:pPr algn="r" defTabSz="966788"/>
              <a:t>37</a:t>
            </a:fld>
            <a:endParaRPr lang="en-US" sz="1300" noProof="1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49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0E18EB-51C6-4A14-B7A0-0AB2E6EBC4E4}" type="slidenum">
              <a:rPr smtClean="0"/>
              <a:pPr/>
              <a:t>4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0E18EB-51C6-4A14-B7A0-0AB2E6EBC4E4}" type="slidenum">
              <a:rPr smtClean="0"/>
              <a:pPr/>
              <a:t>5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0E18EB-51C6-4A14-B7A0-0AB2E6EBC4E4}" type="slidenum">
              <a:rPr smtClean="0"/>
              <a:pPr/>
              <a:t>6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0E18EB-51C6-4A14-B7A0-0AB2E6EBC4E4}" type="slidenum">
              <a:rPr smtClean="0"/>
              <a:pPr/>
              <a:t>7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0E18EB-51C6-4A14-B7A0-0AB2E6EBC4E4}" type="slidenum">
              <a:rPr smtClean="0"/>
              <a:pPr/>
              <a:t>8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29F3B-D01A-4B80-A8AA-042D9B801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F0A88-CA53-4CDF-BD0E-AEFA1A418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DBD66-EED6-42EB-94C7-BD851A0A3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B8B15-0084-42EB-8715-D2F062325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5B6AD-6D13-4D0F-BE32-D19F4AD57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7EF72-7CC2-4747-B68E-56B373F31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83AAD-AE39-479E-9858-7571DD73F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07A6F-EA16-4453-8E0C-7AA46D4B2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B9930-B101-4AC6-923D-3FCAA5E31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32E6-3812-4755-AB7A-4D138666B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D04B0-D64B-4FE2-A4FF-56CAA9D34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0DD0022-3B45-45DA-9188-8BBB77538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image" Target="../media/image64.emf"/><Relationship Id="rId3" Type="http://schemas.openxmlformats.org/officeDocument/2006/relationships/image" Target="../media/image62.emf"/><Relationship Id="rId7" Type="http://schemas.openxmlformats.org/officeDocument/2006/relationships/oleObject" Target="../embeddings/oleObject2.bin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0.wmf"/><Relationship Id="rId4" Type="http://schemas.openxmlformats.org/officeDocument/2006/relationships/image" Target="../media/image63.emf"/><Relationship Id="rId9" Type="http://schemas.openxmlformats.org/officeDocument/2006/relationships/oleObject" Target="../embeddings/oleObject3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image" Target="../media/image64.emf"/><Relationship Id="rId3" Type="http://schemas.openxmlformats.org/officeDocument/2006/relationships/image" Target="../media/image62.emf"/><Relationship Id="rId7" Type="http://schemas.openxmlformats.org/officeDocument/2006/relationships/oleObject" Target="../embeddings/oleObject6.bin"/><Relationship Id="rId12" Type="http://schemas.openxmlformats.org/officeDocument/2006/relationships/image" Target="../media/image6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60.wmf"/><Relationship Id="rId4" Type="http://schemas.openxmlformats.org/officeDocument/2006/relationships/image" Target="../media/image63.emf"/><Relationship Id="rId9" Type="http://schemas.openxmlformats.org/officeDocument/2006/relationships/oleObject" Target="../embeddings/oleObject7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image" Target="../media/image73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7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71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12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22860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Proteomics Informatics – </a:t>
            </a:r>
          </a:p>
          <a:p>
            <a:pPr algn="ctr"/>
            <a:r>
              <a:rPr lang="en-US" sz="2800" b="1" dirty="0" smtClean="0">
                <a:latin typeface="Comic Sans MS" pitchFamily="66" charset="0"/>
              </a:rPr>
              <a:t>Protein characterization: post-translational modifications and protein-protein interactions </a:t>
            </a:r>
            <a:r>
              <a:rPr lang="sv-SE" sz="2800" b="1" dirty="0" smtClean="0">
                <a:latin typeface="Comic Sans MS" pitchFamily="66" charset="0"/>
              </a:rPr>
              <a:t>(Week 10)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3581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 l="39185" t="18561" r="2194" b="12761"/>
          <a:stretch>
            <a:fillRect/>
          </a:stretch>
        </p:blipFill>
        <p:spPr bwMode="auto">
          <a:xfrm>
            <a:off x="866030" y="1017104"/>
            <a:ext cx="7058770" cy="446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466938" y="6581001"/>
            <a:ext cx="16770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 smtClean="0">
                <a:latin typeface="+mn-lt"/>
              </a:rPr>
              <a:t>Sowa et al., Cell 2009</a:t>
            </a:r>
            <a:endParaRPr lang="en-US" sz="1200" dirty="0">
              <a:latin typeface="+mn-lt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6975475" algn="l"/>
              </a:tabLst>
            </a:pPr>
            <a:r>
              <a:rPr lang="en-US" sz="2800" b="1" dirty="0" smtClean="0">
                <a:latin typeface="Comic Sans MS" pitchFamily="66" charset="0"/>
              </a:rPr>
              <a:t>Protein Complexes – specific/non-specific binding</a:t>
            </a:r>
            <a:endParaRPr lang="en-US" sz="2800" b="1" dirty="0">
              <a:latin typeface="Comic Sans MS" pitchFamily="66" charset="0"/>
            </a:endParaRPr>
          </a:p>
          <a:p>
            <a:pPr algn="ctr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28651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6975475" algn="l"/>
              </a:tabLst>
            </a:pPr>
            <a:r>
              <a:rPr lang="en-US" sz="2800" b="1" dirty="0" smtClean="0">
                <a:latin typeface="Comic Sans MS" pitchFamily="66" charset="0"/>
              </a:rPr>
              <a:t>Protein Complexes – specific/non-specific binding</a:t>
            </a:r>
            <a:endParaRPr lang="en-US" sz="2800" b="1" dirty="0">
              <a:latin typeface="Comic Sans MS" pitchFamily="66" charset="0"/>
            </a:endParaRPr>
          </a:p>
          <a:p>
            <a:pPr algn="ctr"/>
            <a:endParaRPr lang="en-US" sz="3200" b="1" dirty="0"/>
          </a:p>
        </p:txBody>
      </p:sp>
      <p:pic>
        <p:nvPicPr>
          <p:cNvPr id="150530" name="Picture 2" descr="C:\Users\fenyo\Desktop\nmeth.1541-F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3618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705600" y="6581001"/>
            <a:ext cx="24368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 smtClean="0">
                <a:latin typeface="+mn-lt"/>
              </a:rPr>
              <a:t>Choi et al., Nature Methods 2010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4270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 l="20121" t="27555" r="15351" b="9989"/>
          <a:stretch>
            <a:fillRect/>
          </a:stretch>
        </p:blipFill>
        <p:spPr bwMode="auto">
          <a:xfrm>
            <a:off x="228600" y="533400"/>
            <a:ext cx="8610600" cy="629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>
          <a:xfrm>
            <a:off x="0" y="304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865915" y="520337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5"/>
          <p:cNvSpPr txBox="1">
            <a:spLocks noChangeArrowheads="1"/>
          </p:cNvSpPr>
          <p:nvPr/>
        </p:nvSpPr>
        <p:spPr bwMode="auto">
          <a:xfrm>
            <a:off x="7123800" y="6553200"/>
            <a:ext cx="2248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Tackett et al. JPR 2005</a:t>
            </a:r>
            <a:endParaRPr lang="en-US" sz="1400" b="1" dirty="0"/>
          </a:p>
        </p:txBody>
      </p:sp>
      <p:sp>
        <p:nvSpPr>
          <p:cNvPr id="32780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6975475" algn="l"/>
              </a:tabLst>
            </a:pPr>
            <a:r>
              <a:rPr lang="en-US" sz="2800" b="1" dirty="0" smtClean="0">
                <a:latin typeface="Comic Sans MS" pitchFamily="66" charset="0"/>
              </a:rPr>
              <a:t>Protein Complexes – specific/non-specific binding</a:t>
            </a:r>
            <a:endParaRPr lang="en-US" sz="2800" b="1" dirty="0">
              <a:latin typeface="Comic Sans MS" pitchFamily="66" charset="0"/>
            </a:endParaRPr>
          </a:p>
          <a:p>
            <a:pPr algn="ctr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00990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57200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v-SE" sz="2800" b="1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Analysis of Non-Covalent Protein Complexes</a:t>
            </a:r>
            <a:endParaRPr lang="sv-SE" sz="2800" b="1" kern="12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2274" name="Picture 2" descr="C:\Users\fenyo\Desktop\ar-2007-00218q_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564505"/>
            <a:ext cx="4114800" cy="629349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477000" y="6581001"/>
            <a:ext cx="26438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 smtClean="0">
                <a:latin typeface="+mn-lt"/>
              </a:rPr>
              <a:t>Taverner et al., Acc Chem Res 2008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9189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57200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v-SE" sz="2800" b="1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Non-Covalent Protein Complexes</a:t>
            </a:r>
            <a:endParaRPr lang="sv-SE" sz="2800" b="1" kern="12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5297" name="Picture 1" descr="C:\Users\fenyo\Desktop\nature09756-f1_2.jpg"/>
          <p:cNvPicPr>
            <a:picLocks noChangeAspect="1" noChangeArrowheads="1"/>
          </p:cNvPicPr>
          <p:nvPr/>
        </p:nvPicPr>
        <p:blipFill>
          <a:blip r:embed="rId3" cstate="print"/>
          <a:srcRect t="56830"/>
          <a:stretch>
            <a:fillRect/>
          </a:stretch>
        </p:blipFill>
        <p:spPr bwMode="auto">
          <a:xfrm>
            <a:off x="381000" y="1143000"/>
            <a:ext cx="8305800" cy="459510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010400" y="6581001"/>
            <a:ext cx="21353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 smtClean="0">
                <a:latin typeface="+mn-lt"/>
              </a:rPr>
              <a:t>Schreiber et al., Nature 2011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6423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0" descr="CryoGrinding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161" y="1028700"/>
            <a:ext cx="19843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 descr="Open grinding cylinder with control BB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7064" y="898522"/>
            <a:ext cx="2942821" cy="274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oup 11"/>
          <p:cNvGrpSpPr/>
          <p:nvPr/>
        </p:nvGrpSpPr>
        <p:grpSpPr>
          <a:xfrm>
            <a:off x="555854" y="1134614"/>
            <a:ext cx="1879268" cy="2054903"/>
            <a:chOff x="4876311" y="3670324"/>
            <a:chExt cx="1879268" cy="2054903"/>
          </a:xfrm>
        </p:grpSpPr>
        <p:sp>
          <p:nvSpPr>
            <p:cNvPr id="13" name="Rectangle 1"/>
            <p:cNvSpPr>
              <a:spLocks noChangeArrowheads="1"/>
            </p:cNvSpPr>
            <p:nvPr/>
          </p:nvSpPr>
          <p:spPr bwMode="auto">
            <a:xfrm>
              <a:off x="4876311" y="3670324"/>
              <a:ext cx="1879268" cy="52322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More / better quality interactions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14" name="Picture 4"/>
            <p:cNvPicPr>
              <a:picLocks noChangeArrowheads="1"/>
            </p:cNvPicPr>
            <p:nvPr/>
          </p:nvPicPr>
          <p:blipFill>
            <a:blip r:embed="rId5" cstate="print"/>
            <a:srcRect l="63134"/>
            <a:stretch>
              <a:fillRect/>
            </a:stretch>
          </p:blipFill>
          <p:spPr bwMode="auto">
            <a:xfrm>
              <a:off x="4969808" y="4185972"/>
              <a:ext cx="1451490" cy="15392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1074737" y="-228600"/>
            <a:ext cx="70024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0" hangingPunct="0">
              <a:defRPr sz="2800" b="1">
                <a:latin typeface="Comic Sans MS" pitchFamily="66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</a:defRPr>
            </a:lvl2pPr>
            <a:lvl3pPr algn="ctr" eaLnBrk="0" hangingPunct="0">
              <a:defRPr sz="4400">
                <a:solidFill>
                  <a:schemeClr val="tx2"/>
                </a:solidFill>
              </a:defRPr>
            </a:lvl3pPr>
            <a:lvl4pPr algn="ctr" eaLnBrk="0" hangingPunct="0">
              <a:defRPr sz="4400">
                <a:solidFill>
                  <a:schemeClr val="tx2"/>
                </a:solidFill>
              </a:defRPr>
            </a:lvl4pPr>
            <a:lvl5pPr algn="ctr" eaLnBrk="0" hangingPunct="0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Affinity Capture Optimization Screen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1120" y="1697905"/>
            <a:ext cx="1575024" cy="107846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38525" y="1914856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366293" y="907325"/>
            <a:ext cx="2285267" cy="25833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rot="10800000" flipV="1">
            <a:off x="2435123" y="2867229"/>
            <a:ext cx="2308625" cy="13569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627577" y="898522"/>
            <a:ext cx="1647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Cell extraction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94562" y="5800911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Lysate</a:t>
            </a:r>
            <a:r>
              <a:rPr lang="en-US" dirty="0" smtClean="0"/>
              <a:t> clearance/</a:t>
            </a:r>
          </a:p>
          <a:p>
            <a:r>
              <a:rPr lang="en-US" dirty="0" smtClean="0"/>
              <a:t>Batch Binding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148027" y="4893550"/>
            <a:ext cx="7413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05941" y="3682420"/>
            <a:ext cx="1696108" cy="138111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05942" y="5151757"/>
            <a:ext cx="1696108" cy="1000043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>
            <a:off x="5857204" y="4895138"/>
            <a:ext cx="7413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92043" y="4224146"/>
            <a:ext cx="1692280" cy="143279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499381" y="6252420"/>
            <a:ext cx="2678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Binding/Washing/Eluting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067067" y="5826272"/>
            <a:ext cx="136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SDS-PAGE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51984" y="1333324"/>
            <a:ext cx="2831316" cy="25823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08626" y="4372478"/>
            <a:ext cx="2931392" cy="142843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44017" y="3950231"/>
            <a:ext cx="1069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Filtration</a:t>
            </a:r>
            <a:endParaRPr lang="en-US" dirty="0"/>
          </a:p>
        </p:txBody>
      </p:sp>
      <p:sp>
        <p:nvSpPr>
          <p:cNvPr id="21" name="Curved Down Arrow 20"/>
          <p:cNvSpPr/>
          <p:nvPr/>
        </p:nvSpPr>
        <p:spPr>
          <a:xfrm>
            <a:off x="4226584" y="945034"/>
            <a:ext cx="1725400" cy="515648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3" name="Picture 52" descr="Cent_filt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40018" y="1376727"/>
            <a:ext cx="2962102" cy="44201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814242" y="6553200"/>
            <a:ext cx="3329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LaCava</a:t>
            </a:r>
            <a:r>
              <a:rPr lang="en-US" sz="1400" dirty="0" smtClean="0"/>
              <a:t>, </a:t>
            </a:r>
            <a:r>
              <a:rPr lang="en-US" sz="1400" dirty="0" err="1" smtClean="0"/>
              <a:t>Hakhverdyan</a:t>
            </a:r>
            <a:r>
              <a:rPr lang="en-US" sz="1400" dirty="0" smtClean="0"/>
              <a:t>, </a:t>
            </a:r>
            <a:r>
              <a:rPr lang="en-US" sz="1400" dirty="0" err="1" smtClean="0"/>
              <a:t>Domanski</a:t>
            </a:r>
            <a:r>
              <a:rPr lang="en-US" sz="1400" dirty="0" smtClean="0"/>
              <a:t>, </a:t>
            </a:r>
            <a:r>
              <a:rPr lang="en-US" sz="1400" dirty="0" smtClean="0"/>
              <a:t>Rout</a:t>
            </a:r>
            <a:endParaRPr lang="en-US" sz="1400" dirty="0"/>
          </a:p>
        </p:txBody>
      </p:sp>
      <p:sp>
        <p:nvSpPr>
          <p:cNvPr id="38" name="Line 4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/>
      <p:bldP spid="41" grpId="0"/>
      <p:bldP spid="35" grpId="0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1-04-25 at 2.45.33 PM.png"/>
          <p:cNvPicPr>
            <a:picLocks noChangeAspect="1"/>
          </p:cNvPicPr>
          <p:nvPr/>
        </p:nvPicPr>
        <p:blipFill>
          <a:blip r:embed="rId3" cstate="print"/>
          <a:srcRect b="62448"/>
          <a:stretch>
            <a:fillRect/>
          </a:stretch>
        </p:blipFill>
        <p:spPr>
          <a:xfrm>
            <a:off x="284959" y="918515"/>
            <a:ext cx="8636000" cy="1044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24544" y="1075511"/>
            <a:ext cx="43249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 20 different extraction and washing </a:t>
            </a:r>
          </a:p>
          <a:p>
            <a:r>
              <a:rPr lang="en-US" dirty="0" smtClean="0"/>
              <a:t>conditions ~ 10 years or art.</a:t>
            </a:r>
          </a:p>
          <a:p>
            <a:r>
              <a:rPr lang="en-US" dirty="0" smtClean="0"/>
              <a:t>(41 pullouts are shown)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943" y="4533404"/>
            <a:ext cx="9009057" cy="2324596"/>
          </a:xfrm>
          <a:prstGeom prst="rect">
            <a:avLst/>
          </a:prstGeom>
        </p:spPr>
      </p:pic>
      <p:pic>
        <p:nvPicPr>
          <p:cNvPr id="9" name="Picture 8" descr="Fig7-v1_copy.png"/>
          <p:cNvPicPr>
            <a:picLocks noChangeAspect="1"/>
          </p:cNvPicPr>
          <p:nvPr/>
        </p:nvPicPr>
        <p:blipFill>
          <a:blip r:embed="rId5" cstate="print"/>
          <a:srcRect b="50917"/>
          <a:stretch>
            <a:fillRect/>
          </a:stretch>
        </p:blipFill>
        <p:spPr>
          <a:xfrm>
            <a:off x="0" y="2119485"/>
            <a:ext cx="9144001" cy="2413919"/>
          </a:xfrm>
          <a:prstGeom prst="rect">
            <a:avLst/>
          </a:prstGeom>
        </p:spPr>
      </p:pic>
      <p:pic>
        <p:nvPicPr>
          <p:cNvPr id="14" name="Picture 13" descr="Screen shot 2011-04-25 at 2.45.33 PM.png"/>
          <p:cNvPicPr>
            <a:picLocks noChangeAspect="1"/>
          </p:cNvPicPr>
          <p:nvPr/>
        </p:nvPicPr>
        <p:blipFill>
          <a:blip r:embed="rId3" cstate="print"/>
          <a:srcRect l="30781" r="57083" b="62448"/>
          <a:stretch>
            <a:fillRect/>
          </a:stretch>
        </p:blipFill>
        <p:spPr>
          <a:xfrm>
            <a:off x="2943225" y="918515"/>
            <a:ext cx="1048062" cy="104443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 b="46910"/>
          <a:stretch>
            <a:fillRect/>
          </a:stretch>
        </p:blipFill>
        <p:spPr bwMode="auto">
          <a:xfrm>
            <a:off x="2411413" y="2475817"/>
            <a:ext cx="4386262" cy="328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219200" y="-152400"/>
            <a:ext cx="67278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2800" b="1">
                <a:latin typeface="Comic Sans MS" pitchFamily="66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</a:defRPr>
            </a:lvl2pPr>
            <a:lvl3pPr algn="ctr" eaLnBrk="0" hangingPunct="0">
              <a:defRPr sz="4400">
                <a:solidFill>
                  <a:schemeClr val="tx2"/>
                </a:solidFill>
              </a:defRPr>
            </a:lvl3pPr>
            <a:lvl4pPr algn="ctr" eaLnBrk="0" hangingPunct="0">
              <a:defRPr sz="4400">
                <a:solidFill>
                  <a:schemeClr val="tx2"/>
                </a:solidFill>
              </a:defRPr>
            </a:lvl4pPr>
            <a:lvl5pPr algn="ctr" eaLnBrk="0" hangingPunct="0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Molecular Architecture of the NPC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303962"/>
            <a:ext cx="2943225" cy="5540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b="1" dirty="0">
                <a:latin typeface="Arial" charset="0"/>
              </a:rPr>
              <a:t>Actual model </a:t>
            </a:r>
            <a:endParaRPr lang="en-US" sz="1000" b="1" dirty="0" smtClean="0">
              <a:latin typeface="Arial" charset="0"/>
            </a:endParaRPr>
          </a:p>
          <a:p>
            <a:pPr algn="ctr">
              <a:defRPr/>
            </a:pPr>
            <a:r>
              <a:rPr lang="en-US" sz="1000" dirty="0" err="1" smtClean="0">
                <a:latin typeface="Arial" charset="0"/>
              </a:rPr>
              <a:t>Alber</a:t>
            </a:r>
            <a:r>
              <a:rPr lang="en-US" sz="1000" dirty="0" smtClean="0">
                <a:latin typeface="Arial" charset="0"/>
              </a:rPr>
              <a:t> </a:t>
            </a:r>
            <a:r>
              <a:rPr lang="en-US" sz="1000" dirty="0">
                <a:latin typeface="Arial" charset="0"/>
              </a:rPr>
              <a:t>F. et al. Nature (450) 683-694. </a:t>
            </a:r>
            <a:r>
              <a:rPr lang="en-US" sz="1000" dirty="0" smtClean="0">
                <a:latin typeface="Arial" charset="0"/>
              </a:rPr>
              <a:t>2007</a:t>
            </a:r>
          </a:p>
          <a:p>
            <a:pPr algn="ctr">
              <a:defRPr/>
            </a:pPr>
            <a:r>
              <a:rPr lang="en-US" sz="1000" dirty="0">
                <a:latin typeface="Arial" charset="0"/>
              </a:rPr>
              <a:t> </a:t>
            </a:r>
            <a:r>
              <a:rPr lang="en-US" sz="1000" dirty="0" err="1">
                <a:latin typeface="Arial" charset="0"/>
              </a:rPr>
              <a:t>Alber</a:t>
            </a:r>
            <a:r>
              <a:rPr lang="en-US" sz="1000" dirty="0">
                <a:latin typeface="Arial" charset="0"/>
              </a:rPr>
              <a:t> F. et al. Nature (450) 695-700. </a:t>
            </a:r>
            <a:r>
              <a:rPr lang="en-US" sz="1000" dirty="0" smtClean="0">
                <a:latin typeface="Arial" charset="0"/>
              </a:rPr>
              <a:t>2007</a:t>
            </a:r>
            <a:endParaRPr lang="en-US" sz="1000" dirty="0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43225" y="918515"/>
            <a:ext cx="1048062" cy="104443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/>
          <a:p>
            <a:pPr eaLnBrk="1" hangingPunct="1"/>
            <a:r>
              <a:rPr lang="en-US" sz="2800" b="1" kern="1200" dirty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Cloning nanobodies for GFP pullouts</a:t>
            </a:r>
          </a:p>
        </p:txBody>
      </p: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304800" y="914400"/>
            <a:ext cx="8686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Atypical heavy chain-only </a:t>
            </a:r>
            <a:r>
              <a:rPr lang="en-US" sz="2000" dirty="0" err="1" smtClean="0">
                <a:latin typeface="Calibri" pitchFamily="34" charset="0"/>
              </a:rPr>
              <a:t>IgG</a:t>
            </a:r>
            <a:r>
              <a:rPr lang="en-US" sz="2000" dirty="0" smtClean="0">
                <a:latin typeface="Calibri" pitchFamily="34" charset="0"/>
              </a:rPr>
              <a:t> antibody produced in </a:t>
            </a:r>
            <a:r>
              <a:rPr lang="en-US" sz="2000" dirty="0" err="1" smtClean="0">
                <a:latin typeface="Calibri" pitchFamily="34" charset="0"/>
              </a:rPr>
              <a:t>camelid</a:t>
            </a:r>
            <a:r>
              <a:rPr lang="en-US" sz="2000" dirty="0" smtClean="0">
                <a:latin typeface="Calibri" pitchFamily="34" charset="0"/>
              </a:rPr>
              <a:t> family – retain high affinity for antigen without light chain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Aimed to clone individual single-domain VHH antibodies against GFP – only ~15 </a:t>
            </a:r>
            <a:r>
              <a:rPr lang="en-US" sz="2000" dirty="0" err="1" smtClean="0">
                <a:latin typeface="Calibri" pitchFamily="34" charset="0"/>
              </a:rPr>
              <a:t>kDa</a:t>
            </a:r>
            <a:r>
              <a:rPr lang="en-US" sz="2000" dirty="0" smtClean="0">
                <a:latin typeface="Calibri" pitchFamily="34" charset="0"/>
              </a:rPr>
              <a:t>, can be </a:t>
            </a:r>
            <a:r>
              <a:rPr lang="en-US" sz="2000" dirty="0" err="1" smtClean="0">
                <a:latin typeface="Calibri" pitchFamily="34" charset="0"/>
              </a:rPr>
              <a:t>recombinantly</a:t>
            </a:r>
            <a:r>
              <a:rPr lang="en-US" sz="2000" dirty="0" smtClean="0">
                <a:latin typeface="Calibri" pitchFamily="34" charset="0"/>
              </a:rPr>
              <a:t> expressed, used as bait for pullouts, etc.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To identify full repertoire, will identify GFP binders through combination of high-throughput DNA sequencing and mass spectrometry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75685"/>
            <a:ext cx="3810000" cy="2420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4351961"/>
            <a:ext cx="5429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5257800" y="4426051"/>
            <a:ext cx="533400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91200" y="4666286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VHH clone for recombinant expression</a:t>
            </a:r>
            <a:endParaRPr lang="en-US" sz="1600" dirty="0"/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67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kern="1200" dirty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Cloning </a:t>
            </a:r>
            <a:r>
              <a:rPr lang="en-US" sz="2800" b="1" kern="1200" dirty="0" err="1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llamabodies</a:t>
            </a:r>
            <a:r>
              <a:rPr lang="en-US" sz="2800" b="1" kern="1200" dirty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 for GFP pullouts</a:t>
            </a:r>
          </a:p>
        </p:txBody>
      </p:sp>
      <p:sp>
        <p:nvSpPr>
          <p:cNvPr id="33" name="Down Arrow 32"/>
          <p:cNvSpPr/>
          <p:nvPr/>
        </p:nvSpPr>
        <p:spPr bwMode="auto">
          <a:xfrm>
            <a:off x="3690328" y="2443520"/>
            <a:ext cx="438871" cy="510377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4965825" y="2443520"/>
            <a:ext cx="438871" cy="510377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 bwMode="auto">
          <a:xfrm>
            <a:off x="5451335" y="883059"/>
            <a:ext cx="1482865" cy="60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9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sz="1200" dirty="0">
                <a:latin typeface="Arial" charset="0"/>
                <a:cs typeface="Arial" charset="0"/>
              </a:rPr>
              <a:t>Llama GFP immunization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 bwMode="auto">
          <a:xfrm>
            <a:off x="3324825" y="2990545"/>
            <a:ext cx="1083249" cy="44870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19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sz="1200" dirty="0">
                <a:latin typeface="Arial" charset="0"/>
                <a:cs typeface="Arial" charset="0"/>
              </a:rPr>
              <a:t>Lymphocyte</a:t>
            </a:r>
          </a:p>
          <a:p>
            <a:pPr algn="ctr" eaLnBrk="1" hangingPunct="1"/>
            <a:r>
              <a:rPr lang="en-US" sz="1200" dirty="0">
                <a:latin typeface="Arial" charset="0"/>
                <a:cs typeface="Arial" charset="0"/>
              </a:rPr>
              <a:t>total RNA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 bwMode="auto">
          <a:xfrm>
            <a:off x="4583043" y="3030767"/>
            <a:ext cx="1144346" cy="31552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19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sz="1200" dirty="0">
                <a:latin typeface="Arial" charset="0"/>
                <a:cs typeface="Arial" charset="0"/>
              </a:rPr>
              <a:t>Crude serum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 bwMode="auto">
          <a:xfrm>
            <a:off x="3219878" y="4070293"/>
            <a:ext cx="1247947" cy="29675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19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sz="1200" dirty="0">
                <a:latin typeface="Arial" charset="0"/>
                <a:cs typeface="Arial" charset="0"/>
              </a:rPr>
              <a:t>VHH </a:t>
            </a:r>
            <a:r>
              <a:rPr lang="en-US" sz="1200" dirty="0" err="1">
                <a:latin typeface="Arial" charset="0"/>
                <a:cs typeface="Arial" charset="0"/>
              </a:rPr>
              <a:t>amplicon</a:t>
            </a:r>
            <a:endParaRPr lang="en-US" sz="1200" dirty="0">
              <a:latin typeface="Arial" charset="0"/>
              <a:cs typeface="Arial" charset="0"/>
            </a:endParaRPr>
          </a:p>
        </p:txBody>
      </p:sp>
      <p:sp>
        <p:nvSpPr>
          <p:cNvPr id="44" name="Down Arrow 43"/>
          <p:cNvSpPr/>
          <p:nvPr/>
        </p:nvSpPr>
        <p:spPr bwMode="auto">
          <a:xfrm>
            <a:off x="3690328" y="3502710"/>
            <a:ext cx="438871" cy="509484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Down Arrow 45"/>
          <p:cNvSpPr/>
          <p:nvPr/>
        </p:nvSpPr>
        <p:spPr bwMode="auto">
          <a:xfrm>
            <a:off x="3690328" y="4430506"/>
            <a:ext cx="438871" cy="509484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 bwMode="auto">
          <a:xfrm>
            <a:off x="2606111" y="4333079"/>
            <a:ext cx="1275497" cy="66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9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sz="1100" dirty="0">
                <a:latin typeface="Arial" charset="0"/>
                <a:cs typeface="Arial" charset="0"/>
              </a:rPr>
              <a:t>454 DNA sequencing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 bwMode="auto">
          <a:xfrm>
            <a:off x="2311075" y="3399920"/>
            <a:ext cx="1447800" cy="67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9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sz="1100" dirty="0">
                <a:latin typeface="Arial" charset="0"/>
                <a:cs typeface="Arial" charset="0"/>
              </a:rPr>
              <a:t>RT / Nested </a:t>
            </a:r>
            <a:r>
              <a:rPr lang="en-US" sz="1100" dirty="0" smtClean="0">
                <a:latin typeface="Arial" charset="0"/>
                <a:cs typeface="Arial" charset="0"/>
              </a:rPr>
              <a:t> PCR</a:t>
            </a:r>
            <a:endParaRPr lang="en-US" sz="1100" dirty="0">
              <a:latin typeface="Arial" charset="0"/>
              <a:cs typeface="Arial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 bwMode="auto">
          <a:xfrm>
            <a:off x="5211791" y="3372210"/>
            <a:ext cx="2027209" cy="60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9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sz="1100" dirty="0" err="1">
                <a:latin typeface="Arial" charset="0"/>
                <a:cs typeface="Arial" charset="0"/>
              </a:rPr>
              <a:t>IgG</a:t>
            </a:r>
            <a:r>
              <a:rPr lang="en-US" sz="1100" dirty="0">
                <a:latin typeface="Arial" charset="0"/>
                <a:cs typeface="Arial" charset="0"/>
              </a:rPr>
              <a:t> fractionation &amp;</a:t>
            </a:r>
          </a:p>
          <a:p>
            <a:pPr algn="ctr" eaLnBrk="1" hangingPunct="1"/>
            <a:r>
              <a:rPr lang="en-US" sz="1100" dirty="0">
                <a:latin typeface="Arial" charset="0"/>
                <a:cs typeface="Arial" charset="0"/>
              </a:rPr>
              <a:t>GFP affinity </a:t>
            </a:r>
            <a:r>
              <a:rPr lang="en-US" sz="1100" dirty="0" smtClean="0">
                <a:latin typeface="Arial" charset="0"/>
                <a:cs typeface="Arial" charset="0"/>
              </a:rPr>
              <a:t>purification</a:t>
            </a:r>
            <a:endParaRPr lang="en-US" sz="1100" dirty="0">
              <a:latin typeface="Arial" charset="0"/>
              <a:cs typeface="Arial" charset="0"/>
            </a:endParaRPr>
          </a:p>
        </p:txBody>
      </p:sp>
      <p:sp>
        <p:nvSpPr>
          <p:cNvPr id="53" name="Down Arrow 52"/>
          <p:cNvSpPr/>
          <p:nvPr/>
        </p:nvSpPr>
        <p:spPr bwMode="auto">
          <a:xfrm>
            <a:off x="4967612" y="3416098"/>
            <a:ext cx="438871" cy="572945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 bwMode="auto">
          <a:xfrm>
            <a:off x="3124197" y="5020435"/>
            <a:ext cx="1357171" cy="42993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19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sz="1200" dirty="0">
                <a:latin typeface="Arial" charset="0"/>
                <a:cs typeface="Arial" charset="0"/>
              </a:rPr>
              <a:t>VHH DNA sequence library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 bwMode="auto">
          <a:xfrm>
            <a:off x="4611551" y="4047947"/>
            <a:ext cx="1183546" cy="45317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19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sz="1200" dirty="0">
                <a:latin typeface="Arial" charset="0"/>
                <a:cs typeface="Arial" charset="0"/>
              </a:rPr>
              <a:t>GFP-specific </a:t>
            </a:r>
          </a:p>
          <a:p>
            <a:pPr algn="ctr" eaLnBrk="1" hangingPunct="1"/>
            <a:r>
              <a:rPr lang="en-US" sz="1200" dirty="0">
                <a:latin typeface="Arial" charset="0"/>
                <a:cs typeface="Arial" charset="0"/>
              </a:rPr>
              <a:t>VHH fraction</a:t>
            </a:r>
          </a:p>
        </p:txBody>
      </p:sp>
      <p:sp>
        <p:nvSpPr>
          <p:cNvPr id="57" name="Title 1"/>
          <p:cNvSpPr txBox="1">
            <a:spLocks/>
          </p:cNvSpPr>
          <p:nvPr/>
        </p:nvSpPr>
        <p:spPr bwMode="auto">
          <a:xfrm>
            <a:off x="5334083" y="4954291"/>
            <a:ext cx="1090474" cy="60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9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sz="1200" dirty="0">
                <a:latin typeface="Arial" charset="0"/>
                <a:cs typeface="Arial" charset="0"/>
              </a:rPr>
              <a:t>LC-MS/MS</a:t>
            </a:r>
          </a:p>
        </p:txBody>
      </p:sp>
      <p:sp>
        <p:nvSpPr>
          <p:cNvPr id="59" name="Title 1"/>
          <p:cNvSpPr txBox="1">
            <a:spLocks/>
          </p:cNvSpPr>
          <p:nvPr/>
        </p:nvSpPr>
        <p:spPr bwMode="auto">
          <a:xfrm>
            <a:off x="4543843" y="6246771"/>
            <a:ext cx="1183546" cy="45406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19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sz="1200" dirty="0">
                <a:latin typeface="Arial" charset="0"/>
                <a:cs typeface="Arial" charset="0"/>
              </a:rPr>
              <a:t>GFP-specific </a:t>
            </a:r>
          </a:p>
          <a:p>
            <a:pPr algn="ctr" eaLnBrk="1" hangingPunct="1"/>
            <a:r>
              <a:rPr lang="en-US" sz="1200" dirty="0">
                <a:latin typeface="Arial" charset="0"/>
                <a:cs typeface="Arial" charset="0"/>
              </a:rPr>
              <a:t>VHH clones</a:t>
            </a:r>
          </a:p>
        </p:txBody>
      </p:sp>
      <p:sp>
        <p:nvSpPr>
          <p:cNvPr id="60" name="Bent Arrow 59"/>
          <p:cNvSpPr/>
          <p:nvPr/>
        </p:nvSpPr>
        <p:spPr bwMode="auto">
          <a:xfrm rot="5400000">
            <a:off x="4472877" y="5217525"/>
            <a:ext cx="1026118" cy="837520"/>
          </a:xfrm>
          <a:prstGeom prst="bentArrow">
            <a:avLst>
              <a:gd name="adj1" fmla="val 25000"/>
              <a:gd name="adj2" fmla="val 26181"/>
              <a:gd name="adj3" fmla="val 25713"/>
              <a:gd name="adj4" fmla="val 67620"/>
            </a:avLst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708025">
              <a:defRPr/>
            </a:pPr>
            <a:endParaRPr lang="en-US" sz="105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Down Arrow 60"/>
          <p:cNvSpPr/>
          <p:nvPr/>
        </p:nvSpPr>
        <p:spPr bwMode="auto">
          <a:xfrm>
            <a:off x="4967612" y="4586927"/>
            <a:ext cx="438871" cy="1562417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 rot="20455403">
            <a:off x="5011431" y="5226599"/>
            <a:ext cx="139438" cy="38446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708025">
              <a:defRPr/>
            </a:pPr>
            <a:endParaRPr lang="en-US" sz="105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 rot="20630012">
            <a:off x="5062970" y="5404782"/>
            <a:ext cx="128712" cy="2386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708025">
              <a:defRPr/>
            </a:pPr>
            <a:endParaRPr lang="en-US" sz="1050"/>
          </a:p>
        </p:txBody>
      </p:sp>
      <p:sp>
        <p:nvSpPr>
          <p:cNvPr id="65" name="Title 1"/>
          <p:cNvSpPr txBox="1">
            <a:spLocks/>
          </p:cNvSpPr>
          <p:nvPr/>
        </p:nvSpPr>
        <p:spPr bwMode="auto">
          <a:xfrm>
            <a:off x="2562825" y="2342517"/>
            <a:ext cx="1275497" cy="67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9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sz="1100" dirty="0">
                <a:latin typeface="Arial" charset="0"/>
                <a:cs typeface="Arial" charset="0"/>
              </a:rPr>
              <a:t>Bone marrow aspiration</a:t>
            </a:r>
          </a:p>
        </p:txBody>
      </p:sp>
      <p:sp>
        <p:nvSpPr>
          <p:cNvPr id="66" name="Title 1"/>
          <p:cNvSpPr txBox="1">
            <a:spLocks/>
          </p:cNvSpPr>
          <p:nvPr/>
        </p:nvSpPr>
        <p:spPr bwMode="auto">
          <a:xfrm>
            <a:off x="5294754" y="2385421"/>
            <a:ext cx="1274603" cy="60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9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sz="1100" dirty="0">
                <a:latin typeface="Arial" charset="0"/>
                <a:cs typeface="Arial" charset="0"/>
              </a:rPr>
              <a:t>Serum bleed</a:t>
            </a:r>
          </a:p>
        </p:txBody>
      </p:sp>
      <p:pic>
        <p:nvPicPr>
          <p:cNvPr id="1026" name="Picture 2" descr="http://www.bluebison.net/sketchbook/2006/0606/llam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52546" y="790258"/>
            <a:ext cx="1505254" cy="158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38"/>
          <p:cNvGrpSpPr>
            <a:grpSpLocks noChangeAspect="1"/>
          </p:cNvGrpSpPr>
          <p:nvPr/>
        </p:nvGrpSpPr>
        <p:grpSpPr>
          <a:xfrm>
            <a:off x="124162" y="2551870"/>
            <a:ext cx="1907910" cy="1966315"/>
            <a:chOff x="830071" y="2034619"/>
            <a:chExt cx="2638616" cy="2719388"/>
          </a:xfrm>
        </p:grpSpPr>
        <p:pic>
          <p:nvPicPr>
            <p:cNvPr id="40" name="Picture 7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6462" y="2034619"/>
              <a:ext cx="1292225" cy="2719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TextBox 234"/>
            <p:cNvSpPr txBox="1">
              <a:spLocks noChangeArrowheads="1"/>
            </p:cNvSpPr>
            <p:nvPr/>
          </p:nvSpPr>
          <p:spPr bwMode="auto">
            <a:xfrm>
              <a:off x="982662" y="3377644"/>
              <a:ext cx="973138" cy="360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r"/>
              <a:r>
                <a:rPr lang="en-US" sz="1200">
                  <a:latin typeface="Arial" charset="0"/>
                  <a:cs typeface="Arial" charset="0"/>
                </a:rPr>
                <a:t>500</a:t>
              </a:r>
            </a:p>
          </p:txBody>
        </p:sp>
        <p:sp>
          <p:nvSpPr>
            <p:cNvPr id="45" name="TextBox 235"/>
            <p:cNvSpPr txBox="1">
              <a:spLocks noChangeArrowheads="1"/>
            </p:cNvSpPr>
            <p:nvPr/>
          </p:nvSpPr>
          <p:spPr bwMode="auto">
            <a:xfrm>
              <a:off x="982662" y="3580845"/>
              <a:ext cx="973138" cy="360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r"/>
              <a:r>
                <a:rPr lang="en-US" sz="1200">
                  <a:latin typeface="Arial" charset="0"/>
                  <a:cs typeface="Arial" charset="0"/>
                </a:rPr>
                <a:t>400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1919287" y="3599894"/>
              <a:ext cx="21907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1919287" y="3758644"/>
              <a:ext cx="21907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1919287" y="3936444"/>
              <a:ext cx="21907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245"/>
            <p:cNvSpPr txBox="1">
              <a:spLocks noChangeArrowheads="1"/>
            </p:cNvSpPr>
            <p:nvPr/>
          </p:nvSpPr>
          <p:spPr bwMode="auto">
            <a:xfrm>
              <a:off x="982662" y="3769757"/>
              <a:ext cx="973138" cy="360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r"/>
              <a:r>
                <a:rPr lang="en-US" sz="1200">
                  <a:latin typeface="Arial" charset="0"/>
                  <a:cs typeface="Arial" charset="0"/>
                </a:rPr>
                <a:t>300</a:t>
              </a: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1919287" y="3107769"/>
              <a:ext cx="21907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247"/>
            <p:cNvSpPr txBox="1">
              <a:spLocks noChangeArrowheads="1"/>
            </p:cNvSpPr>
            <p:nvPr/>
          </p:nvSpPr>
          <p:spPr bwMode="auto">
            <a:xfrm>
              <a:off x="830071" y="2914094"/>
              <a:ext cx="1107975" cy="38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r"/>
              <a:r>
                <a:rPr lang="en-US" sz="1200" dirty="0">
                  <a:latin typeface="Arial" charset="0"/>
                  <a:cs typeface="Arial" charset="0"/>
                </a:rPr>
                <a:t>1000 </a:t>
              </a:r>
              <a:r>
                <a:rPr lang="en-US" sz="1200" dirty="0" err="1">
                  <a:latin typeface="Arial" charset="0"/>
                  <a:cs typeface="Arial" charset="0"/>
                </a:rPr>
                <a:t>bp</a:t>
              </a:r>
              <a:endParaRPr lang="en-US" sz="1200" dirty="0">
                <a:latin typeface="Arial" charset="0"/>
                <a:cs typeface="Arial" charset="0"/>
              </a:endParaRPr>
            </a:p>
          </p:txBody>
        </p:sp>
      </p:grpSp>
      <p:pic>
        <p:nvPicPr>
          <p:cNvPr id="69" name="Picture 7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692" b="2430"/>
          <a:stretch/>
        </p:blipFill>
        <p:spPr bwMode="auto">
          <a:xfrm>
            <a:off x="235935" y="4837017"/>
            <a:ext cx="2735865" cy="180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TextBox 231"/>
          <p:cNvSpPr txBox="1">
            <a:spLocks noChangeArrowheads="1"/>
          </p:cNvSpPr>
          <p:nvPr/>
        </p:nvSpPr>
        <p:spPr bwMode="auto">
          <a:xfrm rot="16200000">
            <a:off x="-566197" y="5374426"/>
            <a:ext cx="14401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sz="1400" dirty="0">
                <a:latin typeface="Arial" charset="0"/>
                <a:cs typeface="Arial" charset="0"/>
              </a:rPr>
              <a:t>No. of Reads</a:t>
            </a:r>
          </a:p>
        </p:txBody>
      </p:sp>
      <p:sp>
        <p:nvSpPr>
          <p:cNvPr id="71" name="TextBox 232"/>
          <p:cNvSpPr txBox="1">
            <a:spLocks noChangeArrowheads="1"/>
          </p:cNvSpPr>
          <p:nvPr/>
        </p:nvSpPr>
        <p:spPr bwMode="auto">
          <a:xfrm>
            <a:off x="1019125" y="6597898"/>
            <a:ext cx="15869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sz="1400" dirty="0">
                <a:latin typeface="Arial" charset="0"/>
                <a:cs typeface="Arial" charset="0"/>
              </a:rPr>
              <a:t>Read length (</a:t>
            </a:r>
            <a:r>
              <a:rPr lang="en-US" sz="1400" dirty="0" err="1">
                <a:latin typeface="Arial" charset="0"/>
                <a:cs typeface="Arial" charset="0"/>
              </a:rPr>
              <a:t>bp</a:t>
            </a:r>
            <a:r>
              <a:rPr lang="en-US" sz="1400" dirty="0">
                <a:latin typeface="Arial" charset="0"/>
                <a:cs typeface="Arial" charset="0"/>
              </a:rPr>
              <a:t>)</a:t>
            </a: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898935" y="1178560"/>
            <a:ext cx="775425" cy="52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58277" b="8762"/>
          <a:stretch/>
        </p:blipFill>
        <p:spPr bwMode="auto">
          <a:xfrm>
            <a:off x="7376160" y="2941320"/>
            <a:ext cx="734060" cy="136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46" descr="Slide3.PN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2" t="24554" r="8667"/>
          <a:stretch/>
        </p:blipFill>
        <p:spPr bwMode="auto">
          <a:xfrm>
            <a:off x="6400800" y="4808229"/>
            <a:ext cx="2209800" cy="151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45680" y="256032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VH</a:t>
            </a:r>
            <a:endParaRPr lang="en-US" sz="1600" dirty="0"/>
          </a:p>
        </p:txBody>
      </p:sp>
      <p:sp>
        <p:nvSpPr>
          <p:cNvPr id="72" name="TextBox 71"/>
          <p:cNvSpPr txBox="1"/>
          <p:nvPr/>
        </p:nvSpPr>
        <p:spPr>
          <a:xfrm>
            <a:off x="7670800" y="2560320"/>
            <a:ext cx="662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VHH</a:t>
            </a:r>
            <a:endParaRPr lang="en-US" sz="1600" dirty="0"/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7416165" y="2883866"/>
            <a:ext cx="295275" cy="3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7757160" y="2883866"/>
            <a:ext cx="3352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Line 4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6248400" y="6519446"/>
            <a:ext cx="3296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Fridy</a:t>
            </a:r>
            <a:r>
              <a:rPr lang="en-US" sz="1600" dirty="0" smtClean="0"/>
              <a:t>, Li</a:t>
            </a:r>
            <a:r>
              <a:rPr lang="en-US" sz="1600" dirty="0" smtClean="0"/>
              <a:t>, </a:t>
            </a:r>
            <a:r>
              <a:rPr lang="en-US" sz="1600" dirty="0" smtClean="0"/>
              <a:t>Keegan, </a:t>
            </a:r>
            <a:r>
              <a:rPr lang="en-US" sz="1600" dirty="0" err="1" smtClean="0"/>
              <a:t>Chait</a:t>
            </a:r>
            <a:r>
              <a:rPr lang="en-US" sz="1600" dirty="0" smtClean="0"/>
              <a:t>, Rout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70945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2" grpId="0"/>
      <p:bldP spid="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981200"/>
            <a:ext cx="87318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CDR3: 100.0% (14/14); combined CDR: 100.0% (33/33); DNA count: 10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MAQVQLVESGGGLVQAGGSLR</a:t>
            </a:r>
            <a:r>
              <a:rPr kumimoji="0" lang="en-US" sz="9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LSCVASGRTFSGYAMGWFR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QTPGRER</a:t>
            </a:r>
            <a:r>
              <a:rPr kumimoji="0" lang="en-US" sz="9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EAVAAITWSAHSTYYSDSVK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DR</a:t>
            </a:r>
            <a:r>
              <a:rPr kumimoji="0" lang="en-US" sz="9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FTISIDNTRNTGYLQMNSLKPEDTAVYYCTVRHGTWFTTSRYWTDWGQGTQVTVS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3444389"/>
            <a:ext cx="90075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CDR3: 100.0% (14/14); combined CDR: 72.7% (24/33;</a:t>
            </a:r>
            <a:r>
              <a:rPr kumimoji="0" lang="en-US" sz="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DNA count: 1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MADVQLVESGGGLVQSGGSRTLSCA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ASGRVLATYHLGWF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RQSPGRER</a:t>
            </a:r>
            <a:r>
              <a:rPr kumimoji="0" lang="en-US" sz="9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EAVAAITWSAHSTYYSDSVK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GR</a:t>
            </a:r>
            <a:r>
              <a:rPr kumimoji="0" lang="en-US" sz="9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FTISIDNARNTGYLQMNSLKPEDTAVYYCTVRHGTWFTVSRYWTDWGQGTQVTVS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758589"/>
            <a:ext cx="90075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CDR3: 100.0% (14/14); combined CDR: 72.7% (24/33); DNA count: 1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MAQVQLVESGGALVQAGASLSVS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CAASGGTISKYNMAWFRR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APGRER</a:t>
            </a:r>
            <a:r>
              <a:rPr kumimoji="0" lang="en-US" sz="9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EAVAAITWSAHSTYYSDSVK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DR</a:t>
            </a:r>
            <a:r>
              <a:rPr kumimoji="0" lang="en-US" sz="9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FTISIDNTRNTGYLQMNSLKPEDTAVYYCTVRHGTWFTTSRYWTDWGQGTQVTVS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4053989"/>
            <a:ext cx="88008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CDR3: 100.0% (14/14); combined CDR: 42.4% (14/33); DNA count: 1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MAQVQLEESGGGLVQAGDSLT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LSCSASGRTFTNYAMAWSRQA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PGKE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RELLAAIDAAGGATYYSD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SVKGR</a:t>
            </a:r>
            <a:r>
              <a:rPr kumimoji="0" lang="en-US" sz="9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FTISIDNTRNTGYLQMNSLKPEDTAVYYCTVRHGTWFTTSRYWTDWGQGTQVTVS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4815989"/>
            <a:ext cx="88008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CDR3: 100.0% (14/14); combined CDR: 42.4% (14/33); DNA count: 1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MAQVQLVESGGGRVQAGGSLTL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SCVGSEGIFWNHVMGWFR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QSPGKDREFVA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RISKIGGTTN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YADSVKGR</a:t>
            </a:r>
            <a:r>
              <a:rPr kumimoji="0" lang="en-US" sz="9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FTISIDNTRNTGYLQMNSLKPEDTAVYYCTVRHGTWFTTSRYWTDWGQGTQVTVS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74182" y="1518920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CDR1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574382" y="1518920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CDR2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033862" y="1530588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CDR3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990600"/>
            <a:ext cx="3768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Underlined regions are covered by MS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578227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Rank sequences according to:</a:t>
            </a:r>
          </a:p>
          <a:p>
            <a:r>
              <a:rPr lang="en-US" dirty="0" smtClean="0"/>
              <a:t>CDR3 coverage;		Overall coverage;</a:t>
            </a:r>
          </a:p>
          <a:p>
            <a:r>
              <a:rPr lang="en-US" dirty="0" smtClean="0"/>
              <a:t>Combined CDR coverage;	DNA counts;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1984342" y="1945640"/>
            <a:ext cx="6369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 bwMode="auto">
          <a:xfrm>
            <a:off x="3574382" y="1945640"/>
            <a:ext cx="69281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 bwMode="auto">
          <a:xfrm>
            <a:off x="6809232" y="1945297"/>
            <a:ext cx="1058418" cy="34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50"/>
          <p:cNvGrpSpPr/>
          <p:nvPr/>
        </p:nvGrpSpPr>
        <p:grpSpPr>
          <a:xfrm>
            <a:off x="8626594" y="1870710"/>
            <a:ext cx="381000" cy="381000"/>
            <a:chOff x="8686800" y="1905000"/>
            <a:chExt cx="381000" cy="381000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8686800" y="2095500"/>
              <a:ext cx="114007" cy="190500"/>
            </a:xfrm>
            <a:prstGeom prst="line">
              <a:avLst/>
            </a:prstGeom>
            <a:ln w="50800" cap="rnd">
              <a:solidFill>
                <a:srgbClr val="92D05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8800807" y="1905000"/>
              <a:ext cx="266993" cy="381000"/>
            </a:xfrm>
            <a:prstGeom prst="line">
              <a:avLst/>
            </a:prstGeom>
            <a:ln w="50800" cap="rnd">
              <a:solidFill>
                <a:srgbClr val="92D05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itle 1"/>
          <p:cNvSpPr txBox="1">
            <a:spLocks/>
          </p:cNvSpPr>
          <p:nvPr/>
        </p:nvSpPr>
        <p:spPr>
          <a:xfrm>
            <a:off x="190207" y="0"/>
            <a:ext cx="8725193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Comic Sans MS" pitchFamily="66" charset="0"/>
                <a:ea typeface="+mn-ea"/>
                <a:cs typeface="+mn-cs"/>
              </a:rPr>
              <a:t>Identifying full-length sequences from peptides</a:t>
            </a:r>
            <a:endParaRPr lang="en-US" sz="2800" b="1" dirty="0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78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57200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v-SE" sz="2800" b="1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Top down / bottom up</a:t>
            </a:r>
            <a:endParaRPr lang="sv-SE" sz="2800" b="1" kern="12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/>
          <p:nvPr/>
        </p:nvGrpSpPr>
        <p:grpSpPr>
          <a:xfrm>
            <a:off x="1828800" y="685800"/>
            <a:ext cx="5257800" cy="228600"/>
            <a:chOff x="1828800" y="1268241"/>
            <a:chExt cx="5257800" cy="2286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828800" y="1382541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2514600" y="1268241"/>
              <a:ext cx="228600" cy="228600"/>
            </a:xfrm>
            <a:prstGeom prst="ellipse">
              <a:avLst/>
            </a:prstGeom>
            <a:solidFill>
              <a:srgbClr val="C0C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429000" y="1268241"/>
              <a:ext cx="228600" cy="228600"/>
            </a:xfrm>
            <a:prstGeom prst="ellipse">
              <a:avLst/>
            </a:prstGeom>
            <a:solidFill>
              <a:srgbClr val="C0C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876800" y="1268241"/>
              <a:ext cx="228600" cy="228600"/>
            </a:xfrm>
            <a:prstGeom prst="ellipse">
              <a:avLst/>
            </a:prstGeom>
            <a:solidFill>
              <a:srgbClr val="C0C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629400" y="1268241"/>
              <a:ext cx="228600" cy="228600"/>
            </a:xfrm>
            <a:prstGeom prst="ellipse">
              <a:avLst/>
            </a:prstGeom>
            <a:solidFill>
              <a:srgbClr val="C0C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7"/>
          <p:cNvGrpSpPr/>
          <p:nvPr/>
        </p:nvGrpSpPr>
        <p:grpSpPr>
          <a:xfrm>
            <a:off x="1828800" y="1295400"/>
            <a:ext cx="5257800" cy="5181600"/>
            <a:chOff x="1828800" y="1295400"/>
            <a:chExt cx="5257800" cy="518160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1828800" y="2095500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6629400" y="19812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1828800" y="2400300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4876800" y="22860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1828800" y="2705100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4876800" y="25908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629400" y="25908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1828800" y="3009900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3429000" y="28956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828800" y="3314700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3429000" y="32004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6629400" y="32004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1828800" y="3619500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3429000" y="35052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876800" y="35052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828800" y="3924300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3429000" y="38100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4876800" y="38100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6629400" y="38100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1828800" y="4229100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2514600" y="41148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1828800" y="4533900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2514600" y="44196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6629400" y="44196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1828800" y="4838700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>
              <a:off x="2514600" y="47244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876800" y="47244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/>
            <p:cNvCxnSpPr/>
            <p:nvPr/>
          </p:nvCxnSpPr>
          <p:spPr>
            <a:xfrm>
              <a:off x="1828800" y="5143500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2514600" y="50292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4876800" y="50292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6629400" y="50292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Connector 90"/>
            <p:cNvCxnSpPr/>
            <p:nvPr/>
          </p:nvCxnSpPr>
          <p:spPr>
            <a:xfrm>
              <a:off x="1828800" y="5448300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91"/>
            <p:cNvSpPr/>
            <p:nvPr/>
          </p:nvSpPr>
          <p:spPr>
            <a:xfrm>
              <a:off x="2514600" y="53340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3429000" y="53340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/>
            <p:cNvCxnSpPr/>
            <p:nvPr/>
          </p:nvCxnSpPr>
          <p:spPr>
            <a:xfrm>
              <a:off x="1828800" y="5753100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/>
            <p:nvPr/>
          </p:nvSpPr>
          <p:spPr>
            <a:xfrm>
              <a:off x="2514600" y="56388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3429000" y="56388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6629400" y="56388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Connector 102"/>
            <p:cNvCxnSpPr/>
            <p:nvPr/>
          </p:nvCxnSpPr>
          <p:spPr>
            <a:xfrm>
              <a:off x="1828800" y="6057900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2514600" y="59436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3429000" y="59436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4876800" y="59436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1828800" y="6362700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2514600" y="62484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429000" y="62484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4876800" y="62484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6629400" y="62484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/>
            <p:cNvCxnSpPr/>
            <p:nvPr/>
          </p:nvCxnSpPr>
          <p:spPr>
            <a:xfrm>
              <a:off x="1828800" y="1828800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tangle 2"/>
            <p:cNvSpPr txBox="1">
              <a:spLocks noChangeArrowheads="1"/>
            </p:cNvSpPr>
            <p:nvPr/>
          </p:nvSpPr>
          <p:spPr bwMode="auto">
            <a:xfrm>
              <a:off x="2971800" y="1295400"/>
              <a:ext cx="2667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sv-SE" sz="2500" b="1" kern="1200" dirty="0" smtClean="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rPr>
                <a:t>Top down</a:t>
              </a:r>
              <a:endParaRPr lang="sv-SE" sz="2500" b="1" kern="1200" dirty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137" name="Rectangle 2"/>
          <p:cNvSpPr txBox="1">
            <a:spLocks noChangeArrowheads="1"/>
          </p:cNvSpPr>
          <p:nvPr/>
        </p:nvSpPr>
        <p:spPr bwMode="auto">
          <a:xfrm>
            <a:off x="5857875" y="1981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v-SE" sz="2000" b="1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Bottom up</a:t>
            </a:r>
            <a:endParaRPr lang="sv-SE" sz="2000" b="1" kern="12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6" name="Group 10"/>
          <p:cNvGrpSpPr/>
          <p:nvPr/>
        </p:nvGrpSpPr>
        <p:grpSpPr>
          <a:xfrm>
            <a:off x="5013960" y="2438400"/>
            <a:ext cx="4206240" cy="182880"/>
            <a:chOff x="3743325" y="990600"/>
            <a:chExt cx="5257800" cy="228600"/>
          </a:xfrm>
        </p:grpSpPr>
        <p:cxnSp>
          <p:nvCxnSpPr>
            <p:cNvPr id="124" name="Straight Connector 123"/>
            <p:cNvCxnSpPr/>
            <p:nvPr/>
          </p:nvCxnSpPr>
          <p:spPr>
            <a:xfrm>
              <a:off x="3743325" y="1104900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305800" y="990600"/>
              <a:ext cx="0" cy="22860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7239000" y="990600"/>
              <a:ext cx="0" cy="22860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6705600" y="990600"/>
              <a:ext cx="0" cy="22860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6172200" y="990600"/>
              <a:ext cx="0" cy="22860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5105400" y="990600"/>
              <a:ext cx="0" cy="22860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4267200" y="990600"/>
              <a:ext cx="0" cy="22860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37"/>
          <p:cNvGrpSpPr/>
          <p:nvPr/>
        </p:nvGrpSpPr>
        <p:grpSpPr>
          <a:xfrm>
            <a:off x="5013960" y="2651760"/>
            <a:ext cx="4206240" cy="182880"/>
            <a:chOff x="3743325" y="990600"/>
            <a:chExt cx="5257800" cy="228600"/>
          </a:xfrm>
        </p:grpSpPr>
        <p:cxnSp>
          <p:nvCxnSpPr>
            <p:cNvPr id="139" name="Straight Connector 138"/>
            <p:cNvCxnSpPr/>
            <p:nvPr/>
          </p:nvCxnSpPr>
          <p:spPr>
            <a:xfrm>
              <a:off x="3743325" y="1104900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Oval 139"/>
            <p:cNvSpPr/>
            <p:nvPr/>
          </p:nvSpPr>
          <p:spPr>
            <a:xfrm>
              <a:off x="4429125" y="9906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5343525" y="9906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6791325" y="9906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8543925" y="9906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Connector 143"/>
            <p:cNvCxnSpPr/>
            <p:nvPr/>
          </p:nvCxnSpPr>
          <p:spPr>
            <a:xfrm>
              <a:off x="8305800" y="990600"/>
              <a:ext cx="0" cy="22860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7239000" y="990600"/>
              <a:ext cx="0" cy="22860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6705600" y="990600"/>
              <a:ext cx="0" cy="22860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6172200" y="990600"/>
              <a:ext cx="0" cy="22860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5105400" y="990600"/>
              <a:ext cx="0" cy="22860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4267200" y="990600"/>
              <a:ext cx="0" cy="22860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/>
          <p:cNvSpPr/>
          <p:nvPr/>
        </p:nvSpPr>
        <p:spPr>
          <a:xfrm>
            <a:off x="7848600" y="2667000"/>
            <a:ext cx="838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985686" y="2667000"/>
            <a:ext cx="3810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03620" y="2438400"/>
            <a:ext cx="1706880" cy="4572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5010660" y="2667000"/>
            <a:ext cx="3810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4762500" y="2407920"/>
            <a:ext cx="670560" cy="4572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49"/>
          <p:cNvGrpSpPr/>
          <p:nvPr/>
        </p:nvGrpSpPr>
        <p:grpSpPr>
          <a:xfrm>
            <a:off x="5124921" y="3369644"/>
            <a:ext cx="3409479" cy="2954956"/>
            <a:chOff x="5124921" y="3369644"/>
            <a:chExt cx="3409479" cy="2954956"/>
          </a:xfrm>
        </p:grpSpPr>
        <p:sp>
          <p:nvSpPr>
            <p:cNvPr id="90" name="Text Box 72"/>
            <p:cNvSpPr txBox="1">
              <a:spLocks noChangeAspect="1" noChangeArrowheads="1"/>
            </p:cNvSpPr>
            <p:nvPr/>
          </p:nvSpPr>
          <p:spPr bwMode="auto">
            <a:xfrm>
              <a:off x="6244734" y="5986046"/>
              <a:ext cx="143821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 dirty="0" smtClean="0">
                  <a:solidFill>
                    <a:srgbClr val="000000"/>
                  </a:solidFill>
                </a:rPr>
                <a:t>mass/charge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95" name="Text Box 72"/>
            <p:cNvSpPr txBox="1">
              <a:spLocks noChangeAspect="1" noChangeArrowheads="1"/>
            </p:cNvSpPr>
            <p:nvPr/>
          </p:nvSpPr>
          <p:spPr bwMode="auto">
            <a:xfrm rot="-5400000">
              <a:off x="4779473" y="4473500"/>
              <a:ext cx="102944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 dirty="0" smtClean="0">
                  <a:solidFill>
                    <a:srgbClr val="000000"/>
                  </a:solidFill>
                </a:rPr>
                <a:t>intensity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96" name="Rectangle 61"/>
            <p:cNvSpPr>
              <a:spLocks noChangeAspect="1" noChangeArrowheads="1"/>
            </p:cNvSpPr>
            <p:nvPr/>
          </p:nvSpPr>
          <p:spPr bwMode="auto">
            <a:xfrm>
              <a:off x="5562600" y="3369644"/>
              <a:ext cx="2971800" cy="26517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64"/>
            <p:cNvSpPr>
              <a:spLocks noChangeAspect="1" noChangeShapeType="1"/>
            </p:cNvSpPr>
            <p:nvPr/>
          </p:nvSpPr>
          <p:spPr bwMode="auto">
            <a:xfrm>
              <a:off x="7162800" y="3833099"/>
              <a:ext cx="0" cy="21883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64"/>
            <p:cNvSpPr>
              <a:spLocks noChangeAspect="1" noChangeShapeType="1"/>
            </p:cNvSpPr>
            <p:nvPr/>
          </p:nvSpPr>
          <p:spPr bwMode="auto">
            <a:xfrm>
              <a:off x="8077200" y="4348943"/>
              <a:ext cx="0" cy="16724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Line 64"/>
            <p:cNvSpPr>
              <a:spLocks noChangeAspect="1" noChangeShapeType="1"/>
            </p:cNvSpPr>
            <p:nvPr/>
          </p:nvSpPr>
          <p:spPr bwMode="auto">
            <a:xfrm>
              <a:off x="7216911" y="4735826"/>
              <a:ext cx="0" cy="128557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64"/>
            <p:cNvSpPr>
              <a:spLocks noChangeAspect="1" noChangeShapeType="1"/>
            </p:cNvSpPr>
            <p:nvPr/>
          </p:nvSpPr>
          <p:spPr bwMode="auto">
            <a:xfrm>
              <a:off x="7371290" y="5122709"/>
              <a:ext cx="0" cy="89869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64"/>
            <p:cNvSpPr>
              <a:spLocks noChangeAspect="1" noChangeShapeType="1"/>
            </p:cNvSpPr>
            <p:nvPr/>
          </p:nvSpPr>
          <p:spPr bwMode="auto">
            <a:xfrm>
              <a:off x="8001000" y="5509592"/>
              <a:ext cx="0" cy="5118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Line 64"/>
            <p:cNvSpPr>
              <a:spLocks noChangeAspect="1" noChangeShapeType="1"/>
            </p:cNvSpPr>
            <p:nvPr/>
          </p:nvSpPr>
          <p:spPr bwMode="auto">
            <a:xfrm>
              <a:off x="6599393" y="3704139"/>
              <a:ext cx="0" cy="231726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Line 64"/>
            <p:cNvSpPr>
              <a:spLocks noChangeAspect="1" noChangeShapeType="1"/>
            </p:cNvSpPr>
            <p:nvPr/>
          </p:nvSpPr>
          <p:spPr bwMode="auto">
            <a:xfrm>
              <a:off x="6136255" y="5099572"/>
              <a:ext cx="0" cy="9218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Line 64"/>
            <p:cNvSpPr>
              <a:spLocks noChangeAspect="1" noChangeShapeType="1"/>
            </p:cNvSpPr>
            <p:nvPr/>
          </p:nvSpPr>
          <p:spPr bwMode="auto">
            <a:xfrm>
              <a:off x="6477000" y="5786619"/>
              <a:ext cx="0" cy="2347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Line 64"/>
            <p:cNvSpPr>
              <a:spLocks noChangeAspect="1" noChangeShapeType="1"/>
            </p:cNvSpPr>
            <p:nvPr/>
          </p:nvSpPr>
          <p:spPr bwMode="auto">
            <a:xfrm>
              <a:off x="6019800" y="4497011"/>
              <a:ext cx="0" cy="152439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Line 64"/>
            <p:cNvSpPr>
              <a:spLocks noChangeAspect="1" noChangeShapeType="1"/>
            </p:cNvSpPr>
            <p:nvPr/>
          </p:nvSpPr>
          <p:spPr bwMode="auto">
            <a:xfrm>
              <a:off x="7543800" y="5528697"/>
              <a:ext cx="0" cy="4927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Line 64"/>
            <p:cNvSpPr>
              <a:spLocks noChangeAspect="1" noChangeShapeType="1"/>
            </p:cNvSpPr>
            <p:nvPr/>
          </p:nvSpPr>
          <p:spPr bwMode="auto">
            <a:xfrm>
              <a:off x="6781800" y="5509592"/>
              <a:ext cx="0" cy="5118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Line 64"/>
            <p:cNvSpPr>
              <a:spLocks noChangeAspect="1" noChangeShapeType="1"/>
            </p:cNvSpPr>
            <p:nvPr/>
          </p:nvSpPr>
          <p:spPr bwMode="auto">
            <a:xfrm>
              <a:off x="6705600" y="5786619"/>
              <a:ext cx="0" cy="2347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Line 64"/>
            <p:cNvSpPr>
              <a:spLocks noChangeAspect="1" noChangeShapeType="1"/>
            </p:cNvSpPr>
            <p:nvPr/>
          </p:nvSpPr>
          <p:spPr bwMode="auto">
            <a:xfrm>
              <a:off x="7086600" y="5786619"/>
              <a:ext cx="0" cy="2347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Line 64"/>
            <p:cNvSpPr>
              <a:spLocks noChangeAspect="1" noChangeShapeType="1"/>
            </p:cNvSpPr>
            <p:nvPr/>
          </p:nvSpPr>
          <p:spPr bwMode="auto">
            <a:xfrm>
              <a:off x="7315200" y="5786619"/>
              <a:ext cx="0" cy="2347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Line 64"/>
            <p:cNvSpPr>
              <a:spLocks noChangeAspect="1" noChangeShapeType="1"/>
            </p:cNvSpPr>
            <p:nvPr/>
          </p:nvSpPr>
          <p:spPr bwMode="auto">
            <a:xfrm>
              <a:off x="7490792" y="5786619"/>
              <a:ext cx="0" cy="2347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2" name="Rectangle 151"/>
          <p:cNvSpPr/>
          <p:nvPr/>
        </p:nvSpPr>
        <p:spPr>
          <a:xfrm>
            <a:off x="4648200" y="2590800"/>
            <a:ext cx="4953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71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29583 0.044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22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84" grpId="0" animBg="1"/>
      <p:bldP spid="87" grpId="0" animBg="1"/>
      <p:bldP spid="12" grpId="0" animBg="1"/>
      <p:bldP spid="94" grpId="0" animBg="1"/>
      <p:bldP spid="151" grpId="0" animBg="1"/>
      <p:bldP spid="152" grpId="0" animBg="1"/>
      <p:bldP spid="15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 txBox="1">
            <a:spLocks/>
          </p:cNvSpPr>
          <p:nvPr/>
        </p:nvSpPr>
        <p:spPr>
          <a:xfrm>
            <a:off x="457200" y="-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omic Sans MS" pitchFamily="66" charset="0"/>
              </a:rPr>
              <a:t>Sequence diversity of 26 verified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omic Sans MS" pitchFamily="66" charset="0"/>
              </a:rPr>
              <a:t>anti-GFP nanobodies</a:t>
            </a:r>
          </a:p>
        </p:txBody>
      </p:sp>
      <p:grpSp>
        <p:nvGrpSpPr>
          <p:cNvPr id="2" name="Group 8"/>
          <p:cNvGrpSpPr>
            <a:grpSpLocks noChangeAspect="1"/>
          </p:cNvGrpSpPr>
          <p:nvPr/>
        </p:nvGrpSpPr>
        <p:grpSpPr>
          <a:xfrm>
            <a:off x="457" y="3152001"/>
            <a:ext cx="9119593" cy="2367414"/>
            <a:chOff x="195071" y="1412240"/>
            <a:chExt cx="8933689" cy="231915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1" r="950"/>
            <a:stretch/>
          </p:blipFill>
          <p:spPr bwMode="auto">
            <a:xfrm>
              <a:off x="195071" y="1415708"/>
              <a:ext cx="6871059" cy="2315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9" r="4737"/>
            <a:stretch/>
          </p:blipFill>
          <p:spPr bwMode="auto">
            <a:xfrm>
              <a:off x="7030291" y="1412240"/>
              <a:ext cx="2098469" cy="2302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295708" y="914400"/>
            <a:ext cx="84019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Of ~200 positive sequence hits, 44 high confidence clones were synthesized and tested for expression and GFP binding: 26 were confirmed GFP binders.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Sequences have characteristic conserved VHH residues, but significant diversity in CDR regions. </a:t>
            </a:r>
          </a:p>
          <a:p>
            <a:endParaRPr lang="en-US" dirty="0"/>
          </a:p>
        </p:txBody>
      </p:sp>
      <p:sp>
        <p:nvSpPr>
          <p:cNvPr id="16" name="TextBox 127"/>
          <p:cNvSpPr txBox="1">
            <a:spLocks noChangeArrowheads="1"/>
          </p:cNvSpPr>
          <p:nvPr/>
        </p:nvSpPr>
        <p:spPr bwMode="auto">
          <a:xfrm>
            <a:off x="664381" y="2667000"/>
            <a:ext cx="12877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sz="2000" dirty="0" smtClean="0">
                <a:latin typeface="Arial" charset="0"/>
                <a:cs typeface="Arial" charset="0"/>
              </a:rPr>
              <a:t>FR1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17" name="TextBox 128"/>
          <p:cNvSpPr txBox="1">
            <a:spLocks noChangeArrowheads="1"/>
          </p:cNvSpPr>
          <p:nvPr/>
        </p:nvSpPr>
        <p:spPr bwMode="auto">
          <a:xfrm>
            <a:off x="1868341" y="2667000"/>
            <a:ext cx="12877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sz="2000" dirty="0">
                <a:latin typeface="Arial" charset="0"/>
                <a:cs typeface="Arial" charset="0"/>
              </a:rPr>
              <a:t>  </a:t>
            </a:r>
            <a:r>
              <a:rPr lang="en-US" sz="2000" dirty="0" smtClean="0">
                <a:latin typeface="Arial" charset="0"/>
                <a:cs typeface="Arial" charset="0"/>
              </a:rPr>
              <a:t>CDR1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18" name="TextBox 129"/>
          <p:cNvSpPr txBox="1">
            <a:spLocks noChangeArrowheads="1"/>
          </p:cNvSpPr>
          <p:nvPr/>
        </p:nvSpPr>
        <p:spPr bwMode="auto">
          <a:xfrm>
            <a:off x="2726861" y="2667000"/>
            <a:ext cx="12877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sz="2000" dirty="0" smtClean="0">
                <a:latin typeface="Arial" charset="0"/>
                <a:cs typeface="Arial" charset="0"/>
              </a:rPr>
              <a:t>FR2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19" name="TextBox 130"/>
          <p:cNvSpPr txBox="1">
            <a:spLocks noChangeArrowheads="1"/>
          </p:cNvSpPr>
          <p:nvPr/>
        </p:nvSpPr>
        <p:spPr bwMode="auto">
          <a:xfrm>
            <a:off x="3528816" y="2667000"/>
            <a:ext cx="12877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CDR2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20" name="TextBox 131"/>
          <p:cNvSpPr txBox="1">
            <a:spLocks noChangeArrowheads="1"/>
          </p:cNvSpPr>
          <p:nvPr/>
        </p:nvSpPr>
        <p:spPr bwMode="auto">
          <a:xfrm>
            <a:off x="7170411" y="2667000"/>
            <a:ext cx="12877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sz="2000" dirty="0" smtClean="0">
                <a:latin typeface="Arial" charset="0"/>
                <a:cs typeface="Arial" charset="0"/>
              </a:rPr>
              <a:t>CDR3</a:t>
            </a:r>
            <a:endParaRPr lang="en-US" sz="2000" dirty="0">
              <a:latin typeface="Arial" charset="0"/>
              <a:cs typeface="Arial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265610" y="3116395"/>
            <a:ext cx="1859280" cy="12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>
            <a:off x="2213282" y="3117626"/>
            <a:ext cx="60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>
            <a:off x="2905178" y="3116395"/>
            <a:ext cx="905587" cy="12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35"/>
          <p:cNvSpPr txBox="1">
            <a:spLocks noChangeArrowheads="1"/>
          </p:cNvSpPr>
          <p:nvPr/>
        </p:nvSpPr>
        <p:spPr bwMode="auto">
          <a:xfrm>
            <a:off x="5182365" y="2667000"/>
            <a:ext cx="12877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sz="2000" dirty="0" smtClean="0">
                <a:latin typeface="Arial" charset="0"/>
                <a:cs typeface="Arial" charset="0"/>
              </a:rPr>
              <a:t>FR3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25" name="TextBox 136"/>
          <p:cNvSpPr txBox="1">
            <a:spLocks noChangeArrowheads="1"/>
          </p:cNvSpPr>
          <p:nvPr/>
        </p:nvSpPr>
        <p:spPr bwMode="auto">
          <a:xfrm>
            <a:off x="8182781" y="2667000"/>
            <a:ext cx="12877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sz="2000" dirty="0" smtClean="0">
                <a:latin typeface="Arial" charset="0"/>
                <a:cs typeface="Arial" charset="0"/>
              </a:rPr>
              <a:t>FR4</a:t>
            </a:r>
            <a:endParaRPr lang="en-US" sz="2000" dirty="0">
              <a:latin typeface="Arial" charset="0"/>
              <a:cs typeface="Arial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3905601" y="3116395"/>
            <a:ext cx="590964" cy="12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>
            <a:off x="7184570" y="3116395"/>
            <a:ext cx="1239520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 flipV="1">
            <a:off x="4572765" y="3116395"/>
            <a:ext cx="2505125" cy="12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auto">
          <a:xfrm>
            <a:off x="8487581" y="3116395"/>
            <a:ext cx="609600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Line 4"/>
          <p:cNvSpPr>
            <a:spLocks noChangeShapeType="1"/>
          </p:cNvSpPr>
          <p:nvPr/>
        </p:nvSpPr>
        <p:spPr bwMode="auto">
          <a:xfrm>
            <a:off x="609600" y="8382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24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9" name="Rectangle 3"/>
          <p:cNvSpPr>
            <a:spLocks noChangeArrowheads="1"/>
          </p:cNvSpPr>
          <p:nvPr/>
        </p:nvSpPr>
        <p:spPr bwMode="auto">
          <a:xfrm>
            <a:off x="685800" y="-1524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latin typeface="Comic Sans MS" pitchFamily="66" charset="0"/>
              </a:rPr>
              <a:t>HIV-1</a:t>
            </a:r>
            <a:endParaRPr lang="en-US" sz="2800" b="1" dirty="0">
              <a:latin typeface="Comic Sans MS" pitchFamily="66" charset="0"/>
            </a:endParaRPr>
          </a:p>
        </p:txBody>
      </p:sp>
      <p:grpSp>
        <p:nvGrpSpPr>
          <p:cNvPr id="2" name="Group 522"/>
          <p:cNvGrpSpPr>
            <a:grpSpLocks/>
          </p:cNvGrpSpPr>
          <p:nvPr/>
        </p:nvGrpSpPr>
        <p:grpSpPr bwMode="auto">
          <a:xfrm>
            <a:off x="533400" y="1271588"/>
            <a:ext cx="3511550" cy="3224212"/>
            <a:chOff x="336" y="1104"/>
            <a:chExt cx="2212" cy="2031"/>
          </a:xfrm>
        </p:grpSpPr>
        <p:grpSp>
          <p:nvGrpSpPr>
            <p:cNvPr id="3" name="Group 310"/>
            <p:cNvGrpSpPr>
              <a:grpSpLocks/>
            </p:cNvGrpSpPr>
            <p:nvPr/>
          </p:nvGrpSpPr>
          <p:grpSpPr bwMode="auto">
            <a:xfrm>
              <a:off x="553" y="1255"/>
              <a:ext cx="1856" cy="1865"/>
              <a:chOff x="1618" y="1056"/>
              <a:chExt cx="2794" cy="2785"/>
            </a:xfrm>
          </p:grpSpPr>
          <p:grpSp>
            <p:nvGrpSpPr>
              <p:cNvPr id="4" name="Group 311"/>
              <p:cNvGrpSpPr>
                <a:grpSpLocks/>
              </p:cNvGrpSpPr>
              <p:nvPr/>
            </p:nvGrpSpPr>
            <p:grpSpPr bwMode="auto">
              <a:xfrm>
                <a:off x="1618" y="1056"/>
                <a:ext cx="2794" cy="2785"/>
                <a:chOff x="1618" y="816"/>
                <a:chExt cx="2794" cy="2785"/>
              </a:xfrm>
            </p:grpSpPr>
            <p:grpSp>
              <p:nvGrpSpPr>
                <p:cNvPr id="5" name="Group 312"/>
                <p:cNvGrpSpPr>
                  <a:grpSpLocks/>
                </p:cNvGrpSpPr>
                <p:nvPr/>
              </p:nvGrpSpPr>
              <p:grpSpPr bwMode="auto">
                <a:xfrm>
                  <a:off x="2896" y="816"/>
                  <a:ext cx="231" cy="415"/>
                  <a:chOff x="2676" y="3042"/>
                  <a:chExt cx="252" cy="452"/>
                </a:xfrm>
              </p:grpSpPr>
              <p:grpSp>
                <p:nvGrpSpPr>
                  <p:cNvPr id="6" name="Group 313"/>
                  <p:cNvGrpSpPr>
                    <a:grpSpLocks/>
                  </p:cNvGrpSpPr>
                  <p:nvPr/>
                </p:nvGrpSpPr>
                <p:grpSpPr bwMode="auto">
                  <a:xfrm>
                    <a:off x="2744" y="3258"/>
                    <a:ext cx="106" cy="236"/>
                    <a:chOff x="2456" y="3306"/>
                    <a:chExt cx="106" cy="236"/>
                  </a:xfrm>
                </p:grpSpPr>
                <p:sp>
                  <p:nvSpPr>
                    <p:cNvPr id="17879" name="Oval 3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56" y="3310"/>
                      <a:ext cx="40" cy="230"/>
                    </a:xfrm>
                    <a:prstGeom prst="ellipse">
                      <a:avLst/>
                    </a:prstGeom>
                    <a:solidFill>
                      <a:srgbClr val="008040"/>
                    </a:solidFill>
                    <a:ln w="9525">
                      <a:solidFill>
                        <a:srgbClr val="00432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880" name="Oval 3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22" y="3306"/>
                      <a:ext cx="40" cy="230"/>
                    </a:xfrm>
                    <a:prstGeom prst="ellipse">
                      <a:avLst/>
                    </a:prstGeom>
                    <a:solidFill>
                      <a:srgbClr val="008040"/>
                    </a:solidFill>
                    <a:ln w="9525">
                      <a:solidFill>
                        <a:srgbClr val="00432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881" name="Oval 3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90" y="3312"/>
                      <a:ext cx="40" cy="230"/>
                    </a:xfrm>
                    <a:prstGeom prst="ellipse">
                      <a:avLst/>
                    </a:prstGeom>
                    <a:solidFill>
                      <a:srgbClr val="008040"/>
                    </a:solidFill>
                    <a:ln w="9525">
                      <a:solidFill>
                        <a:srgbClr val="00432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" name="Group 317"/>
                  <p:cNvGrpSpPr>
                    <a:grpSpLocks/>
                  </p:cNvGrpSpPr>
                  <p:nvPr/>
                </p:nvGrpSpPr>
                <p:grpSpPr bwMode="auto">
                  <a:xfrm>
                    <a:off x="2676" y="3042"/>
                    <a:ext cx="252" cy="270"/>
                    <a:chOff x="2676" y="3042"/>
                    <a:chExt cx="252" cy="270"/>
                  </a:xfrm>
                </p:grpSpPr>
                <p:sp>
                  <p:nvSpPr>
                    <p:cNvPr id="17876" name="Oval 3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01" y="3042"/>
                      <a:ext cx="127" cy="24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E092C9"/>
                        </a:gs>
                        <a:gs pos="100000">
                          <a:srgbClr val="C02091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981A75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877" name="Oval 3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76" y="3042"/>
                      <a:ext cx="127" cy="24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E092C9"/>
                        </a:gs>
                        <a:gs pos="100000">
                          <a:srgbClr val="C02091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981A75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878" name="Oval 3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3072"/>
                      <a:ext cx="127" cy="24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E092C9"/>
                        </a:gs>
                        <a:gs pos="100000">
                          <a:srgbClr val="C02091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981A75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8" name="Group 321"/>
                <p:cNvGrpSpPr>
                  <a:grpSpLocks/>
                </p:cNvGrpSpPr>
                <p:nvPr/>
              </p:nvGrpSpPr>
              <p:grpSpPr bwMode="auto">
                <a:xfrm flipV="1">
                  <a:off x="2940" y="3186"/>
                  <a:ext cx="231" cy="415"/>
                  <a:chOff x="2676" y="3042"/>
                  <a:chExt cx="252" cy="452"/>
                </a:xfrm>
              </p:grpSpPr>
              <p:grpSp>
                <p:nvGrpSpPr>
                  <p:cNvPr id="9" name="Group 322"/>
                  <p:cNvGrpSpPr>
                    <a:grpSpLocks/>
                  </p:cNvGrpSpPr>
                  <p:nvPr/>
                </p:nvGrpSpPr>
                <p:grpSpPr bwMode="auto">
                  <a:xfrm>
                    <a:off x="2744" y="3258"/>
                    <a:ext cx="106" cy="236"/>
                    <a:chOff x="2456" y="3306"/>
                    <a:chExt cx="106" cy="236"/>
                  </a:xfrm>
                </p:grpSpPr>
                <p:sp>
                  <p:nvSpPr>
                    <p:cNvPr id="17871" name="Oval 3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56" y="3310"/>
                      <a:ext cx="40" cy="230"/>
                    </a:xfrm>
                    <a:prstGeom prst="ellipse">
                      <a:avLst/>
                    </a:prstGeom>
                    <a:solidFill>
                      <a:srgbClr val="008040"/>
                    </a:solidFill>
                    <a:ln w="9525">
                      <a:solidFill>
                        <a:srgbClr val="00432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872" name="Oval 3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22" y="3306"/>
                      <a:ext cx="40" cy="230"/>
                    </a:xfrm>
                    <a:prstGeom prst="ellipse">
                      <a:avLst/>
                    </a:prstGeom>
                    <a:solidFill>
                      <a:srgbClr val="008040"/>
                    </a:solidFill>
                    <a:ln w="9525">
                      <a:solidFill>
                        <a:srgbClr val="00432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873" name="Oval 3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90" y="3312"/>
                      <a:ext cx="40" cy="230"/>
                    </a:xfrm>
                    <a:prstGeom prst="ellipse">
                      <a:avLst/>
                    </a:prstGeom>
                    <a:solidFill>
                      <a:srgbClr val="008040"/>
                    </a:solidFill>
                    <a:ln w="9525">
                      <a:solidFill>
                        <a:srgbClr val="00432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" name="Group 326"/>
                  <p:cNvGrpSpPr>
                    <a:grpSpLocks/>
                  </p:cNvGrpSpPr>
                  <p:nvPr/>
                </p:nvGrpSpPr>
                <p:grpSpPr bwMode="auto">
                  <a:xfrm>
                    <a:off x="2676" y="3042"/>
                    <a:ext cx="252" cy="270"/>
                    <a:chOff x="2676" y="3042"/>
                    <a:chExt cx="252" cy="270"/>
                  </a:xfrm>
                </p:grpSpPr>
                <p:sp>
                  <p:nvSpPr>
                    <p:cNvPr id="17868" name="Oval 3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01" y="3042"/>
                      <a:ext cx="127" cy="24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E092C9"/>
                        </a:gs>
                        <a:gs pos="100000">
                          <a:srgbClr val="C02091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981A75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869" name="Oval 3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76" y="3042"/>
                      <a:ext cx="127" cy="24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E092C9"/>
                        </a:gs>
                        <a:gs pos="100000">
                          <a:srgbClr val="C02091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981A75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870" name="Oval 3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3072"/>
                      <a:ext cx="127" cy="24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E092C9"/>
                        </a:gs>
                        <a:gs pos="100000">
                          <a:srgbClr val="C02091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981A75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1" name="Group 330"/>
                <p:cNvGrpSpPr>
                  <a:grpSpLocks/>
                </p:cNvGrpSpPr>
                <p:nvPr/>
              </p:nvGrpSpPr>
              <p:grpSpPr bwMode="auto">
                <a:xfrm rot="8100000">
                  <a:off x="3777" y="2777"/>
                  <a:ext cx="231" cy="416"/>
                  <a:chOff x="2676" y="3042"/>
                  <a:chExt cx="252" cy="452"/>
                </a:xfrm>
              </p:grpSpPr>
              <p:grpSp>
                <p:nvGrpSpPr>
                  <p:cNvPr id="12" name="Group 331"/>
                  <p:cNvGrpSpPr>
                    <a:grpSpLocks/>
                  </p:cNvGrpSpPr>
                  <p:nvPr/>
                </p:nvGrpSpPr>
                <p:grpSpPr bwMode="auto">
                  <a:xfrm>
                    <a:off x="2744" y="3258"/>
                    <a:ext cx="106" cy="236"/>
                    <a:chOff x="2456" y="3306"/>
                    <a:chExt cx="106" cy="236"/>
                  </a:xfrm>
                </p:grpSpPr>
                <p:sp>
                  <p:nvSpPr>
                    <p:cNvPr id="17863" name="Oval 3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56" y="3310"/>
                      <a:ext cx="40" cy="230"/>
                    </a:xfrm>
                    <a:prstGeom prst="ellipse">
                      <a:avLst/>
                    </a:prstGeom>
                    <a:solidFill>
                      <a:srgbClr val="008040"/>
                    </a:solidFill>
                    <a:ln w="9525">
                      <a:solidFill>
                        <a:srgbClr val="00432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864" name="Oval 3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22" y="3306"/>
                      <a:ext cx="40" cy="230"/>
                    </a:xfrm>
                    <a:prstGeom prst="ellipse">
                      <a:avLst/>
                    </a:prstGeom>
                    <a:solidFill>
                      <a:srgbClr val="008040"/>
                    </a:solidFill>
                    <a:ln w="9525">
                      <a:solidFill>
                        <a:srgbClr val="00432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865" name="Oval 3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90" y="3312"/>
                      <a:ext cx="40" cy="230"/>
                    </a:xfrm>
                    <a:prstGeom prst="ellipse">
                      <a:avLst/>
                    </a:prstGeom>
                    <a:solidFill>
                      <a:srgbClr val="008040"/>
                    </a:solidFill>
                    <a:ln w="9525">
                      <a:solidFill>
                        <a:srgbClr val="00432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" name="Group 335"/>
                  <p:cNvGrpSpPr>
                    <a:grpSpLocks/>
                  </p:cNvGrpSpPr>
                  <p:nvPr/>
                </p:nvGrpSpPr>
                <p:grpSpPr bwMode="auto">
                  <a:xfrm>
                    <a:off x="2676" y="3042"/>
                    <a:ext cx="252" cy="270"/>
                    <a:chOff x="2676" y="3042"/>
                    <a:chExt cx="252" cy="270"/>
                  </a:xfrm>
                </p:grpSpPr>
                <p:sp>
                  <p:nvSpPr>
                    <p:cNvPr id="17860" name="Oval 3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01" y="3042"/>
                      <a:ext cx="127" cy="24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E092C9"/>
                        </a:gs>
                        <a:gs pos="100000">
                          <a:srgbClr val="C02091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981A75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861" name="Oval 3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76" y="3042"/>
                      <a:ext cx="127" cy="24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E092C9"/>
                        </a:gs>
                        <a:gs pos="100000">
                          <a:srgbClr val="C02091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981A75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862" name="Oval 3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3072"/>
                      <a:ext cx="127" cy="24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E092C9"/>
                        </a:gs>
                        <a:gs pos="100000">
                          <a:srgbClr val="C02091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981A75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4" name="Group 339"/>
                <p:cNvGrpSpPr>
                  <a:grpSpLocks/>
                </p:cNvGrpSpPr>
                <p:nvPr/>
              </p:nvGrpSpPr>
              <p:grpSpPr bwMode="auto">
                <a:xfrm rot="5400000">
                  <a:off x="4089" y="1998"/>
                  <a:ext cx="232" cy="415"/>
                  <a:chOff x="2676" y="3042"/>
                  <a:chExt cx="252" cy="452"/>
                </a:xfrm>
              </p:grpSpPr>
              <p:grpSp>
                <p:nvGrpSpPr>
                  <p:cNvPr id="15" name="Group 340"/>
                  <p:cNvGrpSpPr>
                    <a:grpSpLocks/>
                  </p:cNvGrpSpPr>
                  <p:nvPr/>
                </p:nvGrpSpPr>
                <p:grpSpPr bwMode="auto">
                  <a:xfrm>
                    <a:off x="2744" y="3258"/>
                    <a:ext cx="106" cy="236"/>
                    <a:chOff x="2456" y="3306"/>
                    <a:chExt cx="106" cy="236"/>
                  </a:xfrm>
                </p:grpSpPr>
                <p:sp>
                  <p:nvSpPr>
                    <p:cNvPr id="17855" name="Oval 3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56" y="3310"/>
                      <a:ext cx="40" cy="230"/>
                    </a:xfrm>
                    <a:prstGeom prst="ellipse">
                      <a:avLst/>
                    </a:prstGeom>
                    <a:solidFill>
                      <a:srgbClr val="008040"/>
                    </a:solidFill>
                    <a:ln w="9525">
                      <a:solidFill>
                        <a:srgbClr val="00432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856" name="Oval 3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22" y="3306"/>
                      <a:ext cx="40" cy="230"/>
                    </a:xfrm>
                    <a:prstGeom prst="ellipse">
                      <a:avLst/>
                    </a:prstGeom>
                    <a:solidFill>
                      <a:srgbClr val="008040"/>
                    </a:solidFill>
                    <a:ln w="9525">
                      <a:solidFill>
                        <a:srgbClr val="00432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857" name="Oval 3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90" y="3312"/>
                      <a:ext cx="40" cy="230"/>
                    </a:xfrm>
                    <a:prstGeom prst="ellipse">
                      <a:avLst/>
                    </a:prstGeom>
                    <a:solidFill>
                      <a:srgbClr val="008040"/>
                    </a:solidFill>
                    <a:ln w="9525">
                      <a:solidFill>
                        <a:srgbClr val="00432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" name="Group 344"/>
                  <p:cNvGrpSpPr>
                    <a:grpSpLocks/>
                  </p:cNvGrpSpPr>
                  <p:nvPr/>
                </p:nvGrpSpPr>
                <p:grpSpPr bwMode="auto">
                  <a:xfrm>
                    <a:off x="2676" y="3042"/>
                    <a:ext cx="252" cy="270"/>
                    <a:chOff x="2676" y="3042"/>
                    <a:chExt cx="252" cy="270"/>
                  </a:xfrm>
                </p:grpSpPr>
                <p:sp>
                  <p:nvSpPr>
                    <p:cNvPr id="17852" name="Oval 3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01" y="3042"/>
                      <a:ext cx="127" cy="24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E092C9"/>
                        </a:gs>
                        <a:gs pos="100000">
                          <a:srgbClr val="C02091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981A75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853" name="Oval 3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76" y="3042"/>
                      <a:ext cx="127" cy="24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E092C9"/>
                        </a:gs>
                        <a:gs pos="100000">
                          <a:srgbClr val="C02091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981A75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854" name="Oval 3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3072"/>
                      <a:ext cx="127" cy="24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E092C9"/>
                        </a:gs>
                        <a:gs pos="100000">
                          <a:srgbClr val="C02091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981A75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7" name="Group 348"/>
                <p:cNvGrpSpPr>
                  <a:grpSpLocks/>
                </p:cNvGrpSpPr>
                <p:nvPr/>
              </p:nvGrpSpPr>
              <p:grpSpPr bwMode="auto">
                <a:xfrm rot="2700000">
                  <a:off x="3806" y="1237"/>
                  <a:ext cx="232" cy="415"/>
                  <a:chOff x="2676" y="3042"/>
                  <a:chExt cx="252" cy="452"/>
                </a:xfrm>
              </p:grpSpPr>
              <p:grpSp>
                <p:nvGrpSpPr>
                  <p:cNvPr id="18" name="Group 349"/>
                  <p:cNvGrpSpPr>
                    <a:grpSpLocks/>
                  </p:cNvGrpSpPr>
                  <p:nvPr/>
                </p:nvGrpSpPr>
                <p:grpSpPr bwMode="auto">
                  <a:xfrm>
                    <a:off x="2744" y="3258"/>
                    <a:ext cx="106" cy="236"/>
                    <a:chOff x="2456" y="3306"/>
                    <a:chExt cx="106" cy="236"/>
                  </a:xfrm>
                </p:grpSpPr>
                <p:sp>
                  <p:nvSpPr>
                    <p:cNvPr id="17847" name="Oval 3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56" y="3310"/>
                      <a:ext cx="40" cy="230"/>
                    </a:xfrm>
                    <a:prstGeom prst="ellipse">
                      <a:avLst/>
                    </a:prstGeom>
                    <a:solidFill>
                      <a:srgbClr val="008040"/>
                    </a:solidFill>
                    <a:ln w="9525">
                      <a:solidFill>
                        <a:srgbClr val="00432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848" name="Oval 3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22" y="3306"/>
                      <a:ext cx="40" cy="230"/>
                    </a:xfrm>
                    <a:prstGeom prst="ellipse">
                      <a:avLst/>
                    </a:prstGeom>
                    <a:solidFill>
                      <a:srgbClr val="008040"/>
                    </a:solidFill>
                    <a:ln w="9525">
                      <a:solidFill>
                        <a:srgbClr val="00432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849" name="Oval 3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90" y="3312"/>
                      <a:ext cx="40" cy="230"/>
                    </a:xfrm>
                    <a:prstGeom prst="ellipse">
                      <a:avLst/>
                    </a:prstGeom>
                    <a:solidFill>
                      <a:srgbClr val="008040"/>
                    </a:solidFill>
                    <a:ln w="9525">
                      <a:solidFill>
                        <a:srgbClr val="00432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9" name="Group 353"/>
                  <p:cNvGrpSpPr>
                    <a:grpSpLocks/>
                  </p:cNvGrpSpPr>
                  <p:nvPr/>
                </p:nvGrpSpPr>
                <p:grpSpPr bwMode="auto">
                  <a:xfrm>
                    <a:off x="2676" y="3042"/>
                    <a:ext cx="252" cy="270"/>
                    <a:chOff x="2676" y="3042"/>
                    <a:chExt cx="252" cy="270"/>
                  </a:xfrm>
                </p:grpSpPr>
                <p:sp>
                  <p:nvSpPr>
                    <p:cNvPr id="17844" name="Oval 3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01" y="3042"/>
                      <a:ext cx="127" cy="24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E092C9"/>
                        </a:gs>
                        <a:gs pos="100000">
                          <a:srgbClr val="C02091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981A75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845" name="Oval 3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76" y="3042"/>
                      <a:ext cx="127" cy="24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E092C9"/>
                        </a:gs>
                        <a:gs pos="100000">
                          <a:srgbClr val="C02091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981A75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846" name="Oval 3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3072"/>
                      <a:ext cx="127" cy="24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E092C9"/>
                        </a:gs>
                        <a:gs pos="100000">
                          <a:srgbClr val="C02091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981A75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0" name="Group 357"/>
                <p:cNvGrpSpPr>
                  <a:grpSpLocks/>
                </p:cNvGrpSpPr>
                <p:nvPr/>
              </p:nvGrpSpPr>
              <p:grpSpPr bwMode="auto">
                <a:xfrm rot="-8100000">
                  <a:off x="1991" y="2781"/>
                  <a:ext cx="232" cy="415"/>
                  <a:chOff x="2676" y="3042"/>
                  <a:chExt cx="252" cy="452"/>
                </a:xfrm>
              </p:grpSpPr>
              <p:grpSp>
                <p:nvGrpSpPr>
                  <p:cNvPr id="21" name="Group 358"/>
                  <p:cNvGrpSpPr>
                    <a:grpSpLocks/>
                  </p:cNvGrpSpPr>
                  <p:nvPr/>
                </p:nvGrpSpPr>
                <p:grpSpPr bwMode="auto">
                  <a:xfrm>
                    <a:off x="2744" y="3258"/>
                    <a:ext cx="106" cy="236"/>
                    <a:chOff x="2456" y="3306"/>
                    <a:chExt cx="106" cy="236"/>
                  </a:xfrm>
                </p:grpSpPr>
                <p:sp>
                  <p:nvSpPr>
                    <p:cNvPr id="17839" name="Oval 3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56" y="3310"/>
                      <a:ext cx="40" cy="230"/>
                    </a:xfrm>
                    <a:prstGeom prst="ellipse">
                      <a:avLst/>
                    </a:prstGeom>
                    <a:solidFill>
                      <a:srgbClr val="008040"/>
                    </a:solidFill>
                    <a:ln w="9525">
                      <a:solidFill>
                        <a:srgbClr val="00432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840" name="Oval 3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22" y="3306"/>
                      <a:ext cx="40" cy="230"/>
                    </a:xfrm>
                    <a:prstGeom prst="ellipse">
                      <a:avLst/>
                    </a:prstGeom>
                    <a:solidFill>
                      <a:srgbClr val="008040"/>
                    </a:solidFill>
                    <a:ln w="9525">
                      <a:solidFill>
                        <a:srgbClr val="00432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841" name="Oval 3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90" y="3312"/>
                      <a:ext cx="40" cy="230"/>
                    </a:xfrm>
                    <a:prstGeom prst="ellipse">
                      <a:avLst/>
                    </a:prstGeom>
                    <a:solidFill>
                      <a:srgbClr val="008040"/>
                    </a:solidFill>
                    <a:ln w="9525">
                      <a:solidFill>
                        <a:srgbClr val="00432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" name="Group 362"/>
                  <p:cNvGrpSpPr>
                    <a:grpSpLocks/>
                  </p:cNvGrpSpPr>
                  <p:nvPr/>
                </p:nvGrpSpPr>
                <p:grpSpPr bwMode="auto">
                  <a:xfrm>
                    <a:off x="2676" y="3042"/>
                    <a:ext cx="252" cy="270"/>
                    <a:chOff x="2676" y="3042"/>
                    <a:chExt cx="252" cy="270"/>
                  </a:xfrm>
                </p:grpSpPr>
                <p:sp>
                  <p:nvSpPr>
                    <p:cNvPr id="17836" name="Oval 3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01" y="3042"/>
                      <a:ext cx="127" cy="24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E092C9"/>
                        </a:gs>
                        <a:gs pos="100000">
                          <a:srgbClr val="C02091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981A75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837" name="Oval 3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76" y="3042"/>
                      <a:ext cx="127" cy="24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E092C9"/>
                        </a:gs>
                        <a:gs pos="100000">
                          <a:srgbClr val="C02091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981A75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838" name="Oval 3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3072"/>
                      <a:ext cx="127" cy="24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E092C9"/>
                        </a:gs>
                        <a:gs pos="100000">
                          <a:srgbClr val="C02091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981A75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3" name="Group 366"/>
                <p:cNvGrpSpPr>
                  <a:grpSpLocks/>
                </p:cNvGrpSpPr>
                <p:nvPr/>
              </p:nvGrpSpPr>
              <p:grpSpPr bwMode="auto">
                <a:xfrm rot="-5400000">
                  <a:off x="1710" y="1943"/>
                  <a:ext cx="231" cy="415"/>
                  <a:chOff x="2676" y="3042"/>
                  <a:chExt cx="252" cy="452"/>
                </a:xfrm>
              </p:grpSpPr>
              <p:grpSp>
                <p:nvGrpSpPr>
                  <p:cNvPr id="24" name="Group 367"/>
                  <p:cNvGrpSpPr>
                    <a:grpSpLocks/>
                  </p:cNvGrpSpPr>
                  <p:nvPr/>
                </p:nvGrpSpPr>
                <p:grpSpPr bwMode="auto">
                  <a:xfrm>
                    <a:off x="2744" y="3258"/>
                    <a:ext cx="106" cy="236"/>
                    <a:chOff x="2456" y="3306"/>
                    <a:chExt cx="106" cy="236"/>
                  </a:xfrm>
                </p:grpSpPr>
                <p:sp>
                  <p:nvSpPr>
                    <p:cNvPr id="17831" name="Oval 3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56" y="3310"/>
                      <a:ext cx="40" cy="230"/>
                    </a:xfrm>
                    <a:prstGeom prst="ellipse">
                      <a:avLst/>
                    </a:prstGeom>
                    <a:solidFill>
                      <a:srgbClr val="008040"/>
                    </a:solidFill>
                    <a:ln w="9525">
                      <a:solidFill>
                        <a:srgbClr val="00432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832" name="Oval 3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22" y="3306"/>
                      <a:ext cx="40" cy="230"/>
                    </a:xfrm>
                    <a:prstGeom prst="ellipse">
                      <a:avLst/>
                    </a:prstGeom>
                    <a:solidFill>
                      <a:srgbClr val="008040"/>
                    </a:solidFill>
                    <a:ln w="9525">
                      <a:solidFill>
                        <a:srgbClr val="00432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833" name="Oval 3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90" y="3312"/>
                      <a:ext cx="40" cy="230"/>
                    </a:xfrm>
                    <a:prstGeom prst="ellipse">
                      <a:avLst/>
                    </a:prstGeom>
                    <a:solidFill>
                      <a:srgbClr val="008040"/>
                    </a:solidFill>
                    <a:ln w="9525">
                      <a:solidFill>
                        <a:srgbClr val="00432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5" name="Group 371"/>
                  <p:cNvGrpSpPr>
                    <a:grpSpLocks/>
                  </p:cNvGrpSpPr>
                  <p:nvPr/>
                </p:nvGrpSpPr>
                <p:grpSpPr bwMode="auto">
                  <a:xfrm>
                    <a:off x="2676" y="3042"/>
                    <a:ext cx="252" cy="270"/>
                    <a:chOff x="2676" y="3042"/>
                    <a:chExt cx="252" cy="270"/>
                  </a:xfrm>
                </p:grpSpPr>
                <p:sp>
                  <p:nvSpPr>
                    <p:cNvPr id="17828" name="Oval 3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01" y="3042"/>
                      <a:ext cx="127" cy="24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E092C9"/>
                        </a:gs>
                        <a:gs pos="100000">
                          <a:srgbClr val="C02091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981A75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829" name="Oval 3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76" y="3042"/>
                      <a:ext cx="127" cy="24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E092C9"/>
                        </a:gs>
                        <a:gs pos="100000">
                          <a:srgbClr val="C02091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981A75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830" name="Oval 3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3072"/>
                      <a:ext cx="127" cy="24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E092C9"/>
                        </a:gs>
                        <a:gs pos="100000">
                          <a:srgbClr val="C02091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981A75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6" name="Group 375"/>
                <p:cNvGrpSpPr>
                  <a:grpSpLocks/>
                </p:cNvGrpSpPr>
                <p:nvPr/>
              </p:nvGrpSpPr>
              <p:grpSpPr bwMode="auto">
                <a:xfrm rot="-2700000">
                  <a:off x="2015" y="1189"/>
                  <a:ext cx="231" cy="416"/>
                  <a:chOff x="2676" y="3042"/>
                  <a:chExt cx="252" cy="452"/>
                </a:xfrm>
              </p:grpSpPr>
              <p:grpSp>
                <p:nvGrpSpPr>
                  <p:cNvPr id="27" name="Group 376"/>
                  <p:cNvGrpSpPr>
                    <a:grpSpLocks/>
                  </p:cNvGrpSpPr>
                  <p:nvPr/>
                </p:nvGrpSpPr>
                <p:grpSpPr bwMode="auto">
                  <a:xfrm>
                    <a:off x="2744" y="3258"/>
                    <a:ext cx="106" cy="236"/>
                    <a:chOff x="2456" y="3306"/>
                    <a:chExt cx="106" cy="236"/>
                  </a:xfrm>
                </p:grpSpPr>
                <p:sp>
                  <p:nvSpPr>
                    <p:cNvPr id="17823" name="Oval 3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56" y="3310"/>
                      <a:ext cx="40" cy="230"/>
                    </a:xfrm>
                    <a:prstGeom prst="ellipse">
                      <a:avLst/>
                    </a:prstGeom>
                    <a:solidFill>
                      <a:srgbClr val="008040"/>
                    </a:solidFill>
                    <a:ln w="9525">
                      <a:solidFill>
                        <a:srgbClr val="00432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824" name="Oval 3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22" y="3306"/>
                      <a:ext cx="40" cy="230"/>
                    </a:xfrm>
                    <a:prstGeom prst="ellipse">
                      <a:avLst/>
                    </a:prstGeom>
                    <a:solidFill>
                      <a:srgbClr val="008040"/>
                    </a:solidFill>
                    <a:ln w="9525">
                      <a:solidFill>
                        <a:srgbClr val="00432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825" name="Oval 3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90" y="3312"/>
                      <a:ext cx="40" cy="230"/>
                    </a:xfrm>
                    <a:prstGeom prst="ellipse">
                      <a:avLst/>
                    </a:prstGeom>
                    <a:solidFill>
                      <a:srgbClr val="008040"/>
                    </a:solidFill>
                    <a:ln w="9525">
                      <a:solidFill>
                        <a:srgbClr val="00432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" name="Group 380"/>
                  <p:cNvGrpSpPr>
                    <a:grpSpLocks/>
                  </p:cNvGrpSpPr>
                  <p:nvPr/>
                </p:nvGrpSpPr>
                <p:grpSpPr bwMode="auto">
                  <a:xfrm>
                    <a:off x="2676" y="3042"/>
                    <a:ext cx="252" cy="270"/>
                    <a:chOff x="2676" y="3042"/>
                    <a:chExt cx="252" cy="270"/>
                  </a:xfrm>
                </p:grpSpPr>
                <p:sp>
                  <p:nvSpPr>
                    <p:cNvPr id="17820" name="Oval 3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01" y="3042"/>
                      <a:ext cx="127" cy="24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E092C9"/>
                        </a:gs>
                        <a:gs pos="100000">
                          <a:srgbClr val="C02091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981A75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821" name="Oval 3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76" y="3042"/>
                      <a:ext cx="127" cy="24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E092C9"/>
                        </a:gs>
                        <a:gs pos="100000">
                          <a:srgbClr val="C02091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981A75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822" name="Oval 3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3072"/>
                      <a:ext cx="127" cy="24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E092C9"/>
                        </a:gs>
                        <a:gs pos="100000">
                          <a:srgbClr val="C02091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981A75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17763" name="Oval 384"/>
              <p:cNvSpPr>
                <a:spLocks noChangeArrowheads="1"/>
              </p:cNvSpPr>
              <p:nvPr/>
            </p:nvSpPr>
            <p:spPr bwMode="auto">
              <a:xfrm>
                <a:off x="1926" y="1359"/>
                <a:ext cx="2159" cy="2162"/>
              </a:xfrm>
              <a:prstGeom prst="ellipse">
                <a:avLst/>
              </a:prstGeom>
              <a:gradFill rotWithShape="0">
                <a:gsLst>
                  <a:gs pos="0">
                    <a:srgbClr val="FBE2E0"/>
                  </a:gs>
                  <a:gs pos="100000">
                    <a:srgbClr val="F5AFAA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" name="Group 385"/>
              <p:cNvGrpSpPr>
                <a:grpSpLocks/>
              </p:cNvGrpSpPr>
              <p:nvPr/>
            </p:nvGrpSpPr>
            <p:grpSpPr bwMode="auto">
              <a:xfrm rot="-2700000">
                <a:off x="2640" y="1876"/>
                <a:ext cx="58" cy="58"/>
                <a:chOff x="2456" y="3306"/>
                <a:chExt cx="106" cy="236"/>
              </a:xfrm>
            </p:grpSpPr>
            <p:sp>
              <p:nvSpPr>
                <p:cNvPr id="17807" name="Rectangle 386"/>
                <p:cNvSpPr>
                  <a:spLocks noChangeArrowheads="1"/>
                </p:cNvSpPr>
                <p:nvPr/>
              </p:nvSpPr>
              <p:spPr bwMode="auto">
                <a:xfrm>
                  <a:off x="2456" y="3310"/>
                  <a:ext cx="40" cy="230"/>
                </a:xfrm>
                <a:prstGeom prst="rect">
                  <a:avLst/>
                </a:prstGeom>
                <a:solidFill>
                  <a:srgbClr val="008040"/>
                </a:solidFill>
                <a:ln w="9525">
                  <a:solidFill>
                    <a:srgbClr val="00432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808" name="Rectangle 387"/>
                <p:cNvSpPr>
                  <a:spLocks noChangeArrowheads="1"/>
                </p:cNvSpPr>
                <p:nvPr/>
              </p:nvSpPr>
              <p:spPr bwMode="auto">
                <a:xfrm>
                  <a:off x="2522" y="3306"/>
                  <a:ext cx="40" cy="230"/>
                </a:xfrm>
                <a:prstGeom prst="rect">
                  <a:avLst/>
                </a:prstGeom>
                <a:solidFill>
                  <a:srgbClr val="008040"/>
                </a:solidFill>
                <a:ln w="9525">
                  <a:solidFill>
                    <a:srgbClr val="00432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809" name="Rectangle 388"/>
                <p:cNvSpPr>
                  <a:spLocks noChangeArrowheads="1"/>
                </p:cNvSpPr>
                <p:nvPr/>
              </p:nvSpPr>
              <p:spPr bwMode="auto">
                <a:xfrm>
                  <a:off x="2490" y="3312"/>
                  <a:ext cx="40" cy="230"/>
                </a:xfrm>
                <a:prstGeom prst="rect">
                  <a:avLst/>
                </a:prstGeom>
                <a:solidFill>
                  <a:srgbClr val="008040"/>
                </a:solidFill>
                <a:ln w="9525">
                  <a:solidFill>
                    <a:srgbClr val="00432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765" name="Oval 389"/>
              <p:cNvSpPr>
                <a:spLocks noChangeArrowheads="1"/>
              </p:cNvSpPr>
              <p:nvPr/>
            </p:nvSpPr>
            <p:spPr bwMode="auto">
              <a:xfrm rot="-2700000">
                <a:off x="2583" y="1667"/>
                <a:ext cx="149" cy="164"/>
              </a:xfrm>
              <a:prstGeom prst="ellipse">
                <a:avLst/>
              </a:prstGeom>
              <a:gradFill rotWithShape="0">
                <a:gsLst>
                  <a:gs pos="0">
                    <a:srgbClr val="E092C9"/>
                  </a:gs>
                  <a:gs pos="100000">
                    <a:srgbClr val="C0209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81A7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66" name="Oval 390"/>
              <p:cNvSpPr>
                <a:spLocks noChangeArrowheads="1"/>
              </p:cNvSpPr>
              <p:nvPr/>
            </p:nvSpPr>
            <p:spPr bwMode="auto">
              <a:xfrm rot="-2700000">
                <a:off x="2496" y="1762"/>
                <a:ext cx="149" cy="164"/>
              </a:xfrm>
              <a:prstGeom prst="ellipse">
                <a:avLst/>
              </a:prstGeom>
              <a:gradFill rotWithShape="0">
                <a:gsLst>
                  <a:gs pos="0">
                    <a:srgbClr val="E092C9"/>
                  </a:gs>
                  <a:gs pos="100000">
                    <a:srgbClr val="C0209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81A7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67" name="Oval 391"/>
              <p:cNvSpPr>
                <a:spLocks noChangeArrowheads="1"/>
              </p:cNvSpPr>
              <p:nvPr/>
            </p:nvSpPr>
            <p:spPr bwMode="auto">
              <a:xfrm rot="-2700000">
                <a:off x="2568" y="1752"/>
                <a:ext cx="149" cy="164"/>
              </a:xfrm>
              <a:prstGeom prst="ellipse">
                <a:avLst/>
              </a:prstGeom>
              <a:gradFill rotWithShape="0">
                <a:gsLst>
                  <a:gs pos="0">
                    <a:srgbClr val="E092C9"/>
                  </a:gs>
                  <a:gs pos="100000">
                    <a:srgbClr val="C0209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81A7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0" name="Group 392"/>
              <p:cNvGrpSpPr>
                <a:grpSpLocks/>
              </p:cNvGrpSpPr>
              <p:nvPr/>
            </p:nvGrpSpPr>
            <p:grpSpPr bwMode="auto">
              <a:xfrm rot="96102">
                <a:off x="2908" y="2304"/>
                <a:ext cx="260" cy="258"/>
                <a:chOff x="2685" y="2332"/>
                <a:chExt cx="212" cy="230"/>
              </a:xfrm>
            </p:grpSpPr>
            <p:sp>
              <p:nvSpPr>
                <p:cNvPr id="17804" name="Oval 393"/>
                <p:cNvSpPr>
                  <a:spLocks noChangeArrowheads="1"/>
                </p:cNvSpPr>
                <p:nvPr/>
              </p:nvSpPr>
              <p:spPr bwMode="auto">
                <a:xfrm rot="-5400000">
                  <a:off x="2685" y="2332"/>
                  <a:ext cx="116" cy="11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E092C9"/>
                    </a:gs>
                    <a:gs pos="100000">
                      <a:srgbClr val="C0209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981A75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805" name="Oval 394"/>
                <p:cNvSpPr>
                  <a:spLocks noChangeArrowheads="1"/>
                </p:cNvSpPr>
                <p:nvPr/>
              </p:nvSpPr>
              <p:spPr bwMode="auto">
                <a:xfrm rot="-5400000">
                  <a:off x="2686" y="2446"/>
                  <a:ext cx="116" cy="11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E092C9"/>
                    </a:gs>
                    <a:gs pos="100000">
                      <a:srgbClr val="C0209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981A75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806" name="Oval 395"/>
                <p:cNvSpPr>
                  <a:spLocks noChangeArrowheads="1"/>
                </p:cNvSpPr>
                <p:nvPr/>
              </p:nvSpPr>
              <p:spPr bwMode="auto">
                <a:xfrm rot="-5400000">
                  <a:off x="2782" y="2400"/>
                  <a:ext cx="116" cy="11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E092C9"/>
                    </a:gs>
                    <a:gs pos="100000">
                      <a:srgbClr val="C0209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981A75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396"/>
              <p:cNvGrpSpPr>
                <a:grpSpLocks/>
              </p:cNvGrpSpPr>
              <p:nvPr/>
            </p:nvGrpSpPr>
            <p:grpSpPr bwMode="auto">
              <a:xfrm rot="2700000" flipV="1">
                <a:off x="2640" y="3000"/>
                <a:ext cx="58" cy="58"/>
                <a:chOff x="2456" y="3306"/>
                <a:chExt cx="106" cy="236"/>
              </a:xfrm>
            </p:grpSpPr>
            <p:sp>
              <p:nvSpPr>
                <p:cNvPr id="17801" name="Rectangle 397"/>
                <p:cNvSpPr>
                  <a:spLocks noChangeArrowheads="1"/>
                </p:cNvSpPr>
                <p:nvPr/>
              </p:nvSpPr>
              <p:spPr bwMode="auto">
                <a:xfrm>
                  <a:off x="2456" y="3310"/>
                  <a:ext cx="40" cy="230"/>
                </a:xfrm>
                <a:prstGeom prst="rect">
                  <a:avLst/>
                </a:prstGeom>
                <a:solidFill>
                  <a:srgbClr val="008040"/>
                </a:solidFill>
                <a:ln w="9525">
                  <a:solidFill>
                    <a:srgbClr val="00432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802" name="Rectangle 398"/>
                <p:cNvSpPr>
                  <a:spLocks noChangeArrowheads="1"/>
                </p:cNvSpPr>
                <p:nvPr/>
              </p:nvSpPr>
              <p:spPr bwMode="auto">
                <a:xfrm>
                  <a:off x="2522" y="3306"/>
                  <a:ext cx="40" cy="230"/>
                </a:xfrm>
                <a:prstGeom prst="rect">
                  <a:avLst/>
                </a:prstGeom>
                <a:solidFill>
                  <a:srgbClr val="008040"/>
                </a:solidFill>
                <a:ln w="9525">
                  <a:solidFill>
                    <a:srgbClr val="00432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803" name="Rectangle 399"/>
                <p:cNvSpPr>
                  <a:spLocks noChangeArrowheads="1"/>
                </p:cNvSpPr>
                <p:nvPr/>
              </p:nvSpPr>
              <p:spPr bwMode="auto">
                <a:xfrm>
                  <a:off x="2490" y="3312"/>
                  <a:ext cx="40" cy="230"/>
                </a:xfrm>
                <a:prstGeom prst="rect">
                  <a:avLst/>
                </a:prstGeom>
                <a:solidFill>
                  <a:srgbClr val="008040"/>
                </a:solidFill>
                <a:ln w="9525">
                  <a:solidFill>
                    <a:srgbClr val="00432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770" name="Oval 400"/>
              <p:cNvSpPr>
                <a:spLocks noChangeArrowheads="1"/>
              </p:cNvSpPr>
              <p:nvPr/>
            </p:nvSpPr>
            <p:spPr bwMode="auto">
              <a:xfrm rot="2700000" flipV="1">
                <a:off x="2583" y="3113"/>
                <a:ext cx="149" cy="164"/>
              </a:xfrm>
              <a:prstGeom prst="ellipse">
                <a:avLst/>
              </a:prstGeom>
              <a:gradFill rotWithShape="0">
                <a:gsLst>
                  <a:gs pos="0">
                    <a:srgbClr val="E092C9"/>
                  </a:gs>
                  <a:gs pos="100000">
                    <a:srgbClr val="C0209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81A7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71" name="Oval 401"/>
              <p:cNvSpPr>
                <a:spLocks noChangeArrowheads="1"/>
              </p:cNvSpPr>
              <p:nvPr/>
            </p:nvSpPr>
            <p:spPr bwMode="auto">
              <a:xfrm rot="2700000" flipV="1">
                <a:off x="2496" y="3018"/>
                <a:ext cx="149" cy="164"/>
              </a:xfrm>
              <a:prstGeom prst="ellipse">
                <a:avLst/>
              </a:prstGeom>
              <a:gradFill rotWithShape="0">
                <a:gsLst>
                  <a:gs pos="0">
                    <a:srgbClr val="E092C9"/>
                  </a:gs>
                  <a:gs pos="100000">
                    <a:srgbClr val="C0209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81A7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72" name="Oval 402"/>
              <p:cNvSpPr>
                <a:spLocks noChangeArrowheads="1"/>
              </p:cNvSpPr>
              <p:nvPr/>
            </p:nvSpPr>
            <p:spPr bwMode="auto">
              <a:xfrm rot="2700000" flipV="1">
                <a:off x="2568" y="3028"/>
                <a:ext cx="149" cy="164"/>
              </a:xfrm>
              <a:prstGeom prst="ellipse">
                <a:avLst/>
              </a:prstGeom>
              <a:gradFill rotWithShape="0">
                <a:gsLst>
                  <a:gs pos="0">
                    <a:srgbClr val="E092C9"/>
                  </a:gs>
                  <a:gs pos="100000">
                    <a:srgbClr val="C0209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81A7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686" name="Group 403"/>
              <p:cNvGrpSpPr>
                <a:grpSpLocks/>
              </p:cNvGrpSpPr>
              <p:nvPr/>
            </p:nvGrpSpPr>
            <p:grpSpPr bwMode="auto">
              <a:xfrm rot="8100000">
                <a:off x="3371" y="3007"/>
                <a:ext cx="58" cy="58"/>
                <a:chOff x="2456" y="3306"/>
                <a:chExt cx="106" cy="236"/>
              </a:xfrm>
            </p:grpSpPr>
            <p:sp>
              <p:nvSpPr>
                <p:cNvPr id="17798" name="Rectangle 404"/>
                <p:cNvSpPr>
                  <a:spLocks noChangeArrowheads="1"/>
                </p:cNvSpPr>
                <p:nvPr/>
              </p:nvSpPr>
              <p:spPr bwMode="auto">
                <a:xfrm>
                  <a:off x="2456" y="3310"/>
                  <a:ext cx="40" cy="230"/>
                </a:xfrm>
                <a:prstGeom prst="rect">
                  <a:avLst/>
                </a:prstGeom>
                <a:solidFill>
                  <a:srgbClr val="008040"/>
                </a:solidFill>
                <a:ln w="9525">
                  <a:solidFill>
                    <a:srgbClr val="00432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799" name="Rectangle 405"/>
                <p:cNvSpPr>
                  <a:spLocks noChangeArrowheads="1"/>
                </p:cNvSpPr>
                <p:nvPr/>
              </p:nvSpPr>
              <p:spPr bwMode="auto">
                <a:xfrm>
                  <a:off x="2522" y="3306"/>
                  <a:ext cx="40" cy="230"/>
                </a:xfrm>
                <a:prstGeom prst="rect">
                  <a:avLst/>
                </a:prstGeom>
                <a:solidFill>
                  <a:srgbClr val="008040"/>
                </a:solidFill>
                <a:ln w="9525">
                  <a:solidFill>
                    <a:srgbClr val="00432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800" name="Rectangle 406"/>
                <p:cNvSpPr>
                  <a:spLocks noChangeArrowheads="1"/>
                </p:cNvSpPr>
                <p:nvPr/>
              </p:nvSpPr>
              <p:spPr bwMode="auto">
                <a:xfrm>
                  <a:off x="2490" y="3312"/>
                  <a:ext cx="40" cy="230"/>
                </a:xfrm>
                <a:prstGeom prst="rect">
                  <a:avLst/>
                </a:prstGeom>
                <a:solidFill>
                  <a:srgbClr val="008040"/>
                </a:solidFill>
                <a:ln w="9525">
                  <a:solidFill>
                    <a:srgbClr val="00432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774" name="Oval 407"/>
              <p:cNvSpPr>
                <a:spLocks noChangeArrowheads="1"/>
              </p:cNvSpPr>
              <p:nvPr/>
            </p:nvSpPr>
            <p:spPr bwMode="auto">
              <a:xfrm rot="8100000">
                <a:off x="3338" y="3113"/>
                <a:ext cx="149" cy="164"/>
              </a:xfrm>
              <a:prstGeom prst="ellipse">
                <a:avLst/>
              </a:prstGeom>
              <a:gradFill rotWithShape="0">
                <a:gsLst>
                  <a:gs pos="0">
                    <a:srgbClr val="E092C9"/>
                  </a:gs>
                  <a:gs pos="100000">
                    <a:srgbClr val="C0209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81A7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75" name="Oval 408"/>
              <p:cNvSpPr>
                <a:spLocks noChangeArrowheads="1"/>
              </p:cNvSpPr>
              <p:nvPr/>
            </p:nvSpPr>
            <p:spPr bwMode="auto">
              <a:xfrm rot="8100000">
                <a:off x="3425" y="3018"/>
                <a:ext cx="149" cy="164"/>
              </a:xfrm>
              <a:prstGeom prst="ellipse">
                <a:avLst/>
              </a:prstGeom>
              <a:gradFill rotWithShape="0">
                <a:gsLst>
                  <a:gs pos="0">
                    <a:srgbClr val="E092C9"/>
                  </a:gs>
                  <a:gs pos="100000">
                    <a:srgbClr val="C0209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81A7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76" name="Oval 409"/>
              <p:cNvSpPr>
                <a:spLocks noChangeArrowheads="1"/>
              </p:cNvSpPr>
              <p:nvPr/>
            </p:nvSpPr>
            <p:spPr bwMode="auto">
              <a:xfrm rot="8100000">
                <a:off x="3353" y="3028"/>
                <a:ext cx="149" cy="164"/>
              </a:xfrm>
              <a:prstGeom prst="ellipse">
                <a:avLst/>
              </a:prstGeom>
              <a:gradFill rotWithShape="0">
                <a:gsLst>
                  <a:gs pos="0">
                    <a:srgbClr val="E092C9"/>
                  </a:gs>
                  <a:gs pos="100000">
                    <a:srgbClr val="C0209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81A7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687" name="Group 410"/>
              <p:cNvGrpSpPr>
                <a:grpSpLocks/>
              </p:cNvGrpSpPr>
              <p:nvPr/>
            </p:nvGrpSpPr>
            <p:grpSpPr bwMode="auto">
              <a:xfrm rot="5348427">
                <a:off x="3614" y="2399"/>
                <a:ext cx="58" cy="58"/>
                <a:chOff x="2456" y="3306"/>
                <a:chExt cx="106" cy="236"/>
              </a:xfrm>
            </p:grpSpPr>
            <p:sp>
              <p:nvSpPr>
                <p:cNvPr id="17795" name="Rectangle 411"/>
                <p:cNvSpPr>
                  <a:spLocks noChangeArrowheads="1"/>
                </p:cNvSpPr>
                <p:nvPr/>
              </p:nvSpPr>
              <p:spPr bwMode="auto">
                <a:xfrm>
                  <a:off x="2456" y="3310"/>
                  <a:ext cx="40" cy="230"/>
                </a:xfrm>
                <a:prstGeom prst="rect">
                  <a:avLst/>
                </a:prstGeom>
                <a:solidFill>
                  <a:srgbClr val="008040"/>
                </a:solidFill>
                <a:ln w="9525">
                  <a:solidFill>
                    <a:srgbClr val="00432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796" name="Rectangle 412"/>
                <p:cNvSpPr>
                  <a:spLocks noChangeArrowheads="1"/>
                </p:cNvSpPr>
                <p:nvPr/>
              </p:nvSpPr>
              <p:spPr bwMode="auto">
                <a:xfrm>
                  <a:off x="2522" y="3306"/>
                  <a:ext cx="40" cy="230"/>
                </a:xfrm>
                <a:prstGeom prst="rect">
                  <a:avLst/>
                </a:prstGeom>
                <a:solidFill>
                  <a:srgbClr val="008040"/>
                </a:solidFill>
                <a:ln w="9525">
                  <a:solidFill>
                    <a:srgbClr val="00432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797" name="Rectangle 413"/>
                <p:cNvSpPr>
                  <a:spLocks noChangeArrowheads="1"/>
                </p:cNvSpPr>
                <p:nvPr/>
              </p:nvSpPr>
              <p:spPr bwMode="auto">
                <a:xfrm>
                  <a:off x="2490" y="3312"/>
                  <a:ext cx="40" cy="230"/>
                </a:xfrm>
                <a:prstGeom prst="rect">
                  <a:avLst/>
                </a:prstGeom>
                <a:solidFill>
                  <a:srgbClr val="008040"/>
                </a:solidFill>
                <a:ln w="9525">
                  <a:solidFill>
                    <a:srgbClr val="00432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778" name="Oval 414"/>
              <p:cNvSpPr>
                <a:spLocks noChangeArrowheads="1"/>
              </p:cNvSpPr>
              <p:nvPr/>
            </p:nvSpPr>
            <p:spPr bwMode="auto">
              <a:xfrm rot="5348427">
                <a:off x="3691" y="2448"/>
                <a:ext cx="149" cy="164"/>
              </a:xfrm>
              <a:prstGeom prst="ellipse">
                <a:avLst/>
              </a:prstGeom>
              <a:gradFill rotWithShape="0">
                <a:gsLst>
                  <a:gs pos="0">
                    <a:srgbClr val="E092C9"/>
                  </a:gs>
                  <a:gs pos="100000">
                    <a:srgbClr val="C0209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81A7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79" name="Oval 415"/>
              <p:cNvSpPr>
                <a:spLocks noChangeArrowheads="1"/>
              </p:cNvSpPr>
              <p:nvPr/>
            </p:nvSpPr>
            <p:spPr bwMode="auto">
              <a:xfrm rot="5348427">
                <a:off x="3684" y="2319"/>
                <a:ext cx="149" cy="164"/>
              </a:xfrm>
              <a:prstGeom prst="ellipse">
                <a:avLst/>
              </a:prstGeom>
              <a:gradFill rotWithShape="0">
                <a:gsLst>
                  <a:gs pos="0">
                    <a:srgbClr val="E092C9"/>
                  </a:gs>
                  <a:gs pos="100000">
                    <a:srgbClr val="C0209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81A7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80" name="Oval 416"/>
              <p:cNvSpPr>
                <a:spLocks noChangeArrowheads="1"/>
              </p:cNvSpPr>
              <p:nvPr/>
            </p:nvSpPr>
            <p:spPr bwMode="auto">
              <a:xfrm rot="5348427">
                <a:off x="3641" y="2378"/>
                <a:ext cx="149" cy="164"/>
              </a:xfrm>
              <a:prstGeom prst="ellipse">
                <a:avLst/>
              </a:prstGeom>
              <a:gradFill rotWithShape="0">
                <a:gsLst>
                  <a:gs pos="0">
                    <a:srgbClr val="E092C9"/>
                  </a:gs>
                  <a:gs pos="100000">
                    <a:srgbClr val="C0209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81A7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689" name="Group 417"/>
              <p:cNvGrpSpPr>
                <a:grpSpLocks/>
              </p:cNvGrpSpPr>
              <p:nvPr/>
            </p:nvGrpSpPr>
            <p:grpSpPr bwMode="auto">
              <a:xfrm rot="-5232687">
                <a:off x="2352" y="2461"/>
                <a:ext cx="58" cy="58"/>
                <a:chOff x="2456" y="3306"/>
                <a:chExt cx="106" cy="236"/>
              </a:xfrm>
            </p:grpSpPr>
            <p:sp>
              <p:nvSpPr>
                <p:cNvPr id="17792" name="Rectangle 418"/>
                <p:cNvSpPr>
                  <a:spLocks noChangeArrowheads="1"/>
                </p:cNvSpPr>
                <p:nvPr/>
              </p:nvSpPr>
              <p:spPr bwMode="auto">
                <a:xfrm>
                  <a:off x="2456" y="3310"/>
                  <a:ext cx="40" cy="230"/>
                </a:xfrm>
                <a:prstGeom prst="rect">
                  <a:avLst/>
                </a:prstGeom>
                <a:solidFill>
                  <a:srgbClr val="008040"/>
                </a:solidFill>
                <a:ln w="9525">
                  <a:solidFill>
                    <a:srgbClr val="00432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793" name="Rectangle 419"/>
                <p:cNvSpPr>
                  <a:spLocks noChangeArrowheads="1"/>
                </p:cNvSpPr>
                <p:nvPr/>
              </p:nvSpPr>
              <p:spPr bwMode="auto">
                <a:xfrm>
                  <a:off x="2522" y="3306"/>
                  <a:ext cx="40" cy="230"/>
                </a:xfrm>
                <a:prstGeom prst="rect">
                  <a:avLst/>
                </a:prstGeom>
                <a:solidFill>
                  <a:srgbClr val="008040"/>
                </a:solidFill>
                <a:ln w="9525">
                  <a:solidFill>
                    <a:srgbClr val="00432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794" name="Rectangle 420"/>
                <p:cNvSpPr>
                  <a:spLocks noChangeArrowheads="1"/>
                </p:cNvSpPr>
                <p:nvPr/>
              </p:nvSpPr>
              <p:spPr bwMode="auto">
                <a:xfrm>
                  <a:off x="2490" y="3312"/>
                  <a:ext cx="40" cy="230"/>
                </a:xfrm>
                <a:prstGeom prst="rect">
                  <a:avLst/>
                </a:prstGeom>
                <a:solidFill>
                  <a:srgbClr val="008040"/>
                </a:solidFill>
                <a:ln w="9525">
                  <a:solidFill>
                    <a:srgbClr val="00432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782" name="Oval 421"/>
              <p:cNvSpPr>
                <a:spLocks noChangeArrowheads="1"/>
              </p:cNvSpPr>
              <p:nvPr/>
            </p:nvSpPr>
            <p:spPr bwMode="auto">
              <a:xfrm rot="-5232687">
                <a:off x="2192" y="2301"/>
                <a:ext cx="149" cy="164"/>
              </a:xfrm>
              <a:prstGeom prst="ellipse">
                <a:avLst/>
              </a:prstGeom>
              <a:gradFill rotWithShape="0">
                <a:gsLst>
                  <a:gs pos="0">
                    <a:srgbClr val="E092C9"/>
                  </a:gs>
                  <a:gs pos="100000">
                    <a:srgbClr val="C0209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81A7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83" name="Oval 422"/>
              <p:cNvSpPr>
                <a:spLocks noChangeArrowheads="1"/>
              </p:cNvSpPr>
              <p:nvPr/>
            </p:nvSpPr>
            <p:spPr bwMode="auto">
              <a:xfrm rot="-5232687">
                <a:off x="2192" y="2430"/>
                <a:ext cx="149" cy="164"/>
              </a:xfrm>
              <a:prstGeom prst="ellipse">
                <a:avLst/>
              </a:prstGeom>
              <a:gradFill rotWithShape="0">
                <a:gsLst>
                  <a:gs pos="0">
                    <a:srgbClr val="E092C9"/>
                  </a:gs>
                  <a:gs pos="100000">
                    <a:srgbClr val="C0209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81A7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84" name="Oval 423"/>
              <p:cNvSpPr>
                <a:spLocks noChangeArrowheads="1"/>
              </p:cNvSpPr>
              <p:nvPr/>
            </p:nvSpPr>
            <p:spPr bwMode="auto">
              <a:xfrm rot="-5232687">
                <a:off x="2238" y="2374"/>
                <a:ext cx="149" cy="164"/>
              </a:xfrm>
              <a:prstGeom prst="ellipse">
                <a:avLst/>
              </a:prstGeom>
              <a:gradFill rotWithShape="0">
                <a:gsLst>
                  <a:gs pos="0">
                    <a:srgbClr val="E092C9"/>
                  </a:gs>
                  <a:gs pos="100000">
                    <a:srgbClr val="C0209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81A7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690" name="Group 424"/>
              <p:cNvGrpSpPr>
                <a:grpSpLocks/>
              </p:cNvGrpSpPr>
              <p:nvPr/>
            </p:nvGrpSpPr>
            <p:grpSpPr bwMode="auto">
              <a:xfrm rot="1715273">
                <a:off x="3263" y="1847"/>
                <a:ext cx="58" cy="58"/>
                <a:chOff x="2456" y="3306"/>
                <a:chExt cx="106" cy="236"/>
              </a:xfrm>
            </p:grpSpPr>
            <p:sp>
              <p:nvSpPr>
                <p:cNvPr id="17789" name="Rectangle 425"/>
                <p:cNvSpPr>
                  <a:spLocks noChangeArrowheads="1"/>
                </p:cNvSpPr>
                <p:nvPr/>
              </p:nvSpPr>
              <p:spPr bwMode="auto">
                <a:xfrm>
                  <a:off x="2456" y="3310"/>
                  <a:ext cx="40" cy="230"/>
                </a:xfrm>
                <a:prstGeom prst="rect">
                  <a:avLst/>
                </a:prstGeom>
                <a:solidFill>
                  <a:srgbClr val="008040"/>
                </a:solidFill>
                <a:ln w="9525">
                  <a:solidFill>
                    <a:srgbClr val="00432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790" name="Rectangle 426"/>
                <p:cNvSpPr>
                  <a:spLocks noChangeArrowheads="1"/>
                </p:cNvSpPr>
                <p:nvPr/>
              </p:nvSpPr>
              <p:spPr bwMode="auto">
                <a:xfrm>
                  <a:off x="2522" y="3306"/>
                  <a:ext cx="40" cy="230"/>
                </a:xfrm>
                <a:prstGeom prst="rect">
                  <a:avLst/>
                </a:prstGeom>
                <a:solidFill>
                  <a:srgbClr val="008040"/>
                </a:solidFill>
                <a:ln w="9525">
                  <a:solidFill>
                    <a:srgbClr val="00432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791" name="Rectangle 427"/>
                <p:cNvSpPr>
                  <a:spLocks noChangeArrowheads="1"/>
                </p:cNvSpPr>
                <p:nvPr/>
              </p:nvSpPr>
              <p:spPr bwMode="auto">
                <a:xfrm>
                  <a:off x="2490" y="3312"/>
                  <a:ext cx="40" cy="230"/>
                </a:xfrm>
                <a:prstGeom prst="rect">
                  <a:avLst/>
                </a:prstGeom>
                <a:solidFill>
                  <a:srgbClr val="008040"/>
                </a:solidFill>
                <a:ln w="9525">
                  <a:solidFill>
                    <a:srgbClr val="00432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786" name="Oval 428"/>
              <p:cNvSpPr>
                <a:spLocks noChangeArrowheads="1"/>
              </p:cNvSpPr>
              <p:nvPr/>
            </p:nvSpPr>
            <p:spPr bwMode="auto">
              <a:xfrm rot="1715273">
                <a:off x="3366" y="1739"/>
                <a:ext cx="149" cy="164"/>
              </a:xfrm>
              <a:prstGeom prst="ellipse">
                <a:avLst/>
              </a:prstGeom>
              <a:gradFill rotWithShape="0">
                <a:gsLst>
                  <a:gs pos="0">
                    <a:srgbClr val="E092C9"/>
                  </a:gs>
                  <a:gs pos="100000">
                    <a:srgbClr val="C0209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81A7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87" name="Oval 429"/>
              <p:cNvSpPr>
                <a:spLocks noChangeArrowheads="1"/>
              </p:cNvSpPr>
              <p:nvPr/>
            </p:nvSpPr>
            <p:spPr bwMode="auto">
              <a:xfrm rot="1715273">
                <a:off x="3250" y="1682"/>
                <a:ext cx="149" cy="164"/>
              </a:xfrm>
              <a:prstGeom prst="ellipse">
                <a:avLst/>
              </a:prstGeom>
              <a:gradFill rotWithShape="0">
                <a:gsLst>
                  <a:gs pos="0">
                    <a:srgbClr val="E092C9"/>
                  </a:gs>
                  <a:gs pos="100000">
                    <a:srgbClr val="C0209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81A7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88" name="Oval 430"/>
              <p:cNvSpPr>
                <a:spLocks noChangeArrowheads="1"/>
              </p:cNvSpPr>
              <p:nvPr/>
            </p:nvSpPr>
            <p:spPr bwMode="auto">
              <a:xfrm rot="1715273">
                <a:off x="3280" y="1748"/>
                <a:ext cx="149" cy="164"/>
              </a:xfrm>
              <a:prstGeom prst="ellipse">
                <a:avLst/>
              </a:prstGeom>
              <a:gradFill rotWithShape="0">
                <a:gsLst>
                  <a:gs pos="0">
                    <a:srgbClr val="E092C9"/>
                  </a:gs>
                  <a:gs pos="100000">
                    <a:srgbClr val="C0209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81A7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691" name="Group 521"/>
            <p:cNvGrpSpPr>
              <a:grpSpLocks/>
            </p:cNvGrpSpPr>
            <p:nvPr/>
          </p:nvGrpSpPr>
          <p:grpSpPr bwMode="auto">
            <a:xfrm>
              <a:off x="550" y="1255"/>
              <a:ext cx="1856" cy="1865"/>
              <a:chOff x="550" y="1255"/>
              <a:chExt cx="1856" cy="1865"/>
            </a:xfrm>
          </p:grpSpPr>
          <p:grpSp>
            <p:nvGrpSpPr>
              <p:cNvPr id="17692" name="Group 518"/>
              <p:cNvGrpSpPr>
                <a:grpSpLocks/>
              </p:cNvGrpSpPr>
              <p:nvPr/>
            </p:nvGrpSpPr>
            <p:grpSpPr bwMode="auto">
              <a:xfrm>
                <a:off x="550" y="1255"/>
                <a:ext cx="1856" cy="1865"/>
                <a:chOff x="550" y="1255"/>
                <a:chExt cx="1856" cy="1865"/>
              </a:xfrm>
            </p:grpSpPr>
            <p:sp>
              <p:nvSpPr>
                <p:cNvPr id="521516" name="Oval 300"/>
                <p:cNvSpPr>
                  <a:spLocks noChangeArrowheads="1"/>
                </p:cNvSpPr>
                <p:nvPr/>
              </p:nvSpPr>
              <p:spPr bwMode="auto">
                <a:xfrm>
                  <a:off x="770" y="1480"/>
                  <a:ext cx="1415" cy="142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B1E1EE"/>
                    </a:gs>
                    <a:gs pos="100000">
                      <a:srgbClr val="B1E1EE">
                        <a:gamma/>
                        <a:tint val="26667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17693" name="Group 302"/>
                <p:cNvGrpSpPr>
                  <a:grpSpLocks/>
                </p:cNvGrpSpPr>
                <p:nvPr/>
              </p:nvGrpSpPr>
              <p:grpSpPr bwMode="auto">
                <a:xfrm>
                  <a:off x="550" y="1255"/>
                  <a:ext cx="1856" cy="1865"/>
                  <a:chOff x="1618" y="816"/>
                  <a:chExt cx="2794" cy="2785"/>
                </a:xfrm>
              </p:grpSpPr>
              <p:sp>
                <p:nvSpPr>
                  <p:cNvPr id="17688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1926" y="1119"/>
                    <a:ext cx="2159" cy="2162"/>
                  </a:xfrm>
                  <a:custGeom>
                    <a:avLst/>
                    <a:gdLst>
                      <a:gd name="T0" fmla="*/ 1080 w 21600"/>
                      <a:gd name="T1" fmla="*/ 0 h 21600"/>
                      <a:gd name="T2" fmla="*/ 316 w 21600"/>
                      <a:gd name="T3" fmla="*/ 317 h 21600"/>
                      <a:gd name="T4" fmla="*/ 0 w 21600"/>
                      <a:gd name="T5" fmla="*/ 1081 h 21600"/>
                      <a:gd name="T6" fmla="*/ 316 w 21600"/>
                      <a:gd name="T7" fmla="*/ 1845 h 21600"/>
                      <a:gd name="T8" fmla="*/ 1080 w 21600"/>
                      <a:gd name="T9" fmla="*/ 2162 h 21600"/>
                      <a:gd name="T10" fmla="*/ 1843 w 21600"/>
                      <a:gd name="T11" fmla="*/ 1845 h 21600"/>
                      <a:gd name="T12" fmla="*/ 2159 w 21600"/>
                      <a:gd name="T13" fmla="*/ 1081 h 21600"/>
                      <a:gd name="T14" fmla="*/ 1843 w 21600"/>
                      <a:gd name="T15" fmla="*/ 317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161 w 21600"/>
                      <a:gd name="T25" fmla="*/ 3167 h 21600"/>
                      <a:gd name="T26" fmla="*/ 18439 w 21600"/>
                      <a:gd name="T27" fmla="*/ 18433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1065" y="10800"/>
                        </a:moveTo>
                        <a:cubicBezTo>
                          <a:pt x="1065" y="16176"/>
                          <a:pt x="5424" y="20535"/>
                          <a:pt x="10800" y="20535"/>
                        </a:cubicBezTo>
                        <a:cubicBezTo>
                          <a:pt x="16176" y="20535"/>
                          <a:pt x="20535" y="16176"/>
                          <a:pt x="20535" y="10800"/>
                        </a:cubicBezTo>
                        <a:cubicBezTo>
                          <a:pt x="20535" y="5424"/>
                          <a:pt x="16176" y="1065"/>
                          <a:pt x="10800" y="1065"/>
                        </a:cubicBezTo>
                        <a:cubicBezTo>
                          <a:pt x="5424" y="1065"/>
                          <a:pt x="1065" y="5424"/>
                          <a:pt x="1065" y="10800"/>
                        </a:cubicBezTo>
                        <a:close/>
                      </a:path>
                    </a:pathLst>
                  </a:custGeom>
                  <a:solidFill>
                    <a:srgbClr val="F5AFAA"/>
                  </a:solidFill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7694" name="Group 301"/>
                  <p:cNvGrpSpPr>
                    <a:grpSpLocks/>
                  </p:cNvGrpSpPr>
                  <p:nvPr/>
                </p:nvGrpSpPr>
                <p:grpSpPr bwMode="auto">
                  <a:xfrm>
                    <a:off x="1618" y="816"/>
                    <a:ext cx="2794" cy="2785"/>
                    <a:chOff x="1618" y="816"/>
                    <a:chExt cx="2794" cy="2785"/>
                  </a:xfrm>
                </p:grpSpPr>
                <p:grpSp>
                  <p:nvGrpSpPr>
                    <p:cNvPr id="17695" name="Group 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96" y="816"/>
                      <a:ext cx="231" cy="415"/>
                      <a:chOff x="2676" y="3042"/>
                      <a:chExt cx="252" cy="452"/>
                    </a:xfrm>
                  </p:grpSpPr>
                  <p:grpSp>
                    <p:nvGrpSpPr>
                      <p:cNvPr id="17696" name="Group 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44" y="3258"/>
                        <a:ext cx="106" cy="236"/>
                        <a:chOff x="2456" y="3306"/>
                        <a:chExt cx="106" cy="236"/>
                      </a:xfrm>
                    </p:grpSpPr>
                    <p:sp>
                      <p:nvSpPr>
                        <p:cNvPr id="17759" name="Oval 2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56" y="3310"/>
                          <a:ext cx="40" cy="230"/>
                        </a:xfrm>
                        <a:prstGeom prst="ellipse">
                          <a:avLst/>
                        </a:prstGeom>
                        <a:solidFill>
                          <a:srgbClr val="008040"/>
                        </a:solidFill>
                        <a:ln w="9525">
                          <a:solidFill>
                            <a:srgbClr val="00432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760" name="Oval 2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22" y="3306"/>
                          <a:ext cx="40" cy="230"/>
                        </a:xfrm>
                        <a:prstGeom prst="ellipse">
                          <a:avLst/>
                        </a:prstGeom>
                        <a:solidFill>
                          <a:srgbClr val="008040"/>
                        </a:solidFill>
                        <a:ln w="9525">
                          <a:solidFill>
                            <a:srgbClr val="00432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761" name="Oval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0" y="3312"/>
                          <a:ext cx="40" cy="230"/>
                        </a:xfrm>
                        <a:prstGeom prst="ellipse">
                          <a:avLst/>
                        </a:prstGeom>
                        <a:solidFill>
                          <a:srgbClr val="008040"/>
                        </a:solidFill>
                        <a:ln w="9525">
                          <a:solidFill>
                            <a:srgbClr val="00432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7697" name="Group 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76" y="3042"/>
                        <a:ext cx="252" cy="270"/>
                        <a:chOff x="2676" y="3042"/>
                        <a:chExt cx="252" cy="270"/>
                      </a:xfrm>
                    </p:grpSpPr>
                    <p:sp>
                      <p:nvSpPr>
                        <p:cNvPr id="17756" name="Oval 3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01" y="3042"/>
                          <a:ext cx="127" cy="2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E092C9"/>
                            </a:gs>
                            <a:gs pos="100000">
                              <a:srgbClr val="C02091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81A75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757" name="Oval 3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76" y="3042"/>
                          <a:ext cx="127" cy="2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E092C9"/>
                            </a:gs>
                            <a:gs pos="100000">
                              <a:srgbClr val="C02091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81A75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758" name="Oval 3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3072"/>
                          <a:ext cx="127" cy="2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E092C9"/>
                            </a:gs>
                            <a:gs pos="100000">
                              <a:srgbClr val="C02091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81A75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7698" name="Group 33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940" y="3186"/>
                      <a:ext cx="231" cy="415"/>
                      <a:chOff x="2676" y="3042"/>
                      <a:chExt cx="252" cy="452"/>
                    </a:xfrm>
                  </p:grpSpPr>
                  <p:grpSp>
                    <p:nvGrpSpPr>
                      <p:cNvPr id="17699" name="Group 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44" y="3258"/>
                        <a:ext cx="106" cy="236"/>
                        <a:chOff x="2456" y="3306"/>
                        <a:chExt cx="106" cy="236"/>
                      </a:xfrm>
                    </p:grpSpPr>
                    <p:sp>
                      <p:nvSpPr>
                        <p:cNvPr id="17751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56" y="3310"/>
                          <a:ext cx="40" cy="230"/>
                        </a:xfrm>
                        <a:prstGeom prst="ellipse">
                          <a:avLst/>
                        </a:prstGeom>
                        <a:solidFill>
                          <a:srgbClr val="008040"/>
                        </a:solidFill>
                        <a:ln w="9525">
                          <a:solidFill>
                            <a:srgbClr val="00432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752" name="Oval 3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22" y="3306"/>
                          <a:ext cx="40" cy="230"/>
                        </a:xfrm>
                        <a:prstGeom prst="ellipse">
                          <a:avLst/>
                        </a:prstGeom>
                        <a:solidFill>
                          <a:srgbClr val="008040"/>
                        </a:solidFill>
                        <a:ln w="9525">
                          <a:solidFill>
                            <a:srgbClr val="00432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753" name="Oval 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0" y="3312"/>
                          <a:ext cx="40" cy="230"/>
                        </a:xfrm>
                        <a:prstGeom prst="ellipse">
                          <a:avLst/>
                        </a:prstGeom>
                        <a:solidFill>
                          <a:srgbClr val="008040"/>
                        </a:solidFill>
                        <a:ln w="9525">
                          <a:solidFill>
                            <a:srgbClr val="00432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7706" name="Group 3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76" y="3042"/>
                        <a:ext cx="252" cy="270"/>
                        <a:chOff x="2676" y="3042"/>
                        <a:chExt cx="252" cy="270"/>
                      </a:xfrm>
                    </p:grpSpPr>
                    <p:sp>
                      <p:nvSpPr>
                        <p:cNvPr id="17748" name="Oval 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01" y="3042"/>
                          <a:ext cx="127" cy="2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E092C9"/>
                            </a:gs>
                            <a:gs pos="100000">
                              <a:srgbClr val="C02091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81A75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749" name="Oval 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76" y="3042"/>
                          <a:ext cx="127" cy="2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E092C9"/>
                            </a:gs>
                            <a:gs pos="100000">
                              <a:srgbClr val="C02091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81A75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750" name="Oval 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3072"/>
                          <a:ext cx="127" cy="2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E092C9"/>
                            </a:gs>
                            <a:gs pos="100000">
                              <a:srgbClr val="C02091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81A75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7707" name="Group 42"/>
                    <p:cNvGrpSpPr>
                      <a:grpSpLocks/>
                    </p:cNvGrpSpPr>
                    <p:nvPr/>
                  </p:nvGrpSpPr>
                  <p:grpSpPr bwMode="auto">
                    <a:xfrm rot="8100000">
                      <a:off x="3777" y="2777"/>
                      <a:ext cx="231" cy="416"/>
                      <a:chOff x="2676" y="3042"/>
                      <a:chExt cx="252" cy="452"/>
                    </a:xfrm>
                  </p:grpSpPr>
                  <p:grpSp>
                    <p:nvGrpSpPr>
                      <p:cNvPr id="17714" name="Group 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44" y="3258"/>
                        <a:ext cx="106" cy="236"/>
                        <a:chOff x="2456" y="3306"/>
                        <a:chExt cx="106" cy="236"/>
                      </a:xfrm>
                    </p:grpSpPr>
                    <p:sp>
                      <p:nvSpPr>
                        <p:cNvPr id="17743" name="Oval 4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56" y="3310"/>
                          <a:ext cx="40" cy="230"/>
                        </a:xfrm>
                        <a:prstGeom prst="ellipse">
                          <a:avLst/>
                        </a:prstGeom>
                        <a:solidFill>
                          <a:srgbClr val="008040"/>
                        </a:solidFill>
                        <a:ln w="9525">
                          <a:solidFill>
                            <a:srgbClr val="00432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744" name="Oval 4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22" y="3306"/>
                          <a:ext cx="40" cy="230"/>
                        </a:xfrm>
                        <a:prstGeom prst="ellipse">
                          <a:avLst/>
                        </a:prstGeom>
                        <a:solidFill>
                          <a:srgbClr val="008040"/>
                        </a:solidFill>
                        <a:ln w="9525">
                          <a:solidFill>
                            <a:srgbClr val="00432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745" name="Oval 4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0" y="3312"/>
                          <a:ext cx="40" cy="230"/>
                        </a:xfrm>
                        <a:prstGeom prst="ellipse">
                          <a:avLst/>
                        </a:prstGeom>
                        <a:solidFill>
                          <a:srgbClr val="008040"/>
                        </a:solidFill>
                        <a:ln w="9525">
                          <a:solidFill>
                            <a:srgbClr val="00432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7715" name="Group 4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76" y="3042"/>
                        <a:ext cx="252" cy="270"/>
                        <a:chOff x="2676" y="3042"/>
                        <a:chExt cx="252" cy="270"/>
                      </a:xfrm>
                    </p:grpSpPr>
                    <p:sp>
                      <p:nvSpPr>
                        <p:cNvPr id="17740" name="Oval 4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01" y="3042"/>
                          <a:ext cx="127" cy="2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E092C9"/>
                            </a:gs>
                            <a:gs pos="100000">
                              <a:srgbClr val="C02091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81A75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741" name="Oval 4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76" y="3042"/>
                          <a:ext cx="127" cy="2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E092C9"/>
                            </a:gs>
                            <a:gs pos="100000">
                              <a:srgbClr val="C02091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81A75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742" name="Oval 5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3072"/>
                          <a:ext cx="127" cy="2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E092C9"/>
                            </a:gs>
                            <a:gs pos="100000">
                              <a:srgbClr val="C02091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81A75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7722" name="Group 51"/>
                    <p:cNvGrpSpPr>
                      <a:grpSpLocks/>
                    </p:cNvGrpSpPr>
                    <p:nvPr/>
                  </p:nvGrpSpPr>
                  <p:grpSpPr bwMode="auto">
                    <a:xfrm rot="5400000">
                      <a:off x="4089" y="1998"/>
                      <a:ext cx="232" cy="415"/>
                      <a:chOff x="2676" y="3042"/>
                      <a:chExt cx="252" cy="452"/>
                    </a:xfrm>
                  </p:grpSpPr>
                  <p:grpSp>
                    <p:nvGrpSpPr>
                      <p:cNvPr id="17723" name="Group 5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44" y="3258"/>
                        <a:ext cx="106" cy="236"/>
                        <a:chOff x="2456" y="3306"/>
                        <a:chExt cx="106" cy="236"/>
                      </a:xfrm>
                    </p:grpSpPr>
                    <p:sp>
                      <p:nvSpPr>
                        <p:cNvPr id="17735" name="Oval 5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56" y="3310"/>
                          <a:ext cx="40" cy="230"/>
                        </a:xfrm>
                        <a:prstGeom prst="ellipse">
                          <a:avLst/>
                        </a:prstGeom>
                        <a:solidFill>
                          <a:srgbClr val="008040"/>
                        </a:solidFill>
                        <a:ln w="9525">
                          <a:solidFill>
                            <a:srgbClr val="00432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736" name="Oval 5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22" y="3306"/>
                          <a:ext cx="40" cy="230"/>
                        </a:xfrm>
                        <a:prstGeom prst="ellipse">
                          <a:avLst/>
                        </a:prstGeom>
                        <a:solidFill>
                          <a:srgbClr val="008040"/>
                        </a:solidFill>
                        <a:ln w="9525">
                          <a:solidFill>
                            <a:srgbClr val="00432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737" name="Oval 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0" y="3312"/>
                          <a:ext cx="40" cy="230"/>
                        </a:xfrm>
                        <a:prstGeom prst="ellipse">
                          <a:avLst/>
                        </a:prstGeom>
                        <a:solidFill>
                          <a:srgbClr val="008040"/>
                        </a:solidFill>
                        <a:ln w="9525">
                          <a:solidFill>
                            <a:srgbClr val="00432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7730" name="Group 5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76" y="3042"/>
                        <a:ext cx="252" cy="270"/>
                        <a:chOff x="2676" y="3042"/>
                        <a:chExt cx="252" cy="270"/>
                      </a:xfrm>
                    </p:grpSpPr>
                    <p:sp>
                      <p:nvSpPr>
                        <p:cNvPr id="17732" name="Oval 5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01" y="3042"/>
                          <a:ext cx="127" cy="2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E092C9"/>
                            </a:gs>
                            <a:gs pos="100000">
                              <a:srgbClr val="C02091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81A75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733" name="Oval 5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76" y="3042"/>
                          <a:ext cx="127" cy="2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E092C9"/>
                            </a:gs>
                            <a:gs pos="100000">
                              <a:srgbClr val="C02091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81A75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734" name="Oval 5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3072"/>
                          <a:ext cx="127" cy="2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E092C9"/>
                            </a:gs>
                            <a:gs pos="100000">
                              <a:srgbClr val="C02091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81A75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7731" name="Group 60"/>
                    <p:cNvGrpSpPr>
                      <a:grpSpLocks/>
                    </p:cNvGrpSpPr>
                    <p:nvPr/>
                  </p:nvGrpSpPr>
                  <p:grpSpPr bwMode="auto">
                    <a:xfrm rot="2700000">
                      <a:off x="3806" y="1237"/>
                      <a:ext cx="232" cy="415"/>
                      <a:chOff x="2676" y="3042"/>
                      <a:chExt cx="252" cy="452"/>
                    </a:xfrm>
                  </p:grpSpPr>
                  <p:grpSp>
                    <p:nvGrpSpPr>
                      <p:cNvPr id="17738" name="Group 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44" y="3258"/>
                        <a:ext cx="106" cy="236"/>
                        <a:chOff x="2456" y="3306"/>
                        <a:chExt cx="106" cy="236"/>
                      </a:xfrm>
                    </p:grpSpPr>
                    <p:sp>
                      <p:nvSpPr>
                        <p:cNvPr id="17727" name="Oval 6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56" y="3310"/>
                          <a:ext cx="40" cy="230"/>
                        </a:xfrm>
                        <a:prstGeom prst="ellipse">
                          <a:avLst/>
                        </a:prstGeom>
                        <a:solidFill>
                          <a:srgbClr val="008040"/>
                        </a:solidFill>
                        <a:ln w="9525">
                          <a:solidFill>
                            <a:srgbClr val="00432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728" name="Oval 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22" y="3306"/>
                          <a:ext cx="40" cy="230"/>
                        </a:xfrm>
                        <a:prstGeom prst="ellipse">
                          <a:avLst/>
                        </a:prstGeom>
                        <a:solidFill>
                          <a:srgbClr val="008040"/>
                        </a:solidFill>
                        <a:ln w="9525">
                          <a:solidFill>
                            <a:srgbClr val="00432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729" name="Oval 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0" y="3312"/>
                          <a:ext cx="40" cy="230"/>
                        </a:xfrm>
                        <a:prstGeom prst="ellipse">
                          <a:avLst/>
                        </a:prstGeom>
                        <a:solidFill>
                          <a:srgbClr val="008040"/>
                        </a:solidFill>
                        <a:ln w="9525">
                          <a:solidFill>
                            <a:srgbClr val="00432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7739" name="Group 6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76" y="3042"/>
                        <a:ext cx="252" cy="270"/>
                        <a:chOff x="2676" y="3042"/>
                        <a:chExt cx="252" cy="270"/>
                      </a:xfrm>
                    </p:grpSpPr>
                    <p:sp>
                      <p:nvSpPr>
                        <p:cNvPr id="17724" name="Oval 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01" y="3042"/>
                          <a:ext cx="127" cy="2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E092C9"/>
                            </a:gs>
                            <a:gs pos="100000">
                              <a:srgbClr val="C02091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81A75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725" name="Oval 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76" y="3042"/>
                          <a:ext cx="127" cy="2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E092C9"/>
                            </a:gs>
                            <a:gs pos="100000">
                              <a:srgbClr val="C02091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81A75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726" name="Oval 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3072"/>
                          <a:ext cx="127" cy="2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E092C9"/>
                            </a:gs>
                            <a:gs pos="100000">
                              <a:srgbClr val="C02091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81A75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7746" name="Group 69"/>
                    <p:cNvGrpSpPr>
                      <a:grpSpLocks/>
                    </p:cNvGrpSpPr>
                    <p:nvPr/>
                  </p:nvGrpSpPr>
                  <p:grpSpPr bwMode="auto">
                    <a:xfrm rot="-8100000">
                      <a:off x="1991" y="2781"/>
                      <a:ext cx="232" cy="415"/>
                      <a:chOff x="2676" y="3042"/>
                      <a:chExt cx="252" cy="452"/>
                    </a:xfrm>
                  </p:grpSpPr>
                  <p:grpSp>
                    <p:nvGrpSpPr>
                      <p:cNvPr id="17747" name="Group 7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44" y="3258"/>
                        <a:ext cx="106" cy="236"/>
                        <a:chOff x="2456" y="3306"/>
                        <a:chExt cx="106" cy="236"/>
                      </a:xfrm>
                    </p:grpSpPr>
                    <p:sp>
                      <p:nvSpPr>
                        <p:cNvPr id="17719" name="Oval 7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56" y="3310"/>
                          <a:ext cx="40" cy="230"/>
                        </a:xfrm>
                        <a:prstGeom prst="ellipse">
                          <a:avLst/>
                        </a:prstGeom>
                        <a:solidFill>
                          <a:srgbClr val="008040"/>
                        </a:solidFill>
                        <a:ln w="9525">
                          <a:solidFill>
                            <a:srgbClr val="00432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720" name="Oval 7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22" y="3306"/>
                          <a:ext cx="40" cy="230"/>
                        </a:xfrm>
                        <a:prstGeom prst="ellipse">
                          <a:avLst/>
                        </a:prstGeom>
                        <a:solidFill>
                          <a:srgbClr val="008040"/>
                        </a:solidFill>
                        <a:ln w="9525">
                          <a:solidFill>
                            <a:srgbClr val="00432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721" name="Oval 7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0" y="3312"/>
                          <a:ext cx="40" cy="230"/>
                        </a:xfrm>
                        <a:prstGeom prst="ellipse">
                          <a:avLst/>
                        </a:prstGeom>
                        <a:solidFill>
                          <a:srgbClr val="008040"/>
                        </a:solidFill>
                        <a:ln w="9525">
                          <a:solidFill>
                            <a:srgbClr val="00432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7754" name="Group 7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76" y="3042"/>
                        <a:ext cx="252" cy="270"/>
                        <a:chOff x="2676" y="3042"/>
                        <a:chExt cx="252" cy="270"/>
                      </a:xfrm>
                    </p:grpSpPr>
                    <p:sp>
                      <p:nvSpPr>
                        <p:cNvPr id="17716" name="Oval 7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01" y="3042"/>
                          <a:ext cx="127" cy="2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E092C9"/>
                            </a:gs>
                            <a:gs pos="100000">
                              <a:srgbClr val="C02091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81A75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717" name="Oval 7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76" y="3042"/>
                          <a:ext cx="127" cy="2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E092C9"/>
                            </a:gs>
                            <a:gs pos="100000">
                              <a:srgbClr val="C02091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81A75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718" name="Oval 7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3072"/>
                          <a:ext cx="127" cy="2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E092C9"/>
                            </a:gs>
                            <a:gs pos="100000">
                              <a:srgbClr val="C02091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81A75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7755" name="Group 78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1710" y="1943"/>
                      <a:ext cx="231" cy="415"/>
                      <a:chOff x="2676" y="3042"/>
                      <a:chExt cx="252" cy="452"/>
                    </a:xfrm>
                  </p:grpSpPr>
                  <p:grpSp>
                    <p:nvGrpSpPr>
                      <p:cNvPr id="17762" name="Group 7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44" y="3258"/>
                        <a:ext cx="106" cy="236"/>
                        <a:chOff x="2456" y="3306"/>
                        <a:chExt cx="106" cy="236"/>
                      </a:xfrm>
                    </p:grpSpPr>
                    <p:sp>
                      <p:nvSpPr>
                        <p:cNvPr id="17711" name="Oval 8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56" y="3310"/>
                          <a:ext cx="40" cy="230"/>
                        </a:xfrm>
                        <a:prstGeom prst="ellipse">
                          <a:avLst/>
                        </a:prstGeom>
                        <a:solidFill>
                          <a:srgbClr val="008040"/>
                        </a:solidFill>
                        <a:ln w="9525">
                          <a:solidFill>
                            <a:srgbClr val="00432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712" name="Oval 8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22" y="3306"/>
                          <a:ext cx="40" cy="230"/>
                        </a:xfrm>
                        <a:prstGeom prst="ellipse">
                          <a:avLst/>
                        </a:prstGeom>
                        <a:solidFill>
                          <a:srgbClr val="008040"/>
                        </a:solidFill>
                        <a:ln w="9525">
                          <a:solidFill>
                            <a:srgbClr val="00432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713" name="Oval 8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0" y="3312"/>
                          <a:ext cx="40" cy="230"/>
                        </a:xfrm>
                        <a:prstGeom prst="ellipse">
                          <a:avLst/>
                        </a:prstGeom>
                        <a:solidFill>
                          <a:srgbClr val="008040"/>
                        </a:solidFill>
                        <a:ln w="9525">
                          <a:solidFill>
                            <a:srgbClr val="00432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7764" name="Group 8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76" y="3042"/>
                        <a:ext cx="252" cy="270"/>
                        <a:chOff x="2676" y="3042"/>
                        <a:chExt cx="252" cy="270"/>
                      </a:xfrm>
                    </p:grpSpPr>
                    <p:sp>
                      <p:nvSpPr>
                        <p:cNvPr id="17708" name="Oval 8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01" y="3042"/>
                          <a:ext cx="127" cy="2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E092C9"/>
                            </a:gs>
                            <a:gs pos="100000">
                              <a:srgbClr val="C02091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81A75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709" name="Oval 8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76" y="3042"/>
                          <a:ext cx="127" cy="2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E092C9"/>
                            </a:gs>
                            <a:gs pos="100000">
                              <a:srgbClr val="C02091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81A75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710" name="Oval 8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3072"/>
                          <a:ext cx="127" cy="2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E092C9"/>
                            </a:gs>
                            <a:gs pos="100000">
                              <a:srgbClr val="C02091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81A75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7768" name="Group 87"/>
                    <p:cNvGrpSpPr>
                      <a:grpSpLocks/>
                    </p:cNvGrpSpPr>
                    <p:nvPr/>
                  </p:nvGrpSpPr>
                  <p:grpSpPr bwMode="auto">
                    <a:xfrm rot="-2700000">
                      <a:off x="2015" y="1189"/>
                      <a:ext cx="231" cy="416"/>
                      <a:chOff x="2676" y="3042"/>
                      <a:chExt cx="252" cy="452"/>
                    </a:xfrm>
                  </p:grpSpPr>
                  <p:grpSp>
                    <p:nvGrpSpPr>
                      <p:cNvPr id="17769" name="Group 8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44" y="3258"/>
                        <a:ext cx="106" cy="236"/>
                        <a:chOff x="2456" y="3306"/>
                        <a:chExt cx="106" cy="236"/>
                      </a:xfrm>
                    </p:grpSpPr>
                    <p:sp>
                      <p:nvSpPr>
                        <p:cNvPr id="17703" name="Oval 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56" y="3310"/>
                          <a:ext cx="40" cy="230"/>
                        </a:xfrm>
                        <a:prstGeom prst="ellipse">
                          <a:avLst/>
                        </a:prstGeom>
                        <a:solidFill>
                          <a:srgbClr val="008040"/>
                        </a:solidFill>
                        <a:ln w="9525">
                          <a:solidFill>
                            <a:srgbClr val="00432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704" name="Oval 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22" y="3306"/>
                          <a:ext cx="40" cy="230"/>
                        </a:xfrm>
                        <a:prstGeom prst="ellipse">
                          <a:avLst/>
                        </a:prstGeom>
                        <a:solidFill>
                          <a:srgbClr val="008040"/>
                        </a:solidFill>
                        <a:ln w="9525">
                          <a:solidFill>
                            <a:srgbClr val="00432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705" name="Oval 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0" y="3312"/>
                          <a:ext cx="40" cy="230"/>
                        </a:xfrm>
                        <a:prstGeom prst="ellipse">
                          <a:avLst/>
                        </a:prstGeom>
                        <a:solidFill>
                          <a:srgbClr val="008040"/>
                        </a:solidFill>
                        <a:ln w="9525">
                          <a:solidFill>
                            <a:srgbClr val="00432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7773" name="Group 9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76" y="3042"/>
                        <a:ext cx="252" cy="270"/>
                        <a:chOff x="2676" y="3042"/>
                        <a:chExt cx="252" cy="270"/>
                      </a:xfrm>
                    </p:grpSpPr>
                    <p:sp>
                      <p:nvSpPr>
                        <p:cNvPr id="17700" name="Oval 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01" y="3042"/>
                          <a:ext cx="127" cy="2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E092C9"/>
                            </a:gs>
                            <a:gs pos="100000">
                              <a:srgbClr val="C02091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81A75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701" name="Oval 9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76" y="3042"/>
                          <a:ext cx="127" cy="2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E092C9"/>
                            </a:gs>
                            <a:gs pos="100000">
                              <a:srgbClr val="C02091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81A75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702" name="Oval 9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3072"/>
                          <a:ext cx="127" cy="2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E092C9"/>
                            </a:gs>
                            <a:gs pos="100000">
                              <a:srgbClr val="C02091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81A75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7777" name="Group 520"/>
              <p:cNvGrpSpPr>
                <a:grpSpLocks/>
              </p:cNvGrpSpPr>
              <p:nvPr/>
            </p:nvGrpSpPr>
            <p:grpSpPr bwMode="auto">
              <a:xfrm>
                <a:off x="762" y="1546"/>
                <a:ext cx="1372" cy="1316"/>
                <a:chOff x="762" y="1546"/>
                <a:chExt cx="1372" cy="1316"/>
              </a:xfrm>
            </p:grpSpPr>
            <p:grpSp>
              <p:nvGrpSpPr>
                <p:cNvPr id="17781" name="Group 97"/>
                <p:cNvGrpSpPr>
                  <a:grpSpLocks/>
                </p:cNvGrpSpPr>
                <p:nvPr/>
              </p:nvGrpSpPr>
              <p:grpSpPr bwMode="auto">
                <a:xfrm>
                  <a:off x="1446" y="1547"/>
                  <a:ext cx="498" cy="247"/>
                  <a:chOff x="3966" y="1344"/>
                  <a:chExt cx="816" cy="402"/>
                </a:xfrm>
              </p:grpSpPr>
              <p:sp>
                <p:nvSpPr>
                  <p:cNvPr id="17678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3966" y="1344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79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1350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80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1368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81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4602" y="1572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82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452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83" name="Oval 103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1512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84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4686" y="1650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85" name="Oval 105"/>
                  <p:cNvSpPr>
                    <a:spLocks noChangeArrowheads="1"/>
                  </p:cNvSpPr>
                  <p:nvPr/>
                </p:nvSpPr>
                <p:spPr bwMode="auto">
                  <a:xfrm>
                    <a:off x="4308" y="1410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785" name="Group 106"/>
                <p:cNvGrpSpPr>
                  <a:grpSpLocks/>
                </p:cNvGrpSpPr>
                <p:nvPr/>
              </p:nvGrpSpPr>
              <p:grpSpPr bwMode="auto">
                <a:xfrm rot="3232236">
                  <a:off x="1761" y="1930"/>
                  <a:ext cx="502" cy="245"/>
                  <a:chOff x="3966" y="1344"/>
                  <a:chExt cx="816" cy="402"/>
                </a:xfrm>
              </p:grpSpPr>
              <p:sp>
                <p:nvSpPr>
                  <p:cNvPr id="17670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3966" y="1344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71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1350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72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1368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73" name="Oval 110"/>
                  <p:cNvSpPr>
                    <a:spLocks noChangeArrowheads="1"/>
                  </p:cNvSpPr>
                  <p:nvPr/>
                </p:nvSpPr>
                <p:spPr bwMode="auto">
                  <a:xfrm>
                    <a:off x="4602" y="1572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74" name="Oval 111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452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75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1512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76" name="Oval 113"/>
                  <p:cNvSpPr>
                    <a:spLocks noChangeArrowheads="1"/>
                  </p:cNvSpPr>
                  <p:nvPr/>
                </p:nvSpPr>
                <p:spPr bwMode="auto">
                  <a:xfrm>
                    <a:off x="4686" y="1650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77" name="Oval 114"/>
                  <p:cNvSpPr>
                    <a:spLocks noChangeArrowheads="1"/>
                  </p:cNvSpPr>
                  <p:nvPr/>
                </p:nvSpPr>
                <p:spPr bwMode="auto">
                  <a:xfrm>
                    <a:off x="4308" y="1410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1216" name="Group 115"/>
                <p:cNvGrpSpPr>
                  <a:grpSpLocks/>
                </p:cNvGrpSpPr>
                <p:nvPr/>
              </p:nvGrpSpPr>
              <p:grpSpPr bwMode="auto">
                <a:xfrm rot="6457397">
                  <a:off x="1647" y="2414"/>
                  <a:ext cx="502" cy="246"/>
                  <a:chOff x="3966" y="1344"/>
                  <a:chExt cx="816" cy="402"/>
                </a:xfrm>
              </p:grpSpPr>
              <p:sp>
                <p:nvSpPr>
                  <p:cNvPr id="17662" name="Oval 116"/>
                  <p:cNvSpPr>
                    <a:spLocks noChangeArrowheads="1"/>
                  </p:cNvSpPr>
                  <p:nvPr/>
                </p:nvSpPr>
                <p:spPr bwMode="auto">
                  <a:xfrm>
                    <a:off x="3966" y="1344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63" name="Oval 117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1350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64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1368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65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4602" y="1572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66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452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67" name="Oval 121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1512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68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4686" y="1650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69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4308" y="1410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1217" name="Group 124"/>
                <p:cNvGrpSpPr>
                  <a:grpSpLocks/>
                </p:cNvGrpSpPr>
                <p:nvPr/>
              </p:nvGrpSpPr>
              <p:grpSpPr bwMode="auto">
                <a:xfrm>
                  <a:off x="1060" y="1546"/>
                  <a:ext cx="381" cy="192"/>
                  <a:chOff x="3332" y="1343"/>
                  <a:chExt cx="625" cy="311"/>
                </a:xfrm>
              </p:grpSpPr>
              <p:sp>
                <p:nvSpPr>
                  <p:cNvPr id="17656" name="Oval 125"/>
                  <p:cNvSpPr>
                    <a:spLocks noChangeArrowheads="1"/>
                  </p:cNvSpPr>
                  <p:nvPr/>
                </p:nvSpPr>
                <p:spPr bwMode="auto">
                  <a:xfrm rot="-2352400">
                    <a:off x="3332" y="1558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57" name="Oval 126"/>
                  <p:cNvSpPr>
                    <a:spLocks noChangeArrowheads="1"/>
                  </p:cNvSpPr>
                  <p:nvPr/>
                </p:nvSpPr>
                <p:spPr bwMode="auto">
                  <a:xfrm rot="-2352400">
                    <a:off x="3424" y="1490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58" name="Oval 127"/>
                  <p:cNvSpPr>
                    <a:spLocks noChangeArrowheads="1"/>
                  </p:cNvSpPr>
                  <p:nvPr/>
                </p:nvSpPr>
                <p:spPr bwMode="auto">
                  <a:xfrm rot="-2352400">
                    <a:off x="3528" y="1428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59" name="Oval 128"/>
                  <p:cNvSpPr>
                    <a:spLocks noChangeArrowheads="1"/>
                  </p:cNvSpPr>
                  <p:nvPr/>
                </p:nvSpPr>
                <p:spPr bwMode="auto">
                  <a:xfrm rot="-2352400">
                    <a:off x="3749" y="1357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60" name="Oval 129"/>
                  <p:cNvSpPr>
                    <a:spLocks noChangeArrowheads="1"/>
                  </p:cNvSpPr>
                  <p:nvPr/>
                </p:nvSpPr>
                <p:spPr bwMode="auto">
                  <a:xfrm rot="-2352400">
                    <a:off x="3861" y="1343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61" name="Oval 130"/>
                  <p:cNvSpPr>
                    <a:spLocks noChangeArrowheads="1"/>
                  </p:cNvSpPr>
                  <p:nvPr/>
                </p:nvSpPr>
                <p:spPr bwMode="auto">
                  <a:xfrm rot="-2352400">
                    <a:off x="3639" y="1392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1218" name="Group 131"/>
                <p:cNvGrpSpPr>
                  <a:grpSpLocks/>
                </p:cNvGrpSpPr>
                <p:nvPr/>
              </p:nvGrpSpPr>
              <p:grpSpPr bwMode="auto">
                <a:xfrm rot="9627528">
                  <a:off x="1194" y="2614"/>
                  <a:ext cx="497" cy="248"/>
                  <a:chOff x="3966" y="1344"/>
                  <a:chExt cx="816" cy="402"/>
                </a:xfrm>
              </p:grpSpPr>
              <p:sp>
                <p:nvSpPr>
                  <p:cNvPr id="17648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3966" y="1344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49" name="Oval 133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1350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50" name="Oval 134"/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1368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51" name="Oval 135"/>
                  <p:cNvSpPr>
                    <a:spLocks noChangeArrowheads="1"/>
                  </p:cNvSpPr>
                  <p:nvPr/>
                </p:nvSpPr>
                <p:spPr bwMode="auto">
                  <a:xfrm>
                    <a:off x="4602" y="1572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52" name="Oval 136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452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53" name="Oval 137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1512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54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4686" y="1650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55" name="Oval 139"/>
                  <p:cNvSpPr>
                    <a:spLocks noChangeArrowheads="1"/>
                  </p:cNvSpPr>
                  <p:nvPr/>
                </p:nvSpPr>
                <p:spPr bwMode="auto">
                  <a:xfrm>
                    <a:off x="4308" y="1410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1220" name="Group 140"/>
                <p:cNvGrpSpPr>
                  <a:grpSpLocks/>
                </p:cNvGrpSpPr>
                <p:nvPr/>
              </p:nvGrpSpPr>
              <p:grpSpPr bwMode="auto">
                <a:xfrm rot="-5541736">
                  <a:off x="706" y="1860"/>
                  <a:ext cx="503" cy="245"/>
                  <a:chOff x="3966" y="1344"/>
                  <a:chExt cx="816" cy="402"/>
                </a:xfrm>
              </p:grpSpPr>
              <p:sp>
                <p:nvSpPr>
                  <p:cNvPr id="17640" name="Oval 141"/>
                  <p:cNvSpPr>
                    <a:spLocks noChangeArrowheads="1"/>
                  </p:cNvSpPr>
                  <p:nvPr/>
                </p:nvSpPr>
                <p:spPr bwMode="auto">
                  <a:xfrm>
                    <a:off x="3966" y="1344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41" name="Oval 142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1350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42" name="Oval 143"/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1368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43" name="Oval 144"/>
                  <p:cNvSpPr>
                    <a:spLocks noChangeArrowheads="1"/>
                  </p:cNvSpPr>
                  <p:nvPr/>
                </p:nvSpPr>
                <p:spPr bwMode="auto">
                  <a:xfrm>
                    <a:off x="4602" y="1572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44" name="Oval 145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452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45" name="Oval 146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1512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46" name="Oval 147"/>
                  <p:cNvSpPr>
                    <a:spLocks noChangeArrowheads="1"/>
                  </p:cNvSpPr>
                  <p:nvPr/>
                </p:nvSpPr>
                <p:spPr bwMode="auto">
                  <a:xfrm>
                    <a:off x="4686" y="1650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47" name="Oval 148"/>
                  <p:cNvSpPr>
                    <a:spLocks noChangeArrowheads="1"/>
                  </p:cNvSpPr>
                  <p:nvPr/>
                </p:nvSpPr>
                <p:spPr bwMode="auto">
                  <a:xfrm>
                    <a:off x="4308" y="1410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1221" name="Group 149"/>
                <p:cNvGrpSpPr>
                  <a:grpSpLocks/>
                </p:cNvGrpSpPr>
                <p:nvPr/>
              </p:nvGrpSpPr>
              <p:grpSpPr bwMode="auto">
                <a:xfrm rot="-8744106">
                  <a:off x="762" y="2363"/>
                  <a:ext cx="498" cy="248"/>
                  <a:chOff x="3966" y="1344"/>
                  <a:chExt cx="816" cy="402"/>
                </a:xfrm>
              </p:grpSpPr>
              <p:sp>
                <p:nvSpPr>
                  <p:cNvPr id="17632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3966" y="1344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33" name="Oval 151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1350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34" name="Oval 152"/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1368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35" name="Oval 153"/>
                  <p:cNvSpPr>
                    <a:spLocks noChangeArrowheads="1"/>
                  </p:cNvSpPr>
                  <p:nvPr/>
                </p:nvSpPr>
                <p:spPr bwMode="auto">
                  <a:xfrm>
                    <a:off x="4602" y="1572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36" name="Oval 154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452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37" name="Oval 155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1512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38" name="Oval 156"/>
                  <p:cNvSpPr>
                    <a:spLocks noChangeArrowheads="1"/>
                  </p:cNvSpPr>
                  <p:nvPr/>
                </p:nvSpPr>
                <p:spPr bwMode="auto">
                  <a:xfrm>
                    <a:off x="4686" y="1650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39" name="Oval 157"/>
                  <p:cNvSpPr>
                    <a:spLocks noChangeArrowheads="1"/>
                  </p:cNvSpPr>
                  <p:nvPr/>
                </p:nvSpPr>
                <p:spPr bwMode="auto">
                  <a:xfrm>
                    <a:off x="4308" y="1410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BE9FF"/>
                      </a:gs>
                      <a:gs pos="100000">
                        <a:srgbClr val="8DDA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4B7D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21222" name="Group 519"/>
              <p:cNvGrpSpPr>
                <a:grpSpLocks/>
              </p:cNvGrpSpPr>
              <p:nvPr/>
            </p:nvGrpSpPr>
            <p:grpSpPr bwMode="auto">
              <a:xfrm>
                <a:off x="1106" y="1633"/>
                <a:ext cx="761" cy="1106"/>
                <a:chOff x="1106" y="1633"/>
                <a:chExt cx="761" cy="1106"/>
              </a:xfrm>
            </p:grpSpPr>
            <p:sp>
              <p:nvSpPr>
                <p:cNvPr id="17581" name="Oval 159"/>
                <p:cNvSpPr>
                  <a:spLocks noChangeArrowheads="1"/>
                </p:cNvSpPr>
                <p:nvPr/>
              </p:nvSpPr>
              <p:spPr bwMode="auto">
                <a:xfrm rot="8355299">
                  <a:off x="1757" y="2562"/>
                  <a:ext cx="58" cy="5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7878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21223" name="Group 160"/>
                <p:cNvGrpSpPr>
                  <a:grpSpLocks/>
                </p:cNvGrpSpPr>
                <p:nvPr/>
              </p:nvGrpSpPr>
              <p:grpSpPr bwMode="auto">
                <a:xfrm>
                  <a:off x="1372" y="2609"/>
                  <a:ext cx="395" cy="130"/>
                  <a:chOff x="3797" y="3058"/>
                  <a:chExt cx="647" cy="211"/>
                </a:xfrm>
              </p:grpSpPr>
              <p:sp>
                <p:nvSpPr>
                  <p:cNvPr id="17619" name="Oval 161"/>
                  <p:cNvSpPr>
                    <a:spLocks noChangeArrowheads="1"/>
                  </p:cNvSpPr>
                  <p:nvPr/>
                </p:nvSpPr>
                <p:spPr bwMode="auto">
                  <a:xfrm rot="8355299">
                    <a:off x="4348" y="3058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7878FF"/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20" name="Oval 162"/>
                  <p:cNvSpPr>
                    <a:spLocks noChangeArrowheads="1"/>
                  </p:cNvSpPr>
                  <p:nvPr/>
                </p:nvSpPr>
                <p:spPr bwMode="auto">
                  <a:xfrm rot="8355299">
                    <a:off x="3910" y="3173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7878FF"/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21" name="Oval 163"/>
                  <p:cNvSpPr>
                    <a:spLocks noChangeArrowheads="1"/>
                  </p:cNvSpPr>
                  <p:nvPr/>
                </p:nvSpPr>
                <p:spPr bwMode="auto">
                  <a:xfrm rot="8355299">
                    <a:off x="4130" y="3142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7878FF"/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22" name="Oval 164"/>
                  <p:cNvSpPr>
                    <a:spLocks noChangeArrowheads="1"/>
                  </p:cNvSpPr>
                  <p:nvPr/>
                </p:nvSpPr>
                <p:spPr bwMode="auto">
                  <a:xfrm rot="8355299">
                    <a:off x="4018" y="3159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7878FF"/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23" name="Oval 165"/>
                  <p:cNvSpPr>
                    <a:spLocks noChangeArrowheads="1"/>
                  </p:cNvSpPr>
                  <p:nvPr/>
                </p:nvSpPr>
                <p:spPr bwMode="auto">
                  <a:xfrm rot="8355299">
                    <a:off x="3797" y="3156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7878FF"/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24" name="Oval 166"/>
                  <p:cNvSpPr>
                    <a:spLocks noChangeArrowheads="1"/>
                  </p:cNvSpPr>
                  <p:nvPr/>
                </p:nvSpPr>
                <p:spPr bwMode="auto">
                  <a:xfrm rot="8355299">
                    <a:off x="4239" y="3103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7878FF"/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1224" name="Group 167"/>
                <p:cNvGrpSpPr>
                  <a:grpSpLocks/>
                </p:cNvGrpSpPr>
                <p:nvPr/>
              </p:nvGrpSpPr>
              <p:grpSpPr bwMode="auto">
                <a:xfrm rot="191510">
                  <a:off x="1600" y="1727"/>
                  <a:ext cx="267" cy="824"/>
                  <a:chOff x="4188" y="1614"/>
                  <a:chExt cx="438" cy="1338"/>
                </a:xfrm>
              </p:grpSpPr>
              <p:sp>
                <p:nvSpPr>
                  <p:cNvPr id="17607" name="Oval 168"/>
                  <p:cNvSpPr>
                    <a:spLocks noChangeArrowheads="1"/>
                  </p:cNvSpPr>
                  <p:nvPr/>
                </p:nvSpPr>
                <p:spPr bwMode="auto">
                  <a:xfrm rot="3232236">
                    <a:off x="4224" y="1728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868FF"/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08" name="Oval 169"/>
                  <p:cNvSpPr>
                    <a:spLocks noChangeArrowheads="1"/>
                  </p:cNvSpPr>
                  <p:nvPr/>
                </p:nvSpPr>
                <p:spPr bwMode="auto">
                  <a:xfrm rot="3232236">
                    <a:off x="4254" y="1836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868FF"/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09" name="Oval 170"/>
                  <p:cNvSpPr>
                    <a:spLocks noChangeArrowheads="1"/>
                  </p:cNvSpPr>
                  <p:nvPr/>
                </p:nvSpPr>
                <p:spPr bwMode="auto">
                  <a:xfrm rot="3232236">
                    <a:off x="4290" y="1944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868FF"/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10" name="Oval 171"/>
                  <p:cNvSpPr>
                    <a:spLocks noChangeArrowheads="1"/>
                  </p:cNvSpPr>
                  <p:nvPr/>
                </p:nvSpPr>
                <p:spPr bwMode="auto">
                  <a:xfrm rot="3232236">
                    <a:off x="4320" y="2058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868FF"/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11" name="Oval 172"/>
                  <p:cNvSpPr>
                    <a:spLocks noChangeArrowheads="1"/>
                  </p:cNvSpPr>
                  <p:nvPr/>
                </p:nvSpPr>
                <p:spPr bwMode="auto">
                  <a:xfrm rot="3232236">
                    <a:off x="4350" y="2172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868FF"/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12" name="Oval 173"/>
                  <p:cNvSpPr>
                    <a:spLocks noChangeArrowheads="1"/>
                  </p:cNvSpPr>
                  <p:nvPr/>
                </p:nvSpPr>
                <p:spPr bwMode="auto">
                  <a:xfrm rot="3232236">
                    <a:off x="4380" y="2286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868FF"/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13" name="Oval 174"/>
                  <p:cNvSpPr>
                    <a:spLocks noChangeArrowheads="1"/>
                  </p:cNvSpPr>
                  <p:nvPr/>
                </p:nvSpPr>
                <p:spPr bwMode="auto">
                  <a:xfrm rot="3232236">
                    <a:off x="4410" y="2400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868FF"/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14" name="Oval 175"/>
                  <p:cNvSpPr>
                    <a:spLocks noChangeArrowheads="1"/>
                  </p:cNvSpPr>
                  <p:nvPr/>
                </p:nvSpPr>
                <p:spPr bwMode="auto">
                  <a:xfrm rot="3232236">
                    <a:off x="4440" y="2514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868FF"/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15" name="Oval 176"/>
                  <p:cNvSpPr>
                    <a:spLocks noChangeArrowheads="1"/>
                  </p:cNvSpPr>
                  <p:nvPr/>
                </p:nvSpPr>
                <p:spPr bwMode="auto">
                  <a:xfrm rot="3232236">
                    <a:off x="4470" y="2628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868FF"/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16" name="Oval 177"/>
                  <p:cNvSpPr>
                    <a:spLocks noChangeArrowheads="1"/>
                  </p:cNvSpPr>
                  <p:nvPr/>
                </p:nvSpPr>
                <p:spPr bwMode="auto">
                  <a:xfrm rot="3232236">
                    <a:off x="4530" y="2856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868FF"/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17" name="Oval 178"/>
                  <p:cNvSpPr>
                    <a:spLocks noChangeArrowheads="1"/>
                  </p:cNvSpPr>
                  <p:nvPr/>
                </p:nvSpPr>
                <p:spPr bwMode="auto">
                  <a:xfrm rot="3232236">
                    <a:off x="4500" y="2742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868FF"/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18" name="Oval 179"/>
                  <p:cNvSpPr>
                    <a:spLocks noChangeArrowheads="1"/>
                  </p:cNvSpPr>
                  <p:nvPr/>
                </p:nvSpPr>
                <p:spPr bwMode="auto">
                  <a:xfrm rot="3232236">
                    <a:off x="4188" y="1614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868FF"/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1225" name="Group 180"/>
                <p:cNvGrpSpPr>
                  <a:grpSpLocks/>
                </p:cNvGrpSpPr>
                <p:nvPr/>
              </p:nvGrpSpPr>
              <p:grpSpPr bwMode="auto">
                <a:xfrm rot="21430218" flipH="1">
                  <a:off x="1106" y="1727"/>
                  <a:ext cx="267" cy="824"/>
                  <a:chOff x="4188" y="1614"/>
                  <a:chExt cx="438" cy="1338"/>
                </a:xfrm>
              </p:grpSpPr>
              <p:sp>
                <p:nvSpPr>
                  <p:cNvPr id="17595" name="Oval 181"/>
                  <p:cNvSpPr>
                    <a:spLocks noChangeArrowheads="1"/>
                  </p:cNvSpPr>
                  <p:nvPr/>
                </p:nvSpPr>
                <p:spPr bwMode="auto">
                  <a:xfrm rot="3232236">
                    <a:off x="4224" y="1728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868FF"/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96" name="Oval 182"/>
                  <p:cNvSpPr>
                    <a:spLocks noChangeArrowheads="1"/>
                  </p:cNvSpPr>
                  <p:nvPr/>
                </p:nvSpPr>
                <p:spPr bwMode="auto">
                  <a:xfrm rot="3232236">
                    <a:off x="4254" y="1836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868FF"/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97" name="Oval 183"/>
                  <p:cNvSpPr>
                    <a:spLocks noChangeArrowheads="1"/>
                  </p:cNvSpPr>
                  <p:nvPr/>
                </p:nvSpPr>
                <p:spPr bwMode="auto">
                  <a:xfrm rot="3232236">
                    <a:off x="4290" y="1944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868FF"/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98" name="Oval 184"/>
                  <p:cNvSpPr>
                    <a:spLocks noChangeArrowheads="1"/>
                  </p:cNvSpPr>
                  <p:nvPr/>
                </p:nvSpPr>
                <p:spPr bwMode="auto">
                  <a:xfrm rot="3232236">
                    <a:off x="4320" y="2058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868FF"/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99" name="Oval 185"/>
                  <p:cNvSpPr>
                    <a:spLocks noChangeArrowheads="1"/>
                  </p:cNvSpPr>
                  <p:nvPr/>
                </p:nvSpPr>
                <p:spPr bwMode="auto">
                  <a:xfrm rot="3232236">
                    <a:off x="4350" y="2172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868FF"/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00" name="Oval 186"/>
                  <p:cNvSpPr>
                    <a:spLocks noChangeArrowheads="1"/>
                  </p:cNvSpPr>
                  <p:nvPr/>
                </p:nvSpPr>
                <p:spPr bwMode="auto">
                  <a:xfrm rot="3232236">
                    <a:off x="4380" y="2286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868FF"/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01" name="Oval 187"/>
                  <p:cNvSpPr>
                    <a:spLocks noChangeArrowheads="1"/>
                  </p:cNvSpPr>
                  <p:nvPr/>
                </p:nvSpPr>
                <p:spPr bwMode="auto">
                  <a:xfrm rot="3232236">
                    <a:off x="4410" y="2400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868FF"/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02" name="Oval 188"/>
                  <p:cNvSpPr>
                    <a:spLocks noChangeArrowheads="1"/>
                  </p:cNvSpPr>
                  <p:nvPr/>
                </p:nvSpPr>
                <p:spPr bwMode="auto">
                  <a:xfrm rot="3232236">
                    <a:off x="4440" y="2514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868FF"/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03" name="Oval 189"/>
                  <p:cNvSpPr>
                    <a:spLocks noChangeArrowheads="1"/>
                  </p:cNvSpPr>
                  <p:nvPr/>
                </p:nvSpPr>
                <p:spPr bwMode="auto">
                  <a:xfrm rot="3232236">
                    <a:off x="4470" y="2628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868FF"/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04" name="Oval 190"/>
                  <p:cNvSpPr>
                    <a:spLocks noChangeArrowheads="1"/>
                  </p:cNvSpPr>
                  <p:nvPr/>
                </p:nvSpPr>
                <p:spPr bwMode="auto">
                  <a:xfrm rot="3232236">
                    <a:off x="4530" y="2856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868FF"/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05" name="Oval 191"/>
                  <p:cNvSpPr>
                    <a:spLocks noChangeArrowheads="1"/>
                  </p:cNvSpPr>
                  <p:nvPr/>
                </p:nvSpPr>
                <p:spPr bwMode="auto">
                  <a:xfrm rot="3232236">
                    <a:off x="4500" y="2742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868FF"/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06" name="Oval 192"/>
                  <p:cNvSpPr>
                    <a:spLocks noChangeArrowheads="1"/>
                  </p:cNvSpPr>
                  <p:nvPr/>
                </p:nvSpPr>
                <p:spPr bwMode="auto">
                  <a:xfrm rot="3232236">
                    <a:off x="4188" y="1614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868FF"/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1226" name="Group 193"/>
                <p:cNvGrpSpPr>
                  <a:grpSpLocks/>
                </p:cNvGrpSpPr>
                <p:nvPr/>
              </p:nvGrpSpPr>
              <p:grpSpPr bwMode="auto">
                <a:xfrm>
                  <a:off x="1315" y="1633"/>
                  <a:ext cx="330" cy="78"/>
                  <a:chOff x="3751" y="1485"/>
                  <a:chExt cx="541" cy="127"/>
                </a:xfrm>
              </p:grpSpPr>
              <p:sp>
                <p:nvSpPr>
                  <p:cNvPr id="17590" name="Oval 194"/>
                  <p:cNvSpPr>
                    <a:spLocks noChangeArrowheads="1"/>
                  </p:cNvSpPr>
                  <p:nvPr/>
                </p:nvSpPr>
                <p:spPr bwMode="auto">
                  <a:xfrm rot="-2021876">
                    <a:off x="4086" y="1485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7878FF"/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91" name="Oval 195"/>
                  <p:cNvSpPr>
                    <a:spLocks noChangeArrowheads="1"/>
                  </p:cNvSpPr>
                  <p:nvPr/>
                </p:nvSpPr>
                <p:spPr bwMode="auto">
                  <a:xfrm rot="-2021876">
                    <a:off x="3864" y="1489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7878FF"/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92" name="Oval 196"/>
                  <p:cNvSpPr>
                    <a:spLocks noChangeArrowheads="1"/>
                  </p:cNvSpPr>
                  <p:nvPr/>
                </p:nvSpPr>
                <p:spPr bwMode="auto">
                  <a:xfrm rot="-2021876">
                    <a:off x="3977" y="1486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7878FF"/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93" name="Oval 197"/>
                  <p:cNvSpPr>
                    <a:spLocks noChangeArrowheads="1"/>
                  </p:cNvSpPr>
                  <p:nvPr/>
                </p:nvSpPr>
                <p:spPr bwMode="auto">
                  <a:xfrm rot="-2021876">
                    <a:off x="4196" y="1516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7878FF"/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94" name="Oval 198"/>
                  <p:cNvSpPr>
                    <a:spLocks noChangeArrowheads="1"/>
                  </p:cNvSpPr>
                  <p:nvPr/>
                </p:nvSpPr>
                <p:spPr bwMode="auto">
                  <a:xfrm rot="-2021876">
                    <a:off x="3751" y="1514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7878FF"/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586" name="Oval 199"/>
                <p:cNvSpPr>
                  <a:spLocks noChangeArrowheads="1"/>
                </p:cNvSpPr>
                <p:nvPr/>
              </p:nvSpPr>
              <p:spPr bwMode="auto">
                <a:xfrm rot="10771444">
                  <a:off x="1128" y="2566"/>
                  <a:ext cx="58" cy="5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7878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87" name="Oval 200"/>
                <p:cNvSpPr>
                  <a:spLocks noChangeArrowheads="1"/>
                </p:cNvSpPr>
                <p:nvPr/>
              </p:nvSpPr>
              <p:spPr bwMode="auto">
                <a:xfrm rot="10771444">
                  <a:off x="1243" y="2637"/>
                  <a:ext cx="58" cy="5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7878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88" name="Oval 201"/>
                <p:cNvSpPr>
                  <a:spLocks noChangeArrowheads="1"/>
                </p:cNvSpPr>
                <p:nvPr/>
              </p:nvSpPr>
              <p:spPr bwMode="auto">
                <a:xfrm rot="10771444">
                  <a:off x="1180" y="2611"/>
                  <a:ext cx="59" cy="5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7878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89" name="Oval 202"/>
                <p:cNvSpPr>
                  <a:spLocks noChangeArrowheads="1"/>
                </p:cNvSpPr>
                <p:nvPr/>
              </p:nvSpPr>
              <p:spPr bwMode="auto">
                <a:xfrm rot="10771444">
                  <a:off x="1305" y="2662"/>
                  <a:ext cx="58" cy="5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7878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227" name="Group 458"/>
            <p:cNvGrpSpPr>
              <a:grpSpLocks/>
            </p:cNvGrpSpPr>
            <p:nvPr/>
          </p:nvGrpSpPr>
          <p:grpSpPr bwMode="auto">
            <a:xfrm>
              <a:off x="336" y="1104"/>
              <a:ext cx="2212" cy="2031"/>
              <a:chOff x="336" y="1104"/>
              <a:chExt cx="2212" cy="2031"/>
            </a:xfrm>
          </p:grpSpPr>
          <p:grpSp>
            <p:nvGrpSpPr>
              <p:cNvPr id="521228" name="Group 457"/>
              <p:cNvGrpSpPr>
                <a:grpSpLocks/>
              </p:cNvGrpSpPr>
              <p:nvPr/>
            </p:nvGrpSpPr>
            <p:grpSpPr bwMode="auto">
              <a:xfrm>
                <a:off x="989" y="1724"/>
                <a:ext cx="966" cy="893"/>
                <a:chOff x="989" y="1724"/>
                <a:chExt cx="966" cy="893"/>
              </a:xfrm>
            </p:grpSpPr>
            <p:grpSp>
              <p:nvGrpSpPr>
                <p:cNvPr id="521229" name="Group 221"/>
                <p:cNvGrpSpPr>
                  <a:grpSpLocks/>
                </p:cNvGrpSpPr>
                <p:nvPr/>
              </p:nvGrpSpPr>
              <p:grpSpPr bwMode="auto">
                <a:xfrm>
                  <a:off x="1278" y="1809"/>
                  <a:ext cx="423" cy="743"/>
                  <a:chOff x="3690" y="1770"/>
                  <a:chExt cx="693" cy="1206"/>
                </a:xfrm>
              </p:grpSpPr>
              <p:grpSp>
                <p:nvGrpSpPr>
                  <p:cNvPr id="521230" name="Group 222"/>
                  <p:cNvGrpSpPr>
                    <a:grpSpLocks/>
                  </p:cNvGrpSpPr>
                  <p:nvPr/>
                </p:nvGrpSpPr>
                <p:grpSpPr bwMode="auto">
                  <a:xfrm>
                    <a:off x="3840" y="1770"/>
                    <a:ext cx="543" cy="534"/>
                    <a:chOff x="3840" y="1770"/>
                    <a:chExt cx="543" cy="534"/>
                  </a:xfrm>
                </p:grpSpPr>
                <p:sp>
                  <p:nvSpPr>
                    <p:cNvPr id="521439" name="Freeform 223"/>
                    <p:cNvSpPr>
                      <a:spLocks/>
                    </p:cNvSpPr>
                    <p:nvPr/>
                  </p:nvSpPr>
                  <p:spPr bwMode="auto">
                    <a:xfrm rot="-883573">
                      <a:off x="3852" y="1770"/>
                      <a:ext cx="469" cy="485"/>
                    </a:xfrm>
                    <a:custGeom>
                      <a:avLst/>
                      <a:gdLst>
                        <a:gd name="T0" fmla="*/ 23 w 548"/>
                        <a:gd name="T1" fmla="*/ 0 h 486"/>
                        <a:gd name="T2" fmla="*/ 318 w 548"/>
                        <a:gd name="T3" fmla="*/ 115 h 486"/>
                        <a:gd name="T4" fmla="*/ 254 w 548"/>
                        <a:gd name="T5" fmla="*/ 211 h 486"/>
                        <a:gd name="T6" fmla="*/ 145 w 548"/>
                        <a:gd name="T7" fmla="*/ 275 h 486"/>
                        <a:gd name="T8" fmla="*/ 119 w 548"/>
                        <a:gd name="T9" fmla="*/ 301 h 486"/>
                        <a:gd name="T10" fmla="*/ 87 w 548"/>
                        <a:gd name="T11" fmla="*/ 314 h 486"/>
                        <a:gd name="T12" fmla="*/ 49 w 548"/>
                        <a:gd name="T13" fmla="*/ 326 h 486"/>
                        <a:gd name="T14" fmla="*/ 23 w 548"/>
                        <a:gd name="T15" fmla="*/ 346 h 486"/>
                        <a:gd name="T16" fmla="*/ 4 w 548"/>
                        <a:gd name="T17" fmla="*/ 358 h 486"/>
                        <a:gd name="T18" fmla="*/ 55 w 548"/>
                        <a:gd name="T19" fmla="*/ 435 h 486"/>
                        <a:gd name="T20" fmla="*/ 247 w 548"/>
                        <a:gd name="T21" fmla="*/ 486 h 486"/>
                        <a:gd name="T22" fmla="*/ 548 w 548"/>
                        <a:gd name="T23" fmla="*/ 480 h 48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548" h="486">
                          <a:moveTo>
                            <a:pt x="23" y="0"/>
                          </a:moveTo>
                          <a:cubicBezTo>
                            <a:pt x="124" y="7"/>
                            <a:pt x="255" y="23"/>
                            <a:pt x="318" y="115"/>
                          </a:cubicBezTo>
                          <a:cubicBezTo>
                            <a:pt x="310" y="155"/>
                            <a:pt x="296" y="200"/>
                            <a:pt x="254" y="211"/>
                          </a:cubicBezTo>
                          <a:cubicBezTo>
                            <a:pt x="222" y="232"/>
                            <a:pt x="171" y="248"/>
                            <a:pt x="145" y="275"/>
                          </a:cubicBezTo>
                          <a:cubicBezTo>
                            <a:pt x="136" y="283"/>
                            <a:pt x="129" y="294"/>
                            <a:pt x="119" y="301"/>
                          </a:cubicBezTo>
                          <a:cubicBezTo>
                            <a:pt x="109" y="307"/>
                            <a:pt x="97" y="310"/>
                            <a:pt x="87" y="314"/>
                          </a:cubicBezTo>
                          <a:cubicBezTo>
                            <a:pt x="74" y="318"/>
                            <a:pt x="49" y="326"/>
                            <a:pt x="49" y="326"/>
                          </a:cubicBezTo>
                          <a:cubicBezTo>
                            <a:pt x="40" y="332"/>
                            <a:pt x="31" y="339"/>
                            <a:pt x="23" y="346"/>
                          </a:cubicBezTo>
                          <a:cubicBezTo>
                            <a:pt x="16" y="350"/>
                            <a:pt x="4" y="350"/>
                            <a:pt x="4" y="358"/>
                          </a:cubicBezTo>
                          <a:cubicBezTo>
                            <a:pt x="0" y="387"/>
                            <a:pt x="31" y="421"/>
                            <a:pt x="55" y="435"/>
                          </a:cubicBezTo>
                          <a:cubicBezTo>
                            <a:pt x="120" y="471"/>
                            <a:pt x="171" y="480"/>
                            <a:pt x="247" y="486"/>
                          </a:cubicBezTo>
                          <a:cubicBezTo>
                            <a:pt x="347" y="484"/>
                            <a:pt x="548" y="480"/>
                            <a:pt x="548" y="480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BBE0E3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80808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grpSp>
                  <p:nvGrpSpPr>
                    <p:cNvPr id="521231" name="Group 2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40" y="1776"/>
                      <a:ext cx="543" cy="528"/>
                      <a:chOff x="3840" y="1776"/>
                      <a:chExt cx="543" cy="528"/>
                    </a:xfrm>
                  </p:grpSpPr>
                  <p:sp>
                    <p:nvSpPr>
                      <p:cNvPr id="17565" name="AutoShape 2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0" y="1776"/>
                        <a:ext cx="69" cy="96"/>
                      </a:xfrm>
                      <a:prstGeom prst="flowChartCollate">
                        <a:avLst/>
                      </a:prstGeom>
                      <a:gradFill rotWithShape="0">
                        <a:gsLst>
                          <a:gs pos="0">
                            <a:srgbClr val="767600"/>
                          </a:gs>
                          <a:gs pos="100000">
                            <a:srgbClr val="FFFF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C9CA0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566" name="AutoShape 2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30" y="1788"/>
                        <a:ext cx="69" cy="96"/>
                      </a:xfrm>
                      <a:prstGeom prst="flowChartCollate">
                        <a:avLst/>
                      </a:prstGeom>
                      <a:gradFill rotWithShape="0">
                        <a:gsLst>
                          <a:gs pos="0">
                            <a:srgbClr val="767600"/>
                          </a:gs>
                          <a:gs pos="100000">
                            <a:srgbClr val="FFFF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C9CA0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567" name="AutoShape 2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32" y="2208"/>
                        <a:ext cx="69" cy="96"/>
                      </a:xfrm>
                      <a:prstGeom prst="flowChartCollate">
                        <a:avLst/>
                      </a:prstGeom>
                      <a:gradFill rotWithShape="0">
                        <a:gsLst>
                          <a:gs pos="0">
                            <a:srgbClr val="767600"/>
                          </a:gs>
                          <a:gs pos="100000">
                            <a:srgbClr val="FFFF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C9CA0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568" name="AutoShape 2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36" y="2208"/>
                        <a:ext cx="69" cy="96"/>
                      </a:xfrm>
                      <a:prstGeom prst="flowChartCollate">
                        <a:avLst/>
                      </a:prstGeom>
                      <a:gradFill rotWithShape="0">
                        <a:gsLst>
                          <a:gs pos="0">
                            <a:srgbClr val="767600"/>
                          </a:gs>
                          <a:gs pos="100000">
                            <a:srgbClr val="FFFF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C9CA0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569" name="AutoShape 229"/>
                      <p:cNvSpPr>
                        <a:spLocks noChangeArrowheads="1"/>
                      </p:cNvSpPr>
                      <p:nvPr/>
                    </p:nvSpPr>
                    <p:spPr bwMode="auto">
                      <a:xfrm rot="-994192">
                        <a:off x="4140" y="2190"/>
                        <a:ext cx="69" cy="96"/>
                      </a:xfrm>
                      <a:prstGeom prst="flowChartCollate">
                        <a:avLst/>
                      </a:prstGeom>
                      <a:gradFill rotWithShape="0">
                        <a:gsLst>
                          <a:gs pos="0">
                            <a:srgbClr val="767600"/>
                          </a:gs>
                          <a:gs pos="100000">
                            <a:srgbClr val="FFFF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C9CA0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570" name="AutoShape 230"/>
                      <p:cNvSpPr>
                        <a:spLocks noChangeArrowheads="1"/>
                      </p:cNvSpPr>
                      <p:nvPr/>
                    </p:nvSpPr>
                    <p:spPr bwMode="auto">
                      <a:xfrm rot="-1101842">
                        <a:off x="4230" y="2166"/>
                        <a:ext cx="69" cy="96"/>
                      </a:xfrm>
                      <a:prstGeom prst="flowChartCollate">
                        <a:avLst/>
                      </a:prstGeom>
                      <a:gradFill rotWithShape="0">
                        <a:gsLst>
                          <a:gs pos="0">
                            <a:srgbClr val="767600"/>
                          </a:gs>
                          <a:gs pos="100000">
                            <a:srgbClr val="FFFF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C9CA0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571" name="AutoShape 231"/>
                      <p:cNvSpPr>
                        <a:spLocks noChangeArrowheads="1"/>
                      </p:cNvSpPr>
                      <p:nvPr/>
                    </p:nvSpPr>
                    <p:spPr bwMode="auto">
                      <a:xfrm rot="-816573">
                        <a:off x="4314" y="2136"/>
                        <a:ext cx="69" cy="96"/>
                      </a:xfrm>
                      <a:prstGeom prst="flowChartCollate">
                        <a:avLst/>
                      </a:prstGeom>
                      <a:gradFill rotWithShape="0">
                        <a:gsLst>
                          <a:gs pos="0">
                            <a:srgbClr val="767600"/>
                          </a:gs>
                          <a:gs pos="100000">
                            <a:srgbClr val="FFFF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C9CA0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572" name="AutoShape 232"/>
                      <p:cNvSpPr>
                        <a:spLocks noChangeArrowheads="1"/>
                      </p:cNvSpPr>
                      <p:nvPr/>
                    </p:nvSpPr>
                    <p:spPr bwMode="auto">
                      <a:xfrm rot="2396713">
                        <a:off x="3870" y="2154"/>
                        <a:ext cx="69" cy="96"/>
                      </a:xfrm>
                      <a:prstGeom prst="flowChartCollate">
                        <a:avLst/>
                      </a:prstGeom>
                      <a:gradFill rotWithShape="0">
                        <a:gsLst>
                          <a:gs pos="0">
                            <a:srgbClr val="767600"/>
                          </a:gs>
                          <a:gs pos="100000">
                            <a:srgbClr val="FFFF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C9CA0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573" name="AutoShape 233"/>
                      <p:cNvSpPr>
                        <a:spLocks noChangeArrowheads="1"/>
                      </p:cNvSpPr>
                      <p:nvPr/>
                    </p:nvSpPr>
                    <p:spPr bwMode="auto">
                      <a:xfrm rot="788170">
                        <a:off x="4014" y="1812"/>
                        <a:ext cx="69" cy="96"/>
                      </a:xfrm>
                      <a:prstGeom prst="flowChartCollate">
                        <a:avLst/>
                      </a:prstGeom>
                      <a:gradFill rotWithShape="0">
                        <a:gsLst>
                          <a:gs pos="0">
                            <a:srgbClr val="767600"/>
                          </a:gs>
                          <a:gs pos="100000">
                            <a:srgbClr val="FFFF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C9CA0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574" name="AutoShape 234"/>
                      <p:cNvSpPr>
                        <a:spLocks noChangeArrowheads="1"/>
                      </p:cNvSpPr>
                      <p:nvPr/>
                    </p:nvSpPr>
                    <p:spPr bwMode="auto">
                      <a:xfrm rot="-2568008">
                        <a:off x="3930" y="2064"/>
                        <a:ext cx="69" cy="96"/>
                      </a:xfrm>
                      <a:prstGeom prst="flowChartCollate">
                        <a:avLst/>
                      </a:prstGeom>
                      <a:gradFill rotWithShape="0">
                        <a:gsLst>
                          <a:gs pos="0">
                            <a:srgbClr val="767600"/>
                          </a:gs>
                          <a:gs pos="100000">
                            <a:srgbClr val="FFFF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C9CA0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575" name="AutoShape 235"/>
                      <p:cNvSpPr>
                        <a:spLocks noChangeArrowheads="1"/>
                      </p:cNvSpPr>
                      <p:nvPr/>
                    </p:nvSpPr>
                    <p:spPr bwMode="auto">
                      <a:xfrm rot="-3635695">
                        <a:off x="4008" y="1950"/>
                        <a:ext cx="69" cy="96"/>
                      </a:xfrm>
                      <a:prstGeom prst="flowChartCollate">
                        <a:avLst/>
                      </a:prstGeom>
                      <a:gradFill rotWithShape="0">
                        <a:gsLst>
                          <a:gs pos="0">
                            <a:srgbClr val="767600"/>
                          </a:gs>
                          <a:gs pos="100000">
                            <a:srgbClr val="FFFF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C9CA0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576" name="AutoShape 236"/>
                      <p:cNvSpPr>
                        <a:spLocks noChangeArrowheads="1"/>
                      </p:cNvSpPr>
                      <p:nvPr/>
                    </p:nvSpPr>
                    <p:spPr bwMode="auto">
                      <a:xfrm rot="3044616">
                        <a:off x="4056" y="1872"/>
                        <a:ext cx="69" cy="96"/>
                      </a:xfrm>
                      <a:prstGeom prst="flowChartCollate">
                        <a:avLst/>
                      </a:prstGeom>
                      <a:gradFill rotWithShape="0">
                        <a:gsLst>
                          <a:gs pos="0">
                            <a:srgbClr val="767600"/>
                          </a:gs>
                          <a:gs pos="100000">
                            <a:srgbClr val="FFFF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C9CA0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577" name="AutoShape 237"/>
                      <p:cNvSpPr>
                        <a:spLocks noChangeArrowheads="1"/>
                      </p:cNvSpPr>
                      <p:nvPr/>
                    </p:nvSpPr>
                    <p:spPr bwMode="auto">
                      <a:xfrm rot="-3462949">
                        <a:off x="3973" y="1997"/>
                        <a:ext cx="69" cy="96"/>
                      </a:xfrm>
                      <a:prstGeom prst="flowChartCollate">
                        <a:avLst/>
                      </a:prstGeom>
                      <a:gradFill rotWithShape="0">
                        <a:gsLst>
                          <a:gs pos="0">
                            <a:srgbClr val="767600"/>
                          </a:gs>
                          <a:gs pos="100000">
                            <a:srgbClr val="FFFF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C9CA0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21232" name="Group 238"/>
                  <p:cNvGrpSpPr>
                    <a:grpSpLocks/>
                  </p:cNvGrpSpPr>
                  <p:nvPr/>
                </p:nvGrpSpPr>
                <p:grpSpPr bwMode="auto">
                  <a:xfrm rot="17534449" flipH="1">
                    <a:off x="3685" y="2438"/>
                    <a:ext cx="543" cy="534"/>
                    <a:chOff x="3840" y="1770"/>
                    <a:chExt cx="543" cy="534"/>
                  </a:xfrm>
                </p:grpSpPr>
                <p:sp>
                  <p:nvSpPr>
                    <p:cNvPr id="521455" name="Freeform 239"/>
                    <p:cNvSpPr>
                      <a:spLocks/>
                    </p:cNvSpPr>
                    <p:nvPr/>
                  </p:nvSpPr>
                  <p:spPr bwMode="auto">
                    <a:xfrm rot="-883573">
                      <a:off x="3849" y="1769"/>
                      <a:ext cx="469" cy="487"/>
                    </a:xfrm>
                    <a:custGeom>
                      <a:avLst/>
                      <a:gdLst>
                        <a:gd name="T0" fmla="*/ 23 w 548"/>
                        <a:gd name="T1" fmla="*/ 0 h 486"/>
                        <a:gd name="T2" fmla="*/ 318 w 548"/>
                        <a:gd name="T3" fmla="*/ 115 h 486"/>
                        <a:gd name="T4" fmla="*/ 254 w 548"/>
                        <a:gd name="T5" fmla="*/ 211 h 486"/>
                        <a:gd name="T6" fmla="*/ 145 w 548"/>
                        <a:gd name="T7" fmla="*/ 275 h 486"/>
                        <a:gd name="T8" fmla="*/ 119 w 548"/>
                        <a:gd name="T9" fmla="*/ 301 h 486"/>
                        <a:gd name="T10" fmla="*/ 87 w 548"/>
                        <a:gd name="T11" fmla="*/ 314 h 486"/>
                        <a:gd name="T12" fmla="*/ 49 w 548"/>
                        <a:gd name="T13" fmla="*/ 326 h 486"/>
                        <a:gd name="T14" fmla="*/ 23 w 548"/>
                        <a:gd name="T15" fmla="*/ 346 h 486"/>
                        <a:gd name="T16" fmla="*/ 4 w 548"/>
                        <a:gd name="T17" fmla="*/ 358 h 486"/>
                        <a:gd name="T18" fmla="*/ 55 w 548"/>
                        <a:gd name="T19" fmla="*/ 435 h 486"/>
                        <a:gd name="T20" fmla="*/ 247 w 548"/>
                        <a:gd name="T21" fmla="*/ 486 h 486"/>
                        <a:gd name="T22" fmla="*/ 548 w 548"/>
                        <a:gd name="T23" fmla="*/ 480 h 48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548" h="486">
                          <a:moveTo>
                            <a:pt x="23" y="0"/>
                          </a:moveTo>
                          <a:cubicBezTo>
                            <a:pt x="124" y="7"/>
                            <a:pt x="255" y="23"/>
                            <a:pt x="318" y="115"/>
                          </a:cubicBezTo>
                          <a:cubicBezTo>
                            <a:pt x="310" y="155"/>
                            <a:pt x="296" y="200"/>
                            <a:pt x="254" y="211"/>
                          </a:cubicBezTo>
                          <a:cubicBezTo>
                            <a:pt x="222" y="232"/>
                            <a:pt x="171" y="248"/>
                            <a:pt x="145" y="275"/>
                          </a:cubicBezTo>
                          <a:cubicBezTo>
                            <a:pt x="136" y="283"/>
                            <a:pt x="129" y="294"/>
                            <a:pt x="119" y="301"/>
                          </a:cubicBezTo>
                          <a:cubicBezTo>
                            <a:pt x="109" y="307"/>
                            <a:pt x="97" y="310"/>
                            <a:pt x="87" y="314"/>
                          </a:cubicBezTo>
                          <a:cubicBezTo>
                            <a:pt x="74" y="318"/>
                            <a:pt x="49" y="326"/>
                            <a:pt x="49" y="326"/>
                          </a:cubicBezTo>
                          <a:cubicBezTo>
                            <a:pt x="40" y="332"/>
                            <a:pt x="31" y="339"/>
                            <a:pt x="23" y="346"/>
                          </a:cubicBezTo>
                          <a:cubicBezTo>
                            <a:pt x="16" y="350"/>
                            <a:pt x="4" y="350"/>
                            <a:pt x="4" y="358"/>
                          </a:cubicBezTo>
                          <a:cubicBezTo>
                            <a:pt x="0" y="387"/>
                            <a:pt x="31" y="421"/>
                            <a:pt x="55" y="435"/>
                          </a:cubicBezTo>
                          <a:cubicBezTo>
                            <a:pt x="120" y="471"/>
                            <a:pt x="171" y="480"/>
                            <a:pt x="247" y="486"/>
                          </a:cubicBezTo>
                          <a:cubicBezTo>
                            <a:pt x="347" y="484"/>
                            <a:pt x="548" y="480"/>
                            <a:pt x="548" y="480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BBE0E3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80808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grpSp>
                  <p:nvGrpSpPr>
                    <p:cNvPr id="521233" name="Group 2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40" y="1776"/>
                      <a:ext cx="543" cy="528"/>
                      <a:chOff x="3840" y="1776"/>
                      <a:chExt cx="543" cy="528"/>
                    </a:xfrm>
                  </p:grpSpPr>
                  <p:sp>
                    <p:nvSpPr>
                      <p:cNvPr id="17550" name="AutoShape 2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0" y="1776"/>
                        <a:ext cx="69" cy="96"/>
                      </a:xfrm>
                      <a:prstGeom prst="flowChartCollate">
                        <a:avLst/>
                      </a:prstGeom>
                      <a:gradFill rotWithShape="0">
                        <a:gsLst>
                          <a:gs pos="0">
                            <a:srgbClr val="767600"/>
                          </a:gs>
                          <a:gs pos="100000">
                            <a:srgbClr val="FFFF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C9CA0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551" name="AutoShape 2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30" y="1788"/>
                        <a:ext cx="69" cy="96"/>
                      </a:xfrm>
                      <a:prstGeom prst="flowChartCollate">
                        <a:avLst/>
                      </a:prstGeom>
                      <a:gradFill rotWithShape="0">
                        <a:gsLst>
                          <a:gs pos="0">
                            <a:srgbClr val="767600"/>
                          </a:gs>
                          <a:gs pos="100000">
                            <a:srgbClr val="FFFF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C9CA0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552" name="AutoShape 2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32" y="2208"/>
                        <a:ext cx="69" cy="96"/>
                      </a:xfrm>
                      <a:prstGeom prst="flowChartCollate">
                        <a:avLst/>
                      </a:prstGeom>
                      <a:gradFill rotWithShape="0">
                        <a:gsLst>
                          <a:gs pos="0">
                            <a:srgbClr val="767600"/>
                          </a:gs>
                          <a:gs pos="100000">
                            <a:srgbClr val="FFFF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C9CA0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553" name="AutoShape 2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36" y="2208"/>
                        <a:ext cx="69" cy="96"/>
                      </a:xfrm>
                      <a:prstGeom prst="flowChartCollate">
                        <a:avLst/>
                      </a:prstGeom>
                      <a:gradFill rotWithShape="0">
                        <a:gsLst>
                          <a:gs pos="0">
                            <a:srgbClr val="767600"/>
                          </a:gs>
                          <a:gs pos="100000">
                            <a:srgbClr val="FFFF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C9CA0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554" name="AutoShape 245"/>
                      <p:cNvSpPr>
                        <a:spLocks noChangeArrowheads="1"/>
                      </p:cNvSpPr>
                      <p:nvPr/>
                    </p:nvSpPr>
                    <p:spPr bwMode="auto">
                      <a:xfrm rot="-994192">
                        <a:off x="4140" y="2190"/>
                        <a:ext cx="69" cy="96"/>
                      </a:xfrm>
                      <a:prstGeom prst="flowChartCollate">
                        <a:avLst/>
                      </a:prstGeom>
                      <a:gradFill rotWithShape="0">
                        <a:gsLst>
                          <a:gs pos="0">
                            <a:srgbClr val="767600"/>
                          </a:gs>
                          <a:gs pos="100000">
                            <a:srgbClr val="FFFF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C9CA0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555" name="AutoShape 246"/>
                      <p:cNvSpPr>
                        <a:spLocks noChangeArrowheads="1"/>
                      </p:cNvSpPr>
                      <p:nvPr/>
                    </p:nvSpPr>
                    <p:spPr bwMode="auto">
                      <a:xfrm rot="-1101842">
                        <a:off x="4230" y="2166"/>
                        <a:ext cx="69" cy="96"/>
                      </a:xfrm>
                      <a:prstGeom prst="flowChartCollate">
                        <a:avLst/>
                      </a:prstGeom>
                      <a:gradFill rotWithShape="0">
                        <a:gsLst>
                          <a:gs pos="0">
                            <a:srgbClr val="767600"/>
                          </a:gs>
                          <a:gs pos="100000">
                            <a:srgbClr val="FFFF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C9CA0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556" name="AutoShape 247"/>
                      <p:cNvSpPr>
                        <a:spLocks noChangeArrowheads="1"/>
                      </p:cNvSpPr>
                      <p:nvPr/>
                    </p:nvSpPr>
                    <p:spPr bwMode="auto">
                      <a:xfrm rot="-816573">
                        <a:off x="4314" y="2136"/>
                        <a:ext cx="69" cy="96"/>
                      </a:xfrm>
                      <a:prstGeom prst="flowChartCollate">
                        <a:avLst/>
                      </a:prstGeom>
                      <a:gradFill rotWithShape="0">
                        <a:gsLst>
                          <a:gs pos="0">
                            <a:srgbClr val="767600"/>
                          </a:gs>
                          <a:gs pos="100000">
                            <a:srgbClr val="FFFF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C9CA0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557" name="AutoShape 248"/>
                      <p:cNvSpPr>
                        <a:spLocks noChangeArrowheads="1"/>
                      </p:cNvSpPr>
                      <p:nvPr/>
                    </p:nvSpPr>
                    <p:spPr bwMode="auto">
                      <a:xfrm rot="2396713">
                        <a:off x="3870" y="2154"/>
                        <a:ext cx="69" cy="96"/>
                      </a:xfrm>
                      <a:prstGeom prst="flowChartCollate">
                        <a:avLst/>
                      </a:prstGeom>
                      <a:gradFill rotWithShape="0">
                        <a:gsLst>
                          <a:gs pos="0">
                            <a:srgbClr val="767600"/>
                          </a:gs>
                          <a:gs pos="100000">
                            <a:srgbClr val="FFFF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C9CA0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558" name="AutoShape 249"/>
                      <p:cNvSpPr>
                        <a:spLocks noChangeArrowheads="1"/>
                      </p:cNvSpPr>
                      <p:nvPr/>
                    </p:nvSpPr>
                    <p:spPr bwMode="auto">
                      <a:xfrm rot="788170">
                        <a:off x="4014" y="1812"/>
                        <a:ext cx="69" cy="96"/>
                      </a:xfrm>
                      <a:prstGeom prst="flowChartCollate">
                        <a:avLst/>
                      </a:prstGeom>
                      <a:gradFill rotWithShape="0">
                        <a:gsLst>
                          <a:gs pos="0">
                            <a:srgbClr val="767600"/>
                          </a:gs>
                          <a:gs pos="100000">
                            <a:srgbClr val="FFFF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C9CA0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559" name="AutoShape 250"/>
                      <p:cNvSpPr>
                        <a:spLocks noChangeArrowheads="1"/>
                      </p:cNvSpPr>
                      <p:nvPr/>
                    </p:nvSpPr>
                    <p:spPr bwMode="auto">
                      <a:xfrm rot="-2568008">
                        <a:off x="3930" y="2064"/>
                        <a:ext cx="69" cy="96"/>
                      </a:xfrm>
                      <a:prstGeom prst="flowChartCollate">
                        <a:avLst/>
                      </a:prstGeom>
                      <a:gradFill rotWithShape="0">
                        <a:gsLst>
                          <a:gs pos="0">
                            <a:srgbClr val="767600"/>
                          </a:gs>
                          <a:gs pos="100000">
                            <a:srgbClr val="FFFF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C9CA0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560" name="AutoShape 251"/>
                      <p:cNvSpPr>
                        <a:spLocks noChangeArrowheads="1"/>
                      </p:cNvSpPr>
                      <p:nvPr/>
                    </p:nvSpPr>
                    <p:spPr bwMode="auto">
                      <a:xfrm rot="-3635695">
                        <a:off x="4008" y="1950"/>
                        <a:ext cx="69" cy="96"/>
                      </a:xfrm>
                      <a:prstGeom prst="flowChartCollate">
                        <a:avLst/>
                      </a:prstGeom>
                      <a:gradFill rotWithShape="0">
                        <a:gsLst>
                          <a:gs pos="0">
                            <a:srgbClr val="767600"/>
                          </a:gs>
                          <a:gs pos="100000">
                            <a:srgbClr val="FFFF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C9CA0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561" name="AutoShape 252"/>
                      <p:cNvSpPr>
                        <a:spLocks noChangeArrowheads="1"/>
                      </p:cNvSpPr>
                      <p:nvPr/>
                    </p:nvSpPr>
                    <p:spPr bwMode="auto">
                      <a:xfrm rot="3044616">
                        <a:off x="4056" y="1872"/>
                        <a:ext cx="69" cy="96"/>
                      </a:xfrm>
                      <a:prstGeom prst="flowChartCollate">
                        <a:avLst/>
                      </a:prstGeom>
                      <a:gradFill rotWithShape="0">
                        <a:gsLst>
                          <a:gs pos="0">
                            <a:srgbClr val="767600"/>
                          </a:gs>
                          <a:gs pos="100000">
                            <a:srgbClr val="FFFF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C9CA0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562" name="AutoShape 253"/>
                      <p:cNvSpPr>
                        <a:spLocks noChangeArrowheads="1"/>
                      </p:cNvSpPr>
                      <p:nvPr/>
                    </p:nvSpPr>
                    <p:spPr bwMode="auto">
                      <a:xfrm rot="-3462949">
                        <a:off x="3973" y="1997"/>
                        <a:ext cx="69" cy="96"/>
                      </a:xfrm>
                      <a:prstGeom prst="flowChartCollate">
                        <a:avLst/>
                      </a:prstGeom>
                      <a:gradFill rotWithShape="0">
                        <a:gsLst>
                          <a:gs pos="0">
                            <a:srgbClr val="767600"/>
                          </a:gs>
                          <a:gs pos="100000">
                            <a:srgbClr val="FFFF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C9CA0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521234" name="Group 305"/>
                <p:cNvGrpSpPr>
                  <a:grpSpLocks/>
                </p:cNvGrpSpPr>
                <p:nvPr/>
              </p:nvGrpSpPr>
              <p:grpSpPr bwMode="auto">
                <a:xfrm>
                  <a:off x="989" y="1754"/>
                  <a:ext cx="966" cy="798"/>
                  <a:chOff x="2279" y="1561"/>
                  <a:chExt cx="1454" cy="1191"/>
                </a:xfrm>
              </p:grpSpPr>
              <p:grpSp>
                <p:nvGrpSpPr>
                  <p:cNvPr id="521235" name="Group 203"/>
                  <p:cNvGrpSpPr>
                    <a:grpSpLocks/>
                  </p:cNvGrpSpPr>
                  <p:nvPr/>
                </p:nvGrpSpPr>
                <p:grpSpPr bwMode="auto">
                  <a:xfrm>
                    <a:off x="2499" y="1561"/>
                    <a:ext cx="132" cy="132"/>
                    <a:chOff x="1968" y="1392"/>
                    <a:chExt cx="144" cy="144"/>
                  </a:xfrm>
                </p:grpSpPr>
                <p:sp>
                  <p:nvSpPr>
                    <p:cNvPr id="17544" name="AutoShape 2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68" y="1392"/>
                      <a:ext cx="144" cy="144"/>
                    </a:xfrm>
                    <a:custGeom>
                      <a:avLst/>
                      <a:gdLst>
                        <a:gd name="T0" fmla="*/ 72 w 21600"/>
                        <a:gd name="T1" fmla="*/ 144 h 21600"/>
                        <a:gd name="T2" fmla="*/ 96 w 21600"/>
                        <a:gd name="T3" fmla="*/ 40 h 21600"/>
                        <a:gd name="T4" fmla="*/ 72 w 21600"/>
                        <a:gd name="T5" fmla="*/ 81 h 21600"/>
                        <a:gd name="T6" fmla="*/ 48 w 21600"/>
                        <a:gd name="T7" fmla="*/ 4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16500 w 21600"/>
                        <a:gd name="T13" fmla="*/ 0 h 21600"/>
                        <a:gd name="T14" fmla="*/ 5100 w 21600"/>
                        <a:gd name="T15" fmla="*/ 96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11609" y="9719"/>
                          </a:moveTo>
                          <a:cubicBezTo>
                            <a:pt x="11949" y="9974"/>
                            <a:pt x="12150" y="10375"/>
                            <a:pt x="12150" y="10800"/>
                          </a:cubicBezTo>
                          <a:cubicBezTo>
                            <a:pt x="12150" y="11545"/>
                            <a:pt x="11545" y="12150"/>
                            <a:pt x="10800" y="12150"/>
                          </a:cubicBezTo>
                          <a:cubicBezTo>
                            <a:pt x="10054" y="12150"/>
                            <a:pt x="9450" y="11545"/>
                            <a:pt x="9450" y="10800"/>
                          </a:cubicBezTo>
                          <a:cubicBezTo>
                            <a:pt x="9450" y="10375"/>
                            <a:pt x="9650" y="9974"/>
                            <a:pt x="9990" y="9719"/>
                          </a:cubicBezTo>
                          <a:lnTo>
                            <a:pt x="4320" y="2159"/>
                          </a:lnTo>
                          <a:cubicBezTo>
                            <a:pt x="1600" y="4199"/>
                            <a:pt x="0" y="7400"/>
                            <a:pt x="0" y="10800"/>
                          </a:cubicBezTo>
                          <a:cubicBezTo>
                            <a:pt x="0" y="16764"/>
                            <a:pt x="4835" y="21600"/>
                            <a:pt x="10800" y="21600"/>
                          </a:cubicBezTo>
                          <a:cubicBezTo>
                            <a:pt x="16764" y="21600"/>
                            <a:pt x="21600" y="16764"/>
                            <a:pt x="21600" y="10800"/>
                          </a:cubicBezTo>
                          <a:cubicBezTo>
                            <a:pt x="21600" y="7400"/>
                            <a:pt x="19999" y="4199"/>
                            <a:pt x="17279" y="2159"/>
                          </a:cubicBezTo>
                          <a:lnTo>
                            <a:pt x="11609" y="9719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FF8000"/>
                        </a:gs>
                        <a:gs pos="100000">
                          <a:srgbClr val="FFB972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E5670D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545" name="Line 2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40" y="1476"/>
                      <a:ext cx="0" cy="5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E5670D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21236" name="Group 206"/>
                  <p:cNvGrpSpPr>
                    <a:grpSpLocks/>
                  </p:cNvGrpSpPr>
                  <p:nvPr/>
                </p:nvGrpSpPr>
                <p:grpSpPr bwMode="auto">
                  <a:xfrm rot="-506852">
                    <a:off x="2323" y="2178"/>
                    <a:ext cx="132" cy="133"/>
                    <a:chOff x="1968" y="1392"/>
                    <a:chExt cx="144" cy="144"/>
                  </a:xfrm>
                </p:grpSpPr>
                <p:sp>
                  <p:nvSpPr>
                    <p:cNvPr id="17542" name="AutoShape 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68" y="1392"/>
                      <a:ext cx="144" cy="144"/>
                    </a:xfrm>
                    <a:custGeom>
                      <a:avLst/>
                      <a:gdLst>
                        <a:gd name="T0" fmla="*/ 72 w 21600"/>
                        <a:gd name="T1" fmla="*/ 144 h 21600"/>
                        <a:gd name="T2" fmla="*/ 96 w 21600"/>
                        <a:gd name="T3" fmla="*/ 40 h 21600"/>
                        <a:gd name="T4" fmla="*/ 72 w 21600"/>
                        <a:gd name="T5" fmla="*/ 81 h 21600"/>
                        <a:gd name="T6" fmla="*/ 48 w 21600"/>
                        <a:gd name="T7" fmla="*/ 4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16500 w 21600"/>
                        <a:gd name="T13" fmla="*/ 0 h 21600"/>
                        <a:gd name="T14" fmla="*/ 5100 w 21600"/>
                        <a:gd name="T15" fmla="*/ 96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11609" y="9719"/>
                          </a:moveTo>
                          <a:cubicBezTo>
                            <a:pt x="11949" y="9974"/>
                            <a:pt x="12150" y="10375"/>
                            <a:pt x="12150" y="10800"/>
                          </a:cubicBezTo>
                          <a:cubicBezTo>
                            <a:pt x="12150" y="11545"/>
                            <a:pt x="11545" y="12150"/>
                            <a:pt x="10800" y="12150"/>
                          </a:cubicBezTo>
                          <a:cubicBezTo>
                            <a:pt x="10054" y="12150"/>
                            <a:pt x="9450" y="11545"/>
                            <a:pt x="9450" y="10800"/>
                          </a:cubicBezTo>
                          <a:cubicBezTo>
                            <a:pt x="9450" y="10375"/>
                            <a:pt x="9650" y="9974"/>
                            <a:pt x="9990" y="9719"/>
                          </a:cubicBezTo>
                          <a:lnTo>
                            <a:pt x="4320" y="2159"/>
                          </a:lnTo>
                          <a:cubicBezTo>
                            <a:pt x="1600" y="4199"/>
                            <a:pt x="0" y="7400"/>
                            <a:pt x="0" y="10800"/>
                          </a:cubicBezTo>
                          <a:cubicBezTo>
                            <a:pt x="0" y="16764"/>
                            <a:pt x="4835" y="21600"/>
                            <a:pt x="10800" y="21600"/>
                          </a:cubicBezTo>
                          <a:cubicBezTo>
                            <a:pt x="16764" y="21600"/>
                            <a:pt x="21600" y="16764"/>
                            <a:pt x="21600" y="10800"/>
                          </a:cubicBezTo>
                          <a:cubicBezTo>
                            <a:pt x="21600" y="7400"/>
                            <a:pt x="19999" y="4199"/>
                            <a:pt x="17279" y="2159"/>
                          </a:cubicBezTo>
                          <a:lnTo>
                            <a:pt x="11609" y="9719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FF8000"/>
                        </a:gs>
                        <a:gs pos="100000">
                          <a:srgbClr val="FFB972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E5670D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543" name="Line 2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40" y="1476"/>
                      <a:ext cx="0" cy="5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E5670D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21237" name="Group 209"/>
                  <p:cNvGrpSpPr>
                    <a:grpSpLocks/>
                  </p:cNvGrpSpPr>
                  <p:nvPr/>
                </p:nvGrpSpPr>
                <p:grpSpPr bwMode="auto">
                  <a:xfrm rot="-8439266">
                    <a:off x="3512" y="1693"/>
                    <a:ext cx="133" cy="132"/>
                    <a:chOff x="1968" y="1392"/>
                    <a:chExt cx="144" cy="144"/>
                  </a:xfrm>
                </p:grpSpPr>
                <p:sp>
                  <p:nvSpPr>
                    <p:cNvPr id="17540" name="AutoShape 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68" y="1392"/>
                      <a:ext cx="144" cy="144"/>
                    </a:xfrm>
                    <a:custGeom>
                      <a:avLst/>
                      <a:gdLst>
                        <a:gd name="T0" fmla="*/ 72 w 21600"/>
                        <a:gd name="T1" fmla="*/ 144 h 21600"/>
                        <a:gd name="T2" fmla="*/ 96 w 21600"/>
                        <a:gd name="T3" fmla="*/ 40 h 21600"/>
                        <a:gd name="T4" fmla="*/ 72 w 21600"/>
                        <a:gd name="T5" fmla="*/ 81 h 21600"/>
                        <a:gd name="T6" fmla="*/ 48 w 21600"/>
                        <a:gd name="T7" fmla="*/ 4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16500 w 21600"/>
                        <a:gd name="T13" fmla="*/ 0 h 21600"/>
                        <a:gd name="T14" fmla="*/ 5100 w 21600"/>
                        <a:gd name="T15" fmla="*/ 96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11609" y="9719"/>
                          </a:moveTo>
                          <a:cubicBezTo>
                            <a:pt x="11949" y="9974"/>
                            <a:pt x="12150" y="10375"/>
                            <a:pt x="12150" y="10800"/>
                          </a:cubicBezTo>
                          <a:cubicBezTo>
                            <a:pt x="12150" y="11545"/>
                            <a:pt x="11545" y="12150"/>
                            <a:pt x="10800" y="12150"/>
                          </a:cubicBezTo>
                          <a:cubicBezTo>
                            <a:pt x="10054" y="12150"/>
                            <a:pt x="9450" y="11545"/>
                            <a:pt x="9450" y="10800"/>
                          </a:cubicBezTo>
                          <a:cubicBezTo>
                            <a:pt x="9450" y="10375"/>
                            <a:pt x="9650" y="9974"/>
                            <a:pt x="9990" y="9719"/>
                          </a:cubicBezTo>
                          <a:lnTo>
                            <a:pt x="4320" y="2159"/>
                          </a:lnTo>
                          <a:cubicBezTo>
                            <a:pt x="1600" y="4199"/>
                            <a:pt x="0" y="7400"/>
                            <a:pt x="0" y="10800"/>
                          </a:cubicBezTo>
                          <a:cubicBezTo>
                            <a:pt x="0" y="16764"/>
                            <a:pt x="4835" y="21600"/>
                            <a:pt x="10800" y="21600"/>
                          </a:cubicBezTo>
                          <a:cubicBezTo>
                            <a:pt x="16764" y="21600"/>
                            <a:pt x="21600" y="16764"/>
                            <a:pt x="21600" y="10800"/>
                          </a:cubicBezTo>
                          <a:cubicBezTo>
                            <a:pt x="21600" y="7400"/>
                            <a:pt x="19999" y="4199"/>
                            <a:pt x="17279" y="2159"/>
                          </a:cubicBezTo>
                          <a:lnTo>
                            <a:pt x="11609" y="9719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FF8000"/>
                        </a:gs>
                        <a:gs pos="100000">
                          <a:srgbClr val="FFB972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E5670D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541" name="Line 2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40" y="1476"/>
                      <a:ext cx="0" cy="5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E5670D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21238" name="Group 212"/>
                  <p:cNvGrpSpPr>
                    <a:grpSpLocks/>
                  </p:cNvGrpSpPr>
                  <p:nvPr/>
                </p:nvGrpSpPr>
                <p:grpSpPr bwMode="auto">
                  <a:xfrm rot="1593904">
                    <a:off x="2279" y="1913"/>
                    <a:ext cx="132" cy="133"/>
                    <a:chOff x="1968" y="1392"/>
                    <a:chExt cx="144" cy="144"/>
                  </a:xfrm>
                </p:grpSpPr>
                <p:sp>
                  <p:nvSpPr>
                    <p:cNvPr id="17538" name="AutoShape 2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68" y="1392"/>
                      <a:ext cx="144" cy="144"/>
                    </a:xfrm>
                    <a:custGeom>
                      <a:avLst/>
                      <a:gdLst>
                        <a:gd name="T0" fmla="*/ 72 w 21600"/>
                        <a:gd name="T1" fmla="*/ 144 h 21600"/>
                        <a:gd name="T2" fmla="*/ 96 w 21600"/>
                        <a:gd name="T3" fmla="*/ 40 h 21600"/>
                        <a:gd name="T4" fmla="*/ 72 w 21600"/>
                        <a:gd name="T5" fmla="*/ 81 h 21600"/>
                        <a:gd name="T6" fmla="*/ 48 w 21600"/>
                        <a:gd name="T7" fmla="*/ 4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16500 w 21600"/>
                        <a:gd name="T13" fmla="*/ 0 h 21600"/>
                        <a:gd name="T14" fmla="*/ 5100 w 21600"/>
                        <a:gd name="T15" fmla="*/ 96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11609" y="9719"/>
                          </a:moveTo>
                          <a:cubicBezTo>
                            <a:pt x="11949" y="9974"/>
                            <a:pt x="12150" y="10375"/>
                            <a:pt x="12150" y="10800"/>
                          </a:cubicBezTo>
                          <a:cubicBezTo>
                            <a:pt x="12150" y="11545"/>
                            <a:pt x="11545" y="12150"/>
                            <a:pt x="10800" y="12150"/>
                          </a:cubicBezTo>
                          <a:cubicBezTo>
                            <a:pt x="10054" y="12150"/>
                            <a:pt x="9450" y="11545"/>
                            <a:pt x="9450" y="10800"/>
                          </a:cubicBezTo>
                          <a:cubicBezTo>
                            <a:pt x="9450" y="10375"/>
                            <a:pt x="9650" y="9974"/>
                            <a:pt x="9990" y="9719"/>
                          </a:cubicBezTo>
                          <a:lnTo>
                            <a:pt x="4320" y="2159"/>
                          </a:lnTo>
                          <a:cubicBezTo>
                            <a:pt x="1600" y="4199"/>
                            <a:pt x="0" y="7400"/>
                            <a:pt x="0" y="10800"/>
                          </a:cubicBezTo>
                          <a:cubicBezTo>
                            <a:pt x="0" y="16764"/>
                            <a:pt x="4835" y="21600"/>
                            <a:pt x="10800" y="21600"/>
                          </a:cubicBezTo>
                          <a:cubicBezTo>
                            <a:pt x="16764" y="21600"/>
                            <a:pt x="21600" y="16764"/>
                            <a:pt x="21600" y="10800"/>
                          </a:cubicBezTo>
                          <a:cubicBezTo>
                            <a:pt x="21600" y="7400"/>
                            <a:pt x="19999" y="4199"/>
                            <a:pt x="17279" y="2159"/>
                          </a:cubicBezTo>
                          <a:lnTo>
                            <a:pt x="11609" y="9719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FF8000"/>
                        </a:gs>
                        <a:gs pos="100000">
                          <a:srgbClr val="FFB972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E5670D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539" name="Line 2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40" y="1476"/>
                      <a:ext cx="0" cy="5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E5670D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21239" name="Group 215"/>
                  <p:cNvGrpSpPr>
                    <a:grpSpLocks/>
                  </p:cNvGrpSpPr>
                  <p:nvPr/>
                </p:nvGrpSpPr>
                <p:grpSpPr bwMode="auto">
                  <a:xfrm>
                    <a:off x="3601" y="2399"/>
                    <a:ext cx="132" cy="132"/>
                    <a:chOff x="1968" y="1392"/>
                    <a:chExt cx="144" cy="144"/>
                  </a:xfrm>
                </p:grpSpPr>
                <p:sp>
                  <p:nvSpPr>
                    <p:cNvPr id="17536" name="AutoShape 2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68" y="1392"/>
                      <a:ext cx="144" cy="144"/>
                    </a:xfrm>
                    <a:custGeom>
                      <a:avLst/>
                      <a:gdLst>
                        <a:gd name="T0" fmla="*/ 72 w 21600"/>
                        <a:gd name="T1" fmla="*/ 144 h 21600"/>
                        <a:gd name="T2" fmla="*/ 96 w 21600"/>
                        <a:gd name="T3" fmla="*/ 40 h 21600"/>
                        <a:gd name="T4" fmla="*/ 72 w 21600"/>
                        <a:gd name="T5" fmla="*/ 81 h 21600"/>
                        <a:gd name="T6" fmla="*/ 48 w 21600"/>
                        <a:gd name="T7" fmla="*/ 4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16500 w 21600"/>
                        <a:gd name="T13" fmla="*/ 0 h 21600"/>
                        <a:gd name="T14" fmla="*/ 5100 w 21600"/>
                        <a:gd name="T15" fmla="*/ 96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11609" y="9719"/>
                          </a:moveTo>
                          <a:cubicBezTo>
                            <a:pt x="11949" y="9974"/>
                            <a:pt x="12150" y="10375"/>
                            <a:pt x="12150" y="10800"/>
                          </a:cubicBezTo>
                          <a:cubicBezTo>
                            <a:pt x="12150" y="11545"/>
                            <a:pt x="11545" y="12150"/>
                            <a:pt x="10800" y="12150"/>
                          </a:cubicBezTo>
                          <a:cubicBezTo>
                            <a:pt x="10054" y="12150"/>
                            <a:pt x="9450" y="11545"/>
                            <a:pt x="9450" y="10800"/>
                          </a:cubicBezTo>
                          <a:cubicBezTo>
                            <a:pt x="9450" y="10375"/>
                            <a:pt x="9650" y="9974"/>
                            <a:pt x="9990" y="9719"/>
                          </a:cubicBezTo>
                          <a:lnTo>
                            <a:pt x="4320" y="2159"/>
                          </a:lnTo>
                          <a:cubicBezTo>
                            <a:pt x="1600" y="4199"/>
                            <a:pt x="0" y="7400"/>
                            <a:pt x="0" y="10800"/>
                          </a:cubicBezTo>
                          <a:cubicBezTo>
                            <a:pt x="0" y="16764"/>
                            <a:pt x="4835" y="21600"/>
                            <a:pt x="10800" y="21600"/>
                          </a:cubicBezTo>
                          <a:cubicBezTo>
                            <a:pt x="16764" y="21600"/>
                            <a:pt x="21600" y="16764"/>
                            <a:pt x="21600" y="10800"/>
                          </a:cubicBezTo>
                          <a:cubicBezTo>
                            <a:pt x="21600" y="7400"/>
                            <a:pt x="19999" y="4199"/>
                            <a:pt x="17279" y="2159"/>
                          </a:cubicBezTo>
                          <a:lnTo>
                            <a:pt x="11609" y="9719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FF8000"/>
                        </a:gs>
                        <a:gs pos="100000">
                          <a:srgbClr val="FFB972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E5670D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537" name="Line 2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40" y="1476"/>
                      <a:ext cx="0" cy="5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E5670D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21240" name="Group 218"/>
                  <p:cNvGrpSpPr>
                    <a:grpSpLocks/>
                  </p:cNvGrpSpPr>
                  <p:nvPr/>
                </p:nvGrpSpPr>
                <p:grpSpPr bwMode="auto">
                  <a:xfrm rot="3278882">
                    <a:off x="3557" y="2134"/>
                    <a:ext cx="132" cy="132"/>
                    <a:chOff x="1968" y="1392"/>
                    <a:chExt cx="144" cy="144"/>
                  </a:xfrm>
                </p:grpSpPr>
                <p:sp>
                  <p:nvSpPr>
                    <p:cNvPr id="17534" name="AutoShape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68" y="1392"/>
                      <a:ext cx="144" cy="144"/>
                    </a:xfrm>
                    <a:custGeom>
                      <a:avLst/>
                      <a:gdLst>
                        <a:gd name="T0" fmla="*/ 72 w 21600"/>
                        <a:gd name="T1" fmla="*/ 144 h 21600"/>
                        <a:gd name="T2" fmla="*/ 96 w 21600"/>
                        <a:gd name="T3" fmla="*/ 40 h 21600"/>
                        <a:gd name="T4" fmla="*/ 72 w 21600"/>
                        <a:gd name="T5" fmla="*/ 81 h 21600"/>
                        <a:gd name="T6" fmla="*/ 48 w 21600"/>
                        <a:gd name="T7" fmla="*/ 4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16500 w 21600"/>
                        <a:gd name="T13" fmla="*/ 0 h 21600"/>
                        <a:gd name="T14" fmla="*/ 5100 w 21600"/>
                        <a:gd name="T15" fmla="*/ 96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11609" y="9719"/>
                          </a:moveTo>
                          <a:cubicBezTo>
                            <a:pt x="11949" y="9974"/>
                            <a:pt x="12150" y="10375"/>
                            <a:pt x="12150" y="10800"/>
                          </a:cubicBezTo>
                          <a:cubicBezTo>
                            <a:pt x="12150" y="11545"/>
                            <a:pt x="11545" y="12150"/>
                            <a:pt x="10800" y="12150"/>
                          </a:cubicBezTo>
                          <a:cubicBezTo>
                            <a:pt x="10054" y="12150"/>
                            <a:pt x="9450" y="11545"/>
                            <a:pt x="9450" y="10800"/>
                          </a:cubicBezTo>
                          <a:cubicBezTo>
                            <a:pt x="9450" y="10375"/>
                            <a:pt x="9650" y="9974"/>
                            <a:pt x="9990" y="9719"/>
                          </a:cubicBezTo>
                          <a:lnTo>
                            <a:pt x="4320" y="2159"/>
                          </a:lnTo>
                          <a:cubicBezTo>
                            <a:pt x="1600" y="4199"/>
                            <a:pt x="0" y="7400"/>
                            <a:pt x="0" y="10800"/>
                          </a:cubicBezTo>
                          <a:cubicBezTo>
                            <a:pt x="0" y="16764"/>
                            <a:pt x="4835" y="21600"/>
                            <a:pt x="10800" y="21600"/>
                          </a:cubicBezTo>
                          <a:cubicBezTo>
                            <a:pt x="16764" y="21600"/>
                            <a:pt x="21600" y="16764"/>
                            <a:pt x="21600" y="10800"/>
                          </a:cubicBezTo>
                          <a:cubicBezTo>
                            <a:pt x="21600" y="7400"/>
                            <a:pt x="19999" y="4199"/>
                            <a:pt x="17279" y="2159"/>
                          </a:cubicBezTo>
                          <a:lnTo>
                            <a:pt x="11609" y="9719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FF8000"/>
                        </a:gs>
                        <a:gs pos="100000">
                          <a:srgbClr val="FFB972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E5670D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535" name="Line 2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40" y="1476"/>
                      <a:ext cx="0" cy="5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E5670D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21241" name="Group 259"/>
                  <p:cNvGrpSpPr>
                    <a:grpSpLocks/>
                  </p:cNvGrpSpPr>
                  <p:nvPr/>
                </p:nvGrpSpPr>
                <p:grpSpPr bwMode="auto">
                  <a:xfrm>
                    <a:off x="3204" y="2619"/>
                    <a:ext cx="132" cy="133"/>
                    <a:chOff x="1968" y="1392"/>
                    <a:chExt cx="144" cy="144"/>
                  </a:xfrm>
                </p:grpSpPr>
                <p:sp>
                  <p:nvSpPr>
                    <p:cNvPr id="17532" name="AutoShape 2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68" y="1392"/>
                      <a:ext cx="144" cy="144"/>
                    </a:xfrm>
                    <a:custGeom>
                      <a:avLst/>
                      <a:gdLst>
                        <a:gd name="T0" fmla="*/ 72 w 21600"/>
                        <a:gd name="T1" fmla="*/ 144 h 21600"/>
                        <a:gd name="T2" fmla="*/ 96 w 21600"/>
                        <a:gd name="T3" fmla="*/ 40 h 21600"/>
                        <a:gd name="T4" fmla="*/ 72 w 21600"/>
                        <a:gd name="T5" fmla="*/ 81 h 21600"/>
                        <a:gd name="T6" fmla="*/ 48 w 21600"/>
                        <a:gd name="T7" fmla="*/ 4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16500 w 21600"/>
                        <a:gd name="T13" fmla="*/ 0 h 21600"/>
                        <a:gd name="T14" fmla="*/ 5100 w 21600"/>
                        <a:gd name="T15" fmla="*/ 96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11609" y="9719"/>
                          </a:moveTo>
                          <a:cubicBezTo>
                            <a:pt x="11949" y="9974"/>
                            <a:pt x="12150" y="10375"/>
                            <a:pt x="12150" y="10800"/>
                          </a:cubicBezTo>
                          <a:cubicBezTo>
                            <a:pt x="12150" y="11545"/>
                            <a:pt x="11545" y="12150"/>
                            <a:pt x="10800" y="12150"/>
                          </a:cubicBezTo>
                          <a:cubicBezTo>
                            <a:pt x="10054" y="12150"/>
                            <a:pt x="9450" y="11545"/>
                            <a:pt x="9450" y="10800"/>
                          </a:cubicBezTo>
                          <a:cubicBezTo>
                            <a:pt x="9450" y="10375"/>
                            <a:pt x="9650" y="9974"/>
                            <a:pt x="9990" y="9719"/>
                          </a:cubicBezTo>
                          <a:lnTo>
                            <a:pt x="4320" y="2159"/>
                          </a:lnTo>
                          <a:cubicBezTo>
                            <a:pt x="1600" y="4199"/>
                            <a:pt x="0" y="7400"/>
                            <a:pt x="0" y="10800"/>
                          </a:cubicBezTo>
                          <a:cubicBezTo>
                            <a:pt x="0" y="16764"/>
                            <a:pt x="4835" y="21600"/>
                            <a:pt x="10800" y="21600"/>
                          </a:cubicBezTo>
                          <a:cubicBezTo>
                            <a:pt x="16764" y="21600"/>
                            <a:pt x="21600" y="16764"/>
                            <a:pt x="21600" y="10800"/>
                          </a:cubicBezTo>
                          <a:cubicBezTo>
                            <a:pt x="21600" y="7400"/>
                            <a:pt x="19999" y="4199"/>
                            <a:pt x="17279" y="2159"/>
                          </a:cubicBezTo>
                          <a:lnTo>
                            <a:pt x="11609" y="9719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FF8000"/>
                        </a:gs>
                        <a:gs pos="100000">
                          <a:srgbClr val="FFB972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E5670D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533" name="Line 2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40" y="1476"/>
                      <a:ext cx="0" cy="5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E5670D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7502" name="AutoShape 254"/>
                <p:cNvSpPr>
                  <a:spLocks noChangeArrowheads="1"/>
                </p:cNvSpPr>
                <p:nvPr/>
              </p:nvSpPr>
              <p:spPr bwMode="auto">
                <a:xfrm>
                  <a:off x="1604" y="1960"/>
                  <a:ext cx="87" cy="90"/>
                </a:xfrm>
                <a:prstGeom prst="flowChartSort">
                  <a:avLst/>
                </a:prstGeom>
                <a:gradFill rotWithShape="0">
                  <a:gsLst>
                    <a:gs pos="0">
                      <a:srgbClr val="FF2C45"/>
                    </a:gs>
                    <a:gs pos="50000">
                      <a:srgbClr val="FF8A98"/>
                    </a:gs>
                    <a:gs pos="100000">
                      <a:srgbClr val="FF2C45"/>
                    </a:gs>
                  </a:gsLst>
                  <a:lin ang="5400000" scaled="1"/>
                </a:gra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03" name="AutoShape 255"/>
                <p:cNvSpPr>
                  <a:spLocks noChangeArrowheads="1"/>
                </p:cNvSpPr>
                <p:nvPr/>
              </p:nvSpPr>
              <p:spPr bwMode="auto">
                <a:xfrm rot="1454756">
                  <a:off x="1487" y="1754"/>
                  <a:ext cx="87" cy="89"/>
                </a:xfrm>
                <a:prstGeom prst="flowChartSort">
                  <a:avLst/>
                </a:prstGeom>
                <a:gradFill rotWithShape="0">
                  <a:gsLst>
                    <a:gs pos="0">
                      <a:srgbClr val="FF2C45"/>
                    </a:gs>
                    <a:gs pos="50000">
                      <a:srgbClr val="FF8A98"/>
                    </a:gs>
                    <a:gs pos="100000">
                      <a:srgbClr val="FF2C45"/>
                    </a:gs>
                  </a:gsLst>
                  <a:lin ang="5400000" scaled="1"/>
                </a:gra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04" name="AutoShape 256"/>
                <p:cNvSpPr>
                  <a:spLocks noChangeArrowheads="1"/>
                </p:cNvSpPr>
                <p:nvPr/>
              </p:nvSpPr>
              <p:spPr bwMode="auto">
                <a:xfrm rot="1075675">
                  <a:off x="1281" y="2433"/>
                  <a:ext cx="89" cy="90"/>
                </a:xfrm>
                <a:prstGeom prst="flowChartSort">
                  <a:avLst/>
                </a:prstGeom>
                <a:gradFill rotWithShape="0">
                  <a:gsLst>
                    <a:gs pos="0">
                      <a:srgbClr val="FF2C45"/>
                    </a:gs>
                    <a:gs pos="50000">
                      <a:srgbClr val="FF8A98"/>
                    </a:gs>
                    <a:gs pos="100000">
                      <a:srgbClr val="FF2C45"/>
                    </a:gs>
                  </a:gsLst>
                  <a:lin ang="5400000" scaled="1"/>
                </a:gra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05" name="AutoShape 257"/>
                <p:cNvSpPr>
                  <a:spLocks noChangeArrowheads="1"/>
                </p:cNvSpPr>
                <p:nvPr/>
              </p:nvSpPr>
              <p:spPr bwMode="auto">
                <a:xfrm rot="-7794474">
                  <a:off x="1282" y="2078"/>
                  <a:ext cx="88" cy="89"/>
                </a:xfrm>
                <a:prstGeom prst="flowChartSort">
                  <a:avLst/>
                </a:prstGeom>
                <a:gradFill rotWithShape="0">
                  <a:gsLst>
                    <a:gs pos="0">
                      <a:srgbClr val="FF2C45"/>
                    </a:gs>
                    <a:gs pos="50000">
                      <a:srgbClr val="FF8A98"/>
                    </a:gs>
                    <a:gs pos="100000">
                      <a:srgbClr val="FF2C45"/>
                    </a:gs>
                  </a:gsLst>
                  <a:lin ang="5400000" scaled="1"/>
                </a:gra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06" name="AutoShape 258"/>
                <p:cNvSpPr>
                  <a:spLocks noChangeArrowheads="1"/>
                </p:cNvSpPr>
                <p:nvPr/>
              </p:nvSpPr>
              <p:spPr bwMode="auto">
                <a:xfrm rot="-2087762">
                  <a:off x="1633" y="2316"/>
                  <a:ext cx="87" cy="88"/>
                </a:xfrm>
                <a:prstGeom prst="flowChartSort">
                  <a:avLst/>
                </a:prstGeom>
                <a:gradFill rotWithShape="0">
                  <a:gsLst>
                    <a:gs pos="0">
                      <a:srgbClr val="FF2C45"/>
                    </a:gs>
                    <a:gs pos="50000">
                      <a:srgbClr val="FF8A98"/>
                    </a:gs>
                    <a:gs pos="100000">
                      <a:srgbClr val="FF2C45"/>
                    </a:gs>
                  </a:gsLst>
                  <a:lin ang="5400000" scaled="1"/>
                </a:gra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21242" name="Group 262"/>
                <p:cNvGrpSpPr>
                  <a:grpSpLocks/>
                </p:cNvGrpSpPr>
                <p:nvPr/>
              </p:nvGrpSpPr>
              <p:grpSpPr bwMode="auto">
                <a:xfrm>
                  <a:off x="1370" y="1724"/>
                  <a:ext cx="105" cy="53"/>
                  <a:chOff x="2400" y="960"/>
                  <a:chExt cx="720" cy="288"/>
                </a:xfrm>
              </p:grpSpPr>
              <p:sp>
                <p:nvSpPr>
                  <p:cNvPr id="17523" name="Oval 263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1008"/>
                    <a:ext cx="672" cy="24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6FF8D"/>
                      </a:gs>
                      <a:gs pos="100000">
                        <a:srgbClr val="80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C40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24" name="Oval 264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960"/>
                    <a:ext cx="432" cy="19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6FF8D"/>
                      </a:gs>
                      <a:gs pos="100000">
                        <a:srgbClr val="80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C40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1243" name="Group 265"/>
                <p:cNvGrpSpPr>
                  <a:grpSpLocks noChangeAspect="1"/>
                </p:cNvGrpSpPr>
                <p:nvPr/>
              </p:nvGrpSpPr>
              <p:grpSpPr bwMode="auto">
                <a:xfrm rot="-3195026">
                  <a:off x="1547" y="1899"/>
                  <a:ext cx="107" cy="53"/>
                  <a:chOff x="2400" y="960"/>
                  <a:chExt cx="720" cy="288"/>
                </a:xfrm>
              </p:grpSpPr>
              <p:sp>
                <p:nvSpPr>
                  <p:cNvPr id="17521" name="Oval 2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48" y="1008"/>
                    <a:ext cx="672" cy="24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6FF8D"/>
                      </a:gs>
                      <a:gs pos="100000">
                        <a:srgbClr val="80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C40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22" name="Oval 2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00" y="960"/>
                    <a:ext cx="432" cy="19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6FF8D"/>
                      </a:gs>
                      <a:gs pos="100000">
                        <a:srgbClr val="80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C40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1244" name="Group 268"/>
                <p:cNvGrpSpPr>
                  <a:grpSpLocks/>
                </p:cNvGrpSpPr>
                <p:nvPr/>
              </p:nvGrpSpPr>
              <p:grpSpPr bwMode="auto">
                <a:xfrm rot="4523074">
                  <a:off x="1331" y="1902"/>
                  <a:ext cx="108" cy="53"/>
                  <a:chOff x="2400" y="960"/>
                  <a:chExt cx="720" cy="288"/>
                </a:xfrm>
              </p:grpSpPr>
              <p:sp>
                <p:nvSpPr>
                  <p:cNvPr id="17519" name="Oval 269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1008"/>
                    <a:ext cx="672" cy="24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6FF8D"/>
                      </a:gs>
                      <a:gs pos="100000">
                        <a:srgbClr val="80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C40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20" name="Oval 270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960"/>
                    <a:ext cx="432" cy="19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6FF8D"/>
                      </a:gs>
                      <a:gs pos="100000">
                        <a:srgbClr val="80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C40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1245" name="Group 271"/>
                <p:cNvGrpSpPr>
                  <a:grpSpLocks/>
                </p:cNvGrpSpPr>
                <p:nvPr/>
              </p:nvGrpSpPr>
              <p:grpSpPr bwMode="auto">
                <a:xfrm>
                  <a:off x="1457" y="2167"/>
                  <a:ext cx="106" cy="53"/>
                  <a:chOff x="2400" y="960"/>
                  <a:chExt cx="720" cy="288"/>
                </a:xfrm>
              </p:grpSpPr>
              <p:sp>
                <p:nvSpPr>
                  <p:cNvPr id="17517" name="Oval 272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1008"/>
                    <a:ext cx="672" cy="24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6FF8D"/>
                      </a:gs>
                      <a:gs pos="100000">
                        <a:srgbClr val="80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C40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18" name="Oval 273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960"/>
                    <a:ext cx="432" cy="19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6FF8D"/>
                      </a:gs>
                      <a:gs pos="100000">
                        <a:srgbClr val="80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C40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1246" name="Group 274"/>
                <p:cNvGrpSpPr>
                  <a:grpSpLocks/>
                </p:cNvGrpSpPr>
                <p:nvPr/>
              </p:nvGrpSpPr>
              <p:grpSpPr bwMode="auto">
                <a:xfrm rot="-1288872">
                  <a:off x="1542" y="2559"/>
                  <a:ext cx="105" cy="53"/>
                  <a:chOff x="2400" y="960"/>
                  <a:chExt cx="720" cy="288"/>
                </a:xfrm>
              </p:grpSpPr>
              <p:sp>
                <p:nvSpPr>
                  <p:cNvPr id="17515" name="Oval 275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1008"/>
                    <a:ext cx="672" cy="24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6FF8D"/>
                      </a:gs>
                      <a:gs pos="100000">
                        <a:srgbClr val="80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C40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16" name="Oval 276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960"/>
                    <a:ext cx="432" cy="19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6FF8D"/>
                      </a:gs>
                      <a:gs pos="100000">
                        <a:srgbClr val="80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C40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1247" name="Group 277"/>
                <p:cNvGrpSpPr>
                  <a:grpSpLocks/>
                </p:cNvGrpSpPr>
                <p:nvPr/>
              </p:nvGrpSpPr>
              <p:grpSpPr bwMode="auto">
                <a:xfrm rot="1000256">
                  <a:off x="1285" y="2564"/>
                  <a:ext cx="105" cy="53"/>
                  <a:chOff x="2400" y="960"/>
                  <a:chExt cx="720" cy="288"/>
                </a:xfrm>
              </p:grpSpPr>
              <p:sp>
                <p:nvSpPr>
                  <p:cNvPr id="17513" name="Oval 278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1008"/>
                    <a:ext cx="672" cy="24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6FF8D"/>
                      </a:gs>
                      <a:gs pos="100000">
                        <a:srgbClr val="80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C40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14" name="Oval 279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960"/>
                    <a:ext cx="432" cy="19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6FF8D"/>
                      </a:gs>
                      <a:gs pos="100000">
                        <a:srgbClr val="80FF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C40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7810" name="Group 456"/>
              <p:cNvGrpSpPr>
                <a:grpSpLocks/>
              </p:cNvGrpSpPr>
              <p:nvPr/>
            </p:nvGrpSpPr>
            <p:grpSpPr bwMode="auto">
              <a:xfrm>
                <a:off x="336" y="1104"/>
                <a:ext cx="2212" cy="2031"/>
                <a:chOff x="336" y="1104"/>
                <a:chExt cx="2212" cy="2031"/>
              </a:xfrm>
            </p:grpSpPr>
            <p:sp>
              <p:nvSpPr>
                <p:cNvPr id="17480" name="Text Box 281"/>
                <p:cNvSpPr txBox="1">
                  <a:spLocks noChangeArrowheads="1"/>
                </p:cNvSpPr>
                <p:nvPr/>
              </p:nvSpPr>
              <p:spPr bwMode="auto">
                <a:xfrm>
                  <a:off x="1676" y="1104"/>
                  <a:ext cx="472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600"/>
                    <a:t>gp120</a:t>
                  </a:r>
                </a:p>
              </p:txBody>
            </p:sp>
            <p:sp>
              <p:nvSpPr>
                <p:cNvPr id="17481" name="Text Box 282"/>
                <p:cNvSpPr txBox="1">
                  <a:spLocks noChangeArrowheads="1"/>
                </p:cNvSpPr>
                <p:nvPr/>
              </p:nvSpPr>
              <p:spPr bwMode="auto">
                <a:xfrm>
                  <a:off x="624" y="1258"/>
                  <a:ext cx="813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600"/>
                    <a:t>Lipid Bilayer</a:t>
                  </a:r>
                </a:p>
              </p:txBody>
            </p:sp>
            <p:sp>
              <p:nvSpPr>
                <p:cNvPr id="17482" name="Text Box 283"/>
                <p:cNvSpPr txBox="1">
                  <a:spLocks noChangeArrowheads="1"/>
                </p:cNvSpPr>
                <p:nvPr/>
              </p:nvSpPr>
              <p:spPr bwMode="auto">
                <a:xfrm>
                  <a:off x="1862" y="1248"/>
                  <a:ext cx="401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600"/>
                    <a:t>gp41</a:t>
                  </a:r>
                </a:p>
              </p:txBody>
            </p:sp>
            <p:sp>
              <p:nvSpPr>
                <p:cNvPr id="17483" name="Text Box 285"/>
                <p:cNvSpPr txBox="1">
                  <a:spLocks noChangeArrowheads="1"/>
                </p:cNvSpPr>
                <p:nvPr/>
              </p:nvSpPr>
              <p:spPr bwMode="auto">
                <a:xfrm>
                  <a:off x="464" y="1632"/>
                  <a:ext cx="30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600"/>
                    <a:t>MA</a:t>
                  </a:r>
                </a:p>
              </p:txBody>
            </p:sp>
            <p:sp>
              <p:nvSpPr>
                <p:cNvPr id="17484" name="Text Box 287"/>
                <p:cNvSpPr txBox="1">
                  <a:spLocks noChangeArrowheads="1"/>
                </p:cNvSpPr>
                <p:nvPr/>
              </p:nvSpPr>
              <p:spPr bwMode="auto">
                <a:xfrm>
                  <a:off x="368" y="2550"/>
                  <a:ext cx="294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600"/>
                    <a:t>CA</a:t>
                  </a:r>
                </a:p>
              </p:txBody>
            </p:sp>
            <p:sp>
              <p:nvSpPr>
                <p:cNvPr id="17485" name="Text Box 288"/>
                <p:cNvSpPr txBox="1">
                  <a:spLocks noChangeArrowheads="1"/>
                </p:cNvSpPr>
                <p:nvPr/>
              </p:nvSpPr>
              <p:spPr bwMode="auto">
                <a:xfrm>
                  <a:off x="2208" y="2325"/>
                  <a:ext cx="301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600"/>
                    <a:t>NC</a:t>
                  </a:r>
                </a:p>
              </p:txBody>
            </p:sp>
            <p:sp>
              <p:nvSpPr>
                <p:cNvPr id="17486" name="Text Box 284"/>
                <p:cNvSpPr txBox="1">
                  <a:spLocks noChangeArrowheads="1"/>
                </p:cNvSpPr>
                <p:nvPr/>
              </p:nvSpPr>
              <p:spPr bwMode="auto">
                <a:xfrm>
                  <a:off x="336" y="1920"/>
                  <a:ext cx="294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600"/>
                    <a:t>PR</a:t>
                  </a:r>
                </a:p>
              </p:txBody>
            </p:sp>
            <p:sp>
              <p:nvSpPr>
                <p:cNvPr id="17487" name="Text Box 286"/>
                <p:cNvSpPr txBox="1">
                  <a:spLocks noChangeArrowheads="1"/>
                </p:cNvSpPr>
                <p:nvPr/>
              </p:nvSpPr>
              <p:spPr bwMode="auto">
                <a:xfrm>
                  <a:off x="2304" y="1728"/>
                  <a:ext cx="244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600"/>
                    <a:t>IN</a:t>
                  </a:r>
                </a:p>
              </p:txBody>
            </p:sp>
            <p:sp>
              <p:nvSpPr>
                <p:cNvPr id="17488" name="Text Box 289"/>
                <p:cNvSpPr txBox="1">
                  <a:spLocks noChangeArrowheads="1"/>
                </p:cNvSpPr>
                <p:nvPr/>
              </p:nvSpPr>
              <p:spPr bwMode="auto">
                <a:xfrm>
                  <a:off x="2218" y="1344"/>
                  <a:ext cx="28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600"/>
                    <a:t>RT</a:t>
                  </a:r>
                </a:p>
              </p:txBody>
            </p:sp>
            <p:sp>
              <p:nvSpPr>
                <p:cNvPr id="17489" name="Text Box 298"/>
                <p:cNvSpPr txBox="1">
                  <a:spLocks noChangeArrowheads="1"/>
                </p:cNvSpPr>
                <p:nvPr/>
              </p:nvSpPr>
              <p:spPr bwMode="auto">
                <a:xfrm>
                  <a:off x="783" y="2923"/>
                  <a:ext cx="38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600"/>
                    <a:t>RNA</a:t>
                  </a:r>
                </a:p>
              </p:txBody>
            </p:sp>
            <p:cxnSp>
              <p:nvCxnSpPr>
                <p:cNvPr id="521649" name="AutoShape 433"/>
                <p:cNvCxnSpPr>
                  <a:cxnSpLocks noChangeShapeType="1"/>
                </p:cNvCxnSpPr>
                <p:nvPr/>
              </p:nvCxnSpPr>
              <p:spPr bwMode="auto">
                <a:xfrm flipH="1">
                  <a:off x="1542" y="1223"/>
                  <a:ext cx="134" cy="53"/>
                </a:xfrm>
                <a:prstGeom prst="straightConnector1">
                  <a:avLst/>
                </a:prstGeom>
                <a:noFill/>
                <a:ln w="28575">
                  <a:solidFill>
                    <a:srgbClr val="C8020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21650" name="AutoShape 434"/>
                <p:cNvCxnSpPr>
                  <a:cxnSpLocks noChangeShapeType="1"/>
                </p:cNvCxnSpPr>
                <p:nvPr/>
              </p:nvCxnSpPr>
              <p:spPr bwMode="auto">
                <a:xfrm flipH="1">
                  <a:off x="1506" y="1351"/>
                  <a:ext cx="356" cy="108"/>
                </a:xfrm>
                <a:prstGeom prst="straightConnector1">
                  <a:avLst/>
                </a:prstGeom>
                <a:noFill/>
                <a:ln w="28575">
                  <a:solidFill>
                    <a:srgbClr val="C8020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21651" name="AutoShape 435"/>
                <p:cNvCxnSpPr>
                  <a:cxnSpLocks noChangeShapeType="1"/>
                </p:cNvCxnSpPr>
                <p:nvPr/>
              </p:nvCxnSpPr>
              <p:spPr bwMode="auto">
                <a:xfrm flipH="1">
                  <a:off x="1476" y="1481"/>
                  <a:ext cx="742" cy="274"/>
                </a:xfrm>
                <a:prstGeom prst="straightConnector1">
                  <a:avLst/>
                </a:prstGeom>
                <a:noFill/>
                <a:ln w="28575">
                  <a:solidFill>
                    <a:srgbClr val="C8020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21653" name="AutoShape 437"/>
                <p:cNvCxnSpPr>
                  <a:cxnSpLocks noChangeShapeType="1"/>
                </p:cNvCxnSpPr>
                <p:nvPr/>
              </p:nvCxnSpPr>
              <p:spPr bwMode="auto">
                <a:xfrm flipH="1">
                  <a:off x="1692" y="1801"/>
                  <a:ext cx="641" cy="204"/>
                </a:xfrm>
                <a:prstGeom prst="straightConnector1">
                  <a:avLst/>
                </a:prstGeom>
                <a:noFill/>
                <a:ln w="28575">
                  <a:solidFill>
                    <a:srgbClr val="C8020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21654" name="AutoShape 438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610" y="2296"/>
                  <a:ext cx="729" cy="52"/>
                </a:xfrm>
                <a:prstGeom prst="straightConnector1">
                  <a:avLst/>
                </a:prstGeom>
                <a:noFill/>
                <a:ln w="28575">
                  <a:solidFill>
                    <a:srgbClr val="C8020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21655" name="AutoShape 439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29" y="2553"/>
                  <a:ext cx="341" cy="393"/>
                </a:xfrm>
                <a:prstGeom prst="straightConnector1">
                  <a:avLst/>
                </a:prstGeom>
                <a:noFill/>
                <a:ln w="28575">
                  <a:solidFill>
                    <a:srgbClr val="C8020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21657" name="AutoShape 441"/>
                <p:cNvCxnSpPr>
                  <a:cxnSpLocks noChangeShapeType="1"/>
                </p:cNvCxnSpPr>
                <p:nvPr/>
              </p:nvCxnSpPr>
              <p:spPr bwMode="auto">
                <a:xfrm flipV="1">
                  <a:off x="623" y="2367"/>
                  <a:ext cx="536" cy="206"/>
                </a:xfrm>
                <a:prstGeom prst="straightConnector1">
                  <a:avLst/>
                </a:prstGeom>
                <a:noFill/>
                <a:ln w="28575">
                  <a:solidFill>
                    <a:srgbClr val="C8020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21658" name="AutoShape 442"/>
                <p:cNvCxnSpPr>
                  <a:cxnSpLocks noChangeShapeType="1"/>
                  <a:stCxn id="17486" idx="3"/>
                  <a:endCxn id="17539" idx="0"/>
                </p:cNvCxnSpPr>
                <p:nvPr/>
              </p:nvCxnSpPr>
              <p:spPr bwMode="auto">
                <a:xfrm>
                  <a:off x="630" y="2026"/>
                  <a:ext cx="399" cy="14"/>
                </a:xfrm>
                <a:prstGeom prst="straightConnector1">
                  <a:avLst/>
                </a:prstGeom>
                <a:noFill/>
                <a:ln w="28575">
                  <a:solidFill>
                    <a:srgbClr val="C8020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21659" name="AutoShape 443"/>
                <p:cNvCxnSpPr>
                  <a:cxnSpLocks noChangeShapeType="1"/>
                  <a:stCxn id="17483" idx="3"/>
                  <a:endCxn id="17645" idx="0"/>
                </p:cNvCxnSpPr>
                <p:nvPr/>
              </p:nvCxnSpPr>
              <p:spPr bwMode="auto">
                <a:xfrm>
                  <a:off x="772" y="1738"/>
                  <a:ext cx="161" cy="131"/>
                </a:xfrm>
                <a:prstGeom prst="straightConnector1">
                  <a:avLst/>
                </a:prstGeom>
                <a:noFill/>
                <a:ln w="28575">
                  <a:solidFill>
                    <a:srgbClr val="C8020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21661" name="AutoShape 445"/>
                <p:cNvCxnSpPr>
                  <a:cxnSpLocks noChangeShapeType="1"/>
                  <a:stCxn id="17481" idx="2"/>
                </p:cNvCxnSpPr>
                <p:nvPr/>
              </p:nvCxnSpPr>
              <p:spPr bwMode="auto">
                <a:xfrm>
                  <a:off x="1031" y="1470"/>
                  <a:ext cx="114" cy="172"/>
                </a:xfrm>
                <a:prstGeom prst="straightConnector1">
                  <a:avLst/>
                </a:prstGeom>
                <a:noFill/>
                <a:ln w="28575">
                  <a:solidFill>
                    <a:srgbClr val="C8020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sp>
        <p:nvSpPr>
          <p:cNvPr id="521739" name="Rectangle 523"/>
          <p:cNvSpPr>
            <a:spLocks noChangeArrowheads="1"/>
          </p:cNvSpPr>
          <p:nvPr/>
        </p:nvSpPr>
        <p:spPr bwMode="auto">
          <a:xfrm>
            <a:off x="1647371" y="4724400"/>
            <a:ext cx="1553029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smtClean="0"/>
              <a:t>Particle</a:t>
            </a:r>
            <a:endParaRPr lang="en-US" sz="3200" dirty="0"/>
          </a:p>
        </p:txBody>
      </p:sp>
      <p:grpSp>
        <p:nvGrpSpPr>
          <p:cNvPr id="17811" name="Group 459"/>
          <p:cNvGrpSpPr>
            <a:grpSpLocks/>
          </p:cNvGrpSpPr>
          <p:nvPr/>
        </p:nvGrpSpPr>
        <p:grpSpPr bwMode="auto">
          <a:xfrm>
            <a:off x="3276600" y="3128963"/>
            <a:ext cx="5867400" cy="3043237"/>
            <a:chOff x="432" y="528"/>
            <a:chExt cx="4896" cy="3346"/>
          </a:xfrm>
        </p:grpSpPr>
        <p:sp>
          <p:nvSpPr>
            <p:cNvPr id="521676" name="Rectangle 460"/>
            <p:cNvSpPr>
              <a:spLocks noChangeArrowheads="1"/>
            </p:cNvSpPr>
            <p:nvPr/>
          </p:nvSpPr>
          <p:spPr bwMode="auto">
            <a:xfrm>
              <a:off x="432" y="528"/>
              <a:ext cx="4896" cy="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n-US" sz="3200" dirty="0" smtClean="0"/>
                <a:t>Genome</a:t>
              </a:r>
              <a:endParaRPr lang="en-US" sz="3200" dirty="0">
                <a:solidFill>
                  <a:schemeClr val="tx2"/>
                </a:solidFill>
              </a:endParaRPr>
            </a:p>
          </p:txBody>
        </p:sp>
        <p:grpSp>
          <p:nvGrpSpPr>
            <p:cNvPr id="17812" name="Group 461"/>
            <p:cNvGrpSpPr>
              <a:grpSpLocks/>
            </p:cNvGrpSpPr>
            <p:nvPr/>
          </p:nvGrpSpPr>
          <p:grpSpPr bwMode="auto">
            <a:xfrm>
              <a:off x="670" y="1863"/>
              <a:ext cx="4447" cy="1173"/>
              <a:chOff x="670" y="1863"/>
              <a:chExt cx="4447" cy="1173"/>
            </a:xfrm>
          </p:grpSpPr>
          <p:sp>
            <p:nvSpPr>
              <p:cNvPr id="17450" name="Rectangle 462"/>
              <p:cNvSpPr>
                <a:spLocks noChangeArrowheads="1"/>
              </p:cNvSpPr>
              <p:nvPr/>
            </p:nvSpPr>
            <p:spPr bwMode="auto">
              <a:xfrm>
                <a:off x="3113" y="2410"/>
                <a:ext cx="242" cy="199"/>
              </a:xfrm>
              <a:prstGeom prst="rect">
                <a:avLst/>
              </a:prstGeom>
              <a:gradFill rotWithShape="0">
                <a:gsLst>
                  <a:gs pos="0">
                    <a:srgbClr val="005258"/>
                  </a:gs>
                  <a:gs pos="50000">
                    <a:srgbClr val="00B2BF"/>
                  </a:gs>
                  <a:gs pos="100000">
                    <a:srgbClr val="00525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B1E1EE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1" name="Rectangle 463"/>
              <p:cNvSpPr>
                <a:spLocks noChangeArrowheads="1"/>
              </p:cNvSpPr>
              <p:nvPr/>
            </p:nvSpPr>
            <p:spPr bwMode="auto">
              <a:xfrm>
                <a:off x="3367" y="2410"/>
                <a:ext cx="178" cy="199"/>
              </a:xfrm>
              <a:prstGeom prst="rect">
                <a:avLst/>
              </a:prstGeom>
              <a:gradFill rotWithShape="0">
                <a:gsLst>
                  <a:gs pos="0">
                    <a:srgbClr val="762525"/>
                  </a:gs>
                  <a:gs pos="50000">
                    <a:srgbClr val="FF5050"/>
                  </a:gs>
                  <a:gs pos="100000">
                    <a:srgbClr val="76252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B1E1EE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2" name="Rectangle 464"/>
              <p:cNvSpPr>
                <a:spLocks noChangeArrowheads="1"/>
              </p:cNvSpPr>
              <p:nvPr/>
            </p:nvSpPr>
            <p:spPr bwMode="auto">
              <a:xfrm>
                <a:off x="3690" y="2199"/>
                <a:ext cx="825" cy="199"/>
              </a:xfrm>
              <a:prstGeom prst="rect">
                <a:avLst/>
              </a:prstGeom>
              <a:gradFill rotWithShape="0">
                <a:gsLst>
                  <a:gs pos="0">
                    <a:srgbClr val="005E2F"/>
                  </a:gs>
                  <a:gs pos="50000">
                    <a:srgbClr val="00CC66"/>
                  </a:gs>
                  <a:gs pos="100000">
                    <a:srgbClr val="005E2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B1E1EE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3" name="Rectangle 465"/>
              <p:cNvSpPr>
                <a:spLocks noChangeArrowheads="1"/>
              </p:cNvSpPr>
              <p:nvPr/>
            </p:nvSpPr>
            <p:spPr bwMode="auto">
              <a:xfrm>
                <a:off x="3455" y="2623"/>
                <a:ext cx="97" cy="199"/>
              </a:xfrm>
              <a:prstGeom prst="rect">
                <a:avLst/>
              </a:prstGeom>
              <a:gradFill rotWithShape="0">
                <a:gsLst>
                  <a:gs pos="0">
                    <a:srgbClr val="767600"/>
                  </a:gs>
                  <a:gs pos="50000">
                    <a:srgbClr val="FFFF00"/>
                  </a:gs>
                  <a:gs pos="100000">
                    <a:srgbClr val="767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B1E1EE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4" name="Rectangle 466"/>
              <p:cNvSpPr>
                <a:spLocks noChangeArrowheads="1"/>
              </p:cNvSpPr>
              <p:nvPr/>
            </p:nvSpPr>
            <p:spPr bwMode="auto">
              <a:xfrm>
                <a:off x="4261" y="2621"/>
                <a:ext cx="138" cy="199"/>
              </a:xfrm>
              <a:prstGeom prst="rect">
                <a:avLst/>
              </a:prstGeom>
              <a:gradFill rotWithShape="0">
                <a:gsLst>
                  <a:gs pos="0">
                    <a:srgbClr val="767600"/>
                  </a:gs>
                  <a:gs pos="50000">
                    <a:srgbClr val="FFFF00"/>
                  </a:gs>
                  <a:gs pos="100000">
                    <a:srgbClr val="767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B1E1EE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5" name="Rectangle 467"/>
              <p:cNvSpPr>
                <a:spLocks noChangeArrowheads="1"/>
              </p:cNvSpPr>
              <p:nvPr/>
            </p:nvSpPr>
            <p:spPr bwMode="auto">
              <a:xfrm>
                <a:off x="4513" y="2201"/>
                <a:ext cx="232" cy="199"/>
              </a:xfrm>
              <a:prstGeom prst="rect">
                <a:avLst/>
              </a:prstGeom>
              <a:gradFill rotWithShape="0">
                <a:gsLst>
                  <a:gs pos="0">
                    <a:srgbClr val="5E1800"/>
                  </a:gs>
                  <a:gs pos="50000">
                    <a:srgbClr val="CC3300"/>
                  </a:gs>
                  <a:gs pos="100000">
                    <a:srgbClr val="5E18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B1E1EE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6" name="Text Box 468"/>
              <p:cNvSpPr txBox="1">
                <a:spLocks noChangeArrowheads="1"/>
              </p:cNvSpPr>
              <p:nvPr/>
            </p:nvSpPr>
            <p:spPr bwMode="auto">
              <a:xfrm>
                <a:off x="3871" y="2270"/>
                <a:ext cx="426" cy="37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B1E1EE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i="1" dirty="0" err="1">
                    <a:solidFill>
                      <a:srgbClr val="FFFFFF"/>
                    </a:solidFill>
                  </a:rPr>
                  <a:t>env</a:t>
                </a:r>
                <a:endParaRPr lang="en-US" sz="1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7" name="Text Box 469"/>
              <p:cNvSpPr txBox="1">
                <a:spLocks noChangeArrowheads="1"/>
              </p:cNvSpPr>
              <p:nvPr/>
            </p:nvSpPr>
            <p:spPr bwMode="auto">
              <a:xfrm>
                <a:off x="3681" y="2666"/>
                <a:ext cx="390" cy="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B1E1EE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i="1"/>
                  <a:t>rev</a:t>
                </a:r>
              </a:p>
            </p:txBody>
          </p:sp>
          <p:sp>
            <p:nvSpPr>
              <p:cNvPr id="17458" name="Text Box 470"/>
              <p:cNvSpPr txBox="1">
                <a:spLocks noChangeArrowheads="1"/>
              </p:cNvSpPr>
              <p:nvPr/>
            </p:nvSpPr>
            <p:spPr bwMode="auto">
              <a:xfrm>
                <a:off x="3281" y="1863"/>
                <a:ext cx="427" cy="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B1E1EE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i="1" dirty="0" err="1"/>
                  <a:t>vpu</a:t>
                </a:r>
                <a:endParaRPr lang="en-US" sz="1600" i="1" dirty="0"/>
              </a:p>
            </p:txBody>
          </p:sp>
          <p:sp>
            <p:nvSpPr>
              <p:cNvPr id="17459" name="Text Box 471"/>
              <p:cNvSpPr txBox="1">
                <a:spLocks noChangeArrowheads="1"/>
              </p:cNvSpPr>
              <p:nvPr/>
            </p:nvSpPr>
            <p:spPr bwMode="auto">
              <a:xfrm>
                <a:off x="3692" y="2469"/>
                <a:ext cx="342" cy="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B1E1EE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i="1"/>
                  <a:t>tat</a:t>
                </a:r>
              </a:p>
            </p:txBody>
          </p:sp>
          <p:sp>
            <p:nvSpPr>
              <p:cNvPr id="17460" name="Text Box 472"/>
              <p:cNvSpPr txBox="1">
                <a:spLocks noChangeArrowheads="1"/>
              </p:cNvSpPr>
              <p:nvPr/>
            </p:nvSpPr>
            <p:spPr bwMode="auto">
              <a:xfrm>
                <a:off x="4546" y="1863"/>
                <a:ext cx="390" cy="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B1E1EE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/>
                  <a:t>nef</a:t>
                </a: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1" name="Rectangle 473"/>
              <p:cNvSpPr>
                <a:spLocks noChangeArrowheads="1"/>
              </p:cNvSpPr>
              <p:nvPr/>
            </p:nvSpPr>
            <p:spPr bwMode="auto">
              <a:xfrm>
                <a:off x="4646" y="2310"/>
                <a:ext cx="289" cy="2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B1E1E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2" name="Line 474"/>
              <p:cNvSpPr>
                <a:spLocks noChangeShapeType="1"/>
              </p:cNvSpPr>
              <p:nvPr/>
            </p:nvSpPr>
            <p:spPr bwMode="auto">
              <a:xfrm>
                <a:off x="4839" y="2310"/>
                <a:ext cx="0" cy="220"/>
              </a:xfrm>
              <a:prstGeom prst="line">
                <a:avLst/>
              </a:prstGeom>
              <a:noFill/>
              <a:ln w="57150">
                <a:solidFill>
                  <a:srgbClr val="FF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3" name="Text Box 475"/>
              <p:cNvSpPr txBox="1">
                <a:spLocks noChangeArrowheads="1"/>
              </p:cNvSpPr>
              <p:nvPr/>
            </p:nvSpPr>
            <p:spPr bwMode="auto">
              <a:xfrm>
                <a:off x="4464" y="2612"/>
                <a:ext cx="653" cy="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B1E1EE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>
                    <a:solidFill>
                      <a:schemeClr val="tx2"/>
                    </a:solidFill>
                  </a:rPr>
                  <a:t>3</a:t>
                </a:r>
                <a:r>
                  <a:rPr lang="ja-JP" altLang="en-US" sz="1600">
                    <a:solidFill>
                      <a:schemeClr val="tx2"/>
                    </a:solidFill>
                  </a:rPr>
                  <a:t>’</a:t>
                </a:r>
                <a:r>
                  <a:rPr lang="en-US" altLang="ja-JP" sz="1600">
                    <a:solidFill>
                      <a:schemeClr val="tx2"/>
                    </a:solidFill>
                  </a:rPr>
                  <a:t> LTR</a:t>
                </a:r>
                <a:endParaRPr lang="en-US" sz="1600">
                  <a:solidFill>
                    <a:schemeClr val="tx2"/>
                  </a:solidFill>
                </a:endParaRPr>
              </a:p>
            </p:txBody>
          </p:sp>
          <p:sp>
            <p:nvSpPr>
              <p:cNvPr id="17464" name="Text Box 476"/>
              <p:cNvSpPr txBox="1">
                <a:spLocks noChangeArrowheads="1"/>
              </p:cNvSpPr>
              <p:nvPr/>
            </p:nvSpPr>
            <p:spPr bwMode="auto">
              <a:xfrm>
                <a:off x="670" y="2605"/>
                <a:ext cx="654" cy="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B1E1EE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>
                    <a:solidFill>
                      <a:schemeClr val="tx2"/>
                    </a:solidFill>
                  </a:rPr>
                  <a:t>5</a:t>
                </a:r>
                <a:r>
                  <a:rPr lang="ja-JP" altLang="en-US" sz="1600">
                    <a:solidFill>
                      <a:schemeClr val="tx2"/>
                    </a:solidFill>
                  </a:rPr>
                  <a:t>’</a:t>
                </a:r>
                <a:r>
                  <a:rPr lang="en-US" altLang="ja-JP" sz="1600">
                    <a:solidFill>
                      <a:schemeClr val="tx2"/>
                    </a:solidFill>
                  </a:rPr>
                  <a:t> LTR</a:t>
                </a:r>
                <a:endParaRPr lang="en-US" sz="1600">
                  <a:solidFill>
                    <a:schemeClr val="tx2"/>
                  </a:solidFill>
                </a:endParaRPr>
              </a:p>
            </p:txBody>
          </p:sp>
          <p:sp>
            <p:nvSpPr>
              <p:cNvPr id="17465" name="Rectangle 477"/>
              <p:cNvSpPr>
                <a:spLocks noChangeArrowheads="1"/>
              </p:cNvSpPr>
              <p:nvPr/>
            </p:nvSpPr>
            <p:spPr bwMode="auto">
              <a:xfrm>
                <a:off x="2861" y="2201"/>
                <a:ext cx="316" cy="199"/>
              </a:xfrm>
              <a:prstGeom prst="rect">
                <a:avLst/>
              </a:prstGeom>
              <a:gradFill rotWithShape="0">
                <a:gsLst>
                  <a:gs pos="0">
                    <a:srgbClr val="762F00"/>
                  </a:gs>
                  <a:gs pos="50000">
                    <a:srgbClr val="FF6600"/>
                  </a:gs>
                  <a:gs pos="100000">
                    <a:srgbClr val="762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B1E1EE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bIns="0" anchor="ctr"/>
              <a:lstStyle/>
              <a:p>
                <a:pPr algn="ctr"/>
                <a:r>
                  <a:rPr lang="en-US" sz="1600" i="1">
                    <a:solidFill>
                      <a:srgbClr val="FFFFFF"/>
                    </a:solidFill>
                  </a:rPr>
                  <a:t>vif  </a:t>
                </a:r>
              </a:p>
            </p:txBody>
          </p:sp>
          <p:sp>
            <p:nvSpPr>
              <p:cNvPr id="17466" name="Rectangle 478"/>
              <p:cNvSpPr>
                <a:spLocks noChangeArrowheads="1"/>
              </p:cNvSpPr>
              <p:nvPr/>
            </p:nvSpPr>
            <p:spPr bwMode="auto">
              <a:xfrm>
                <a:off x="1176" y="2199"/>
                <a:ext cx="509" cy="199"/>
              </a:xfrm>
              <a:prstGeom prst="rect">
                <a:avLst/>
              </a:prstGeom>
              <a:gradFill rotWithShape="0">
                <a:gsLst>
                  <a:gs pos="0">
                    <a:srgbClr val="000076"/>
                  </a:gs>
                  <a:gs pos="50000">
                    <a:srgbClr val="0000FF"/>
                  </a:gs>
                  <a:gs pos="100000">
                    <a:srgbClr val="0000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B1E1EE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7" name="Rectangle 479"/>
              <p:cNvSpPr>
                <a:spLocks noChangeArrowheads="1"/>
              </p:cNvSpPr>
              <p:nvPr/>
            </p:nvSpPr>
            <p:spPr bwMode="auto">
              <a:xfrm>
                <a:off x="1624" y="2410"/>
                <a:ext cx="1310" cy="199"/>
              </a:xfrm>
              <a:prstGeom prst="rect">
                <a:avLst/>
              </a:prstGeom>
              <a:gradFill rotWithShape="0">
                <a:gsLst>
                  <a:gs pos="0">
                    <a:srgbClr val="760000"/>
                  </a:gs>
                  <a:gs pos="50000">
                    <a:srgbClr val="FF0000"/>
                  </a:gs>
                  <a:gs pos="100000">
                    <a:srgbClr val="7600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B1E1EE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8" name="Text Box 480"/>
              <p:cNvSpPr txBox="1">
                <a:spLocks noChangeArrowheads="1"/>
              </p:cNvSpPr>
              <p:nvPr/>
            </p:nvSpPr>
            <p:spPr bwMode="auto">
              <a:xfrm>
                <a:off x="1175" y="2256"/>
                <a:ext cx="437" cy="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B1E1EE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i="1">
                    <a:solidFill>
                      <a:srgbClr val="FFFFFF"/>
                    </a:solidFill>
                  </a:rPr>
                  <a:t>gag</a:t>
                </a:r>
              </a:p>
            </p:txBody>
          </p:sp>
          <p:sp>
            <p:nvSpPr>
              <p:cNvPr id="17469" name="Text Box 481"/>
              <p:cNvSpPr txBox="1">
                <a:spLocks noChangeArrowheads="1"/>
              </p:cNvSpPr>
              <p:nvPr/>
            </p:nvSpPr>
            <p:spPr bwMode="auto">
              <a:xfrm>
                <a:off x="2083" y="2476"/>
                <a:ext cx="380" cy="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B1E1EE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i="1">
                    <a:solidFill>
                      <a:srgbClr val="FFFFFF"/>
                    </a:solidFill>
                  </a:rPr>
                  <a:t>pol</a:t>
                </a:r>
              </a:p>
            </p:txBody>
          </p:sp>
          <p:sp>
            <p:nvSpPr>
              <p:cNvPr id="17470" name="Rectangle 482"/>
              <p:cNvSpPr>
                <a:spLocks noChangeArrowheads="1"/>
              </p:cNvSpPr>
              <p:nvPr/>
            </p:nvSpPr>
            <p:spPr bwMode="auto">
              <a:xfrm>
                <a:off x="887" y="2294"/>
                <a:ext cx="289" cy="2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B1E1E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1" name="Line 483"/>
              <p:cNvSpPr>
                <a:spLocks noChangeShapeType="1"/>
              </p:cNvSpPr>
              <p:nvPr/>
            </p:nvSpPr>
            <p:spPr bwMode="auto">
              <a:xfrm>
                <a:off x="1080" y="2294"/>
                <a:ext cx="0" cy="220"/>
              </a:xfrm>
              <a:prstGeom prst="line">
                <a:avLst/>
              </a:prstGeom>
              <a:noFill/>
              <a:ln w="57150">
                <a:solidFill>
                  <a:srgbClr val="FF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2" name="Text Box 484"/>
              <p:cNvSpPr txBox="1">
                <a:spLocks noChangeArrowheads="1"/>
              </p:cNvSpPr>
              <p:nvPr/>
            </p:nvSpPr>
            <p:spPr bwMode="auto">
              <a:xfrm>
                <a:off x="3039" y="2650"/>
                <a:ext cx="389" cy="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B1E1EE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i="1">
                    <a:solidFill>
                      <a:srgbClr val="FFFFFF"/>
                    </a:solidFill>
                  </a:rPr>
                  <a:t>vpr</a:t>
                </a:r>
              </a:p>
            </p:txBody>
          </p:sp>
          <p:sp>
            <p:nvSpPr>
              <p:cNvPr id="17473" name="Rectangle 485"/>
              <p:cNvSpPr>
                <a:spLocks noChangeArrowheads="1"/>
              </p:cNvSpPr>
              <p:nvPr/>
            </p:nvSpPr>
            <p:spPr bwMode="auto">
              <a:xfrm>
                <a:off x="4257" y="2412"/>
                <a:ext cx="100" cy="199"/>
              </a:xfrm>
              <a:prstGeom prst="rect">
                <a:avLst/>
              </a:prstGeom>
              <a:gradFill rotWithShape="0">
                <a:gsLst>
                  <a:gs pos="0">
                    <a:srgbClr val="762525"/>
                  </a:gs>
                  <a:gs pos="50000">
                    <a:srgbClr val="FF5050"/>
                  </a:gs>
                  <a:gs pos="100000">
                    <a:srgbClr val="76252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B1E1EE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4" name="Rectangle 486"/>
              <p:cNvSpPr>
                <a:spLocks noChangeArrowheads="1"/>
              </p:cNvSpPr>
              <p:nvPr/>
            </p:nvSpPr>
            <p:spPr bwMode="auto">
              <a:xfrm>
                <a:off x="3541" y="2199"/>
                <a:ext cx="154" cy="199"/>
              </a:xfrm>
              <a:prstGeom prst="rect">
                <a:avLst/>
              </a:prstGeom>
              <a:gradFill rotWithShape="0">
                <a:gsLst>
                  <a:gs pos="0">
                    <a:srgbClr val="800080"/>
                  </a:gs>
                  <a:gs pos="50000">
                    <a:srgbClr val="C387C3"/>
                  </a:gs>
                  <a:gs pos="100000">
                    <a:srgbClr val="80008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B1E1EE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813" name="Group 487"/>
            <p:cNvGrpSpPr>
              <a:grpSpLocks/>
            </p:cNvGrpSpPr>
            <p:nvPr/>
          </p:nvGrpSpPr>
          <p:grpSpPr bwMode="auto">
            <a:xfrm>
              <a:off x="816" y="1459"/>
              <a:ext cx="4082" cy="1833"/>
              <a:chOff x="816" y="1459"/>
              <a:chExt cx="4082" cy="1833"/>
            </a:xfrm>
          </p:grpSpPr>
          <p:grpSp>
            <p:nvGrpSpPr>
              <p:cNvPr id="17814" name="Group 488"/>
              <p:cNvGrpSpPr>
                <a:grpSpLocks/>
              </p:cNvGrpSpPr>
              <p:nvPr/>
            </p:nvGrpSpPr>
            <p:grpSpPr bwMode="auto">
              <a:xfrm>
                <a:off x="816" y="1459"/>
                <a:ext cx="4082" cy="1833"/>
                <a:chOff x="816" y="1459"/>
                <a:chExt cx="4082" cy="1833"/>
              </a:xfrm>
            </p:grpSpPr>
            <p:grpSp>
              <p:nvGrpSpPr>
                <p:cNvPr id="17815" name="Group 489"/>
                <p:cNvGrpSpPr>
                  <a:grpSpLocks/>
                </p:cNvGrpSpPr>
                <p:nvPr/>
              </p:nvGrpSpPr>
              <p:grpSpPr bwMode="auto">
                <a:xfrm>
                  <a:off x="816" y="1459"/>
                  <a:ext cx="1296" cy="739"/>
                  <a:chOff x="816" y="1459"/>
                  <a:chExt cx="1296" cy="739"/>
                </a:xfrm>
              </p:grpSpPr>
              <p:sp>
                <p:nvSpPr>
                  <p:cNvPr id="17440" name="Line 49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887" y="1867"/>
                    <a:ext cx="289" cy="33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41" name="Rectangle 491"/>
                  <p:cNvSpPr>
                    <a:spLocks noChangeArrowheads="1"/>
                  </p:cNvSpPr>
                  <p:nvPr/>
                </p:nvSpPr>
                <p:spPr bwMode="auto">
                  <a:xfrm>
                    <a:off x="1150" y="1728"/>
                    <a:ext cx="271" cy="11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FD"/>
                      </a:gs>
                      <a:gs pos="50000">
                        <a:srgbClr val="6363FE"/>
                      </a:gs>
                      <a:gs pos="100000">
                        <a:srgbClr val="0000FD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B1E1EE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42" name="Text Box 49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42" y="1488"/>
                    <a:ext cx="386" cy="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B1E1EE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1400"/>
                      <a:t>CA</a:t>
                    </a:r>
                  </a:p>
                </p:txBody>
              </p:sp>
              <p:sp>
                <p:nvSpPr>
                  <p:cNvPr id="17443" name="Rectangle 493"/>
                  <p:cNvSpPr>
                    <a:spLocks noChangeArrowheads="1"/>
                  </p:cNvSpPr>
                  <p:nvPr/>
                </p:nvSpPr>
                <p:spPr bwMode="auto">
                  <a:xfrm>
                    <a:off x="895" y="1728"/>
                    <a:ext cx="193" cy="11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66FFFF"/>
                      </a:gs>
                      <a:gs pos="50000">
                        <a:srgbClr val="C1FFFF"/>
                      </a:gs>
                      <a:gs pos="100000">
                        <a:srgbClr val="66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B1E1EE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44" name="Text Box 4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6" y="1488"/>
                    <a:ext cx="386" cy="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B1E1EE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1400"/>
                      <a:t>MA</a:t>
                    </a:r>
                  </a:p>
                </p:txBody>
              </p:sp>
              <p:sp>
                <p:nvSpPr>
                  <p:cNvPr id="17445" name="Rectangle 495"/>
                  <p:cNvSpPr>
                    <a:spLocks noChangeArrowheads="1"/>
                  </p:cNvSpPr>
                  <p:nvPr/>
                </p:nvSpPr>
                <p:spPr bwMode="auto">
                  <a:xfrm>
                    <a:off x="1517" y="1728"/>
                    <a:ext cx="116" cy="11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A1A100"/>
                      </a:gs>
                      <a:gs pos="50000">
                        <a:srgbClr val="FFFF00"/>
                      </a:gs>
                      <a:gs pos="100000">
                        <a:srgbClr val="A1A1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B1E1EE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46" name="Text Box 4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8" y="1488"/>
                    <a:ext cx="386" cy="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B1E1EE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1400"/>
                      <a:t>NC</a:t>
                    </a:r>
                  </a:p>
                </p:txBody>
              </p:sp>
              <p:sp>
                <p:nvSpPr>
                  <p:cNvPr id="17447" name="Rectangle 497"/>
                  <p:cNvSpPr>
                    <a:spLocks noChangeArrowheads="1"/>
                  </p:cNvSpPr>
                  <p:nvPr/>
                </p:nvSpPr>
                <p:spPr bwMode="auto">
                  <a:xfrm>
                    <a:off x="1727" y="1728"/>
                    <a:ext cx="116" cy="11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7A6397"/>
                      </a:gs>
                      <a:gs pos="50000">
                        <a:srgbClr val="CEA8FF"/>
                      </a:gs>
                      <a:gs pos="100000">
                        <a:srgbClr val="7A6397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B1E1EE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48" name="Text Box 49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26" y="1459"/>
                    <a:ext cx="386" cy="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B1E1EE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1400"/>
                      <a:t>p6</a:t>
                    </a:r>
                  </a:p>
                </p:txBody>
              </p:sp>
              <p:sp>
                <p:nvSpPr>
                  <p:cNvPr id="17449" name="Line 4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58" y="1867"/>
                    <a:ext cx="193" cy="33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816" name="Group 500"/>
                <p:cNvGrpSpPr>
                  <a:grpSpLocks/>
                </p:cNvGrpSpPr>
                <p:nvPr/>
              </p:nvGrpSpPr>
              <p:grpSpPr bwMode="auto">
                <a:xfrm>
                  <a:off x="1440" y="2610"/>
                  <a:ext cx="1634" cy="682"/>
                  <a:chOff x="1440" y="2610"/>
                  <a:chExt cx="1634" cy="682"/>
                </a:xfrm>
              </p:grpSpPr>
              <p:sp>
                <p:nvSpPr>
                  <p:cNvPr id="17432" name="Rectangle 501"/>
                  <p:cNvSpPr>
                    <a:spLocks noChangeArrowheads="1"/>
                  </p:cNvSpPr>
                  <p:nvPr/>
                </p:nvSpPr>
                <p:spPr bwMode="auto">
                  <a:xfrm>
                    <a:off x="1465" y="2945"/>
                    <a:ext cx="324" cy="11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24900"/>
                      </a:gs>
                      <a:gs pos="50000">
                        <a:srgbClr val="FF8000"/>
                      </a:gs>
                      <a:gs pos="100000">
                        <a:srgbClr val="924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B1E1EE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3" name="Text Box 5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0" y="3072"/>
                    <a:ext cx="386" cy="2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B1E1EE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1400"/>
                      <a:t>PR</a:t>
                    </a:r>
                  </a:p>
                </p:txBody>
              </p:sp>
              <p:sp>
                <p:nvSpPr>
                  <p:cNvPr id="17434" name="Rectangle 503"/>
                  <p:cNvSpPr>
                    <a:spLocks noChangeArrowheads="1"/>
                  </p:cNvSpPr>
                  <p:nvPr/>
                </p:nvSpPr>
                <p:spPr bwMode="auto">
                  <a:xfrm>
                    <a:off x="1964" y="2945"/>
                    <a:ext cx="540" cy="11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3B7600"/>
                      </a:gs>
                      <a:gs pos="50000">
                        <a:srgbClr val="80FF00"/>
                      </a:gs>
                      <a:gs pos="100000">
                        <a:srgbClr val="3B7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B1E1EE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5" name="Text Box 5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63" y="3072"/>
                    <a:ext cx="385" cy="2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B1E1EE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1400"/>
                      <a:t>RT</a:t>
                    </a:r>
                  </a:p>
                </p:txBody>
              </p:sp>
              <p:sp>
                <p:nvSpPr>
                  <p:cNvPr id="17436" name="Rectangle 505"/>
                  <p:cNvSpPr>
                    <a:spLocks noChangeArrowheads="1"/>
                  </p:cNvSpPr>
                  <p:nvPr/>
                </p:nvSpPr>
                <p:spPr bwMode="auto">
                  <a:xfrm>
                    <a:off x="2665" y="2945"/>
                    <a:ext cx="385" cy="11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90000"/>
                      </a:gs>
                      <a:gs pos="50000">
                        <a:srgbClr val="FC6D6D"/>
                      </a:gs>
                      <a:gs pos="100000">
                        <a:srgbClr val="F900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B1E1EE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7" name="Text Box 5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88" y="3072"/>
                    <a:ext cx="386" cy="2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B1E1EE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1400"/>
                      <a:t>IN</a:t>
                    </a:r>
                  </a:p>
                </p:txBody>
              </p:sp>
              <p:sp>
                <p:nvSpPr>
                  <p:cNvPr id="17438" name="Line 50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65" y="2640"/>
                    <a:ext cx="193" cy="33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9" name="Line 508"/>
                  <p:cNvSpPr>
                    <a:spLocks noChangeShapeType="1"/>
                  </p:cNvSpPr>
                  <p:nvPr/>
                </p:nvSpPr>
                <p:spPr bwMode="auto">
                  <a:xfrm>
                    <a:off x="2895" y="2610"/>
                    <a:ext cx="169" cy="36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817" name="Group 509"/>
                <p:cNvGrpSpPr>
                  <a:grpSpLocks/>
                </p:cNvGrpSpPr>
                <p:nvPr/>
              </p:nvGrpSpPr>
              <p:grpSpPr bwMode="auto">
                <a:xfrm>
                  <a:off x="3586" y="1460"/>
                  <a:ext cx="1312" cy="738"/>
                  <a:chOff x="3586" y="1460"/>
                  <a:chExt cx="1312" cy="738"/>
                </a:xfrm>
              </p:grpSpPr>
              <p:sp>
                <p:nvSpPr>
                  <p:cNvPr id="17427" name="Rectangle 510"/>
                  <p:cNvSpPr>
                    <a:spLocks noChangeArrowheads="1"/>
                  </p:cNvSpPr>
                  <p:nvPr/>
                </p:nvSpPr>
                <p:spPr bwMode="auto">
                  <a:xfrm>
                    <a:off x="4391" y="1752"/>
                    <a:ext cx="270" cy="11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CA65"/>
                      </a:gs>
                      <a:gs pos="50000">
                        <a:srgbClr val="82E5B4"/>
                      </a:gs>
                      <a:gs pos="100000">
                        <a:srgbClr val="00CA65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B1E1EE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28" name="Text Box 5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0" y="1460"/>
                    <a:ext cx="578" cy="2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B1E1EE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1400"/>
                      <a:t>gp41</a:t>
                    </a:r>
                  </a:p>
                </p:txBody>
              </p:sp>
              <p:sp>
                <p:nvSpPr>
                  <p:cNvPr id="17429" name="Rectangle 512"/>
                  <p:cNvSpPr>
                    <a:spLocks noChangeArrowheads="1"/>
                  </p:cNvSpPr>
                  <p:nvPr/>
                </p:nvSpPr>
                <p:spPr bwMode="auto">
                  <a:xfrm>
                    <a:off x="3586" y="1756"/>
                    <a:ext cx="656" cy="11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359B"/>
                      </a:gs>
                      <a:gs pos="50000">
                        <a:srgbClr val="FF8BC6"/>
                      </a:gs>
                      <a:gs pos="100000">
                        <a:srgbClr val="FF359B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B1E1EE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0" name="Text Box 5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00" y="1460"/>
                    <a:ext cx="578" cy="2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B1E1EE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1400" dirty="0"/>
                      <a:t>gp120</a:t>
                    </a:r>
                  </a:p>
                </p:txBody>
              </p:sp>
              <p:sp>
                <p:nvSpPr>
                  <p:cNvPr id="17431" name="Line 51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86" y="1867"/>
                    <a:ext cx="96" cy="33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21731" name="Line 515"/>
              <p:cNvSpPr>
                <a:spLocks noChangeShapeType="1"/>
              </p:cNvSpPr>
              <p:nvPr/>
            </p:nvSpPr>
            <p:spPr bwMode="auto">
              <a:xfrm flipV="1">
                <a:off x="4512" y="1872"/>
                <a:ext cx="143" cy="3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521732" name="Text Box 516"/>
            <p:cNvSpPr txBox="1">
              <a:spLocks noChangeArrowheads="1"/>
            </p:cNvSpPr>
            <p:nvPr/>
          </p:nvSpPr>
          <p:spPr bwMode="auto">
            <a:xfrm>
              <a:off x="2112" y="3504"/>
              <a:ext cx="172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/>
                <a:t>9,200 nucleotides</a:t>
              </a:r>
            </a:p>
          </p:txBody>
        </p:sp>
        <p:sp>
          <p:nvSpPr>
            <p:cNvPr id="521733" name="Line 517"/>
            <p:cNvSpPr>
              <a:spLocks noChangeShapeType="1"/>
            </p:cNvSpPr>
            <p:nvPr/>
          </p:nvSpPr>
          <p:spPr bwMode="auto">
            <a:xfrm>
              <a:off x="1056" y="3504"/>
              <a:ext cx="37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818" name="Group 527"/>
          <p:cNvGrpSpPr>
            <a:grpSpLocks/>
          </p:cNvGrpSpPr>
          <p:nvPr/>
        </p:nvGrpSpPr>
        <p:grpSpPr bwMode="auto">
          <a:xfrm>
            <a:off x="5930900" y="4597400"/>
            <a:ext cx="2146300" cy="431800"/>
            <a:chOff x="3736" y="2896"/>
            <a:chExt cx="1352" cy="272"/>
          </a:xfrm>
        </p:grpSpPr>
        <p:sp>
          <p:nvSpPr>
            <p:cNvPr id="521740" name="Oval 524"/>
            <p:cNvSpPr>
              <a:spLocks noChangeArrowheads="1"/>
            </p:cNvSpPr>
            <p:nvPr/>
          </p:nvSpPr>
          <p:spPr bwMode="auto">
            <a:xfrm>
              <a:off x="4560" y="2992"/>
              <a:ext cx="528" cy="176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1741" name="Oval 525"/>
            <p:cNvSpPr>
              <a:spLocks noChangeArrowheads="1"/>
            </p:cNvSpPr>
            <p:nvPr/>
          </p:nvSpPr>
          <p:spPr bwMode="auto">
            <a:xfrm>
              <a:off x="3736" y="2896"/>
              <a:ext cx="528" cy="176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74" name="Line 4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77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2093913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58"/>
          <p:cNvSpPr>
            <a:spLocks noChangeArrowheads="1"/>
          </p:cNvSpPr>
          <p:nvPr/>
        </p:nvSpPr>
        <p:spPr bwMode="auto">
          <a:xfrm>
            <a:off x="762000" y="-304800"/>
            <a:ext cx="784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b="1" dirty="0">
                <a:latin typeface="Comic Sans MS" pitchFamily="66" charset="0"/>
              </a:rPr>
              <a:t>Genetic-Proteomic Approach</a:t>
            </a:r>
          </a:p>
        </p:txBody>
      </p:sp>
      <p:grpSp>
        <p:nvGrpSpPr>
          <p:cNvPr id="2" name="Group 425"/>
          <p:cNvGrpSpPr>
            <a:grpSpLocks/>
          </p:cNvGrpSpPr>
          <p:nvPr/>
        </p:nvGrpSpPr>
        <p:grpSpPr bwMode="auto">
          <a:xfrm>
            <a:off x="2286000" y="1600200"/>
            <a:ext cx="3276600" cy="1828800"/>
            <a:chOff x="1440" y="1008"/>
            <a:chExt cx="2064" cy="1152"/>
          </a:xfrm>
        </p:grpSpPr>
        <p:sp>
          <p:nvSpPr>
            <p:cNvPr id="77224" name="AutoShape 424"/>
            <p:cNvSpPr>
              <a:spLocks noChangeArrowheads="1"/>
            </p:cNvSpPr>
            <p:nvPr/>
          </p:nvSpPr>
          <p:spPr bwMode="auto">
            <a:xfrm rot="-5400000">
              <a:off x="1704" y="840"/>
              <a:ext cx="960" cy="1488"/>
            </a:xfrm>
            <a:prstGeom prst="triangle">
              <a:avLst>
                <a:gd name="adj" fmla="val 50546"/>
              </a:avLst>
            </a:prstGeom>
            <a:gradFill rotWithShape="0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>
                    <a:alpha val="50999"/>
                  </a:schemeClr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grpSp>
          <p:nvGrpSpPr>
            <p:cNvPr id="3" name="Group 266"/>
            <p:cNvGrpSpPr>
              <a:grpSpLocks/>
            </p:cNvGrpSpPr>
            <p:nvPr/>
          </p:nvGrpSpPr>
          <p:grpSpPr bwMode="auto">
            <a:xfrm rot="123435">
              <a:off x="2352" y="1008"/>
              <a:ext cx="1152" cy="1152"/>
              <a:chOff x="384" y="1200"/>
              <a:chExt cx="864" cy="864"/>
            </a:xfrm>
          </p:grpSpPr>
          <p:grpSp>
            <p:nvGrpSpPr>
              <p:cNvPr id="4" name="Group 267"/>
              <p:cNvGrpSpPr>
                <a:grpSpLocks/>
              </p:cNvGrpSpPr>
              <p:nvPr/>
            </p:nvGrpSpPr>
            <p:grpSpPr bwMode="auto">
              <a:xfrm>
                <a:off x="384" y="1200"/>
                <a:ext cx="864" cy="864"/>
                <a:chOff x="1618" y="816"/>
                <a:chExt cx="2794" cy="2785"/>
              </a:xfrm>
            </p:grpSpPr>
            <p:sp>
              <p:nvSpPr>
                <p:cNvPr id="24713" name="Oval 268"/>
                <p:cNvSpPr>
                  <a:spLocks noChangeArrowheads="1"/>
                </p:cNvSpPr>
                <p:nvPr/>
              </p:nvSpPr>
              <p:spPr bwMode="auto">
                <a:xfrm>
                  <a:off x="1949" y="1152"/>
                  <a:ext cx="2131" cy="213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B1E1EE"/>
                    </a:gs>
                    <a:gs pos="100000">
                      <a:srgbClr val="EAF7FA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" name="Group 269"/>
                <p:cNvGrpSpPr>
                  <a:grpSpLocks/>
                </p:cNvGrpSpPr>
                <p:nvPr/>
              </p:nvGrpSpPr>
              <p:grpSpPr bwMode="auto">
                <a:xfrm>
                  <a:off x="1618" y="816"/>
                  <a:ext cx="2794" cy="2785"/>
                  <a:chOff x="1618" y="816"/>
                  <a:chExt cx="2794" cy="2785"/>
                </a:xfrm>
              </p:grpSpPr>
              <p:sp>
                <p:nvSpPr>
                  <p:cNvPr id="24715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1926" y="1119"/>
                    <a:ext cx="2159" cy="216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161 w 21600"/>
                      <a:gd name="T25" fmla="*/ 3167 h 21600"/>
                      <a:gd name="T26" fmla="*/ 18439 w 21600"/>
                      <a:gd name="T27" fmla="*/ 18433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1065" y="10800"/>
                        </a:moveTo>
                        <a:cubicBezTo>
                          <a:pt x="1065" y="16176"/>
                          <a:pt x="5424" y="20535"/>
                          <a:pt x="10800" y="20535"/>
                        </a:cubicBezTo>
                        <a:cubicBezTo>
                          <a:pt x="16176" y="20535"/>
                          <a:pt x="20535" y="16176"/>
                          <a:pt x="20535" y="10800"/>
                        </a:cubicBezTo>
                        <a:cubicBezTo>
                          <a:pt x="20535" y="5424"/>
                          <a:pt x="16176" y="1065"/>
                          <a:pt x="10800" y="1065"/>
                        </a:cubicBezTo>
                        <a:cubicBezTo>
                          <a:pt x="5424" y="1065"/>
                          <a:pt x="1065" y="5424"/>
                          <a:pt x="1065" y="10800"/>
                        </a:cubicBezTo>
                        <a:close/>
                      </a:path>
                    </a:pathLst>
                  </a:custGeom>
                  <a:solidFill>
                    <a:srgbClr val="F5AFAA"/>
                  </a:solidFill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6" name="Group 271"/>
                  <p:cNvGrpSpPr>
                    <a:grpSpLocks/>
                  </p:cNvGrpSpPr>
                  <p:nvPr/>
                </p:nvGrpSpPr>
                <p:grpSpPr bwMode="auto">
                  <a:xfrm>
                    <a:off x="1618" y="816"/>
                    <a:ext cx="2794" cy="2785"/>
                    <a:chOff x="1618" y="816"/>
                    <a:chExt cx="2794" cy="2785"/>
                  </a:xfrm>
                </p:grpSpPr>
                <p:grpSp>
                  <p:nvGrpSpPr>
                    <p:cNvPr id="7" name="Group 2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96" y="816"/>
                      <a:ext cx="231" cy="415"/>
                      <a:chOff x="2676" y="3042"/>
                      <a:chExt cx="252" cy="452"/>
                    </a:xfrm>
                  </p:grpSpPr>
                  <p:grpSp>
                    <p:nvGrpSpPr>
                      <p:cNvPr id="8" name="Group 27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44" y="3258"/>
                        <a:ext cx="106" cy="236"/>
                        <a:chOff x="2456" y="3306"/>
                        <a:chExt cx="106" cy="236"/>
                      </a:xfrm>
                    </p:grpSpPr>
                    <p:sp>
                      <p:nvSpPr>
                        <p:cNvPr id="24786" name="Oval 27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56" y="3310"/>
                          <a:ext cx="40" cy="230"/>
                        </a:xfrm>
                        <a:prstGeom prst="ellipse">
                          <a:avLst/>
                        </a:prstGeom>
                        <a:solidFill>
                          <a:srgbClr val="008040"/>
                        </a:solidFill>
                        <a:ln w="9525">
                          <a:solidFill>
                            <a:srgbClr val="00432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787" name="Oval 27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22" y="3306"/>
                          <a:ext cx="40" cy="230"/>
                        </a:xfrm>
                        <a:prstGeom prst="ellipse">
                          <a:avLst/>
                        </a:prstGeom>
                        <a:solidFill>
                          <a:srgbClr val="008040"/>
                        </a:solidFill>
                        <a:ln w="9525">
                          <a:solidFill>
                            <a:srgbClr val="00432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788" name="Oval 27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0" y="3312"/>
                          <a:ext cx="40" cy="230"/>
                        </a:xfrm>
                        <a:prstGeom prst="ellipse">
                          <a:avLst/>
                        </a:prstGeom>
                        <a:solidFill>
                          <a:srgbClr val="008040"/>
                        </a:solidFill>
                        <a:ln w="9525">
                          <a:solidFill>
                            <a:srgbClr val="00432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9" name="Group 27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76" y="3042"/>
                        <a:ext cx="252" cy="270"/>
                        <a:chOff x="2676" y="3042"/>
                        <a:chExt cx="252" cy="270"/>
                      </a:xfrm>
                    </p:grpSpPr>
                    <p:sp>
                      <p:nvSpPr>
                        <p:cNvPr id="24783" name="Oval 27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01" y="3042"/>
                          <a:ext cx="127" cy="2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E092C9"/>
                            </a:gs>
                            <a:gs pos="100000">
                              <a:srgbClr val="C02091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81A75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784" name="Oval 27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76" y="3042"/>
                          <a:ext cx="127" cy="2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E092C9"/>
                            </a:gs>
                            <a:gs pos="100000">
                              <a:srgbClr val="C02091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81A75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785" name="Oval 28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3072"/>
                          <a:ext cx="127" cy="2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E092C9"/>
                            </a:gs>
                            <a:gs pos="100000">
                              <a:srgbClr val="C02091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81A75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" name="Group 281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940" y="3186"/>
                      <a:ext cx="231" cy="415"/>
                      <a:chOff x="2676" y="3042"/>
                      <a:chExt cx="252" cy="452"/>
                    </a:xfrm>
                  </p:grpSpPr>
                  <p:grpSp>
                    <p:nvGrpSpPr>
                      <p:cNvPr id="11" name="Group 28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44" y="3258"/>
                        <a:ext cx="106" cy="236"/>
                        <a:chOff x="2456" y="3306"/>
                        <a:chExt cx="106" cy="236"/>
                      </a:xfrm>
                    </p:grpSpPr>
                    <p:sp>
                      <p:nvSpPr>
                        <p:cNvPr id="24778" name="Oval 28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56" y="3310"/>
                          <a:ext cx="40" cy="230"/>
                        </a:xfrm>
                        <a:prstGeom prst="ellipse">
                          <a:avLst/>
                        </a:prstGeom>
                        <a:solidFill>
                          <a:srgbClr val="008040"/>
                        </a:solidFill>
                        <a:ln w="9525">
                          <a:solidFill>
                            <a:srgbClr val="00432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779" name="Oval 28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22" y="3306"/>
                          <a:ext cx="40" cy="230"/>
                        </a:xfrm>
                        <a:prstGeom prst="ellipse">
                          <a:avLst/>
                        </a:prstGeom>
                        <a:solidFill>
                          <a:srgbClr val="008040"/>
                        </a:solidFill>
                        <a:ln w="9525">
                          <a:solidFill>
                            <a:srgbClr val="00432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780" name="Oval 28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0" y="3312"/>
                          <a:ext cx="40" cy="230"/>
                        </a:xfrm>
                        <a:prstGeom prst="ellipse">
                          <a:avLst/>
                        </a:prstGeom>
                        <a:solidFill>
                          <a:srgbClr val="008040"/>
                        </a:solidFill>
                        <a:ln w="9525">
                          <a:solidFill>
                            <a:srgbClr val="00432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2" name="Group 28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76" y="3042"/>
                        <a:ext cx="252" cy="270"/>
                        <a:chOff x="2676" y="3042"/>
                        <a:chExt cx="252" cy="270"/>
                      </a:xfrm>
                    </p:grpSpPr>
                    <p:sp>
                      <p:nvSpPr>
                        <p:cNvPr id="24775" name="Oval 28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01" y="3042"/>
                          <a:ext cx="127" cy="2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E092C9"/>
                            </a:gs>
                            <a:gs pos="100000">
                              <a:srgbClr val="C02091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81A75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776" name="Oval 2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76" y="3042"/>
                          <a:ext cx="127" cy="2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E092C9"/>
                            </a:gs>
                            <a:gs pos="100000">
                              <a:srgbClr val="C02091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81A75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777" name="Oval 2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3072"/>
                          <a:ext cx="127" cy="2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E092C9"/>
                            </a:gs>
                            <a:gs pos="100000">
                              <a:srgbClr val="C02091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81A75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3" name="Group 290"/>
                    <p:cNvGrpSpPr>
                      <a:grpSpLocks/>
                    </p:cNvGrpSpPr>
                    <p:nvPr/>
                  </p:nvGrpSpPr>
                  <p:grpSpPr bwMode="auto">
                    <a:xfrm rot="8100000">
                      <a:off x="3777" y="2777"/>
                      <a:ext cx="231" cy="416"/>
                      <a:chOff x="2676" y="3042"/>
                      <a:chExt cx="252" cy="452"/>
                    </a:xfrm>
                  </p:grpSpPr>
                  <p:grpSp>
                    <p:nvGrpSpPr>
                      <p:cNvPr id="14" name="Group 29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44" y="3258"/>
                        <a:ext cx="106" cy="236"/>
                        <a:chOff x="2456" y="3306"/>
                        <a:chExt cx="106" cy="236"/>
                      </a:xfrm>
                    </p:grpSpPr>
                    <p:sp>
                      <p:nvSpPr>
                        <p:cNvPr id="24770" name="Oval 2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56" y="3310"/>
                          <a:ext cx="40" cy="230"/>
                        </a:xfrm>
                        <a:prstGeom prst="ellipse">
                          <a:avLst/>
                        </a:prstGeom>
                        <a:solidFill>
                          <a:srgbClr val="008040"/>
                        </a:solidFill>
                        <a:ln w="9525">
                          <a:solidFill>
                            <a:srgbClr val="00432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771" name="Oval 2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22" y="3306"/>
                          <a:ext cx="40" cy="230"/>
                        </a:xfrm>
                        <a:prstGeom prst="ellipse">
                          <a:avLst/>
                        </a:prstGeom>
                        <a:solidFill>
                          <a:srgbClr val="008040"/>
                        </a:solidFill>
                        <a:ln w="9525">
                          <a:solidFill>
                            <a:srgbClr val="00432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772" name="Oval 29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0" y="3312"/>
                          <a:ext cx="40" cy="230"/>
                        </a:xfrm>
                        <a:prstGeom prst="ellipse">
                          <a:avLst/>
                        </a:prstGeom>
                        <a:solidFill>
                          <a:srgbClr val="008040"/>
                        </a:solidFill>
                        <a:ln w="9525">
                          <a:solidFill>
                            <a:srgbClr val="00432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5" name="Group 29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76" y="3042"/>
                        <a:ext cx="252" cy="270"/>
                        <a:chOff x="2676" y="3042"/>
                        <a:chExt cx="252" cy="270"/>
                      </a:xfrm>
                    </p:grpSpPr>
                    <p:sp>
                      <p:nvSpPr>
                        <p:cNvPr id="24767" name="Oval 29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01" y="3042"/>
                          <a:ext cx="127" cy="2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E092C9"/>
                            </a:gs>
                            <a:gs pos="100000">
                              <a:srgbClr val="C02091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81A75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768" name="Oval 29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76" y="3042"/>
                          <a:ext cx="127" cy="2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E092C9"/>
                            </a:gs>
                            <a:gs pos="100000">
                              <a:srgbClr val="C02091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81A75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769" name="Oval 29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3072"/>
                          <a:ext cx="127" cy="2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E092C9"/>
                            </a:gs>
                            <a:gs pos="100000">
                              <a:srgbClr val="C02091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81A75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6" name="Group 299"/>
                    <p:cNvGrpSpPr>
                      <a:grpSpLocks/>
                    </p:cNvGrpSpPr>
                    <p:nvPr/>
                  </p:nvGrpSpPr>
                  <p:grpSpPr bwMode="auto">
                    <a:xfrm rot="5400000">
                      <a:off x="4089" y="1998"/>
                      <a:ext cx="232" cy="415"/>
                      <a:chOff x="2676" y="3042"/>
                      <a:chExt cx="252" cy="452"/>
                    </a:xfrm>
                  </p:grpSpPr>
                  <p:grpSp>
                    <p:nvGrpSpPr>
                      <p:cNvPr id="17" name="Group 30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44" y="3258"/>
                        <a:ext cx="106" cy="236"/>
                        <a:chOff x="2456" y="3306"/>
                        <a:chExt cx="106" cy="236"/>
                      </a:xfrm>
                    </p:grpSpPr>
                    <p:sp>
                      <p:nvSpPr>
                        <p:cNvPr id="24762" name="Oval 30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56" y="3310"/>
                          <a:ext cx="40" cy="230"/>
                        </a:xfrm>
                        <a:prstGeom prst="ellipse">
                          <a:avLst/>
                        </a:prstGeom>
                        <a:solidFill>
                          <a:srgbClr val="008040"/>
                        </a:solidFill>
                        <a:ln w="9525">
                          <a:solidFill>
                            <a:srgbClr val="00432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763" name="Oval 30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22" y="3306"/>
                          <a:ext cx="40" cy="230"/>
                        </a:xfrm>
                        <a:prstGeom prst="ellipse">
                          <a:avLst/>
                        </a:prstGeom>
                        <a:solidFill>
                          <a:srgbClr val="008040"/>
                        </a:solidFill>
                        <a:ln w="9525">
                          <a:solidFill>
                            <a:srgbClr val="00432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764" name="Oval 30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0" y="3312"/>
                          <a:ext cx="40" cy="230"/>
                        </a:xfrm>
                        <a:prstGeom prst="ellipse">
                          <a:avLst/>
                        </a:prstGeom>
                        <a:solidFill>
                          <a:srgbClr val="008040"/>
                        </a:solidFill>
                        <a:ln w="9525">
                          <a:solidFill>
                            <a:srgbClr val="00432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8" name="Group 30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76" y="3042"/>
                        <a:ext cx="252" cy="270"/>
                        <a:chOff x="2676" y="3042"/>
                        <a:chExt cx="252" cy="270"/>
                      </a:xfrm>
                    </p:grpSpPr>
                    <p:sp>
                      <p:nvSpPr>
                        <p:cNvPr id="24759" name="Oval 30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01" y="3042"/>
                          <a:ext cx="127" cy="2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E092C9"/>
                            </a:gs>
                            <a:gs pos="100000">
                              <a:srgbClr val="C02091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81A75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760" name="Oval 30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76" y="3042"/>
                          <a:ext cx="127" cy="2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E092C9"/>
                            </a:gs>
                            <a:gs pos="100000">
                              <a:srgbClr val="C02091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81A75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761" name="Oval 30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3072"/>
                          <a:ext cx="127" cy="2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E092C9"/>
                            </a:gs>
                            <a:gs pos="100000">
                              <a:srgbClr val="C02091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81A75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9" name="Group 308"/>
                    <p:cNvGrpSpPr>
                      <a:grpSpLocks/>
                    </p:cNvGrpSpPr>
                    <p:nvPr/>
                  </p:nvGrpSpPr>
                  <p:grpSpPr bwMode="auto">
                    <a:xfrm rot="2700000">
                      <a:off x="3806" y="1237"/>
                      <a:ext cx="232" cy="415"/>
                      <a:chOff x="2676" y="3042"/>
                      <a:chExt cx="252" cy="452"/>
                    </a:xfrm>
                  </p:grpSpPr>
                  <p:grpSp>
                    <p:nvGrpSpPr>
                      <p:cNvPr id="20" name="Group 30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44" y="3258"/>
                        <a:ext cx="106" cy="236"/>
                        <a:chOff x="2456" y="3306"/>
                        <a:chExt cx="106" cy="236"/>
                      </a:xfrm>
                    </p:grpSpPr>
                    <p:sp>
                      <p:nvSpPr>
                        <p:cNvPr id="24754" name="Oval 3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56" y="3310"/>
                          <a:ext cx="40" cy="230"/>
                        </a:xfrm>
                        <a:prstGeom prst="ellipse">
                          <a:avLst/>
                        </a:prstGeom>
                        <a:solidFill>
                          <a:srgbClr val="008040"/>
                        </a:solidFill>
                        <a:ln w="9525">
                          <a:solidFill>
                            <a:srgbClr val="00432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755" name="Oval 3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22" y="3306"/>
                          <a:ext cx="40" cy="230"/>
                        </a:xfrm>
                        <a:prstGeom prst="ellipse">
                          <a:avLst/>
                        </a:prstGeom>
                        <a:solidFill>
                          <a:srgbClr val="008040"/>
                        </a:solidFill>
                        <a:ln w="9525">
                          <a:solidFill>
                            <a:srgbClr val="00432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756" name="Oval 3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0" y="3312"/>
                          <a:ext cx="40" cy="230"/>
                        </a:xfrm>
                        <a:prstGeom prst="ellipse">
                          <a:avLst/>
                        </a:prstGeom>
                        <a:solidFill>
                          <a:srgbClr val="008040"/>
                        </a:solidFill>
                        <a:ln w="9525">
                          <a:solidFill>
                            <a:srgbClr val="00432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" name="Group 3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76" y="3042"/>
                        <a:ext cx="252" cy="270"/>
                        <a:chOff x="2676" y="3042"/>
                        <a:chExt cx="252" cy="270"/>
                      </a:xfrm>
                    </p:grpSpPr>
                    <p:sp>
                      <p:nvSpPr>
                        <p:cNvPr id="24751" name="Oval 3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01" y="3042"/>
                          <a:ext cx="127" cy="2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E092C9"/>
                            </a:gs>
                            <a:gs pos="100000">
                              <a:srgbClr val="C02091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81A75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752" name="Oval 3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76" y="3042"/>
                          <a:ext cx="127" cy="2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E092C9"/>
                            </a:gs>
                            <a:gs pos="100000">
                              <a:srgbClr val="C02091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81A75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753" name="Oval 3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3072"/>
                          <a:ext cx="127" cy="2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E092C9"/>
                            </a:gs>
                            <a:gs pos="100000">
                              <a:srgbClr val="C02091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81A75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2" name="Group 317"/>
                    <p:cNvGrpSpPr>
                      <a:grpSpLocks/>
                    </p:cNvGrpSpPr>
                    <p:nvPr/>
                  </p:nvGrpSpPr>
                  <p:grpSpPr bwMode="auto">
                    <a:xfrm rot="-8100000">
                      <a:off x="1991" y="2781"/>
                      <a:ext cx="232" cy="415"/>
                      <a:chOff x="2676" y="3042"/>
                      <a:chExt cx="252" cy="452"/>
                    </a:xfrm>
                  </p:grpSpPr>
                  <p:grpSp>
                    <p:nvGrpSpPr>
                      <p:cNvPr id="23" name="Group 3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44" y="3258"/>
                        <a:ext cx="106" cy="236"/>
                        <a:chOff x="2456" y="3306"/>
                        <a:chExt cx="106" cy="236"/>
                      </a:xfrm>
                    </p:grpSpPr>
                    <p:sp>
                      <p:nvSpPr>
                        <p:cNvPr id="24746" name="Oval 3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56" y="3310"/>
                          <a:ext cx="40" cy="230"/>
                        </a:xfrm>
                        <a:prstGeom prst="ellipse">
                          <a:avLst/>
                        </a:prstGeom>
                        <a:solidFill>
                          <a:srgbClr val="008040"/>
                        </a:solidFill>
                        <a:ln w="9525">
                          <a:solidFill>
                            <a:srgbClr val="00432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747" name="Oval 3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22" y="3306"/>
                          <a:ext cx="40" cy="230"/>
                        </a:xfrm>
                        <a:prstGeom prst="ellipse">
                          <a:avLst/>
                        </a:prstGeom>
                        <a:solidFill>
                          <a:srgbClr val="008040"/>
                        </a:solidFill>
                        <a:ln w="9525">
                          <a:solidFill>
                            <a:srgbClr val="00432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748" name="Oval 3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0" y="3312"/>
                          <a:ext cx="40" cy="230"/>
                        </a:xfrm>
                        <a:prstGeom prst="ellipse">
                          <a:avLst/>
                        </a:prstGeom>
                        <a:solidFill>
                          <a:srgbClr val="008040"/>
                        </a:solidFill>
                        <a:ln w="9525">
                          <a:solidFill>
                            <a:srgbClr val="00432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4" name="Group 3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76" y="3042"/>
                        <a:ext cx="252" cy="270"/>
                        <a:chOff x="2676" y="3042"/>
                        <a:chExt cx="252" cy="270"/>
                      </a:xfrm>
                    </p:grpSpPr>
                    <p:sp>
                      <p:nvSpPr>
                        <p:cNvPr id="24743" name="Oval 32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01" y="3042"/>
                          <a:ext cx="127" cy="2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E092C9"/>
                            </a:gs>
                            <a:gs pos="100000">
                              <a:srgbClr val="C02091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81A75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744" name="Oval 3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76" y="3042"/>
                          <a:ext cx="127" cy="2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E092C9"/>
                            </a:gs>
                            <a:gs pos="100000">
                              <a:srgbClr val="C02091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81A75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745" name="Oval 3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3072"/>
                          <a:ext cx="127" cy="2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E092C9"/>
                            </a:gs>
                            <a:gs pos="100000">
                              <a:srgbClr val="C02091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81A75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5" name="Group 326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1710" y="1943"/>
                      <a:ext cx="231" cy="415"/>
                      <a:chOff x="2676" y="3042"/>
                      <a:chExt cx="252" cy="452"/>
                    </a:xfrm>
                  </p:grpSpPr>
                  <p:grpSp>
                    <p:nvGrpSpPr>
                      <p:cNvPr id="26" name="Group 3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44" y="3258"/>
                        <a:ext cx="106" cy="236"/>
                        <a:chOff x="2456" y="3306"/>
                        <a:chExt cx="106" cy="236"/>
                      </a:xfrm>
                    </p:grpSpPr>
                    <p:sp>
                      <p:nvSpPr>
                        <p:cNvPr id="24738" name="Oval 3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56" y="3310"/>
                          <a:ext cx="40" cy="230"/>
                        </a:xfrm>
                        <a:prstGeom prst="ellipse">
                          <a:avLst/>
                        </a:prstGeom>
                        <a:solidFill>
                          <a:srgbClr val="008040"/>
                        </a:solidFill>
                        <a:ln w="9525">
                          <a:solidFill>
                            <a:srgbClr val="00432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739" name="Oval 3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22" y="3306"/>
                          <a:ext cx="40" cy="230"/>
                        </a:xfrm>
                        <a:prstGeom prst="ellipse">
                          <a:avLst/>
                        </a:prstGeom>
                        <a:solidFill>
                          <a:srgbClr val="008040"/>
                        </a:solidFill>
                        <a:ln w="9525">
                          <a:solidFill>
                            <a:srgbClr val="00432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740" name="Oval 33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0" y="3312"/>
                          <a:ext cx="40" cy="230"/>
                        </a:xfrm>
                        <a:prstGeom prst="ellipse">
                          <a:avLst/>
                        </a:prstGeom>
                        <a:solidFill>
                          <a:srgbClr val="008040"/>
                        </a:solidFill>
                        <a:ln w="9525">
                          <a:solidFill>
                            <a:srgbClr val="00432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7" name="Group 3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76" y="3042"/>
                        <a:ext cx="252" cy="270"/>
                        <a:chOff x="2676" y="3042"/>
                        <a:chExt cx="252" cy="270"/>
                      </a:xfrm>
                    </p:grpSpPr>
                    <p:sp>
                      <p:nvSpPr>
                        <p:cNvPr id="24735" name="Oval 33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01" y="3042"/>
                          <a:ext cx="127" cy="2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E092C9"/>
                            </a:gs>
                            <a:gs pos="100000">
                              <a:srgbClr val="C02091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81A75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736" name="Oval 33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76" y="3042"/>
                          <a:ext cx="127" cy="2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E092C9"/>
                            </a:gs>
                            <a:gs pos="100000">
                              <a:srgbClr val="C02091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81A75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737" name="Oval 33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3072"/>
                          <a:ext cx="127" cy="2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E092C9"/>
                            </a:gs>
                            <a:gs pos="100000">
                              <a:srgbClr val="C02091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81A75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8" name="Group 335"/>
                    <p:cNvGrpSpPr>
                      <a:grpSpLocks/>
                    </p:cNvGrpSpPr>
                    <p:nvPr/>
                  </p:nvGrpSpPr>
                  <p:grpSpPr bwMode="auto">
                    <a:xfrm rot="-2700000">
                      <a:off x="2015" y="1189"/>
                      <a:ext cx="231" cy="416"/>
                      <a:chOff x="2676" y="3042"/>
                      <a:chExt cx="252" cy="452"/>
                    </a:xfrm>
                  </p:grpSpPr>
                  <p:grpSp>
                    <p:nvGrpSpPr>
                      <p:cNvPr id="29" name="Group 33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44" y="3258"/>
                        <a:ext cx="106" cy="236"/>
                        <a:chOff x="2456" y="3306"/>
                        <a:chExt cx="106" cy="236"/>
                      </a:xfrm>
                    </p:grpSpPr>
                    <p:sp>
                      <p:nvSpPr>
                        <p:cNvPr id="24730" name="Oval 3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56" y="3310"/>
                          <a:ext cx="40" cy="230"/>
                        </a:xfrm>
                        <a:prstGeom prst="ellipse">
                          <a:avLst/>
                        </a:prstGeom>
                        <a:solidFill>
                          <a:srgbClr val="008040"/>
                        </a:solidFill>
                        <a:ln w="9525">
                          <a:solidFill>
                            <a:srgbClr val="00432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731" name="Oval 3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22" y="3306"/>
                          <a:ext cx="40" cy="230"/>
                        </a:xfrm>
                        <a:prstGeom prst="ellipse">
                          <a:avLst/>
                        </a:prstGeom>
                        <a:solidFill>
                          <a:srgbClr val="008040"/>
                        </a:solidFill>
                        <a:ln w="9525">
                          <a:solidFill>
                            <a:srgbClr val="00432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732" name="Oval 3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0" y="3312"/>
                          <a:ext cx="40" cy="230"/>
                        </a:xfrm>
                        <a:prstGeom prst="ellipse">
                          <a:avLst/>
                        </a:prstGeom>
                        <a:solidFill>
                          <a:srgbClr val="008040"/>
                        </a:solidFill>
                        <a:ln w="9525">
                          <a:solidFill>
                            <a:srgbClr val="00432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0" name="Group 3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76" y="3042"/>
                        <a:ext cx="252" cy="270"/>
                        <a:chOff x="2676" y="3042"/>
                        <a:chExt cx="252" cy="270"/>
                      </a:xfrm>
                    </p:grpSpPr>
                    <p:sp>
                      <p:nvSpPr>
                        <p:cNvPr id="24727" name="Oval 3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01" y="3042"/>
                          <a:ext cx="127" cy="2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E092C9"/>
                            </a:gs>
                            <a:gs pos="100000">
                              <a:srgbClr val="C02091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81A75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728" name="Oval 3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76" y="3042"/>
                          <a:ext cx="127" cy="2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E092C9"/>
                            </a:gs>
                            <a:gs pos="100000">
                              <a:srgbClr val="C02091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81A75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729" name="Oval 3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3072"/>
                          <a:ext cx="127" cy="2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E092C9"/>
                            </a:gs>
                            <a:gs pos="100000">
                              <a:srgbClr val="C02091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981A75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31" name="Group 344"/>
              <p:cNvGrpSpPr>
                <a:grpSpLocks/>
              </p:cNvGrpSpPr>
              <p:nvPr/>
            </p:nvGrpSpPr>
            <p:grpSpPr bwMode="auto">
              <a:xfrm>
                <a:off x="723" y="1457"/>
                <a:ext cx="197" cy="344"/>
                <a:chOff x="3690" y="1770"/>
                <a:chExt cx="693" cy="1206"/>
              </a:xfrm>
            </p:grpSpPr>
            <p:grpSp>
              <p:nvGrpSpPr>
                <p:cNvPr id="24576" name="Group 345"/>
                <p:cNvGrpSpPr>
                  <a:grpSpLocks/>
                </p:cNvGrpSpPr>
                <p:nvPr/>
              </p:nvGrpSpPr>
              <p:grpSpPr bwMode="auto">
                <a:xfrm>
                  <a:off x="3840" y="1770"/>
                  <a:ext cx="543" cy="534"/>
                  <a:chOff x="3840" y="1770"/>
                  <a:chExt cx="543" cy="534"/>
                </a:xfrm>
              </p:grpSpPr>
              <p:sp>
                <p:nvSpPr>
                  <p:cNvPr id="24698" name="Freeform 346"/>
                  <p:cNvSpPr>
                    <a:spLocks/>
                  </p:cNvSpPr>
                  <p:nvPr/>
                </p:nvSpPr>
                <p:spPr bwMode="auto">
                  <a:xfrm rot="-883573">
                    <a:off x="3852" y="1770"/>
                    <a:ext cx="468" cy="486"/>
                  </a:xfrm>
                  <a:custGeom>
                    <a:avLst/>
                    <a:gdLst>
                      <a:gd name="T0" fmla="*/ 3 w 548"/>
                      <a:gd name="T1" fmla="*/ 0 h 486"/>
                      <a:gd name="T2" fmla="*/ 48 w 548"/>
                      <a:gd name="T3" fmla="*/ 115 h 486"/>
                      <a:gd name="T4" fmla="*/ 38 w 548"/>
                      <a:gd name="T5" fmla="*/ 211 h 486"/>
                      <a:gd name="T6" fmla="*/ 22 w 548"/>
                      <a:gd name="T7" fmla="*/ 275 h 486"/>
                      <a:gd name="T8" fmla="*/ 17 w 548"/>
                      <a:gd name="T9" fmla="*/ 301 h 486"/>
                      <a:gd name="T10" fmla="*/ 13 w 548"/>
                      <a:gd name="T11" fmla="*/ 314 h 486"/>
                      <a:gd name="T12" fmla="*/ 8 w 548"/>
                      <a:gd name="T13" fmla="*/ 326 h 486"/>
                      <a:gd name="T14" fmla="*/ 3 w 548"/>
                      <a:gd name="T15" fmla="*/ 346 h 486"/>
                      <a:gd name="T16" fmla="*/ 3 w 548"/>
                      <a:gd name="T17" fmla="*/ 358 h 486"/>
                      <a:gd name="T18" fmla="*/ 8 w 548"/>
                      <a:gd name="T19" fmla="*/ 435 h 486"/>
                      <a:gd name="T20" fmla="*/ 38 w 548"/>
                      <a:gd name="T21" fmla="*/ 486 h 486"/>
                      <a:gd name="T22" fmla="*/ 83 w 548"/>
                      <a:gd name="T23" fmla="*/ 480 h 48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548"/>
                      <a:gd name="T37" fmla="*/ 0 h 486"/>
                      <a:gd name="T38" fmla="*/ 548 w 548"/>
                      <a:gd name="T39" fmla="*/ 486 h 48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548" h="486">
                        <a:moveTo>
                          <a:pt x="23" y="0"/>
                        </a:moveTo>
                        <a:cubicBezTo>
                          <a:pt x="124" y="7"/>
                          <a:pt x="255" y="23"/>
                          <a:pt x="318" y="115"/>
                        </a:cubicBezTo>
                        <a:cubicBezTo>
                          <a:pt x="310" y="155"/>
                          <a:pt x="296" y="200"/>
                          <a:pt x="254" y="211"/>
                        </a:cubicBezTo>
                        <a:cubicBezTo>
                          <a:pt x="222" y="232"/>
                          <a:pt x="171" y="248"/>
                          <a:pt x="145" y="275"/>
                        </a:cubicBezTo>
                        <a:cubicBezTo>
                          <a:pt x="136" y="283"/>
                          <a:pt x="129" y="294"/>
                          <a:pt x="119" y="301"/>
                        </a:cubicBezTo>
                        <a:cubicBezTo>
                          <a:pt x="109" y="307"/>
                          <a:pt x="97" y="310"/>
                          <a:pt x="87" y="314"/>
                        </a:cubicBezTo>
                        <a:cubicBezTo>
                          <a:pt x="74" y="318"/>
                          <a:pt x="49" y="326"/>
                          <a:pt x="49" y="326"/>
                        </a:cubicBezTo>
                        <a:cubicBezTo>
                          <a:pt x="40" y="332"/>
                          <a:pt x="31" y="339"/>
                          <a:pt x="23" y="346"/>
                        </a:cubicBezTo>
                        <a:cubicBezTo>
                          <a:pt x="16" y="350"/>
                          <a:pt x="4" y="350"/>
                          <a:pt x="4" y="358"/>
                        </a:cubicBezTo>
                        <a:cubicBezTo>
                          <a:pt x="0" y="387"/>
                          <a:pt x="31" y="421"/>
                          <a:pt x="55" y="435"/>
                        </a:cubicBezTo>
                        <a:cubicBezTo>
                          <a:pt x="120" y="471"/>
                          <a:pt x="171" y="480"/>
                          <a:pt x="247" y="486"/>
                        </a:cubicBezTo>
                        <a:cubicBezTo>
                          <a:pt x="347" y="484"/>
                          <a:pt x="548" y="480"/>
                          <a:pt x="548" y="480"/>
                        </a:cubicBez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4577" name="Group 347"/>
                  <p:cNvGrpSpPr>
                    <a:grpSpLocks/>
                  </p:cNvGrpSpPr>
                  <p:nvPr/>
                </p:nvGrpSpPr>
                <p:grpSpPr bwMode="auto">
                  <a:xfrm>
                    <a:off x="3840" y="1776"/>
                    <a:ext cx="543" cy="528"/>
                    <a:chOff x="3840" y="1776"/>
                    <a:chExt cx="543" cy="528"/>
                  </a:xfrm>
                </p:grpSpPr>
                <p:sp>
                  <p:nvSpPr>
                    <p:cNvPr id="24700" name="AutoShape 3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0" y="1776"/>
                      <a:ext cx="69" cy="96"/>
                    </a:xfrm>
                    <a:prstGeom prst="flowChartCollate">
                      <a:avLst/>
                    </a:prstGeom>
                    <a:gradFill rotWithShape="0">
                      <a:gsLst>
                        <a:gs pos="0">
                          <a:srgbClr val="767600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C9CA0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701" name="AutoShape 3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30" y="1788"/>
                      <a:ext cx="69" cy="96"/>
                    </a:xfrm>
                    <a:prstGeom prst="flowChartCollate">
                      <a:avLst/>
                    </a:prstGeom>
                    <a:gradFill rotWithShape="0">
                      <a:gsLst>
                        <a:gs pos="0">
                          <a:srgbClr val="767600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C9CA0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702" name="AutoShape 3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32" y="2208"/>
                      <a:ext cx="69" cy="96"/>
                    </a:xfrm>
                    <a:prstGeom prst="flowChartCollate">
                      <a:avLst/>
                    </a:prstGeom>
                    <a:gradFill rotWithShape="0">
                      <a:gsLst>
                        <a:gs pos="0">
                          <a:srgbClr val="767600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C9CA0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703" name="AutoShape 3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36" y="2208"/>
                      <a:ext cx="69" cy="96"/>
                    </a:xfrm>
                    <a:prstGeom prst="flowChartCollate">
                      <a:avLst/>
                    </a:prstGeom>
                    <a:gradFill rotWithShape="0">
                      <a:gsLst>
                        <a:gs pos="0">
                          <a:srgbClr val="767600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C9CA0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704" name="AutoShape 352"/>
                    <p:cNvSpPr>
                      <a:spLocks noChangeArrowheads="1"/>
                    </p:cNvSpPr>
                    <p:nvPr/>
                  </p:nvSpPr>
                  <p:spPr bwMode="auto">
                    <a:xfrm rot="-994192">
                      <a:off x="4140" y="2190"/>
                      <a:ext cx="69" cy="96"/>
                    </a:xfrm>
                    <a:prstGeom prst="flowChartCollate">
                      <a:avLst/>
                    </a:prstGeom>
                    <a:gradFill rotWithShape="0">
                      <a:gsLst>
                        <a:gs pos="0">
                          <a:srgbClr val="767600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C9CA0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705" name="AutoShape 353"/>
                    <p:cNvSpPr>
                      <a:spLocks noChangeArrowheads="1"/>
                    </p:cNvSpPr>
                    <p:nvPr/>
                  </p:nvSpPr>
                  <p:spPr bwMode="auto">
                    <a:xfrm rot="-1101842">
                      <a:off x="4230" y="2166"/>
                      <a:ext cx="69" cy="96"/>
                    </a:xfrm>
                    <a:prstGeom prst="flowChartCollate">
                      <a:avLst/>
                    </a:prstGeom>
                    <a:gradFill rotWithShape="0">
                      <a:gsLst>
                        <a:gs pos="0">
                          <a:srgbClr val="767600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C9CA0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706" name="AutoShape 354"/>
                    <p:cNvSpPr>
                      <a:spLocks noChangeArrowheads="1"/>
                    </p:cNvSpPr>
                    <p:nvPr/>
                  </p:nvSpPr>
                  <p:spPr bwMode="auto">
                    <a:xfrm rot="-816573">
                      <a:off x="4314" y="2136"/>
                      <a:ext cx="69" cy="96"/>
                    </a:xfrm>
                    <a:prstGeom prst="flowChartCollate">
                      <a:avLst/>
                    </a:prstGeom>
                    <a:gradFill rotWithShape="0">
                      <a:gsLst>
                        <a:gs pos="0">
                          <a:srgbClr val="767600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C9CA0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707" name="AutoShape 355"/>
                    <p:cNvSpPr>
                      <a:spLocks noChangeArrowheads="1"/>
                    </p:cNvSpPr>
                    <p:nvPr/>
                  </p:nvSpPr>
                  <p:spPr bwMode="auto">
                    <a:xfrm rot="2396713">
                      <a:off x="3870" y="2154"/>
                      <a:ext cx="69" cy="96"/>
                    </a:xfrm>
                    <a:prstGeom prst="flowChartCollate">
                      <a:avLst/>
                    </a:prstGeom>
                    <a:gradFill rotWithShape="0">
                      <a:gsLst>
                        <a:gs pos="0">
                          <a:srgbClr val="767600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C9CA0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708" name="AutoShape 356"/>
                    <p:cNvSpPr>
                      <a:spLocks noChangeArrowheads="1"/>
                    </p:cNvSpPr>
                    <p:nvPr/>
                  </p:nvSpPr>
                  <p:spPr bwMode="auto">
                    <a:xfrm rot="788170">
                      <a:off x="4014" y="1812"/>
                      <a:ext cx="69" cy="96"/>
                    </a:xfrm>
                    <a:prstGeom prst="flowChartCollate">
                      <a:avLst/>
                    </a:prstGeom>
                    <a:gradFill rotWithShape="0">
                      <a:gsLst>
                        <a:gs pos="0">
                          <a:srgbClr val="767600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C9CA0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709" name="AutoShape 357"/>
                    <p:cNvSpPr>
                      <a:spLocks noChangeArrowheads="1"/>
                    </p:cNvSpPr>
                    <p:nvPr/>
                  </p:nvSpPr>
                  <p:spPr bwMode="auto">
                    <a:xfrm rot="-2568008">
                      <a:off x="3930" y="2064"/>
                      <a:ext cx="69" cy="96"/>
                    </a:xfrm>
                    <a:prstGeom prst="flowChartCollate">
                      <a:avLst/>
                    </a:prstGeom>
                    <a:gradFill rotWithShape="0">
                      <a:gsLst>
                        <a:gs pos="0">
                          <a:srgbClr val="767600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C9CA0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710" name="AutoShape 358"/>
                    <p:cNvSpPr>
                      <a:spLocks noChangeArrowheads="1"/>
                    </p:cNvSpPr>
                    <p:nvPr/>
                  </p:nvSpPr>
                  <p:spPr bwMode="auto">
                    <a:xfrm rot="-3635695">
                      <a:off x="4008" y="1950"/>
                      <a:ext cx="69" cy="96"/>
                    </a:xfrm>
                    <a:prstGeom prst="flowChartCollate">
                      <a:avLst/>
                    </a:prstGeom>
                    <a:gradFill rotWithShape="0">
                      <a:gsLst>
                        <a:gs pos="0">
                          <a:srgbClr val="767600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C9CA0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711" name="AutoShape 359"/>
                    <p:cNvSpPr>
                      <a:spLocks noChangeArrowheads="1"/>
                    </p:cNvSpPr>
                    <p:nvPr/>
                  </p:nvSpPr>
                  <p:spPr bwMode="auto">
                    <a:xfrm rot="3044616">
                      <a:off x="4056" y="1872"/>
                      <a:ext cx="69" cy="96"/>
                    </a:xfrm>
                    <a:prstGeom prst="flowChartCollate">
                      <a:avLst/>
                    </a:prstGeom>
                    <a:gradFill rotWithShape="0">
                      <a:gsLst>
                        <a:gs pos="0">
                          <a:srgbClr val="767600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C9CA0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712" name="AutoShape 360"/>
                    <p:cNvSpPr>
                      <a:spLocks noChangeArrowheads="1"/>
                    </p:cNvSpPr>
                    <p:nvPr/>
                  </p:nvSpPr>
                  <p:spPr bwMode="auto">
                    <a:xfrm rot="-3462949">
                      <a:off x="3973" y="1997"/>
                      <a:ext cx="69" cy="96"/>
                    </a:xfrm>
                    <a:prstGeom prst="flowChartCollate">
                      <a:avLst/>
                    </a:prstGeom>
                    <a:gradFill rotWithShape="0">
                      <a:gsLst>
                        <a:gs pos="0">
                          <a:srgbClr val="767600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C9CA0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4580" name="Group 361"/>
                <p:cNvGrpSpPr>
                  <a:grpSpLocks/>
                </p:cNvGrpSpPr>
                <p:nvPr/>
              </p:nvGrpSpPr>
              <p:grpSpPr bwMode="auto">
                <a:xfrm rot="17534449" flipH="1">
                  <a:off x="3685" y="2438"/>
                  <a:ext cx="543" cy="534"/>
                  <a:chOff x="3840" y="1770"/>
                  <a:chExt cx="543" cy="534"/>
                </a:xfrm>
              </p:grpSpPr>
              <p:sp>
                <p:nvSpPr>
                  <p:cNvPr id="24683" name="Freeform 362"/>
                  <p:cNvSpPr>
                    <a:spLocks/>
                  </p:cNvSpPr>
                  <p:nvPr/>
                </p:nvSpPr>
                <p:spPr bwMode="auto">
                  <a:xfrm rot="-883573">
                    <a:off x="3852" y="1770"/>
                    <a:ext cx="468" cy="486"/>
                  </a:xfrm>
                  <a:custGeom>
                    <a:avLst/>
                    <a:gdLst>
                      <a:gd name="T0" fmla="*/ 3 w 548"/>
                      <a:gd name="T1" fmla="*/ 0 h 486"/>
                      <a:gd name="T2" fmla="*/ 48 w 548"/>
                      <a:gd name="T3" fmla="*/ 115 h 486"/>
                      <a:gd name="T4" fmla="*/ 38 w 548"/>
                      <a:gd name="T5" fmla="*/ 211 h 486"/>
                      <a:gd name="T6" fmla="*/ 22 w 548"/>
                      <a:gd name="T7" fmla="*/ 275 h 486"/>
                      <a:gd name="T8" fmla="*/ 17 w 548"/>
                      <a:gd name="T9" fmla="*/ 301 h 486"/>
                      <a:gd name="T10" fmla="*/ 13 w 548"/>
                      <a:gd name="T11" fmla="*/ 314 h 486"/>
                      <a:gd name="T12" fmla="*/ 8 w 548"/>
                      <a:gd name="T13" fmla="*/ 326 h 486"/>
                      <a:gd name="T14" fmla="*/ 3 w 548"/>
                      <a:gd name="T15" fmla="*/ 346 h 486"/>
                      <a:gd name="T16" fmla="*/ 3 w 548"/>
                      <a:gd name="T17" fmla="*/ 358 h 486"/>
                      <a:gd name="T18" fmla="*/ 8 w 548"/>
                      <a:gd name="T19" fmla="*/ 435 h 486"/>
                      <a:gd name="T20" fmla="*/ 38 w 548"/>
                      <a:gd name="T21" fmla="*/ 486 h 486"/>
                      <a:gd name="T22" fmla="*/ 83 w 548"/>
                      <a:gd name="T23" fmla="*/ 480 h 48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548"/>
                      <a:gd name="T37" fmla="*/ 0 h 486"/>
                      <a:gd name="T38" fmla="*/ 548 w 548"/>
                      <a:gd name="T39" fmla="*/ 486 h 48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548" h="486">
                        <a:moveTo>
                          <a:pt x="23" y="0"/>
                        </a:moveTo>
                        <a:cubicBezTo>
                          <a:pt x="124" y="7"/>
                          <a:pt x="255" y="23"/>
                          <a:pt x="318" y="115"/>
                        </a:cubicBezTo>
                        <a:cubicBezTo>
                          <a:pt x="310" y="155"/>
                          <a:pt x="296" y="200"/>
                          <a:pt x="254" y="211"/>
                        </a:cubicBezTo>
                        <a:cubicBezTo>
                          <a:pt x="222" y="232"/>
                          <a:pt x="171" y="248"/>
                          <a:pt x="145" y="275"/>
                        </a:cubicBezTo>
                        <a:cubicBezTo>
                          <a:pt x="136" y="283"/>
                          <a:pt x="129" y="294"/>
                          <a:pt x="119" y="301"/>
                        </a:cubicBezTo>
                        <a:cubicBezTo>
                          <a:pt x="109" y="307"/>
                          <a:pt x="97" y="310"/>
                          <a:pt x="87" y="314"/>
                        </a:cubicBezTo>
                        <a:cubicBezTo>
                          <a:pt x="74" y="318"/>
                          <a:pt x="49" y="326"/>
                          <a:pt x="49" y="326"/>
                        </a:cubicBezTo>
                        <a:cubicBezTo>
                          <a:pt x="40" y="332"/>
                          <a:pt x="31" y="339"/>
                          <a:pt x="23" y="346"/>
                        </a:cubicBezTo>
                        <a:cubicBezTo>
                          <a:pt x="16" y="350"/>
                          <a:pt x="4" y="350"/>
                          <a:pt x="4" y="358"/>
                        </a:cubicBezTo>
                        <a:cubicBezTo>
                          <a:pt x="0" y="387"/>
                          <a:pt x="31" y="421"/>
                          <a:pt x="55" y="435"/>
                        </a:cubicBezTo>
                        <a:cubicBezTo>
                          <a:pt x="120" y="471"/>
                          <a:pt x="171" y="480"/>
                          <a:pt x="247" y="486"/>
                        </a:cubicBezTo>
                        <a:cubicBezTo>
                          <a:pt x="347" y="484"/>
                          <a:pt x="548" y="480"/>
                          <a:pt x="548" y="480"/>
                        </a:cubicBez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4581" name="Group 363"/>
                  <p:cNvGrpSpPr>
                    <a:grpSpLocks/>
                  </p:cNvGrpSpPr>
                  <p:nvPr/>
                </p:nvGrpSpPr>
                <p:grpSpPr bwMode="auto">
                  <a:xfrm>
                    <a:off x="3840" y="1776"/>
                    <a:ext cx="543" cy="528"/>
                    <a:chOff x="3840" y="1776"/>
                    <a:chExt cx="543" cy="528"/>
                  </a:xfrm>
                </p:grpSpPr>
                <p:sp>
                  <p:nvSpPr>
                    <p:cNvPr id="24685" name="AutoShape 3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0" y="1776"/>
                      <a:ext cx="69" cy="96"/>
                    </a:xfrm>
                    <a:prstGeom prst="flowChartCollate">
                      <a:avLst/>
                    </a:prstGeom>
                    <a:gradFill rotWithShape="0">
                      <a:gsLst>
                        <a:gs pos="0">
                          <a:srgbClr val="767600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C9CA0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86" name="AutoShape 3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30" y="1788"/>
                      <a:ext cx="69" cy="96"/>
                    </a:xfrm>
                    <a:prstGeom prst="flowChartCollate">
                      <a:avLst/>
                    </a:prstGeom>
                    <a:gradFill rotWithShape="0">
                      <a:gsLst>
                        <a:gs pos="0">
                          <a:srgbClr val="767600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C9CA0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87" name="AutoShape 3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32" y="2208"/>
                      <a:ext cx="69" cy="96"/>
                    </a:xfrm>
                    <a:prstGeom prst="flowChartCollate">
                      <a:avLst/>
                    </a:prstGeom>
                    <a:gradFill rotWithShape="0">
                      <a:gsLst>
                        <a:gs pos="0">
                          <a:srgbClr val="767600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C9CA0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88" name="AutoShape 3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36" y="2208"/>
                      <a:ext cx="69" cy="96"/>
                    </a:xfrm>
                    <a:prstGeom prst="flowChartCollate">
                      <a:avLst/>
                    </a:prstGeom>
                    <a:gradFill rotWithShape="0">
                      <a:gsLst>
                        <a:gs pos="0">
                          <a:srgbClr val="767600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C9CA0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89" name="AutoShape 368"/>
                    <p:cNvSpPr>
                      <a:spLocks noChangeArrowheads="1"/>
                    </p:cNvSpPr>
                    <p:nvPr/>
                  </p:nvSpPr>
                  <p:spPr bwMode="auto">
                    <a:xfrm rot="-994192">
                      <a:off x="4140" y="2190"/>
                      <a:ext cx="69" cy="96"/>
                    </a:xfrm>
                    <a:prstGeom prst="flowChartCollate">
                      <a:avLst/>
                    </a:prstGeom>
                    <a:gradFill rotWithShape="0">
                      <a:gsLst>
                        <a:gs pos="0">
                          <a:srgbClr val="767600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C9CA0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90" name="AutoShape 369"/>
                    <p:cNvSpPr>
                      <a:spLocks noChangeArrowheads="1"/>
                    </p:cNvSpPr>
                    <p:nvPr/>
                  </p:nvSpPr>
                  <p:spPr bwMode="auto">
                    <a:xfrm rot="-1101842">
                      <a:off x="4230" y="2166"/>
                      <a:ext cx="69" cy="96"/>
                    </a:xfrm>
                    <a:prstGeom prst="flowChartCollate">
                      <a:avLst/>
                    </a:prstGeom>
                    <a:gradFill rotWithShape="0">
                      <a:gsLst>
                        <a:gs pos="0">
                          <a:srgbClr val="767600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C9CA0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91" name="AutoShape 370"/>
                    <p:cNvSpPr>
                      <a:spLocks noChangeArrowheads="1"/>
                    </p:cNvSpPr>
                    <p:nvPr/>
                  </p:nvSpPr>
                  <p:spPr bwMode="auto">
                    <a:xfrm rot="-816573">
                      <a:off x="4314" y="2136"/>
                      <a:ext cx="69" cy="96"/>
                    </a:xfrm>
                    <a:prstGeom prst="flowChartCollate">
                      <a:avLst/>
                    </a:prstGeom>
                    <a:gradFill rotWithShape="0">
                      <a:gsLst>
                        <a:gs pos="0">
                          <a:srgbClr val="767600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C9CA0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92" name="AutoShape 371"/>
                    <p:cNvSpPr>
                      <a:spLocks noChangeArrowheads="1"/>
                    </p:cNvSpPr>
                    <p:nvPr/>
                  </p:nvSpPr>
                  <p:spPr bwMode="auto">
                    <a:xfrm rot="2396713">
                      <a:off x="3870" y="2154"/>
                      <a:ext cx="69" cy="96"/>
                    </a:xfrm>
                    <a:prstGeom prst="flowChartCollate">
                      <a:avLst/>
                    </a:prstGeom>
                    <a:gradFill rotWithShape="0">
                      <a:gsLst>
                        <a:gs pos="0">
                          <a:srgbClr val="767600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C9CA0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93" name="AutoShape 372"/>
                    <p:cNvSpPr>
                      <a:spLocks noChangeArrowheads="1"/>
                    </p:cNvSpPr>
                    <p:nvPr/>
                  </p:nvSpPr>
                  <p:spPr bwMode="auto">
                    <a:xfrm rot="788170">
                      <a:off x="4014" y="1812"/>
                      <a:ext cx="69" cy="96"/>
                    </a:xfrm>
                    <a:prstGeom prst="flowChartCollate">
                      <a:avLst/>
                    </a:prstGeom>
                    <a:gradFill rotWithShape="0">
                      <a:gsLst>
                        <a:gs pos="0">
                          <a:srgbClr val="767600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C9CA0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94" name="AutoShape 373"/>
                    <p:cNvSpPr>
                      <a:spLocks noChangeArrowheads="1"/>
                    </p:cNvSpPr>
                    <p:nvPr/>
                  </p:nvSpPr>
                  <p:spPr bwMode="auto">
                    <a:xfrm rot="-2568008">
                      <a:off x="3930" y="2064"/>
                      <a:ext cx="69" cy="96"/>
                    </a:xfrm>
                    <a:prstGeom prst="flowChartCollate">
                      <a:avLst/>
                    </a:prstGeom>
                    <a:gradFill rotWithShape="0">
                      <a:gsLst>
                        <a:gs pos="0">
                          <a:srgbClr val="767600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C9CA0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95" name="AutoShape 374"/>
                    <p:cNvSpPr>
                      <a:spLocks noChangeArrowheads="1"/>
                    </p:cNvSpPr>
                    <p:nvPr/>
                  </p:nvSpPr>
                  <p:spPr bwMode="auto">
                    <a:xfrm rot="-3635695">
                      <a:off x="4008" y="1950"/>
                      <a:ext cx="69" cy="96"/>
                    </a:xfrm>
                    <a:prstGeom prst="flowChartCollate">
                      <a:avLst/>
                    </a:prstGeom>
                    <a:gradFill rotWithShape="0">
                      <a:gsLst>
                        <a:gs pos="0">
                          <a:srgbClr val="767600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C9CA0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96" name="AutoShape 375"/>
                    <p:cNvSpPr>
                      <a:spLocks noChangeArrowheads="1"/>
                    </p:cNvSpPr>
                    <p:nvPr/>
                  </p:nvSpPr>
                  <p:spPr bwMode="auto">
                    <a:xfrm rot="3044616">
                      <a:off x="4056" y="1872"/>
                      <a:ext cx="69" cy="96"/>
                    </a:xfrm>
                    <a:prstGeom prst="flowChartCollate">
                      <a:avLst/>
                    </a:prstGeom>
                    <a:gradFill rotWithShape="0">
                      <a:gsLst>
                        <a:gs pos="0">
                          <a:srgbClr val="767600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C9CA0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97" name="AutoShape 376"/>
                    <p:cNvSpPr>
                      <a:spLocks noChangeArrowheads="1"/>
                    </p:cNvSpPr>
                    <p:nvPr/>
                  </p:nvSpPr>
                  <p:spPr bwMode="auto">
                    <a:xfrm rot="-3462949">
                      <a:off x="3973" y="1997"/>
                      <a:ext cx="69" cy="96"/>
                    </a:xfrm>
                    <a:prstGeom prst="flowChartCollate">
                      <a:avLst/>
                    </a:prstGeom>
                    <a:gradFill rotWithShape="0">
                      <a:gsLst>
                        <a:gs pos="0">
                          <a:srgbClr val="767600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C9CA0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4582" name="Group 377"/>
              <p:cNvGrpSpPr>
                <a:grpSpLocks/>
              </p:cNvGrpSpPr>
              <p:nvPr/>
            </p:nvGrpSpPr>
            <p:grpSpPr bwMode="auto">
              <a:xfrm>
                <a:off x="588" y="1431"/>
                <a:ext cx="450" cy="370"/>
                <a:chOff x="2279" y="1561"/>
                <a:chExt cx="1454" cy="1191"/>
              </a:xfrm>
            </p:grpSpPr>
            <p:grpSp>
              <p:nvGrpSpPr>
                <p:cNvPr id="24589" name="Group 378"/>
                <p:cNvGrpSpPr>
                  <a:grpSpLocks/>
                </p:cNvGrpSpPr>
                <p:nvPr/>
              </p:nvGrpSpPr>
              <p:grpSpPr bwMode="auto">
                <a:xfrm>
                  <a:off x="2499" y="1561"/>
                  <a:ext cx="132" cy="132"/>
                  <a:chOff x="1968" y="1392"/>
                  <a:chExt cx="144" cy="144"/>
                </a:xfrm>
              </p:grpSpPr>
              <p:sp>
                <p:nvSpPr>
                  <p:cNvPr id="24679" name="AutoShape 379"/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1392"/>
                    <a:ext cx="144" cy="14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16500 w 21600"/>
                      <a:gd name="T13" fmla="*/ 0 h 21600"/>
                      <a:gd name="T14" fmla="*/ 5100 w 21600"/>
                      <a:gd name="T15" fmla="*/ 9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1609" y="9719"/>
                        </a:moveTo>
                        <a:cubicBezTo>
                          <a:pt x="11949" y="9974"/>
                          <a:pt x="12150" y="10375"/>
                          <a:pt x="12150" y="10800"/>
                        </a:cubicBezTo>
                        <a:cubicBezTo>
                          <a:pt x="12150" y="11545"/>
                          <a:pt x="11545" y="12150"/>
                          <a:pt x="10800" y="12150"/>
                        </a:cubicBezTo>
                        <a:cubicBezTo>
                          <a:pt x="10054" y="12150"/>
                          <a:pt x="9450" y="11545"/>
                          <a:pt x="9450" y="10800"/>
                        </a:cubicBezTo>
                        <a:cubicBezTo>
                          <a:pt x="9449" y="10375"/>
                          <a:pt x="9650" y="9974"/>
                          <a:pt x="9990" y="9719"/>
                        </a:cubicBezTo>
                        <a:lnTo>
                          <a:pt x="4320" y="2159"/>
                        </a:lnTo>
                        <a:cubicBezTo>
                          <a:pt x="1600" y="4199"/>
                          <a:pt x="-1" y="7400"/>
                          <a:pt x="0" y="10800"/>
                        </a:cubicBezTo>
                        <a:cubicBezTo>
                          <a:pt x="0" y="16764"/>
                          <a:pt x="4835" y="21600"/>
                          <a:pt x="10800" y="21600"/>
                        </a:cubicBezTo>
                        <a:cubicBezTo>
                          <a:pt x="16764" y="21600"/>
                          <a:pt x="21600" y="16764"/>
                          <a:pt x="21600" y="10800"/>
                        </a:cubicBezTo>
                        <a:cubicBezTo>
                          <a:pt x="21600" y="7400"/>
                          <a:pt x="19999" y="4199"/>
                          <a:pt x="17279" y="2159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8000"/>
                      </a:gs>
                      <a:gs pos="100000">
                        <a:srgbClr val="FFB972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E5670D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0" name="Line 380"/>
                  <p:cNvSpPr>
                    <a:spLocks noChangeShapeType="1"/>
                  </p:cNvSpPr>
                  <p:nvPr/>
                </p:nvSpPr>
                <p:spPr bwMode="auto">
                  <a:xfrm>
                    <a:off x="2040" y="1476"/>
                    <a:ext cx="0" cy="58"/>
                  </a:xfrm>
                  <a:prstGeom prst="line">
                    <a:avLst/>
                  </a:prstGeom>
                  <a:noFill/>
                  <a:ln w="9525">
                    <a:solidFill>
                      <a:srgbClr val="E5670D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90" name="Group 381"/>
                <p:cNvGrpSpPr>
                  <a:grpSpLocks/>
                </p:cNvGrpSpPr>
                <p:nvPr/>
              </p:nvGrpSpPr>
              <p:grpSpPr bwMode="auto">
                <a:xfrm rot="-506852">
                  <a:off x="2323" y="2178"/>
                  <a:ext cx="132" cy="133"/>
                  <a:chOff x="1968" y="1392"/>
                  <a:chExt cx="144" cy="144"/>
                </a:xfrm>
              </p:grpSpPr>
              <p:sp>
                <p:nvSpPr>
                  <p:cNvPr id="24677" name="AutoShape 382"/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1392"/>
                    <a:ext cx="144" cy="14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16500 w 21600"/>
                      <a:gd name="T13" fmla="*/ 0 h 21600"/>
                      <a:gd name="T14" fmla="*/ 5100 w 21600"/>
                      <a:gd name="T15" fmla="*/ 9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1609" y="9719"/>
                        </a:moveTo>
                        <a:cubicBezTo>
                          <a:pt x="11949" y="9974"/>
                          <a:pt x="12150" y="10375"/>
                          <a:pt x="12150" y="10800"/>
                        </a:cubicBezTo>
                        <a:cubicBezTo>
                          <a:pt x="12150" y="11545"/>
                          <a:pt x="11545" y="12150"/>
                          <a:pt x="10800" y="12150"/>
                        </a:cubicBezTo>
                        <a:cubicBezTo>
                          <a:pt x="10054" y="12150"/>
                          <a:pt x="9450" y="11545"/>
                          <a:pt x="9450" y="10800"/>
                        </a:cubicBezTo>
                        <a:cubicBezTo>
                          <a:pt x="9449" y="10375"/>
                          <a:pt x="9650" y="9974"/>
                          <a:pt x="9990" y="9719"/>
                        </a:cubicBezTo>
                        <a:lnTo>
                          <a:pt x="4320" y="2159"/>
                        </a:lnTo>
                        <a:cubicBezTo>
                          <a:pt x="1600" y="4199"/>
                          <a:pt x="-1" y="7400"/>
                          <a:pt x="0" y="10800"/>
                        </a:cubicBezTo>
                        <a:cubicBezTo>
                          <a:pt x="0" y="16764"/>
                          <a:pt x="4835" y="21600"/>
                          <a:pt x="10800" y="21600"/>
                        </a:cubicBezTo>
                        <a:cubicBezTo>
                          <a:pt x="16764" y="21600"/>
                          <a:pt x="21600" y="16764"/>
                          <a:pt x="21600" y="10800"/>
                        </a:cubicBezTo>
                        <a:cubicBezTo>
                          <a:pt x="21600" y="7400"/>
                          <a:pt x="19999" y="4199"/>
                          <a:pt x="17279" y="2159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8000"/>
                      </a:gs>
                      <a:gs pos="100000">
                        <a:srgbClr val="FFB972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E5670D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8" name="Line 383"/>
                  <p:cNvSpPr>
                    <a:spLocks noChangeShapeType="1"/>
                  </p:cNvSpPr>
                  <p:nvPr/>
                </p:nvSpPr>
                <p:spPr bwMode="auto">
                  <a:xfrm>
                    <a:off x="2040" y="1476"/>
                    <a:ext cx="0" cy="58"/>
                  </a:xfrm>
                  <a:prstGeom prst="line">
                    <a:avLst/>
                  </a:prstGeom>
                  <a:noFill/>
                  <a:ln w="9525">
                    <a:solidFill>
                      <a:srgbClr val="E5670D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92" name="Group 384"/>
                <p:cNvGrpSpPr>
                  <a:grpSpLocks/>
                </p:cNvGrpSpPr>
                <p:nvPr/>
              </p:nvGrpSpPr>
              <p:grpSpPr bwMode="auto">
                <a:xfrm rot="-8439266">
                  <a:off x="3512" y="1693"/>
                  <a:ext cx="133" cy="132"/>
                  <a:chOff x="1968" y="1392"/>
                  <a:chExt cx="144" cy="144"/>
                </a:xfrm>
              </p:grpSpPr>
              <p:sp>
                <p:nvSpPr>
                  <p:cNvPr id="24675" name="AutoShape 385"/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1392"/>
                    <a:ext cx="144" cy="14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16500 w 21600"/>
                      <a:gd name="T13" fmla="*/ 0 h 21600"/>
                      <a:gd name="T14" fmla="*/ 5100 w 21600"/>
                      <a:gd name="T15" fmla="*/ 9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1609" y="9719"/>
                        </a:moveTo>
                        <a:cubicBezTo>
                          <a:pt x="11949" y="9974"/>
                          <a:pt x="12150" y="10375"/>
                          <a:pt x="12150" y="10800"/>
                        </a:cubicBezTo>
                        <a:cubicBezTo>
                          <a:pt x="12150" y="11545"/>
                          <a:pt x="11545" y="12150"/>
                          <a:pt x="10800" y="12150"/>
                        </a:cubicBezTo>
                        <a:cubicBezTo>
                          <a:pt x="10054" y="12150"/>
                          <a:pt x="9450" y="11545"/>
                          <a:pt x="9450" y="10800"/>
                        </a:cubicBezTo>
                        <a:cubicBezTo>
                          <a:pt x="9449" y="10375"/>
                          <a:pt x="9650" y="9974"/>
                          <a:pt x="9990" y="9719"/>
                        </a:cubicBezTo>
                        <a:lnTo>
                          <a:pt x="4320" y="2159"/>
                        </a:lnTo>
                        <a:cubicBezTo>
                          <a:pt x="1600" y="4199"/>
                          <a:pt x="-1" y="7400"/>
                          <a:pt x="0" y="10800"/>
                        </a:cubicBezTo>
                        <a:cubicBezTo>
                          <a:pt x="0" y="16764"/>
                          <a:pt x="4835" y="21600"/>
                          <a:pt x="10800" y="21600"/>
                        </a:cubicBezTo>
                        <a:cubicBezTo>
                          <a:pt x="16764" y="21600"/>
                          <a:pt x="21600" y="16764"/>
                          <a:pt x="21600" y="10800"/>
                        </a:cubicBezTo>
                        <a:cubicBezTo>
                          <a:pt x="21600" y="7400"/>
                          <a:pt x="19999" y="4199"/>
                          <a:pt x="17279" y="2159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8000"/>
                      </a:gs>
                      <a:gs pos="100000">
                        <a:srgbClr val="FFB972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E5670D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6" name="Line 386"/>
                  <p:cNvSpPr>
                    <a:spLocks noChangeShapeType="1"/>
                  </p:cNvSpPr>
                  <p:nvPr/>
                </p:nvSpPr>
                <p:spPr bwMode="auto">
                  <a:xfrm>
                    <a:off x="2040" y="1476"/>
                    <a:ext cx="0" cy="58"/>
                  </a:xfrm>
                  <a:prstGeom prst="line">
                    <a:avLst/>
                  </a:prstGeom>
                  <a:noFill/>
                  <a:ln w="9525">
                    <a:solidFill>
                      <a:srgbClr val="E5670D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93" name="Group 387"/>
                <p:cNvGrpSpPr>
                  <a:grpSpLocks/>
                </p:cNvGrpSpPr>
                <p:nvPr/>
              </p:nvGrpSpPr>
              <p:grpSpPr bwMode="auto">
                <a:xfrm rot="1593904">
                  <a:off x="2279" y="1913"/>
                  <a:ext cx="132" cy="133"/>
                  <a:chOff x="1968" y="1392"/>
                  <a:chExt cx="144" cy="144"/>
                </a:xfrm>
              </p:grpSpPr>
              <p:sp>
                <p:nvSpPr>
                  <p:cNvPr id="24673" name="AutoShape 388"/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1392"/>
                    <a:ext cx="144" cy="14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16500 w 21600"/>
                      <a:gd name="T13" fmla="*/ 0 h 21600"/>
                      <a:gd name="T14" fmla="*/ 5100 w 21600"/>
                      <a:gd name="T15" fmla="*/ 9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1609" y="9719"/>
                        </a:moveTo>
                        <a:cubicBezTo>
                          <a:pt x="11949" y="9974"/>
                          <a:pt x="12150" y="10375"/>
                          <a:pt x="12150" y="10800"/>
                        </a:cubicBezTo>
                        <a:cubicBezTo>
                          <a:pt x="12150" y="11545"/>
                          <a:pt x="11545" y="12150"/>
                          <a:pt x="10800" y="12150"/>
                        </a:cubicBezTo>
                        <a:cubicBezTo>
                          <a:pt x="10054" y="12150"/>
                          <a:pt x="9450" y="11545"/>
                          <a:pt x="9450" y="10800"/>
                        </a:cubicBezTo>
                        <a:cubicBezTo>
                          <a:pt x="9449" y="10375"/>
                          <a:pt x="9650" y="9974"/>
                          <a:pt x="9990" y="9719"/>
                        </a:cubicBezTo>
                        <a:lnTo>
                          <a:pt x="4320" y="2159"/>
                        </a:lnTo>
                        <a:cubicBezTo>
                          <a:pt x="1600" y="4199"/>
                          <a:pt x="-1" y="7400"/>
                          <a:pt x="0" y="10800"/>
                        </a:cubicBezTo>
                        <a:cubicBezTo>
                          <a:pt x="0" y="16764"/>
                          <a:pt x="4835" y="21600"/>
                          <a:pt x="10800" y="21600"/>
                        </a:cubicBezTo>
                        <a:cubicBezTo>
                          <a:pt x="16764" y="21600"/>
                          <a:pt x="21600" y="16764"/>
                          <a:pt x="21600" y="10800"/>
                        </a:cubicBezTo>
                        <a:cubicBezTo>
                          <a:pt x="21600" y="7400"/>
                          <a:pt x="19999" y="4199"/>
                          <a:pt x="17279" y="2159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8000"/>
                      </a:gs>
                      <a:gs pos="100000">
                        <a:srgbClr val="FFB972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E5670D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4" name="Line 389"/>
                  <p:cNvSpPr>
                    <a:spLocks noChangeShapeType="1"/>
                  </p:cNvSpPr>
                  <p:nvPr/>
                </p:nvSpPr>
                <p:spPr bwMode="auto">
                  <a:xfrm>
                    <a:off x="2040" y="1476"/>
                    <a:ext cx="0" cy="58"/>
                  </a:xfrm>
                  <a:prstGeom prst="line">
                    <a:avLst/>
                  </a:prstGeom>
                  <a:noFill/>
                  <a:ln w="9525">
                    <a:solidFill>
                      <a:srgbClr val="E5670D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02" name="Group 390"/>
                <p:cNvGrpSpPr>
                  <a:grpSpLocks/>
                </p:cNvGrpSpPr>
                <p:nvPr/>
              </p:nvGrpSpPr>
              <p:grpSpPr bwMode="auto">
                <a:xfrm>
                  <a:off x="3601" y="2399"/>
                  <a:ext cx="132" cy="132"/>
                  <a:chOff x="1968" y="1392"/>
                  <a:chExt cx="144" cy="144"/>
                </a:xfrm>
              </p:grpSpPr>
              <p:sp>
                <p:nvSpPr>
                  <p:cNvPr id="24671" name="AutoShape 391"/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1392"/>
                    <a:ext cx="144" cy="14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16500 w 21600"/>
                      <a:gd name="T13" fmla="*/ 0 h 21600"/>
                      <a:gd name="T14" fmla="*/ 5100 w 21600"/>
                      <a:gd name="T15" fmla="*/ 9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1609" y="9719"/>
                        </a:moveTo>
                        <a:cubicBezTo>
                          <a:pt x="11949" y="9974"/>
                          <a:pt x="12150" y="10375"/>
                          <a:pt x="12150" y="10800"/>
                        </a:cubicBezTo>
                        <a:cubicBezTo>
                          <a:pt x="12150" y="11545"/>
                          <a:pt x="11545" y="12150"/>
                          <a:pt x="10800" y="12150"/>
                        </a:cubicBezTo>
                        <a:cubicBezTo>
                          <a:pt x="10054" y="12150"/>
                          <a:pt x="9450" y="11545"/>
                          <a:pt x="9450" y="10800"/>
                        </a:cubicBezTo>
                        <a:cubicBezTo>
                          <a:pt x="9449" y="10375"/>
                          <a:pt x="9650" y="9974"/>
                          <a:pt x="9990" y="9719"/>
                        </a:cubicBezTo>
                        <a:lnTo>
                          <a:pt x="4320" y="2159"/>
                        </a:lnTo>
                        <a:cubicBezTo>
                          <a:pt x="1600" y="4199"/>
                          <a:pt x="-1" y="7400"/>
                          <a:pt x="0" y="10800"/>
                        </a:cubicBezTo>
                        <a:cubicBezTo>
                          <a:pt x="0" y="16764"/>
                          <a:pt x="4835" y="21600"/>
                          <a:pt x="10800" y="21600"/>
                        </a:cubicBezTo>
                        <a:cubicBezTo>
                          <a:pt x="16764" y="21600"/>
                          <a:pt x="21600" y="16764"/>
                          <a:pt x="21600" y="10800"/>
                        </a:cubicBezTo>
                        <a:cubicBezTo>
                          <a:pt x="21600" y="7400"/>
                          <a:pt x="19999" y="4199"/>
                          <a:pt x="17279" y="2159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8000"/>
                      </a:gs>
                      <a:gs pos="100000">
                        <a:srgbClr val="FFB972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E5670D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2" name="Line 392"/>
                  <p:cNvSpPr>
                    <a:spLocks noChangeShapeType="1"/>
                  </p:cNvSpPr>
                  <p:nvPr/>
                </p:nvSpPr>
                <p:spPr bwMode="auto">
                  <a:xfrm>
                    <a:off x="2040" y="1476"/>
                    <a:ext cx="0" cy="58"/>
                  </a:xfrm>
                  <a:prstGeom prst="line">
                    <a:avLst/>
                  </a:prstGeom>
                  <a:noFill/>
                  <a:ln w="9525">
                    <a:solidFill>
                      <a:srgbClr val="E5670D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05" name="Group 393"/>
                <p:cNvGrpSpPr>
                  <a:grpSpLocks/>
                </p:cNvGrpSpPr>
                <p:nvPr/>
              </p:nvGrpSpPr>
              <p:grpSpPr bwMode="auto">
                <a:xfrm rot="3278882">
                  <a:off x="3557" y="2134"/>
                  <a:ext cx="132" cy="132"/>
                  <a:chOff x="1968" y="1392"/>
                  <a:chExt cx="144" cy="144"/>
                </a:xfrm>
              </p:grpSpPr>
              <p:sp>
                <p:nvSpPr>
                  <p:cNvPr id="24669" name="AutoShape 394"/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1392"/>
                    <a:ext cx="144" cy="14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16500 w 21600"/>
                      <a:gd name="T13" fmla="*/ 0 h 21600"/>
                      <a:gd name="T14" fmla="*/ 5100 w 21600"/>
                      <a:gd name="T15" fmla="*/ 9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1609" y="9719"/>
                        </a:moveTo>
                        <a:cubicBezTo>
                          <a:pt x="11949" y="9974"/>
                          <a:pt x="12150" y="10375"/>
                          <a:pt x="12150" y="10800"/>
                        </a:cubicBezTo>
                        <a:cubicBezTo>
                          <a:pt x="12150" y="11545"/>
                          <a:pt x="11545" y="12150"/>
                          <a:pt x="10800" y="12150"/>
                        </a:cubicBezTo>
                        <a:cubicBezTo>
                          <a:pt x="10054" y="12150"/>
                          <a:pt x="9450" y="11545"/>
                          <a:pt x="9450" y="10800"/>
                        </a:cubicBezTo>
                        <a:cubicBezTo>
                          <a:pt x="9449" y="10375"/>
                          <a:pt x="9650" y="9974"/>
                          <a:pt x="9990" y="9719"/>
                        </a:cubicBezTo>
                        <a:lnTo>
                          <a:pt x="4320" y="2159"/>
                        </a:lnTo>
                        <a:cubicBezTo>
                          <a:pt x="1600" y="4199"/>
                          <a:pt x="-1" y="7400"/>
                          <a:pt x="0" y="10800"/>
                        </a:cubicBezTo>
                        <a:cubicBezTo>
                          <a:pt x="0" y="16764"/>
                          <a:pt x="4835" y="21600"/>
                          <a:pt x="10800" y="21600"/>
                        </a:cubicBezTo>
                        <a:cubicBezTo>
                          <a:pt x="16764" y="21600"/>
                          <a:pt x="21600" y="16764"/>
                          <a:pt x="21600" y="10800"/>
                        </a:cubicBezTo>
                        <a:cubicBezTo>
                          <a:pt x="21600" y="7400"/>
                          <a:pt x="19999" y="4199"/>
                          <a:pt x="17279" y="2159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8000"/>
                      </a:gs>
                      <a:gs pos="100000">
                        <a:srgbClr val="FFB972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E5670D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0" name="Line 395"/>
                  <p:cNvSpPr>
                    <a:spLocks noChangeShapeType="1"/>
                  </p:cNvSpPr>
                  <p:nvPr/>
                </p:nvSpPr>
                <p:spPr bwMode="auto">
                  <a:xfrm>
                    <a:off x="2040" y="1476"/>
                    <a:ext cx="0" cy="58"/>
                  </a:xfrm>
                  <a:prstGeom prst="line">
                    <a:avLst/>
                  </a:prstGeom>
                  <a:noFill/>
                  <a:ln w="9525">
                    <a:solidFill>
                      <a:srgbClr val="E5670D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6864" name="Group 396"/>
                <p:cNvGrpSpPr>
                  <a:grpSpLocks/>
                </p:cNvGrpSpPr>
                <p:nvPr/>
              </p:nvGrpSpPr>
              <p:grpSpPr bwMode="auto">
                <a:xfrm>
                  <a:off x="3204" y="2619"/>
                  <a:ext cx="132" cy="133"/>
                  <a:chOff x="1968" y="1392"/>
                  <a:chExt cx="144" cy="144"/>
                </a:xfrm>
              </p:grpSpPr>
              <p:sp>
                <p:nvSpPr>
                  <p:cNvPr id="24667" name="AutoShape 397"/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1392"/>
                    <a:ext cx="144" cy="14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16500 w 21600"/>
                      <a:gd name="T13" fmla="*/ 0 h 21600"/>
                      <a:gd name="T14" fmla="*/ 5100 w 21600"/>
                      <a:gd name="T15" fmla="*/ 9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1609" y="9719"/>
                        </a:moveTo>
                        <a:cubicBezTo>
                          <a:pt x="11949" y="9974"/>
                          <a:pt x="12150" y="10375"/>
                          <a:pt x="12150" y="10800"/>
                        </a:cubicBezTo>
                        <a:cubicBezTo>
                          <a:pt x="12150" y="11545"/>
                          <a:pt x="11545" y="12150"/>
                          <a:pt x="10800" y="12150"/>
                        </a:cubicBezTo>
                        <a:cubicBezTo>
                          <a:pt x="10054" y="12150"/>
                          <a:pt x="9450" y="11545"/>
                          <a:pt x="9450" y="10800"/>
                        </a:cubicBezTo>
                        <a:cubicBezTo>
                          <a:pt x="9449" y="10375"/>
                          <a:pt x="9650" y="9974"/>
                          <a:pt x="9990" y="9719"/>
                        </a:cubicBezTo>
                        <a:lnTo>
                          <a:pt x="4320" y="2159"/>
                        </a:lnTo>
                        <a:cubicBezTo>
                          <a:pt x="1600" y="4199"/>
                          <a:pt x="-1" y="7400"/>
                          <a:pt x="0" y="10800"/>
                        </a:cubicBezTo>
                        <a:cubicBezTo>
                          <a:pt x="0" y="16764"/>
                          <a:pt x="4835" y="21600"/>
                          <a:pt x="10800" y="21600"/>
                        </a:cubicBezTo>
                        <a:cubicBezTo>
                          <a:pt x="16764" y="21600"/>
                          <a:pt x="21600" y="16764"/>
                          <a:pt x="21600" y="10800"/>
                        </a:cubicBezTo>
                        <a:cubicBezTo>
                          <a:pt x="21600" y="7400"/>
                          <a:pt x="19999" y="4199"/>
                          <a:pt x="17279" y="2159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8000"/>
                      </a:gs>
                      <a:gs pos="100000">
                        <a:srgbClr val="FFB972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E5670D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8" name="Line 398"/>
                  <p:cNvSpPr>
                    <a:spLocks noChangeShapeType="1"/>
                  </p:cNvSpPr>
                  <p:nvPr/>
                </p:nvSpPr>
                <p:spPr bwMode="auto">
                  <a:xfrm>
                    <a:off x="2040" y="1476"/>
                    <a:ext cx="0" cy="58"/>
                  </a:xfrm>
                  <a:prstGeom prst="line">
                    <a:avLst/>
                  </a:prstGeom>
                  <a:noFill/>
                  <a:ln w="9525">
                    <a:solidFill>
                      <a:srgbClr val="E5670D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635" name="AutoShape 399"/>
              <p:cNvSpPr>
                <a:spLocks noChangeArrowheads="1"/>
              </p:cNvSpPr>
              <p:nvPr/>
            </p:nvSpPr>
            <p:spPr bwMode="auto">
              <a:xfrm>
                <a:off x="874" y="1527"/>
                <a:ext cx="41" cy="41"/>
              </a:xfrm>
              <a:prstGeom prst="flowChartSort">
                <a:avLst/>
              </a:prstGeom>
              <a:gradFill rotWithShape="0">
                <a:gsLst>
                  <a:gs pos="0">
                    <a:srgbClr val="FF2C45"/>
                  </a:gs>
                  <a:gs pos="50000">
                    <a:srgbClr val="FF8A98"/>
                  </a:gs>
                  <a:gs pos="100000">
                    <a:srgbClr val="FF2C45"/>
                  </a:gs>
                </a:gsLst>
                <a:lin ang="5400000" scaled="1"/>
              </a:gra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6" name="AutoShape 400"/>
              <p:cNvSpPr>
                <a:spLocks noChangeArrowheads="1"/>
              </p:cNvSpPr>
              <p:nvPr/>
            </p:nvSpPr>
            <p:spPr bwMode="auto">
              <a:xfrm rot="1454756">
                <a:off x="820" y="1431"/>
                <a:ext cx="41" cy="41"/>
              </a:xfrm>
              <a:prstGeom prst="flowChartSort">
                <a:avLst/>
              </a:prstGeom>
              <a:gradFill rotWithShape="0">
                <a:gsLst>
                  <a:gs pos="0">
                    <a:srgbClr val="FF2C45"/>
                  </a:gs>
                  <a:gs pos="50000">
                    <a:srgbClr val="FF8A98"/>
                  </a:gs>
                  <a:gs pos="100000">
                    <a:srgbClr val="FF2C45"/>
                  </a:gs>
                </a:gsLst>
                <a:lin ang="5400000" scaled="1"/>
              </a:gra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7" name="AutoShape 401"/>
              <p:cNvSpPr>
                <a:spLocks noChangeArrowheads="1"/>
              </p:cNvSpPr>
              <p:nvPr/>
            </p:nvSpPr>
            <p:spPr bwMode="auto">
              <a:xfrm rot="1075675">
                <a:off x="724" y="1746"/>
                <a:ext cx="42" cy="41"/>
              </a:xfrm>
              <a:prstGeom prst="flowChartSort">
                <a:avLst/>
              </a:prstGeom>
              <a:gradFill rotWithShape="0">
                <a:gsLst>
                  <a:gs pos="0">
                    <a:srgbClr val="FF2C45"/>
                  </a:gs>
                  <a:gs pos="50000">
                    <a:srgbClr val="FF8A98"/>
                  </a:gs>
                  <a:gs pos="100000">
                    <a:srgbClr val="FF2C45"/>
                  </a:gs>
                </a:gsLst>
                <a:lin ang="5400000" scaled="1"/>
              </a:gra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8" name="AutoShape 402"/>
              <p:cNvSpPr>
                <a:spLocks noChangeArrowheads="1"/>
              </p:cNvSpPr>
              <p:nvPr/>
            </p:nvSpPr>
            <p:spPr bwMode="auto">
              <a:xfrm rot="-7794474">
                <a:off x="724" y="1582"/>
                <a:ext cx="41" cy="42"/>
              </a:xfrm>
              <a:prstGeom prst="flowChartSort">
                <a:avLst/>
              </a:prstGeom>
              <a:gradFill rotWithShape="0">
                <a:gsLst>
                  <a:gs pos="0">
                    <a:srgbClr val="FF2C45"/>
                  </a:gs>
                  <a:gs pos="50000">
                    <a:srgbClr val="FF8A98"/>
                  </a:gs>
                  <a:gs pos="100000">
                    <a:srgbClr val="FF2C45"/>
                  </a:gs>
                </a:gsLst>
                <a:lin ang="5400000" scaled="1"/>
              </a:gra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9" name="AutoShape 403"/>
              <p:cNvSpPr>
                <a:spLocks noChangeArrowheads="1"/>
              </p:cNvSpPr>
              <p:nvPr/>
            </p:nvSpPr>
            <p:spPr bwMode="auto">
              <a:xfrm rot="-2087762">
                <a:off x="888" y="1691"/>
                <a:ext cx="41" cy="41"/>
              </a:xfrm>
              <a:prstGeom prst="flowChartSort">
                <a:avLst/>
              </a:prstGeom>
              <a:gradFill rotWithShape="0">
                <a:gsLst>
                  <a:gs pos="0">
                    <a:srgbClr val="FF2C45"/>
                  </a:gs>
                  <a:gs pos="50000">
                    <a:srgbClr val="FF8A98"/>
                  </a:gs>
                  <a:gs pos="100000">
                    <a:srgbClr val="FF2C45"/>
                  </a:gs>
                </a:gsLst>
                <a:lin ang="5400000" scaled="1"/>
              </a:gra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6865" name="Group 404"/>
              <p:cNvGrpSpPr>
                <a:grpSpLocks/>
              </p:cNvGrpSpPr>
              <p:nvPr/>
            </p:nvGrpSpPr>
            <p:grpSpPr bwMode="auto">
              <a:xfrm>
                <a:off x="766" y="1417"/>
                <a:ext cx="48" cy="25"/>
                <a:chOff x="2400" y="960"/>
                <a:chExt cx="720" cy="288"/>
              </a:xfrm>
            </p:grpSpPr>
            <p:sp>
              <p:nvSpPr>
                <p:cNvPr id="24658" name="Oval 405"/>
                <p:cNvSpPr>
                  <a:spLocks noChangeArrowheads="1"/>
                </p:cNvSpPr>
                <p:nvPr/>
              </p:nvSpPr>
              <p:spPr bwMode="auto">
                <a:xfrm>
                  <a:off x="2448" y="1008"/>
                  <a:ext cx="672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6FF8D"/>
                    </a:gs>
                    <a:gs pos="100000">
                      <a:srgbClr val="80FF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C40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59" name="Oval 406"/>
                <p:cNvSpPr>
                  <a:spLocks noChangeArrowheads="1"/>
                </p:cNvSpPr>
                <p:nvPr/>
              </p:nvSpPr>
              <p:spPr bwMode="auto">
                <a:xfrm>
                  <a:off x="2400" y="960"/>
                  <a:ext cx="432" cy="19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6FF8D"/>
                    </a:gs>
                    <a:gs pos="100000">
                      <a:srgbClr val="80FF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C40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866" name="Group 407"/>
              <p:cNvGrpSpPr>
                <a:grpSpLocks noChangeAspect="1"/>
              </p:cNvGrpSpPr>
              <p:nvPr/>
            </p:nvGrpSpPr>
            <p:grpSpPr bwMode="auto">
              <a:xfrm rot="-3195026">
                <a:off x="849" y="1498"/>
                <a:ext cx="49" cy="25"/>
                <a:chOff x="2400" y="960"/>
                <a:chExt cx="720" cy="288"/>
              </a:xfrm>
            </p:grpSpPr>
            <p:sp>
              <p:nvSpPr>
                <p:cNvPr id="24656" name="Oval 408"/>
                <p:cNvSpPr>
                  <a:spLocks noChangeAspect="1" noChangeArrowheads="1"/>
                </p:cNvSpPr>
                <p:nvPr/>
              </p:nvSpPr>
              <p:spPr bwMode="auto">
                <a:xfrm>
                  <a:off x="2448" y="1008"/>
                  <a:ext cx="672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6FF8D"/>
                    </a:gs>
                    <a:gs pos="100000">
                      <a:srgbClr val="80FF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C40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57" name="Oval 409"/>
                <p:cNvSpPr>
                  <a:spLocks noChangeAspect="1" noChangeArrowheads="1"/>
                </p:cNvSpPr>
                <p:nvPr/>
              </p:nvSpPr>
              <p:spPr bwMode="auto">
                <a:xfrm>
                  <a:off x="2400" y="960"/>
                  <a:ext cx="432" cy="19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6FF8D"/>
                    </a:gs>
                    <a:gs pos="100000">
                      <a:srgbClr val="80FF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C40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867" name="Group 410"/>
              <p:cNvGrpSpPr>
                <a:grpSpLocks/>
              </p:cNvGrpSpPr>
              <p:nvPr/>
            </p:nvGrpSpPr>
            <p:grpSpPr bwMode="auto">
              <a:xfrm rot="4523074">
                <a:off x="748" y="1499"/>
                <a:ext cx="50" cy="25"/>
                <a:chOff x="2400" y="960"/>
                <a:chExt cx="720" cy="288"/>
              </a:xfrm>
            </p:grpSpPr>
            <p:sp>
              <p:nvSpPr>
                <p:cNvPr id="24654" name="Oval 411"/>
                <p:cNvSpPr>
                  <a:spLocks noChangeArrowheads="1"/>
                </p:cNvSpPr>
                <p:nvPr/>
              </p:nvSpPr>
              <p:spPr bwMode="auto">
                <a:xfrm>
                  <a:off x="2448" y="1008"/>
                  <a:ext cx="672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6FF8D"/>
                    </a:gs>
                    <a:gs pos="100000">
                      <a:srgbClr val="80FF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C40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55" name="Oval 412"/>
                <p:cNvSpPr>
                  <a:spLocks noChangeArrowheads="1"/>
                </p:cNvSpPr>
                <p:nvPr/>
              </p:nvSpPr>
              <p:spPr bwMode="auto">
                <a:xfrm>
                  <a:off x="2400" y="960"/>
                  <a:ext cx="432" cy="19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6FF8D"/>
                    </a:gs>
                    <a:gs pos="100000">
                      <a:srgbClr val="80FF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C40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868" name="Group 413"/>
              <p:cNvGrpSpPr>
                <a:grpSpLocks/>
              </p:cNvGrpSpPr>
              <p:nvPr/>
            </p:nvGrpSpPr>
            <p:grpSpPr bwMode="auto">
              <a:xfrm>
                <a:off x="806" y="1623"/>
                <a:ext cx="50" cy="24"/>
                <a:chOff x="2400" y="960"/>
                <a:chExt cx="720" cy="288"/>
              </a:xfrm>
            </p:grpSpPr>
            <p:sp>
              <p:nvSpPr>
                <p:cNvPr id="24652" name="Oval 414"/>
                <p:cNvSpPr>
                  <a:spLocks noChangeArrowheads="1"/>
                </p:cNvSpPr>
                <p:nvPr/>
              </p:nvSpPr>
              <p:spPr bwMode="auto">
                <a:xfrm>
                  <a:off x="2448" y="1008"/>
                  <a:ext cx="672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6FF8D"/>
                    </a:gs>
                    <a:gs pos="100000">
                      <a:srgbClr val="80FF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C40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53" name="Oval 415"/>
                <p:cNvSpPr>
                  <a:spLocks noChangeArrowheads="1"/>
                </p:cNvSpPr>
                <p:nvPr/>
              </p:nvSpPr>
              <p:spPr bwMode="auto">
                <a:xfrm>
                  <a:off x="2400" y="960"/>
                  <a:ext cx="432" cy="19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6FF8D"/>
                    </a:gs>
                    <a:gs pos="100000">
                      <a:srgbClr val="80FF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C40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869" name="Group 416"/>
              <p:cNvGrpSpPr>
                <a:grpSpLocks/>
              </p:cNvGrpSpPr>
              <p:nvPr/>
            </p:nvGrpSpPr>
            <p:grpSpPr bwMode="auto">
              <a:xfrm rot="-1288872">
                <a:off x="846" y="1804"/>
                <a:ext cx="49" cy="24"/>
                <a:chOff x="2400" y="960"/>
                <a:chExt cx="720" cy="288"/>
              </a:xfrm>
            </p:grpSpPr>
            <p:sp>
              <p:nvSpPr>
                <p:cNvPr id="24650" name="Oval 417"/>
                <p:cNvSpPr>
                  <a:spLocks noChangeArrowheads="1"/>
                </p:cNvSpPr>
                <p:nvPr/>
              </p:nvSpPr>
              <p:spPr bwMode="auto">
                <a:xfrm>
                  <a:off x="2448" y="1008"/>
                  <a:ext cx="672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6FF8D"/>
                    </a:gs>
                    <a:gs pos="100000">
                      <a:srgbClr val="80FF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C40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51" name="Oval 418"/>
                <p:cNvSpPr>
                  <a:spLocks noChangeArrowheads="1"/>
                </p:cNvSpPr>
                <p:nvPr/>
              </p:nvSpPr>
              <p:spPr bwMode="auto">
                <a:xfrm>
                  <a:off x="2400" y="960"/>
                  <a:ext cx="432" cy="19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6FF8D"/>
                    </a:gs>
                    <a:gs pos="100000">
                      <a:srgbClr val="80FF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C40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870" name="Group 419"/>
              <p:cNvGrpSpPr>
                <a:grpSpLocks/>
              </p:cNvGrpSpPr>
              <p:nvPr/>
            </p:nvGrpSpPr>
            <p:grpSpPr bwMode="auto">
              <a:xfrm rot="1000256">
                <a:off x="726" y="1806"/>
                <a:ext cx="49" cy="25"/>
                <a:chOff x="2400" y="960"/>
                <a:chExt cx="720" cy="288"/>
              </a:xfrm>
            </p:grpSpPr>
            <p:sp>
              <p:nvSpPr>
                <p:cNvPr id="24648" name="Oval 420"/>
                <p:cNvSpPr>
                  <a:spLocks noChangeArrowheads="1"/>
                </p:cNvSpPr>
                <p:nvPr/>
              </p:nvSpPr>
              <p:spPr bwMode="auto">
                <a:xfrm>
                  <a:off x="2448" y="1008"/>
                  <a:ext cx="672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6FF8D"/>
                    </a:gs>
                    <a:gs pos="100000">
                      <a:srgbClr val="80FF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C40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49" name="Oval 421"/>
                <p:cNvSpPr>
                  <a:spLocks noChangeArrowheads="1"/>
                </p:cNvSpPr>
                <p:nvPr/>
              </p:nvSpPr>
              <p:spPr bwMode="auto">
                <a:xfrm>
                  <a:off x="2400" y="960"/>
                  <a:ext cx="432" cy="19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6FF8D"/>
                    </a:gs>
                    <a:gs pos="100000">
                      <a:srgbClr val="80FF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C40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646" name="Oval 422"/>
              <p:cNvSpPr>
                <a:spLocks noChangeArrowheads="1"/>
              </p:cNvSpPr>
              <p:nvPr/>
            </p:nvSpPr>
            <p:spPr bwMode="auto">
              <a:xfrm>
                <a:off x="560" y="1376"/>
                <a:ext cx="518" cy="518"/>
              </a:xfrm>
              <a:prstGeom prst="ellipse">
                <a:avLst/>
              </a:prstGeom>
              <a:noFill/>
              <a:ln w="1905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47" name="AutoShape 423"/>
              <p:cNvSpPr>
                <a:spLocks noChangeArrowheads="1"/>
              </p:cNvSpPr>
              <p:nvPr/>
            </p:nvSpPr>
            <p:spPr bwMode="auto">
              <a:xfrm rot="10640666">
                <a:off x="678" y="1392"/>
                <a:ext cx="272" cy="4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050 w 21600"/>
                  <a:gd name="T13" fmla="*/ 4098 h 21600"/>
                  <a:gd name="T14" fmla="*/ 17550 w 21600"/>
                  <a:gd name="T15" fmla="*/ 1750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4578" y="21600"/>
                    </a:lnTo>
                    <a:lnTo>
                      <a:pt x="170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6871" name="Group 426"/>
          <p:cNvGrpSpPr>
            <a:grpSpLocks/>
          </p:cNvGrpSpPr>
          <p:nvPr/>
        </p:nvGrpSpPr>
        <p:grpSpPr bwMode="auto">
          <a:xfrm>
            <a:off x="4791075" y="1981200"/>
            <a:ext cx="3514725" cy="1143000"/>
            <a:chOff x="3018" y="1248"/>
            <a:chExt cx="2214" cy="720"/>
          </a:xfrm>
        </p:grpSpPr>
        <p:sp>
          <p:nvSpPr>
            <p:cNvPr id="77042" name="AutoShape 242"/>
            <p:cNvSpPr>
              <a:spLocks noChangeArrowheads="1"/>
            </p:cNvSpPr>
            <p:nvPr/>
          </p:nvSpPr>
          <p:spPr bwMode="auto">
            <a:xfrm rot="-5400000">
              <a:off x="3474" y="1080"/>
              <a:ext cx="288" cy="120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>
                    <a:alpha val="50999"/>
                  </a:schemeClr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24625" name="Text Box 146"/>
            <p:cNvSpPr txBox="1">
              <a:spLocks noChangeArrowheads="1"/>
            </p:cNvSpPr>
            <p:nvPr/>
          </p:nvSpPr>
          <p:spPr bwMode="auto">
            <a:xfrm>
              <a:off x="3613" y="1248"/>
              <a:ext cx="16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 Tagged Viral Protein</a:t>
              </a:r>
            </a:p>
          </p:txBody>
        </p:sp>
        <p:sp>
          <p:nvSpPr>
            <p:cNvPr id="24626" name="Oval 148"/>
            <p:cNvSpPr>
              <a:spLocks noChangeArrowheads="1"/>
            </p:cNvSpPr>
            <p:nvPr/>
          </p:nvSpPr>
          <p:spPr bwMode="auto">
            <a:xfrm>
              <a:off x="3918" y="1536"/>
              <a:ext cx="624" cy="28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7" name="Line 74"/>
            <p:cNvSpPr>
              <a:spLocks noChangeShapeType="1"/>
            </p:cNvSpPr>
            <p:nvPr/>
          </p:nvSpPr>
          <p:spPr bwMode="auto">
            <a:xfrm>
              <a:off x="4542" y="1677"/>
              <a:ext cx="9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78" name="AutoShape 78"/>
            <p:cNvSpPr>
              <a:spLocks noChangeArrowheads="1"/>
            </p:cNvSpPr>
            <p:nvPr/>
          </p:nvSpPr>
          <p:spPr bwMode="auto">
            <a:xfrm>
              <a:off x="4638" y="1629"/>
              <a:ext cx="240" cy="96"/>
            </a:xfrm>
            <a:prstGeom prst="hexagon">
              <a:avLst>
                <a:gd name="adj" fmla="val 62500"/>
                <a:gd name="vf" fmla="val 115470"/>
              </a:avLst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24629" name="Text Box 82"/>
            <p:cNvSpPr txBox="1">
              <a:spLocks noChangeArrowheads="1"/>
            </p:cNvSpPr>
            <p:nvPr/>
          </p:nvSpPr>
          <p:spPr bwMode="auto">
            <a:xfrm>
              <a:off x="4336" y="1718"/>
              <a:ext cx="6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     Tag</a:t>
              </a:r>
            </a:p>
          </p:txBody>
        </p:sp>
      </p:grpSp>
      <p:grpSp>
        <p:nvGrpSpPr>
          <p:cNvPr id="76872" name="Group 1"/>
          <p:cNvGrpSpPr/>
          <p:nvPr/>
        </p:nvGrpSpPr>
        <p:grpSpPr>
          <a:xfrm>
            <a:off x="1143000" y="3657600"/>
            <a:ext cx="2590800" cy="2438400"/>
            <a:chOff x="1143000" y="3657600"/>
            <a:chExt cx="2590800" cy="2438400"/>
          </a:xfrm>
        </p:grpSpPr>
        <p:sp>
          <p:nvSpPr>
            <p:cNvPr id="24583" name="AutoShape 79"/>
            <p:cNvSpPr>
              <a:spLocks noChangeArrowheads="1"/>
            </p:cNvSpPr>
            <p:nvPr/>
          </p:nvSpPr>
          <p:spPr bwMode="auto">
            <a:xfrm rot="5400000">
              <a:off x="1714500" y="3924300"/>
              <a:ext cx="914400" cy="3810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100000">
                  <a:srgbClr val="CC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5" name="Text Box 83"/>
            <p:cNvSpPr txBox="1">
              <a:spLocks noChangeArrowheads="1"/>
            </p:cNvSpPr>
            <p:nvPr/>
          </p:nvSpPr>
          <p:spPr bwMode="auto">
            <a:xfrm>
              <a:off x="1143000" y="5638800"/>
              <a:ext cx="2590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tx2"/>
                  </a:solidFill>
                </a:rPr>
                <a:t>Protein Complex</a:t>
              </a:r>
            </a:p>
          </p:txBody>
        </p:sp>
        <p:grpSp>
          <p:nvGrpSpPr>
            <p:cNvPr id="76873" name="Group 427"/>
            <p:cNvGrpSpPr>
              <a:grpSpLocks/>
            </p:cNvGrpSpPr>
            <p:nvPr/>
          </p:nvGrpSpPr>
          <p:grpSpPr bwMode="auto">
            <a:xfrm>
              <a:off x="1143000" y="4572000"/>
              <a:ext cx="2438400" cy="990600"/>
              <a:chOff x="528" y="2832"/>
              <a:chExt cx="1536" cy="624"/>
            </a:xfrm>
          </p:grpSpPr>
          <p:grpSp>
            <p:nvGrpSpPr>
              <p:cNvPr id="76874" name="Group 117"/>
              <p:cNvGrpSpPr>
                <a:grpSpLocks/>
              </p:cNvGrpSpPr>
              <p:nvPr/>
            </p:nvGrpSpPr>
            <p:grpSpPr bwMode="auto">
              <a:xfrm>
                <a:off x="528" y="2832"/>
                <a:ext cx="1008" cy="624"/>
                <a:chOff x="624" y="2613"/>
                <a:chExt cx="1008" cy="624"/>
              </a:xfrm>
            </p:grpSpPr>
            <p:sp>
              <p:nvSpPr>
                <p:cNvPr id="24598" name="Oval 86"/>
                <p:cNvSpPr>
                  <a:spLocks noChangeArrowheads="1"/>
                </p:cNvSpPr>
                <p:nvPr/>
              </p:nvSpPr>
              <p:spPr bwMode="auto">
                <a:xfrm>
                  <a:off x="864" y="2709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28BC2"/>
                    </a:gs>
                    <a:gs pos="100000">
                      <a:srgbClr val="7A007A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599" name="Oval 85"/>
                <p:cNvSpPr>
                  <a:spLocks noChangeArrowheads="1"/>
                </p:cNvSpPr>
                <p:nvPr/>
              </p:nvSpPr>
              <p:spPr bwMode="auto">
                <a:xfrm>
                  <a:off x="624" y="2661"/>
                  <a:ext cx="336" cy="3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00" name="Oval 87"/>
                <p:cNvSpPr>
                  <a:spLocks noChangeArrowheads="1"/>
                </p:cNvSpPr>
                <p:nvPr/>
              </p:nvSpPr>
              <p:spPr bwMode="auto">
                <a:xfrm>
                  <a:off x="672" y="2853"/>
                  <a:ext cx="624" cy="2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01" name="Line 88"/>
                <p:cNvSpPr>
                  <a:spLocks noChangeShapeType="1"/>
                </p:cNvSpPr>
                <p:nvPr/>
              </p:nvSpPr>
              <p:spPr bwMode="auto">
                <a:xfrm>
                  <a:off x="1296" y="2997"/>
                  <a:ext cx="96" cy="0"/>
                </a:xfrm>
                <a:prstGeom prst="line">
                  <a:avLst/>
                </a:prstGeom>
                <a:noFill/>
                <a:ln w="571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89" name="AutoShape 89"/>
                <p:cNvSpPr>
                  <a:spLocks noChangeArrowheads="1"/>
                </p:cNvSpPr>
                <p:nvPr/>
              </p:nvSpPr>
              <p:spPr bwMode="auto">
                <a:xfrm>
                  <a:off x="1392" y="2949"/>
                  <a:ext cx="240" cy="96"/>
                </a:xfrm>
                <a:prstGeom prst="hexagon">
                  <a:avLst>
                    <a:gd name="adj" fmla="val 62500"/>
                    <a:gd name="vf" fmla="val 115470"/>
                  </a:avLst>
                </a:prstGeom>
                <a:gradFill rotWithShape="0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24603" name="Oval 90"/>
                <p:cNvSpPr>
                  <a:spLocks noChangeArrowheads="1"/>
                </p:cNvSpPr>
                <p:nvPr/>
              </p:nvSpPr>
              <p:spPr bwMode="auto">
                <a:xfrm>
                  <a:off x="960" y="2997"/>
                  <a:ext cx="336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9999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04" name="Oval 84"/>
                <p:cNvSpPr>
                  <a:spLocks noChangeArrowheads="1"/>
                </p:cNvSpPr>
                <p:nvPr/>
              </p:nvSpPr>
              <p:spPr bwMode="auto">
                <a:xfrm>
                  <a:off x="816" y="2613"/>
                  <a:ext cx="192" cy="19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CC6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875" name="Group 96"/>
              <p:cNvGrpSpPr>
                <a:grpSpLocks/>
              </p:cNvGrpSpPr>
              <p:nvPr/>
            </p:nvGrpSpPr>
            <p:grpSpPr bwMode="auto">
              <a:xfrm rot="-5337249">
                <a:off x="1512" y="3096"/>
                <a:ext cx="192" cy="240"/>
                <a:chOff x="2064" y="2400"/>
                <a:chExt cx="192" cy="240"/>
              </a:xfrm>
            </p:grpSpPr>
            <p:sp>
              <p:nvSpPr>
                <p:cNvPr id="24595" name="Line 92"/>
                <p:cNvSpPr>
                  <a:spLocks noChangeShapeType="1"/>
                </p:cNvSpPr>
                <p:nvPr/>
              </p:nvSpPr>
              <p:spPr bwMode="auto">
                <a:xfrm>
                  <a:off x="2064" y="2400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96" name="Line 93"/>
                <p:cNvSpPr>
                  <a:spLocks noChangeShapeType="1"/>
                </p:cNvSpPr>
                <p:nvPr/>
              </p:nvSpPr>
              <p:spPr bwMode="auto">
                <a:xfrm flipH="1">
                  <a:off x="2160" y="2400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97" name="Line 94"/>
                <p:cNvSpPr>
                  <a:spLocks noChangeShapeType="1"/>
                </p:cNvSpPr>
                <p:nvPr/>
              </p:nvSpPr>
              <p:spPr bwMode="auto">
                <a:xfrm>
                  <a:off x="2160" y="2496"/>
                  <a:ext cx="1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594" name="Oval 261"/>
              <p:cNvSpPr>
                <a:spLocks noChangeArrowheads="1"/>
              </p:cNvSpPr>
              <p:nvPr/>
            </p:nvSpPr>
            <p:spPr bwMode="auto">
              <a:xfrm>
                <a:off x="1719" y="3048"/>
                <a:ext cx="345" cy="345"/>
              </a:xfrm>
              <a:prstGeom prst="ellipse">
                <a:avLst/>
              </a:prstGeom>
              <a:gradFill rotWithShape="0">
                <a:gsLst>
                  <a:gs pos="0">
                    <a:srgbClr val="9B9B9B"/>
                  </a:gs>
                  <a:gs pos="100000">
                    <a:srgbClr val="6666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6876" name="Group 4"/>
          <p:cNvGrpSpPr/>
          <p:nvPr/>
        </p:nvGrpSpPr>
        <p:grpSpPr>
          <a:xfrm>
            <a:off x="3733800" y="4343400"/>
            <a:ext cx="4876800" cy="2117725"/>
            <a:chOff x="3733800" y="4343400"/>
            <a:chExt cx="4876800" cy="2117725"/>
          </a:xfrm>
        </p:grpSpPr>
        <p:grpSp>
          <p:nvGrpSpPr>
            <p:cNvPr id="76877" name="Group 2"/>
            <p:cNvGrpSpPr/>
            <p:nvPr/>
          </p:nvGrpSpPr>
          <p:grpSpPr>
            <a:xfrm>
              <a:off x="3733800" y="4343400"/>
              <a:ext cx="1974850" cy="2043113"/>
              <a:chOff x="3733800" y="4343400"/>
              <a:chExt cx="1974850" cy="2043113"/>
            </a:xfrm>
          </p:grpSpPr>
          <p:sp>
            <p:nvSpPr>
              <p:cNvPr id="24584" name="AutoShape 80"/>
              <p:cNvSpPr>
                <a:spLocks noChangeArrowheads="1"/>
              </p:cNvSpPr>
              <p:nvPr/>
            </p:nvSpPr>
            <p:spPr bwMode="auto">
              <a:xfrm>
                <a:off x="3733800" y="4953000"/>
                <a:ext cx="762000" cy="3810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E7676"/>
                  </a:gs>
                  <a:gs pos="100000">
                    <a:srgbClr val="CC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8" name="Text Box 141"/>
              <p:cNvSpPr txBox="1">
                <a:spLocks noChangeArrowheads="1"/>
              </p:cNvSpPr>
              <p:nvPr/>
            </p:nvSpPr>
            <p:spPr bwMode="auto">
              <a:xfrm>
                <a:off x="4343400" y="6019800"/>
                <a:ext cx="13652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/>
                  <a:t>SDS-PAGE</a:t>
                </a:r>
              </a:p>
            </p:txBody>
          </p:sp>
          <p:grpSp>
            <p:nvGrpSpPr>
              <p:cNvPr id="76879" name="Group 434"/>
              <p:cNvGrpSpPr>
                <a:grpSpLocks/>
              </p:cNvGrpSpPr>
              <p:nvPr/>
            </p:nvGrpSpPr>
            <p:grpSpPr bwMode="auto">
              <a:xfrm>
                <a:off x="4495800" y="4343400"/>
                <a:ext cx="1044575" cy="1600200"/>
                <a:chOff x="2832" y="2736"/>
                <a:chExt cx="658" cy="1008"/>
              </a:xfrm>
            </p:grpSpPr>
            <p:grpSp>
              <p:nvGrpSpPr>
                <p:cNvPr id="76880" name="Group 433"/>
                <p:cNvGrpSpPr>
                  <a:grpSpLocks/>
                </p:cNvGrpSpPr>
                <p:nvPr/>
              </p:nvGrpSpPr>
              <p:grpSpPr bwMode="auto">
                <a:xfrm>
                  <a:off x="3058" y="2736"/>
                  <a:ext cx="432" cy="1008"/>
                  <a:chOff x="3058" y="2736"/>
                  <a:chExt cx="432" cy="1008"/>
                </a:xfrm>
              </p:grpSpPr>
              <p:sp>
                <p:nvSpPr>
                  <p:cNvPr id="24610" name="Rectangle 127" descr="5%"/>
                  <p:cNvSpPr>
                    <a:spLocks noChangeArrowheads="1"/>
                  </p:cNvSpPr>
                  <p:nvPr/>
                </p:nvSpPr>
                <p:spPr bwMode="auto">
                  <a:xfrm>
                    <a:off x="3079" y="2736"/>
                    <a:ext cx="312" cy="1008"/>
                  </a:xfrm>
                  <a:prstGeom prst="rect">
                    <a:avLst/>
                  </a:prstGeom>
                  <a:pattFill prst="pct5">
                    <a:fgClr>
                      <a:schemeClr val="tx1"/>
                    </a:fgClr>
                    <a:bgClr>
                      <a:srgbClr val="FFFFFF"/>
                    </a:bgClr>
                  </a:patt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4" dir="b"/>
                  </a:scene3d>
                  <a:sp3d extrusionH="227000" prstMaterial="legacyMetal">
                    <a:bevelT w="13500" h="13500" prst="angle"/>
                    <a:bevelB w="13500" h="13500" prst="angle"/>
                    <a:extrusionClr>
                      <a:schemeClr val="tx1"/>
                    </a:extrusionClr>
                  </a:sp3d>
                </p:spPr>
                <p:txBody>
                  <a:bodyPr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611" name="Text Box 1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58" y="2752"/>
                    <a:ext cx="364" cy="4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endParaRPr lang="en-US" sz="1000">
                      <a:latin typeface="Times" charset="0"/>
                      <a:cs typeface="Times" charset="0"/>
                    </a:endParaRPr>
                  </a:p>
                </p:txBody>
              </p:sp>
              <p:sp>
                <p:nvSpPr>
                  <p:cNvPr id="24612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141" y="3402"/>
                    <a:ext cx="185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13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141" y="3159"/>
                    <a:ext cx="185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14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3141" y="3061"/>
                    <a:ext cx="185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15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3141" y="2881"/>
                    <a:ext cx="185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16" name="Text Box 1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02" y="2819"/>
                    <a:ext cx="188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1800">
                        <a:solidFill>
                          <a:schemeClr val="bg2"/>
                        </a:solidFill>
                        <a:latin typeface="Times" charset="0"/>
                      </a:rPr>
                      <a:t>*</a:t>
                    </a:r>
                    <a:endParaRPr lang="en-US" sz="1400">
                      <a:latin typeface="Times" charset="0"/>
                    </a:endParaRPr>
                  </a:p>
                </p:txBody>
              </p:sp>
              <p:sp>
                <p:nvSpPr>
                  <p:cNvPr id="24617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3141" y="3029"/>
                    <a:ext cx="185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18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3141" y="3192"/>
                    <a:ext cx="185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19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3141" y="3451"/>
                    <a:ext cx="185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20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3141" y="3094"/>
                    <a:ext cx="18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21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3141" y="3549"/>
                    <a:ext cx="185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22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3141" y="3614"/>
                    <a:ext cx="185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23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3141" y="3517"/>
                    <a:ext cx="185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606" name="Oval 142"/>
                <p:cNvSpPr>
                  <a:spLocks noChangeArrowheads="1"/>
                </p:cNvSpPr>
                <p:nvPr/>
              </p:nvSpPr>
              <p:spPr bwMode="auto">
                <a:xfrm>
                  <a:off x="2832" y="3112"/>
                  <a:ext cx="219" cy="16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9999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07" name="Oval 143"/>
                <p:cNvSpPr>
                  <a:spLocks noChangeArrowheads="1"/>
                </p:cNvSpPr>
                <p:nvPr/>
              </p:nvSpPr>
              <p:spPr bwMode="auto">
                <a:xfrm>
                  <a:off x="2895" y="3568"/>
                  <a:ext cx="125" cy="12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CC6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08" name="Oval 144"/>
                <p:cNvSpPr>
                  <a:spLocks noChangeArrowheads="1"/>
                </p:cNvSpPr>
                <p:nvPr/>
              </p:nvSpPr>
              <p:spPr bwMode="auto">
                <a:xfrm>
                  <a:off x="2863" y="3339"/>
                  <a:ext cx="157" cy="16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28BC2"/>
                    </a:gs>
                    <a:gs pos="100000">
                      <a:srgbClr val="7A007A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09" name="Oval 145"/>
                <p:cNvSpPr>
                  <a:spLocks noChangeArrowheads="1"/>
                </p:cNvSpPr>
                <p:nvPr/>
              </p:nvSpPr>
              <p:spPr bwMode="auto">
                <a:xfrm>
                  <a:off x="2832" y="2982"/>
                  <a:ext cx="219" cy="22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6881" name="Group 3"/>
            <p:cNvGrpSpPr/>
            <p:nvPr/>
          </p:nvGrpSpPr>
          <p:grpSpPr>
            <a:xfrm>
              <a:off x="5638800" y="4610100"/>
              <a:ext cx="2971800" cy="1851025"/>
              <a:chOff x="5638800" y="4610100"/>
              <a:chExt cx="2971800" cy="1851025"/>
            </a:xfrm>
          </p:grpSpPr>
          <p:sp>
            <p:nvSpPr>
              <p:cNvPr id="24586" name="AutoShape 113"/>
              <p:cNvSpPr>
                <a:spLocks noChangeArrowheads="1"/>
              </p:cNvSpPr>
              <p:nvPr/>
            </p:nvSpPr>
            <p:spPr bwMode="auto">
              <a:xfrm>
                <a:off x="5638800" y="4953000"/>
                <a:ext cx="838200" cy="3810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9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E7676"/>
                  </a:gs>
                  <a:gs pos="100000">
                    <a:srgbClr val="CC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7" name="Text Box 114"/>
              <p:cNvSpPr txBox="1">
                <a:spLocks noChangeArrowheads="1"/>
              </p:cNvSpPr>
              <p:nvPr/>
            </p:nvSpPr>
            <p:spPr bwMode="auto">
              <a:xfrm>
                <a:off x="6477000" y="5638800"/>
                <a:ext cx="2133600" cy="822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solidFill>
                      <a:schemeClr val="tx2"/>
                    </a:solidFill>
                  </a:rPr>
                  <a:t>Mass Spectrometry</a:t>
                </a:r>
              </a:p>
            </p:txBody>
          </p:sp>
          <p:pic>
            <p:nvPicPr>
              <p:cNvPr id="24591" name="Picture 42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3200" y="4610100"/>
                <a:ext cx="1803400" cy="1028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16" name="Line 4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457200"/>
          </a:xfrm>
        </p:spPr>
        <p:txBody>
          <a:bodyPr/>
          <a:lstStyle/>
          <a:p>
            <a:r>
              <a:rPr lang="en-US" sz="2800" b="1" kern="1200" dirty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I-Dirt </a:t>
            </a:r>
            <a:r>
              <a:rPr lang="en-US" sz="2800" b="1" kern="1200" dirty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for Specific </a:t>
            </a:r>
            <a:r>
              <a:rPr lang="en-US" sz="2800" b="1" kern="1200" dirty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Interaction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2778125" y="2133600"/>
            <a:ext cx="5527675" cy="4522788"/>
            <a:chOff x="1750" y="1440"/>
            <a:chExt cx="3482" cy="2849"/>
          </a:xfrm>
        </p:grpSpPr>
        <p:sp>
          <p:nvSpPr>
            <p:cNvPr id="40990" name="Oval 8"/>
            <p:cNvSpPr>
              <a:spLocks noChangeArrowheads="1"/>
            </p:cNvSpPr>
            <p:nvPr/>
          </p:nvSpPr>
          <p:spPr bwMode="auto">
            <a:xfrm>
              <a:off x="2340" y="2215"/>
              <a:ext cx="306" cy="1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1" name="Text Box 11"/>
            <p:cNvSpPr txBox="1">
              <a:spLocks noChangeArrowheads="1"/>
            </p:cNvSpPr>
            <p:nvPr/>
          </p:nvSpPr>
          <p:spPr bwMode="auto">
            <a:xfrm>
              <a:off x="1750" y="1440"/>
              <a:ext cx="141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3xFLAG Tagged HIV-1</a:t>
              </a:r>
            </a:p>
          </p:txBody>
        </p:sp>
        <p:sp>
          <p:nvSpPr>
            <p:cNvPr id="40992" name="Text Box 13"/>
            <p:cNvSpPr txBox="1">
              <a:spLocks noChangeArrowheads="1"/>
            </p:cNvSpPr>
            <p:nvPr/>
          </p:nvSpPr>
          <p:spPr bwMode="auto">
            <a:xfrm>
              <a:off x="3393" y="1440"/>
              <a:ext cx="6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WT HIV-1</a:t>
              </a:r>
            </a:p>
          </p:txBody>
        </p:sp>
        <p:sp>
          <p:nvSpPr>
            <p:cNvPr id="40993" name="AutoShape 14"/>
            <p:cNvSpPr>
              <a:spLocks noChangeArrowheads="1"/>
            </p:cNvSpPr>
            <p:nvPr/>
          </p:nvSpPr>
          <p:spPr bwMode="auto">
            <a:xfrm>
              <a:off x="2406" y="1624"/>
              <a:ext cx="205" cy="197"/>
            </a:xfrm>
            <a:prstGeom prst="sun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4" name="AutoShape 15"/>
            <p:cNvSpPr>
              <a:spLocks noChangeArrowheads="1"/>
            </p:cNvSpPr>
            <p:nvPr/>
          </p:nvSpPr>
          <p:spPr bwMode="auto">
            <a:xfrm>
              <a:off x="3599" y="1624"/>
              <a:ext cx="205" cy="197"/>
            </a:xfrm>
            <a:prstGeom prst="sun">
              <a:avLst>
                <a:gd name="adj" fmla="val 25000"/>
              </a:avLst>
            </a:prstGeom>
            <a:solidFill>
              <a:srgbClr val="C8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5" name="AutoShape 16"/>
            <p:cNvSpPr>
              <a:spLocks noChangeArrowheads="1"/>
            </p:cNvSpPr>
            <p:nvPr/>
          </p:nvSpPr>
          <p:spPr bwMode="auto">
            <a:xfrm>
              <a:off x="2447" y="1860"/>
              <a:ext cx="82" cy="237"/>
            </a:xfrm>
            <a:prstGeom prst="downArrow">
              <a:avLst>
                <a:gd name="adj1" fmla="val 50000"/>
                <a:gd name="adj2" fmla="val 72256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6" name="Text Box 17"/>
            <p:cNvSpPr txBox="1">
              <a:spLocks noChangeArrowheads="1"/>
            </p:cNvSpPr>
            <p:nvPr/>
          </p:nvSpPr>
          <p:spPr bwMode="auto">
            <a:xfrm>
              <a:off x="2818" y="1873"/>
              <a:ext cx="60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Infection</a:t>
              </a:r>
            </a:p>
          </p:txBody>
        </p:sp>
        <p:sp>
          <p:nvSpPr>
            <p:cNvPr id="40997" name="AutoShape 18"/>
            <p:cNvSpPr>
              <a:spLocks noChangeArrowheads="1"/>
            </p:cNvSpPr>
            <p:nvPr/>
          </p:nvSpPr>
          <p:spPr bwMode="auto">
            <a:xfrm>
              <a:off x="3681" y="1860"/>
              <a:ext cx="82" cy="237"/>
            </a:xfrm>
            <a:prstGeom prst="downArrow">
              <a:avLst>
                <a:gd name="adj1" fmla="val 50000"/>
                <a:gd name="adj2" fmla="val 72256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8" name="Text Box 19"/>
            <p:cNvSpPr txBox="1">
              <a:spLocks noChangeArrowheads="1"/>
            </p:cNvSpPr>
            <p:nvPr/>
          </p:nvSpPr>
          <p:spPr bwMode="auto">
            <a:xfrm>
              <a:off x="1832" y="2228"/>
              <a:ext cx="3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Light</a:t>
              </a:r>
            </a:p>
          </p:txBody>
        </p:sp>
        <p:sp>
          <p:nvSpPr>
            <p:cNvPr id="40999" name="Text Box 20"/>
            <p:cNvSpPr txBox="1">
              <a:spLocks noChangeArrowheads="1"/>
            </p:cNvSpPr>
            <p:nvPr/>
          </p:nvSpPr>
          <p:spPr bwMode="auto">
            <a:xfrm>
              <a:off x="3887" y="2228"/>
              <a:ext cx="134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Heavy </a:t>
              </a:r>
            </a:p>
            <a:p>
              <a:r>
                <a:rPr lang="en-US" sz="1600"/>
                <a:t>(</a:t>
              </a:r>
              <a:r>
                <a:rPr lang="en-US" sz="1600" baseline="30000"/>
                <a:t>13</a:t>
              </a:r>
              <a:r>
                <a:rPr lang="en-US" sz="1600"/>
                <a:t>C labeled Lys, Arg)</a:t>
              </a:r>
            </a:p>
          </p:txBody>
        </p:sp>
        <p:sp>
          <p:nvSpPr>
            <p:cNvPr id="41000" name="AutoShape 22"/>
            <p:cNvSpPr>
              <a:spLocks noChangeArrowheads="1"/>
            </p:cNvSpPr>
            <p:nvPr/>
          </p:nvSpPr>
          <p:spPr bwMode="auto">
            <a:xfrm>
              <a:off x="3105" y="3121"/>
              <a:ext cx="82" cy="197"/>
            </a:xfrm>
            <a:prstGeom prst="downArrow">
              <a:avLst>
                <a:gd name="adj1" fmla="val 50000"/>
                <a:gd name="adj2" fmla="val 60061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1" name="AutoShape 23"/>
            <p:cNvSpPr>
              <a:spLocks noChangeArrowheads="1"/>
            </p:cNvSpPr>
            <p:nvPr/>
          </p:nvSpPr>
          <p:spPr bwMode="auto">
            <a:xfrm>
              <a:off x="3105" y="2806"/>
              <a:ext cx="82" cy="157"/>
            </a:xfrm>
            <a:prstGeom prst="downArrow">
              <a:avLst>
                <a:gd name="adj1" fmla="val 50000"/>
                <a:gd name="adj2" fmla="val 47866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2" name="AutoShape 24"/>
            <p:cNvSpPr>
              <a:spLocks noChangeArrowheads="1"/>
            </p:cNvSpPr>
            <p:nvPr/>
          </p:nvSpPr>
          <p:spPr bwMode="auto">
            <a:xfrm rot="2860862">
              <a:off x="3477" y="2415"/>
              <a:ext cx="79" cy="329"/>
            </a:xfrm>
            <a:prstGeom prst="downArrow">
              <a:avLst>
                <a:gd name="adj1" fmla="val 50000"/>
                <a:gd name="adj2" fmla="val 104114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3" name="AutoShape 25"/>
            <p:cNvSpPr>
              <a:spLocks noChangeArrowheads="1"/>
            </p:cNvSpPr>
            <p:nvPr/>
          </p:nvSpPr>
          <p:spPr bwMode="auto">
            <a:xfrm rot="-3259248">
              <a:off x="2673" y="2389"/>
              <a:ext cx="79" cy="361"/>
            </a:xfrm>
            <a:prstGeom prst="downArrow">
              <a:avLst>
                <a:gd name="adj1" fmla="val 50000"/>
                <a:gd name="adj2" fmla="val 114241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4" name="Text Box 26"/>
            <p:cNvSpPr txBox="1">
              <a:spLocks noChangeArrowheads="1"/>
            </p:cNvSpPr>
            <p:nvPr/>
          </p:nvSpPr>
          <p:spPr bwMode="auto">
            <a:xfrm>
              <a:off x="2898" y="2622"/>
              <a:ext cx="5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1:1 Mix</a:t>
              </a:r>
            </a:p>
          </p:txBody>
        </p:sp>
        <p:sp>
          <p:nvSpPr>
            <p:cNvPr id="41005" name="Text Box 27"/>
            <p:cNvSpPr txBox="1">
              <a:spLocks noChangeArrowheads="1"/>
            </p:cNvSpPr>
            <p:nvPr/>
          </p:nvSpPr>
          <p:spPr bwMode="auto">
            <a:xfrm>
              <a:off x="2653" y="2936"/>
              <a:ext cx="10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Immunoisolation</a:t>
              </a:r>
            </a:p>
          </p:txBody>
        </p:sp>
        <p:sp>
          <p:nvSpPr>
            <p:cNvPr id="41006" name="Text Box 28"/>
            <p:cNvSpPr txBox="1">
              <a:spLocks noChangeArrowheads="1"/>
            </p:cNvSpPr>
            <p:nvPr/>
          </p:nvSpPr>
          <p:spPr bwMode="auto">
            <a:xfrm>
              <a:off x="2982" y="3299"/>
              <a:ext cx="3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MS</a:t>
              </a:r>
            </a:p>
          </p:txBody>
        </p:sp>
        <p:pic>
          <p:nvPicPr>
            <p:cNvPr id="41007" name="Picture 29" descr="Idirt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3504"/>
              <a:ext cx="1881" cy="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08" name="Oval 31"/>
            <p:cNvSpPr>
              <a:spLocks noChangeArrowheads="1"/>
            </p:cNvSpPr>
            <p:nvPr/>
          </p:nvSpPr>
          <p:spPr bwMode="auto">
            <a:xfrm>
              <a:off x="3575" y="2215"/>
              <a:ext cx="305" cy="157"/>
            </a:xfrm>
            <a:prstGeom prst="ellipse">
              <a:avLst/>
            </a:prstGeom>
            <a:solidFill>
              <a:srgbClr val="C8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9" name="AutoShape 32"/>
            <p:cNvSpPr>
              <a:spLocks noChangeArrowheads="1"/>
            </p:cNvSpPr>
            <p:nvPr/>
          </p:nvSpPr>
          <p:spPr bwMode="auto">
            <a:xfrm>
              <a:off x="2676" y="2267"/>
              <a:ext cx="124" cy="57"/>
            </a:xfrm>
            <a:prstGeom prst="flowChartPreparation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0" name="Line 33"/>
            <p:cNvSpPr>
              <a:spLocks noChangeShapeType="1"/>
            </p:cNvSpPr>
            <p:nvPr/>
          </p:nvSpPr>
          <p:spPr bwMode="auto">
            <a:xfrm>
              <a:off x="2628" y="2294"/>
              <a:ext cx="8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63" name="Rectangle 35"/>
          <p:cNvSpPr>
            <a:spLocks noChangeArrowheads="1"/>
          </p:cNvSpPr>
          <p:nvPr/>
        </p:nvSpPr>
        <p:spPr bwMode="auto">
          <a:xfrm>
            <a:off x="457200" y="1371600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CE3B00"/>
                </a:solidFill>
                <a:cs typeface="Arial" charset="0"/>
                <a:sym typeface="Arial" charset="0"/>
              </a:rPr>
              <a:t>I-DIRT </a:t>
            </a:r>
            <a:r>
              <a:rPr lang="en-US">
                <a:cs typeface="Arial" charset="0"/>
                <a:sym typeface="Arial" charset="0"/>
              </a:rPr>
              <a:t>= </a:t>
            </a:r>
            <a:r>
              <a:rPr lang="en-US">
                <a:solidFill>
                  <a:srgbClr val="CE3B00"/>
                </a:solidFill>
                <a:latin typeface="Helvetica" charset="0"/>
                <a:cs typeface="Helvetica" charset="0"/>
                <a:sym typeface="Helvetica" charset="0"/>
              </a:rPr>
              <a:t>I</a:t>
            </a:r>
            <a:r>
              <a:rPr lang="en-US">
                <a:latin typeface="Helvetica" charset="0"/>
                <a:cs typeface="Helvetica" charset="0"/>
                <a:sym typeface="Helvetica" charset="0"/>
              </a:rPr>
              <a:t>sotopic </a:t>
            </a:r>
            <a:r>
              <a:rPr lang="en-US">
                <a:solidFill>
                  <a:srgbClr val="CE3B00"/>
                </a:solidFill>
                <a:latin typeface="Helvetica" charset="0"/>
                <a:cs typeface="Helvetica" charset="0"/>
                <a:sym typeface="Helvetica" charset="0"/>
              </a:rPr>
              <a:t>D</a:t>
            </a:r>
            <a:r>
              <a:rPr lang="en-US">
                <a:latin typeface="Helvetica" charset="0"/>
                <a:cs typeface="Helvetica" charset="0"/>
                <a:sym typeface="Helvetica" charset="0"/>
              </a:rPr>
              <a:t>ifferentiation of </a:t>
            </a:r>
            <a:r>
              <a:rPr lang="en-US">
                <a:solidFill>
                  <a:srgbClr val="CE3B00"/>
                </a:solidFill>
                <a:latin typeface="Helvetica" charset="0"/>
                <a:cs typeface="Helvetica" charset="0"/>
                <a:sym typeface="Helvetica" charset="0"/>
              </a:rPr>
              <a:t>I</a:t>
            </a:r>
            <a:r>
              <a:rPr lang="en-US">
                <a:latin typeface="Helvetica" charset="0"/>
                <a:cs typeface="Helvetica" charset="0"/>
                <a:sym typeface="Helvetica" charset="0"/>
              </a:rPr>
              <a:t>nteractions as </a:t>
            </a:r>
            <a:r>
              <a:rPr lang="en-US">
                <a:solidFill>
                  <a:srgbClr val="CE3B00"/>
                </a:solidFill>
                <a:latin typeface="Helvetica" charset="0"/>
                <a:cs typeface="Helvetica" charset="0"/>
                <a:sym typeface="Helvetica" charset="0"/>
              </a:rPr>
              <a:t>R</a:t>
            </a:r>
            <a:r>
              <a:rPr lang="en-US">
                <a:latin typeface="Helvetica" charset="0"/>
                <a:cs typeface="Helvetica" charset="0"/>
                <a:sym typeface="Helvetica" charset="0"/>
              </a:rPr>
              <a:t>andom or </a:t>
            </a:r>
            <a:r>
              <a:rPr lang="en-US">
                <a:solidFill>
                  <a:srgbClr val="CE3B00"/>
                </a:solidFill>
                <a:latin typeface="Helvetica" charset="0"/>
                <a:cs typeface="Helvetica" charset="0"/>
                <a:sym typeface="Helvetica" charset="0"/>
              </a:rPr>
              <a:t>T</a:t>
            </a:r>
            <a:r>
              <a:rPr lang="en-US">
                <a:latin typeface="Helvetica" charset="0"/>
                <a:cs typeface="Helvetica" charset="0"/>
                <a:sym typeface="Helvetica" charset="0"/>
              </a:rPr>
              <a:t>argeted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152400" y="3962400"/>
            <a:ext cx="3060700" cy="2687638"/>
            <a:chOff x="5295900" y="1566863"/>
            <a:chExt cx="3060700" cy="2687637"/>
          </a:xfrm>
        </p:grpSpPr>
        <p:grpSp>
          <p:nvGrpSpPr>
            <p:cNvPr id="4" name="Group 32"/>
            <p:cNvGrpSpPr>
              <a:grpSpLocks/>
            </p:cNvGrpSpPr>
            <p:nvPr/>
          </p:nvGrpSpPr>
          <p:grpSpPr bwMode="auto">
            <a:xfrm>
              <a:off x="5295900" y="1566863"/>
              <a:ext cx="3060700" cy="2484437"/>
              <a:chOff x="0" y="0"/>
              <a:chExt cx="1928" cy="1564"/>
            </a:xfrm>
          </p:grpSpPr>
          <p:grpSp>
            <p:nvGrpSpPr>
              <p:cNvPr id="5" name="Group 3"/>
              <p:cNvGrpSpPr>
                <a:grpSpLocks/>
              </p:cNvGrpSpPr>
              <p:nvPr/>
            </p:nvGrpSpPr>
            <p:grpSpPr bwMode="auto">
              <a:xfrm>
                <a:off x="0" y="0"/>
                <a:ext cx="1928" cy="1272"/>
                <a:chOff x="0" y="0"/>
                <a:chExt cx="1928" cy="1272"/>
              </a:xfrm>
            </p:grpSpPr>
            <p:pic>
              <p:nvPicPr>
                <p:cNvPr id="55" name="Picture 4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191" y="4"/>
                  <a:ext cx="737" cy="1264"/>
                </a:xfrm>
                <a:prstGeom prst="rect">
                  <a:avLst/>
                </a:prstGeom>
                <a:noFill/>
                <a:ln w="12700" cap="flat">
                  <a:noFill/>
                  <a:miter lim="800000"/>
                  <a:headEnd/>
                  <a:tailEnd/>
                </a:ln>
                <a:effectLst>
                  <a:outerShdw blurRad="76200" dist="63499" dir="5400000" algn="ctr" rotWithShape="0">
                    <a:schemeClr val="bg2">
                      <a:alpha val="45000"/>
                    </a:schemeClr>
                  </a:outerShdw>
                </a:effectLst>
              </p:spPr>
            </p:pic>
            <p:pic>
              <p:nvPicPr>
                <p:cNvPr id="56" name="Picture 5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824" cy="1272"/>
                </a:xfrm>
                <a:prstGeom prst="rect">
                  <a:avLst/>
                </a:prstGeom>
                <a:noFill/>
                <a:ln w="12700" cap="flat">
                  <a:noFill/>
                  <a:miter lim="800000"/>
                  <a:headEnd/>
                  <a:tailEnd/>
                </a:ln>
                <a:effectLst>
                  <a:outerShdw blurRad="76200" dist="63499" dir="5400000" algn="ctr" rotWithShape="0">
                    <a:schemeClr val="bg2">
                      <a:alpha val="45000"/>
                    </a:schemeClr>
                  </a:outerShdw>
                </a:effectLst>
              </p:spPr>
            </p:pic>
          </p:grpSp>
          <p:sp>
            <p:nvSpPr>
              <p:cNvPr id="40986" name="Rectangle 6"/>
              <p:cNvSpPr>
                <a:spLocks/>
              </p:cNvSpPr>
              <p:nvPr/>
            </p:nvSpPr>
            <p:spPr bwMode="auto">
              <a:xfrm>
                <a:off x="272" y="1356"/>
                <a:ext cx="277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latin typeface="Arial Italic" charset="0"/>
                    <a:cs typeface="Arial Italic" charset="0"/>
                    <a:sym typeface="Arial Italic" charset="0"/>
                  </a:rPr>
                  <a:t>Lys</a:t>
                </a:r>
              </a:p>
            </p:txBody>
          </p:sp>
          <p:sp>
            <p:nvSpPr>
              <p:cNvPr id="40987" name="Rectangle 7"/>
              <p:cNvSpPr>
                <a:spLocks/>
              </p:cNvSpPr>
              <p:nvPr/>
            </p:nvSpPr>
            <p:spPr bwMode="auto">
              <a:xfrm>
                <a:off x="1416" y="1356"/>
                <a:ext cx="280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latin typeface="Arial Italic" charset="0"/>
                    <a:cs typeface="Arial Italic" charset="0"/>
                    <a:sym typeface="Arial Italic" charset="0"/>
                  </a:rPr>
                  <a:t>Arg</a:t>
                </a:r>
              </a:p>
            </p:txBody>
          </p:sp>
        </p:grpSp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315200" y="1816100"/>
              <a:ext cx="896938" cy="2438400"/>
              <a:chOff x="0" y="0"/>
              <a:chExt cx="565" cy="1536"/>
            </a:xfrm>
          </p:grpSpPr>
          <p:grpSp>
            <p:nvGrpSpPr>
              <p:cNvPr id="7" name="Group 9"/>
              <p:cNvGrpSpPr>
                <a:grpSpLocks/>
              </p:cNvGrpSpPr>
              <p:nvPr/>
            </p:nvGrpSpPr>
            <p:grpSpPr bwMode="auto">
              <a:xfrm>
                <a:off x="80" y="0"/>
                <a:ext cx="312" cy="976"/>
                <a:chOff x="0" y="0"/>
                <a:chExt cx="312" cy="976"/>
              </a:xfrm>
            </p:grpSpPr>
            <p:sp>
              <p:nvSpPr>
                <p:cNvPr id="40979" name="Oval 10"/>
                <p:cNvSpPr>
                  <a:spLocks/>
                </p:cNvSpPr>
                <p:nvPr/>
              </p:nvSpPr>
              <p:spPr bwMode="auto">
                <a:xfrm>
                  <a:off x="0" y="0"/>
                  <a:ext cx="144" cy="144"/>
                </a:xfrm>
                <a:prstGeom prst="ellipse">
                  <a:avLst/>
                </a:prstGeom>
                <a:solidFill>
                  <a:srgbClr val="FF0000">
                    <a:alpha val="21960"/>
                  </a:srgbClr>
                </a:solidFill>
                <a:ln w="25400">
                  <a:solidFill>
                    <a:srgbClr val="FF0000">
                      <a:alpha val="9804"/>
                    </a:srgb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0980" name="Oval 11"/>
                <p:cNvSpPr>
                  <a:spLocks/>
                </p:cNvSpPr>
                <p:nvPr/>
              </p:nvSpPr>
              <p:spPr bwMode="auto">
                <a:xfrm>
                  <a:off x="168" y="168"/>
                  <a:ext cx="144" cy="144"/>
                </a:xfrm>
                <a:prstGeom prst="ellipse">
                  <a:avLst/>
                </a:prstGeom>
                <a:solidFill>
                  <a:srgbClr val="FF0000">
                    <a:alpha val="21960"/>
                  </a:srgbClr>
                </a:solidFill>
                <a:ln w="25400">
                  <a:solidFill>
                    <a:srgbClr val="FF0000">
                      <a:alpha val="9804"/>
                    </a:srgb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0981" name="Oval 12"/>
                <p:cNvSpPr>
                  <a:spLocks/>
                </p:cNvSpPr>
                <p:nvPr/>
              </p:nvSpPr>
              <p:spPr bwMode="auto">
                <a:xfrm>
                  <a:off x="168" y="328"/>
                  <a:ext cx="144" cy="144"/>
                </a:xfrm>
                <a:prstGeom prst="ellipse">
                  <a:avLst/>
                </a:prstGeom>
                <a:solidFill>
                  <a:srgbClr val="FF0000">
                    <a:alpha val="21960"/>
                  </a:srgbClr>
                </a:solidFill>
                <a:ln w="25400">
                  <a:solidFill>
                    <a:srgbClr val="FF0000">
                      <a:alpha val="9804"/>
                    </a:srgb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0982" name="Oval 13"/>
                <p:cNvSpPr>
                  <a:spLocks/>
                </p:cNvSpPr>
                <p:nvPr/>
              </p:nvSpPr>
              <p:spPr bwMode="auto">
                <a:xfrm>
                  <a:off x="168" y="488"/>
                  <a:ext cx="144" cy="144"/>
                </a:xfrm>
                <a:prstGeom prst="ellipse">
                  <a:avLst/>
                </a:prstGeom>
                <a:solidFill>
                  <a:srgbClr val="FF0000">
                    <a:alpha val="21960"/>
                  </a:srgbClr>
                </a:solidFill>
                <a:ln w="25400">
                  <a:solidFill>
                    <a:srgbClr val="FF0000">
                      <a:alpha val="9804"/>
                    </a:srgb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0983" name="Oval 14"/>
                <p:cNvSpPr>
                  <a:spLocks/>
                </p:cNvSpPr>
                <p:nvPr/>
              </p:nvSpPr>
              <p:spPr bwMode="auto">
                <a:xfrm>
                  <a:off x="168" y="832"/>
                  <a:ext cx="144" cy="144"/>
                </a:xfrm>
                <a:prstGeom prst="ellipse">
                  <a:avLst/>
                </a:prstGeom>
                <a:solidFill>
                  <a:srgbClr val="FF0000">
                    <a:alpha val="21960"/>
                  </a:srgbClr>
                </a:solidFill>
                <a:ln w="25400">
                  <a:solidFill>
                    <a:srgbClr val="FF0000">
                      <a:alpha val="9804"/>
                    </a:srgb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0984" name="Oval 15"/>
                <p:cNvSpPr>
                  <a:spLocks/>
                </p:cNvSpPr>
                <p:nvPr/>
              </p:nvSpPr>
              <p:spPr bwMode="auto">
                <a:xfrm>
                  <a:off x="168" y="8"/>
                  <a:ext cx="144" cy="144"/>
                </a:xfrm>
                <a:prstGeom prst="ellipse">
                  <a:avLst/>
                </a:prstGeom>
                <a:solidFill>
                  <a:srgbClr val="FF0000">
                    <a:alpha val="21960"/>
                  </a:srgbClr>
                </a:solidFill>
                <a:ln w="25400">
                  <a:solidFill>
                    <a:srgbClr val="FF0000">
                      <a:alpha val="9804"/>
                    </a:srgb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40978" name="Rectangle 16"/>
              <p:cNvSpPr>
                <a:spLocks/>
              </p:cNvSpPr>
              <p:nvPr/>
            </p:nvSpPr>
            <p:spPr bwMode="auto">
              <a:xfrm>
                <a:off x="0" y="1376"/>
                <a:ext cx="56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FF0000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(+6 daltons)</a:t>
                </a:r>
              </a:p>
            </p:txBody>
          </p:sp>
        </p:grp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5499100" y="1841500"/>
              <a:ext cx="896938" cy="2413000"/>
              <a:chOff x="0" y="0"/>
              <a:chExt cx="565" cy="1520"/>
            </a:xfrm>
          </p:grpSpPr>
          <p:grpSp>
            <p:nvGrpSpPr>
              <p:cNvPr id="9" name="Group 18"/>
              <p:cNvGrpSpPr>
                <a:grpSpLocks/>
              </p:cNvGrpSpPr>
              <p:nvPr/>
            </p:nvGrpSpPr>
            <p:grpSpPr bwMode="auto">
              <a:xfrm>
                <a:off x="64" y="0"/>
                <a:ext cx="320" cy="880"/>
                <a:chOff x="0" y="0"/>
                <a:chExt cx="320" cy="880"/>
              </a:xfrm>
            </p:grpSpPr>
            <p:sp>
              <p:nvSpPr>
                <p:cNvPr id="40971" name="Oval 19"/>
                <p:cNvSpPr>
                  <a:spLocks/>
                </p:cNvSpPr>
                <p:nvPr/>
              </p:nvSpPr>
              <p:spPr bwMode="auto">
                <a:xfrm>
                  <a:off x="0" y="0"/>
                  <a:ext cx="144" cy="144"/>
                </a:xfrm>
                <a:prstGeom prst="ellipse">
                  <a:avLst/>
                </a:prstGeom>
                <a:solidFill>
                  <a:srgbClr val="FF0000">
                    <a:alpha val="21960"/>
                  </a:srgbClr>
                </a:solidFill>
                <a:ln w="25400">
                  <a:solidFill>
                    <a:srgbClr val="FF0000">
                      <a:alpha val="9804"/>
                    </a:srgb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0972" name="Oval 20"/>
                <p:cNvSpPr>
                  <a:spLocks/>
                </p:cNvSpPr>
                <p:nvPr/>
              </p:nvSpPr>
              <p:spPr bwMode="auto">
                <a:xfrm>
                  <a:off x="176" y="0"/>
                  <a:ext cx="144" cy="144"/>
                </a:xfrm>
                <a:prstGeom prst="ellipse">
                  <a:avLst/>
                </a:prstGeom>
                <a:solidFill>
                  <a:srgbClr val="FF0000">
                    <a:alpha val="21960"/>
                  </a:srgbClr>
                </a:solidFill>
                <a:ln w="25400">
                  <a:solidFill>
                    <a:srgbClr val="FF0000">
                      <a:alpha val="9804"/>
                    </a:srgb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0973" name="Oval 21"/>
                <p:cNvSpPr>
                  <a:spLocks/>
                </p:cNvSpPr>
                <p:nvPr/>
              </p:nvSpPr>
              <p:spPr bwMode="auto">
                <a:xfrm>
                  <a:off x="176" y="184"/>
                  <a:ext cx="144" cy="144"/>
                </a:xfrm>
                <a:prstGeom prst="ellipse">
                  <a:avLst/>
                </a:prstGeom>
                <a:solidFill>
                  <a:srgbClr val="FF0000">
                    <a:alpha val="21960"/>
                  </a:srgbClr>
                </a:solidFill>
                <a:ln w="25400">
                  <a:solidFill>
                    <a:srgbClr val="FF0000">
                      <a:alpha val="9804"/>
                    </a:srgb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0974" name="Oval 22"/>
                <p:cNvSpPr>
                  <a:spLocks/>
                </p:cNvSpPr>
                <p:nvPr/>
              </p:nvSpPr>
              <p:spPr bwMode="auto">
                <a:xfrm>
                  <a:off x="176" y="368"/>
                  <a:ext cx="144" cy="144"/>
                </a:xfrm>
                <a:prstGeom prst="ellipse">
                  <a:avLst/>
                </a:prstGeom>
                <a:solidFill>
                  <a:srgbClr val="FF0000">
                    <a:alpha val="21960"/>
                  </a:srgbClr>
                </a:solidFill>
                <a:ln w="25400">
                  <a:solidFill>
                    <a:srgbClr val="FF0000">
                      <a:alpha val="9804"/>
                    </a:srgb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0975" name="Oval 23"/>
                <p:cNvSpPr>
                  <a:spLocks/>
                </p:cNvSpPr>
                <p:nvPr/>
              </p:nvSpPr>
              <p:spPr bwMode="auto">
                <a:xfrm>
                  <a:off x="176" y="552"/>
                  <a:ext cx="144" cy="144"/>
                </a:xfrm>
                <a:prstGeom prst="ellipse">
                  <a:avLst/>
                </a:prstGeom>
                <a:solidFill>
                  <a:srgbClr val="FF0000">
                    <a:alpha val="21960"/>
                  </a:srgbClr>
                </a:solidFill>
                <a:ln w="25400">
                  <a:solidFill>
                    <a:srgbClr val="FF0000">
                      <a:alpha val="9804"/>
                    </a:srgb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0976" name="Oval 24"/>
                <p:cNvSpPr>
                  <a:spLocks/>
                </p:cNvSpPr>
                <p:nvPr/>
              </p:nvSpPr>
              <p:spPr bwMode="auto">
                <a:xfrm>
                  <a:off x="176" y="736"/>
                  <a:ext cx="144" cy="144"/>
                </a:xfrm>
                <a:prstGeom prst="ellipse">
                  <a:avLst/>
                </a:prstGeom>
                <a:solidFill>
                  <a:srgbClr val="FF0000">
                    <a:alpha val="21960"/>
                  </a:srgbClr>
                </a:solidFill>
                <a:ln w="25400">
                  <a:solidFill>
                    <a:srgbClr val="FF0000">
                      <a:alpha val="9804"/>
                    </a:srgb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40970" name="Rectangle 25"/>
              <p:cNvSpPr>
                <a:spLocks/>
              </p:cNvSpPr>
              <p:nvPr/>
            </p:nvSpPr>
            <p:spPr bwMode="auto">
              <a:xfrm>
                <a:off x="0" y="1360"/>
                <a:ext cx="56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FF0000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(+6 daltons)</a:t>
                </a:r>
              </a:p>
            </p:txBody>
          </p:sp>
        </p:grpSp>
      </p:grpSp>
      <p:sp>
        <p:nvSpPr>
          <p:cNvPr id="40965" name="TextBox 50"/>
          <p:cNvSpPr txBox="1">
            <a:spLocks noChangeArrowheads="1"/>
          </p:cNvSpPr>
          <p:nvPr/>
        </p:nvSpPr>
        <p:spPr bwMode="auto">
          <a:xfrm>
            <a:off x="6477000" y="6167438"/>
            <a:ext cx="2590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FFFFFF"/>
                </a:solidFill>
              </a:rPr>
              <a:t>Modified from Tackett AJ </a:t>
            </a:r>
            <a:r>
              <a:rPr lang="en-US" sz="1200" i="1">
                <a:solidFill>
                  <a:srgbClr val="FFFFFF"/>
                </a:solidFill>
              </a:rPr>
              <a:t>et al</a:t>
            </a:r>
            <a:r>
              <a:rPr lang="en-US" sz="1200">
                <a:solidFill>
                  <a:srgbClr val="FFFFFF"/>
                </a:solidFill>
              </a:rPr>
              <a:t>., J Proteome Res. (2005) 4, 1752-6. </a:t>
            </a:r>
          </a:p>
        </p:txBody>
      </p:sp>
      <p:sp>
        <p:nvSpPr>
          <p:cNvPr id="52" name="Line 4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7362"/>
          </a:xfrm>
        </p:spPr>
        <p:txBody>
          <a:bodyPr/>
          <a:lstStyle/>
          <a:p>
            <a:r>
              <a:rPr lang="en-US" sz="2800" b="1" kern="1200" dirty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IDIRT and Reverse IDIRT</a:t>
            </a:r>
            <a:endParaRPr lang="en-US" sz="2800" b="1" kern="12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" r="11575"/>
          <a:stretch>
            <a:fillRect/>
          </a:stretch>
        </p:blipFill>
        <p:spPr bwMode="auto">
          <a:xfrm>
            <a:off x="396921" y="2519065"/>
            <a:ext cx="4140579" cy="32766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200" y="1833265"/>
            <a:ext cx="1946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Env-3xFLAG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1828800"/>
            <a:ext cx="1769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Vif-3xFLAG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724399" y="2519065"/>
            <a:ext cx="4191001" cy="3276600"/>
            <a:chOff x="4724399" y="2519065"/>
            <a:chExt cx="4191001" cy="32766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4399" y="2519065"/>
              <a:ext cx="4191001" cy="3276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5715000" y="2590800"/>
              <a:ext cx="21336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Group 527"/>
          <p:cNvGrpSpPr>
            <a:grpSpLocks/>
          </p:cNvGrpSpPr>
          <p:nvPr/>
        </p:nvGrpSpPr>
        <p:grpSpPr bwMode="auto">
          <a:xfrm>
            <a:off x="3886200" y="2730500"/>
            <a:ext cx="4987925" cy="546100"/>
            <a:chOff x="3720" y="3416"/>
            <a:chExt cx="3142" cy="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Oval 524"/>
            <p:cNvSpPr>
              <a:spLocks noChangeArrowheads="1"/>
            </p:cNvSpPr>
            <p:nvPr/>
          </p:nvSpPr>
          <p:spPr bwMode="auto">
            <a:xfrm>
              <a:off x="6598" y="3538"/>
              <a:ext cx="264" cy="17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526"/>
            <p:cNvSpPr>
              <a:spLocks noChangeArrowheads="1"/>
            </p:cNvSpPr>
            <p:nvPr/>
          </p:nvSpPr>
          <p:spPr bwMode="auto">
            <a:xfrm>
              <a:off x="3720" y="3416"/>
              <a:ext cx="362" cy="34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404308" y="6519446"/>
            <a:ext cx="5196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Luo</a:t>
            </a:r>
            <a:r>
              <a:rPr lang="en-US" sz="1600" dirty="0" smtClean="0"/>
              <a:t>, Jacobs, Greco, Cristae, </a:t>
            </a:r>
            <a:r>
              <a:rPr lang="en-US" sz="1600" dirty="0" err="1" smtClean="0"/>
              <a:t>Muesing</a:t>
            </a:r>
            <a:r>
              <a:rPr lang="en-US" sz="1600" dirty="0" smtClean="0"/>
              <a:t>, </a:t>
            </a:r>
            <a:r>
              <a:rPr lang="en-US" sz="1600" dirty="0" err="1" smtClean="0"/>
              <a:t>Chait</a:t>
            </a:r>
            <a:r>
              <a:rPr lang="en-US" sz="1600" dirty="0" smtClean="0"/>
              <a:t>, Rout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3913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en-US" sz="2800" b="1" kern="1200" dirty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Protein Exchange</a:t>
            </a:r>
            <a:endParaRPr lang="en-US" sz="2800" b="1" kern="12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3" name="Group 24"/>
          <p:cNvGrpSpPr/>
          <p:nvPr/>
        </p:nvGrpSpPr>
        <p:grpSpPr>
          <a:xfrm>
            <a:off x="3663980" y="2918462"/>
            <a:ext cx="2168859" cy="777475"/>
            <a:chOff x="3663980" y="2918462"/>
            <a:chExt cx="2168859" cy="777475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3663980" y="2918462"/>
              <a:ext cx="1381534" cy="777475"/>
              <a:chOff x="624" y="2574"/>
              <a:chExt cx="1008" cy="700"/>
            </a:xfrm>
          </p:grpSpPr>
          <p:sp>
            <p:nvSpPr>
              <p:cNvPr id="6" name="Oval 6"/>
              <p:cNvSpPr>
                <a:spLocks noChangeArrowheads="1"/>
              </p:cNvSpPr>
              <p:nvPr/>
            </p:nvSpPr>
            <p:spPr bwMode="auto">
              <a:xfrm>
                <a:off x="864" y="2709"/>
                <a:ext cx="240" cy="24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" name="Oval 7"/>
              <p:cNvSpPr>
                <a:spLocks noChangeArrowheads="1"/>
              </p:cNvSpPr>
              <p:nvPr/>
            </p:nvSpPr>
            <p:spPr bwMode="auto">
              <a:xfrm>
                <a:off x="624" y="2661"/>
                <a:ext cx="336" cy="336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Oval 8"/>
              <p:cNvSpPr>
                <a:spLocks noChangeArrowheads="1"/>
              </p:cNvSpPr>
              <p:nvPr/>
            </p:nvSpPr>
            <p:spPr bwMode="auto">
              <a:xfrm>
                <a:off x="672" y="2853"/>
                <a:ext cx="624" cy="2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Line 9"/>
              <p:cNvSpPr>
                <a:spLocks noChangeShapeType="1"/>
              </p:cNvSpPr>
              <p:nvPr/>
            </p:nvSpPr>
            <p:spPr bwMode="auto">
              <a:xfrm>
                <a:off x="1296" y="2997"/>
                <a:ext cx="96" cy="0"/>
              </a:xfrm>
              <a:prstGeom prst="line">
                <a:avLst/>
              </a:prstGeom>
              <a:solidFill>
                <a:srgbClr val="FFFF00"/>
              </a:solidFill>
              <a:ln w="57150">
                <a:solidFill>
                  <a:srgbClr val="FFFF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AutoShape 10"/>
              <p:cNvSpPr>
                <a:spLocks noChangeArrowheads="1"/>
              </p:cNvSpPr>
              <p:nvPr/>
            </p:nvSpPr>
            <p:spPr bwMode="auto">
              <a:xfrm>
                <a:off x="1392" y="2949"/>
                <a:ext cx="240" cy="97"/>
              </a:xfrm>
              <a:prstGeom prst="hexagon">
                <a:avLst>
                  <a:gd name="adj" fmla="val 62500"/>
                  <a:gd name="vf" fmla="val 115470"/>
                </a:avLst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1" name="Oval 11"/>
              <p:cNvSpPr>
                <a:spLocks noChangeArrowheads="1"/>
              </p:cNvSpPr>
              <p:nvPr/>
            </p:nvSpPr>
            <p:spPr bwMode="auto">
              <a:xfrm>
                <a:off x="960" y="3034"/>
                <a:ext cx="336" cy="24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Oval 12"/>
              <p:cNvSpPr>
                <a:spLocks noChangeArrowheads="1"/>
              </p:cNvSpPr>
              <p:nvPr/>
            </p:nvSpPr>
            <p:spPr bwMode="auto">
              <a:xfrm>
                <a:off x="816" y="2574"/>
                <a:ext cx="267" cy="322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64"/>
            <p:cNvGrpSpPr>
              <a:grpSpLocks/>
            </p:cNvGrpSpPr>
            <p:nvPr/>
          </p:nvGrpSpPr>
          <p:grpSpPr bwMode="auto">
            <a:xfrm>
              <a:off x="5030658" y="3123745"/>
              <a:ext cx="802181" cy="487781"/>
              <a:chOff x="4360" y="1846"/>
              <a:chExt cx="432" cy="259"/>
            </a:xfrm>
          </p:grpSpPr>
          <p:grpSp>
            <p:nvGrpSpPr>
              <p:cNvPr id="16" name="Group 65"/>
              <p:cNvGrpSpPr>
                <a:grpSpLocks/>
              </p:cNvGrpSpPr>
              <p:nvPr/>
            </p:nvGrpSpPr>
            <p:grpSpPr bwMode="auto">
              <a:xfrm rot="-5337249">
                <a:off x="4376" y="1886"/>
                <a:ext cx="147" cy="180"/>
                <a:chOff x="2064" y="2400"/>
                <a:chExt cx="192" cy="240"/>
              </a:xfrm>
            </p:grpSpPr>
            <p:sp>
              <p:nvSpPr>
                <p:cNvPr id="26" name="Line 66"/>
                <p:cNvSpPr>
                  <a:spLocks noChangeShapeType="1"/>
                </p:cNvSpPr>
                <p:nvPr/>
              </p:nvSpPr>
              <p:spPr bwMode="auto">
                <a:xfrm>
                  <a:off x="2064" y="2400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2160" y="2400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68"/>
                <p:cNvSpPr>
                  <a:spLocks noChangeShapeType="1"/>
                </p:cNvSpPr>
                <p:nvPr/>
              </p:nvSpPr>
              <p:spPr bwMode="auto">
                <a:xfrm>
                  <a:off x="2160" y="2496"/>
                  <a:ext cx="1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" name="Oval 69"/>
              <p:cNvSpPr>
                <a:spLocks noChangeArrowheads="1"/>
              </p:cNvSpPr>
              <p:nvPr/>
            </p:nvSpPr>
            <p:spPr bwMode="auto">
              <a:xfrm>
                <a:off x="4540" y="1846"/>
                <a:ext cx="252" cy="259"/>
              </a:xfrm>
              <a:prstGeom prst="ellipse">
                <a:avLst/>
              </a:prstGeom>
              <a:gradFill rotWithShape="0">
                <a:gsLst>
                  <a:gs pos="0">
                    <a:srgbClr val="8A8A8A"/>
                  </a:gs>
                  <a:gs pos="100000">
                    <a:srgbClr val="4C4C4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3805104" y="3228932"/>
              <a:ext cx="78732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100" b="1" dirty="0" smtClean="0">
                  <a:solidFill>
                    <a:schemeClr val="bg2"/>
                  </a:solidFill>
                </a:rPr>
                <a:t>Vif-3F</a:t>
              </a:r>
              <a:endParaRPr lang="en-US" sz="105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2" name="Group 77"/>
          <p:cNvGrpSpPr/>
          <p:nvPr/>
        </p:nvGrpSpPr>
        <p:grpSpPr>
          <a:xfrm>
            <a:off x="2819400" y="1600200"/>
            <a:ext cx="3540320" cy="2235437"/>
            <a:chOff x="2819400" y="1600200"/>
            <a:chExt cx="3540320" cy="2235437"/>
          </a:xfrm>
        </p:grpSpPr>
        <p:grpSp>
          <p:nvGrpSpPr>
            <p:cNvPr id="23" name="Group 54"/>
            <p:cNvGrpSpPr/>
            <p:nvPr/>
          </p:nvGrpSpPr>
          <p:grpSpPr>
            <a:xfrm>
              <a:off x="2819400" y="2105718"/>
              <a:ext cx="3540320" cy="1729919"/>
              <a:chOff x="2819400" y="2105718"/>
              <a:chExt cx="3540320" cy="1729919"/>
            </a:xfrm>
          </p:grpSpPr>
          <p:grpSp>
            <p:nvGrpSpPr>
              <p:cNvPr id="25" name="Group 13"/>
              <p:cNvGrpSpPr>
                <a:grpSpLocks/>
              </p:cNvGrpSpPr>
              <p:nvPr/>
            </p:nvGrpSpPr>
            <p:grpSpPr bwMode="auto">
              <a:xfrm>
                <a:off x="2819400" y="2178313"/>
                <a:ext cx="1470666" cy="1657324"/>
                <a:chOff x="3264" y="1536"/>
                <a:chExt cx="792" cy="880"/>
              </a:xfrm>
            </p:grpSpPr>
            <p:sp>
              <p:nvSpPr>
                <p:cNvPr id="14" name="AutoShape 14"/>
                <p:cNvSpPr>
                  <a:spLocks noChangeArrowheads="1"/>
                </p:cNvSpPr>
                <p:nvPr/>
              </p:nvSpPr>
              <p:spPr bwMode="auto">
                <a:xfrm>
                  <a:off x="3480" y="1536"/>
                  <a:ext cx="144" cy="160"/>
                </a:xfrm>
                <a:prstGeom prst="parallelogram">
                  <a:avLst>
                    <a:gd name="adj" fmla="val 25000"/>
                  </a:avLst>
                </a:prstGeom>
                <a:solidFill>
                  <a:srgbClr val="FF66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AutoShape 15"/>
                <p:cNvSpPr>
                  <a:spLocks noChangeArrowheads="1"/>
                </p:cNvSpPr>
                <p:nvPr/>
              </p:nvSpPr>
              <p:spPr bwMode="auto">
                <a:xfrm>
                  <a:off x="3912" y="1696"/>
                  <a:ext cx="144" cy="16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455 h 21600"/>
                    <a:gd name="T14" fmla="*/ 17100 w 21600"/>
                    <a:gd name="T15" fmla="*/ 1714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66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AutoShape 17"/>
                <p:cNvSpPr>
                  <a:spLocks noChangeArrowheads="1"/>
                </p:cNvSpPr>
                <p:nvPr/>
              </p:nvSpPr>
              <p:spPr bwMode="auto">
                <a:xfrm>
                  <a:off x="3552" y="2256"/>
                  <a:ext cx="144" cy="16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66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AutoShape 18"/>
                <p:cNvSpPr>
                  <a:spLocks noChangeArrowheads="1"/>
                </p:cNvSpPr>
                <p:nvPr/>
              </p:nvSpPr>
              <p:spPr bwMode="auto">
                <a:xfrm>
                  <a:off x="3264" y="2016"/>
                  <a:ext cx="144" cy="160"/>
                </a:xfrm>
                <a:prstGeom prst="pentagon">
                  <a:avLst/>
                </a:prstGeom>
                <a:solidFill>
                  <a:srgbClr val="FF66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AutoShape 19"/>
                <p:cNvSpPr>
                  <a:spLocks noChangeArrowheads="1"/>
                </p:cNvSpPr>
                <p:nvPr/>
              </p:nvSpPr>
              <p:spPr bwMode="auto">
                <a:xfrm>
                  <a:off x="3408" y="2208"/>
                  <a:ext cx="144" cy="160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F66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AutoShape 20"/>
                <p:cNvSpPr>
                  <a:spLocks noChangeArrowheads="1"/>
                </p:cNvSpPr>
                <p:nvPr/>
              </p:nvSpPr>
              <p:spPr bwMode="auto">
                <a:xfrm>
                  <a:off x="3552" y="1616"/>
                  <a:ext cx="216" cy="240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F66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AutoShape 21"/>
                <p:cNvSpPr>
                  <a:spLocks noChangeArrowheads="1"/>
                </p:cNvSpPr>
                <p:nvPr/>
              </p:nvSpPr>
              <p:spPr bwMode="auto">
                <a:xfrm>
                  <a:off x="3336" y="1936"/>
                  <a:ext cx="216" cy="240"/>
                </a:xfrm>
                <a:custGeom>
                  <a:avLst/>
                  <a:gdLst>
                    <a:gd name="T0" fmla="*/ 10860 w 21600"/>
                    <a:gd name="T1" fmla="*/ 2187 h 21600"/>
                    <a:gd name="T2" fmla="*/ 2928 w 21600"/>
                    <a:gd name="T3" fmla="*/ 10800 h 21600"/>
                    <a:gd name="T4" fmla="*/ 10860 w 21600"/>
                    <a:gd name="T5" fmla="*/ 21600 h 21600"/>
                    <a:gd name="T6" fmla="*/ 18672 w 21600"/>
                    <a:gd name="T7" fmla="*/ 1080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37 w 21600"/>
                    <a:gd name="T13" fmla="*/ 2277 h 21600"/>
                    <a:gd name="T14" fmla="*/ 16557 w 21600"/>
                    <a:gd name="T15" fmla="*/ 1367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66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>
                    <a:latin typeface="Times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6" name="TextBox 55"/>
              <p:cNvSpPr txBox="1"/>
              <p:nvPr/>
            </p:nvSpPr>
            <p:spPr>
              <a:xfrm>
                <a:off x="3992916" y="2105718"/>
                <a:ext cx="23668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6666"/>
                    </a:solidFill>
                  </a:rPr>
                  <a:t>Heavy labeled Vif-3F lysate</a:t>
                </a:r>
                <a:endParaRPr lang="en-US" sz="1400" dirty="0">
                  <a:solidFill>
                    <a:srgbClr val="FF6666"/>
                  </a:solidFill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2895600" y="1600200"/>
              <a:ext cx="34354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IP in heavy labeled Vif-3F lysate</a:t>
              </a:r>
              <a:endParaRPr lang="en-US" sz="1800" dirty="0"/>
            </a:p>
          </p:txBody>
        </p:sp>
      </p:grpSp>
      <p:grpSp>
        <p:nvGrpSpPr>
          <p:cNvPr id="29" name="Group 76"/>
          <p:cNvGrpSpPr/>
          <p:nvPr/>
        </p:nvGrpSpPr>
        <p:grpSpPr>
          <a:xfrm>
            <a:off x="2629801" y="1675461"/>
            <a:ext cx="4293356" cy="2515539"/>
            <a:chOff x="3657600" y="1447800"/>
            <a:chExt cx="4293356" cy="2515539"/>
          </a:xfrm>
        </p:grpSpPr>
        <p:grpSp>
          <p:nvGrpSpPr>
            <p:cNvPr id="31" name="Group 28"/>
            <p:cNvGrpSpPr/>
            <p:nvPr/>
          </p:nvGrpSpPr>
          <p:grpSpPr>
            <a:xfrm>
              <a:off x="3847757" y="1905587"/>
              <a:ext cx="3010243" cy="2057752"/>
              <a:chOff x="4660997" y="1836820"/>
              <a:chExt cx="3270641" cy="2531124"/>
            </a:xfrm>
          </p:grpSpPr>
          <p:grpSp>
            <p:nvGrpSpPr>
              <p:cNvPr id="39" name="Group 5"/>
              <p:cNvGrpSpPr>
                <a:grpSpLocks/>
              </p:cNvGrpSpPr>
              <p:nvPr/>
            </p:nvGrpSpPr>
            <p:grpSpPr bwMode="auto">
              <a:xfrm>
                <a:off x="5575884" y="2799506"/>
                <a:ext cx="1509143" cy="952162"/>
                <a:chOff x="608" y="2552"/>
                <a:chExt cx="1024" cy="742"/>
              </a:xfrm>
            </p:grpSpPr>
            <p:sp>
              <p:nvSpPr>
                <p:cNvPr id="32" name="Oval 6"/>
                <p:cNvSpPr>
                  <a:spLocks noChangeArrowheads="1"/>
                </p:cNvSpPr>
                <p:nvPr/>
              </p:nvSpPr>
              <p:spPr bwMode="auto">
                <a:xfrm>
                  <a:off x="864" y="2709"/>
                  <a:ext cx="240" cy="240"/>
                </a:xfrm>
                <a:prstGeom prst="ellipse">
                  <a:avLst/>
                </a:prstGeom>
                <a:solidFill>
                  <a:srgbClr val="FF6666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Oval 7"/>
                <p:cNvSpPr>
                  <a:spLocks noChangeArrowheads="1"/>
                </p:cNvSpPr>
                <p:nvPr/>
              </p:nvSpPr>
              <p:spPr bwMode="auto">
                <a:xfrm>
                  <a:off x="608" y="2661"/>
                  <a:ext cx="336" cy="336"/>
                </a:xfrm>
                <a:prstGeom prst="ellipse">
                  <a:avLst/>
                </a:prstGeom>
                <a:solidFill>
                  <a:srgbClr val="FF66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Oval 8"/>
                <p:cNvSpPr>
                  <a:spLocks noChangeArrowheads="1"/>
                </p:cNvSpPr>
                <p:nvPr/>
              </p:nvSpPr>
              <p:spPr bwMode="auto">
                <a:xfrm>
                  <a:off x="672" y="2853"/>
                  <a:ext cx="624" cy="288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endParaRPr lang="en-US">
                    <a:ln>
                      <a:solidFill>
                        <a:srgbClr val="FF6666"/>
                      </a:solidFill>
                    </a:ln>
                  </a:endParaRPr>
                </a:p>
              </p:txBody>
            </p:sp>
            <p:sp>
              <p:nvSpPr>
                <p:cNvPr id="35" name="Line 9"/>
                <p:cNvSpPr>
                  <a:spLocks noChangeShapeType="1"/>
                </p:cNvSpPr>
                <p:nvPr/>
              </p:nvSpPr>
              <p:spPr bwMode="auto">
                <a:xfrm>
                  <a:off x="1296" y="2997"/>
                  <a:ext cx="96" cy="0"/>
                </a:xfrm>
                <a:prstGeom prst="line">
                  <a:avLst/>
                </a:prstGeom>
                <a:solidFill>
                  <a:srgbClr val="FFFF00"/>
                </a:solidFill>
                <a:ln w="57150">
                  <a:solidFill>
                    <a:srgbClr val="FFFF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AutoShape 10"/>
                <p:cNvSpPr>
                  <a:spLocks noChangeArrowheads="1"/>
                </p:cNvSpPr>
                <p:nvPr/>
              </p:nvSpPr>
              <p:spPr bwMode="auto">
                <a:xfrm>
                  <a:off x="1392" y="2949"/>
                  <a:ext cx="240" cy="97"/>
                </a:xfrm>
                <a:prstGeom prst="hexagon">
                  <a:avLst>
                    <a:gd name="adj" fmla="val 62500"/>
                    <a:gd name="vf" fmla="val 115470"/>
                  </a:avLst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Oval 11"/>
                <p:cNvSpPr>
                  <a:spLocks noChangeArrowheads="1"/>
                </p:cNvSpPr>
                <p:nvPr/>
              </p:nvSpPr>
              <p:spPr bwMode="auto">
                <a:xfrm>
                  <a:off x="950" y="3054"/>
                  <a:ext cx="336" cy="240"/>
                </a:xfrm>
                <a:prstGeom prst="ellipse">
                  <a:avLst/>
                </a:prstGeom>
                <a:solidFill>
                  <a:srgbClr val="FF66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Oval 12"/>
                <p:cNvSpPr>
                  <a:spLocks noChangeArrowheads="1"/>
                </p:cNvSpPr>
                <p:nvPr/>
              </p:nvSpPr>
              <p:spPr bwMode="auto">
                <a:xfrm>
                  <a:off x="808" y="2552"/>
                  <a:ext cx="267" cy="345"/>
                </a:xfrm>
                <a:prstGeom prst="ellipse">
                  <a:avLst/>
                </a:prstGeom>
                <a:solidFill>
                  <a:srgbClr val="FF66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" name="Group 64"/>
              <p:cNvGrpSpPr>
                <a:grpSpLocks/>
              </p:cNvGrpSpPr>
              <p:nvPr/>
            </p:nvGrpSpPr>
            <p:grpSpPr bwMode="auto">
              <a:xfrm>
                <a:off x="7069053" y="3064913"/>
                <a:ext cx="862585" cy="563564"/>
                <a:chOff x="4360" y="1846"/>
                <a:chExt cx="432" cy="259"/>
              </a:xfrm>
            </p:grpSpPr>
            <p:grpSp>
              <p:nvGrpSpPr>
                <p:cNvPr id="46" name="Group 65"/>
                <p:cNvGrpSpPr>
                  <a:grpSpLocks/>
                </p:cNvGrpSpPr>
                <p:nvPr/>
              </p:nvGrpSpPr>
              <p:grpSpPr bwMode="auto">
                <a:xfrm rot="-5337249">
                  <a:off x="4376" y="1886"/>
                  <a:ext cx="147" cy="180"/>
                  <a:chOff x="2064" y="2400"/>
                  <a:chExt cx="192" cy="240"/>
                </a:xfrm>
              </p:grpSpPr>
              <p:sp>
                <p:nvSpPr>
                  <p:cNvPr id="42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2400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" name="Line 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60" y="2400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2496"/>
                    <a:ext cx="1" cy="14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" name="Oval 69"/>
                <p:cNvSpPr>
                  <a:spLocks noChangeArrowheads="1"/>
                </p:cNvSpPr>
                <p:nvPr/>
              </p:nvSpPr>
              <p:spPr bwMode="auto">
                <a:xfrm>
                  <a:off x="4540" y="1846"/>
                  <a:ext cx="252" cy="25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A8A8A"/>
                    </a:gs>
                    <a:gs pos="100000">
                      <a:srgbClr val="4C4C4C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5" name="Text Box 2"/>
              <p:cNvSpPr txBox="1">
                <a:spLocks noChangeArrowheads="1"/>
              </p:cNvSpPr>
              <p:nvPr/>
            </p:nvSpPr>
            <p:spPr bwMode="auto">
              <a:xfrm>
                <a:off x="5743228" y="3185756"/>
                <a:ext cx="846611" cy="3407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200" b="1" dirty="0" smtClean="0">
                    <a:solidFill>
                      <a:srgbClr val="000000"/>
                    </a:solidFill>
                  </a:rPr>
                  <a:t>Vif-3F</a:t>
                </a:r>
                <a:endParaRPr lang="en-US" sz="1100" b="1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5" name="Group 13"/>
              <p:cNvGrpSpPr>
                <a:grpSpLocks/>
              </p:cNvGrpSpPr>
              <p:nvPr/>
            </p:nvGrpSpPr>
            <p:grpSpPr bwMode="auto">
              <a:xfrm>
                <a:off x="4660997" y="1836820"/>
                <a:ext cx="1729164" cy="2156339"/>
                <a:chOff x="3190" y="1467"/>
                <a:chExt cx="866" cy="991"/>
              </a:xfrm>
              <a:solidFill>
                <a:schemeClr val="tx2">
                  <a:lumMod val="60000"/>
                  <a:lumOff val="40000"/>
                </a:schemeClr>
              </a:solidFill>
            </p:grpSpPr>
            <p:sp>
              <p:nvSpPr>
                <p:cNvPr id="47" name="AutoShape 14"/>
                <p:cNvSpPr>
                  <a:spLocks noChangeArrowheads="1"/>
                </p:cNvSpPr>
                <p:nvPr/>
              </p:nvSpPr>
              <p:spPr bwMode="auto">
                <a:xfrm>
                  <a:off x="3397" y="1467"/>
                  <a:ext cx="144" cy="160"/>
                </a:xfrm>
                <a:prstGeom prst="parallelogram">
                  <a:avLst>
                    <a:gd name="adj" fmla="val 25000"/>
                  </a:avLst>
                </a:prstGeom>
                <a:solidFill>
                  <a:srgbClr val="66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AutoShape 15"/>
                <p:cNvSpPr>
                  <a:spLocks noChangeArrowheads="1"/>
                </p:cNvSpPr>
                <p:nvPr/>
              </p:nvSpPr>
              <p:spPr bwMode="auto">
                <a:xfrm>
                  <a:off x="3912" y="1647"/>
                  <a:ext cx="144" cy="16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455 h 21600"/>
                    <a:gd name="T14" fmla="*/ 17100 w 21600"/>
                    <a:gd name="T15" fmla="*/ 1714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AutoShape 17"/>
                <p:cNvSpPr>
                  <a:spLocks noChangeArrowheads="1"/>
                </p:cNvSpPr>
                <p:nvPr/>
              </p:nvSpPr>
              <p:spPr bwMode="auto">
                <a:xfrm>
                  <a:off x="3480" y="2298"/>
                  <a:ext cx="144" cy="16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66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AutoShape 18"/>
                <p:cNvSpPr>
                  <a:spLocks noChangeArrowheads="1"/>
                </p:cNvSpPr>
                <p:nvPr/>
              </p:nvSpPr>
              <p:spPr bwMode="auto">
                <a:xfrm>
                  <a:off x="3190" y="2016"/>
                  <a:ext cx="144" cy="160"/>
                </a:xfrm>
                <a:prstGeom prst="pentagon">
                  <a:avLst/>
                </a:prstGeom>
                <a:solidFill>
                  <a:srgbClr val="66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AutoShape 19"/>
                <p:cNvSpPr>
                  <a:spLocks noChangeArrowheads="1"/>
                </p:cNvSpPr>
                <p:nvPr/>
              </p:nvSpPr>
              <p:spPr bwMode="auto">
                <a:xfrm>
                  <a:off x="3314" y="2208"/>
                  <a:ext cx="144" cy="160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66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AutoShape 20"/>
                <p:cNvSpPr>
                  <a:spLocks noChangeArrowheads="1"/>
                </p:cNvSpPr>
                <p:nvPr/>
              </p:nvSpPr>
              <p:spPr bwMode="auto">
                <a:xfrm>
                  <a:off x="3438" y="1596"/>
                  <a:ext cx="216" cy="240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66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AutoShape 21"/>
                <p:cNvSpPr>
                  <a:spLocks noChangeArrowheads="1"/>
                </p:cNvSpPr>
                <p:nvPr/>
              </p:nvSpPr>
              <p:spPr bwMode="auto">
                <a:xfrm>
                  <a:off x="3273" y="1936"/>
                  <a:ext cx="216" cy="240"/>
                </a:xfrm>
                <a:custGeom>
                  <a:avLst/>
                  <a:gdLst>
                    <a:gd name="T0" fmla="*/ 10860 w 21600"/>
                    <a:gd name="T1" fmla="*/ 2187 h 21600"/>
                    <a:gd name="T2" fmla="*/ 2928 w 21600"/>
                    <a:gd name="T3" fmla="*/ 10800 h 21600"/>
                    <a:gd name="T4" fmla="*/ 10860 w 21600"/>
                    <a:gd name="T5" fmla="*/ 21600 h 21600"/>
                    <a:gd name="T6" fmla="*/ 18672 w 21600"/>
                    <a:gd name="T7" fmla="*/ 1080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37 w 21600"/>
                    <a:gd name="T13" fmla="*/ 2277 h 21600"/>
                    <a:gd name="T14" fmla="*/ 16557 w 21600"/>
                    <a:gd name="T15" fmla="*/ 1367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66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>
                    <a:latin typeface="Times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4" name="Oval 12"/>
              <p:cNvSpPr>
                <a:spLocks noChangeArrowheads="1"/>
              </p:cNvSpPr>
              <p:nvPr/>
            </p:nvSpPr>
            <p:spPr bwMode="auto">
              <a:xfrm>
                <a:off x="6670421" y="2680893"/>
                <a:ext cx="397400" cy="449901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743228" y="1858966"/>
                <a:ext cx="2184932" cy="378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accent2"/>
                    </a:solidFill>
                  </a:rPr>
                  <a:t>Light labeled </a:t>
                </a:r>
                <a:r>
                  <a:rPr lang="en-US" sz="1400" dirty="0" err="1" smtClean="0">
                    <a:solidFill>
                      <a:schemeClr val="accent2"/>
                    </a:solidFill>
                  </a:rPr>
                  <a:t>wt</a:t>
                </a:r>
                <a:r>
                  <a:rPr lang="en-US" sz="1400" dirty="0" smtClean="0">
                    <a:solidFill>
                      <a:schemeClr val="accent2"/>
                    </a:solidFill>
                  </a:rPr>
                  <a:t> lysate</a:t>
                </a:r>
                <a:endParaRPr lang="en-US" sz="14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auto">
              <a:xfrm>
                <a:off x="6023909" y="3966238"/>
                <a:ext cx="353705" cy="307977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auto">
              <a:xfrm>
                <a:off x="5670204" y="3936777"/>
                <a:ext cx="495188" cy="431167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11"/>
              <p:cNvSpPr>
                <a:spLocks noChangeArrowheads="1"/>
              </p:cNvSpPr>
              <p:nvPr/>
            </p:nvSpPr>
            <p:spPr bwMode="auto">
              <a:xfrm>
                <a:off x="6483728" y="3872508"/>
                <a:ext cx="495188" cy="307977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3657600" y="1447800"/>
              <a:ext cx="4293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Incubation with light labeled </a:t>
              </a:r>
              <a:r>
                <a:rPr lang="en-US" sz="1800" dirty="0" err="1" smtClean="0"/>
                <a:t>wt</a:t>
              </a:r>
              <a:r>
                <a:rPr lang="en-US" sz="1800" dirty="0" smtClean="0"/>
                <a:t> lysate</a:t>
              </a:r>
              <a:endParaRPr lang="en-US" sz="1800" dirty="0"/>
            </a:p>
          </p:txBody>
        </p:sp>
        <p:cxnSp>
          <p:nvCxnSpPr>
            <p:cNvPr id="85" name="Straight Arrow Connector 84"/>
            <p:cNvCxnSpPr>
              <a:stCxn id="38" idx="6"/>
              <a:endCxn id="54" idx="2"/>
            </p:cNvCxnSpPr>
            <p:nvPr/>
          </p:nvCxnSpPr>
          <p:spPr>
            <a:xfrm flipV="1">
              <a:off x="5323259" y="2774681"/>
              <a:ext cx="373938" cy="9351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82"/>
          <p:cNvGrpSpPr/>
          <p:nvPr/>
        </p:nvGrpSpPr>
        <p:grpSpPr>
          <a:xfrm>
            <a:off x="3488179" y="4433545"/>
            <a:ext cx="2143616" cy="2018469"/>
            <a:chOff x="3488179" y="4433545"/>
            <a:chExt cx="2143616" cy="2018469"/>
          </a:xfrm>
        </p:grpSpPr>
        <p:grpSp>
          <p:nvGrpSpPr>
            <p:cNvPr id="62" name="Group 15"/>
            <p:cNvGrpSpPr/>
            <p:nvPr/>
          </p:nvGrpSpPr>
          <p:grpSpPr>
            <a:xfrm>
              <a:off x="3488179" y="5697076"/>
              <a:ext cx="2143616" cy="754938"/>
              <a:chOff x="6198481" y="5580173"/>
              <a:chExt cx="2332174" cy="875169"/>
            </a:xfrm>
          </p:grpSpPr>
          <p:grpSp>
            <p:nvGrpSpPr>
              <p:cNvPr id="70" name="Group 5"/>
              <p:cNvGrpSpPr>
                <a:grpSpLocks/>
              </p:cNvGrpSpPr>
              <p:nvPr/>
            </p:nvGrpSpPr>
            <p:grpSpPr bwMode="auto">
              <a:xfrm>
                <a:off x="6198481" y="5580173"/>
                <a:ext cx="1485563" cy="875169"/>
                <a:chOff x="624" y="2555"/>
                <a:chExt cx="1008" cy="682"/>
              </a:xfrm>
            </p:grpSpPr>
            <p:sp>
              <p:nvSpPr>
                <p:cNvPr id="63" name="Oval 6"/>
                <p:cNvSpPr>
                  <a:spLocks noChangeArrowheads="1"/>
                </p:cNvSpPr>
                <p:nvPr/>
              </p:nvSpPr>
              <p:spPr bwMode="auto">
                <a:xfrm>
                  <a:off x="864" y="2709"/>
                  <a:ext cx="240" cy="240"/>
                </a:xfrm>
                <a:prstGeom prst="ellipse">
                  <a:avLst/>
                </a:prstGeom>
                <a:solidFill>
                  <a:srgbClr val="FF66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Oval 7"/>
                <p:cNvSpPr>
                  <a:spLocks noChangeArrowheads="1"/>
                </p:cNvSpPr>
                <p:nvPr/>
              </p:nvSpPr>
              <p:spPr bwMode="auto">
                <a:xfrm>
                  <a:off x="624" y="2661"/>
                  <a:ext cx="336" cy="336"/>
                </a:xfrm>
                <a:prstGeom prst="ellipse">
                  <a:avLst/>
                </a:prstGeom>
                <a:solidFill>
                  <a:srgbClr val="FF66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Oval 8"/>
                <p:cNvSpPr>
                  <a:spLocks noChangeArrowheads="1"/>
                </p:cNvSpPr>
                <p:nvPr/>
              </p:nvSpPr>
              <p:spPr bwMode="auto">
                <a:xfrm>
                  <a:off x="672" y="2853"/>
                  <a:ext cx="624" cy="288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" name="Line 9"/>
                <p:cNvSpPr>
                  <a:spLocks noChangeShapeType="1"/>
                </p:cNvSpPr>
                <p:nvPr/>
              </p:nvSpPr>
              <p:spPr bwMode="auto">
                <a:xfrm>
                  <a:off x="1296" y="2997"/>
                  <a:ext cx="96" cy="0"/>
                </a:xfrm>
                <a:prstGeom prst="line">
                  <a:avLst/>
                </a:prstGeom>
                <a:solidFill>
                  <a:srgbClr val="FFFF00"/>
                </a:solidFill>
                <a:ln w="57150">
                  <a:solidFill>
                    <a:srgbClr val="FFFF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AutoShape 10"/>
                <p:cNvSpPr>
                  <a:spLocks noChangeArrowheads="1"/>
                </p:cNvSpPr>
                <p:nvPr/>
              </p:nvSpPr>
              <p:spPr bwMode="auto">
                <a:xfrm>
                  <a:off x="1392" y="2949"/>
                  <a:ext cx="240" cy="97"/>
                </a:xfrm>
                <a:prstGeom prst="hexagon">
                  <a:avLst>
                    <a:gd name="adj" fmla="val 62500"/>
                    <a:gd name="vf" fmla="val 115470"/>
                  </a:avLst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Oval 11"/>
                <p:cNvSpPr>
                  <a:spLocks noChangeArrowheads="1"/>
                </p:cNvSpPr>
                <p:nvPr/>
              </p:nvSpPr>
              <p:spPr bwMode="auto">
                <a:xfrm>
                  <a:off x="960" y="2997"/>
                  <a:ext cx="336" cy="240"/>
                </a:xfrm>
                <a:prstGeom prst="ellipse">
                  <a:avLst/>
                </a:prstGeom>
                <a:solidFill>
                  <a:srgbClr val="FF66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Oval 12"/>
                <p:cNvSpPr>
                  <a:spLocks noChangeArrowheads="1"/>
                </p:cNvSpPr>
                <p:nvPr/>
              </p:nvSpPr>
              <p:spPr bwMode="auto">
                <a:xfrm>
                  <a:off x="798" y="2555"/>
                  <a:ext cx="270" cy="330"/>
                </a:xfrm>
                <a:prstGeom prst="ellipse">
                  <a:avLst/>
                </a:prstGeom>
                <a:gradFill flip="none" rotWithShape="1">
                  <a:gsLst>
                    <a:gs pos="33000">
                      <a:srgbClr val="FF6666"/>
                    </a:gs>
                    <a:gs pos="86000">
                      <a:srgbClr val="00FFFF"/>
                    </a:gs>
                  </a:gsLst>
                  <a:lin ang="0" scaled="1"/>
                  <a:tileRect/>
                </a:gradFill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1" name="Group 64"/>
              <p:cNvGrpSpPr>
                <a:grpSpLocks/>
              </p:cNvGrpSpPr>
              <p:nvPr/>
            </p:nvGrpSpPr>
            <p:grpSpPr bwMode="auto">
              <a:xfrm>
                <a:off x="7668070" y="5841724"/>
                <a:ext cx="862585" cy="563564"/>
                <a:chOff x="4360" y="1846"/>
                <a:chExt cx="432" cy="259"/>
              </a:xfrm>
            </p:grpSpPr>
            <p:grpSp>
              <p:nvGrpSpPr>
                <p:cNvPr id="77" name="Group 65"/>
                <p:cNvGrpSpPr>
                  <a:grpSpLocks/>
                </p:cNvGrpSpPr>
                <p:nvPr/>
              </p:nvGrpSpPr>
              <p:grpSpPr bwMode="auto">
                <a:xfrm rot="-5337249">
                  <a:off x="4376" y="1886"/>
                  <a:ext cx="147" cy="180"/>
                  <a:chOff x="2064" y="2400"/>
                  <a:chExt cx="192" cy="240"/>
                </a:xfrm>
              </p:grpSpPr>
              <p:sp>
                <p:nvSpPr>
                  <p:cNvPr id="73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2400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" name="Line 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60" y="2400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2496"/>
                    <a:ext cx="1" cy="14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2" name="Oval 69"/>
                <p:cNvSpPr>
                  <a:spLocks noChangeArrowheads="1"/>
                </p:cNvSpPr>
                <p:nvPr/>
              </p:nvSpPr>
              <p:spPr bwMode="auto">
                <a:xfrm>
                  <a:off x="4540" y="1846"/>
                  <a:ext cx="252" cy="25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A8A8A"/>
                    </a:gs>
                    <a:gs pos="100000">
                      <a:srgbClr val="4C4C4C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6" name="Text Box 2"/>
              <p:cNvSpPr txBox="1">
                <a:spLocks noChangeArrowheads="1"/>
              </p:cNvSpPr>
              <p:nvPr/>
            </p:nvSpPr>
            <p:spPr bwMode="auto">
              <a:xfrm>
                <a:off x="6342245" y="5962567"/>
                <a:ext cx="846611" cy="303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100" b="1" dirty="0" smtClean="0">
                    <a:solidFill>
                      <a:srgbClr val="000000"/>
                    </a:solidFill>
                  </a:rPr>
                  <a:t>Vif-3F</a:t>
                </a:r>
                <a:endParaRPr lang="en-US" sz="105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8" name="TextBox 127"/>
            <p:cNvSpPr txBox="1"/>
            <p:nvPr/>
          </p:nvSpPr>
          <p:spPr>
            <a:xfrm>
              <a:off x="3529302" y="4791150"/>
              <a:ext cx="813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15min </a:t>
              </a:r>
              <a:endParaRPr lang="en-US" sz="1800" dirty="0"/>
            </a:p>
          </p:txBody>
        </p:sp>
        <p:sp>
          <p:nvSpPr>
            <p:cNvPr id="130" name="Down Arrow 129"/>
            <p:cNvSpPr/>
            <p:nvPr/>
          </p:nvSpPr>
          <p:spPr>
            <a:xfrm>
              <a:off x="4384891" y="4433545"/>
              <a:ext cx="342200" cy="1172285"/>
            </a:xfrm>
            <a:prstGeom prst="downArrow">
              <a:avLst>
                <a:gd name="adj1" fmla="val 50000"/>
                <a:gd name="adj2" fmla="val 50000"/>
              </a:avLst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81"/>
          <p:cNvGrpSpPr/>
          <p:nvPr/>
        </p:nvGrpSpPr>
        <p:grpSpPr>
          <a:xfrm>
            <a:off x="628806" y="4137771"/>
            <a:ext cx="2653126" cy="2306576"/>
            <a:chOff x="628806" y="4137771"/>
            <a:chExt cx="2653126" cy="2306576"/>
          </a:xfrm>
        </p:grpSpPr>
        <p:grpSp>
          <p:nvGrpSpPr>
            <p:cNvPr id="80" name="Group 88"/>
            <p:cNvGrpSpPr/>
            <p:nvPr/>
          </p:nvGrpSpPr>
          <p:grpSpPr>
            <a:xfrm>
              <a:off x="628806" y="5693837"/>
              <a:ext cx="2143616" cy="750510"/>
              <a:chOff x="6198481" y="5585305"/>
              <a:chExt cx="2332174" cy="870036"/>
            </a:xfrm>
          </p:grpSpPr>
          <p:grpSp>
            <p:nvGrpSpPr>
              <p:cNvPr id="82" name="Group 5"/>
              <p:cNvGrpSpPr>
                <a:grpSpLocks/>
              </p:cNvGrpSpPr>
              <p:nvPr/>
            </p:nvGrpSpPr>
            <p:grpSpPr bwMode="auto">
              <a:xfrm>
                <a:off x="6198481" y="5585305"/>
                <a:ext cx="1485563" cy="870036"/>
                <a:chOff x="624" y="2559"/>
                <a:chExt cx="1008" cy="678"/>
              </a:xfrm>
            </p:grpSpPr>
            <p:sp>
              <p:nvSpPr>
                <p:cNvPr id="100" name="Oval 6"/>
                <p:cNvSpPr>
                  <a:spLocks noChangeArrowheads="1"/>
                </p:cNvSpPr>
                <p:nvPr/>
              </p:nvSpPr>
              <p:spPr bwMode="auto">
                <a:xfrm>
                  <a:off x="864" y="2709"/>
                  <a:ext cx="240" cy="240"/>
                </a:xfrm>
                <a:prstGeom prst="ellipse">
                  <a:avLst/>
                </a:prstGeom>
                <a:solidFill>
                  <a:srgbClr val="FF66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" name="Oval 7"/>
                <p:cNvSpPr>
                  <a:spLocks noChangeArrowheads="1"/>
                </p:cNvSpPr>
                <p:nvPr/>
              </p:nvSpPr>
              <p:spPr bwMode="auto">
                <a:xfrm>
                  <a:off x="624" y="2661"/>
                  <a:ext cx="336" cy="336"/>
                </a:xfrm>
                <a:prstGeom prst="ellipse">
                  <a:avLst/>
                </a:prstGeom>
                <a:solidFill>
                  <a:srgbClr val="FF66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" name="Oval 8"/>
                <p:cNvSpPr>
                  <a:spLocks noChangeArrowheads="1"/>
                </p:cNvSpPr>
                <p:nvPr/>
              </p:nvSpPr>
              <p:spPr bwMode="auto">
                <a:xfrm>
                  <a:off x="672" y="2853"/>
                  <a:ext cx="624" cy="288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endParaRPr lang="en-US">
                    <a:solidFill>
                      <a:srgbClr val="FF6666"/>
                    </a:solidFill>
                  </a:endParaRPr>
                </a:p>
              </p:txBody>
            </p:sp>
            <p:sp>
              <p:nvSpPr>
                <p:cNvPr id="103" name="Line 9"/>
                <p:cNvSpPr>
                  <a:spLocks noChangeShapeType="1"/>
                </p:cNvSpPr>
                <p:nvPr/>
              </p:nvSpPr>
              <p:spPr bwMode="auto">
                <a:xfrm>
                  <a:off x="1296" y="2997"/>
                  <a:ext cx="96" cy="0"/>
                </a:xfrm>
                <a:prstGeom prst="line">
                  <a:avLst/>
                </a:prstGeom>
                <a:solidFill>
                  <a:srgbClr val="FFFF00"/>
                </a:solidFill>
                <a:ln w="57150">
                  <a:solidFill>
                    <a:srgbClr val="FFFF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srgbClr val="FF6666"/>
                    </a:solidFill>
                  </a:endParaRPr>
                </a:p>
              </p:txBody>
            </p:sp>
            <p:sp>
              <p:nvSpPr>
                <p:cNvPr id="104" name="AutoShape 10"/>
                <p:cNvSpPr>
                  <a:spLocks noChangeArrowheads="1"/>
                </p:cNvSpPr>
                <p:nvPr/>
              </p:nvSpPr>
              <p:spPr bwMode="auto">
                <a:xfrm>
                  <a:off x="1392" y="2949"/>
                  <a:ext cx="240" cy="97"/>
                </a:xfrm>
                <a:prstGeom prst="hexagon">
                  <a:avLst>
                    <a:gd name="adj" fmla="val 62500"/>
                    <a:gd name="vf" fmla="val 115470"/>
                  </a:avLst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6666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Oval 11"/>
                <p:cNvSpPr>
                  <a:spLocks noChangeArrowheads="1"/>
                </p:cNvSpPr>
                <p:nvPr/>
              </p:nvSpPr>
              <p:spPr bwMode="auto">
                <a:xfrm>
                  <a:off x="960" y="2997"/>
                  <a:ext cx="336" cy="240"/>
                </a:xfrm>
                <a:prstGeom prst="ellipse">
                  <a:avLst/>
                </a:prstGeom>
                <a:solidFill>
                  <a:srgbClr val="FF66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" name="Oval 12"/>
                <p:cNvSpPr>
                  <a:spLocks noChangeArrowheads="1"/>
                </p:cNvSpPr>
                <p:nvPr/>
              </p:nvSpPr>
              <p:spPr bwMode="auto">
                <a:xfrm>
                  <a:off x="805" y="2559"/>
                  <a:ext cx="270" cy="330"/>
                </a:xfrm>
                <a:prstGeom prst="ellipse">
                  <a:avLst/>
                </a:prstGeom>
                <a:gradFill flip="none" rotWithShape="1">
                  <a:gsLst>
                    <a:gs pos="63000">
                      <a:srgbClr val="FF6666"/>
                    </a:gs>
                    <a:gs pos="100000">
                      <a:srgbClr val="00FFFF"/>
                    </a:gs>
                  </a:gsLst>
                  <a:lin ang="0" scaled="1"/>
                  <a:tileRect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3" name="Group 64"/>
              <p:cNvGrpSpPr>
                <a:grpSpLocks/>
              </p:cNvGrpSpPr>
              <p:nvPr/>
            </p:nvGrpSpPr>
            <p:grpSpPr bwMode="auto">
              <a:xfrm>
                <a:off x="7668070" y="5841724"/>
                <a:ext cx="862585" cy="563564"/>
                <a:chOff x="4360" y="1846"/>
                <a:chExt cx="432" cy="259"/>
              </a:xfrm>
            </p:grpSpPr>
            <p:grpSp>
              <p:nvGrpSpPr>
                <p:cNvPr id="84" name="Group 65"/>
                <p:cNvGrpSpPr>
                  <a:grpSpLocks/>
                </p:cNvGrpSpPr>
                <p:nvPr/>
              </p:nvGrpSpPr>
              <p:grpSpPr bwMode="auto">
                <a:xfrm rot="-5337249">
                  <a:off x="4376" y="1886"/>
                  <a:ext cx="147" cy="180"/>
                  <a:chOff x="2064" y="2400"/>
                  <a:chExt cx="192" cy="240"/>
                </a:xfrm>
              </p:grpSpPr>
              <p:sp>
                <p:nvSpPr>
                  <p:cNvPr id="97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2400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" name="Line 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60" y="2400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2496"/>
                    <a:ext cx="1" cy="14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6" name="Oval 69"/>
                <p:cNvSpPr>
                  <a:spLocks noChangeArrowheads="1"/>
                </p:cNvSpPr>
                <p:nvPr/>
              </p:nvSpPr>
              <p:spPr bwMode="auto">
                <a:xfrm>
                  <a:off x="4540" y="1846"/>
                  <a:ext cx="252" cy="25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A8A8A"/>
                    </a:gs>
                    <a:gs pos="100000">
                      <a:srgbClr val="4C4C4C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2" name="Text Box 2"/>
              <p:cNvSpPr txBox="1">
                <a:spLocks noChangeArrowheads="1"/>
              </p:cNvSpPr>
              <p:nvPr/>
            </p:nvSpPr>
            <p:spPr bwMode="auto">
              <a:xfrm>
                <a:off x="6342245" y="5962567"/>
                <a:ext cx="846611" cy="303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100" b="1" dirty="0" smtClean="0">
                    <a:solidFill>
                      <a:srgbClr val="000000"/>
                    </a:solidFill>
                  </a:rPr>
                  <a:t>Vif-3F</a:t>
                </a:r>
                <a:endParaRPr lang="en-US" sz="105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7" name="TextBox 126"/>
            <p:cNvSpPr txBox="1"/>
            <p:nvPr/>
          </p:nvSpPr>
          <p:spPr>
            <a:xfrm>
              <a:off x="1776702" y="4638750"/>
              <a:ext cx="684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5min </a:t>
              </a:r>
              <a:endParaRPr lang="en-US" sz="1800" dirty="0"/>
            </a:p>
          </p:txBody>
        </p:sp>
        <p:sp>
          <p:nvSpPr>
            <p:cNvPr id="133" name="Down Arrow 132"/>
            <p:cNvSpPr/>
            <p:nvPr/>
          </p:nvSpPr>
          <p:spPr>
            <a:xfrm rot="2282849">
              <a:off x="2930493" y="4137771"/>
              <a:ext cx="351439" cy="1470839"/>
            </a:xfrm>
            <a:prstGeom prst="downArrow">
              <a:avLst>
                <a:gd name="adj1" fmla="val 50000"/>
                <a:gd name="adj2" fmla="val 50000"/>
              </a:avLst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791092" y="4252652"/>
            <a:ext cx="3124308" cy="2224348"/>
            <a:chOff x="5791092" y="4252652"/>
            <a:chExt cx="3124308" cy="2224348"/>
          </a:xfrm>
        </p:grpSpPr>
        <p:sp>
          <p:nvSpPr>
            <p:cNvPr id="131" name="TextBox 130"/>
            <p:cNvSpPr txBox="1"/>
            <p:nvPr/>
          </p:nvSpPr>
          <p:spPr>
            <a:xfrm>
              <a:off x="7174830" y="5580480"/>
              <a:ext cx="1740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Stable </a:t>
              </a:r>
              <a:r>
                <a:rPr lang="en-US" sz="1400" dirty="0" err="1" smtClean="0"/>
                <a:t>Interactor</a:t>
              </a:r>
              <a:endParaRPr lang="en-US" sz="1400" dirty="0"/>
            </a:p>
          </p:txBody>
        </p:sp>
        <p:grpSp>
          <p:nvGrpSpPr>
            <p:cNvPr id="87" name="Group 83"/>
            <p:cNvGrpSpPr/>
            <p:nvPr/>
          </p:nvGrpSpPr>
          <p:grpSpPr>
            <a:xfrm>
              <a:off x="5791092" y="4252652"/>
              <a:ext cx="3077992" cy="2224348"/>
              <a:chOff x="5791092" y="4252652"/>
              <a:chExt cx="3077992" cy="2224348"/>
            </a:xfrm>
          </p:grpSpPr>
          <p:grpSp>
            <p:nvGrpSpPr>
              <p:cNvPr id="88" name="Group 106"/>
              <p:cNvGrpSpPr/>
              <p:nvPr/>
            </p:nvGrpSpPr>
            <p:grpSpPr>
              <a:xfrm>
                <a:off x="6134484" y="4772722"/>
                <a:ext cx="2734600" cy="1704278"/>
                <a:chOff x="6198481" y="4479638"/>
                <a:chExt cx="2975143" cy="1975702"/>
              </a:xfrm>
            </p:grpSpPr>
            <p:grpSp>
              <p:nvGrpSpPr>
                <p:cNvPr id="89" name="Group 5"/>
                <p:cNvGrpSpPr>
                  <a:grpSpLocks/>
                </p:cNvGrpSpPr>
                <p:nvPr/>
              </p:nvGrpSpPr>
              <p:grpSpPr bwMode="auto">
                <a:xfrm>
                  <a:off x="6198481" y="5578888"/>
                  <a:ext cx="1485563" cy="876452"/>
                  <a:chOff x="624" y="2554"/>
                  <a:chExt cx="1008" cy="683"/>
                </a:xfrm>
              </p:grpSpPr>
              <p:sp>
                <p:nvSpPr>
                  <p:cNvPr id="118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709"/>
                    <a:ext cx="240" cy="240"/>
                  </a:xfrm>
                  <a:prstGeom prst="ellipse">
                    <a:avLst/>
                  </a:prstGeom>
                  <a:solidFill>
                    <a:srgbClr val="FF6666"/>
                  </a:solidFill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ex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9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624" y="2661"/>
                    <a:ext cx="336" cy="336"/>
                  </a:xfrm>
                  <a:prstGeom prst="ellipse">
                    <a:avLst/>
                  </a:prstGeom>
                  <a:solidFill>
                    <a:srgbClr val="FF6666"/>
                  </a:solidFill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ex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853"/>
                    <a:ext cx="624" cy="288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ex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296" y="2997"/>
                    <a:ext cx="96" cy="0"/>
                  </a:xfrm>
                  <a:prstGeom prst="line">
                    <a:avLst/>
                  </a:prstGeom>
                  <a:solidFill>
                    <a:srgbClr val="FFFF00"/>
                  </a:solidFill>
                  <a:ln w="57150">
                    <a:solidFill>
                      <a:srgbClr val="FFFF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1392" y="2949"/>
                    <a:ext cx="240" cy="97"/>
                  </a:xfrm>
                  <a:prstGeom prst="hexagon">
                    <a:avLst>
                      <a:gd name="adj" fmla="val 62500"/>
                      <a:gd name="vf" fmla="val 115470"/>
                    </a:avLst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3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997"/>
                    <a:ext cx="336" cy="240"/>
                  </a:xfrm>
                  <a:prstGeom prst="ellipse">
                    <a:avLst/>
                  </a:prstGeom>
                  <a:solidFill>
                    <a:srgbClr val="FF6666"/>
                  </a:solidFill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ex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798" y="2554"/>
                    <a:ext cx="270" cy="33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6666"/>
                      </a:gs>
                      <a:gs pos="36000">
                        <a:srgbClr val="00FFFF"/>
                      </a:gs>
                    </a:gsLst>
                    <a:lin ang="0" scaled="1"/>
                    <a:tileRect/>
                  </a:gradFill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ex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" name="Group 64"/>
                <p:cNvGrpSpPr>
                  <a:grpSpLocks/>
                </p:cNvGrpSpPr>
                <p:nvPr/>
              </p:nvGrpSpPr>
              <p:grpSpPr bwMode="auto">
                <a:xfrm>
                  <a:off x="7668070" y="5841724"/>
                  <a:ext cx="862585" cy="563564"/>
                  <a:chOff x="4360" y="1846"/>
                  <a:chExt cx="432" cy="259"/>
                </a:xfrm>
              </p:grpSpPr>
              <p:grpSp>
                <p:nvGrpSpPr>
                  <p:cNvPr id="91" name="Group 65"/>
                  <p:cNvGrpSpPr>
                    <a:grpSpLocks/>
                  </p:cNvGrpSpPr>
                  <p:nvPr/>
                </p:nvGrpSpPr>
                <p:grpSpPr bwMode="auto">
                  <a:xfrm rot="-5337249">
                    <a:off x="4376" y="1886"/>
                    <a:ext cx="147" cy="180"/>
                    <a:chOff x="2064" y="2400"/>
                    <a:chExt cx="192" cy="240"/>
                  </a:xfrm>
                </p:grpSpPr>
                <p:sp>
                  <p:nvSpPr>
                    <p:cNvPr id="115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4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" name="Line 6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160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60" y="2496"/>
                      <a:ext cx="1" cy="144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4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4540" y="1846"/>
                    <a:ext cx="252" cy="25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A8A8A"/>
                      </a:gs>
                      <a:gs pos="100000">
                        <a:srgbClr val="4C4C4C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342245" y="5962567"/>
                  <a:ext cx="846611" cy="3032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100" b="1" dirty="0" smtClean="0">
                      <a:solidFill>
                        <a:srgbClr val="000000"/>
                      </a:solidFill>
                    </a:rPr>
                    <a:t>Vif-3F</a:t>
                  </a:r>
                  <a:endParaRPr lang="en-US" sz="105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7279949" y="4479638"/>
                  <a:ext cx="1893675" cy="606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err="1" smtClean="0"/>
                    <a:t>Interactor</a:t>
                  </a:r>
                  <a:r>
                    <a:rPr lang="en-US" sz="1400" dirty="0" smtClean="0"/>
                    <a:t> with fast exchange</a:t>
                  </a:r>
                  <a:endParaRPr lang="en-US" sz="1400" dirty="0"/>
                </a:p>
              </p:txBody>
            </p:sp>
            <p:cxnSp>
              <p:nvCxnSpPr>
                <p:cNvPr id="112" name="Straight Arrow Connector 111"/>
                <p:cNvCxnSpPr>
                  <a:stCxn id="111" idx="1"/>
                  <a:endCxn id="124" idx="7"/>
                </p:cNvCxnSpPr>
                <p:nvPr/>
              </p:nvCxnSpPr>
              <p:spPr>
                <a:xfrm flipH="1">
                  <a:off x="6794563" y="4782913"/>
                  <a:ext cx="485386" cy="857991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9" name="TextBox 128"/>
              <p:cNvSpPr txBox="1"/>
              <p:nvPr/>
            </p:nvSpPr>
            <p:spPr>
              <a:xfrm>
                <a:off x="5967702" y="4410150"/>
                <a:ext cx="8133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60min </a:t>
                </a:r>
                <a:endParaRPr lang="en-US" sz="1800" dirty="0"/>
              </a:p>
            </p:txBody>
          </p:sp>
          <p:sp>
            <p:nvSpPr>
              <p:cNvPr id="79" name="Down Arrow 78"/>
              <p:cNvSpPr/>
              <p:nvPr/>
            </p:nvSpPr>
            <p:spPr>
              <a:xfrm rot="19635069">
                <a:off x="5791092" y="4252652"/>
                <a:ext cx="323293" cy="1364003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2" name="Straight Arrow Connector 131"/>
            <p:cNvCxnSpPr>
              <a:stCxn id="131" idx="1"/>
            </p:cNvCxnSpPr>
            <p:nvPr/>
          </p:nvCxnSpPr>
          <p:spPr>
            <a:xfrm flipH="1">
              <a:off x="6887666" y="5734369"/>
              <a:ext cx="287164" cy="53120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Line 4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55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304800"/>
          </a:xfrm>
        </p:spPr>
        <p:txBody>
          <a:bodyPr/>
          <a:lstStyle/>
          <a:p>
            <a:r>
              <a:rPr lang="en-US" sz="2800" b="1" kern="1200" dirty="0" err="1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Env</a:t>
            </a:r>
            <a:r>
              <a:rPr lang="en-US" sz="2800" b="1" kern="1200" dirty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 Time Course SILAC</a:t>
            </a:r>
            <a:endParaRPr lang="en-US" sz="2800" b="1" kern="12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3276600" cy="4343400"/>
          </a:xfrm>
        </p:spPr>
        <p:txBody>
          <a:bodyPr/>
          <a:lstStyle/>
          <a:p>
            <a:r>
              <a:rPr lang="en-US" sz="2400" dirty="0" smtClean="0">
                <a:latin typeface="Arial"/>
                <a:cs typeface="Arial"/>
              </a:rPr>
              <a:t>Differentially labeled  infection harvested at early or late stage of infection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Distinguish proteins that interact with </a:t>
            </a:r>
            <a:r>
              <a:rPr lang="en-US" sz="2400" dirty="0" err="1" smtClean="0">
                <a:latin typeface="Arial"/>
                <a:cs typeface="Arial"/>
              </a:rPr>
              <a:t>Env</a:t>
            </a:r>
            <a:r>
              <a:rPr lang="en-US" sz="2400" dirty="0" smtClean="0">
                <a:latin typeface="Arial"/>
                <a:cs typeface="Arial"/>
              </a:rPr>
              <a:t> at early or late stage during infection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5283404" y="2982913"/>
            <a:ext cx="408486" cy="249238"/>
          </a:xfrm>
          <a:prstGeom prst="ellipse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495800" y="1752600"/>
            <a:ext cx="21007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 smtClean="0"/>
              <a:t>Early during infection</a:t>
            </a:r>
            <a:endParaRPr lang="en-US" sz="1600" dirty="0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689078" y="1752600"/>
            <a:ext cx="20326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 smtClean="0"/>
              <a:t>Late during infectio</a:t>
            </a:r>
            <a:r>
              <a:rPr lang="en-US" sz="1600" dirty="0"/>
              <a:t>n</a:t>
            </a: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5371509" y="2044700"/>
            <a:ext cx="273659" cy="312738"/>
          </a:xfrm>
          <a:prstGeom prst="sun">
            <a:avLst>
              <a:gd name="adj" fmla="val 25000"/>
            </a:avLst>
          </a:prstGeom>
          <a:solidFill>
            <a:srgbClr val="FF0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6964072" y="2044700"/>
            <a:ext cx="273659" cy="312738"/>
          </a:xfrm>
          <a:prstGeom prst="sun">
            <a:avLst>
              <a:gd name="adj" fmla="val 25000"/>
            </a:avLst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5426241" y="2419350"/>
            <a:ext cx="109464" cy="376238"/>
          </a:xfrm>
          <a:prstGeom prst="downArrow">
            <a:avLst>
              <a:gd name="adj1" fmla="val 50000"/>
              <a:gd name="adj2" fmla="val 72256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18"/>
          <p:cNvSpPr>
            <a:spLocks noChangeArrowheads="1"/>
          </p:cNvSpPr>
          <p:nvPr/>
        </p:nvSpPr>
        <p:spPr bwMode="auto">
          <a:xfrm>
            <a:off x="7073535" y="2419350"/>
            <a:ext cx="109464" cy="376238"/>
          </a:xfrm>
          <a:prstGeom prst="downArrow">
            <a:avLst>
              <a:gd name="adj1" fmla="val 50000"/>
              <a:gd name="adj2" fmla="val 72256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7162800" y="3321050"/>
            <a:ext cx="525959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/>
              <a:t>Light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4648200" y="3352800"/>
            <a:ext cx="1447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/>
              <a:t>Heavy </a:t>
            </a:r>
          </a:p>
          <a:p>
            <a:r>
              <a:rPr lang="en-US" sz="1600" dirty="0"/>
              <a:t>(</a:t>
            </a:r>
            <a:r>
              <a:rPr lang="en-US" sz="1600" baseline="30000" dirty="0"/>
              <a:t>13</a:t>
            </a:r>
            <a:r>
              <a:rPr lang="en-US" sz="1600" dirty="0"/>
              <a:t>C labeled Lys, </a:t>
            </a:r>
            <a:r>
              <a:rPr lang="en-US" sz="1600" dirty="0" err="1"/>
              <a:t>Arg</a:t>
            </a:r>
            <a:r>
              <a:rPr lang="en-US" sz="1600" dirty="0"/>
              <a:t>)</a:t>
            </a:r>
          </a:p>
        </p:txBody>
      </p:sp>
      <p:sp>
        <p:nvSpPr>
          <p:cNvPr id="15" name="AutoShape 22"/>
          <p:cNvSpPr>
            <a:spLocks noChangeArrowheads="1"/>
          </p:cNvSpPr>
          <p:nvPr/>
        </p:nvSpPr>
        <p:spPr bwMode="auto">
          <a:xfrm>
            <a:off x="6304620" y="4421188"/>
            <a:ext cx="109464" cy="312738"/>
          </a:xfrm>
          <a:prstGeom prst="downArrow">
            <a:avLst>
              <a:gd name="adj1" fmla="val 50000"/>
              <a:gd name="adj2" fmla="val 60061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23"/>
          <p:cNvSpPr>
            <a:spLocks noChangeArrowheads="1"/>
          </p:cNvSpPr>
          <p:nvPr/>
        </p:nvSpPr>
        <p:spPr bwMode="auto">
          <a:xfrm>
            <a:off x="6304620" y="3921125"/>
            <a:ext cx="109464" cy="249238"/>
          </a:xfrm>
          <a:prstGeom prst="downArrow">
            <a:avLst>
              <a:gd name="adj1" fmla="val 50000"/>
              <a:gd name="adj2" fmla="val 47866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24"/>
          <p:cNvSpPr>
            <a:spLocks noChangeArrowheads="1"/>
          </p:cNvSpPr>
          <p:nvPr/>
        </p:nvSpPr>
        <p:spPr bwMode="auto">
          <a:xfrm rot="2860862">
            <a:off x="6791234" y="3341962"/>
            <a:ext cx="125413" cy="439189"/>
          </a:xfrm>
          <a:prstGeom prst="downArrow">
            <a:avLst>
              <a:gd name="adj1" fmla="val 50000"/>
              <a:gd name="adj2" fmla="val 10411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25"/>
          <p:cNvSpPr>
            <a:spLocks noChangeArrowheads="1"/>
          </p:cNvSpPr>
          <p:nvPr/>
        </p:nvSpPr>
        <p:spPr bwMode="auto">
          <a:xfrm rot="18340752">
            <a:off x="5717957" y="3304728"/>
            <a:ext cx="125413" cy="481907"/>
          </a:xfrm>
          <a:prstGeom prst="downArrow">
            <a:avLst>
              <a:gd name="adj1" fmla="val 50000"/>
              <a:gd name="adj2" fmla="val 114241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6028291" y="3629025"/>
            <a:ext cx="706174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1:1 Mix</a:t>
            </a: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5701235" y="4127500"/>
            <a:ext cx="1398999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Immunoisolation</a:t>
            </a:r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6140424" y="4703763"/>
            <a:ext cx="411156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MS</a:t>
            </a:r>
          </a:p>
        </p:txBody>
      </p:sp>
      <p:sp>
        <p:nvSpPr>
          <p:cNvPr id="24" name="AutoShape 32"/>
          <p:cNvSpPr>
            <a:spLocks noChangeArrowheads="1"/>
          </p:cNvSpPr>
          <p:nvPr/>
        </p:nvSpPr>
        <p:spPr bwMode="auto">
          <a:xfrm>
            <a:off x="5731938" y="3065463"/>
            <a:ext cx="165530" cy="90488"/>
          </a:xfrm>
          <a:prstGeom prst="flowChartPreparation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33"/>
          <p:cNvSpPr>
            <a:spLocks noChangeShapeType="1"/>
          </p:cNvSpPr>
          <p:nvPr/>
        </p:nvSpPr>
        <p:spPr bwMode="auto">
          <a:xfrm>
            <a:off x="5667862" y="3108325"/>
            <a:ext cx="11079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41"/>
          <p:cNvGrpSpPr/>
          <p:nvPr/>
        </p:nvGrpSpPr>
        <p:grpSpPr>
          <a:xfrm>
            <a:off x="4495800" y="5105400"/>
            <a:ext cx="1788596" cy="1199758"/>
            <a:chOff x="6553200" y="5105400"/>
            <a:chExt cx="1788596" cy="1199758"/>
          </a:xfrm>
        </p:grpSpPr>
        <p:pic>
          <p:nvPicPr>
            <p:cNvPr id="28" name="Picture 27" descr="spec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5105400"/>
              <a:ext cx="1788596" cy="1199758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 bwMode="auto">
            <a:xfrm>
              <a:off x="7162800" y="5303160"/>
              <a:ext cx="118380" cy="37795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7315200" y="5577120"/>
              <a:ext cx="762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7391400" y="5650140"/>
              <a:ext cx="762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" name="Group 40"/>
          <p:cNvGrpSpPr/>
          <p:nvPr/>
        </p:nvGrpSpPr>
        <p:grpSpPr>
          <a:xfrm>
            <a:off x="6553200" y="5105400"/>
            <a:ext cx="1788596" cy="1199758"/>
            <a:chOff x="4495800" y="5105400"/>
            <a:chExt cx="1788596" cy="1199758"/>
          </a:xfrm>
        </p:grpSpPr>
        <p:pic>
          <p:nvPicPr>
            <p:cNvPr id="27" name="Picture 26" descr="spec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0" y="5105400"/>
              <a:ext cx="1788596" cy="1199758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auto">
            <a:xfrm>
              <a:off x="5768520" y="5638800"/>
              <a:ext cx="762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5661480" y="5573940"/>
              <a:ext cx="762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5562600" y="5299980"/>
              <a:ext cx="762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8" name="Oval 8"/>
          <p:cNvSpPr>
            <a:spLocks noChangeArrowheads="1"/>
          </p:cNvSpPr>
          <p:nvPr/>
        </p:nvSpPr>
        <p:spPr bwMode="auto">
          <a:xfrm>
            <a:off x="6934200" y="2971800"/>
            <a:ext cx="408486" cy="249238"/>
          </a:xfrm>
          <a:prstGeom prst="ellipse">
            <a:avLst/>
          </a:prstGeom>
          <a:solidFill>
            <a:srgbClr val="00FFFF"/>
          </a:solidFill>
          <a:ln>
            <a:solidFill>
              <a:schemeClr val="accent2"/>
            </a:solidFill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AutoShape 32"/>
          <p:cNvSpPr>
            <a:spLocks noChangeArrowheads="1"/>
          </p:cNvSpPr>
          <p:nvPr/>
        </p:nvSpPr>
        <p:spPr bwMode="auto">
          <a:xfrm>
            <a:off x="7382734" y="3054350"/>
            <a:ext cx="165530" cy="90488"/>
          </a:xfrm>
          <a:prstGeom prst="flowChartPreparation">
            <a:avLst/>
          </a:prstGeom>
          <a:solidFill>
            <a:srgbClr val="00FFFF"/>
          </a:solidFill>
          <a:ln>
            <a:solidFill>
              <a:schemeClr val="accent2"/>
            </a:solidFill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33"/>
          <p:cNvSpPr>
            <a:spLocks noChangeShapeType="1"/>
          </p:cNvSpPr>
          <p:nvPr/>
        </p:nvSpPr>
        <p:spPr bwMode="auto">
          <a:xfrm>
            <a:off x="7318658" y="3097212"/>
            <a:ext cx="110799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495800" y="6324600"/>
            <a:ext cx="1736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Early </a:t>
            </a:r>
            <a:r>
              <a:rPr lang="en-US" sz="1800" dirty="0" err="1" smtClean="0"/>
              <a:t>interactor</a:t>
            </a:r>
            <a:endParaRPr lang="en-US" sz="1800" dirty="0"/>
          </a:p>
        </p:txBody>
      </p:sp>
      <p:sp>
        <p:nvSpPr>
          <p:cNvPr id="44" name="TextBox 43"/>
          <p:cNvSpPr txBox="1"/>
          <p:nvPr/>
        </p:nvSpPr>
        <p:spPr>
          <a:xfrm>
            <a:off x="6657587" y="6336268"/>
            <a:ext cx="1724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Late </a:t>
            </a:r>
            <a:r>
              <a:rPr lang="en-US" sz="1800" dirty="0" err="1" smtClean="0"/>
              <a:t>interactor</a:t>
            </a:r>
            <a:endParaRPr lang="en-US" sz="1800" dirty="0"/>
          </a:p>
        </p:txBody>
      </p:sp>
      <p:pic>
        <p:nvPicPr>
          <p:cNvPr id="37" name="Picture 36" descr="Env3F22hr_YL_123112_R3D_D3D_0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0" r="11979"/>
          <a:stretch/>
        </p:blipFill>
        <p:spPr>
          <a:xfrm>
            <a:off x="7670029" y="2135000"/>
            <a:ext cx="1169171" cy="1141600"/>
          </a:xfrm>
          <a:prstGeom prst="rect">
            <a:avLst/>
          </a:prstGeom>
        </p:spPr>
      </p:pic>
      <p:pic>
        <p:nvPicPr>
          <p:cNvPr id="4" name="Picture 3" descr="Env3F_2hr_HOS_011113_1_R3D_D3D_630_457.tif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44" t="39024" r="33033" b="20959"/>
          <a:stretch/>
        </p:blipFill>
        <p:spPr>
          <a:xfrm>
            <a:off x="4054936" y="2209800"/>
            <a:ext cx="1050464" cy="1077227"/>
          </a:xfrm>
          <a:prstGeom prst="rect">
            <a:avLst/>
          </a:prstGeom>
        </p:spPr>
      </p:pic>
      <p:sp>
        <p:nvSpPr>
          <p:cNvPr id="41" name="Line 4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14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Line 2"/>
          <p:cNvSpPr>
            <a:spLocks noChangeShapeType="1"/>
          </p:cNvSpPr>
          <p:nvPr/>
        </p:nvSpPr>
        <p:spPr bwMode="auto">
          <a:xfrm>
            <a:off x="4079875" y="5884863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55" name="Rectangle 3"/>
          <p:cNvSpPr>
            <a:spLocks noChangeArrowheads="1"/>
          </p:cNvSpPr>
          <p:nvPr/>
        </p:nvSpPr>
        <p:spPr bwMode="auto">
          <a:xfrm>
            <a:off x="6197600" y="5211763"/>
            <a:ext cx="1981200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56" name="Line 4"/>
          <p:cNvSpPr>
            <a:spLocks noChangeShapeType="1"/>
          </p:cNvSpPr>
          <p:nvPr/>
        </p:nvSpPr>
        <p:spPr bwMode="auto">
          <a:xfrm>
            <a:off x="6807200" y="6224588"/>
            <a:ext cx="0" cy="282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57" name="Line 5"/>
          <p:cNvSpPr>
            <a:spLocks noChangeShapeType="1"/>
          </p:cNvSpPr>
          <p:nvPr/>
        </p:nvSpPr>
        <p:spPr bwMode="auto">
          <a:xfrm>
            <a:off x="7035800" y="5767388"/>
            <a:ext cx="0" cy="739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58" name="Line 6"/>
          <p:cNvSpPr>
            <a:spLocks noChangeShapeType="1"/>
          </p:cNvSpPr>
          <p:nvPr/>
        </p:nvSpPr>
        <p:spPr bwMode="auto">
          <a:xfrm>
            <a:off x="7416800" y="6354763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59" name="Line 7"/>
          <p:cNvSpPr>
            <a:spLocks noChangeShapeType="1"/>
          </p:cNvSpPr>
          <p:nvPr/>
        </p:nvSpPr>
        <p:spPr bwMode="auto">
          <a:xfrm>
            <a:off x="6350000" y="61261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60" name="Line 8"/>
          <p:cNvSpPr>
            <a:spLocks noChangeShapeType="1"/>
          </p:cNvSpPr>
          <p:nvPr/>
        </p:nvSpPr>
        <p:spPr bwMode="auto">
          <a:xfrm>
            <a:off x="7188200" y="5995988"/>
            <a:ext cx="0" cy="511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61" name="Text Box 9"/>
          <p:cNvSpPr txBox="1">
            <a:spLocks noChangeArrowheads="1"/>
          </p:cNvSpPr>
          <p:nvPr/>
        </p:nvSpPr>
        <p:spPr bwMode="auto">
          <a:xfrm>
            <a:off x="6969125" y="6507163"/>
            <a:ext cx="447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200"/>
              <a:t>M/Z</a:t>
            </a:r>
          </a:p>
        </p:txBody>
      </p:sp>
      <p:sp>
        <p:nvSpPr>
          <p:cNvPr id="484362" name="Line 10"/>
          <p:cNvSpPr>
            <a:spLocks noChangeShapeType="1"/>
          </p:cNvSpPr>
          <p:nvPr/>
        </p:nvSpPr>
        <p:spPr bwMode="auto">
          <a:xfrm>
            <a:off x="7874000" y="4646613"/>
            <a:ext cx="2952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63" name="Rectangle 11"/>
          <p:cNvSpPr>
            <a:spLocks noChangeArrowheads="1"/>
          </p:cNvSpPr>
          <p:nvPr/>
        </p:nvSpPr>
        <p:spPr bwMode="auto">
          <a:xfrm>
            <a:off x="368300" y="5445125"/>
            <a:ext cx="139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13528A"/>
                </a:solidFill>
              </a:rPr>
              <a:t>Peptides</a:t>
            </a:r>
          </a:p>
          <a:p>
            <a:pPr algn="ctr" eaLnBrk="0" hangingPunct="0"/>
            <a:r>
              <a:rPr lang="en-US" sz="2000">
                <a:solidFill>
                  <a:srgbClr val="13528A"/>
                </a:solidFill>
              </a:rPr>
              <a:t>Fragments</a:t>
            </a:r>
          </a:p>
        </p:txBody>
      </p:sp>
      <p:sp>
        <p:nvSpPr>
          <p:cNvPr id="484364" name="Line 12"/>
          <p:cNvSpPr>
            <a:spLocks noChangeShapeType="1"/>
          </p:cNvSpPr>
          <p:nvPr/>
        </p:nvSpPr>
        <p:spPr bwMode="auto">
          <a:xfrm flipH="1">
            <a:off x="6216650" y="4648200"/>
            <a:ext cx="158115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65" name="Line 13"/>
          <p:cNvSpPr>
            <a:spLocks noChangeShapeType="1"/>
          </p:cNvSpPr>
          <p:nvPr/>
        </p:nvSpPr>
        <p:spPr bwMode="auto">
          <a:xfrm>
            <a:off x="6502400" y="5995988"/>
            <a:ext cx="0" cy="511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66" name="Line 14"/>
          <p:cNvSpPr>
            <a:spLocks noChangeShapeType="1"/>
          </p:cNvSpPr>
          <p:nvPr/>
        </p:nvSpPr>
        <p:spPr bwMode="auto">
          <a:xfrm>
            <a:off x="6578600" y="5691188"/>
            <a:ext cx="0" cy="815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67" name="Rectangle 15"/>
          <p:cNvSpPr>
            <a:spLocks noChangeArrowheads="1"/>
          </p:cNvSpPr>
          <p:nvPr/>
        </p:nvSpPr>
        <p:spPr bwMode="auto">
          <a:xfrm>
            <a:off x="2895600" y="5256213"/>
            <a:ext cx="1820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13528A"/>
                </a:solidFill>
              </a:rPr>
              <a:t>Fragmentation</a:t>
            </a:r>
          </a:p>
        </p:txBody>
      </p:sp>
      <p:sp>
        <p:nvSpPr>
          <p:cNvPr id="484368" name="Line 16"/>
          <p:cNvSpPr>
            <a:spLocks noChangeShapeType="1"/>
          </p:cNvSpPr>
          <p:nvPr/>
        </p:nvSpPr>
        <p:spPr bwMode="auto">
          <a:xfrm>
            <a:off x="7569200" y="5661025"/>
            <a:ext cx="0" cy="815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69" name="Line 17"/>
          <p:cNvSpPr>
            <a:spLocks noChangeShapeType="1"/>
          </p:cNvSpPr>
          <p:nvPr/>
        </p:nvSpPr>
        <p:spPr bwMode="auto">
          <a:xfrm>
            <a:off x="7874000" y="6248400"/>
            <a:ext cx="0" cy="282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70" name="Line 18"/>
          <p:cNvSpPr>
            <a:spLocks noChangeShapeType="1"/>
          </p:cNvSpPr>
          <p:nvPr/>
        </p:nvSpPr>
        <p:spPr bwMode="auto">
          <a:xfrm>
            <a:off x="7569200" y="6019800"/>
            <a:ext cx="0" cy="511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71" name="Rectangle 19"/>
          <p:cNvSpPr>
            <a:spLocks noChangeArrowheads="1"/>
          </p:cNvSpPr>
          <p:nvPr/>
        </p:nvSpPr>
        <p:spPr bwMode="auto">
          <a:xfrm>
            <a:off x="6167438" y="3343275"/>
            <a:ext cx="1981200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72" name="Line 20"/>
          <p:cNvSpPr>
            <a:spLocks noChangeShapeType="1"/>
          </p:cNvSpPr>
          <p:nvPr/>
        </p:nvSpPr>
        <p:spPr bwMode="auto">
          <a:xfrm>
            <a:off x="6777038" y="4356100"/>
            <a:ext cx="0" cy="282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73" name="Line 21"/>
          <p:cNvSpPr>
            <a:spLocks noChangeShapeType="1"/>
          </p:cNvSpPr>
          <p:nvPr/>
        </p:nvSpPr>
        <p:spPr bwMode="auto">
          <a:xfrm>
            <a:off x="7620000" y="4098925"/>
            <a:ext cx="4763" cy="534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74" name="Line 22"/>
          <p:cNvSpPr>
            <a:spLocks noChangeShapeType="1"/>
          </p:cNvSpPr>
          <p:nvPr/>
        </p:nvSpPr>
        <p:spPr bwMode="auto">
          <a:xfrm>
            <a:off x="8015288" y="447675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75" name="Line 23"/>
          <p:cNvSpPr>
            <a:spLocks noChangeShapeType="1"/>
          </p:cNvSpPr>
          <p:nvPr/>
        </p:nvSpPr>
        <p:spPr bwMode="auto">
          <a:xfrm>
            <a:off x="7234238" y="3517900"/>
            <a:ext cx="0" cy="1120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76" name="Line 24"/>
          <p:cNvSpPr>
            <a:spLocks noChangeShapeType="1"/>
          </p:cNvSpPr>
          <p:nvPr/>
        </p:nvSpPr>
        <p:spPr bwMode="auto">
          <a:xfrm>
            <a:off x="7843838" y="3898900"/>
            <a:ext cx="0" cy="739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77" name="Rectangle 25"/>
          <p:cNvSpPr>
            <a:spLocks noChangeArrowheads="1"/>
          </p:cNvSpPr>
          <p:nvPr/>
        </p:nvSpPr>
        <p:spPr bwMode="auto">
          <a:xfrm>
            <a:off x="381000" y="3617913"/>
            <a:ext cx="1370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13528A"/>
                </a:solidFill>
              </a:rPr>
              <a:t>Proteolytic</a:t>
            </a:r>
          </a:p>
          <a:p>
            <a:pPr algn="ctr" eaLnBrk="0" hangingPunct="0"/>
            <a:r>
              <a:rPr lang="en-US" sz="2000">
                <a:solidFill>
                  <a:srgbClr val="13528A"/>
                </a:solidFill>
              </a:rPr>
              <a:t>Peptides</a:t>
            </a:r>
          </a:p>
        </p:txBody>
      </p:sp>
      <p:sp>
        <p:nvSpPr>
          <p:cNvPr id="484378" name="Line 26"/>
          <p:cNvSpPr>
            <a:spLocks noChangeShapeType="1"/>
          </p:cNvSpPr>
          <p:nvPr/>
        </p:nvSpPr>
        <p:spPr bwMode="auto">
          <a:xfrm>
            <a:off x="4449763" y="3868738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79" name="Line 27"/>
          <p:cNvSpPr>
            <a:spLocks noChangeShapeType="1"/>
          </p:cNvSpPr>
          <p:nvPr/>
        </p:nvSpPr>
        <p:spPr bwMode="auto">
          <a:xfrm>
            <a:off x="2890838" y="300831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80" name="Freeform 28"/>
          <p:cNvSpPr>
            <a:spLocks/>
          </p:cNvSpPr>
          <p:nvPr/>
        </p:nvSpPr>
        <p:spPr bwMode="auto">
          <a:xfrm>
            <a:off x="2592388" y="3792538"/>
            <a:ext cx="144462" cy="115887"/>
          </a:xfrm>
          <a:custGeom>
            <a:avLst/>
            <a:gdLst/>
            <a:ahLst/>
            <a:cxnLst>
              <a:cxn ang="0">
                <a:pos x="0" y="73"/>
              </a:cxn>
              <a:cxn ang="0">
                <a:pos x="91" y="0"/>
              </a:cxn>
            </a:cxnLst>
            <a:rect l="0" t="0" r="r" b="b"/>
            <a:pathLst>
              <a:path w="91" h="73">
                <a:moveTo>
                  <a:pt x="0" y="73"/>
                </a:moveTo>
                <a:cubicBezTo>
                  <a:pt x="29" y="29"/>
                  <a:pt x="37" y="0"/>
                  <a:pt x="91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81" name="Freeform 29"/>
          <p:cNvSpPr>
            <a:spLocks/>
          </p:cNvSpPr>
          <p:nvPr/>
        </p:nvSpPr>
        <p:spPr bwMode="auto">
          <a:xfrm>
            <a:off x="2838450" y="3994150"/>
            <a:ext cx="250825" cy="160338"/>
          </a:xfrm>
          <a:custGeom>
            <a:avLst/>
            <a:gdLst/>
            <a:ahLst/>
            <a:cxnLst>
              <a:cxn ang="0">
                <a:pos x="0" y="101"/>
              </a:cxn>
              <a:cxn ang="0">
                <a:pos x="100" y="19"/>
              </a:cxn>
              <a:cxn ang="0">
                <a:pos x="154" y="1"/>
              </a:cxn>
              <a:cxn ang="0">
                <a:pos x="145" y="10"/>
              </a:cxn>
            </a:cxnLst>
            <a:rect l="0" t="0" r="r" b="b"/>
            <a:pathLst>
              <a:path w="158" h="101">
                <a:moveTo>
                  <a:pt x="0" y="101"/>
                </a:moveTo>
                <a:cubicBezTo>
                  <a:pt x="72" y="52"/>
                  <a:pt x="38" y="79"/>
                  <a:pt x="100" y="19"/>
                </a:cubicBezTo>
                <a:cubicBezTo>
                  <a:pt x="114" y="6"/>
                  <a:pt x="136" y="7"/>
                  <a:pt x="154" y="1"/>
                </a:cubicBezTo>
                <a:cubicBezTo>
                  <a:pt x="158" y="0"/>
                  <a:pt x="148" y="7"/>
                  <a:pt x="145" y="1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82" name="Freeform 30"/>
          <p:cNvSpPr>
            <a:spLocks/>
          </p:cNvSpPr>
          <p:nvPr/>
        </p:nvSpPr>
        <p:spPr bwMode="auto">
          <a:xfrm>
            <a:off x="2938463" y="3721100"/>
            <a:ext cx="201612" cy="158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" y="9"/>
              </a:cxn>
              <a:cxn ang="0">
                <a:pos x="55" y="36"/>
              </a:cxn>
              <a:cxn ang="0">
                <a:pos x="127" y="100"/>
              </a:cxn>
            </a:cxnLst>
            <a:rect l="0" t="0" r="r" b="b"/>
            <a:pathLst>
              <a:path w="127" h="100">
                <a:moveTo>
                  <a:pt x="0" y="0"/>
                </a:moveTo>
                <a:cubicBezTo>
                  <a:pt x="12" y="3"/>
                  <a:pt x="26" y="2"/>
                  <a:pt x="37" y="9"/>
                </a:cubicBezTo>
                <a:cubicBezTo>
                  <a:pt x="46" y="15"/>
                  <a:pt x="48" y="28"/>
                  <a:pt x="55" y="36"/>
                </a:cubicBezTo>
                <a:cubicBezTo>
                  <a:pt x="76" y="62"/>
                  <a:pt x="104" y="77"/>
                  <a:pt x="127" y="10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83" name="Freeform 31"/>
          <p:cNvSpPr>
            <a:spLocks/>
          </p:cNvSpPr>
          <p:nvPr/>
        </p:nvSpPr>
        <p:spPr bwMode="auto">
          <a:xfrm>
            <a:off x="2520950" y="4067175"/>
            <a:ext cx="273050" cy="331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9" y="100"/>
              </a:cxn>
              <a:cxn ang="0">
                <a:pos x="154" y="155"/>
              </a:cxn>
              <a:cxn ang="0">
                <a:pos x="172" y="209"/>
              </a:cxn>
            </a:cxnLst>
            <a:rect l="0" t="0" r="r" b="b"/>
            <a:pathLst>
              <a:path w="172" h="209">
                <a:moveTo>
                  <a:pt x="0" y="0"/>
                </a:moveTo>
                <a:cubicBezTo>
                  <a:pt x="17" y="52"/>
                  <a:pt x="61" y="77"/>
                  <a:pt x="109" y="100"/>
                </a:cubicBezTo>
                <a:cubicBezTo>
                  <a:pt x="122" y="120"/>
                  <a:pt x="142" y="134"/>
                  <a:pt x="154" y="155"/>
                </a:cubicBezTo>
                <a:cubicBezTo>
                  <a:pt x="163" y="172"/>
                  <a:pt x="172" y="209"/>
                  <a:pt x="172" y="20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84" name="Freeform 32"/>
          <p:cNvSpPr>
            <a:spLocks/>
          </p:cNvSpPr>
          <p:nvPr/>
        </p:nvSpPr>
        <p:spPr bwMode="auto">
          <a:xfrm>
            <a:off x="2765425" y="3879850"/>
            <a:ext cx="173038" cy="57150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82" y="0"/>
              </a:cxn>
              <a:cxn ang="0">
                <a:pos x="109" y="9"/>
              </a:cxn>
            </a:cxnLst>
            <a:rect l="0" t="0" r="r" b="b"/>
            <a:pathLst>
              <a:path w="109" h="36">
                <a:moveTo>
                  <a:pt x="0" y="36"/>
                </a:moveTo>
                <a:cubicBezTo>
                  <a:pt x="65" y="15"/>
                  <a:pt x="39" y="29"/>
                  <a:pt x="82" y="0"/>
                </a:cubicBezTo>
                <a:cubicBezTo>
                  <a:pt x="91" y="3"/>
                  <a:pt x="109" y="9"/>
                  <a:pt x="109" y="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85" name="Freeform 33"/>
          <p:cNvSpPr>
            <a:spLocks/>
          </p:cNvSpPr>
          <p:nvPr/>
        </p:nvSpPr>
        <p:spPr bwMode="auto">
          <a:xfrm>
            <a:off x="2736850" y="4140200"/>
            <a:ext cx="476250" cy="1000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" y="63"/>
              </a:cxn>
              <a:cxn ang="0">
                <a:pos x="300" y="36"/>
              </a:cxn>
            </a:cxnLst>
            <a:rect l="0" t="0" r="r" b="b"/>
            <a:pathLst>
              <a:path w="300" h="63">
                <a:moveTo>
                  <a:pt x="0" y="0"/>
                </a:moveTo>
                <a:cubicBezTo>
                  <a:pt x="31" y="20"/>
                  <a:pt x="65" y="51"/>
                  <a:pt x="100" y="63"/>
                </a:cubicBezTo>
                <a:cubicBezTo>
                  <a:pt x="182" y="51"/>
                  <a:pt x="216" y="36"/>
                  <a:pt x="300" y="3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86" name="Freeform 34"/>
          <p:cNvSpPr>
            <a:spLocks/>
          </p:cNvSpPr>
          <p:nvPr/>
        </p:nvSpPr>
        <p:spPr bwMode="auto">
          <a:xfrm>
            <a:off x="2586038" y="3552825"/>
            <a:ext cx="457200" cy="244475"/>
          </a:xfrm>
          <a:custGeom>
            <a:avLst/>
            <a:gdLst/>
            <a:ahLst/>
            <a:cxnLst>
              <a:cxn ang="0">
                <a:pos x="0" y="110"/>
              </a:cxn>
              <a:cxn ang="0">
                <a:pos x="37" y="0"/>
              </a:cxn>
              <a:cxn ang="0">
                <a:pos x="164" y="19"/>
              </a:cxn>
            </a:cxnLst>
            <a:rect l="0" t="0" r="r" b="b"/>
            <a:pathLst>
              <a:path w="164" h="110">
                <a:moveTo>
                  <a:pt x="0" y="110"/>
                </a:moveTo>
                <a:cubicBezTo>
                  <a:pt x="7" y="61"/>
                  <a:pt x="3" y="34"/>
                  <a:pt x="37" y="0"/>
                </a:cubicBezTo>
                <a:cubicBezTo>
                  <a:pt x="73" y="4"/>
                  <a:pt x="125" y="19"/>
                  <a:pt x="164" y="1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87" name="Rectangle 35"/>
          <p:cNvSpPr>
            <a:spLocks noChangeArrowheads="1"/>
          </p:cNvSpPr>
          <p:nvPr/>
        </p:nvSpPr>
        <p:spPr bwMode="auto">
          <a:xfrm>
            <a:off x="2967038" y="3032125"/>
            <a:ext cx="2486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13528A"/>
                </a:solidFill>
              </a:rPr>
              <a:t>Enzymatic Digestion</a:t>
            </a:r>
          </a:p>
        </p:txBody>
      </p:sp>
      <p:sp>
        <p:nvSpPr>
          <p:cNvPr id="484388" name="Line 36"/>
          <p:cNvSpPr>
            <a:spLocks noChangeShapeType="1"/>
          </p:cNvSpPr>
          <p:nvPr/>
        </p:nvSpPr>
        <p:spPr bwMode="auto">
          <a:xfrm flipV="1">
            <a:off x="3098800" y="2716213"/>
            <a:ext cx="284163" cy="158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89" name="Line 37"/>
          <p:cNvSpPr>
            <a:spLocks noChangeShapeType="1"/>
          </p:cNvSpPr>
          <p:nvPr/>
        </p:nvSpPr>
        <p:spPr bwMode="auto">
          <a:xfrm flipV="1">
            <a:off x="2433638" y="1970088"/>
            <a:ext cx="228600" cy="152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90" name="Line 38"/>
          <p:cNvSpPr>
            <a:spLocks noChangeShapeType="1"/>
          </p:cNvSpPr>
          <p:nvPr/>
        </p:nvSpPr>
        <p:spPr bwMode="auto">
          <a:xfrm>
            <a:off x="3048000" y="4175125"/>
            <a:ext cx="123825" cy="1428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91" name="Line 39"/>
          <p:cNvSpPr>
            <a:spLocks noChangeShapeType="1"/>
          </p:cNvSpPr>
          <p:nvPr/>
        </p:nvSpPr>
        <p:spPr bwMode="auto">
          <a:xfrm>
            <a:off x="2438400" y="3794125"/>
            <a:ext cx="157163" cy="857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92" name="Rectangle 40"/>
          <p:cNvSpPr>
            <a:spLocks noChangeArrowheads="1"/>
          </p:cNvSpPr>
          <p:nvPr/>
        </p:nvSpPr>
        <p:spPr bwMode="auto">
          <a:xfrm>
            <a:off x="304800" y="150813"/>
            <a:ext cx="1187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13528A"/>
                </a:solidFill>
              </a:rPr>
              <a:t>Protein</a:t>
            </a:r>
          </a:p>
          <a:p>
            <a:pPr eaLnBrk="0" hangingPunct="0"/>
            <a:r>
              <a:rPr lang="en-US" sz="2000">
                <a:solidFill>
                  <a:srgbClr val="13528A"/>
                </a:solidFill>
              </a:rPr>
              <a:t>Complex</a:t>
            </a:r>
          </a:p>
        </p:txBody>
      </p:sp>
      <p:sp>
        <p:nvSpPr>
          <p:cNvPr id="484393" name="Line 41"/>
          <p:cNvSpPr>
            <a:spLocks noChangeShapeType="1"/>
          </p:cNvSpPr>
          <p:nvPr/>
        </p:nvSpPr>
        <p:spPr bwMode="auto">
          <a:xfrm>
            <a:off x="2890838" y="129381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94" name="Rectangle 42"/>
          <p:cNvSpPr>
            <a:spLocks noChangeArrowheads="1"/>
          </p:cNvSpPr>
          <p:nvPr/>
        </p:nvSpPr>
        <p:spPr bwMode="auto">
          <a:xfrm>
            <a:off x="2967038" y="1217613"/>
            <a:ext cx="2868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13528A"/>
                </a:solidFill>
              </a:rPr>
              <a:t>Chemical Cross-Linking</a:t>
            </a:r>
          </a:p>
        </p:txBody>
      </p:sp>
      <p:sp>
        <p:nvSpPr>
          <p:cNvPr id="484395" name="Rectangle 43"/>
          <p:cNvSpPr>
            <a:spLocks noChangeArrowheads="1"/>
          </p:cNvSpPr>
          <p:nvPr/>
        </p:nvSpPr>
        <p:spPr bwMode="auto">
          <a:xfrm>
            <a:off x="6167438" y="3336925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13528A"/>
                </a:solidFill>
              </a:rPr>
              <a:t>MS</a:t>
            </a:r>
          </a:p>
        </p:txBody>
      </p:sp>
      <p:sp>
        <p:nvSpPr>
          <p:cNvPr id="484396" name="Freeform 44"/>
          <p:cNvSpPr>
            <a:spLocks/>
          </p:cNvSpPr>
          <p:nvPr/>
        </p:nvSpPr>
        <p:spPr bwMode="auto">
          <a:xfrm>
            <a:off x="2433638" y="141288"/>
            <a:ext cx="1066800" cy="1038225"/>
          </a:xfrm>
          <a:custGeom>
            <a:avLst/>
            <a:gdLst/>
            <a:ahLst/>
            <a:cxnLst>
              <a:cxn ang="0">
                <a:pos x="395" y="182"/>
              </a:cxn>
              <a:cxn ang="0">
                <a:pos x="204" y="263"/>
              </a:cxn>
              <a:cxn ang="0">
                <a:pos x="159" y="372"/>
              </a:cxn>
              <a:cxn ang="0">
                <a:pos x="150" y="400"/>
              </a:cxn>
              <a:cxn ang="0">
                <a:pos x="159" y="454"/>
              </a:cxn>
              <a:cxn ang="0">
                <a:pos x="259" y="509"/>
              </a:cxn>
              <a:cxn ang="0">
                <a:pos x="341" y="500"/>
              </a:cxn>
              <a:cxn ang="0">
                <a:pos x="314" y="354"/>
              </a:cxn>
              <a:cxn ang="0">
                <a:pos x="77" y="327"/>
              </a:cxn>
              <a:cxn ang="0">
                <a:pos x="68" y="191"/>
              </a:cxn>
              <a:cxn ang="0">
                <a:pos x="332" y="136"/>
              </a:cxn>
              <a:cxn ang="0">
                <a:pos x="414" y="109"/>
              </a:cxn>
              <a:cxn ang="0">
                <a:pos x="441" y="100"/>
              </a:cxn>
              <a:cxn ang="0">
                <a:pos x="450" y="72"/>
              </a:cxn>
              <a:cxn ang="0">
                <a:pos x="332" y="0"/>
              </a:cxn>
              <a:cxn ang="0">
                <a:pos x="241" y="18"/>
              </a:cxn>
              <a:cxn ang="0">
                <a:pos x="195" y="63"/>
              </a:cxn>
              <a:cxn ang="0">
                <a:pos x="168" y="91"/>
              </a:cxn>
              <a:cxn ang="0">
                <a:pos x="250" y="200"/>
              </a:cxn>
              <a:cxn ang="0">
                <a:pos x="441" y="263"/>
              </a:cxn>
              <a:cxn ang="0">
                <a:pos x="514" y="282"/>
              </a:cxn>
              <a:cxn ang="0">
                <a:pos x="568" y="300"/>
              </a:cxn>
              <a:cxn ang="0">
                <a:pos x="495" y="563"/>
              </a:cxn>
              <a:cxn ang="0">
                <a:pos x="304" y="654"/>
              </a:cxn>
              <a:cxn ang="0">
                <a:pos x="177" y="645"/>
              </a:cxn>
              <a:cxn ang="0">
                <a:pos x="86" y="563"/>
              </a:cxn>
              <a:cxn ang="0">
                <a:pos x="68" y="509"/>
              </a:cxn>
              <a:cxn ang="0">
                <a:pos x="86" y="472"/>
              </a:cxn>
              <a:cxn ang="0">
                <a:pos x="204" y="427"/>
              </a:cxn>
              <a:cxn ang="0">
                <a:pos x="450" y="391"/>
              </a:cxn>
              <a:cxn ang="0">
                <a:pos x="559" y="291"/>
              </a:cxn>
              <a:cxn ang="0">
                <a:pos x="568" y="172"/>
              </a:cxn>
              <a:cxn ang="0">
                <a:pos x="504" y="145"/>
              </a:cxn>
              <a:cxn ang="0">
                <a:pos x="423" y="209"/>
              </a:cxn>
              <a:cxn ang="0">
                <a:pos x="468" y="427"/>
              </a:cxn>
              <a:cxn ang="0">
                <a:pos x="450" y="545"/>
              </a:cxn>
              <a:cxn ang="0">
                <a:pos x="395" y="609"/>
              </a:cxn>
            </a:cxnLst>
            <a:rect l="0" t="0" r="r" b="b"/>
            <a:pathLst>
              <a:path w="672" h="654">
                <a:moveTo>
                  <a:pt x="395" y="182"/>
                </a:moveTo>
                <a:cubicBezTo>
                  <a:pt x="288" y="211"/>
                  <a:pt x="247" y="188"/>
                  <a:pt x="204" y="263"/>
                </a:cubicBezTo>
                <a:cubicBezTo>
                  <a:pt x="185" y="295"/>
                  <a:pt x="171" y="337"/>
                  <a:pt x="159" y="372"/>
                </a:cubicBezTo>
                <a:cubicBezTo>
                  <a:pt x="156" y="381"/>
                  <a:pt x="150" y="400"/>
                  <a:pt x="150" y="400"/>
                </a:cubicBezTo>
                <a:cubicBezTo>
                  <a:pt x="153" y="418"/>
                  <a:pt x="152" y="437"/>
                  <a:pt x="159" y="454"/>
                </a:cubicBezTo>
                <a:cubicBezTo>
                  <a:pt x="174" y="488"/>
                  <a:pt x="230" y="497"/>
                  <a:pt x="259" y="509"/>
                </a:cubicBezTo>
                <a:cubicBezTo>
                  <a:pt x="286" y="506"/>
                  <a:pt x="315" y="509"/>
                  <a:pt x="341" y="500"/>
                </a:cubicBezTo>
                <a:cubicBezTo>
                  <a:pt x="411" y="476"/>
                  <a:pt x="362" y="375"/>
                  <a:pt x="314" y="354"/>
                </a:cubicBezTo>
                <a:cubicBezTo>
                  <a:pt x="234" y="319"/>
                  <a:pt x="176" y="332"/>
                  <a:pt x="77" y="327"/>
                </a:cubicBezTo>
                <a:cubicBezTo>
                  <a:pt x="6" y="303"/>
                  <a:pt x="0" y="230"/>
                  <a:pt x="68" y="191"/>
                </a:cubicBezTo>
                <a:cubicBezTo>
                  <a:pt x="145" y="147"/>
                  <a:pt x="249" y="161"/>
                  <a:pt x="332" y="136"/>
                </a:cubicBezTo>
                <a:cubicBezTo>
                  <a:pt x="360" y="128"/>
                  <a:pt x="387" y="118"/>
                  <a:pt x="414" y="109"/>
                </a:cubicBezTo>
                <a:cubicBezTo>
                  <a:pt x="423" y="106"/>
                  <a:pt x="441" y="100"/>
                  <a:pt x="441" y="100"/>
                </a:cubicBezTo>
                <a:cubicBezTo>
                  <a:pt x="444" y="91"/>
                  <a:pt x="453" y="81"/>
                  <a:pt x="450" y="72"/>
                </a:cubicBezTo>
                <a:cubicBezTo>
                  <a:pt x="438" y="35"/>
                  <a:pt x="368" y="9"/>
                  <a:pt x="332" y="0"/>
                </a:cubicBezTo>
                <a:cubicBezTo>
                  <a:pt x="302" y="6"/>
                  <a:pt x="269" y="5"/>
                  <a:pt x="241" y="18"/>
                </a:cubicBezTo>
                <a:cubicBezTo>
                  <a:pt x="222" y="27"/>
                  <a:pt x="210" y="48"/>
                  <a:pt x="195" y="63"/>
                </a:cubicBezTo>
                <a:cubicBezTo>
                  <a:pt x="186" y="72"/>
                  <a:pt x="168" y="91"/>
                  <a:pt x="168" y="91"/>
                </a:cubicBezTo>
                <a:cubicBezTo>
                  <a:pt x="178" y="181"/>
                  <a:pt x="169" y="184"/>
                  <a:pt x="250" y="200"/>
                </a:cubicBezTo>
                <a:cubicBezTo>
                  <a:pt x="313" y="225"/>
                  <a:pt x="376" y="245"/>
                  <a:pt x="441" y="263"/>
                </a:cubicBezTo>
                <a:cubicBezTo>
                  <a:pt x="465" y="270"/>
                  <a:pt x="490" y="276"/>
                  <a:pt x="514" y="282"/>
                </a:cubicBezTo>
                <a:cubicBezTo>
                  <a:pt x="532" y="287"/>
                  <a:pt x="568" y="300"/>
                  <a:pt x="568" y="300"/>
                </a:cubicBezTo>
                <a:cubicBezTo>
                  <a:pt x="672" y="404"/>
                  <a:pt x="594" y="499"/>
                  <a:pt x="495" y="563"/>
                </a:cubicBezTo>
                <a:cubicBezTo>
                  <a:pt x="451" y="632"/>
                  <a:pt x="379" y="642"/>
                  <a:pt x="304" y="654"/>
                </a:cubicBezTo>
                <a:cubicBezTo>
                  <a:pt x="262" y="651"/>
                  <a:pt x="219" y="652"/>
                  <a:pt x="177" y="645"/>
                </a:cubicBezTo>
                <a:cubicBezTo>
                  <a:pt x="164" y="643"/>
                  <a:pt x="99" y="577"/>
                  <a:pt x="86" y="563"/>
                </a:cubicBezTo>
                <a:cubicBezTo>
                  <a:pt x="80" y="545"/>
                  <a:pt x="74" y="527"/>
                  <a:pt x="68" y="509"/>
                </a:cubicBezTo>
                <a:cubicBezTo>
                  <a:pt x="64" y="496"/>
                  <a:pt x="78" y="483"/>
                  <a:pt x="86" y="472"/>
                </a:cubicBezTo>
                <a:cubicBezTo>
                  <a:pt x="116" y="431"/>
                  <a:pt x="157" y="434"/>
                  <a:pt x="204" y="427"/>
                </a:cubicBezTo>
                <a:cubicBezTo>
                  <a:pt x="281" y="402"/>
                  <a:pt x="370" y="398"/>
                  <a:pt x="450" y="391"/>
                </a:cubicBezTo>
                <a:cubicBezTo>
                  <a:pt x="497" y="375"/>
                  <a:pt x="531" y="332"/>
                  <a:pt x="559" y="291"/>
                </a:cubicBezTo>
                <a:cubicBezTo>
                  <a:pt x="572" y="250"/>
                  <a:pt x="592" y="216"/>
                  <a:pt x="568" y="172"/>
                </a:cubicBezTo>
                <a:cubicBezTo>
                  <a:pt x="563" y="162"/>
                  <a:pt x="516" y="149"/>
                  <a:pt x="504" y="145"/>
                </a:cubicBezTo>
                <a:cubicBezTo>
                  <a:pt x="452" y="162"/>
                  <a:pt x="439" y="160"/>
                  <a:pt x="423" y="209"/>
                </a:cubicBezTo>
                <a:cubicBezTo>
                  <a:pt x="430" y="287"/>
                  <a:pt x="444" y="354"/>
                  <a:pt x="468" y="427"/>
                </a:cubicBezTo>
                <a:cubicBezTo>
                  <a:pt x="464" y="467"/>
                  <a:pt x="474" y="513"/>
                  <a:pt x="450" y="545"/>
                </a:cubicBezTo>
                <a:cubicBezTo>
                  <a:pt x="375" y="645"/>
                  <a:pt x="421" y="556"/>
                  <a:pt x="395" y="60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97" name="Line 45"/>
          <p:cNvSpPr>
            <a:spLocks noChangeShapeType="1"/>
          </p:cNvSpPr>
          <p:nvPr/>
        </p:nvSpPr>
        <p:spPr bwMode="auto">
          <a:xfrm flipV="1">
            <a:off x="2992438" y="150813"/>
            <a:ext cx="512762" cy="3016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4398" name="Freeform 46"/>
          <p:cNvSpPr>
            <a:spLocks/>
          </p:cNvSpPr>
          <p:nvPr/>
        </p:nvSpPr>
        <p:spPr bwMode="auto">
          <a:xfrm>
            <a:off x="3271838" y="750888"/>
            <a:ext cx="393700" cy="508000"/>
          </a:xfrm>
          <a:custGeom>
            <a:avLst/>
            <a:gdLst/>
            <a:ahLst/>
            <a:cxnLst>
              <a:cxn ang="0">
                <a:pos x="104" y="112"/>
              </a:cxn>
              <a:cxn ang="0">
                <a:pos x="8" y="160"/>
              </a:cxn>
              <a:cxn ang="0">
                <a:pos x="56" y="208"/>
              </a:cxn>
              <a:cxn ang="0">
                <a:pos x="200" y="160"/>
              </a:cxn>
              <a:cxn ang="0">
                <a:pos x="248" y="64"/>
              </a:cxn>
              <a:cxn ang="0">
                <a:pos x="200" y="16"/>
              </a:cxn>
              <a:cxn ang="0">
                <a:pos x="104" y="16"/>
              </a:cxn>
              <a:cxn ang="0">
                <a:pos x="152" y="112"/>
              </a:cxn>
              <a:cxn ang="0">
                <a:pos x="200" y="112"/>
              </a:cxn>
              <a:cxn ang="0">
                <a:pos x="200" y="208"/>
              </a:cxn>
              <a:cxn ang="0">
                <a:pos x="200" y="304"/>
              </a:cxn>
              <a:cxn ang="0">
                <a:pos x="104" y="304"/>
              </a:cxn>
              <a:cxn ang="0">
                <a:pos x="56" y="256"/>
              </a:cxn>
              <a:cxn ang="0">
                <a:pos x="8" y="256"/>
              </a:cxn>
              <a:cxn ang="0">
                <a:pos x="56" y="160"/>
              </a:cxn>
              <a:cxn ang="0">
                <a:pos x="104" y="112"/>
              </a:cxn>
            </a:cxnLst>
            <a:rect l="0" t="0" r="r" b="b"/>
            <a:pathLst>
              <a:path w="248" h="320">
                <a:moveTo>
                  <a:pt x="104" y="112"/>
                </a:moveTo>
                <a:cubicBezTo>
                  <a:pt x="96" y="112"/>
                  <a:pt x="16" y="144"/>
                  <a:pt x="8" y="160"/>
                </a:cubicBezTo>
                <a:cubicBezTo>
                  <a:pt x="0" y="176"/>
                  <a:pt x="24" y="208"/>
                  <a:pt x="56" y="208"/>
                </a:cubicBezTo>
                <a:cubicBezTo>
                  <a:pt x="88" y="208"/>
                  <a:pt x="168" y="184"/>
                  <a:pt x="200" y="160"/>
                </a:cubicBezTo>
                <a:cubicBezTo>
                  <a:pt x="232" y="136"/>
                  <a:pt x="248" y="88"/>
                  <a:pt x="248" y="64"/>
                </a:cubicBezTo>
                <a:cubicBezTo>
                  <a:pt x="248" y="40"/>
                  <a:pt x="224" y="24"/>
                  <a:pt x="200" y="16"/>
                </a:cubicBezTo>
                <a:cubicBezTo>
                  <a:pt x="176" y="8"/>
                  <a:pt x="112" y="0"/>
                  <a:pt x="104" y="16"/>
                </a:cubicBezTo>
                <a:cubicBezTo>
                  <a:pt x="96" y="32"/>
                  <a:pt x="136" y="96"/>
                  <a:pt x="152" y="112"/>
                </a:cubicBezTo>
                <a:cubicBezTo>
                  <a:pt x="168" y="128"/>
                  <a:pt x="192" y="96"/>
                  <a:pt x="200" y="112"/>
                </a:cubicBezTo>
                <a:cubicBezTo>
                  <a:pt x="208" y="128"/>
                  <a:pt x="200" y="176"/>
                  <a:pt x="200" y="208"/>
                </a:cubicBezTo>
                <a:cubicBezTo>
                  <a:pt x="200" y="240"/>
                  <a:pt x="216" y="288"/>
                  <a:pt x="200" y="304"/>
                </a:cubicBezTo>
                <a:cubicBezTo>
                  <a:pt x="184" y="320"/>
                  <a:pt x="128" y="312"/>
                  <a:pt x="104" y="304"/>
                </a:cubicBezTo>
                <a:cubicBezTo>
                  <a:pt x="80" y="296"/>
                  <a:pt x="72" y="264"/>
                  <a:pt x="56" y="256"/>
                </a:cubicBezTo>
                <a:cubicBezTo>
                  <a:pt x="40" y="248"/>
                  <a:pt x="8" y="272"/>
                  <a:pt x="8" y="256"/>
                </a:cubicBezTo>
                <a:cubicBezTo>
                  <a:pt x="8" y="240"/>
                  <a:pt x="40" y="184"/>
                  <a:pt x="56" y="160"/>
                </a:cubicBezTo>
                <a:cubicBezTo>
                  <a:pt x="72" y="136"/>
                  <a:pt x="112" y="112"/>
                  <a:pt x="104" y="112"/>
                </a:cubicBezTo>
                <a:close/>
              </a:path>
            </a:pathLst>
          </a:custGeom>
          <a:noFill/>
          <a:ln w="28575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4399" name="Freeform 47"/>
          <p:cNvSpPr>
            <a:spLocks/>
          </p:cNvSpPr>
          <p:nvPr/>
        </p:nvSpPr>
        <p:spPr bwMode="auto">
          <a:xfrm rot="4333415">
            <a:off x="1730375" y="544513"/>
            <a:ext cx="1117600" cy="838200"/>
          </a:xfrm>
          <a:custGeom>
            <a:avLst/>
            <a:gdLst/>
            <a:ahLst/>
            <a:cxnLst>
              <a:cxn ang="0">
                <a:pos x="304" y="208"/>
              </a:cxn>
              <a:cxn ang="0">
                <a:pos x="256" y="304"/>
              </a:cxn>
              <a:cxn ang="0">
                <a:pos x="256" y="496"/>
              </a:cxn>
              <a:cxn ang="0">
                <a:pos x="304" y="496"/>
              </a:cxn>
              <a:cxn ang="0">
                <a:pos x="448" y="448"/>
              </a:cxn>
              <a:cxn ang="0">
                <a:pos x="592" y="304"/>
              </a:cxn>
              <a:cxn ang="0">
                <a:pos x="544" y="256"/>
              </a:cxn>
              <a:cxn ang="0">
                <a:pos x="448" y="160"/>
              </a:cxn>
              <a:cxn ang="0">
                <a:pos x="352" y="112"/>
              </a:cxn>
              <a:cxn ang="0">
                <a:pos x="160" y="160"/>
              </a:cxn>
              <a:cxn ang="0">
                <a:pos x="160" y="256"/>
              </a:cxn>
              <a:cxn ang="0">
                <a:pos x="256" y="304"/>
              </a:cxn>
              <a:cxn ang="0">
                <a:pos x="448" y="304"/>
              </a:cxn>
              <a:cxn ang="0">
                <a:pos x="544" y="208"/>
              </a:cxn>
              <a:cxn ang="0">
                <a:pos x="640" y="208"/>
              </a:cxn>
              <a:cxn ang="0">
                <a:pos x="688" y="400"/>
              </a:cxn>
              <a:cxn ang="0">
                <a:pos x="544" y="448"/>
              </a:cxn>
              <a:cxn ang="0">
                <a:pos x="400" y="400"/>
              </a:cxn>
              <a:cxn ang="0">
                <a:pos x="400" y="304"/>
              </a:cxn>
              <a:cxn ang="0">
                <a:pos x="352" y="208"/>
              </a:cxn>
              <a:cxn ang="0">
                <a:pos x="304" y="304"/>
              </a:cxn>
              <a:cxn ang="0">
                <a:pos x="160" y="448"/>
              </a:cxn>
              <a:cxn ang="0">
                <a:pos x="16" y="400"/>
              </a:cxn>
              <a:cxn ang="0">
                <a:pos x="64" y="304"/>
              </a:cxn>
              <a:cxn ang="0">
                <a:pos x="208" y="208"/>
              </a:cxn>
              <a:cxn ang="0">
                <a:pos x="256" y="112"/>
              </a:cxn>
              <a:cxn ang="0">
                <a:pos x="256" y="16"/>
              </a:cxn>
              <a:cxn ang="0">
                <a:pos x="304" y="16"/>
              </a:cxn>
            </a:cxnLst>
            <a:rect l="0" t="0" r="r" b="b"/>
            <a:pathLst>
              <a:path w="704" h="528">
                <a:moveTo>
                  <a:pt x="304" y="208"/>
                </a:moveTo>
                <a:cubicBezTo>
                  <a:pt x="284" y="232"/>
                  <a:pt x="264" y="256"/>
                  <a:pt x="256" y="304"/>
                </a:cubicBezTo>
                <a:cubicBezTo>
                  <a:pt x="248" y="352"/>
                  <a:pt x="248" y="464"/>
                  <a:pt x="256" y="496"/>
                </a:cubicBezTo>
                <a:cubicBezTo>
                  <a:pt x="264" y="528"/>
                  <a:pt x="272" y="504"/>
                  <a:pt x="304" y="496"/>
                </a:cubicBezTo>
                <a:cubicBezTo>
                  <a:pt x="336" y="488"/>
                  <a:pt x="400" y="480"/>
                  <a:pt x="448" y="448"/>
                </a:cubicBezTo>
                <a:cubicBezTo>
                  <a:pt x="496" y="416"/>
                  <a:pt x="576" y="336"/>
                  <a:pt x="592" y="304"/>
                </a:cubicBezTo>
                <a:cubicBezTo>
                  <a:pt x="608" y="272"/>
                  <a:pt x="568" y="280"/>
                  <a:pt x="544" y="256"/>
                </a:cubicBezTo>
                <a:cubicBezTo>
                  <a:pt x="520" y="232"/>
                  <a:pt x="480" y="184"/>
                  <a:pt x="448" y="160"/>
                </a:cubicBezTo>
                <a:cubicBezTo>
                  <a:pt x="416" y="136"/>
                  <a:pt x="400" y="112"/>
                  <a:pt x="352" y="112"/>
                </a:cubicBezTo>
                <a:cubicBezTo>
                  <a:pt x="304" y="112"/>
                  <a:pt x="192" y="136"/>
                  <a:pt x="160" y="160"/>
                </a:cubicBezTo>
                <a:cubicBezTo>
                  <a:pt x="128" y="184"/>
                  <a:pt x="144" y="232"/>
                  <a:pt x="160" y="256"/>
                </a:cubicBezTo>
                <a:cubicBezTo>
                  <a:pt x="176" y="280"/>
                  <a:pt x="208" y="296"/>
                  <a:pt x="256" y="304"/>
                </a:cubicBezTo>
                <a:cubicBezTo>
                  <a:pt x="304" y="312"/>
                  <a:pt x="400" y="320"/>
                  <a:pt x="448" y="304"/>
                </a:cubicBezTo>
                <a:cubicBezTo>
                  <a:pt x="496" y="288"/>
                  <a:pt x="512" y="224"/>
                  <a:pt x="544" y="208"/>
                </a:cubicBezTo>
                <a:cubicBezTo>
                  <a:pt x="576" y="192"/>
                  <a:pt x="616" y="176"/>
                  <a:pt x="640" y="208"/>
                </a:cubicBezTo>
                <a:cubicBezTo>
                  <a:pt x="664" y="240"/>
                  <a:pt x="704" y="360"/>
                  <a:pt x="688" y="400"/>
                </a:cubicBezTo>
                <a:cubicBezTo>
                  <a:pt x="672" y="440"/>
                  <a:pt x="592" y="448"/>
                  <a:pt x="544" y="448"/>
                </a:cubicBezTo>
                <a:cubicBezTo>
                  <a:pt x="496" y="448"/>
                  <a:pt x="424" y="424"/>
                  <a:pt x="400" y="400"/>
                </a:cubicBezTo>
                <a:cubicBezTo>
                  <a:pt x="376" y="376"/>
                  <a:pt x="408" y="336"/>
                  <a:pt x="400" y="304"/>
                </a:cubicBezTo>
                <a:cubicBezTo>
                  <a:pt x="392" y="272"/>
                  <a:pt x="368" y="208"/>
                  <a:pt x="352" y="208"/>
                </a:cubicBezTo>
                <a:cubicBezTo>
                  <a:pt x="336" y="208"/>
                  <a:pt x="336" y="264"/>
                  <a:pt x="304" y="304"/>
                </a:cubicBezTo>
                <a:cubicBezTo>
                  <a:pt x="272" y="344"/>
                  <a:pt x="208" y="432"/>
                  <a:pt x="160" y="448"/>
                </a:cubicBezTo>
                <a:cubicBezTo>
                  <a:pt x="112" y="464"/>
                  <a:pt x="32" y="424"/>
                  <a:pt x="16" y="400"/>
                </a:cubicBezTo>
                <a:cubicBezTo>
                  <a:pt x="0" y="376"/>
                  <a:pt x="32" y="336"/>
                  <a:pt x="64" y="304"/>
                </a:cubicBezTo>
                <a:cubicBezTo>
                  <a:pt x="96" y="272"/>
                  <a:pt x="176" y="240"/>
                  <a:pt x="208" y="208"/>
                </a:cubicBezTo>
                <a:cubicBezTo>
                  <a:pt x="240" y="176"/>
                  <a:pt x="248" y="144"/>
                  <a:pt x="256" y="112"/>
                </a:cubicBezTo>
                <a:cubicBezTo>
                  <a:pt x="264" y="80"/>
                  <a:pt x="248" y="32"/>
                  <a:pt x="256" y="16"/>
                </a:cubicBezTo>
                <a:cubicBezTo>
                  <a:pt x="264" y="0"/>
                  <a:pt x="296" y="16"/>
                  <a:pt x="304" y="16"/>
                </a:cubicBezTo>
              </a:path>
            </a:pathLst>
          </a:custGeom>
          <a:noFill/>
          <a:ln w="28575" cmpd="sng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4400" name="Freeform 48"/>
          <p:cNvSpPr>
            <a:spLocks/>
          </p:cNvSpPr>
          <p:nvPr/>
        </p:nvSpPr>
        <p:spPr bwMode="auto">
          <a:xfrm>
            <a:off x="2540000" y="1665288"/>
            <a:ext cx="1066800" cy="1038225"/>
          </a:xfrm>
          <a:custGeom>
            <a:avLst/>
            <a:gdLst/>
            <a:ahLst/>
            <a:cxnLst>
              <a:cxn ang="0">
                <a:pos x="395" y="182"/>
              </a:cxn>
              <a:cxn ang="0">
                <a:pos x="204" y="263"/>
              </a:cxn>
              <a:cxn ang="0">
                <a:pos x="159" y="372"/>
              </a:cxn>
              <a:cxn ang="0">
                <a:pos x="150" y="400"/>
              </a:cxn>
              <a:cxn ang="0">
                <a:pos x="159" y="454"/>
              </a:cxn>
              <a:cxn ang="0">
                <a:pos x="259" y="509"/>
              </a:cxn>
              <a:cxn ang="0">
                <a:pos x="341" y="500"/>
              </a:cxn>
              <a:cxn ang="0">
                <a:pos x="314" y="354"/>
              </a:cxn>
              <a:cxn ang="0">
                <a:pos x="77" y="327"/>
              </a:cxn>
              <a:cxn ang="0">
                <a:pos x="68" y="191"/>
              </a:cxn>
              <a:cxn ang="0">
                <a:pos x="332" y="136"/>
              </a:cxn>
              <a:cxn ang="0">
                <a:pos x="414" y="109"/>
              </a:cxn>
              <a:cxn ang="0">
                <a:pos x="441" y="100"/>
              </a:cxn>
              <a:cxn ang="0">
                <a:pos x="450" y="72"/>
              </a:cxn>
              <a:cxn ang="0">
                <a:pos x="332" y="0"/>
              </a:cxn>
              <a:cxn ang="0">
                <a:pos x="241" y="18"/>
              </a:cxn>
              <a:cxn ang="0">
                <a:pos x="195" y="63"/>
              </a:cxn>
              <a:cxn ang="0">
                <a:pos x="168" y="91"/>
              </a:cxn>
              <a:cxn ang="0">
                <a:pos x="250" y="200"/>
              </a:cxn>
              <a:cxn ang="0">
                <a:pos x="441" y="263"/>
              </a:cxn>
              <a:cxn ang="0">
                <a:pos x="514" y="282"/>
              </a:cxn>
              <a:cxn ang="0">
                <a:pos x="568" y="300"/>
              </a:cxn>
              <a:cxn ang="0">
                <a:pos x="495" y="563"/>
              </a:cxn>
              <a:cxn ang="0">
                <a:pos x="304" y="654"/>
              </a:cxn>
              <a:cxn ang="0">
                <a:pos x="177" y="645"/>
              </a:cxn>
              <a:cxn ang="0">
                <a:pos x="86" y="563"/>
              </a:cxn>
              <a:cxn ang="0">
                <a:pos x="68" y="509"/>
              </a:cxn>
              <a:cxn ang="0">
                <a:pos x="86" y="472"/>
              </a:cxn>
              <a:cxn ang="0">
                <a:pos x="204" y="427"/>
              </a:cxn>
              <a:cxn ang="0">
                <a:pos x="450" y="391"/>
              </a:cxn>
              <a:cxn ang="0">
                <a:pos x="559" y="291"/>
              </a:cxn>
              <a:cxn ang="0">
                <a:pos x="568" y="172"/>
              </a:cxn>
              <a:cxn ang="0">
                <a:pos x="504" y="145"/>
              </a:cxn>
              <a:cxn ang="0">
                <a:pos x="423" y="209"/>
              </a:cxn>
              <a:cxn ang="0">
                <a:pos x="468" y="427"/>
              </a:cxn>
              <a:cxn ang="0">
                <a:pos x="450" y="545"/>
              </a:cxn>
              <a:cxn ang="0">
                <a:pos x="395" y="609"/>
              </a:cxn>
            </a:cxnLst>
            <a:rect l="0" t="0" r="r" b="b"/>
            <a:pathLst>
              <a:path w="672" h="654">
                <a:moveTo>
                  <a:pt x="395" y="182"/>
                </a:moveTo>
                <a:cubicBezTo>
                  <a:pt x="288" y="211"/>
                  <a:pt x="247" y="188"/>
                  <a:pt x="204" y="263"/>
                </a:cubicBezTo>
                <a:cubicBezTo>
                  <a:pt x="185" y="295"/>
                  <a:pt x="171" y="337"/>
                  <a:pt x="159" y="372"/>
                </a:cubicBezTo>
                <a:cubicBezTo>
                  <a:pt x="156" y="381"/>
                  <a:pt x="150" y="400"/>
                  <a:pt x="150" y="400"/>
                </a:cubicBezTo>
                <a:cubicBezTo>
                  <a:pt x="153" y="418"/>
                  <a:pt x="152" y="437"/>
                  <a:pt x="159" y="454"/>
                </a:cubicBezTo>
                <a:cubicBezTo>
                  <a:pt x="174" y="488"/>
                  <a:pt x="230" y="497"/>
                  <a:pt x="259" y="509"/>
                </a:cubicBezTo>
                <a:cubicBezTo>
                  <a:pt x="286" y="506"/>
                  <a:pt x="315" y="509"/>
                  <a:pt x="341" y="500"/>
                </a:cubicBezTo>
                <a:cubicBezTo>
                  <a:pt x="411" y="476"/>
                  <a:pt x="362" y="375"/>
                  <a:pt x="314" y="354"/>
                </a:cubicBezTo>
                <a:cubicBezTo>
                  <a:pt x="234" y="319"/>
                  <a:pt x="176" y="332"/>
                  <a:pt x="77" y="327"/>
                </a:cubicBezTo>
                <a:cubicBezTo>
                  <a:pt x="6" y="303"/>
                  <a:pt x="0" y="230"/>
                  <a:pt x="68" y="191"/>
                </a:cubicBezTo>
                <a:cubicBezTo>
                  <a:pt x="145" y="147"/>
                  <a:pt x="249" y="161"/>
                  <a:pt x="332" y="136"/>
                </a:cubicBezTo>
                <a:cubicBezTo>
                  <a:pt x="360" y="128"/>
                  <a:pt x="387" y="118"/>
                  <a:pt x="414" y="109"/>
                </a:cubicBezTo>
                <a:cubicBezTo>
                  <a:pt x="423" y="106"/>
                  <a:pt x="441" y="100"/>
                  <a:pt x="441" y="100"/>
                </a:cubicBezTo>
                <a:cubicBezTo>
                  <a:pt x="444" y="91"/>
                  <a:pt x="453" y="81"/>
                  <a:pt x="450" y="72"/>
                </a:cubicBezTo>
                <a:cubicBezTo>
                  <a:pt x="438" y="35"/>
                  <a:pt x="368" y="9"/>
                  <a:pt x="332" y="0"/>
                </a:cubicBezTo>
                <a:cubicBezTo>
                  <a:pt x="302" y="6"/>
                  <a:pt x="269" y="5"/>
                  <a:pt x="241" y="18"/>
                </a:cubicBezTo>
                <a:cubicBezTo>
                  <a:pt x="222" y="27"/>
                  <a:pt x="210" y="48"/>
                  <a:pt x="195" y="63"/>
                </a:cubicBezTo>
                <a:cubicBezTo>
                  <a:pt x="186" y="72"/>
                  <a:pt x="168" y="91"/>
                  <a:pt x="168" y="91"/>
                </a:cubicBezTo>
                <a:cubicBezTo>
                  <a:pt x="178" y="181"/>
                  <a:pt x="169" y="184"/>
                  <a:pt x="250" y="200"/>
                </a:cubicBezTo>
                <a:cubicBezTo>
                  <a:pt x="313" y="225"/>
                  <a:pt x="376" y="245"/>
                  <a:pt x="441" y="263"/>
                </a:cubicBezTo>
                <a:cubicBezTo>
                  <a:pt x="465" y="270"/>
                  <a:pt x="490" y="276"/>
                  <a:pt x="514" y="282"/>
                </a:cubicBezTo>
                <a:cubicBezTo>
                  <a:pt x="532" y="287"/>
                  <a:pt x="568" y="300"/>
                  <a:pt x="568" y="300"/>
                </a:cubicBezTo>
                <a:cubicBezTo>
                  <a:pt x="672" y="404"/>
                  <a:pt x="594" y="499"/>
                  <a:pt x="495" y="563"/>
                </a:cubicBezTo>
                <a:cubicBezTo>
                  <a:pt x="451" y="632"/>
                  <a:pt x="379" y="642"/>
                  <a:pt x="304" y="654"/>
                </a:cubicBezTo>
                <a:cubicBezTo>
                  <a:pt x="262" y="651"/>
                  <a:pt x="219" y="652"/>
                  <a:pt x="177" y="645"/>
                </a:cubicBezTo>
                <a:cubicBezTo>
                  <a:pt x="164" y="643"/>
                  <a:pt x="99" y="577"/>
                  <a:pt x="86" y="563"/>
                </a:cubicBezTo>
                <a:cubicBezTo>
                  <a:pt x="80" y="545"/>
                  <a:pt x="74" y="527"/>
                  <a:pt x="68" y="509"/>
                </a:cubicBezTo>
                <a:cubicBezTo>
                  <a:pt x="64" y="496"/>
                  <a:pt x="78" y="483"/>
                  <a:pt x="86" y="472"/>
                </a:cubicBezTo>
                <a:cubicBezTo>
                  <a:pt x="116" y="431"/>
                  <a:pt x="157" y="434"/>
                  <a:pt x="204" y="427"/>
                </a:cubicBezTo>
                <a:cubicBezTo>
                  <a:pt x="281" y="402"/>
                  <a:pt x="370" y="398"/>
                  <a:pt x="450" y="391"/>
                </a:cubicBezTo>
                <a:cubicBezTo>
                  <a:pt x="497" y="375"/>
                  <a:pt x="531" y="332"/>
                  <a:pt x="559" y="291"/>
                </a:cubicBezTo>
                <a:cubicBezTo>
                  <a:pt x="572" y="250"/>
                  <a:pt x="592" y="216"/>
                  <a:pt x="568" y="172"/>
                </a:cubicBezTo>
                <a:cubicBezTo>
                  <a:pt x="563" y="162"/>
                  <a:pt x="516" y="149"/>
                  <a:pt x="504" y="145"/>
                </a:cubicBezTo>
                <a:cubicBezTo>
                  <a:pt x="452" y="162"/>
                  <a:pt x="439" y="160"/>
                  <a:pt x="423" y="209"/>
                </a:cubicBezTo>
                <a:cubicBezTo>
                  <a:pt x="430" y="287"/>
                  <a:pt x="444" y="354"/>
                  <a:pt x="468" y="427"/>
                </a:cubicBezTo>
                <a:cubicBezTo>
                  <a:pt x="464" y="467"/>
                  <a:pt x="474" y="513"/>
                  <a:pt x="450" y="545"/>
                </a:cubicBezTo>
                <a:cubicBezTo>
                  <a:pt x="375" y="645"/>
                  <a:pt x="421" y="556"/>
                  <a:pt x="395" y="60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401" name="Line 49"/>
          <p:cNvSpPr>
            <a:spLocks noChangeShapeType="1"/>
          </p:cNvSpPr>
          <p:nvPr/>
        </p:nvSpPr>
        <p:spPr bwMode="auto">
          <a:xfrm flipV="1">
            <a:off x="3149600" y="1512888"/>
            <a:ext cx="381000" cy="457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4402" name="Freeform 50"/>
          <p:cNvSpPr>
            <a:spLocks/>
          </p:cNvSpPr>
          <p:nvPr/>
        </p:nvSpPr>
        <p:spPr bwMode="auto">
          <a:xfrm>
            <a:off x="3378200" y="2274888"/>
            <a:ext cx="393700" cy="508000"/>
          </a:xfrm>
          <a:custGeom>
            <a:avLst/>
            <a:gdLst/>
            <a:ahLst/>
            <a:cxnLst>
              <a:cxn ang="0">
                <a:pos x="104" y="112"/>
              </a:cxn>
              <a:cxn ang="0">
                <a:pos x="8" y="160"/>
              </a:cxn>
              <a:cxn ang="0">
                <a:pos x="56" y="208"/>
              </a:cxn>
              <a:cxn ang="0">
                <a:pos x="200" y="160"/>
              </a:cxn>
              <a:cxn ang="0">
                <a:pos x="248" y="64"/>
              </a:cxn>
              <a:cxn ang="0">
                <a:pos x="200" y="16"/>
              </a:cxn>
              <a:cxn ang="0">
                <a:pos x="104" y="16"/>
              </a:cxn>
              <a:cxn ang="0">
                <a:pos x="152" y="112"/>
              </a:cxn>
              <a:cxn ang="0">
                <a:pos x="200" y="112"/>
              </a:cxn>
              <a:cxn ang="0">
                <a:pos x="200" y="208"/>
              </a:cxn>
              <a:cxn ang="0">
                <a:pos x="200" y="304"/>
              </a:cxn>
              <a:cxn ang="0">
                <a:pos x="104" y="304"/>
              </a:cxn>
              <a:cxn ang="0">
                <a:pos x="56" y="256"/>
              </a:cxn>
              <a:cxn ang="0">
                <a:pos x="8" y="256"/>
              </a:cxn>
              <a:cxn ang="0">
                <a:pos x="56" y="160"/>
              </a:cxn>
              <a:cxn ang="0">
                <a:pos x="104" y="112"/>
              </a:cxn>
            </a:cxnLst>
            <a:rect l="0" t="0" r="r" b="b"/>
            <a:pathLst>
              <a:path w="248" h="320">
                <a:moveTo>
                  <a:pt x="104" y="112"/>
                </a:moveTo>
                <a:cubicBezTo>
                  <a:pt x="96" y="112"/>
                  <a:pt x="16" y="144"/>
                  <a:pt x="8" y="160"/>
                </a:cubicBezTo>
                <a:cubicBezTo>
                  <a:pt x="0" y="176"/>
                  <a:pt x="24" y="208"/>
                  <a:pt x="56" y="208"/>
                </a:cubicBezTo>
                <a:cubicBezTo>
                  <a:pt x="88" y="208"/>
                  <a:pt x="168" y="184"/>
                  <a:pt x="200" y="160"/>
                </a:cubicBezTo>
                <a:cubicBezTo>
                  <a:pt x="232" y="136"/>
                  <a:pt x="248" y="88"/>
                  <a:pt x="248" y="64"/>
                </a:cubicBezTo>
                <a:cubicBezTo>
                  <a:pt x="248" y="40"/>
                  <a:pt x="224" y="24"/>
                  <a:pt x="200" y="16"/>
                </a:cubicBezTo>
                <a:cubicBezTo>
                  <a:pt x="176" y="8"/>
                  <a:pt x="112" y="0"/>
                  <a:pt x="104" y="16"/>
                </a:cubicBezTo>
                <a:cubicBezTo>
                  <a:pt x="96" y="32"/>
                  <a:pt x="136" y="96"/>
                  <a:pt x="152" y="112"/>
                </a:cubicBezTo>
                <a:cubicBezTo>
                  <a:pt x="168" y="128"/>
                  <a:pt x="192" y="96"/>
                  <a:pt x="200" y="112"/>
                </a:cubicBezTo>
                <a:cubicBezTo>
                  <a:pt x="208" y="128"/>
                  <a:pt x="200" y="176"/>
                  <a:pt x="200" y="208"/>
                </a:cubicBezTo>
                <a:cubicBezTo>
                  <a:pt x="200" y="240"/>
                  <a:pt x="216" y="288"/>
                  <a:pt x="200" y="304"/>
                </a:cubicBezTo>
                <a:cubicBezTo>
                  <a:pt x="184" y="320"/>
                  <a:pt x="128" y="312"/>
                  <a:pt x="104" y="304"/>
                </a:cubicBezTo>
                <a:cubicBezTo>
                  <a:pt x="80" y="296"/>
                  <a:pt x="72" y="264"/>
                  <a:pt x="56" y="256"/>
                </a:cubicBezTo>
                <a:cubicBezTo>
                  <a:pt x="40" y="248"/>
                  <a:pt x="8" y="272"/>
                  <a:pt x="8" y="256"/>
                </a:cubicBezTo>
                <a:cubicBezTo>
                  <a:pt x="8" y="240"/>
                  <a:pt x="40" y="184"/>
                  <a:pt x="56" y="160"/>
                </a:cubicBezTo>
                <a:cubicBezTo>
                  <a:pt x="72" y="136"/>
                  <a:pt x="112" y="112"/>
                  <a:pt x="104" y="112"/>
                </a:cubicBezTo>
                <a:close/>
              </a:path>
            </a:pathLst>
          </a:custGeom>
          <a:noFill/>
          <a:ln w="28575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4403" name="Freeform 51"/>
          <p:cNvSpPr>
            <a:spLocks/>
          </p:cNvSpPr>
          <p:nvPr/>
        </p:nvSpPr>
        <p:spPr bwMode="auto">
          <a:xfrm rot="4333415">
            <a:off x="1836738" y="2068513"/>
            <a:ext cx="1117600" cy="838200"/>
          </a:xfrm>
          <a:custGeom>
            <a:avLst/>
            <a:gdLst/>
            <a:ahLst/>
            <a:cxnLst>
              <a:cxn ang="0">
                <a:pos x="304" y="208"/>
              </a:cxn>
              <a:cxn ang="0">
                <a:pos x="256" y="304"/>
              </a:cxn>
              <a:cxn ang="0">
                <a:pos x="256" y="496"/>
              </a:cxn>
              <a:cxn ang="0">
                <a:pos x="304" y="496"/>
              </a:cxn>
              <a:cxn ang="0">
                <a:pos x="448" y="448"/>
              </a:cxn>
              <a:cxn ang="0">
                <a:pos x="592" y="304"/>
              </a:cxn>
              <a:cxn ang="0">
                <a:pos x="544" y="256"/>
              </a:cxn>
              <a:cxn ang="0">
                <a:pos x="448" y="160"/>
              </a:cxn>
              <a:cxn ang="0">
                <a:pos x="352" y="112"/>
              </a:cxn>
              <a:cxn ang="0">
                <a:pos x="160" y="160"/>
              </a:cxn>
              <a:cxn ang="0">
                <a:pos x="160" y="256"/>
              </a:cxn>
              <a:cxn ang="0">
                <a:pos x="256" y="304"/>
              </a:cxn>
              <a:cxn ang="0">
                <a:pos x="448" y="304"/>
              </a:cxn>
              <a:cxn ang="0">
                <a:pos x="544" y="208"/>
              </a:cxn>
              <a:cxn ang="0">
                <a:pos x="640" y="208"/>
              </a:cxn>
              <a:cxn ang="0">
                <a:pos x="688" y="400"/>
              </a:cxn>
              <a:cxn ang="0">
                <a:pos x="544" y="448"/>
              </a:cxn>
              <a:cxn ang="0">
                <a:pos x="400" y="400"/>
              </a:cxn>
              <a:cxn ang="0">
                <a:pos x="400" y="304"/>
              </a:cxn>
              <a:cxn ang="0">
                <a:pos x="352" y="208"/>
              </a:cxn>
              <a:cxn ang="0">
                <a:pos x="304" y="304"/>
              </a:cxn>
              <a:cxn ang="0">
                <a:pos x="160" y="448"/>
              </a:cxn>
              <a:cxn ang="0">
                <a:pos x="16" y="400"/>
              </a:cxn>
              <a:cxn ang="0">
                <a:pos x="64" y="304"/>
              </a:cxn>
              <a:cxn ang="0">
                <a:pos x="208" y="208"/>
              </a:cxn>
              <a:cxn ang="0">
                <a:pos x="256" y="112"/>
              </a:cxn>
              <a:cxn ang="0">
                <a:pos x="256" y="16"/>
              </a:cxn>
              <a:cxn ang="0">
                <a:pos x="304" y="16"/>
              </a:cxn>
            </a:cxnLst>
            <a:rect l="0" t="0" r="r" b="b"/>
            <a:pathLst>
              <a:path w="704" h="528">
                <a:moveTo>
                  <a:pt x="304" y="208"/>
                </a:moveTo>
                <a:cubicBezTo>
                  <a:pt x="284" y="232"/>
                  <a:pt x="264" y="256"/>
                  <a:pt x="256" y="304"/>
                </a:cubicBezTo>
                <a:cubicBezTo>
                  <a:pt x="248" y="352"/>
                  <a:pt x="248" y="464"/>
                  <a:pt x="256" y="496"/>
                </a:cubicBezTo>
                <a:cubicBezTo>
                  <a:pt x="264" y="528"/>
                  <a:pt x="272" y="504"/>
                  <a:pt x="304" y="496"/>
                </a:cubicBezTo>
                <a:cubicBezTo>
                  <a:pt x="336" y="488"/>
                  <a:pt x="400" y="480"/>
                  <a:pt x="448" y="448"/>
                </a:cubicBezTo>
                <a:cubicBezTo>
                  <a:pt x="496" y="416"/>
                  <a:pt x="576" y="336"/>
                  <a:pt x="592" y="304"/>
                </a:cubicBezTo>
                <a:cubicBezTo>
                  <a:pt x="608" y="272"/>
                  <a:pt x="568" y="280"/>
                  <a:pt x="544" y="256"/>
                </a:cubicBezTo>
                <a:cubicBezTo>
                  <a:pt x="520" y="232"/>
                  <a:pt x="480" y="184"/>
                  <a:pt x="448" y="160"/>
                </a:cubicBezTo>
                <a:cubicBezTo>
                  <a:pt x="416" y="136"/>
                  <a:pt x="400" y="112"/>
                  <a:pt x="352" y="112"/>
                </a:cubicBezTo>
                <a:cubicBezTo>
                  <a:pt x="304" y="112"/>
                  <a:pt x="192" y="136"/>
                  <a:pt x="160" y="160"/>
                </a:cubicBezTo>
                <a:cubicBezTo>
                  <a:pt x="128" y="184"/>
                  <a:pt x="144" y="232"/>
                  <a:pt x="160" y="256"/>
                </a:cubicBezTo>
                <a:cubicBezTo>
                  <a:pt x="176" y="280"/>
                  <a:pt x="208" y="296"/>
                  <a:pt x="256" y="304"/>
                </a:cubicBezTo>
                <a:cubicBezTo>
                  <a:pt x="304" y="312"/>
                  <a:pt x="400" y="320"/>
                  <a:pt x="448" y="304"/>
                </a:cubicBezTo>
                <a:cubicBezTo>
                  <a:pt x="496" y="288"/>
                  <a:pt x="512" y="224"/>
                  <a:pt x="544" y="208"/>
                </a:cubicBezTo>
                <a:cubicBezTo>
                  <a:pt x="576" y="192"/>
                  <a:pt x="616" y="176"/>
                  <a:pt x="640" y="208"/>
                </a:cubicBezTo>
                <a:cubicBezTo>
                  <a:pt x="664" y="240"/>
                  <a:pt x="704" y="360"/>
                  <a:pt x="688" y="400"/>
                </a:cubicBezTo>
                <a:cubicBezTo>
                  <a:pt x="672" y="440"/>
                  <a:pt x="592" y="448"/>
                  <a:pt x="544" y="448"/>
                </a:cubicBezTo>
                <a:cubicBezTo>
                  <a:pt x="496" y="448"/>
                  <a:pt x="424" y="424"/>
                  <a:pt x="400" y="400"/>
                </a:cubicBezTo>
                <a:cubicBezTo>
                  <a:pt x="376" y="376"/>
                  <a:pt x="408" y="336"/>
                  <a:pt x="400" y="304"/>
                </a:cubicBezTo>
                <a:cubicBezTo>
                  <a:pt x="392" y="272"/>
                  <a:pt x="368" y="208"/>
                  <a:pt x="352" y="208"/>
                </a:cubicBezTo>
                <a:cubicBezTo>
                  <a:pt x="336" y="208"/>
                  <a:pt x="336" y="264"/>
                  <a:pt x="304" y="304"/>
                </a:cubicBezTo>
                <a:cubicBezTo>
                  <a:pt x="272" y="344"/>
                  <a:pt x="208" y="432"/>
                  <a:pt x="160" y="448"/>
                </a:cubicBezTo>
                <a:cubicBezTo>
                  <a:pt x="112" y="464"/>
                  <a:pt x="32" y="424"/>
                  <a:pt x="16" y="400"/>
                </a:cubicBezTo>
                <a:cubicBezTo>
                  <a:pt x="0" y="376"/>
                  <a:pt x="32" y="336"/>
                  <a:pt x="64" y="304"/>
                </a:cubicBezTo>
                <a:cubicBezTo>
                  <a:pt x="96" y="272"/>
                  <a:pt x="176" y="240"/>
                  <a:pt x="208" y="208"/>
                </a:cubicBezTo>
                <a:cubicBezTo>
                  <a:pt x="240" y="176"/>
                  <a:pt x="248" y="144"/>
                  <a:pt x="256" y="112"/>
                </a:cubicBezTo>
                <a:cubicBezTo>
                  <a:pt x="264" y="80"/>
                  <a:pt x="248" y="32"/>
                  <a:pt x="256" y="16"/>
                </a:cubicBezTo>
                <a:cubicBezTo>
                  <a:pt x="264" y="0"/>
                  <a:pt x="296" y="16"/>
                  <a:pt x="304" y="16"/>
                </a:cubicBezTo>
              </a:path>
            </a:pathLst>
          </a:custGeom>
          <a:noFill/>
          <a:ln w="28575" cmpd="sng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4404" name="Freeform 52"/>
          <p:cNvSpPr>
            <a:spLocks/>
          </p:cNvSpPr>
          <p:nvPr/>
        </p:nvSpPr>
        <p:spPr bwMode="auto">
          <a:xfrm>
            <a:off x="3124200" y="4327525"/>
            <a:ext cx="277813" cy="82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" y="9"/>
              </a:cxn>
              <a:cxn ang="0">
                <a:pos x="55" y="36"/>
              </a:cxn>
              <a:cxn ang="0">
                <a:pos x="127" y="100"/>
              </a:cxn>
            </a:cxnLst>
            <a:rect l="0" t="0" r="r" b="b"/>
            <a:pathLst>
              <a:path w="127" h="100">
                <a:moveTo>
                  <a:pt x="0" y="0"/>
                </a:moveTo>
                <a:cubicBezTo>
                  <a:pt x="12" y="3"/>
                  <a:pt x="26" y="2"/>
                  <a:pt x="37" y="9"/>
                </a:cubicBezTo>
                <a:cubicBezTo>
                  <a:pt x="46" y="15"/>
                  <a:pt x="48" y="28"/>
                  <a:pt x="55" y="36"/>
                </a:cubicBezTo>
                <a:cubicBezTo>
                  <a:pt x="76" y="62"/>
                  <a:pt x="104" y="77"/>
                  <a:pt x="127" y="100"/>
                </a:cubicBezTo>
              </a:path>
            </a:pathLst>
          </a:custGeom>
          <a:noFill/>
          <a:ln w="28575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405" name="Freeform 53"/>
          <p:cNvSpPr>
            <a:spLocks/>
          </p:cNvSpPr>
          <p:nvPr/>
        </p:nvSpPr>
        <p:spPr bwMode="auto">
          <a:xfrm>
            <a:off x="3276600" y="4098925"/>
            <a:ext cx="76200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" y="9"/>
              </a:cxn>
              <a:cxn ang="0">
                <a:pos x="55" y="36"/>
              </a:cxn>
              <a:cxn ang="0">
                <a:pos x="127" y="100"/>
              </a:cxn>
            </a:cxnLst>
            <a:rect l="0" t="0" r="r" b="b"/>
            <a:pathLst>
              <a:path w="127" h="100">
                <a:moveTo>
                  <a:pt x="0" y="0"/>
                </a:moveTo>
                <a:cubicBezTo>
                  <a:pt x="12" y="3"/>
                  <a:pt x="26" y="2"/>
                  <a:pt x="37" y="9"/>
                </a:cubicBezTo>
                <a:cubicBezTo>
                  <a:pt x="46" y="15"/>
                  <a:pt x="48" y="28"/>
                  <a:pt x="55" y="36"/>
                </a:cubicBezTo>
                <a:cubicBezTo>
                  <a:pt x="76" y="62"/>
                  <a:pt x="104" y="77"/>
                  <a:pt x="127" y="100"/>
                </a:cubicBezTo>
              </a:path>
            </a:pathLst>
          </a:custGeom>
          <a:noFill/>
          <a:ln w="28575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406" name="Freeform 54"/>
          <p:cNvSpPr>
            <a:spLocks/>
          </p:cNvSpPr>
          <p:nvPr/>
        </p:nvSpPr>
        <p:spPr bwMode="auto">
          <a:xfrm flipH="1">
            <a:off x="3352800" y="4098925"/>
            <a:ext cx="244475" cy="215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" y="9"/>
              </a:cxn>
              <a:cxn ang="0">
                <a:pos x="55" y="36"/>
              </a:cxn>
              <a:cxn ang="0">
                <a:pos x="127" y="100"/>
              </a:cxn>
            </a:cxnLst>
            <a:rect l="0" t="0" r="r" b="b"/>
            <a:pathLst>
              <a:path w="127" h="100">
                <a:moveTo>
                  <a:pt x="0" y="0"/>
                </a:moveTo>
                <a:cubicBezTo>
                  <a:pt x="12" y="3"/>
                  <a:pt x="26" y="2"/>
                  <a:pt x="37" y="9"/>
                </a:cubicBezTo>
                <a:cubicBezTo>
                  <a:pt x="46" y="15"/>
                  <a:pt x="48" y="28"/>
                  <a:pt x="55" y="36"/>
                </a:cubicBezTo>
                <a:cubicBezTo>
                  <a:pt x="76" y="62"/>
                  <a:pt x="104" y="77"/>
                  <a:pt x="127" y="100"/>
                </a:cubicBezTo>
              </a:path>
            </a:pathLst>
          </a:custGeom>
          <a:noFill/>
          <a:ln w="28575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407" name="Freeform 55"/>
          <p:cNvSpPr>
            <a:spLocks/>
          </p:cNvSpPr>
          <p:nvPr/>
        </p:nvSpPr>
        <p:spPr bwMode="auto">
          <a:xfrm>
            <a:off x="1981200" y="3717925"/>
            <a:ext cx="144463" cy="115888"/>
          </a:xfrm>
          <a:custGeom>
            <a:avLst/>
            <a:gdLst/>
            <a:ahLst/>
            <a:cxnLst>
              <a:cxn ang="0">
                <a:pos x="0" y="73"/>
              </a:cxn>
              <a:cxn ang="0">
                <a:pos x="91" y="0"/>
              </a:cxn>
            </a:cxnLst>
            <a:rect l="0" t="0" r="r" b="b"/>
            <a:pathLst>
              <a:path w="91" h="73">
                <a:moveTo>
                  <a:pt x="0" y="73"/>
                </a:moveTo>
                <a:cubicBezTo>
                  <a:pt x="29" y="29"/>
                  <a:pt x="37" y="0"/>
                  <a:pt x="91" y="0"/>
                </a:cubicBezTo>
              </a:path>
            </a:pathLst>
          </a:custGeom>
          <a:noFill/>
          <a:ln w="28575" cmpd="sng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408" name="Freeform 56"/>
          <p:cNvSpPr>
            <a:spLocks/>
          </p:cNvSpPr>
          <p:nvPr/>
        </p:nvSpPr>
        <p:spPr bwMode="auto">
          <a:xfrm>
            <a:off x="2133600" y="3489325"/>
            <a:ext cx="201613" cy="158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" y="9"/>
              </a:cxn>
              <a:cxn ang="0">
                <a:pos x="55" y="36"/>
              </a:cxn>
              <a:cxn ang="0">
                <a:pos x="127" y="100"/>
              </a:cxn>
            </a:cxnLst>
            <a:rect l="0" t="0" r="r" b="b"/>
            <a:pathLst>
              <a:path w="127" h="100">
                <a:moveTo>
                  <a:pt x="0" y="0"/>
                </a:moveTo>
                <a:cubicBezTo>
                  <a:pt x="12" y="3"/>
                  <a:pt x="26" y="2"/>
                  <a:pt x="37" y="9"/>
                </a:cubicBezTo>
                <a:cubicBezTo>
                  <a:pt x="46" y="15"/>
                  <a:pt x="48" y="28"/>
                  <a:pt x="55" y="36"/>
                </a:cubicBezTo>
                <a:cubicBezTo>
                  <a:pt x="76" y="62"/>
                  <a:pt x="104" y="77"/>
                  <a:pt x="127" y="100"/>
                </a:cubicBezTo>
              </a:path>
            </a:pathLst>
          </a:custGeom>
          <a:noFill/>
          <a:ln w="28575" cmpd="sng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409" name="Freeform 57"/>
          <p:cNvSpPr>
            <a:spLocks/>
          </p:cNvSpPr>
          <p:nvPr/>
        </p:nvSpPr>
        <p:spPr bwMode="auto">
          <a:xfrm>
            <a:off x="2166938" y="3790950"/>
            <a:ext cx="76200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" y="9"/>
              </a:cxn>
              <a:cxn ang="0">
                <a:pos x="55" y="36"/>
              </a:cxn>
              <a:cxn ang="0">
                <a:pos x="127" y="100"/>
              </a:cxn>
            </a:cxnLst>
            <a:rect l="0" t="0" r="r" b="b"/>
            <a:pathLst>
              <a:path w="127" h="100">
                <a:moveTo>
                  <a:pt x="0" y="0"/>
                </a:moveTo>
                <a:cubicBezTo>
                  <a:pt x="12" y="3"/>
                  <a:pt x="26" y="2"/>
                  <a:pt x="37" y="9"/>
                </a:cubicBezTo>
                <a:cubicBezTo>
                  <a:pt x="46" y="15"/>
                  <a:pt x="48" y="28"/>
                  <a:pt x="55" y="36"/>
                </a:cubicBezTo>
                <a:cubicBezTo>
                  <a:pt x="76" y="62"/>
                  <a:pt x="104" y="77"/>
                  <a:pt x="127" y="100"/>
                </a:cubicBezTo>
              </a:path>
            </a:pathLst>
          </a:custGeom>
          <a:noFill/>
          <a:ln w="28575" cmpd="sng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410" name="Freeform 58"/>
          <p:cNvSpPr>
            <a:spLocks/>
          </p:cNvSpPr>
          <p:nvPr/>
        </p:nvSpPr>
        <p:spPr bwMode="auto">
          <a:xfrm flipH="1">
            <a:off x="2243138" y="3790950"/>
            <a:ext cx="244475" cy="215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" y="9"/>
              </a:cxn>
              <a:cxn ang="0">
                <a:pos x="55" y="36"/>
              </a:cxn>
              <a:cxn ang="0">
                <a:pos x="127" y="100"/>
              </a:cxn>
            </a:cxnLst>
            <a:rect l="0" t="0" r="r" b="b"/>
            <a:pathLst>
              <a:path w="127" h="100">
                <a:moveTo>
                  <a:pt x="0" y="0"/>
                </a:moveTo>
                <a:cubicBezTo>
                  <a:pt x="12" y="3"/>
                  <a:pt x="26" y="2"/>
                  <a:pt x="37" y="9"/>
                </a:cubicBezTo>
                <a:cubicBezTo>
                  <a:pt x="46" y="15"/>
                  <a:pt x="48" y="28"/>
                  <a:pt x="55" y="36"/>
                </a:cubicBezTo>
                <a:cubicBezTo>
                  <a:pt x="76" y="62"/>
                  <a:pt x="104" y="77"/>
                  <a:pt x="127" y="100"/>
                </a:cubicBezTo>
              </a:path>
            </a:pathLst>
          </a:custGeom>
          <a:noFill/>
          <a:ln w="28575" cmpd="sng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411" name="Freeform 59"/>
          <p:cNvSpPr>
            <a:spLocks/>
          </p:cNvSpPr>
          <p:nvPr/>
        </p:nvSpPr>
        <p:spPr bwMode="auto">
          <a:xfrm>
            <a:off x="1981200" y="4022725"/>
            <a:ext cx="414338" cy="136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" y="9"/>
              </a:cxn>
              <a:cxn ang="0">
                <a:pos x="55" y="36"/>
              </a:cxn>
              <a:cxn ang="0">
                <a:pos x="127" y="100"/>
              </a:cxn>
            </a:cxnLst>
            <a:rect l="0" t="0" r="r" b="b"/>
            <a:pathLst>
              <a:path w="127" h="100">
                <a:moveTo>
                  <a:pt x="0" y="0"/>
                </a:moveTo>
                <a:cubicBezTo>
                  <a:pt x="12" y="3"/>
                  <a:pt x="26" y="2"/>
                  <a:pt x="37" y="9"/>
                </a:cubicBezTo>
                <a:cubicBezTo>
                  <a:pt x="46" y="15"/>
                  <a:pt x="48" y="28"/>
                  <a:pt x="55" y="36"/>
                </a:cubicBezTo>
                <a:cubicBezTo>
                  <a:pt x="76" y="62"/>
                  <a:pt x="104" y="77"/>
                  <a:pt x="127" y="100"/>
                </a:cubicBezTo>
              </a:path>
            </a:pathLst>
          </a:custGeom>
          <a:noFill/>
          <a:ln w="28575" cmpd="sng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412" name="Freeform 60"/>
          <p:cNvSpPr>
            <a:spLocks/>
          </p:cNvSpPr>
          <p:nvPr/>
        </p:nvSpPr>
        <p:spPr bwMode="auto">
          <a:xfrm flipH="1">
            <a:off x="1905000" y="3565525"/>
            <a:ext cx="119063" cy="288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" y="9"/>
              </a:cxn>
              <a:cxn ang="0">
                <a:pos x="55" y="36"/>
              </a:cxn>
              <a:cxn ang="0">
                <a:pos x="127" y="100"/>
              </a:cxn>
            </a:cxnLst>
            <a:rect l="0" t="0" r="r" b="b"/>
            <a:pathLst>
              <a:path w="127" h="100">
                <a:moveTo>
                  <a:pt x="0" y="0"/>
                </a:moveTo>
                <a:cubicBezTo>
                  <a:pt x="12" y="3"/>
                  <a:pt x="26" y="2"/>
                  <a:pt x="37" y="9"/>
                </a:cubicBezTo>
                <a:cubicBezTo>
                  <a:pt x="46" y="15"/>
                  <a:pt x="48" y="28"/>
                  <a:pt x="55" y="36"/>
                </a:cubicBezTo>
                <a:cubicBezTo>
                  <a:pt x="76" y="62"/>
                  <a:pt x="104" y="77"/>
                  <a:pt x="127" y="100"/>
                </a:cubicBezTo>
              </a:path>
            </a:pathLst>
          </a:custGeom>
          <a:noFill/>
          <a:ln w="28575" cmpd="sng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413" name="Line 61"/>
          <p:cNvSpPr>
            <a:spLocks noChangeShapeType="1"/>
          </p:cNvSpPr>
          <p:nvPr/>
        </p:nvSpPr>
        <p:spPr bwMode="auto">
          <a:xfrm>
            <a:off x="7512050" y="4373563"/>
            <a:ext cx="0" cy="282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414" name="Line 62"/>
          <p:cNvSpPr>
            <a:spLocks noChangeShapeType="1"/>
          </p:cNvSpPr>
          <p:nvPr/>
        </p:nvSpPr>
        <p:spPr bwMode="auto">
          <a:xfrm>
            <a:off x="6938963" y="3906838"/>
            <a:ext cx="0" cy="739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415" name="Line 63"/>
          <p:cNvSpPr>
            <a:spLocks noChangeShapeType="1"/>
          </p:cNvSpPr>
          <p:nvPr/>
        </p:nvSpPr>
        <p:spPr bwMode="auto">
          <a:xfrm>
            <a:off x="7319963" y="4494213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416" name="Line 64"/>
          <p:cNvSpPr>
            <a:spLocks noChangeShapeType="1"/>
          </p:cNvSpPr>
          <p:nvPr/>
        </p:nvSpPr>
        <p:spPr bwMode="auto">
          <a:xfrm>
            <a:off x="6253163" y="426561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417" name="Line 65"/>
          <p:cNvSpPr>
            <a:spLocks noChangeShapeType="1"/>
          </p:cNvSpPr>
          <p:nvPr/>
        </p:nvSpPr>
        <p:spPr bwMode="auto">
          <a:xfrm>
            <a:off x="7091363" y="4135438"/>
            <a:ext cx="0" cy="511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418" name="Line 66"/>
          <p:cNvSpPr>
            <a:spLocks noChangeShapeType="1"/>
          </p:cNvSpPr>
          <p:nvPr/>
        </p:nvSpPr>
        <p:spPr bwMode="auto">
          <a:xfrm>
            <a:off x="6405563" y="4135438"/>
            <a:ext cx="0" cy="511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419" name="Line 67"/>
          <p:cNvSpPr>
            <a:spLocks noChangeShapeType="1"/>
          </p:cNvSpPr>
          <p:nvPr/>
        </p:nvSpPr>
        <p:spPr bwMode="auto">
          <a:xfrm>
            <a:off x="6481763" y="3830638"/>
            <a:ext cx="0" cy="815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420" name="Rectangle 68"/>
          <p:cNvSpPr>
            <a:spLocks noChangeArrowheads="1"/>
          </p:cNvSpPr>
          <p:nvPr/>
        </p:nvSpPr>
        <p:spPr bwMode="auto">
          <a:xfrm>
            <a:off x="6172200" y="5181600"/>
            <a:ext cx="101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13528A"/>
                </a:solidFill>
              </a:rPr>
              <a:t>MS/MS</a:t>
            </a:r>
          </a:p>
        </p:txBody>
      </p:sp>
      <p:sp>
        <p:nvSpPr>
          <p:cNvPr id="484424" name="Line 72"/>
          <p:cNvSpPr>
            <a:spLocks noChangeShapeType="1"/>
          </p:cNvSpPr>
          <p:nvPr/>
        </p:nvSpPr>
        <p:spPr bwMode="auto">
          <a:xfrm>
            <a:off x="2540000" y="523875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427" name="Line 75"/>
          <p:cNvSpPr>
            <a:spLocks noChangeShapeType="1"/>
          </p:cNvSpPr>
          <p:nvPr/>
        </p:nvSpPr>
        <p:spPr bwMode="auto">
          <a:xfrm flipH="1">
            <a:off x="2616200" y="5794375"/>
            <a:ext cx="762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4428" name="Line 76"/>
          <p:cNvSpPr>
            <a:spLocks noChangeShapeType="1"/>
          </p:cNvSpPr>
          <p:nvPr/>
        </p:nvSpPr>
        <p:spPr bwMode="auto">
          <a:xfrm flipH="1">
            <a:off x="2362200" y="6038850"/>
            <a:ext cx="76200" cy="76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4429" name="Line 77"/>
          <p:cNvSpPr>
            <a:spLocks noChangeShapeType="1"/>
          </p:cNvSpPr>
          <p:nvPr/>
        </p:nvSpPr>
        <p:spPr bwMode="auto">
          <a:xfrm flipH="1">
            <a:off x="2489200" y="5835650"/>
            <a:ext cx="76200" cy="152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4431" name="Line 79"/>
          <p:cNvSpPr>
            <a:spLocks noChangeShapeType="1"/>
          </p:cNvSpPr>
          <p:nvPr/>
        </p:nvSpPr>
        <p:spPr bwMode="auto">
          <a:xfrm>
            <a:off x="2514600" y="449421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432" name="Rectangle 80"/>
          <p:cNvSpPr>
            <a:spLocks noChangeArrowheads="1"/>
          </p:cNvSpPr>
          <p:nvPr/>
        </p:nvSpPr>
        <p:spPr bwMode="auto">
          <a:xfrm>
            <a:off x="2943225" y="4554538"/>
            <a:ext cx="1130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13528A"/>
                </a:solidFill>
              </a:rPr>
              <a:t>Isolation</a:t>
            </a:r>
          </a:p>
        </p:txBody>
      </p:sp>
      <p:sp>
        <p:nvSpPr>
          <p:cNvPr id="484433" name="Text Box 81"/>
          <p:cNvSpPr txBox="1">
            <a:spLocks noChangeArrowheads="1"/>
          </p:cNvSpPr>
          <p:nvPr/>
        </p:nvSpPr>
        <p:spPr bwMode="auto">
          <a:xfrm>
            <a:off x="0" y="1979613"/>
            <a:ext cx="2062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13528A"/>
                </a:solidFill>
              </a:rPr>
              <a:t>Cross-Linked</a:t>
            </a:r>
          </a:p>
          <a:p>
            <a:pPr algn="ctr" eaLnBrk="0" hangingPunct="0"/>
            <a:r>
              <a:rPr lang="en-US" sz="2000">
                <a:solidFill>
                  <a:srgbClr val="13528A"/>
                </a:solidFill>
              </a:rPr>
              <a:t>Protein Complex</a:t>
            </a:r>
          </a:p>
        </p:txBody>
      </p:sp>
      <p:sp>
        <p:nvSpPr>
          <p:cNvPr id="484434" name="Line 82"/>
          <p:cNvSpPr>
            <a:spLocks noChangeShapeType="1"/>
          </p:cNvSpPr>
          <p:nvPr/>
        </p:nvSpPr>
        <p:spPr bwMode="auto">
          <a:xfrm>
            <a:off x="7848600" y="3427413"/>
            <a:ext cx="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435" name="Rectangle 83"/>
          <p:cNvSpPr>
            <a:spLocks noChangeArrowheads="1"/>
          </p:cNvSpPr>
          <p:nvPr/>
        </p:nvSpPr>
        <p:spPr bwMode="auto">
          <a:xfrm>
            <a:off x="3810000" y="76200"/>
            <a:ext cx="52578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2800" b="1" dirty="0">
                <a:latin typeface="Comic Sans MS" pitchFamily="66" charset="0"/>
              </a:rPr>
              <a:t>Interaction Partners by </a:t>
            </a:r>
            <a:br>
              <a:rPr lang="en-US" sz="2800" b="1" dirty="0">
                <a:latin typeface="Comic Sans MS" pitchFamily="66" charset="0"/>
              </a:rPr>
            </a:br>
            <a:r>
              <a:rPr lang="en-US" sz="2800" b="1" dirty="0">
                <a:latin typeface="Comic Sans MS" pitchFamily="66" charset="0"/>
              </a:rPr>
              <a:t>Chemical Cross-Linking</a:t>
            </a:r>
          </a:p>
        </p:txBody>
      </p:sp>
      <p:sp>
        <p:nvSpPr>
          <p:cNvPr id="484436" name="Line 84"/>
          <p:cNvSpPr>
            <a:spLocks noChangeShapeType="1"/>
          </p:cNvSpPr>
          <p:nvPr/>
        </p:nvSpPr>
        <p:spPr bwMode="auto">
          <a:xfrm>
            <a:off x="3943350" y="990600"/>
            <a:ext cx="4984750" cy="1588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4437" name="Freeform 85"/>
          <p:cNvSpPr>
            <a:spLocks/>
          </p:cNvSpPr>
          <p:nvPr/>
        </p:nvSpPr>
        <p:spPr bwMode="auto">
          <a:xfrm flipH="1">
            <a:off x="2438400" y="4953000"/>
            <a:ext cx="244475" cy="215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" y="9"/>
              </a:cxn>
              <a:cxn ang="0">
                <a:pos x="55" y="36"/>
              </a:cxn>
              <a:cxn ang="0">
                <a:pos x="127" y="100"/>
              </a:cxn>
            </a:cxnLst>
            <a:rect l="0" t="0" r="r" b="b"/>
            <a:pathLst>
              <a:path w="127" h="100">
                <a:moveTo>
                  <a:pt x="0" y="0"/>
                </a:moveTo>
                <a:cubicBezTo>
                  <a:pt x="12" y="3"/>
                  <a:pt x="26" y="2"/>
                  <a:pt x="37" y="9"/>
                </a:cubicBezTo>
                <a:cubicBezTo>
                  <a:pt x="46" y="15"/>
                  <a:pt x="48" y="28"/>
                  <a:pt x="55" y="36"/>
                </a:cubicBezTo>
                <a:cubicBezTo>
                  <a:pt x="76" y="62"/>
                  <a:pt x="104" y="77"/>
                  <a:pt x="127" y="100"/>
                </a:cubicBezTo>
              </a:path>
            </a:pathLst>
          </a:custGeom>
          <a:noFill/>
          <a:ln w="28575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Line 2"/>
          <p:cNvSpPr>
            <a:spLocks noChangeShapeType="1"/>
          </p:cNvSpPr>
          <p:nvPr/>
        </p:nvSpPr>
        <p:spPr bwMode="auto">
          <a:xfrm>
            <a:off x="4079875" y="5884863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07" name="Rectangle 3"/>
          <p:cNvSpPr>
            <a:spLocks noChangeArrowheads="1"/>
          </p:cNvSpPr>
          <p:nvPr/>
        </p:nvSpPr>
        <p:spPr bwMode="auto">
          <a:xfrm>
            <a:off x="6197600" y="5211763"/>
            <a:ext cx="1981200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08" name="Line 4"/>
          <p:cNvSpPr>
            <a:spLocks noChangeShapeType="1"/>
          </p:cNvSpPr>
          <p:nvPr/>
        </p:nvSpPr>
        <p:spPr bwMode="auto">
          <a:xfrm>
            <a:off x="6807200" y="6224588"/>
            <a:ext cx="0" cy="282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09" name="Line 5"/>
          <p:cNvSpPr>
            <a:spLocks noChangeShapeType="1"/>
          </p:cNvSpPr>
          <p:nvPr/>
        </p:nvSpPr>
        <p:spPr bwMode="auto">
          <a:xfrm>
            <a:off x="7035800" y="5767388"/>
            <a:ext cx="0" cy="739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10" name="Line 6"/>
          <p:cNvSpPr>
            <a:spLocks noChangeShapeType="1"/>
          </p:cNvSpPr>
          <p:nvPr/>
        </p:nvSpPr>
        <p:spPr bwMode="auto">
          <a:xfrm>
            <a:off x="7416800" y="6354763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11" name="Line 7"/>
          <p:cNvSpPr>
            <a:spLocks noChangeShapeType="1"/>
          </p:cNvSpPr>
          <p:nvPr/>
        </p:nvSpPr>
        <p:spPr bwMode="auto">
          <a:xfrm>
            <a:off x="6350000" y="61261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12" name="Line 8"/>
          <p:cNvSpPr>
            <a:spLocks noChangeShapeType="1"/>
          </p:cNvSpPr>
          <p:nvPr/>
        </p:nvSpPr>
        <p:spPr bwMode="auto">
          <a:xfrm>
            <a:off x="7188200" y="5995988"/>
            <a:ext cx="0" cy="511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13" name="Text Box 9"/>
          <p:cNvSpPr txBox="1">
            <a:spLocks noChangeArrowheads="1"/>
          </p:cNvSpPr>
          <p:nvPr/>
        </p:nvSpPr>
        <p:spPr bwMode="auto">
          <a:xfrm>
            <a:off x="6969125" y="6507163"/>
            <a:ext cx="447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200"/>
              <a:t>M/Z</a:t>
            </a:r>
          </a:p>
        </p:txBody>
      </p:sp>
      <p:sp>
        <p:nvSpPr>
          <p:cNvPr id="482314" name="Line 10"/>
          <p:cNvSpPr>
            <a:spLocks noChangeShapeType="1"/>
          </p:cNvSpPr>
          <p:nvPr/>
        </p:nvSpPr>
        <p:spPr bwMode="auto">
          <a:xfrm>
            <a:off x="7874000" y="4646613"/>
            <a:ext cx="2952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15" name="Rectangle 11"/>
          <p:cNvSpPr>
            <a:spLocks noChangeArrowheads="1"/>
          </p:cNvSpPr>
          <p:nvPr/>
        </p:nvSpPr>
        <p:spPr bwMode="auto">
          <a:xfrm>
            <a:off x="368300" y="5445125"/>
            <a:ext cx="139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13528A"/>
                </a:solidFill>
              </a:rPr>
              <a:t>Peptides</a:t>
            </a:r>
          </a:p>
          <a:p>
            <a:pPr algn="ctr" eaLnBrk="0" hangingPunct="0"/>
            <a:r>
              <a:rPr lang="en-US" sz="2000">
                <a:solidFill>
                  <a:srgbClr val="13528A"/>
                </a:solidFill>
              </a:rPr>
              <a:t>Fragments</a:t>
            </a:r>
          </a:p>
        </p:txBody>
      </p:sp>
      <p:sp>
        <p:nvSpPr>
          <p:cNvPr id="482316" name="Line 12"/>
          <p:cNvSpPr>
            <a:spLocks noChangeShapeType="1"/>
          </p:cNvSpPr>
          <p:nvPr/>
        </p:nvSpPr>
        <p:spPr bwMode="auto">
          <a:xfrm flipH="1">
            <a:off x="6216650" y="4648200"/>
            <a:ext cx="158115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17" name="Line 13"/>
          <p:cNvSpPr>
            <a:spLocks noChangeShapeType="1"/>
          </p:cNvSpPr>
          <p:nvPr/>
        </p:nvSpPr>
        <p:spPr bwMode="auto">
          <a:xfrm>
            <a:off x="6502400" y="5995988"/>
            <a:ext cx="0" cy="511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18" name="Line 14"/>
          <p:cNvSpPr>
            <a:spLocks noChangeShapeType="1"/>
          </p:cNvSpPr>
          <p:nvPr/>
        </p:nvSpPr>
        <p:spPr bwMode="auto">
          <a:xfrm>
            <a:off x="6578600" y="5691188"/>
            <a:ext cx="0" cy="815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19" name="Rectangle 15"/>
          <p:cNvSpPr>
            <a:spLocks noChangeArrowheads="1"/>
          </p:cNvSpPr>
          <p:nvPr/>
        </p:nvSpPr>
        <p:spPr bwMode="auto">
          <a:xfrm>
            <a:off x="2895600" y="5256213"/>
            <a:ext cx="1820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13528A"/>
                </a:solidFill>
              </a:rPr>
              <a:t>Fragmentation</a:t>
            </a:r>
          </a:p>
        </p:txBody>
      </p:sp>
      <p:sp>
        <p:nvSpPr>
          <p:cNvPr id="482320" name="Line 16"/>
          <p:cNvSpPr>
            <a:spLocks noChangeShapeType="1"/>
          </p:cNvSpPr>
          <p:nvPr/>
        </p:nvSpPr>
        <p:spPr bwMode="auto">
          <a:xfrm>
            <a:off x="7569200" y="5661025"/>
            <a:ext cx="0" cy="815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21" name="Line 17"/>
          <p:cNvSpPr>
            <a:spLocks noChangeShapeType="1"/>
          </p:cNvSpPr>
          <p:nvPr/>
        </p:nvSpPr>
        <p:spPr bwMode="auto">
          <a:xfrm>
            <a:off x="7874000" y="6248400"/>
            <a:ext cx="0" cy="282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22" name="Line 18"/>
          <p:cNvSpPr>
            <a:spLocks noChangeShapeType="1"/>
          </p:cNvSpPr>
          <p:nvPr/>
        </p:nvSpPr>
        <p:spPr bwMode="auto">
          <a:xfrm>
            <a:off x="7569200" y="6019800"/>
            <a:ext cx="0" cy="511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23" name="Rectangle 19"/>
          <p:cNvSpPr>
            <a:spLocks noChangeArrowheads="1"/>
          </p:cNvSpPr>
          <p:nvPr/>
        </p:nvSpPr>
        <p:spPr bwMode="auto">
          <a:xfrm>
            <a:off x="6167438" y="3343275"/>
            <a:ext cx="1981200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24" name="Line 20"/>
          <p:cNvSpPr>
            <a:spLocks noChangeShapeType="1"/>
          </p:cNvSpPr>
          <p:nvPr/>
        </p:nvSpPr>
        <p:spPr bwMode="auto">
          <a:xfrm>
            <a:off x="6777038" y="4356100"/>
            <a:ext cx="0" cy="282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25" name="Line 21"/>
          <p:cNvSpPr>
            <a:spLocks noChangeShapeType="1"/>
          </p:cNvSpPr>
          <p:nvPr/>
        </p:nvSpPr>
        <p:spPr bwMode="auto">
          <a:xfrm>
            <a:off x="7620000" y="4098925"/>
            <a:ext cx="4763" cy="534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26" name="Line 22"/>
          <p:cNvSpPr>
            <a:spLocks noChangeShapeType="1"/>
          </p:cNvSpPr>
          <p:nvPr/>
        </p:nvSpPr>
        <p:spPr bwMode="auto">
          <a:xfrm>
            <a:off x="8015288" y="447675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27" name="Line 23"/>
          <p:cNvSpPr>
            <a:spLocks noChangeShapeType="1"/>
          </p:cNvSpPr>
          <p:nvPr/>
        </p:nvSpPr>
        <p:spPr bwMode="auto">
          <a:xfrm>
            <a:off x="7234238" y="3517900"/>
            <a:ext cx="0" cy="1120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28" name="Line 24"/>
          <p:cNvSpPr>
            <a:spLocks noChangeShapeType="1"/>
          </p:cNvSpPr>
          <p:nvPr/>
        </p:nvSpPr>
        <p:spPr bwMode="auto">
          <a:xfrm>
            <a:off x="7843838" y="3898900"/>
            <a:ext cx="0" cy="739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29" name="Rectangle 25"/>
          <p:cNvSpPr>
            <a:spLocks noChangeArrowheads="1"/>
          </p:cNvSpPr>
          <p:nvPr/>
        </p:nvSpPr>
        <p:spPr bwMode="auto">
          <a:xfrm>
            <a:off x="381000" y="3617913"/>
            <a:ext cx="1370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13528A"/>
                </a:solidFill>
              </a:rPr>
              <a:t>Proteolytic</a:t>
            </a:r>
          </a:p>
          <a:p>
            <a:pPr algn="ctr" eaLnBrk="0" hangingPunct="0"/>
            <a:r>
              <a:rPr lang="en-US" sz="2000">
                <a:solidFill>
                  <a:srgbClr val="13528A"/>
                </a:solidFill>
              </a:rPr>
              <a:t>Peptides</a:t>
            </a:r>
          </a:p>
        </p:txBody>
      </p:sp>
      <p:sp>
        <p:nvSpPr>
          <p:cNvPr id="482330" name="Line 26"/>
          <p:cNvSpPr>
            <a:spLocks noChangeShapeType="1"/>
          </p:cNvSpPr>
          <p:nvPr/>
        </p:nvSpPr>
        <p:spPr bwMode="auto">
          <a:xfrm>
            <a:off x="4449763" y="3868738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31" name="Line 27"/>
          <p:cNvSpPr>
            <a:spLocks noChangeShapeType="1"/>
          </p:cNvSpPr>
          <p:nvPr/>
        </p:nvSpPr>
        <p:spPr bwMode="auto">
          <a:xfrm>
            <a:off x="2890838" y="300831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32" name="Freeform 28"/>
          <p:cNvSpPr>
            <a:spLocks/>
          </p:cNvSpPr>
          <p:nvPr/>
        </p:nvSpPr>
        <p:spPr bwMode="auto">
          <a:xfrm>
            <a:off x="2592388" y="3792538"/>
            <a:ext cx="144462" cy="115887"/>
          </a:xfrm>
          <a:custGeom>
            <a:avLst/>
            <a:gdLst/>
            <a:ahLst/>
            <a:cxnLst>
              <a:cxn ang="0">
                <a:pos x="0" y="73"/>
              </a:cxn>
              <a:cxn ang="0">
                <a:pos x="91" y="0"/>
              </a:cxn>
            </a:cxnLst>
            <a:rect l="0" t="0" r="r" b="b"/>
            <a:pathLst>
              <a:path w="91" h="73">
                <a:moveTo>
                  <a:pt x="0" y="73"/>
                </a:moveTo>
                <a:cubicBezTo>
                  <a:pt x="29" y="29"/>
                  <a:pt x="37" y="0"/>
                  <a:pt x="91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33" name="Freeform 29"/>
          <p:cNvSpPr>
            <a:spLocks/>
          </p:cNvSpPr>
          <p:nvPr/>
        </p:nvSpPr>
        <p:spPr bwMode="auto">
          <a:xfrm>
            <a:off x="2838450" y="3994150"/>
            <a:ext cx="250825" cy="160338"/>
          </a:xfrm>
          <a:custGeom>
            <a:avLst/>
            <a:gdLst/>
            <a:ahLst/>
            <a:cxnLst>
              <a:cxn ang="0">
                <a:pos x="0" y="101"/>
              </a:cxn>
              <a:cxn ang="0">
                <a:pos x="100" y="19"/>
              </a:cxn>
              <a:cxn ang="0">
                <a:pos x="154" y="1"/>
              </a:cxn>
              <a:cxn ang="0">
                <a:pos x="145" y="10"/>
              </a:cxn>
            </a:cxnLst>
            <a:rect l="0" t="0" r="r" b="b"/>
            <a:pathLst>
              <a:path w="158" h="101">
                <a:moveTo>
                  <a:pt x="0" y="101"/>
                </a:moveTo>
                <a:cubicBezTo>
                  <a:pt x="72" y="52"/>
                  <a:pt x="38" y="79"/>
                  <a:pt x="100" y="19"/>
                </a:cubicBezTo>
                <a:cubicBezTo>
                  <a:pt x="114" y="6"/>
                  <a:pt x="136" y="7"/>
                  <a:pt x="154" y="1"/>
                </a:cubicBezTo>
                <a:cubicBezTo>
                  <a:pt x="158" y="0"/>
                  <a:pt x="148" y="7"/>
                  <a:pt x="145" y="1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34" name="Freeform 30"/>
          <p:cNvSpPr>
            <a:spLocks/>
          </p:cNvSpPr>
          <p:nvPr/>
        </p:nvSpPr>
        <p:spPr bwMode="auto">
          <a:xfrm>
            <a:off x="2938463" y="3721100"/>
            <a:ext cx="201612" cy="158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" y="9"/>
              </a:cxn>
              <a:cxn ang="0">
                <a:pos x="55" y="36"/>
              </a:cxn>
              <a:cxn ang="0">
                <a:pos x="127" y="100"/>
              </a:cxn>
            </a:cxnLst>
            <a:rect l="0" t="0" r="r" b="b"/>
            <a:pathLst>
              <a:path w="127" h="100">
                <a:moveTo>
                  <a:pt x="0" y="0"/>
                </a:moveTo>
                <a:cubicBezTo>
                  <a:pt x="12" y="3"/>
                  <a:pt x="26" y="2"/>
                  <a:pt x="37" y="9"/>
                </a:cubicBezTo>
                <a:cubicBezTo>
                  <a:pt x="46" y="15"/>
                  <a:pt x="48" y="28"/>
                  <a:pt x="55" y="36"/>
                </a:cubicBezTo>
                <a:cubicBezTo>
                  <a:pt x="76" y="62"/>
                  <a:pt x="104" y="77"/>
                  <a:pt x="127" y="10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35" name="Freeform 31"/>
          <p:cNvSpPr>
            <a:spLocks/>
          </p:cNvSpPr>
          <p:nvPr/>
        </p:nvSpPr>
        <p:spPr bwMode="auto">
          <a:xfrm>
            <a:off x="2520950" y="4067175"/>
            <a:ext cx="273050" cy="331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9" y="100"/>
              </a:cxn>
              <a:cxn ang="0">
                <a:pos x="154" y="155"/>
              </a:cxn>
              <a:cxn ang="0">
                <a:pos x="172" y="209"/>
              </a:cxn>
            </a:cxnLst>
            <a:rect l="0" t="0" r="r" b="b"/>
            <a:pathLst>
              <a:path w="172" h="209">
                <a:moveTo>
                  <a:pt x="0" y="0"/>
                </a:moveTo>
                <a:cubicBezTo>
                  <a:pt x="17" y="52"/>
                  <a:pt x="61" y="77"/>
                  <a:pt x="109" y="100"/>
                </a:cubicBezTo>
                <a:cubicBezTo>
                  <a:pt x="122" y="120"/>
                  <a:pt x="142" y="134"/>
                  <a:pt x="154" y="155"/>
                </a:cubicBezTo>
                <a:cubicBezTo>
                  <a:pt x="163" y="172"/>
                  <a:pt x="172" y="209"/>
                  <a:pt x="172" y="20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36" name="Freeform 32"/>
          <p:cNvSpPr>
            <a:spLocks/>
          </p:cNvSpPr>
          <p:nvPr/>
        </p:nvSpPr>
        <p:spPr bwMode="auto">
          <a:xfrm>
            <a:off x="2765425" y="3879850"/>
            <a:ext cx="173038" cy="57150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82" y="0"/>
              </a:cxn>
              <a:cxn ang="0">
                <a:pos x="109" y="9"/>
              </a:cxn>
            </a:cxnLst>
            <a:rect l="0" t="0" r="r" b="b"/>
            <a:pathLst>
              <a:path w="109" h="36">
                <a:moveTo>
                  <a:pt x="0" y="36"/>
                </a:moveTo>
                <a:cubicBezTo>
                  <a:pt x="65" y="15"/>
                  <a:pt x="39" y="29"/>
                  <a:pt x="82" y="0"/>
                </a:cubicBezTo>
                <a:cubicBezTo>
                  <a:pt x="91" y="3"/>
                  <a:pt x="109" y="9"/>
                  <a:pt x="109" y="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37" name="Freeform 33"/>
          <p:cNvSpPr>
            <a:spLocks/>
          </p:cNvSpPr>
          <p:nvPr/>
        </p:nvSpPr>
        <p:spPr bwMode="auto">
          <a:xfrm>
            <a:off x="2736850" y="4140200"/>
            <a:ext cx="476250" cy="1000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" y="63"/>
              </a:cxn>
              <a:cxn ang="0">
                <a:pos x="300" y="36"/>
              </a:cxn>
            </a:cxnLst>
            <a:rect l="0" t="0" r="r" b="b"/>
            <a:pathLst>
              <a:path w="300" h="63">
                <a:moveTo>
                  <a:pt x="0" y="0"/>
                </a:moveTo>
                <a:cubicBezTo>
                  <a:pt x="31" y="20"/>
                  <a:pt x="65" y="51"/>
                  <a:pt x="100" y="63"/>
                </a:cubicBezTo>
                <a:cubicBezTo>
                  <a:pt x="182" y="51"/>
                  <a:pt x="216" y="36"/>
                  <a:pt x="300" y="3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38" name="Freeform 34"/>
          <p:cNvSpPr>
            <a:spLocks/>
          </p:cNvSpPr>
          <p:nvPr/>
        </p:nvSpPr>
        <p:spPr bwMode="auto">
          <a:xfrm>
            <a:off x="2586038" y="3552825"/>
            <a:ext cx="457200" cy="244475"/>
          </a:xfrm>
          <a:custGeom>
            <a:avLst/>
            <a:gdLst/>
            <a:ahLst/>
            <a:cxnLst>
              <a:cxn ang="0">
                <a:pos x="0" y="110"/>
              </a:cxn>
              <a:cxn ang="0">
                <a:pos x="37" y="0"/>
              </a:cxn>
              <a:cxn ang="0">
                <a:pos x="164" y="19"/>
              </a:cxn>
            </a:cxnLst>
            <a:rect l="0" t="0" r="r" b="b"/>
            <a:pathLst>
              <a:path w="164" h="110">
                <a:moveTo>
                  <a:pt x="0" y="110"/>
                </a:moveTo>
                <a:cubicBezTo>
                  <a:pt x="7" y="61"/>
                  <a:pt x="3" y="34"/>
                  <a:pt x="37" y="0"/>
                </a:cubicBezTo>
                <a:cubicBezTo>
                  <a:pt x="73" y="4"/>
                  <a:pt x="125" y="19"/>
                  <a:pt x="164" y="1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39" name="Rectangle 35"/>
          <p:cNvSpPr>
            <a:spLocks noChangeArrowheads="1"/>
          </p:cNvSpPr>
          <p:nvPr/>
        </p:nvSpPr>
        <p:spPr bwMode="auto">
          <a:xfrm>
            <a:off x="2967038" y="3032125"/>
            <a:ext cx="2486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13528A"/>
                </a:solidFill>
              </a:rPr>
              <a:t>Enzymatic Digestion</a:t>
            </a:r>
          </a:p>
        </p:txBody>
      </p:sp>
      <p:sp>
        <p:nvSpPr>
          <p:cNvPr id="482340" name="Line 36"/>
          <p:cNvSpPr>
            <a:spLocks noChangeShapeType="1"/>
          </p:cNvSpPr>
          <p:nvPr/>
        </p:nvSpPr>
        <p:spPr bwMode="auto">
          <a:xfrm flipV="1">
            <a:off x="3098800" y="2716213"/>
            <a:ext cx="284163" cy="158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41" name="Line 37"/>
          <p:cNvSpPr>
            <a:spLocks noChangeShapeType="1"/>
          </p:cNvSpPr>
          <p:nvPr/>
        </p:nvSpPr>
        <p:spPr bwMode="auto">
          <a:xfrm flipV="1">
            <a:off x="2433638" y="1970088"/>
            <a:ext cx="228600" cy="152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42" name="Line 38"/>
          <p:cNvSpPr>
            <a:spLocks noChangeShapeType="1"/>
          </p:cNvSpPr>
          <p:nvPr/>
        </p:nvSpPr>
        <p:spPr bwMode="auto">
          <a:xfrm>
            <a:off x="3048000" y="4175125"/>
            <a:ext cx="123825" cy="1428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43" name="Line 39"/>
          <p:cNvSpPr>
            <a:spLocks noChangeShapeType="1"/>
          </p:cNvSpPr>
          <p:nvPr/>
        </p:nvSpPr>
        <p:spPr bwMode="auto">
          <a:xfrm>
            <a:off x="2438400" y="3794125"/>
            <a:ext cx="157163" cy="857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44" name="Rectangle 40"/>
          <p:cNvSpPr>
            <a:spLocks noChangeArrowheads="1"/>
          </p:cNvSpPr>
          <p:nvPr/>
        </p:nvSpPr>
        <p:spPr bwMode="auto">
          <a:xfrm>
            <a:off x="304800" y="150813"/>
            <a:ext cx="1187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13528A"/>
                </a:solidFill>
              </a:rPr>
              <a:t>Protein</a:t>
            </a:r>
          </a:p>
          <a:p>
            <a:pPr eaLnBrk="0" hangingPunct="0"/>
            <a:r>
              <a:rPr lang="en-US" sz="2000">
                <a:solidFill>
                  <a:srgbClr val="13528A"/>
                </a:solidFill>
              </a:rPr>
              <a:t>Complex</a:t>
            </a:r>
          </a:p>
        </p:txBody>
      </p:sp>
      <p:sp>
        <p:nvSpPr>
          <p:cNvPr id="482345" name="Line 41"/>
          <p:cNvSpPr>
            <a:spLocks noChangeShapeType="1"/>
          </p:cNvSpPr>
          <p:nvPr/>
        </p:nvSpPr>
        <p:spPr bwMode="auto">
          <a:xfrm>
            <a:off x="2890838" y="129381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46" name="Rectangle 42"/>
          <p:cNvSpPr>
            <a:spLocks noChangeArrowheads="1"/>
          </p:cNvSpPr>
          <p:nvPr/>
        </p:nvSpPr>
        <p:spPr bwMode="auto">
          <a:xfrm>
            <a:off x="2967038" y="1217613"/>
            <a:ext cx="2868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13528A"/>
                </a:solidFill>
              </a:rPr>
              <a:t>Chemical Cross-Linking</a:t>
            </a:r>
          </a:p>
        </p:txBody>
      </p:sp>
      <p:sp>
        <p:nvSpPr>
          <p:cNvPr id="482347" name="Rectangle 43"/>
          <p:cNvSpPr>
            <a:spLocks noChangeArrowheads="1"/>
          </p:cNvSpPr>
          <p:nvPr/>
        </p:nvSpPr>
        <p:spPr bwMode="auto">
          <a:xfrm>
            <a:off x="6167438" y="3336925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13528A"/>
                </a:solidFill>
              </a:rPr>
              <a:t>MS</a:t>
            </a:r>
          </a:p>
        </p:txBody>
      </p:sp>
      <p:sp>
        <p:nvSpPr>
          <p:cNvPr id="482348" name="Freeform 44"/>
          <p:cNvSpPr>
            <a:spLocks/>
          </p:cNvSpPr>
          <p:nvPr/>
        </p:nvSpPr>
        <p:spPr bwMode="auto">
          <a:xfrm>
            <a:off x="2433638" y="141288"/>
            <a:ext cx="1066800" cy="1038225"/>
          </a:xfrm>
          <a:custGeom>
            <a:avLst/>
            <a:gdLst/>
            <a:ahLst/>
            <a:cxnLst>
              <a:cxn ang="0">
                <a:pos x="395" y="182"/>
              </a:cxn>
              <a:cxn ang="0">
                <a:pos x="204" y="263"/>
              </a:cxn>
              <a:cxn ang="0">
                <a:pos x="159" y="372"/>
              </a:cxn>
              <a:cxn ang="0">
                <a:pos x="150" y="400"/>
              </a:cxn>
              <a:cxn ang="0">
                <a:pos x="159" y="454"/>
              </a:cxn>
              <a:cxn ang="0">
                <a:pos x="259" y="509"/>
              </a:cxn>
              <a:cxn ang="0">
                <a:pos x="341" y="500"/>
              </a:cxn>
              <a:cxn ang="0">
                <a:pos x="314" y="354"/>
              </a:cxn>
              <a:cxn ang="0">
                <a:pos x="77" y="327"/>
              </a:cxn>
              <a:cxn ang="0">
                <a:pos x="68" y="191"/>
              </a:cxn>
              <a:cxn ang="0">
                <a:pos x="332" y="136"/>
              </a:cxn>
              <a:cxn ang="0">
                <a:pos x="414" y="109"/>
              </a:cxn>
              <a:cxn ang="0">
                <a:pos x="441" y="100"/>
              </a:cxn>
              <a:cxn ang="0">
                <a:pos x="450" y="72"/>
              </a:cxn>
              <a:cxn ang="0">
                <a:pos x="332" y="0"/>
              </a:cxn>
              <a:cxn ang="0">
                <a:pos x="241" y="18"/>
              </a:cxn>
              <a:cxn ang="0">
                <a:pos x="195" y="63"/>
              </a:cxn>
              <a:cxn ang="0">
                <a:pos x="168" y="91"/>
              </a:cxn>
              <a:cxn ang="0">
                <a:pos x="250" y="200"/>
              </a:cxn>
              <a:cxn ang="0">
                <a:pos x="441" y="263"/>
              </a:cxn>
              <a:cxn ang="0">
                <a:pos x="514" y="282"/>
              </a:cxn>
              <a:cxn ang="0">
                <a:pos x="568" y="300"/>
              </a:cxn>
              <a:cxn ang="0">
                <a:pos x="495" y="563"/>
              </a:cxn>
              <a:cxn ang="0">
                <a:pos x="304" y="654"/>
              </a:cxn>
              <a:cxn ang="0">
                <a:pos x="177" y="645"/>
              </a:cxn>
              <a:cxn ang="0">
                <a:pos x="86" y="563"/>
              </a:cxn>
              <a:cxn ang="0">
                <a:pos x="68" y="509"/>
              </a:cxn>
              <a:cxn ang="0">
                <a:pos x="86" y="472"/>
              </a:cxn>
              <a:cxn ang="0">
                <a:pos x="204" y="427"/>
              </a:cxn>
              <a:cxn ang="0">
                <a:pos x="450" y="391"/>
              </a:cxn>
              <a:cxn ang="0">
                <a:pos x="559" y="291"/>
              </a:cxn>
              <a:cxn ang="0">
                <a:pos x="568" y="172"/>
              </a:cxn>
              <a:cxn ang="0">
                <a:pos x="504" y="145"/>
              </a:cxn>
              <a:cxn ang="0">
                <a:pos x="423" y="209"/>
              </a:cxn>
              <a:cxn ang="0">
                <a:pos x="468" y="427"/>
              </a:cxn>
              <a:cxn ang="0">
                <a:pos x="450" y="545"/>
              </a:cxn>
              <a:cxn ang="0">
                <a:pos x="395" y="609"/>
              </a:cxn>
            </a:cxnLst>
            <a:rect l="0" t="0" r="r" b="b"/>
            <a:pathLst>
              <a:path w="672" h="654">
                <a:moveTo>
                  <a:pt x="395" y="182"/>
                </a:moveTo>
                <a:cubicBezTo>
                  <a:pt x="288" y="211"/>
                  <a:pt x="247" y="188"/>
                  <a:pt x="204" y="263"/>
                </a:cubicBezTo>
                <a:cubicBezTo>
                  <a:pt x="185" y="295"/>
                  <a:pt x="171" y="337"/>
                  <a:pt x="159" y="372"/>
                </a:cubicBezTo>
                <a:cubicBezTo>
                  <a:pt x="156" y="381"/>
                  <a:pt x="150" y="400"/>
                  <a:pt x="150" y="400"/>
                </a:cubicBezTo>
                <a:cubicBezTo>
                  <a:pt x="153" y="418"/>
                  <a:pt x="152" y="437"/>
                  <a:pt x="159" y="454"/>
                </a:cubicBezTo>
                <a:cubicBezTo>
                  <a:pt x="174" y="488"/>
                  <a:pt x="230" y="497"/>
                  <a:pt x="259" y="509"/>
                </a:cubicBezTo>
                <a:cubicBezTo>
                  <a:pt x="286" y="506"/>
                  <a:pt x="315" y="509"/>
                  <a:pt x="341" y="500"/>
                </a:cubicBezTo>
                <a:cubicBezTo>
                  <a:pt x="411" y="476"/>
                  <a:pt x="362" y="375"/>
                  <a:pt x="314" y="354"/>
                </a:cubicBezTo>
                <a:cubicBezTo>
                  <a:pt x="234" y="319"/>
                  <a:pt x="176" y="332"/>
                  <a:pt x="77" y="327"/>
                </a:cubicBezTo>
                <a:cubicBezTo>
                  <a:pt x="6" y="303"/>
                  <a:pt x="0" y="230"/>
                  <a:pt x="68" y="191"/>
                </a:cubicBezTo>
                <a:cubicBezTo>
                  <a:pt x="145" y="147"/>
                  <a:pt x="249" y="161"/>
                  <a:pt x="332" y="136"/>
                </a:cubicBezTo>
                <a:cubicBezTo>
                  <a:pt x="360" y="128"/>
                  <a:pt x="387" y="118"/>
                  <a:pt x="414" y="109"/>
                </a:cubicBezTo>
                <a:cubicBezTo>
                  <a:pt x="423" y="106"/>
                  <a:pt x="441" y="100"/>
                  <a:pt x="441" y="100"/>
                </a:cubicBezTo>
                <a:cubicBezTo>
                  <a:pt x="444" y="91"/>
                  <a:pt x="453" y="81"/>
                  <a:pt x="450" y="72"/>
                </a:cubicBezTo>
                <a:cubicBezTo>
                  <a:pt x="438" y="35"/>
                  <a:pt x="368" y="9"/>
                  <a:pt x="332" y="0"/>
                </a:cubicBezTo>
                <a:cubicBezTo>
                  <a:pt x="302" y="6"/>
                  <a:pt x="269" y="5"/>
                  <a:pt x="241" y="18"/>
                </a:cubicBezTo>
                <a:cubicBezTo>
                  <a:pt x="222" y="27"/>
                  <a:pt x="210" y="48"/>
                  <a:pt x="195" y="63"/>
                </a:cubicBezTo>
                <a:cubicBezTo>
                  <a:pt x="186" y="72"/>
                  <a:pt x="168" y="91"/>
                  <a:pt x="168" y="91"/>
                </a:cubicBezTo>
                <a:cubicBezTo>
                  <a:pt x="178" y="181"/>
                  <a:pt x="169" y="184"/>
                  <a:pt x="250" y="200"/>
                </a:cubicBezTo>
                <a:cubicBezTo>
                  <a:pt x="313" y="225"/>
                  <a:pt x="376" y="245"/>
                  <a:pt x="441" y="263"/>
                </a:cubicBezTo>
                <a:cubicBezTo>
                  <a:pt x="465" y="270"/>
                  <a:pt x="490" y="276"/>
                  <a:pt x="514" y="282"/>
                </a:cubicBezTo>
                <a:cubicBezTo>
                  <a:pt x="532" y="287"/>
                  <a:pt x="568" y="300"/>
                  <a:pt x="568" y="300"/>
                </a:cubicBezTo>
                <a:cubicBezTo>
                  <a:pt x="672" y="404"/>
                  <a:pt x="594" y="499"/>
                  <a:pt x="495" y="563"/>
                </a:cubicBezTo>
                <a:cubicBezTo>
                  <a:pt x="451" y="632"/>
                  <a:pt x="379" y="642"/>
                  <a:pt x="304" y="654"/>
                </a:cubicBezTo>
                <a:cubicBezTo>
                  <a:pt x="262" y="651"/>
                  <a:pt x="219" y="652"/>
                  <a:pt x="177" y="645"/>
                </a:cubicBezTo>
                <a:cubicBezTo>
                  <a:pt x="164" y="643"/>
                  <a:pt x="99" y="577"/>
                  <a:pt x="86" y="563"/>
                </a:cubicBezTo>
                <a:cubicBezTo>
                  <a:pt x="80" y="545"/>
                  <a:pt x="74" y="527"/>
                  <a:pt x="68" y="509"/>
                </a:cubicBezTo>
                <a:cubicBezTo>
                  <a:pt x="64" y="496"/>
                  <a:pt x="78" y="483"/>
                  <a:pt x="86" y="472"/>
                </a:cubicBezTo>
                <a:cubicBezTo>
                  <a:pt x="116" y="431"/>
                  <a:pt x="157" y="434"/>
                  <a:pt x="204" y="427"/>
                </a:cubicBezTo>
                <a:cubicBezTo>
                  <a:pt x="281" y="402"/>
                  <a:pt x="370" y="398"/>
                  <a:pt x="450" y="391"/>
                </a:cubicBezTo>
                <a:cubicBezTo>
                  <a:pt x="497" y="375"/>
                  <a:pt x="531" y="332"/>
                  <a:pt x="559" y="291"/>
                </a:cubicBezTo>
                <a:cubicBezTo>
                  <a:pt x="572" y="250"/>
                  <a:pt x="592" y="216"/>
                  <a:pt x="568" y="172"/>
                </a:cubicBezTo>
                <a:cubicBezTo>
                  <a:pt x="563" y="162"/>
                  <a:pt x="516" y="149"/>
                  <a:pt x="504" y="145"/>
                </a:cubicBezTo>
                <a:cubicBezTo>
                  <a:pt x="452" y="162"/>
                  <a:pt x="439" y="160"/>
                  <a:pt x="423" y="209"/>
                </a:cubicBezTo>
                <a:cubicBezTo>
                  <a:pt x="430" y="287"/>
                  <a:pt x="444" y="354"/>
                  <a:pt x="468" y="427"/>
                </a:cubicBezTo>
                <a:cubicBezTo>
                  <a:pt x="464" y="467"/>
                  <a:pt x="474" y="513"/>
                  <a:pt x="450" y="545"/>
                </a:cubicBezTo>
                <a:cubicBezTo>
                  <a:pt x="375" y="645"/>
                  <a:pt x="421" y="556"/>
                  <a:pt x="395" y="60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49" name="Line 45"/>
          <p:cNvSpPr>
            <a:spLocks noChangeShapeType="1"/>
          </p:cNvSpPr>
          <p:nvPr/>
        </p:nvSpPr>
        <p:spPr bwMode="auto">
          <a:xfrm flipV="1">
            <a:off x="2992438" y="150813"/>
            <a:ext cx="512762" cy="3016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2350" name="Freeform 46"/>
          <p:cNvSpPr>
            <a:spLocks/>
          </p:cNvSpPr>
          <p:nvPr/>
        </p:nvSpPr>
        <p:spPr bwMode="auto">
          <a:xfrm>
            <a:off x="3271838" y="750888"/>
            <a:ext cx="393700" cy="508000"/>
          </a:xfrm>
          <a:custGeom>
            <a:avLst/>
            <a:gdLst/>
            <a:ahLst/>
            <a:cxnLst>
              <a:cxn ang="0">
                <a:pos x="104" y="112"/>
              </a:cxn>
              <a:cxn ang="0">
                <a:pos x="8" y="160"/>
              </a:cxn>
              <a:cxn ang="0">
                <a:pos x="56" y="208"/>
              </a:cxn>
              <a:cxn ang="0">
                <a:pos x="200" y="160"/>
              </a:cxn>
              <a:cxn ang="0">
                <a:pos x="248" y="64"/>
              </a:cxn>
              <a:cxn ang="0">
                <a:pos x="200" y="16"/>
              </a:cxn>
              <a:cxn ang="0">
                <a:pos x="104" y="16"/>
              </a:cxn>
              <a:cxn ang="0">
                <a:pos x="152" y="112"/>
              </a:cxn>
              <a:cxn ang="0">
                <a:pos x="200" y="112"/>
              </a:cxn>
              <a:cxn ang="0">
                <a:pos x="200" y="208"/>
              </a:cxn>
              <a:cxn ang="0">
                <a:pos x="200" y="304"/>
              </a:cxn>
              <a:cxn ang="0">
                <a:pos x="104" y="304"/>
              </a:cxn>
              <a:cxn ang="0">
                <a:pos x="56" y="256"/>
              </a:cxn>
              <a:cxn ang="0">
                <a:pos x="8" y="256"/>
              </a:cxn>
              <a:cxn ang="0">
                <a:pos x="56" y="160"/>
              </a:cxn>
              <a:cxn ang="0">
                <a:pos x="104" y="112"/>
              </a:cxn>
            </a:cxnLst>
            <a:rect l="0" t="0" r="r" b="b"/>
            <a:pathLst>
              <a:path w="248" h="320">
                <a:moveTo>
                  <a:pt x="104" y="112"/>
                </a:moveTo>
                <a:cubicBezTo>
                  <a:pt x="96" y="112"/>
                  <a:pt x="16" y="144"/>
                  <a:pt x="8" y="160"/>
                </a:cubicBezTo>
                <a:cubicBezTo>
                  <a:pt x="0" y="176"/>
                  <a:pt x="24" y="208"/>
                  <a:pt x="56" y="208"/>
                </a:cubicBezTo>
                <a:cubicBezTo>
                  <a:pt x="88" y="208"/>
                  <a:pt x="168" y="184"/>
                  <a:pt x="200" y="160"/>
                </a:cubicBezTo>
                <a:cubicBezTo>
                  <a:pt x="232" y="136"/>
                  <a:pt x="248" y="88"/>
                  <a:pt x="248" y="64"/>
                </a:cubicBezTo>
                <a:cubicBezTo>
                  <a:pt x="248" y="40"/>
                  <a:pt x="224" y="24"/>
                  <a:pt x="200" y="16"/>
                </a:cubicBezTo>
                <a:cubicBezTo>
                  <a:pt x="176" y="8"/>
                  <a:pt x="112" y="0"/>
                  <a:pt x="104" y="16"/>
                </a:cubicBezTo>
                <a:cubicBezTo>
                  <a:pt x="96" y="32"/>
                  <a:pt x="136" y="96"/>
                  <a:pt x="152" y="112"/>
                </a:cubicBezTo>
                <a:cubicBezTo>
                  <a:pt x="168" y="128"/>
                  <a:pt x="192" y="96"/>
                  <a:pt x="200" y="112"/>
                </a:cubicBezTo>
                <a:cubicBezTo>
                  <a:pt x="208" y="128"/>
                  <a:pt x="200" y="176"/>
                  <a:pt x="200" y="208"/>
                </a:cubicBezTo>
                <a:cubicBezTo>
                  <a:pt x="200" y="240"/>
                  <a:pt x="216" y="288"/>
                  <a:pt x="200" y="304"/>
                </a:cubicBezTo>
                <a:cubicBezTo>
                  <a:pt x="184" y="320"/>
                  <a:pt x="128" y="312"/>
                  <a:pt x="104" y="304"/>
                </a:cubicBezTo>
                <a:cubicBezTo>
                  <a:pt x="80" y="296"/>
                  <a:pt x="72" y="264"/>
                  <a:pt x="56" y="256"/>
                </a:cubicBezTo>
                <a:cubicBezTo>
                  <a:pt x="40" y="248"/>
                  <a:pt x="8" y="272"/>
                  <a:pt x="8" y="256"/>
                </a:cubicBezTo>
                <a:cubicBezTo>
                  <a:pt x="8" y="240"/>
                  <a:pt x="40" y="184"/>
                  <a:pt x="56" y="160"/>
                </a:cubicBezTo>
                <a:cubicBezTo>
                  <a:pt x="72" y="136"/>
                  <a:pt x="112" y="112"/>
                  <a:pt x="104" y="112"/>
                </a:cubicBezTo>
                <a:close/>
              </a:path>
            </a:pathLst>
          </a:custGeom>
          <a:noFill/>
          <a:ln w="28575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2351" name="Freeform 47"/>
          <p:cNvSpPr>
            <a:spLocks/>
          </p:cNvSpPr>
          <p:nvPr/>
        </p:nvSpPr>
        <p:spPr bwMode="auto">
          <a:xfrm rot="4333415">
            <a:off x="1730375" y="544513"/>
            <a:ext cx="1117600" cy="838200"/>
          </a:xfrm>
          <a:custGeom>
            <a:avLst/>
            <a:gdLst/>
            <a:ahLst/>
            <a:cxnLst>
              <a:cxn ang="0">
                <a:pos x="304" y="208"/>
              </a:cxn>
              <a:cxn ang="0">
                <a:pos x="256" y="304"/>
              </a:cxn>
              <a:cxn ang="0">
                <a:pos x="256" y="496"/>
              </a:cxn>
              <a:cxn ang="0">
                <a:pos x="304" y="496"/>
              </a:cxn>
              <a:cxn ang="0">
                <a:pos x="448" y="448"/>
              </a:cxn>
              <a:cxn ang="0">
                <a:pos x="592" y="304"/>
              </a:cxn>
              <a:cxn ang="0">
                <a:pos x="544" y="256"/>
              </a:cxn>
              <a:cxn ang="0">
                <a:pos x="448" y="160"/>
              </a:cxn>
              <a:cxn ang="0">
                <a:pos x="352" y="112"/>
              </a:cxn>
              <a:cxn ang="0">
                <a:pos x="160" y="160"/>
              </a:cxn>
              <a:cxn ang="0">
                <a:pos x="160" y="256"/>
              </a:cxn>
              <a:cxn ang="0">
                <a:pos x="256" y="304"/>
              </a:cxn>
              <a:cxn ang="0">
                <a:pos x="448" y="304"/>
              </a:cxn>
              <a:cxn ang="0">
                <a:pos x="544" y="208"/>
              </a:cxn>
              <a:cxn ang="0">
                <a:pos x="640" y="208"/>
              </a:cxn>
              <a:cxn ang="0">
                <a:pos x="688" y="400"/>
              </a:cxn>
              <a:cxn ang="0">
                <a:pos x="544" y="448"/>
              </a:cxn>
              <a:cxn ang="0">
                <a:pos x="400" y="400"/>
              </a:cxn>
              <a:cxn ang="0">
                <a:pos x="400" y="304"/>
              </a:cxn>
              <a:cxn ang="0">
                <a:pos x="352" y="208"/>
              </a:cxn>
              <a:cxn ang="0">
                <a:pos x="304" y="304"/>
              </a:cxn>
              <a:cxn ang="0">
                <a:pos x="160" y="448"/>
              </a:cxn>
              <a:cxn ang="0">
                <a:pos x="16" y="400"/>
              </a:cxn>
              <a:cxn ang="0">
                <a:pos x="64" y="304"/>
              </a:cxn>
              <a:cxn ang="0">
                <a:pos x="208" y="208"/>
              </a:cxn>
              <a:cxn ang="0">
                <a:pos x="256" y="112"/>
              </a:cxn>
              <a:cxn ang="0">
                <a:pos x="256" y="16"/>
              </a:cxn>
              <a:cxn ang="0">
                <a:pos x="304" y="16"/>
              </a:cxn>
            </a:cxnLst>
            <a:rect l="0" t="0" r="r" b="b"/>
            <a:pathLst>
              <a:path w="704" h="528">
                <a:moveTo>
                  <a:pt x="304" y="208"/>
                </a:moveTo>
                <a:cubicBezTo>
                  <a:pt x="284" y="232"/>
                  <a:pt x="264" y="256"/>
                  <a:pt x="256" y="304"/>
                </a:cubicBezTo>
                <a:cubicBezTo>
                  <a:pt x="248" y="352"/>
                  <a:pt x="248" y="464"/>
                  <a:pt x="256" y="496"/>
                </a:cubicBezTo>
                <a:cubicBezTo>
                  <a:pt x="264" y="528"/>
                  <a:pt x="272" y="504"/>
                  <a:pt x="304" y="496"/>
                </a:cubicBezTo>
                <a:cubicBezTo>
                  <a:pt x="336" y="488"/>
                  <a:pt x="400" y="480"/>
                  <a:pt x="448" y="448"/>
                </a:cubicBezTo>
                <a:cubicBezTo>
                  <a:pt x="496" y="416"/>
                  <a:pt x="576" y="336"/>
                  <a:pt x="592" y="304"/>
                </a:cubicBezTo>
                <a:cubicBezTo>
                  <a:pt x="608" y="272"/>
                  <a:pt x="568" y="280"/>
                  <a:pt x="544" y="256"/>
                </a:cubicBezTo>
                <a:cubicBezTo>
                  <a:pt x="520" y="232"/>
                  <a:pt x="480" y="184"/>
                  <a:pt x="448" y="160"/>
                </a:cubicBezTo>
                <a:cubicBezTo>
                  <a:pt x="416" y="136"/>
                  <a:pt x="400" y="112"/>
                  <a:pt x="352" y="112"/>
                </a:cubicBezTo>
                <a:cubicBezTo>
                  <a:pt x="304" y="112"/>
                  <a:pt x="192" y="136"/>
                  <a:pt x="160" y="160"/>
                </a:cubicBezTo>
                <a:cubicBezTo>
                  <a:pt x="128" y="184"/>
                  <a:pt x="144" y="232"/>
                  <a:pt x="160" y="256"/>
                </a:cubicBezTo>
                <a:cubicBezTo>
                  <a:pt x="176" y="280"/>
                  <a:pt x="208" y="296"/>
                  <a:pt x="256" y="304"/>
                </a:cubicBezTo>
                <a:cubicBezTo>
                  <a:pt x="304" y="312"/>
                  <a:pt x="400" y="320"/>
                  <a:pt x="448" y="304"/>
                </a:cubicBezTo>
                <a:cubicBezTo>
                  <a:pt x="496" y="288"/>
                  <a:pt x="512" y="224"/>
                  <a:pt x="544" y="208"/>
                </a:cubicBezTo>
                <a:cubicBezTo>
                  <a:pt x="576" y="192"/>
                  <a:pt x="616" y="176"/>
                  <a:pt x="640" y="208"/>
                </a:cubicBezTo>
                <a:cubicBezTo>
                  <a:pt x="664" y="240"/>
                  <a:pt x="704" y="360"/>
                  <a:pt x="688" y="400"/>
                </a:cubicBezTo>
                <a:cubicBezTo>
                  <a:pt x="672" y="440"/>
                  <a:pt x="592" y="448"/>
                  <a:pt x="544" y="448"/>
                </a:cubicBezTo>
                <a:cubicBezTo>
                  <a:pt x="496" y="448"/>
                  <a:pt x="424" y="424"/>
                  <a:pt x="400" y="400"/>
                </a:cubicBezTo>
                <a:cubicBezTo>
                  <a:pt x="376" y="376"/>
                  <a:pt x="408" y="336"/>
                  <a:pt x="400" y="304"/>
                </a:cubicBezTo>
                <a:cubicBezTo>
                  <a:pt x="392" y="272"/>
                  <a:pt x="368" y="208"/>
                  <a:pt x="352" y="208"/>
                </a:cubicBezTo>
                <a:cubicBezTo>
                  <a:pt x="336" y="208"/>
                  <a:pt x="336" y="264"/>
                  <a:pt x="304" y="304"/>
                </a:cubicBezTo>
                <a:cubicBezTo>
                  <a:pt x="272" y="344"/>
                  <a:pt x="208" y="432"/>
                  <a:pt x="160" y="448"/>
                </a:cubicBezTo>
                <a:cubicBezTo>
                  <a:pt x="112" y="464"/>
                  <a:pt x="32" y="424"/>
                  <a:pt x="16" y="400"/>
                </a:cubicBezTo>
                <a:cubicBezTo>
                  <a:pt x="0" y="376"/>
                  <a:pt x="32" y="336"/>
                  <a:pt x="64" y="304"/>
                </a:cubicBezTo>
                <a:cubicBezTo>
                  <a:pt x="96" y="272"/>
                  <a:pt x="176" y="240"/>
                  <a:pt x="208" y="208"/>
                </a:cubicBezTo>
                <a:cubicBezTo>
                  <a:pt x="240" y="176"/>
                  <a:pt x="248" y="144"/>
                  <a:pt x="256" y="112"/>
                </a:cubicBezTo>
                <a:cubicBezTo>
                  <a:pt x="264" y="80"/>
                  <a:pt x="248" y="32"/>
                  <a:pt x="256" y="16"/>
                </a:cubicBezTo>
                <a:cubicBezTo>
                  <a:pt x="264" y="0"/>
                  <a:pt x="296" y="16"/>
                  <a:pt x="304" y="16"/>
                </a:cubicBezTo>
              </a:path>
            </a:pathLst>
          </a:custGeom>
          <a:noFill/>
          <a:ln w="28575" cmpd="sng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2352" name="Freeform 48"/>
          <p:cNvSpPr>
            <a:spLocks/>
          </p:cNvSpPr>
          <p:nvPr/>
        </p:nvSpPr>
        <p:spPr bwMode="auto">
          <a:xfrm>
            <a:off x="2540000" y="1665288"/>
            <a:ext cx="1066800" cy="1038225"/>
          </a:xfrm>
          <a:custGeom>
            <a:avLst/>
            <a:gdLst/>
            <a:ahLst/>
            <a:cxnLst>
              <a:cxn ang="0">
                <a:pos x="395" y="182"/>
              </a:cxn>
              <a:cxn ang="0">
                <a:pos x="204" y="263"/>
              </a:cxn>
              <a:cxn ang="0">
                <a:pos x="159" y="372"/>
              </a:cxn>
              <a:cxn ang="0">
                <a:pos x="150" y="400"/>
              </a:cxn>
              <a:cxn ang="0">
                <a:pos x="159" y="454"/>
              </a:cxn>
              <a:cxn ang="0">
                <a:pos x="259" y="509"/>
              </a:cxn>
              <a:cxn ang="0">
                <a:pos x="341" y="500"/>
              </a:cxn>
              <a:cxn ang="0">
                <a:pos x="314" y="354"/>
              </a:cxn>
              <a:cxn ang="0">
                <a:pos x="77" y="327"/>
              </a:cxn>
              <a:cxn ang="0">
                <a:pos x="68" y="191"/>
              </a:cxn>
              <a:cxn ang="0">
                <a:pos x="332" y="136"/>
              </a:cxn>
              <a:cxn ang="0">
                <a:pos x="414" y="109"/>
              </a:cxn>
              <a:cxn ang="0">
                <a:pos x="441" y="100"/>
              </a:cxn>
              <a:cxn ang="0">
                <a:pos x="450" y="72"/>
              </a:cxn>
              <a:cxn ang="0">
                <a:pos x="332" y="0"/>
              </a:cxn>
              <a:cxn ang="0">
                <a:pos x="241" y="18"/>
              </a:cxn>
              <a:cxn ang="0">
                <a:pos x="195" y="63"/>
              </a:cxn>
              <a:cxn ang="0">
                <a:pos x="168" y="91"/>
              </a:cxn>
              <a:cxn ang="0">
                <a:pos x="250" y="200"/>
              </a:cxn>
              <a:cxn ang="0">
                <a:pos x="441" y="263"/>
              </a:cxn>
              <a:cxn ang="0">
                <a:pos x="514" y="282"/>
              </a:cxn>
              <a:cxn ang="0">
                <a:pos x="568" y="300"/>
              </a:cxn>
              <a:cxn ang="0">
                <a:pos x="495" y="563"/>
              </a:cxn>
              <a:cxn ang="0">
                <a:pos x="304" y="654"/>
              </a:cxn>
              <a:cxn ang="0">
                <a:pos x="177" y="645"/>
              </a:cxn>
              <a:cxn ang="0">
                <a:pos x="86" y="563"/>
              </a:cxn>
              <a:cxn ang="0">
                <a:pos x="68" y="509"/>
              </a:cxn>
              <a:cxn ang="0">
                <a:pos x="86" y="472"/>
              </a:cxn>
              <a:cxn ang="0">
                <a:pos x="204" y="427"/>
              </a:cxn>
              <a:cxn ang="0">
                <a:pos x="450" y="391"/>
              </a:cxn>
              <a:cxn ang="0">
                <a:pos x="559" y="291"/>
              </a:cxn>
              <a:cxn ang="0">
                <a:pos x="568" y="172"/>
              </a:cxn>
              <a:cxn ang="0">
                <a:pos x="504" y="145"/>
              </a:cxn>
              <a:cxn ang="0">
                <a:pos x="423" y="209"/>
              </a:cxn>
              <a:cxn ang="0">
                <a:pos x="468" y="427"/>
              </a:cxn>
              <a:cxn ang="0">
                <a:pos x="450" y="545"/>
              </a:cxn>
              <a:cxn ang="0">
                <a:pos x="395" y="609"/>
              </a:cxn>
            </a:cxnLst>
            <a:rect l="0" t="0" r="r" b="b"/>
            <a:pathLst>
              <a:path w="672" h="654">
                <a:moveTo>
                  <a:pt x="395" y="182"/>
                </a:moveTo>
                <a:cubicBezTo>
                  <a:pt x="288" y="211"/>
                  <a:pt x="247" y="188"/>
                  <a:pt x="204" y="263"/>
                </a:cubicBezTo>
                <a:cubicBezTo>
                  <a:pt x="185" y="295"/>
                  <a:pt x="171" y="337"/>
                  <a:pt x="159" y="372"/>
                </a:cubicBezTo>
                <a:cubicBezTo>
                  <a:pt x="156" y="381"/>
                  <a:pt x="150" y="400"/>
                  <a:pt x="150" y="400"/>
                </a:cubicBezTo>
                <a:cubicBezTo>
                  <a:pt x="153" y="418"/>
                  <a:pt x="152" y="437"/>
                  <a:pt x="159" y="454"/>
                </a:cubicBezTo>
                <a:cubicBezTo>
                  <a:pt x="174" y="488"/>
                  <a:pt x="230" y="497"/>
                  <a:pt x="259" y="509"/>
                </a:cubicBezTo>
                <a:cubicBezTo>
                  <a:pt x="286" y="506"/>
                  <a:pt x="315" y="509"/>
                  <a:pt x="341" y="500"/>
                </a:cubicBezTo>
                <a:cubicBezTo>
                  <a:pt x="411" y="476"/>
                  <a:pt x="362" y="375"/>
                  <a:pt x="314" y="354"/>
                </a:cubicBezTo>
                <a:cubicBezTo>
                  <a:pt x="234" y="319"/>
                  <a:pt x="176" y="332"/>
                  <a:pt x="77" y="327"/>
                </a:cubicBezTo>
                <a:cubicBezTo>
                  <a:pt x="6" y="303"/>
                  <a:pt x="0" y="230"/>
                  <a:pt x="68" y="191"/>
                </a:cubicBezTo>
                <a:cubicBezTo>
                  <a:pt x="145" y="147"/>
                  <a:pt x="249" y="161"/>
                  <a:pt x="332" y="136"/>
                </a:cubicBezTo>
                <a:cubicBezTo>
                  <a:pt x="360" y="128"/>
                  <a:pt x="387" y="118"/>
                  <a:pt x="414" y="109"/>
                </a:cubicBezTo>
                <a:cubicBezTo>
                  <a:pt x="423" y="106"/>
                  <a:pt x="441" y="100"/>
                  <a:pt x="441" y="100"/>
                </a:cubicBezTo>
                <a:cubicBezTo>
                  <a:pt x="444" y="91"/>
                  <a:pt x="453" y="81"/>
                  <a:pt x="450" y="72"/>
                </a:cubicBezTo>
                <a:cubicBezTo>
                  <a:pt x="438" y="35"/>
                  <a:pt x="368" y="9"/>
                  <a:pt x="332" y="0"/>
                </a:cubicBezTo>
                <a:cubicBezTo>
                  <a:pt x="302" y="6"/>
                  <a:pt x="269" y="5"/>
                  <a:pt x="241" y="18"/>
                </a:cubicBezTo>
                <a:cubicBezTo>
                  <a:pt x="222" y="27"/>
                  <a:pt x="210" y="48"/>
                  <a:pt x="195" y="63"/>
                </a:cubicBezTo>
                <a:cubicBezTo>
                  <a:pt x="186" y="72"/>
                  <a:pt x="168" y="91"/>
                  <a:pt x="168" y="91"/>
                </a:cubicBezTo>
                <a:cubicBezTo>
                  <a:pt x="178" y="181"/>
                  <a:pt x="169" y="184"/>
                  <a:pt x="250" y="200"/>
                </a:cubicBezTo>
                <a:cubicBezTo>
                  <a:pt x="313" y="225"/>
                  <a:pt x="376" y="245"/>
                  <a:pt x="441" y="263"/>
                </a:cubicBezTo>
                <a:cubicBezTo>
                  <a:pt x="465" y="270"/>
                  <a:pt x="490" y="276"/>
                  <a:pt x="514" y="282"/>
                </a:cubicBezTo>
                <a:cubicBezTo>
                  <a:pt x="532" y="287"/>
                  <a:pt x="568" y="300"/>
                  <a:pt x="568" y="300"/>
                </a:cubicBezTo>
                <a:cubicBezTo>
                  <a:pt x="672" y="404"/>
                  <a:pt x="594" y="499"/>
                  <a:pt x="495" y="563"/>
                </a:cubicBezTo>
                <a:cubicBezTo>
                  <a:pt x="451" y="632"/>
                  <a:pt x="379" y="642"/>
                  <a:pt x="304" y="654"/>
                </a:cubicBezTo>
                <a:cubicBezTo>
                  <a:pt x="262" y="651"/>
                  <a:pt x="219" y="652"/>
                  <a:pt x="177" y="645"/>
                </a:cubicBezTo>
                <a:cubicBezTo>
                  <a:pt x="164" y="643"/>
                  <a:pt x="99" y="577"/>
                  <a:pt x="86" y="563"/>
                </a:cubicBezTo>
                <a:cubicBezTo>
                  <a:pt x="80" y="545"/>
                  <a:pt x="74" y="527"/>
                  <a:pt x="68" y="509"/>
                </a:cubicBezTo>
                <a:cubicBezTo>
                  <a:pt x="64" y="496"/>
                  <a:pt x="78" y="483"/>
                  <a:pt x="86" y="472"/>
                </a:cubicBezTo>
                <a:cubicBezTo>
                  <a:pt x="116" y="431"/>
                  <a:pt x="157" y="434"/>
                  <a:pt x="204" y="427"/>
                </a:cubicBezTo>
                <a:cubicBezTo>
                  <a:pt x="281" y="402"/>
                  <a:pt x="370" y="398"/>
                  <a:pt x="450" y="391"/>
                </a:cubicBezTo>
                <a:cubicBezTo>
                  <a:pt x="497" y="375"/>
                  <a:pt x="531" y="332"/>
                  <a:pt x="559" y="291"/>
                </a:cubicBezTo>
                <a:cubicBezTo>
                  <a:pt x="572" y="250"/>
                  <a:pt x="592" y="216"/>
                  <a:pt x="568" y="172"/>
                </a:cubicBezTo>
                <a:cubicBezTo>
                  <a:pt x="563" y="162"/>
                  <a:pt x="516" y="149"/>
                  <a:pt x="504" y="145"/>
                </a:cubicBezTo>
                <a:cubicBezTo>
                  <a:pt x="452" y="162"/>
                  <a:pt x="439" y="160"/>
                  <a:pt x="423" y="209"/>
                </a:cubicBezTo>
                <a:cubicBezTo>
                  <a:pt x="430" y="287"/>
                  <a:pt x="444" y="354"/>
                  <a:pt x="468" y="427"/>
                </a:cubicBezTo>
                <a:cubicBezTo>
                  <a:pt x="464" y="467"/>
                  <a:pt x="474" y="513"/>
                  <a:pt x="450" y="545"/>
                </a:cubicBezTo>
                <a:cubicBezTo>
                  <a:pt x="375" y="645"/>
                  <a:pt x="421" y="556"/>
                  <a:pt x="395" y="60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53" name="Line 49"/>
          <p:cNvSpPr>
            <a:spLocks noChangeShapeType="1"/>
          </p:cNvSpPr>
          <p:nvPr/>
        </p:nvSpPr>
        <p:spPr bwMode="auto">
          <a:xfrm flipV="1">
            <a:off x="3149600" y="1512888"/>
            <a:ext cx="381000" cy="457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2354" name="Freeform 50"/>
          <p:cNvSpPr>
            <a:spLocks/>
          </p:cNvSpPr>
          <p:nvPr/>
        </p:nvSpPr>
        <p:spPr bwMode="auto">
          <a:xfrm>
            <a:off x="3378200" y="2274888"/>
            <a:ext cx="393700" cy="508000"/>
          </a:xfrm>
          <a:custGeom>
            <a:avLst/>
            <a:gdLst/>
            <a:ahLst/>
            <a:cxnLst>
              <a:cxn ang="0">
                <a:pos x="104" y="112"/>
              </a:cxn>
              <a:cxn ang="0">
                <a:pos x="8" y="160"/>
              </a:cxn>
              <a:cxn ang="0">
                <a:pos x="56" y="208"/>
              </a:cxn>
              <a:cxn ang="0">
                <a:pos x="200" y="160"/>
              </a:cxn>
              <a:cxn ang="0">
                <a:pos x="248" y="64"/>
              </a:cxn>
              <a:cxn ang="0">
                <a:pos x="200" y="16"/>
              </a:cxn>
              <a:cxn ang="0">
                <a:pos x="104" y="16"/>
              </a:cxn>
              <a:cxn ang="0">
                <a:pos x="152" y="112"/>
              </a:cxn>
              <a:cxn ang="0">
                <a:pos x="200" y="112"/>
              </a:cxn>
              <a:cxn ang="0">
                <a:pos x="200" y="208"/>
              </a:cxn>
              <a:cxn ang="0">
                <a:pos x="200" y="304"/>
              </a:cxn>
              <a:cxn ang="0">
                <a:pos x="104" y="304"/>
              </a:cxn>
              <a:cxn ang="0">
                <a:pos x="56" y="256"/>
              </a:cxn>
              <a:cxn ang="0">
                <a:pos x="8" y="256"/>
              </a:cxn>
              <a:cxn ang="0">
                <a:pos x="56" y="160"/>
              </a:cxn>
              <a:cxn ang="0">
                <a:pos x="104" y="112"/>
              </a:cxn>
            </a:cxnLst>
            <a:rect l="0" t="0" r="r" b="b"/>
            <a:pathLst>
              <a:path w="248" h="320">
                <a:moveTo>
                  <a:pt x="104" y="112"/>
                </a:moveTo>
                <a:cubicBezTo>
                  <a:pt x="96" y="112"/>
                  <a:pt x="16" y="144"/>
                  <a:pt x="8" y="160"/>
                </a:cubicBezTo>
                <a:cubicBezTo>
                  <a:pt x="0" y="176"/>
                  <a:pt x="24" y="208"/>
                  <a:pt x="56" y="208"/>
                </a:cubicBezTo>
                <a:cubicBezTo>
                  <a:pt x="88" y="208"/>
                  <a:pt x="168" y="184"/>
                  <a:pt x="200" y="160"/>
                </a:cubicBezTo>
                <a:cubicBezTo>
                  <a:pt x="232" y="136"/>
                  <a:pt x="248" y="88"/>
                  <a:pt x="248" y="64"/>
                </a:cubicBezTo>
                <a:cubicBezTo>
                  <a:pt x="248" y="40"/>
                  <a:pt x="224" y="24"/>
                  <a:pt x="200" y="16"/>
                </a:cubicBezTo>
                <a:cubicBezTo>
                  <a:pt x="176" y="8"/>
                  <a:pt x="112" y="0"/>
                  <a:pt x="104" y="16"/>
                </a:cubicBezTo>
                <a:cubicBezTo>
                  <a:pt x="96" y="32"/>
                  <a:pt x="136" y="96"/>
                  <a:pt x="152" y="112"/>
                </a:cubicBezTo>
                <a:cubicBezTo>
                  <a:pt x="168" y="128"/>
                  <a:pt x="192" y="96"/>
                  <a:pt x="200" y="112"/>
                </a:cubicBezTo>
                <a:cubicBezTo>
                  <a:pt x="208" y="128"/>
                  <a:pt x="200" y="176"/>
                  <a:pt x="200" y="208"/>
                </a:cubicBezTo>
                <a:cubicBezTo>
                  <a:pt x="200" y="240"/>
                  <a:pt x="216" y="288"/>
                  <a:pt x="200" y="304"/>
                </a:cubicBezTo>
                <a:cubicBezTo>
                  <a:pt x="184" y="320"/>
                  <a:pt x="128" y="312"/>
                  <a:pt x="104" y="304"/>
                </a:cubicBezTo>
                <a:cubicBezTo>
                  <a:pt x="80" y="296"/>
                  <a:pt x="72" y="264"/>
                  <a:pt x="56" y="256"/>
                </a:cubicBezTo>
                <a:cubicBezTo>
                  <a:pt x="40" y="248"/>
                  <a:pt x="8" y="272"/>
                  <a:pt x="8" y="256"/>
                </a:cubicBezTo>
                <a:cubicBezTo>
                  <a:pt x="8" y="240"/>
                  <a:pt x="40" y="184"/>
                  <a:pt x="56" y="160"/>
                </a:cubicBezTo>
                <a:cubicBezTo>
                  <a:pt x="72" y="136"/>
                  <a:pt x="112" y="112"/>
                  <a:pt x="104" y="112"/>
                </a:cubicBezTo>
                <a:close/>
              </a:path>
            </a:pathLst>
          </a:custGeom>
          <a:noFill/>
          <a:ln w="28575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2355" name="Freeform 51"/>
          <p:cNvSpPr>
            <a:spLocks/>
          </p:cNvSpPr>
          <p:nvPr/>
        </p:nvSpPr>
        <p:spPr bwMode="auto">
          <a:xfrm rot="4333415">
            <a:off x="1836738" y="2068513"/>
            <a:ext cx="1117600" cy="838200"/>
          </a:xfrm>
          <a:custGeom>
            <a:avLst/>
            <a:gdLst/>
            <a:ahLst/>
            <a:cxnLst>
              <a:cxn ang="0">
                <a:pos x="304" y="208"/>
              </a:cxn>
              <a:cxn ang="0">
                <a:pos x="256" y="304"/>
              </a:cxn>
              <a:cxn ang="0">
                <a:pos x="256" y="496"/>
              </a:cxn>
              <a:cxn ang="0">
                <a:pos x="304" y="496"/>
              </a:cxn>
              <a:cxn ang="0">
                <a:pos x="448" y="448"/>
              </a:cxn>
              <a:cxn ang="0">
                <a:pos x="592" y="304"/>
              </a:cxn>
              <a:cxn ang="0">
                <a:pos x="544" y="256"/>
              </a:cxn>
              <a:cxn ang="0">
                <a:pos x="448" y="160"/>
              </a:cxn>
              <a:cxn ang="0">
                <a:pos x="352" y="112"/>
              </a:cxn>
              <a:cxn ang="0">
                <a:pos x="160" y="160"/>
              </a:cxn>
              <a:cxn ang="0">
                <a:pos x="160" y="256"/>
              </a:cxn>
              <a:cxn ang="0">
                <a:pos x="256" y="304"/>
              </a:cxn>
              <a:cxn ang="0">
                <a:pos x="448" y="304"/>
              </a:cxn>
              <a:cxn ang="0">
                <a:pos x="544" y="208"/>
              </a:cxn>
              <a:cxn ang="0">
                <a:pos x="640" y="208"/>
              </a:cxn>
              <a:cxn ang="0">
                <a:pos x="688" y="400"/>
              </a:cxn>
              <a:cxn ang="0">
                <a:pos x="544" y="448"/>
              </a:cxn>
              <a:cxn ang="0">
                <a:pos x="400" y="400"/>
              </a:cxn>
              <a:cxn ang="0">
                <a:pos x="400" y="304"/>
              </a:cxn>
              <a:cxn ang="0">
                <a:pos x="352" y="208"/>
              </a:cxn>
              <a:cxn ang="0">
                <a:pos x="304" y="304"/>
              </a:cxn>
              <a:cxn ang="0">
                <a:pos x="160" y="448"/>
              </a:cxn>
              <a:cxn ang="0">
                <a:pos x="16" y="400"/>
              </a:cxn>
              <a:cxn ang="0">
                <a:pos x="64" y="304"/>
              </a:cxn>
              <a:cxn ang="0">
                <a:pos x="208" y="208"/>
              </a:cxn>
              <a:cxn ang="0">
                <a:pos x="256" y="112"/>
              </a:cxn>
              <a:cxn ang="0">
                <a:pos x="256" y="16"/>
              </a:cxn>
              <a:cxn ang="0">
                <a:pos x="304" y="16"/>
              </a:cxn>
            </a:cxnLst>
            <a:rect l="0" t="0" r="r" b="b"/>
            <a:pathLst>
              <a:path w="704" h="528">
                <a:moveTo>
                  <a:pt x="304" y="208"/>
                </a:moveTo>
                <a:cubicBezTo>
                  <a:pt x="284" y="232"/>
                  <a:pt x="264" y="256"/>
                  <a:pt x="256" y="304"/>
                </a:cubicBezTo>
                <a:cubicBezTo>
                  <a:pt x="248" y="352"/>
                  <a:pt x="248" y="464"/>
                  <a:pt x="256" y="496"/>
                </a:cubicBezTo>
                <a:cubicBezTo>
                  <a:pt x="264" y="528"/>
                  <a:pt x="272" y="504"/>
                  <a:pt x="304" y="496"/>
                </a:cubicBezTo>
                <a:cubicBezTo>
                  <a:pt x="336" y="488"/>
                  <a:pt x="400" y="480"/>
                  <a:pt x="448" y="448"/>
                </a:cubicBezTo>
                <a:cubicBezTo>
                  <a:pt x="496" y="416"/>
                  <a:pt x="576" y="336"/>
                  <a:pt x="592" y="304"/>
                </a:cubicBezTo>
                <a:cubicBezTo>
                  <a:pt x="608" y="272"/>
                  <a:pt x="568" y="280"/>
                  <a:pt x="544" y="256"/>
                </a:cubicBezTo>
                <a:cubicBezTo>
                  <a:pt x="520" y="232"/>
                  <a:pt x="480" y="184"/>
                  <a:pt x="448" y="160"/>
                </a:cubicBezTo>
                <a:cubicBezTo>
                  <a:pt x="416" y="136"/>
                  <a:pt x="400" y="112"/>
                  <a:pt x="352" y="112"/>
                </a:cubicBezTo>
                <a:cubicBezTo>
                  <a:pt x="304" y="112"/>
                  <a:pt x="192" y="136"/>
                  <a:pt x="160" y="160"/>
                </a:cubicBezTo>
                <a:cubicBezTo>
                  <a:pt x="128" y="184"/>
                  <a:pt x="144" y="232"/>
                  <a:pt x="160" y="256"/>
                </a:cubicBezTo>
                <a:cubicBezTo>
                  <a:pt x="176" y="280"/>
                  <a:pt x="208" y="296"/>
                  <a:pt x="256" y="304"/>
                </a:cubicBezTo>
                <a:cubicBezTo>
                  <a:pt x="304" y="312"/>
                  <a:pt x="400" y="320"/>
                  <a:pt x="448" y="304"/>
                </a:cubicBezTo>
                <a:cubicBezTo>
                  <a:pt x="496" y="288"/>
                  <a:pt x="512" y="224"/>
                  <a:pt x="544" y="208"/>
                </a:cubicBezTo>
                <a:cubicBezTo>
                  <a:pt x="576" y="192"/>
                  <a:pt x="616" y="176"/>
                  <a:pt x="640" y="208"/>
                </a:cubicBezTo>
                <a:cubicBezTo>
                  <a:pt x="664" y="240"/>
                  <a:pt x="704" y="360"/>
                  <a:pt x="688" y="400"/>
                </a:cubicBezTo>
                <a:cubicBezTo>
                  <a:pt x="672" y="440"/>
                  <a:pt x="592" y="448"/>
                  <a:pt x="544" y="448"/>
                </a:cubicBezTo>
                <a:cubicBezTo>
                  <a:pt x="496" y="448"/>
                  <a:pt x="424" y="424"/>
                  <a:pt x="400" y="400"/>
                </a:cubicBezTo>
                <a:cubicBezTo>
                  <a:pt x="376" y="376"/>
                  <a:pt x="408" y="336"/>
                  <a:pt x="400" y="304"/>
                </a:cubicBezTo>
                <a:cubicBezTo>
                  <a:pt x="392" y="272"/>
                  <a:pt x="368" y="208"/>
                  <a:pt x="352" y="208"/>
                </a:cubicBezTo>
                <a:cubicBezTo>
                  <a:pt x="336" y="208"/>
                  <a:pt x="336" y="264"/>
                  <a:pt x="304" y="304"/>
                </a:cubicBezTo>
                <a:cubicBezTo>
                  <a:pt x="272" y="344"/>
                  <a:pt x="208" y="432"/>
                  <a:pt x="160" y="448"/>
                </a:cubicBezTo>
                <a:cubicBezTo>
                  <a:pt x="112" y="464"/>
                  <a:pt x="32" y="424"/>
                  <a:pt x="16" y="400"/>
                </a:cubicBezTo>
                <a:cubicBezTo>
                  <a:pt x="0" y="376"/>
                  <a:pt x="32" y="336"/>
                  <a:pt x="64" y="304"/>
                </a:cubicBezTo>
                <a:cubicBezTo>
                  <a:pt x="96" y="272"/>
                  <a:pt x="176" y="240"/>
                  <a:pt x="208" y="208"/>
                </a:cubicBezTo>
                <a:cubicBezTo>
                  <a:pt x="240" y="176"/>
                  <a:pt x="248" y="144"/>
                  <a:pt x="256" y="112"/>
                </a:cubicBezTo>
                <a:cubicBezTo>
                  <a:pt x="264" y="80"/>
                  <a:pt x="248" y="32"/>
                  <a:pt x="256" y="16"/>
                </a:cubicBezTo>
                <a:cubicBezTo>
                  <a:pt x="264" y="0"/>
                  <a:pt x="296" y="16"/>
                  <a:pt x="304" y="16"/>
                </a:cubicBezTo>
              </a:path>
            </a:pathLst>
          </a:custGeom>
          <a:noFill/>
          <a:ln w="28575" cmpd="sng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2356" name="Freeform 52"/>
          <p:cNvSpPr>
            <a:spLocks/>
          </p:cNvSpPr>
          <p:nvPr/>
        </p:nvSpPr>
        <p:spPr bwMode="auto">
          <a:xfrm>
            <a:off x="3124200" y="4327525"/>
            <a:ext cx="277813" cy="82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" y="9"/>
              </a:cxn>
              <a:cxn ang="0">
                <a:pos x="55" y="36"/>
              </a:cxn>
              <a:cxn ang="0">
                <a:pos x="127" y="100"/>
              </a:cxn>
            </a:cxnLst>
            <a:rect l="0" t="0" r="r" b="b"/>
            <a:pathLst>
              <a:path w="127" h="100">
                <a:moveTo>
                  <a:pt x="0" y="0"/>
                </a:moveTo>
                <a:cubicBezTo>
                  <a:pt x="12" y="3"/>
                  <a:pt x="26" y="2"/>
                  <a:pt x="37" y="9"/>
                </a:cubicBezTo>
                <a:cubicBezTo>
                  <a:pt x="46" y="15"/>
                  <a:pt x="48" y="28"/>
                  <a:pt x="55" y="36"/>
                </a:cubicBezTo>
                <a:cubicBezTo>
                  <a:pt x="76" y="62"/>
                  <a:pt x="104" y="77"/>
                  <a:pt x="127" y="100"/>
                </a:cubicBezTo>
              </a:path>
            </a:pathLst>
          </a:custGeom>
          <a:noFill/>
          <a:ln w="28575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57" name="Freeform 53"/>
          <p:cNvSpPr>
            <a:spLocks/>
          </p:cNvSpPr>
          <p:nvPr/>
        </p:nvSpPr>
        <p:spPr bwMode="auto">
          <a:xfrm>
            <a:off x="3276600" y="4098925"/>
            <a:ext cx="76200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" y="9"/>
              </a:cxn>
              <a:cxn ang="0">
                <a:pos x="55" y="36"/>
              </a:cxn>
              <a:cxn ang="0">
                <a:pos x="127" y="100"/>
              </a:cxn>
            </a:cxnLst>
            <a:rect l="0" t="0" r="r" b="b"/>
            <a:pathLst>
              <a:path w="127" h="100">
                <a:moveTo>
                  <a:pt x="0" y="0"/>
                </a:moveTo>
                <a:cubicBezTo>
                  <a:pt x="12" y="3"/>
                  <a:pt x="26" y="2"/>
                  <a:pt x="37" y="9"/>
                </a:cubicBezTo>
                <a:cubicBezTo>
                  <a:pt x="46" y="15"/>
                  <a:pt x="48" y="28"/>
                  <a:pt x="55" y="36"/>
                </a:cubicBezTo>
                <a:cubicBezTo>
                  <a:pt x="76" y="62"/>
                  <a:pt x="104" y="77"/>
                  <a:pt x="127" y="100"/>
                </a:cubicBezTo>
              </a:path>
            </a:pathLst>
          </a:custGeom>
          <a:noFill/>
          <a:ln w="28575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58" name="Freeform 54"/>
          <p:cNvSpPr>
            <a:spLocks/>
          </p:cNvSpPr>
          <p:nvPr/>
        </p:nvSpPr>
        <p:spPr bwMode="auto">
          <a:xfrm flipH="1">
            <a:off x="3352800" y="4098925"/>
            <a:ext cx="244475" cy="215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" y="9"/>
              </a:cxn>
              <a:cxn ang="0">
                <a:pos x="55" y="36"/>
              </a:cxn>
              <a:cxn ang="0">
                <a:pos x="127" y="100"/>
              </a:cxn>
            </a:cxnLst>
            <a:rect l="0" t="0" r="r" b="b"/>
            <a:pathLst>
              <a:path w="127" h="100">
                <a:moveTo>
                  <a:pt x="0" y="0"/>
                </a:moveTo>
                <a:cubicBezTo>
                  <a:pt x="12" y="3"/>
                  <a:pt x="26" y="2"/>
                  <a:pt x="37" y="9"/>
                </a:cubicBezTo>
                <a:cubicBezTo>
                  <a:pt x="46" y="15"/>
                  <a:pt x="48" y="28"/>
                  <a:pt x="55" y="36"/>
                </a:cubicBezTo>
                <a:cubicBezTo>
                  <a:pt x="76" y="62"/>
                  <a:pt x="104" y="77"/>
                  <a:pt x="127" y="100"/>
                </a:cubicBezTo>
              </a:path>
            </a:pathLst>
          </a:custGeom>
          <a:noFill/>
          <a:ln w="28575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59" name="Freeform 55"/>
          <p:cNvSpPr>
            <a:spLocks/>
          </p:cNvSpPr>
          <p:nvPr/>
        </p:nvSpPr>
        <p:spPr bwMode="auto">
          <a:xfrm>
            <a:off x="1981200" y="3717925"/>
            <a:ext cx="144463" cy="115888"/>
          </a:xfrm>
          <a:custGeom>
            <a:avLst/>
            <a:gdLst/>
            <a:ahLst/>
            <a:cxnLst>
              <a:cxn ang="0">
                <a:pos x="0" y="73"/>
              </a:cxn>
              <a:cxn ang="0">
                <a:pos x="91" y="0"/>
              </a:cxn>
            </a:cxnLst>
            <a:rect l="0" t="0" r="r" b="b"/>
            <a:pathLst>
              <a:path w="91" h="73">
                <a:moveTo>
                  <a:pt x="0" y="73"/>
                </a:moveTo>
                <a:cubicBezTo>
                  <a:pt x="29" y="29"/>
                  <a:pt x="37" y="0"/>
                  <a:pt x="91" y="0"/>
                </a:cubicBezTo>
              </a:path>
            </a:pathLst>
          </a:custGeom>
          <a:noFill/>
          <a:ln w="28575" cmpd="sng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60" name="Freeform 56"/>
          <p:cNvSpPr>
            <a:spLocks/>
          </p:cNvSpPr>
          <p:nvPr/>
        </p:nvSpPr>
        <p:spPr bwMode="auto">
          <a:xfrm>
            <a:off x="2133600" y="3489325"/>
            <a:ext cx="201613" cy="158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" y="9"/>
              </a:cxn>
              <a:cxn ang="0">
                <a:pos x="55" y="36"/>
              </a:cxn>
              <a:cxn ang="0">
                <a:pos x="127" y="100"/>
              </a:cxn>
            </a:cxnLst>
            <a:rect l="0" t="0" r="r" b="b"/>
            <a:pathLst>
              <a:path w="127" h="100">
                <a:moveTo>
                  <a:pt x="0" y="0"/>
                </a:moveTo>
                <a:cubicBezTo>
                  <a:pt x="12" y="3"/>
                  <a:pt x="26" y="2"/>
                  <a:pt x="37" y="9"/>
                </a:cubicBezTo>
                <a:cubicBezTo>
                  <a:pt x="46" y="15"/>
                  <a:pt x="48" y="28"/>
                  <a:pt x="55" y="36"/>
                </a:cubicBezTo>
                <a:cubicBezTo>
                  <a:pt x="76" y="62"/>
                  <a:pt x="104" y="77"/>
                  <a:pt x="127" y="100"/>
                </a:cubicBezTo>
              </a:path>
            </a:pathLst>
          </a:custGeom>
          <a:noFill/>
          <a:ln w="28575" cmpd="sng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61" name="Freeform 57"/>
          <p:cNvSpPr>
            <a:spLocks/>
          </p:cNvSpPr>
          <p:nvPr/>
        </p:nvSpPr>
        <p:spPr bwMode="auto">
          <a:xfrm>
            <a:off x="2166938" y="3790950"/>
            <a:ext cx="76200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" y="9"/>
              </a:cxn>
              <a:cxn ang="0">
                <a:pos x="55" y="36"/>
              </a:cxn>
              <a:cxn ang="0">
                <a:pos x="127" y="100"/>
              </a:cxn>
            </a:cxnLst>
            <a:rect l="0" t="0" r="r" b="b"/>
            <a:pathLst>
              <a:path w="127" h="100">
                <a:moveTo>
                  <a:pt x="0" y="0"/>
                </a:moveTo>
                <a:cubicBezTo>
                  <a:pt x="12" y="3"/>
                  <a:pt x="26" y="2"/>
                  <a:pt x="37" y="9"/>
                </a:cubicBezTo>
                <a:cubicBezTo>
                  <a:pt x="46" y="15"/>
                  <a:pt x="48" y="28"/>
                  <a:pt x="55" y="36"/>
                </a:cubicBezTo>
                <a:cubicBezTo>
                  <a:pt x="76" y="62"/>
                  <a:pt x="104" y="77"/>
                  <a:pt x="127" y="100"/>
                </a:cubicBezTo>
              </a:path>
            </a:pathLst>
          </a:custGeom>
          <a:noFill/>
          <a:ln w="28575" cmpd="sng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62" name="Freeform 58"/>
          <p:cNvSpPr>
            <a:spLocks/>
          </p:cNvSpPr>
          <p:nvPr/>
        </p:nvSpPr>
        <p:spPr bwMode="auto">
          <a:xfrm flipH="1">
            <a:off x="2243138" y="3790950"/>
            <a:ext cx="244475" cy="215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" y="9"/>
              </a:cxn>
              <a:cxn ang="0">
                <a:pos x="55" y="36"/>
              </a:cxn>
              <a:cxn ang="0">
                <a:pos x="127" y="100"/>
              </a:cxn>
            </a:cxnLst>
            <a:rect l="0" t="0" r="r" b="b"/>
            <a:pathLst>
              <a:path w="127" h="100">
                <a:moveTo>
                  <a:pt x="0" y="0"/>
                </a:moveTo>
                <a:cubicBezTo>
                  <a:pt x="12" y="3"/>
                  <a:pt x="26" y="2"/>
                  <a:pt x="37" y="9"/>
                </a:cubicBezTo>
                <a:cubicBezTo>
                  <a:pt x="46" y="15"/>
                  <a:pt x="48" y="28"/>
                  <a:pt x="55" y="36"/>
                </a:cubicBezTo>
                <a:cubicBezTo>
                  <a:pt x="76" y="62"/>
                  <a:pt x="104" y="77"/>
                  <a:pt x="127" y="100"/>
                </a:cubicBezTo>
              </a:path>
            </a:pathLst>
          </a:custGeom>
          <a:noFill/>
          <a:ln w="28575" cmpd="sng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63" name="Freeform 59"/>
          <p:cNvSpPr>
            <a:spLocks/>
          </p:cNvSpPr>
          <p:nvPr/>
        </p:nvSpPr>
        <p:spPr bwMode="auto">
          <a:xfrm>
            <a:off x="1981200" y="4022725"/>
            <a:ext cx="414338" cy="136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" y="9"/>
              </a:cxn>
              <a:cxn ang="0">
                <a:pos x="55" y="36"/>
              </a:cxn>
              <a:cxn ang="0">
                <a:pos x="127" y="100"/>
              </a:cxn>
            </a:cxnLst>
            <a:rect l="0" t="0" r="r" b="b"/>
            <a:pathLst>
              <a:path w="127" h="100">
                <a:moveTo>
                  <a:pt x="0" y="0"/>
                </a:moveTo>
                <a:cubicBezTo>
                  <a:pt x="12" y="3"/>
                  <a:pt x="26" y="2"/>
                  <a:pt x="37" y="9"/>
                </a:cubicBezTo>
                <a:cubicBezTo>
                  <a:pt x="46" y="15"/>
                  <a:pt x="48" y="28"/>
                  <a:pt x="55" y="36"/>
                </a:cubicBezTo>
                <a:cubicBezTo>
                  <a:pt x="76" y="62"/>
                  <a:pt x="104" y="77"/>
                  <a:pt x="127" y="100"/>
                </a:cubicBezTo>
              </a:path>
            </a:pathLst>
          </a:custGeom>
          <a:noFill/>
          <a:ln w="28575" cmpd="sng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64" name="Freeform 60"/>
          <p:cNvSpPr>
            <a:spLocks/>
          </p:cNvSpPr>
          <p:nvPr/>
        </p:nvSpPr>
        <p:spPr bwMode="auto">
          <a:xfrm flipH="1">
            <a:off x="1905000" y="3565525"/>
            <a:ext cx="119063" cy="288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" y="9"/>
              </a:cxn>
              <a:cxn ang="0">
                <a:pos x="55" y="36"/>
              </a:cxn>
              <a:cxn ang="0">
                <a:pos x="127" y="100"/>
              </a:cxn>
            </a:cxnLst>
            <a:rect l="0" t="0" r="r" b="b"/>
            <a:pathLst>
              <a:path w="127" h="100">
                <a:moveTo>
                  <a:pt x="0" y="0"/>
                </a:moveTo>
                <a:cubicBezTo>
                  <a:pt x="12" y="3"/>
                  <a:pt x="26" y="2"/>
                  <a:pt x="37" y="9"/>
                </a:cubicBezTo>
                <a:cubicBezTo>
                  <a:pt x="46" y="15"/>
                  <a:pt x="48" y="28"/>
                  <a:pt x="55" y="36"/>
                </a:cubicBezTo>
                <a:cubicBezTo>
                  <a:pt x="76" y="62"/>
                  <a:pt x="104" y="77"/>
                  <a:pt x="127" y="100"/>
                </a:cubicBezTo>
              </a:path>
            </a:pathLst>
          </a:custGeom>
          <a:noFill/>
          <a:ln w="28575" cmpd="sng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65" name="Line 61"/>
          <p:cNvSpPr>
            <a:spLocks noChangeShapeType="1"/>
          </p:cNvSpPr>
          <p:nvPr/>
        </p:nvSpPr>
        <p:spPr bwMode="auto">
          <a:xfrm>
            <a:off x="7512050" y="4373563"/>
            <a:ext cx="0" cy="282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66" name="Line 62"/>
          <p:cNvSpPr>
            <a:spLocks noChangeShapeType="1"/>
          </p:cNvSpPr>
          <p:nvPr/>
        </p:nvSpPr>
        <p:spPr bwMode="auto">
          <a:xfrm>
            <a:off x="6938963" y="3906838"/>
            <a:ext cx="0" cy="739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67" name="Line 63"/>
          <p:cNvSpPr>
            <a:spLocks noChangeShapeType="1"/>
          </p:cNvSpPr>
          <p:nvPr/>
        </p:nvSpPr>
        <p:spPr bwMode="auto">
          <a:xfrm>
            <a:off x="7319963" y="4494213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68" name="Line 64"/>
          <p:cNvSpPr>
            <a:spLocks noChangeShapeType="1"/>
          </p:cNvSpPr>
          <p:nvPr/>
        </p:nvSpPr>
        <p:spPr bwMode="auto">
          <a:xfrm>
            <a:off x="6253163" y="426561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69" name="Line 65"/>
          <p:cNvSpPr>
            <a:spLocks noChangeShapeType="1"/>
          </p:cNvSpPr>
          <p:nvPr/>
        </p:nvSpPr>
        <p:spPr bwMode="auto">
          <a:xfrm>
            <a:off x="7091363" y="4135438"/>
            <a:ext cx="0" cy="511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70" name="Line 66"/>
          <p:cNvSpPr>
            <a:spLocks noChangeShapeType="1"/>
          </p:cNvSpPr>
          <p:nvPr/>
        </p:nvSpPr>
        <p:spPr bwMode="auto">
          <a:xfrm>
            <a:off x="6405563" y="4135438"/>
            <a:ext cx="0" cy="511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71" name="Line 67"/>
          <p:cNvSpPr>
            <a:spLocks noChangeShapeType="1"/>
          </p:cNvSpPr>
          <p:nvPr/>
        </p:nvSpPr>
        <p:spPr bwMode="auto">
          <a:xfrm>
            <a:off x="6481763" y="3830638"/>
            <a:ext cx="0" cy="815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72" name="Rectangle 68"/>
          <p:cNvSpPr>
            <a:spLocks noChangeArrowheads="1"/>
          </p:cNvSpPr>
          <p:nvPr/>
        </p:nvSpPr>
        <p:spPr bwMode="auto">
          <a:xfrm>
            <a:off x="6172200" y="5181600"/>
            <a:ext cx="101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13528A"/>
                </a:solidFill>
              </a:rPr>
              <a:t>MS/MS</a:t>
            </a:r>
          </a:p>
        </p:txBody>
      </p:sp>
      <p:sp>
        <p:nvSpPr>
          <p:cNvPr id="482373" name="Freeform 69"/>
          <p:cNvSpPr>
            <a:spLocks/>
          </p:cNvSpPr>
          <p:nvPr/>
        </p:nvSpPr>
        <p:spPr bwMode="auto">
          <a:xfrm>
            <a:off x="2362200" y="4951413"/>
            <a:ext cx="250825" cy="160337"/>
          </a:xfrm>
          <a:custGeom>
            <a:avLst/>
            <a:gdLst/>
            <a:ahLst/>
            <a:cxnLst>
              <a:cxn ang="0">
                <a:pos x="0" y="101"/>
              </a:cxn>
              <a:cxn ang="0">
                <a:pos x="100" y="19"/>
              </a:cxn>
              <a:cxn ang="0">
                <a:pos x="154" y="1"/>
              </a:cxn>
              <a:cxn ang="0">
                <a:pos x="145" y="10"/>
              </a:cxn>
            </a:cxnLst>
            <a:rect l="0" t="0" r="r" b="b"/>
            <a:pathLst>
              <a:path w="158" h="101">
                <a:moveTo>
                  <a:pt x="0" y="101"/>
                </a:moveTo>
                <a:cubicBezTo>
                  <a:pt x="72" y="52"/>
                  <a:pt x="38" y="79"/>
                  <a:pt x="100" y="19"/>
                </a:cubicBezTo>
                <a:cubicBezTo>
                  <a:pt x="114" y="6"/>
                  <a:pt x="136" y="7"/>
                  <a:pt x="154" y="1"/>
                </a:cubicBezTo>
                <a:cubicBezTo>
                  <a:pt x="158" y="0"/>
                  <a:pt x="148" y="7"/>
                  <a:pt x="145" y="1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74" name="Freeform 70"/>
          <p:cNvSpPr>
            <a:spLocks/>
          </p:cNvSpPr>
          <p:nvPr/>
        </p:nvSpPr>
        <p:spPr bwMode="auto">
          <a:xfrm>
            <a:off x="2260600" y="5097463"/>
            <a:ext cx="476250" cy="1000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" y="63"/>
              </a:cxn>
              <a:cxn ang="0">
                <a:pos x="300" y="36"/>
              </a:cxn>
            </a:cxnLst>
            <a:rect l="0" t="0" r="r" b="b"/>
            <a:pathLst>
              <a:path w="300" h="63">
                <a:moveTo>
                  <a:pt x="0" y="0"/>
                </a:moveTo>
                <a:cubicBezTo>
                  <a:pt x="31" y="20"/>
                  <a:pt x="65" y="51"/>
                  <a:pt x="100" y="63"/>
                </a:cubicBezTo>
                <a:cubicBezTo>
                  <a:pt x="182" y="51"/>
                  <a:pt x="216" y="36"/>
                  <a:pt x="300" y="3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75" name="Line 71"/>
          <p:cNvSpPr>
            <a:spLocks noChangeShapeType="1"/>
          </p:cNvSpPr>
          <p:nvPr/>
        </p:nvSpPr>
        <p:spPr bwMode="auto">
          <a:xfrm>
            <a:off x="2486025" y="5022850"/>
            <a:ext cx="123825" cy="1428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76" name="Line 72"/>
          <p:cNvSpPr>
            <a:spLocks noChangeShapeType="1"/>
          </p:cNvSpPr>
          <p:nvPr/>
        </p:nvSpPr>
        <p:spPr bwMode="auto">
          <a:xfrm>
            <a:off x="2540000" y="523875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77" name="Line 73"/>
          <p:cNvSpPr>
            <a:spLocks noChangeShapeType="1"/>
          </p:cNvSpPr>
          <p:nvPr/>
        </p:nvSpPr>
        <p:spPr bwMode="auto">
          <a:xfrm>
            <a:off x="2511425" y="5767388"/>
            <a:ext cx="123825" cy="1428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78" name="Line 74"/>
          <p:cNvSpPr>
            <a:spLocks noChangeShapeType="1"/>
          </p:cNvSpPr>
          <p:nvPr/>
        </p:nvSpPr>
        <p:spPr bwMode="auto">
          <a:xfrm flipV="1">
            <a:off x="2438400" y="5713413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2379" name="Line 75"/>
          <p:cNvSpPr>
            <a:spLocks noChangeShapeType="1"/>
          </p:cNvSpPr>
          <p:nvPr/>
        </p:nvSpPr>
        <p:spPr bwMode="auto">
          <a:xfrm flipH="1">
            <a:off x="2743200" y="5794375"/>
            <a:ext cx="762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2380" name="Line 76"/>
          <p:cNvSpPr>
            <a:spLocks noChangeShapeType="1"/>
          </p:cNvSpPr>
          <p:nvPr/>
        </p:nvSpPr>
        <p:spPr bwMode="auto">
          <a:xfrm flipH="1">
            <a:off x="2489200" y="6038850"/>
            <a:ext cx="76200" cy="76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2381" name="Line 77"/>
          <p:cNvSpPr>
            <a:spLocks noChangeShapeType="1"/>
          </p:cNvSpPr>
          <p:nvPr/>
        </p:nvSpPr>
        <p:spPr bwMode="auto">
          <a:xfrm flipH="1">
            <a:off x="2616200" y="5835650"/>
            <a:ext cx="76200" cy="152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2382" name="Line 78"/>
          <p:cNvSpPr>
            <a:spLocks noChangeShapeType="1"/>
          </p:cNvSpPr>
          <p:nvPr/>
        </p:nvSpPr>
        <p:spPr bwMode="auto">
          <a:xfrm flipH="1">
            <a:off x="2286000" y="5789613"/>
            <a:ext cx="76200" cy="555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2383" name="Line 79"/>
          <p:cNvSpPr>
            <a:spLocks noChangeShapeType="1"/>
          </p:cNvSpPr>
          <p:nvPr/>
        </p:nvSpPr>
        <p:spPr bwMode="auto">
          <a:xfrm>
            <a:off x="2514600" y="449421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84" name="Rectangle 80"/>
          <p:cNvSpPr>
            <a:spLocks noChangeArrowheads="1"/>
          </p:cNvSpPr>
          <p:nvPr/>
        </p:nvSpPr>
        <p:spPr bwMode="auto">
          <a:xfrm>
            <a:off x="2943225" y="4554538"/>
            <a:ext cx="1130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13528A"/>
                </a:solidFill>
              </a:rPr>
              <a:t>Isolation</a:t>
            </a:r>
          </a:p>
        </p:txBody>
      </p:sp>
      <p:sp>
        <p:nvSpPr>
          <p:cNvPr id="482385" name="Text Box 81"/>
          <p:cNvSpPr txBox="1">
            <a:spLocks noChangeArrowheads="1"/>
          </p:cNvSpPr>
          <p:nvPr/>
        </p:nvSpPr>
        <p:spPr bwMode="auto">
          <a:xfrm>
            <a:off x="0" y="1979613"/>
            <a:ext cx="2062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13528A"/>
                </a:solidFill>
              </a:rPr>
              <a:t>Cross-Linked</a:t>
            </a:r>
          </a:p>
          <a:p>
            <a:pPr algn="ctr" eaLnBrk="0" hangingPunct="0"/>
            <a:r>
              <a:rPr lang="en-US" sz="2000">
                <a:solidFill>
                  <a:srgbClr val="13528A"/>
                </a:solidFill>
              </a:rPr>
              <a:t>Protein Complex</a:t>
            </a:r>
          </a:p>
        </p:txBody>
      </p:sp>
      <p:sp>
        <p:nvSpPr>
          <p:cNvPr id="482386" name="Line 82"/>
          <p:cNvSpPr>
            <a:spLocks noChangeShapeType="1"/>
          </p:cNvSpPr>
          <p:nvPr/>
        </p:nvSpPr>
        <p:spPr bwMode="auto">
          <a:xfrm>
            <a:off x="7848600" y="3427413"/>
            <a:ext cx="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87" name="Rectangle 83"/>
          <p:cNvSpPr>
            <a:spLocks noChangeArrowheads="1"/>
          </p:cNvSpPr>
          <p:nvPr/>
        </p:nvSpPr>
        <p:spPr bwMode="auto">
          <a:xfrm>
            <a:off x="3810000" y="76200"/>
            <a:ext cx="52578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2800" b="1" dirty="0">
                <a:latin typeface="Comic Sans MS" pitchFamily="66" charset="0"/>
              </a:rPr>
              <a:t>Interaction Sites by </a:t>
            </a:r>
            <a:br>
              <a:rPr lang="en-US" sz="2800" b="1" dirty="0">
                <a:latin typeface="Comic Sans MS" pitchFamily="66" charset="0"/>
              </a:rPr>
            </a:br>
            <a:r>
              <a:rPr lang="en-US" sz="2800" b="1" dirty="0">
                <a:latin typeface="Comic Sans MS" pitchFamily="66" charset="0"/>
              </a:rPr>
              <a:t>Chemical Cross-Linking</a:t>
            </a:r>
          </a:p>
        </p:txBody>
      </p:sp>
      <p:sp>
        <p:nvSpPr>
          <p:cNvPr id="482388" name="Line 84"/>
          <p:cNvSpPr>
            <a:spLocks noChangeShapeType="1"/>
          </p:cNvSpPr>
          <p:nvPr/>
        </p:nvSpPr>
        <p:spPr bwMode="auto">
          <a:xfrm>
            <a:off x="3943350" y="1066800"/>
            <a:ext cx="4984750" cy="1588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3975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5000"/>
              </a:lnSpc>
            </a:pPr>
            <a:r>
              <a:rPr lang="en-US" sz="2800" b="1">
                <a:latin typeface="Comic Sans MS" pitchFamily="66" charset="0"/>
              </a:rPr>
              <a:t>Cross-linking</a:t>
            </a:r>
          </a:p>
        </p:txBody>
      </p:sp>
      <p:sp>
        <p:nvSpPr>
          <p:cNvPr id="2052" name="Line 88"/>
          <p:cNvSpPr>
            <a:spLocks noChangeShapeType="1"/>
          </p:cNvSpPr>
          <p:nvPr/>
        </p:nvSpPr>
        <p:spPr bwMode="auto">
          <a:xfrm>
            <a:off x="609600" y="477838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1928813" y="1000125"/>
            <a:ext cx="4965700" cy="136525"/>
            <a:chOff x="1928794" y="1000108"/>
            <a:chExt cx="4966422" cy="214314"/>
          </a:xfrm>
        </p:grpSpPr>
        <p:sp>
          <p:nvSpPr>
            <p:cNvPr id="12" name="Rectangle 11"/>
            <p:cNvSpPr/>
            <p:nvPr/>
          </p:nvSpPr>
          <p:spPr>
            <a:xfrm>
              <a:off x="1928794" y="1000108"/>
              <a:ext cx="1000270" cy="2143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929064" y="1000108"/>
              <a:ext cx="330248" cy="2143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374440" y="1000108"/>
              <a:ext cx="520776" cy="2143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254549" y="1000108"/>
              <a:ext cx="660496" cy="2143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44084" y="1000108"/>
              <a:ext cx="749409" cy="2143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908964" y="1000108"/>
              <a:ext cx="250861" cy="2143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910282" y="1000108"/>
              <a:ext cx="1000270" cy="2143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159826" y="1000108"/>
              <a:ext cx="500136" cy="2143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2026754" y="2058436"/>
            <a:ext cx="330200" cy="2143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711825" y="2071688"/>
            <a:ext cx="500063" cy="2143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669442" y="1928813"/>
            <a:ext cx="1000125" cy="500062"/>
            <a:chOff x="642938" y="1928813"/>
            <a:chExt cx="1000125" cy="500062"/>
          </a:xfrm>
        </p:grpSpPr>
        <p:sp>
          <p:nvSpPr>
            <p:cNvPr id="45" name="Rectangle 44"/>
            <p:cNvSpPr/>
            <p:nvPr/>
          </p:nvSpPr>
          <p:spPr>
            <a:xfrm>
              <a:off x="642938" y="2071688"/>
              <a:ext cx="1000125" cy="2143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6" name="Straight Connector 55"/>
            <p:cNvCxnSpPr>
              <a:endCxn id="45" idx="0"/>
            </p:cNvCxnSpPr>
            <p:nvPr/>
          </p:nvCxnSpPr>
          <p:spPr>
            <a:xfrm rot="16200000" flipH="1">
              <a:off x="1071562" y="2000251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>
              <a:off x="1357312" y="2357438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785812" y="2357438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78"/>
          <p:cNvGrpSpPr/>
          <p:nvPr/>
        </p:nvGrpSpPr>
        <p:grpSpPr>
          <a:xfrm>
            <a:off x="2737194" y="1916906"/>
            <a:ext cx="660400" cy="500062"/>
            <a:chOff x="2714625" y="1928813"/>
            <a:chExt cx="660400" cy="500062"/>
          </a:xfrm>
        </p:grpSpPr>
        <p:sp>
          <p:nvSpPr>
            <p:cNvPr id="48" name="Rectangle 47"/>
            <p:cNvSpPr/>
            <p:nvPr/>
          </p:nvSpPr>
          <p:spPr>
            <a:xfrm>
              <a:off x="2714625" y="2071688"/>
              <a:ext cx="660400" cy="2143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 rot="16200000" flipH="1">
              <a:off x="2928937" y="2000251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143250" y="2357438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3723240" y="2070652"/>
            <a:ext cx="1000125" cy="2143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80"/>
          <p:cNvGrpSpPr/>
          <p:nvPr/>
        </p:nvGrpSpPr>
        <p:grpSpPr>
          <a:xfrm>
            <a:off x="5158340" y="1928813"/>
            <a:ext cx="249237" cy="357187"/>
            <a:chOff x="5145088" y="1928813"/>
            <a:chExt cx="249237" cy="357187"/>
          </a:xfrm>
        </p:grpSpPr>
        <p:sp>
          <p:nvSpPr>
            <p:cNvPr id="50" name="Rectangle 49"/>
            <p:cNvSpPr/>
            <p:nvPr/>
          </p:nvSpPr>
          <p:spPr>
            <a:xfrm>
              <a:off x="5145088" y="2071688"/>
              <a:ext cx="249237" cy="2143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2" name="Straight Connector 61"/>
            <p:cNvCxnSpPr/>
            <p:nvPr/>
          </p:nvCxnSpPr>
          <p:spPr>
            <a:xfrm rot="16200000" flipH="1">
              <a:off x="5214937" y="2000251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65"/>
          <p:cNvGrpSpPr>
            <a:grpSpLocks/>
          </p:cNvGrpSpPr>
          <p:nvPr/>
        </p:nvGrpSpPr>
        <p:grpSpPr bwMode="auto">
          <a:xfrm>
            <a:off x="7630319" y="1916907"/>
            <a:ext cx="500062" cy="357187"/>
            <a:chOff x="7640638" y="1928813"/>
            <a:chExt cx="500062" cy="357187"/>
          </a:xfrm>
        </p:grpSpPr>
        <p:sp>
          <p:nvSpPr>
            <p:cNvPr id="47" name="Rectangle 46"/>
            <p:cNvSpPr/>
            <p:nvPr/>
          </p:nvSpPr>
          <p:spPr>
            <a:xfrm>
              <a:off x="7640638" y="2071688"/>
              <a:ext cx="500062" cy="2143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5" name="Straight Connector 64"/>
            <p:cNvCxnSpPr/>
            <p:nvPr/>
          </p:nvCxnSpPr>
          <p:spPr>
            <a:xfrm rot="16200000" flipH="1">
              <a:off x="7929562" y="2000251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1928813" y="1000125"/>
            <a:ext cx="4973637" cy="136525"/>
            <a:chOff x="642910" y="1571612"/>
            <a:chExt cx="7496267" cy="214314"/>
          </a:xfrm>
        </p:grpSpPr>
        <p:sp>
          <p:nvSpPr>
            <p:cNvPr id="86" name="Rectangle 85"/>
            <p:cNvSpPr/>
            <p:nvPr/>
          </p:nvSpPr>
          <p:spPr>
            <a:xfrm>
              <a:off x="642910" y="1571612"/>
              <a:ext cx="1000140" cy="2143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999559" y="1571612"/>
              <a:ext cx="330190" cy="2143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639108" y="1571612"/>
              <a:ext cx="500069" cy="2143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714971" y="1571612"/>
              <a:ext cx="660380" cy="2143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603076" y="1571612"/>
              <a:ext cx="751302" cy="2143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143541" y="1571612"/>
              <a:ext cx="248839" cy="2143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707933" y="1571612"/>
              <a:ext cx="1000140" cy="2143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710607" y="1571612"/>
              <a:ext cx="500069" cy="2143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" name="Group 66"/>
          <p:cNvGrpSpPr>
            <a:grpSpLocks/>
          </p:cNvGrpSpPr>
          <p:nvPr/>
        </p:nvGrpSpPr>
        <p:grpSpPr bwMode="auto">
          <a:xfrm>
            <a:off x="7630319" y="1934816"/>
            <a:ext cx="500062" cy="357187"/>
            <a:chOff x="7640638" y="1928813"/>
            <a:chExt cx="500062" cy="357187"/>
          </a:xfrm>
        </p:grpSpPr>
        <p:sp>
          <p:nvSpPr>
            <p:cNvPr id="68" name="Rectangle 67"/>
            <p:cNvSpPr/>
            <p:nvPr/>
          </p:nvSpPr>
          <p:spPr>
            <a:xfrm>
              <a:off x="7640638" y="2071688"/>
              <a:ext cx="500062" cy="2143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9" name="Straight Connector 68"/>
            <p:cNvCxnSpPr/>
            <p:nvPr/>
          </p:nvCxnSpPr>
          <p:spPr>
            <a:xfrm rot="16200000" flipH="1">
              <a:off x="7929562" y="2000251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Rectangle 89"/>
          <p:cNvSpPr>
            <a:spLocks noChangeArrowheads="1"/>
          </p:cNvSpPr>
          <p:nvPr/>
        </p:nvSpPr>
        <p:spPr bwMode="auto">
          <a:xfrm>
            <a:off x="866775" y="500063"/>
            <a:ext cx="1919288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v-SE" sz="2000">
                <a:solidFill>
                  <a:srgbClr val="000066"/>
                </a:solidFill>
                <a:latin typeface="Comic Sans MS" pitchFamily="66" charset="0"/>
              </a:rPr>
              <a:t>protein</a:t>
            </a:r>
          </a:p>
        </p:txBody>
      </p: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672548" y="1931504"/>
            <a:ext cx="1000125" cy="500062"/>
            <a:chOff x="642938" y="1928813"/>
            <a:chExt cx="1000125" cy="500062"/>
          </a:xfrm>
        </p:grpSpPr>
        <p:sp>
          <p:nvSpPr>
            <p:cNvPr id="108" name="Rectangle 107"/>
            <p:cNvSpPr/>
            <p:nvPr/>
          </p:nvSpPr>
          <p:spPr>
            <a:xfrm>
              <a:off x="642938" y="2071688"/>
              <a:ext cx="1000125" cy="2143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9" name="Straight Connector 108"/>
            <p:cNvCxnSpPr>
              <a:endCxn id="108" idx="0"/>
            </p:cNvCxnSpPr>
            <p:nvPr/>
          </p:nvCxnSpPr>
          <p:spPr>
            <a:xfrm rot="16200000" flipH="1">
              <a:off x="1071562" y="2000251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 flipH="1">
              <a:off x="1357312" y="2357438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16200000" flipH="1">
              <a:off x="785812" y="2357438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11"/>
          <p:cNvGrpSpPr/>
          <p:nvPr/>
        </p:nvGrpSpPr>
        <p:grpSpPr>
          <a:xfrm>
            <a:off x="2737194" y="1931504"/>
            <a:ext cx="660400" cy="500062"/>
            <a:chOff x="2714625" y="1928813"/>
            <a:chExt cx="660400" cy="500062"/>
          </a:xfrm>
        </p:grpSpPr>
        <p:sp>
          <p:nvSpPr>
            <p:cNvPr id="113" name="Rectangle 112"/>
            <p:cNvSpPr/>
            <p:nvPr/>
          </p:nvSpPr>
          <p:spPr>
            <a:xfrm>
              <a:off x="2714625" y="2071688"/>
              <a:ext cx="660400" cy="2143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14" name="Straight Connector 113"/>
            <p:cNvCxnSpPr/>
            <p:nvPr/>
          </p:nvCxnSpPr>
          <p:spPr>
            <a:xfrm rot="16200000" flipH="1">
              <a:off x="2928937" y="2000251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16200000" flipH="1">
              <a:off x="3143250" y="2357438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15"/>
          <p:cNvGrpSpPr/>
          <p:nvPr/>
        </p:nvGrpSpPr>
        <p:grpSpPr>
          <a:xfrm>
            <a:off x="5158408" y="1931504"/>
            <a:ext cx="249237" cy="357187"/>
            <a:chOff x="5145088" y="1928813"/>
            <a:chExt cx="249237" cy="357187"/>
          </a:xfrm>
        </p:grpSpPr>
        <p:sp>
          <p:nvSpPr>
            <p:cNvPr id="117" name="Rectangle 116"/>
            <p:cNvSpPr/>
            <p:nvPr/>
          </p:nvSpPr>
          <p:spPr>
            <a:xfrm>
              <a:off x="5145088" y="2071688"/>
              <a:ext cx="249237" cy="2143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18" name="Straight Connector 117"/>
            <p:cNvCxnSpPr/>
            <p:nvPr/>
          </p:nvCxnSpPr>
          <p:spPr>
            <a:xfrm rot="16200000" flipH="1">
              <a:off x="5214937" y="2000251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18"/>
          <p:cNvGrpSpPr/>
          <p:nvPr/>
        </p:nvGrpSpPr>
        <p:grpSpPr>
          <a:xfrm>
            <a:off x="6606208" y="1931504"/>
            <a:ext cx="750888" cy="500062"/>
            <a:chOff x="6604000" y="1928813"/>
            <a:chExt cx="750888" cy="500062"/>
          </a:xfrm>
        </p:grpSpPr>
        <p:sp>
          <p:nvSpPr>
            <p:cNvPr id="120" name="Rectangle 119"/>
            <p:cNvSpPr/>
            <p:nvPr/>
          </p:nvSpPr>
          <p:spPr>
            <a:xfrm>
              <a:off x="6604000" y="2071688"/>
              <a:ext cx="750888" cy="2143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21" name="Straight Connector 120"/>
            <p:cNvCxnSpPr/>
            <p:nvPr/>
          </p:nvCxnSpPr>
          <p:spPr>
            <a:xfrm rot="16200000" flipH="1">
              <a:off x="7072312" y="2357438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6200000" flipH="1">
              <a:off x="6715125" y="2000251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98"/>
          <p:cNvGrpSpPr/>
          <p:nvPr/>
        </p:nvGrpSpPr>
        <p:grpSpPr>
          <a:xfrm>
            <a:off x="6606208" y="1918252"/>
            <a:ext cx="750888" cy="500062"/>
            <a:chOff x="6604000" y="1928813"/>
            <a:chExt cx="750888" cy="500062"/>
          </a:xfrm>
        </p:grpSpPr>
        <p:sp>
          <p:nvSpPr>
            <p:cNvPr id="49" name="Rectangle 48"/>
            <p:cNvSpPr/>
            <p:nvPr/>
          </p:nvSpPr>
          <p:spPr>
            <a:xfrm>
              <a:off x="6604000" y="2071688"/>
              <a:ext cx="750888" cy="2143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3" name="Straight Connector 62"/>
            <p:cNvCxnSpPr/>
            <p:nvPr/>
          </p:nvCxnSpPr>
          <p:spPr>
            <a:xfrm rot="16200000" flipH="1">
              <a:off x="7072312" y="2357438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6715125" y="2000251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66"/>
          <p:cNvGrpSpPr>
            <a:grpSpLocks/>
          </p:cNvGrpSpPr>
          <p:nvPr/>
        </p:nvGrpSpPr>
        <p:grpSpPr bwMode="auto">
          <a:xfrm>
            <a:off x="7043738" y="3833813"/>
            <a:ext cx="500062" cy="357187"/>
            <a:chOff x="7640638" y="1928813"/>
            <a:chExt cx="500062" cy="357187"/>
          </a:xfrm>
        </p:grpSpPr>
        <p:sp>
          <p:nvSpPr>
            <p:cNvPr id="160" name="Rectangle 159"/>
            <p:cNvSpPr/>
            <p:nvPr/>
          </p:nvSpPr>
          <p:spPr>
            <a:xfrm>
              <a:off x="7640638" y="2071688"/>
              <a:ext cx="500062" cy="2143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61" name="Straight Connector 160"/>
            <p:cNvCxnSpPr/>
            <p:nvPr/>
          </p:nvCxnSpPr>
          <p:spPr>
            <a:xfrm rot="16200000" flipH="1">
              <a:off x="7929562" y="2000251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41"/>
          <p:cNvGrpSpPr>
            <a:grpSpLocks/>
          </p:cNvGrpSpPr>
          <p:nvPr/>
        </p:nvGrpSpPr>
        <p:grpSpPr bwMode="auto">
          <a:xfrm>
            <a:off x="1971675" y="3627990"/>
            <a:ext cx="1000125" cy="500062"/>
            <a:chOff x="642938" y="1928813"/>
            <a:chExt cx="1000125" cy="500062"/>
          </a:xfrm>
        </p:grpSpPr>
        <p:sp>
          <p:nvSpPr>
            <p:cNvPr id="163" name="Rectangle 162"/>
            <p:cNvSpPr/>
            <p:nvPr/>
          </p:nvSpPr>
          <p:spPr>
            <a:xfrm>
              <a:off x="642938" y="2071688"/>
              <a:ext cx="1000125" cy="2143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64" name="Straight Connector 163"/>
            <p:cNvCxnSpPr>
              <a:endCxn id="163" idx="0"/>
            </p:cNvCxnSpPr>
            <p:nvPr/>
          </p:nvCxnSpPr>
          <p:spPr>
            <a:xfrm rot="16200000" flipH="1">
              <a:off x="1071562" y="2000251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16200000" flipH="1">
              <a:off x="1357312" y="2357438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16200000" flipH="1">
              <a:off x="785812" y="2357438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130"/>
          <p:cNvGrpSpPr/>
          <p:nvPr/>
        </p:nvGrpSpPr>
        <p:grpSpPr>
          <a:xfrm>
            <a:off x="1905000" y="4071938"/>
            <a:ext cx="660400" cy="500062"/>
            <a:chOff x="2714625" y="1928813"/>
            <a:chExt cx="660400" cy="500062"/>
          </a:xfrm>
        </p:grpSpPr>
        <p:sp>
          <p:nvSpPr>
            <p:cNvPr id="168" name="Rectangle 167"/>
            <p:cNvSpPr/>
            <p:nvPr/>
          </p:nvSpPr>
          <p:spPr>
            <a:xfrm>
              <a:off x="2714625" y="2071688"/>
              <a:ext cx="660400" cy="2143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69" name="Straight Connector 168"/>
            <p:cNvCxnSpPr/>
            <p:nvPr/>
          </p:nvCxnSpPr>
          <p:spPr>
            <a:xfrm rot="16200000" flipH="1">
              <a:off x="2928937" y="2000251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16200000" flipH="1">
              <a:off x="3143250" y="2357438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134"/>
          <p:cNvGrpSpPr/>
          <p:nvPr/>
        </p:nvGrpSpPr>
        <p:grpSpPr>
          <a:xfrm>
            <a:off x="3756992" y="3886200"/>
            <a:ext cx="249237" cy="357187"/>
            <a:chOff x="5145088" y="1928813"/>
            <a:chExt cx="249237" cy="357187"/>
          </a:xfrm>
        </p:grpSpPr>
        <p:sp>
          <p:nvSpPr>
            <p:cNvPr id="172" name="Rectangle 171"/>
            <p:cNvSpPr/>
            <p:nvPr/>
          </p:nvSpPr>
          <p:spPr>
            <a:xfrm>
              <a:off x="5145088" y="2071688"/>
              <a:ext cx="249237" cy="2143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73" name="Straight Connector 172"/>
            <p:cNvCxnSpPr/>
            <p:nvPr/>
          </p:nvCxnSpPr>
          <p:spPr>
            <a:xfrm rot="16200000" flipH="1">
              <a:off x="5214937" y="2000251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137"/>
          <p:cNvGrpSpPr/>
          <p:nvPr/>
        </p:nvGrpSpPr>
        <p:grpSpPr>
          <a:xfrm>
            <a:off x="4724400" y="3429000"/>
            <a:ext cx="750888" cy="500062"/>
            <a:chOff x="6604000" y="1928813"/>
            <a:chExt cx="750888" cy="500062"/>
          </a:xfrm>
        </p:grpSpPr>
        <p:sp>
          <p:nvSpPr>
            <p:cNvPr id="175" name="Rectangle 174"/>
            <p:cNvSpPr/>
            <p:nvPr/>
          </p:nvSpPr>
          <p:spPr>
            <a:xfrm>
              <a:off x="6604000" y="2071688"/>
              <a:ext cx="750888" cy="2143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76" name="Straight Connector 175"/>
            <p:cNvCxnSpPr/>
            <p:nvPr/>
          </p:nvCxnSpPr>
          <p:spPr>
            <a:xfrm rot="16200000" flipH="1">
              <a:off x="7072312" y="2357438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6715125" y="2000251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41"/>
          <p:cNvGrpSpPr>
            <a:grpSpLocks/>
          </p:cNvGrpSpPr>
          <p:nvPr/>
        </p:nvGrpSpPr>
        <p:grpSpPr bwMode="auto">
          <a:xfrm>
            <a:off x="3114675" y="3389450"/>
            <a:ext cx="1000125" cy="500062"/>
            <a:chOff x="642938" y="1928813"/>
            <a:chExt cx="1000125" cy="500062"/>
          </a:xfrm>
        </p:grpSpPr>
        <p:sp>
          <p:nvSpPr>
            <p:cNvPr id="179" name="Rectangle 178"/>
            <p:cNvSpPr/>
            <p:nvPr/>
          </p:nvSpPr>
          <p:spPr>
            <a:xfrm>
              <a:off x="642938" y="2071688"/>
              <a:ext cx="1000125" cy="2143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80" name="Straight Connector 179"/>
            <p:cNvCxnSpPr>
              <a:endCxn id="179" idx="0"/>
            </p:cNvCxnSpPr>
            <p:nvPr/>
          </p:nvCxnSpPr>
          <p:spPr>
            <a:xfrm rot="16200000" flipH="1">
              <a:off x="1071562" y="2000251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16200000" flipH="1">
              <a:off x="1357312" y="2357438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785812" y="2357438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41"/>
          <p:cNvGrpSpPr>
            <a:grpSpLocks/>
          </p:cNvGrpSpPr>
          <p:nvPr/>
        </p:nvGrpSpPr>
        <p:grpSpPr bwMode="auto">
          <a:xfrm>
            <a:off x="4760844" y="3869842"/>
            <a:ext cx="1000125" cy="500062"/>
            <a:chOff x="642938" y="1928813"/>
            <a:chExt cx="1000125" cy="500062"/>
          </a:xfrm>
        </p:grpSpPr>
        <p:sp>
          <p:nvSpPr>
            <p:cNvPr id="184" name="Rectangle 183"/>
            <p:cNvSpPr/>
            <p:nvPr/>
          </p:nvSpPr>
          <p:spPr>
            <a:xfrm>
              <a:off x="642938" y="2071688"/>
              <a:ext cx="1000125" cy="2143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85" name="Straight Connector 184"/>
            <p:cNvCxnSpPr>
              <a:endCxn id="184" idx="0"/>
            </p:cNvCxnSpPr>
            <p:nvPr/>
          </p:nvCxnSpPr>
          <p:spPr>
            <a:xfrm rot="16200000" flipH="1">
              <a:off x="1071562" y="2000251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1357312" y="2357438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785812" y="2357438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151"/>
          <p:cNvGrpSpPr/>
          <p:nvPr/>
        </p:nvGrpSpPr>
        <p:grpSpPr>
          <a:xfrm>
            <a:off x="6157361" y="3962400"/>
            <a:ext cx="249237" cy="357187"/>
            <a:chOff x="5145088" y="1928813"/>
            <a:chExt cx="249237" cy="357187"/>
          </a:xfrm>
        </p:grpSpPr>
        <p:sp>
          <p:nvSpPr>
            <p:cNvPr id="189" name="Rectangle 188"/>
            <p:cNvSpPr/>
            <p:nvPr/>
          </p:nvSpPr>
          <p:spPr>
            <a:xfrm>
              <a:off x="5145088" y="2071688"/>
              <a:ext cx="249237" cy="2143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90" name="Straight Connector 189"/>
            <p:cNvCxnSpPr/>
            <p:nvPr/>
          </p:nvCxnSpPr>
          <p:spPr>
            <a:xfrm rot="16200000" flipH="1">
              <a:off x="5214937" y="2000251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154"/>
          <p:cNvGrpSpPr/>
          <p:nvPr/>
        </p:nvGrpSpPr>
        <p:grpSpPr>
          <a:xfrm>
            <a:off x="5760969" y="3505200"/>
            <a:ext cx="750888" cy="500062"/>
            <a:chOff x="6604000" y="1928813"/>
            <a:chExt cx="750888" cy="500062"/>
          </a:xfrm>
        </p:grpSpPr>
        <p:sp>
          <p:nvSpPr>
            <p:cNvPr id="192" name="Rectangle 191"/>
            <p:cNvSpPr/>
            <p:nvPr/>
          </p:nvSpPr>
          <p:spPr>
            <a:xfrm>
              <a:off x="6604000" y="2071688"/>
              <a:ext cx="750888" cy="2143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93" name="Straight Connector 192"/>
            <p:cNvCxnSpPr/>
            <p:nvPr/>
          </p:nvCxnSpPr>
          <p:spPr>
            <a:xfrm rot="16200000" flipH="1">
              <a:off x="7072312" y="2357438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16200000" flipH="1">
              <a:off x="6715125" y="2000251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151"/>
          <p:cNvGrpSpPr/>
          <p:nvPr/>
        </p:nvGrpSpPr>
        <p:grpSpPr>
          <a:xfrm flipV="1">
            <a:off x="7268059" y="3529013"/>
            <a:ext cx="249237" cy="357187"/>
            <a:chOff x="5145088" y="1928813"/>
            <a:chExt cx="249237" cy="357187"/>
          </a:xfrm>
        </p:grpSpPr>
        <p:sp>
          <p:nvSpPr>
            <p:cNvPr id="196" name="Rectangle 195"/>
            <p:cNvSpPr/>
            <p:nvPr/>
          </p:nvSpPr>
          <p:spPr>
            <a:xfrm>
              <a:off x="5145088" y="2071688"/>
              <a:ext cx="249237" cy="2143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97" name="Straight Connector 196"/>
            <p:cNvCxnSpPr/>
            <p:nvPr/>
          </p:nvCxnSpPr>
          <p:spPr>
            <a:xfrm rot="16200000" flipH="1">
              <a:off x="5214937" y="2000251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7" name="Group 69"/>
          <p:cNvGrpSpPr>
            <a:grpSpLocks/>
          </p:cNvGrpSpPr>
          <p:nvPr/>
        </p:nvGrpSpPr>
        <p:grpSpPr bwMode="auto">
          <a:xfrm>
            <a:off x="714375" y="3624262"/>
            <a:ext cx="8072438" cy="2928938"/>
            <a:chOff x="714348" y="3857631"/>
            <a:chExt cx="8072494" cy="2928958"/>
          </a:xfrm>
        </p:grpSpPr>
        <p:sp>
          <p:nvSpPr>
            <p:cNvPr id="199" name="Rectangle 89"/>
            <p:cNvSpPr>
              <a:spLocks noChangeArrowheads="1"/>
            </p:cNvSpPr>
            <p:nvPr/>
          </p:nvSpPr>
          <p:spPr bwMode="auto">
            <a:xfrm>
              <a:off x="714348" y="3857631"/>
              <a:ext cx="8072494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sv-SE" sz="2400" dirty="0">
                  <a:solidFill>
                    <a:srgbClr val="000066"/>
                  </a:solidFill>
                  <a:latin typeface="Comic Sans MS" pitchFamily="66" charset="0"/>
                </a:rPr>
                <a:t>n peptides with reactive groups</a:t>
              </a:r>
            </a:p>
            <a:p>
              <a:pPr algn="ctr"/>
              <a:endParaRPr lang="sv-SE" sz="2400" dirty="0">
                <a:solidFill>
                  <a:srgbClr val="000066"/>
                </a:solidFill>
                <a:latin typeface="Comic Sans MS" pitchFamily="66" charset="0"/>
              </a:endParaRPr>
            </a:p>
            <a:p>
              <a:pPr algn="ctr"/>
              <a:r>
                <a:rPr lang="sv-SE" sz="2400" dirty="0">
                  <a:solidFill>
                    <a:srgbClr val="000066"/>
                  </a:solidFill>
                  <a:latin typeface="Comic Sans MS" pitchFamily="66" charset="0"/>
                </a:rPr>
                <a:t>(n-1)n/2 potential </a:t>
              </a:r>
              <a:r>
                <a:rPr lang="sv-SE" sz="2400" dirty="0" smtClean="0">
                  <a:solidFill>
                    <a:srgbClr val="000066"/>
                  </a:solidFill>
                  <a:latin typeface="Comic Sans MS" pitchFamily="66" charset="0"/>
                </a:rPr>
                <a:t>ways to cross-link peptides pairwise</a:t>
              </a:r>
              <a:endParaRPr lang="sv-SE" sz="2400" dirty="0">
                <a:solidFill>
                  <a:srgbClr val="000066"/>
                </a:solidFill>
                <a:latin typeface="Symbol" pitchFamily="18" charset="2"/>
              </a:endParaRPr>
            </a:p>
          </p:txBody>
        </p:sp>
        <p:sp>
          <p:nvSpPr>
            <p:cNvPr id="200" name="Down Arrow 199"/>
            <p:cNvSpPr/>
            <p:nvPr/>
          </p:nvSpPr>
          <p:spPr>
            <a:xfrm>
              <a:off x="4286248" y="5143515"/>
              <a:ext cx="571504" cy="428628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01" name="Rectangle 89"/>
          <p:cNvSpPr>
            <a:spLocks noChangeArrowheads="1"/>
          </p:cNvSpPr>
          <p:nvPr/>
        </p:nvSpPr>
        <p:spPr bwMode="auto">
          <a:xfrm>
            <a:off x="500063" y="5105400"/>
            <a:ext cx="842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400" b="1" dirty="0">
                <a:solidFill>
                  <a:srgbClr val="C00000"/>
                </a:solidFill>
                <a:latin typeface="Comic Sans MS" pitchFamily="66" charset="0"/>
              </a:rPr>
              <a:t>+ many additional uninformative forms</a:t>
            </a:r>
          </a:p>
        </p:txBody>
      </p:sp>
      <p:sp>
        <p:nvSpPr>
          <p:cNvPr id="205" name="Rectangle 74"/>
          <p:cNvSpPr>
            <a:spLocks noChangeArrowheads="1"/>
          </p:cNvSpPr>
          <p:nvPr/>
        </p:nvSpPr>
        <p:spPr bwMode="auto">
          <a:xfrm>
            <a:off x="1484232" y="6072188"/>
            <a:ext cx="61755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Protein A + </a:t>
            </a:r>
            <a:r>
              <a:rPr lang="en-US" b="1" dirty="0" err="1">
                <a:solidFill>
                  <a:srgbClr val="C00000"/>
                </a:solidFill>
              </a:rPr>
              <a:t>IgG</a:t>
            </a:r>
            <a:r>
              <a:rPr lang="en-US" b="1" dirty="0">
                <a:solidFill>
                  <a:srgbClr val="C00000"/>
                </a:solidFill>
              </a:rPr>
              <a:t> heavy chain 990 possible </a:t>
            </a:r>
            <a:r>
              <a:rPr lang="en-US" b="1" dirty="0" smtClean="0">
                <a:solidFill>
                  <a:srgbClr val="C00000"/>
                </a:solidFill>
              </a:rPr>
              <a:t>peptide pairs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06" name="TextBox 5"/>
          <p:cNvSpPr txBox="1">
            <a:spLocks noChangeArrowheads="1"/>
          </p:cNvSpPr>
          <p:nvPr/>
        </p:nvSpPr>
        <p:spPr bwMode="auto">
          <a:xfrm>
            <a:off x="2392580" y="6429375"/>
            <a:ext cx="434772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tabLst>
                <a:tab pos="3136900" algn="l"/>
                <a:tab pos="4572000" algn="l"/>
              </a:tabLst>
            </a:pPr>
            <a:r>
              <a:rPr lang="en-US" b="1" dirty="0">
                <a:solidFill>
                  <a:srgbClr val="C00000"/>
                </a:solidFill>
              </a:rPr>
              <a:t>Yeast NPC </a:t>
            </a:r>
            <a:r>
              <a:rPr lang="en-US" sz="3600" b="1" baseline="-25000" dirty="0">
                <a:solidFill>
                  <a:srgbClr val="C00000"/>
                </a:solidFill>
              </a:rPr>
              <a:t>˜</a:t>
            </a:r>
            <a:r>
              <a:rPr lang="en-US" b="1" dirty="0">
                <a:solidFill>
                  <a:srgbClr val="C00000"/>
                </a:solidFill>
              </a:rPr>
              <a:t>10</a:t>
            </a:r>
            <a:r>
              <a:rPr lang="en-US" b="1" baseline="30000" dirty="0">
                <a:solidFill>
                  <a:srgbClr val="C00000"/>
                </a:solidFill>
              </a:rPr>
              <a:t>6</a:t>
            </a:r>
            <a:r>
              <a:rPr lang="en-US" b="1" dirty="0">
                <a:solidFill>
                  <a:srgbClr val="C00000"/>
                </a:solidFill>
              </a:rPr>
              <a:t> possible </a:t>
            </a:r>
            <a:r>
              <a:rPr lang="en-US" b="1" dirty="0" smtClean="0">
                <a:solidFill>
                  <a:srgbClr val="C00000"/>
                </a:solidFill>
              </a:rPr>
              <a:t>peptide pairs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304800" y="6086060"/>
            <a:ext cx="85725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8" name="5-Point Star 207"/>
          <p:cNvSpPr/>
          <p:nvPr/>
        </p:nvSpPr>
        <p:spPr>
          <a:xfrm>
            <a:off x="3097213" y="3214688"/>
            <a:ext cx="357187" cy="357187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9" name="Isosceles Triangle 208"/>
          <p:cNvSpPr/>
          <p:nvPr/>
        </p:nvSpPr>
        <p:spPr>
          <a:xfrm>
            <a:off x="2838450" y="3975100"/>
            <a:ext cx="285750" cy="28575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32" name="Group 80"/>
          <p:cNvGrpSpPr>
            <a:grpSpLocks/>
          </p:cNvGrpSpPr>
          <p:nvPr/>
        </p:nvGrpSpPr>
        <p:grpSpPr bwMode="auto">
          <a:xfrm>
            <a:off x="4143375" y="3216275"/>
            <a:ext cx="1000125" cy="1212850"/>
            <a:chOff x="6496071" y="3929066"/>
            <a:chExt cx="1000125" cy="1212065"/>
          </a:xfrm>
        </p:grpSpPr>
        <p:cxnSp>
          <p:nvCxnSpPr>
            <p:cNvPr id="211" name="Straight Connector 210"/>
            <p:cNvCxnSpPr/>
            <p:nvPr/>
          </p:nvCxnSpPr>
          <p:spPr>
            <a:xfrm rot="16200000" flipH="1">
              <a:off x="6915319" y="4771483"/>
              <a:ext cx="456904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16200000" flipH="1">
              <a:off x="6558132" y="4271744"/>
              <a:ext cx="456904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Rectangle 212"/>
            <p:cNvSpPr/>
            <p:nvPr/>
          </p:nvSpPr>
          <p:spPr>
            <a:xfrm>
              <a:off x="6769121" y="4926958"/>
              <a:ext cx="500063" cy="2141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6604021" y="4428805"/>
              <a:ext cx="750888" cy="2141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6496071" y="3929066"/>
              <a:ext cx="1000125" cy="21417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16" name="Straight Connector 215"/>
            <p:cNvCxnSpPr/>
            <p:nvPr/>
          </p:nvCxnSpPr>
          <p:spPr>
            <a:xfrm rot="16200000" flipH="1">
              <a:off x="6715192" y="4214632"/>
              <a:ext cx="142783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16200000" flipH="1">
              <a:off x="7072379" y="4714370"/>
              <a:ext cx="142783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6715192" y="4357415"/>
              <a:ext cx="142783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7073967" y="4855567"/>
              <a:ext cx="142783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3" name="Group 98"/>
          <p:cNvGrpSpPr>
            <a:grpSpLocks/>
          </p:cNvGrpSpPr>
          <p:nvPr/>
        </p:nvGrpSpPr>
        <p:grpSpPr bwMode="auto">
          <a:xfrm>
            <a:off x="5500688" y="3286125"/>
            <a:ext cx="750887" cy="1000125"/>
            <a:chOff x="4429124" y="4152904"/>
            <a:chExt cx="750888" cy="1000132"/>
          </a:xfrm>
        </p:grpSpPr>
        <p:cxnSp>
          <p:nvCxnSpPr>
            <p:cNvPr id="221" name="Straight Connector 220"/>
            <p:cNvCxnSpPr/>
            <p:nvPr/>
          </p:nvCxnSpPr>
          <p:spPr>
            <a:xfrm rot="16200000" flipH="1">
              <a:off x="4740273" y="4924434"/>
              <a:ext cx="457203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Rectangle 221"/>
            <p:cNvSpPr/>
            <p:nvPr/>
          </p:nvSpPr>
          <p:spPr>
            <a:xfrm>
              <a:off x="4429124" y="4581532"/>
              <a:ext cx="750888" cy="21431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23" name="Straight Connector 222"/>
            <p:cNvCxnSpPr/>
            <p:nvPr/>
          </p:nvCxnSpPr>
          <p:spPr>
            <a:xfrm rot="16200000" flipH="1">
              <a:off x="4897436" y="4867285"/>
              <a:ext cx="14287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16200000" flipH="1">
              <a:off x="4540248" y="4510095"/>
              <a:ext cx="14287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16200000" flipH="1">
              <a:off x="4899023" y="5008573"/>
              <a:ext cx="14287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Isosceles Triangle 225"/>
            <p:cNvSpPr/>
            <p:nvPr/>
          </p:nvSpPr>
          <p:spPr>
            <a:xfrm>
              <a:off x="4471986" y="4152904"/>
              <a:ext cx="285750" cy="285752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34" name="Group 41"/>
          <p:cNvGrpSpPr>
            <a:grpSpLocks/>
          </p:cNvGrpSpPr>
          <p:nvPr/>
        </p:nvGrpSpPr>
        <p:grpSpPr bwMode="auto">
          <a:xfrm>
            <a:off x="2770119" y="3491948"/>
            <a:ext cx="1000125" cy="500062"/>
            <a:chOff x="642938" y="1928813"/>
            <a:chExt cx="1000125" cy="500062"/>
          </a:xfrm>
        </p:grpSpPr>
        <p:sp>
          <p:nvSpPr>
            <p:cNvPr id="228" name="Rectangle 227"/>
            <p:cNvSpPr/>
            <p:nvPr/>
          </p:nvSpPr>
          <p:spPr>
            <a:xfrm>
              <a:off x="642938" y="2071688"/>
              <a:ext cx="1000125" cy="2143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29" name="Straight Connector 228"/>
            <p:cNvCxnSpPr>
              <a:endCxn id="228" idx="0"/>
            </p:cNvCxnSpPr>
            <p:nvPr/>
          </p:nvCxnSpPr>
          <p:spPr>
            <a:xfrm rot="16200000" flipH="1">
              <a:off x="1071562" y="2000251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1357312" y="2357438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rot="16200000" flipH="1">
              <a:off x="785812" y="2357438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93064E-6 L -0.00121 0.1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4.6531E-6 C 0.00173 0.01179 0.00433 0.02289 0.00572 0.03469 C 0.0052 0.04116 0.00468 0.05504 0.00138 0.06175 C -0.00348 0.07146 -0.01164 0.08048 -0.01893 0.08695 C -0.02188 0.09921 -0.01806 0.11101 -0.01025 0.11771 C -0.00313 0.13159 0.01319 0.13298 0.02465 0.13506 C 0.03194 0.13853 0.0335 0.14801 0.03767 0.15633 C 0.04097 0.16975 0.0394 0.1642 0.04201 0.17368 C 0.04183 0.1746 0.03975 0.1857 0.03906 0.18732 C 0.03732 0.19149 0.03454 0.19449 0.03333 0.19889 C 0.03281 0.20074 0.03281 0.20305 0.03177 0.20467 C 0.02933 0.2086 0.02569 0.21091 0.02308 0.21438 C 0.02031 0.22618 0.02413 0.21461 0.01579 0.22386 C 0.0144 0.22525 0.01406 0.2278 0.01302 0.22965 C 0.00833 0.23751 0.00468 0.2456 -0.00157 0.25092 C -0.004 0.2611 -0.00209 0.25508 -0.00869 0.26827 C -0.01198 0.27474 -0.01355 0.28607 -0.01598 0.29347 C -0.01876 0.30203 -0.02014 0.31175 -0.02188 0.32053 C -0.02275 0.3247 -0.02535 0.32793 -0.02622 0.3321 C -0.02813 0.34112 -0.02865 0.35014 -0.03056 0.35915 C -0.03282 0.36956 -0.03577 0.37951 -0.03768 0.38991 C -0.03716 0.40656 -0.03751 0.42345 -0.03629 0.4401 C -0.03612 0.44241 -0.03421 0.4438 -0.03334 0.44588 C -0.02414 0.46785 -0.00452 0.47317 0.01302 0.47872 C 0.03628 0.47733 0.05815 0.47525 0.08107 0.47109 C 0.10833 0.45952 0.13819 0.45675 0.16666 0.45374 C 0.19149 0.44773 0.21701 0.44935 0.24201 0.44588 C 0.27656 0.44125 0.31058 0.43108 0.34479 0.42483 C 0.36388 0.41743 0.38454 0.41258 0.40277 0.40148 C 0.41041 0.39685 0.41788 0.38876 0.42604 0.38621 C 0.4368 0.3765 0.44583 0.36748 0.45503 0.35522 C 0.45746 0.35199 0.46232 0.34551 0.46232 0.34551 C 0.46458 0.3358 0.47152 0.3284 0.47534 0.31845 C 0.47725 0.30573 0.48072 0.29417 0.48402 0.28191 C 0.48524 0.26757 0.48593 0.26156 0.48107 0.24907 C 0.47517 0.21646 0.45694 0.1894 0.43177 0.18154 C 0.41058 0.16697 0.39027 0.1642 0.36666 0.16212 C 0.32829 0.16373 0.33107 0.16073 0.30867 0.1679 C 0.2934 0.17807 0.28211 0.19334 0.26944 0.2086 C 0.26249 0.21716 0.26336 0.21392 0.25798 0.22201 C 0.2559 0.22525 0.25399 0.22826 0.25208 0.23173 C 0.24999 0.23543 0.24861 0.23982 0.24635 0.24329 C 0.2427 0.24884 0.23472 0.25878 0.23472 0.25878 C 0.23038 0.27289 0.22343 0.28052 0.21874 0.29347 C 0.21249 0.31036 0.22499 0.28376 0.2144 0.30897 C 0.20642 0.3277 0.2019 0.3395 0.19843 0.36101 C 0.19843 0.36193 0.19791 0.38228 0.20277 0.38621 C 0.20538 0.38829 0.21145 0.38991 0.21145 0.38991 C 0.22308 0.38483 0.23472 0.37928 0.24635 0.37465 C 0.26006 0.3691 0.27586 0.36887 0.28975 0.36494 C 0.30173 0.36147 0.31388 0.35962 0.32604 0.35707 C 0.32899 0.35638 0.33472 0.35522 0.33472 0.35522 C 0.34201 0.35199 0.34913 0.34875 0.35642 0.34551 C 0.36163 0.3432 0.37239 0.33973 0.37239 0.33973 C 0.37742 0.33464 0.3835 0.33163 0.38836 0.32631 C 0.38992 0.32446 0.39114 0.32238 0.3927 0.32053 C 0.39444 0.31845 0.39652 0.3166 0.39843 0.31475 C 0.40347 0.30365 0.40416 0.29209 0.40711 0.28006 C 0.40607 0.25138 0.40763 0.21993 0.38541 0.20467 C 0.38003 0.20097 0.37517 0.19935 0.36944 0.19704 C 0.3467 0.19912 0.34652 0.19796 0.32899 0.2123 C 0.32447 0.216 0.32013 0.21993 0.31579 0.22386 C 0.3144 0.22525 0.31145 0.2278 0.31145 0.2278 C 0.30538 0.24051 0.31284 0.22618 0.29999 0.24329 C 0.29027 0.25624 0.30433 0.2426 0.2927 0.253 C 0.28923 0.25971 0.28697 0.26734 0.28402 0.27405 C 0.28194 0.27891 0.27673 0.28769 0.27673 0.28769 C 0.27621 0.28954 0.27604 0.29162 0.27534 0.29347 C 0.27447 0.29556 0.27308 0.29718 0.27239 0.29926 C 0.27083 0.30481 0.27065 0.31082 0.26944 0.3166 C 0.26996 0.32123 0.26788 0.32817 0.271 0.33025 C 0.27499 0.33279 0.28402 0.32631 0.28402 0.32631 C 0.28819 0.32215 0.29305 0.31915 0.29704 0.31475 C 0.29843 0.31313 0.29878 0.31059 0.29999 0.30897 C 0.30763 0.29879 0.31683 0.2944 0.32308 0.28191 C 0.32708 0.27382 0.3309 0.26572 0.33333 0.2567 C 0.33437 0.253 0.33611 0.24514 0.33611 0.24514 C 0.33697 0.23751 0.33906 0.22988 0.33906 0.22201 C 0.33906 0.18524 0.32586 0.15333 0.29999 0.13899 C 0.28194 0.14014 0.27482 0.13876 0.26076 0.14477 C 0.2526 0.15587 0.24409 0.16836 0.23472 0.17761 C 0.2276 0.18478 0.22048 0.18964 0.2144 0.19889 C 0.21024 0.20513 0.20451 0.21091 0.20138 0.21808 C 0.19861 0.22433 0.19409 0.23751 0.19409 0.23751 C 0.19114 0.25323 0.18298 0.2648 0.17968 0.28006 C 0.17604 0.29694 0.17395 0.3136 0.16944 0.33025 C 0.16996 0.33464 0.16961 0.3395 0.171 0.34366 C 0.17204 0.34644 0.17777 0.34875 0.17968 0.34944 C 0.19079 0.35291 0.19774 0.3536 0.21006 0.35522 C 0.21388 0.35569 0.21788 0.35638 0.2217 0.35707 C 0.25121 0.35638 0.28055 0.35638 0.31006 0.35522 C 0.34288 0.35407 0.37725 0.34597 0.41006 0.34181 C 0.421 0.33788 0.43281 0.33672 0.4434 0.3321 C 0.45121 0.32863 0.45867 0.32516 0.46666 0.32238 C 0.47777 0.3129 0.48298 0.30851 0.49131 0.29741 C 0.49305 0.29509 0.49392 0.29186 0.49565 0.28954 C 0.49965 0.28469 0.50867 0.27613 0.50867 0.27613 C 0.51249 0.26549 0.51857 0.2574 0.52308 0.24722 C 0.52534 0.24213 0.52899 0.23173 0.52899 0.23173 C 0.53107 0.22039 0.53489 0.20999 0.53767 0.19889 C 0.54062 0.18686 0.54097 0.17275 0.54201 0.16026 C 0.54027 0.13575 0.53854 0.11748 0.51874 0.11193 C 0.49097 0.11586 0.46388 0.12396 0.43611 0.12742 C 0.4217 0.13182 0.40729 0.13321 0.3927 0.13714 C 0.37031 0.14292 0.34843 0.15148 0.32604 0.15633 C 0.31892 0.16188 0.31215 0.16235 0.30572 0.1679 C 0.29652 0.17599 0.28819 0.18432 0.28107 0.19496 C 0.27795 0.19981 0.27326 0.20282 0.271 0.2086 C 0.2684 0.21531 0.26683 0.22155 0.26371 0.2278 C 0.26197 0.24283 0.26076 0.25023 0.26076 0.26827 C 0.26076 0.3018 0.26302 0.36517 0.29409 0.37835 C 0.31944 0.36748 0.33992 0.34297 0.3651 0.3321 C 0.36302 0.32331 0.36076 0.32562 0.35503 0.32053 C 0.35069 0.31198 0.35052 0.30828 0.3434 0.31475 C 0.3427 0.31799 0.34201 0.32631 0.33906 0.32631 " pathEditMode="relative" ptsTypes="ffffffffffffffffffffffffffffffffffffffffffffffffffffffffffffffffffffffffffffffffffffffffffffffffffffffffffffffffff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6.19796E-6 C -0.00452 0.00602 -0.00539 0.01064 -0.00869 0.01758 C -0.01216 0.03192 -0.01268 0.04487 -0.00435 0.05597 C -0.00209 0.06569 0.00121 0.07193 0.00729 0.07725 C 0.01197 0.08696 0.00867 0.08187 0.01892 0.09089 C 0.02031 0.09205 0.02326 0.09459 0.02326 0.09459 C 0.02569 0.10454 0.02395 0.09922 0.03038 0.11217 C 0.03142 0.11402 0.03333 0.11795 0.03333 0.11795 C 0.03558 0.12743 0.03628 0.13715 0.03767 0.14686 C 0.0368 0.16929 0.03506 0.18733 0.03194 0.20861 C 0.03263 0.23104 0.03246 0.25602 0.03767 0.27799 C 0.03992 0.3069 0.04704 0.33349 0.05364 0.36101 C 0.0552 0.37396 0.05503 0.38715 0.05798 0.39964 C 0.05902 0.41629 0.05937 0.4334 0.06232 0.44982 C 0.06319 0.48104 0.06301 0.51342 0.06666 0.54441 C 0.0677 0.56592 0.06892 0.58789 0.07829 0.60639 C 0.0802 0.61471 0.08194 0.62235 0.08558 0.62951 C 0.08767 0.63807 0.09097 0.6464 0.09565 0.65264 C 0.09704 0.65195 0.09913 0.65241 0.09999 0.65079 C 0.1026 0.64617 0.10381 0.64038 0.10572 0.6353 C 0.10781 0.62951 0.11163 0.62489 0.11458 0.6198 C 0.11666 0.6161 0.12031 0.60824 0.12031 0.60824 C 0.12222 0.60014 0.12517 0.59737 0.12899 0.59089 C 0.14027 0.57147 0.13142 0.5865 0.13628 0.57355 C 0.14097 0.56106 0.13749 0.57424 0.14062 0.56198 C 0.14166 0.55805 0.1434 0.55042 0.1434 0.55042 C 0.14739 0.50186 0.13784 0.45653 0.12604 0.4112 C 0.12413 0.3927 0.12048 0.36633 0.11458 0.34945 C 0.11301 0.33789 0.11319 0.33419 0.10729 0.32632 C 0.1052 0.31291 0.10156 0.30112 0.09565 0.28978 C 0.09218 0.27591 0.09531 0.2803 0.08836 0.27429 C 0.08558 0.26851 0.08541 0.26411 0.07829 0.27036 C 0.0743 0.27383 0.06805 0.284 0.06805 0.284 C 0.06614 0.29464 0.06301 0.29441 0.05798 0.3032 C 0.05399 0.31985 0.06041 0.2951 0.05225 0.31661 C 0.05069 0.32077 0.05034 0.32586 0.0493 0.33025 C 0.04548 0.37235 0.04131 0.41721 0.05225 0.45768 C 0.05555 0.52914 0.06909 0.60801 0.05069 0.67577 C 0.0486 0.64964 0.04583 0.6235 0.03906 0.59853 C 0.03697 0.57817 0.03489 0.5569 0.03194 0.53678 C 0.02933 0.5192 0.02343 0.50232 0.02031 0.48474 C 0.01909 0.46994 0.01857 0.45514 0.01735 0.44034 C 0.01631 0.42716 0.01215 0.41467 0.01006 0.40172 C 0.0092 0.37211 0.00833 0.34853 0.00433 0.32054 C 0.00468 0.31013 0.0092 0.26689 0.00572 0.24908 C 0.00381 0.27591 0.00451 0.3099 -0.0014 0.33419 C -0.00417 0.35731 -0.00591 0.38044 -0.00869 0.40357 C -0.01008 0.45005 -0.0139 0.49792 -0.02466 0.54256 C -0.0257 0.55227 -0.02501 0.56245 -0.02761 0.57147 C -0.03577 0.60014 -0.04358 0.62905 -0.0566 0.65449 C -0.0573 0.62628 -0.05556 0.59876 -0.06094 0.57147 C -0.06442 0.52845 -0.06233 0.46601 -0.04636 0.42484 C -0.04462 0.41513 -0.04167 0.41004 -0.03768 0.40172 C -0.03265 0.39108 -0.02987 0.37975 -0.02171 0.37281 C -0.01893 0.36078 -0.00487 0.33997 0.00433 0.33604 C 0.0184 0.3173 0.03749 0.30713 0.05503 0.29556 C 0.0684 0.28678 0.08246 0.27914 0.09565 0.27036 C 0.1019 0.26619 0.10989 0.2655 0.11597 0.26064 C 0.12239 0.25556 0.12795 0.24977 0.13472 0.24538 C 0.13888 0.23983 0.14114 0.23636 0.14635 0.23174 C 0.14826 0.23012 0.15051 0.22965 0.15225 0.2278 C 0.16215 0.21693 0.17013 0.20421 0.18124 0.19519 C 0.18263 0.19265 0.18402 0.18988 0.18558 0.18733 C 0.18697 0.18525 0.18871 0.18363 0.18992 0.18155 C 0.19201 0.17785 0.19565 0.16999 0.19565 0.16999 C 0.19704 0.1642 0.1986 0.15842 0.19999 0.15264 C 0.1927 0.13784 0.19253 0.13784 0.17968 0.13322 C 0.17673 0.13345 0.16041 0.13368 0.15364 0.13715 C 0.14479 0.14154 0.13697 0.14802 0.1276 0.15079 C 0.1184 0.15657 0.11006 0.16212 0.09999 0.1642 C 0.09288 0.16906 0.08593 0.17114 0.07829 0.17392 C 0.07013 0.17692 0.06301 0.18178 0.05503 0.18548 C 0.04791 0.19265 0.03906 0.19519 0.03194 0.20283 C 0.02829 0.20676 0.02517 0.21185 0.0217 0.21624 C 0.02031 0.21809 0.01735 0.22202 0.01735 0.22202 C 0.0151 0.23127 0.01197 0.2396 0.01006 0.24908 C 0.01128 0.26527 0.01406 0.284 0.0217 0.29741 C 0.02916 0.3106 0.03958 0.3136 0.05069 0.31661 C 0.07933 0.32424 0.09826 0.32864 0.12899 0.33025 C 0.14791 0.33257 0.16527 0.3402 0.18402 0.34367 C 0.20138 0.35199 0.21388 0.36911 0.22465 0.38807 C 0.22829 0.39432 0.23142 0.40079 0.23472 0.4075 C 0.23576 0.40935 0.23854 0.41536 0.23767 0.41328 C 0.23472 0.40519 0.23454 0.40079 0.22899 0.39593 C 0.22725 0.38599 0.22326 0.38275 0.21892 0.37466 C 0.21301 0.36356 0.20798 0.35246 0.20138 0.34182 C 0.19826 0.3284 0.20277 0.34344 0.19565 0.33211 C 0.19426 0.33002 0.19409 0.32679 0.1927 0.32447 C 0.19062 0.321 0.18784 0.31823 0.18558 0.31476 C 0.17604 0.29996 0.17117 0.28007 0.15937 0.26851 C 0.1559 0.26111 0.15781 0.26434 0.15364 0.25879 " pathEditMode="relative" ptsTypes="ffffffffffffffffffffffffffffffffffffffffffffffffffffffffffffffffffffffffffffffffffffffffff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7.76133E-6 C -0.0085 -0.00416 -0.01874 0.00486 -0.02742 0.00764 C -0.03558 0.01018 -0.04392 0.01134 -0.05208 0.01342 C -0.06058 0.0155 -0.06961 0.0199 -0.07812 0.02128 C -0.08489 0.02244 -0.09166 0.02221 -0.09843 0.02313 C -0.1019 0.0236 -0.1052 0.02429 -0.10867 0.02498 C -0.11388 0.02753 -0.12447 0.03077 -0.12447 0.03077 C -0.13003 0.03562 -0.13836 0.04025 -0.14479 0.04233 C -0.15468 0.05135 -0.15017 0.0488 -0.15781 0.05204 C -0.17222 0.06476 -0.18801 0.07517 -0.20433 0.08303 C -0.20694 0.08419 -0.20885 0.08719 -0.21145 0.08881 C -0.21631 0.09182 -0.22222 0.09298 -0.22742 0.09459 C -0.22881 0.09645 -0.23003 0.09876 -0.23176 0.10038 C -0.2335 0.102 -0.23593 0.10246 -0.23767 0.10431 C -0.24635 0.11402 -0.23437 0.10755 -0.24479 0.11194 C -0.25173 0.12096 -0.25867 0.13183 -0.26666 0.139 C -0.26874 0.14316 -0.27187 0.1464 -0.27378 0.15056 C -0.27829 0.16027 -0.27916 0.17161 -0.28402 0.18132 C -0.28732 0.19774 -0.29392 0.20792 -0.29843 0.22387 C -0.30225 0.23752 -0.30659 0.25116 -0.31145 0.26435 C -0.31631 0.30019 -0.30867 0.25001 -0.31735 0.2877 C -0.32204 0.30852 -0.32291 0.33188 -0.33038 0.3513 C -0.33159 0.36171 -0.3335 0.37188 -0.33472 0.38229 C -0.3342 0.39709 -0.33506 0.41212 -0.33333 0.42669 C -0.33142 0.44219 -0.31406 0.46555 -0.30711 0.47873 C -0.30225 0.48775 -0.29739 0.49654 -0.2927 0.50579 C -0.28958 0.5118 -0.27933 0.51966 -0.27534 0.52313 C -0.26249 0.5347 -0.24704 0.54464 -0.23176 0.54834 C -0.21701 0.55204 -0.20173 0.55181 -0.1868 0.55412 C -0.16562 0.55736 -0.14444 0.56384 -0.12308 0.56569 C -0.09305 0.56846 -0.06319 0.56916 -0.03333 0.57332 C 0.00591 0.5717 0.05087 0.57309 0.09133 0.56569 C 0.11146 0.56199 0.13091 0.5525 0.15087 0.54834 C 0.15417 0.5458 0.1573 0.54256 0.16094 0.54048 C 0.1665 0.53724 0.1783 0.53285 0.1783 0.53285 C 0.18681 0.52151 0.19775 0.51411 0.2073 0.50394 C 0.20921 0.50186 0.2099 0.49839 0.21164 0.49607 C 0.21876 0.48659 0.22171 0.48312 0.22761 0.4711 C 0.22813 0.46855 0.22813 0.46555 0.229 0.46324 C 0.23056 0.45907 0.2349 0.45167 0.2349 0.45167 C 0.23612 0.43733 0.23855 0.42508 0.24063 0.4112 C 0.23976 0.39871 0.23907 0.3883 0.23629 0.37651 C 0.23577 0.37073 0.23629 0.36448 0.2349 0.35893 C 0.23386 0.35454 0.229 0.34737 0.229 0.34737 C 0.22778 0.34205 0.22553 0.33465 0.22327 0.33003 C 0.22223 0.32771 0.21997 0.32656 0.21893 0.32424 C 0.21563 0.31754 0.21372 0.30967 0.21025 0.30297 C 0.20435 0.2914 0.19792 0.28077 0.19133 0.27013 C 0.18733 0.26365 0.1856 0.25301 0.17987 0.24908 C 0.16702 0.24052 0.16042 0.22503 0.15087 0.21231 C 0.13994 0.19797 0.1474 0.21 0.13924 0.20075 C 0.12292 0.18225 0.104 0.16004 0.08265 0.15241 C 0.07362 0.14455 0.0639 0.1427 0.05365 0.139 C 0.04115 0.13437 0.02883 0.12975 0.01598 0.12743 C -0.02256 0.1124 -0.06423 0.10755 -0.10433 0.10431 C -0.14201 0.09737 -0.16631 0.1013 -0.21145 0.10223 C -0.23749 0.10755 -0.26128 0.12235 -0.28541 0.13507 C -0.30312 0.14432 -0.27517 0.12582 -0.29999 0.14085 C -0.31128 0.14779 -0.30312 0.14501 -0.31301 0.15241 C -0.33454 0.16837 -0.30086 0.13807 -0.33038 0.16606 C -0.34808 0.18271 -0.31961 0.16559 -0.34201 0.17762 C -0.35208 0.19566 -0.34687 0.18918 -0.35642 0.1989 C -0.35781 0.20213 -0.3592 0.20537 -0.36076 0.20838 C -0.36301 0.213 -0.36579 0.2174 -0.36805 0.22202 C -0.37048 0.22711 -0.37534 0.23752 -0.37534 0.23752 C -0.37829 0.25324 -0.3809 0.2662 -0.38246 0.28192 C -0.38194 0.29533 -0.38176 0.30898 -0.38107 0.32239 C -0.38003 0.34066 -0.37274 0.35824 -0.3651 0.37258 C -0.34565 0.40958 -0.37274 0.36009 -0.35781 0.38992 C -0.34982 0.40588 -0.34045 0.42068 -0.33176 0.43618 C -0.32048 0.45653 -0.3092 0.47873 -0.29114 0.48844 C -0.28402 0.49793 -0.28923 0.49284 -0.27673 0.49793 C -0.2717 0.50001 -0.26735 0.50371 -0.26232 0.50579 C -0.25572 0.50833 -0.24739 0.50972 -0.24045 0.51157 C -0.22638 0.51088 -0.21249 0.51088 -0.19843 0.50972 C -0.1894 0.50903 -0.18107 0.50348 -0.17239 0.50001 C -0.14982 0.49076 -0.12812 0.4748 -0.10867 0.45745 C -0.10503 0.45422 -0.10208 0.44936 -0.09843 0.44589 C -0.09635 0.44381 -0.071 0.4223 -0.06805 0.41698 C -0.06267 0.40727 -0.06579 0.41097 -0.05937 0.40542 C -0.046 0.38137 -0.06267 0.40935 -0.05069 0.39385 C -0.04826 0.39062 -0.04635 0.38391 -0.04479 0.38021 C -0.04253 0.37489 -0.03767 0.36472 -0.03767 0.36472 C -0.0361 0.35685 -0.03454 0.35084 -0.03176 0.34367 C -0.02847 0.32054 -0.03055 0.30713 -0.03333 0.28377 C -0.03333 0.28331 -0.03524 0.26666 -0.0361 0.26435 C -0.03801 0.25995 -0.04131 0.25694 -0.0434 0.25278 C -0.06354 0.25533 -0.05624 0.25255 -0.06944 0.26249 C -0.0717 0.26411 -0.0743 0.26527 -0.07673 0.26643 C -0.07951 0.26781 -0.08541 0.27013 -0.08541 0.27013 C -0.1026 0.28747 -0.08211 0.26805 -0.09565 0.27799 C -0.10347 0.28377 -0.10763 0.29094 -0.11579 0.29533 C -0.11892 0.30158 -0.12308 0.3062 -0.12604 0.31268 C -0.13107 0.32332 -0.13489 0.33465 -0.13906 0.34552 C -0.14288 0.35523 -0.14357 0.36633 -0.14635 0.37651 C -0.14513 0.39247 -0.146 0.40218 -0.1361 0.4112 C -0.12777 0.40287 -0.12899 0.39732 -0.12308 0.38414 C -0.12048 0.37813 -0.11701 0.37281 -0.1144 0.3668 C -0.11319 0.36379 -0.11249 0.36032 -0.11145 0.35708 C -0.10972 0.35176 -0.10572 0.34159 -0.10572 0.34159 C -0.10468 0.33558 -0.10173 0.32471 -0.09843 0.32031 " pathEditMode="relative" ptsTypes="ffffffffffffffffffffffffffffffffffffffffffffffffffffffffffffffffffffffffffffffffffffffffffffffffffff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68 0.01111 C 0.19393 0.01411 0.19862 0.01989 0.20504 0.02267 C 0.21546 0.03377 0.22813 0.03932 0.24132 0.04209 C 0.25278 0.04695 0.26546 0.05065 0.27743 0.05366 C 0.28403 0.05967 0.29289 0.06198 0.3007 0.06522 C 0.3066 0.07054 0.31285 0.07563 0.31945 0.07887 C 0.32518 0.0865 0.33264 0.09043 0.33837 0.09806 C 0.34132 0.10199 0.3441 0.10569 0.34705 0.10963 C 0.34948 0.11286 0.3533 0.11425 0.35573 0.11749 C 0.35868 0.12142 0.36112 0.12581 0.36441 0.12905 C 0.3691 0.13391 0.37587 0.14015 0.379 0.1464 C 0.38091 0.15033 0.38473 0.15796 0.38473 0.15796 C 0.3882 0.1723 0.38889 0.18525 0.39046 0.20028 C 0.39289 0.22433 0.39896 0.25116 0.40504 0.27382 C 0.40764 0.29834 0.40643 0.32308 0.40209 0.34714 C 0.40087 0.36726 0.39844 0.38691 0.39636 0.40703 C 0.39549 0.43409 0.39618 0.49607 0.38334 0.5229 C 0.38056 0.53654 0.37587 0.54973 0.37014 0.56152 C 0.36667 0.57609 0.35643 0.58372 0.35 0.59621 C 0.34254 0.61078 0.33646 0.61772 0.32535 0.62697 C 0.31893 0.63229 0.31285 0.63876 0.30643 0.64432 C 0.29462 0.65426 0.27483 0.6612 0.26146 0.66767 C 0.25573 0.67045 0.24983 0.67068 0.2441 0.67345 C 0.22639 0.6649 0.20434 0.67207 0.18612 0.67345 C 0.18073 0.67276 0.17535 0.67253 0.17014 0.67137 C 0.16719 0.67068 0.16146 0.66767 0.16146 0.66767 C 0.15313 0.66004 0.14393 0.65357 0.13542 0.6464 C 0.13368 0.64478 0.1316 0.64385 0.12969 0.64246 C 0.12674 0.64015 0.12101 0.63483 0.12101 0.63483 C 0.11372 0.62049 0.10035 0.61055 0.09046 0.59991 C 0.08473 0.5939 0.079 0.58673 0.07466 0.57887 C 0.07257 0.57517 0.07171 0.56985 0.06875 0.5673 C 0.06181 0.56106 0.05678 0.5525 0.05139 0.54395 C 0.04462 0.53331 0.04011 0.52059 0.03403 0.50925 C 0.03264 0.50671 0.03108 0.50417 0.02969 0.50162 C 0.02709 0.49723 0.0224 0.48798 0.0224 0.48798 C 0.0191 0.46948 0.00903 0.45583 0.00209 0.43987 C -0.00312 0.42808 -0.00781 0.41513 -0.01232 0.4031 C -0.01527 0.39524 -0.01684 0.38715 -0.021 0.37998 C -0.02222 0.3779 -0.02413 0.37651 -0.02534 0.37419 C -0.03229 0.36124 -0.0302 0.34506 -0.03697 0.32979 C -0.03888 0.3173 -0.04201 0.30528 -0.04427 0.29302 C -0.04843 0.26989 -0.05191 0.2463 -0.05729 0.22364 C -0.05781 0.21716 -0.05868 0.21069 -0.05868 0.20421 C -0.05868 0.18294 -0.06007 0.13946 -0.03993 0.1309 C -0.02934 0.13229 -0.01979 0.1353 -0.00954 0.13853 C -0.00607 0.14085 -0.00295 0.14432 0.0007 0.1464 C 0.00382 0.14825 0.00747 0.14871 0.01077 0.1501 C 0.02379 0.16235 0.03178 0.17739 0.04132 0.1945 C 0.05209 0.2137 0.06285 0.23543 0.07171 0.25648 C 0.07518 0.26457 0.07639 0.27313 0.079 0.28146 C 0.08403 0.29718 0.09202 0.31152 0.09914 0.32586 C 0.11823 0.36425 0.14618 0.392 0.17014 0.42438 C 0.175 0.43086 0.18125 0.4334 0.18612 0.43987 C 0.19184 0.43456 0.19184 0.43016 0.1948 0.4223 C 0.19844 0.41259 0.20278 0.4031 0.20643 0.39339 C 0.21025 0.38345 0.21181 0.37211 0.21667 0.36263 C 0.21806 0.35153 0.2198 0.34089 0.22101 0.32979 C 0.22014 0.3062 0.22223 0.27498 0.21077 0.2544 C 0.20851 0.24469 0.20348 0.24006 0.19636 0.23705 C 0.15903 0.2389 0.16598 0.23567 0.14271 0.24677 C 0.13594 0.25324 0.13768 0.25255 0.12969 0.25648 C 0.12691 0.25787 0.12101 0.26018 0.12101 0.26018 C 0.11112 0.2692 0.11563 0.26666 0.10799 0.26989 C 0.09809 0.27868 0.08733 0.28608 0.07605 0.29117 C 0.06303 0.30296 0.04497 0.30528 0.02969 0.30851 C 0.01372 0.31707 0.03212 0.30805 0.01233 0.3143 C -0.00677 0.32031 -0.02343 0.3291 -0.04288 0.33164 C -0.05989 0.33835 -0.07586 0.33997 -0.09357 0.34135 C -0.11302 0.33835 -0.13072 0.3284 -0.15 0.32586 C -0.15816 0.32147 -0.16649 0.32077 -0.17465 0.31615 C -0.18541 0.3099 -0.19149 0.30158 -0.20086 0.29302 C -0.19809 0.27197 -0.19513 0.27359 -0.18194 0.26596 C -0.18038 0.26504 -0.17916 0.26296 -0.1776 0.26226 C -0.17534 0.26111 -0.17274 0.26087 -0.17031 0.26018 C -0.16649 0.25902 -0.15868 0.25648 -0.15868 0.25648 C -0.15138 0.25717 -0.14409 0.25671 -0.13697 0.25833 C -0.12864 0.26018 -0.12534 0.27382 -0.121 0.28146 C -0.11944 0.28423 -0.11684 0.28631 -0.11527 0.28909 C -0.11041 0.29765 -0.10868 0.30898 -0.1052 0.31823 C -0.09982 0.33234 -0.09583 0.34644 -0.09062 0.36055 C -0.08888 0.37026 -0.0868 0.37466 -0.08333 0.38391 C -0.08072 0.39085 -0.07951 0.39825 -0.07621 0.40495 C -0.07361 0.40148 -0.07013 0.39894 -0.06753 0.39547 C -0.05382 0.3772 -0.07309 0.39732 -0.05729 0.38183 C -0.05468 0.37073 -0.05746 0.37951 -0.04861 0.36633 C -0.04201 0.35639 -0.03836 0.34506 -0.03125 0.33557 C -0.02691 0.31777 -0.03402 0.34413 -0.02534 0.32401 C -0.02326 0.31915 -0.02187 0.30875 -0.01961 0.30273 C -0.01649 0.28099 -0.01597 0.25417 -0.02257 0.23312 C -0.02413 0.22803 -0.02743 0.21855 -0.03125 0.21578 C -0.03385 0.21393 -0.03993 0.21208 -0.03993 0.21208 C -0.05347 0.2137 -0.06076 0.21531 -0.07187 0.22549 C -0.07864 0.23937 -0.06961 0.22295 -0.08055 0.2352 C -0.08194 0.23659 -0.08229 0.23937 -0.08333 0.24098 C -0.08507 0.24376 -0.0875 0.24584 -0.08923 0.24862 C -0.09479 0.25787 -0.09722 0.26989 -0.10225 0.27961 C -0.10364 0.2914 -0.1052 0.29834 -0.1052 0.31037 " pathEditMode="relative" ptsTypes="fffffffffffffffffffffffffffffffffffffffffffffffffffffffffffffffffffffffffffffffffffffffffffffffff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70213E-6 C -0.00053 0.00185 -0.0007 0.00393 -0.00139 0.00578 C -0.00226 0.00786 -0.00382 0.00948 -0.00434 0.01156 C -0.00573 0.01665 -0.00573 0.02197 -0.00712 0.02705 C -0.00886 0.03376 -0.01129 0.03977 -0.01303 0.04648 C -0.01476 0.06036 -0.01754 0.07354 -0.02032 0.08695 C -0.02205 0.11586 -0.02448 0.14546 -0.029 0.17391 C -0.03369 0.25069 -0.03612 0.32909 -0.05643 0.40171 C -0.06181 0.42113 -0.06424 0.44287 -0.07379 0.45952 C -0.07553 0.466 -0.07674 0.47109 -0.07969 0.47687 C -0.08212 0.48681 -0.08664 0.49236 -0.09132 0.5 C -0.10053 0.51526 -0.10973 0.53075 -0.12032 0.5444 C -0.12379 0.54879 -0.12778 0.55272 -0.13178 0.55619 C -0.13316 0.55735 -0.13473 0.55851 -0.13612 0.55989 C -0.14792 0.57331 -0.13542 0.56336 -0.1507 0.57354 C -0.15469 0.5814 -0.15973 0.5858 -0.16667 0.5888 C -0.17396 0.59875 -0.18369 0.60383 -0.1941 0.60638 C -0.21146 0.61725 -0.23178 0.62511 -0.2507 0.6295 C -0.25487 0.63043 -0.29098 0.63552 -0.29566 0.63714 C -0.32448 0.64708 -0.35452 0.64731 -0.38403 0.6487 C -0.42188 0.63667 -0.46268 0.64014 -0.50139 0.63321 C -0.50469 0.63205 -0.50816 0.63066 -0.51146 0.6295 C -0.5158 0.62812 -0.52466 0.62557 -0.52466 0.62557 C -0.53386 0.61933 -0.5283 0.61887 -0.53612 0.61216 C -0.53716 0.61031 -0.53785 0.608 -0.53907 0.60638 C -0.54028 0.60476 -0.54237 0.6043 -0.54341 0.60245 C -0.5448 0.60037 -0.54514 0.59713 -0.54636 0.59481 C -0.54966 0.5888 -0.55417 0.58094 -0.55799 0.57539 C -0.56112 0.57076 -0.56528 0.56706 -0.56806 0.56197 C -0.57431 0.55087 -0.57952 0.53862 -0.58698 0.52913 C -0.5908 0.5185 -0.5948 0.51827 -0.6 0.50971 C -0.61164 0.49074 -0.604 0.49814 -0.61303 0.49051 C -0.61875 0.48011 -0.62466 0.46993 -0.63039 0.45952 C -0.63195 0.45675 -0.63212 0.45282 -0.63334 0.44981 C -0.63716 0.43963 -0.64011 0.42969 -0.64341 0.41905 C -0.64671 0.39592 -0.64844 0.33903 -0.63612 0.31475 C -0.63212 0.28677 -0.61494 0.25786 -0.59566 0.24537 C -0.5908 0.23889 -0.58629 0.2345 -0.57969 0.23173 C -0.57014 0.22294 -0.56233 0.22363 -0.5507 0.22201 C -0.54237 0.22294 -0.53299 0.21993 -0.52605 0.22594 C -0.51875 0.23242 -0.51424 0.24352 -0.50573 0.24722 C -0.4948 0.26179 -0.48108 0.27058 -0.46945 0.28399 C -0.45174 0.30434 -0.47327 0.27983 -0.46077 0.29926 C -0.45643 0.30596 -0.44983 0.31105 -0.4448 0.3166 C -0.44271 0.31891 -0.4408 0.32169 -0.43907 0.32446 C -0.4375 0.32678 -0.43646 0.33001 -0.43473 0.3321 C -0.42587 0.34273 -0.41563 0.35222 -0.40573 0.361 C -0.39792 0.37511 -0.38698 0.37812 -0.37674 0.38806 C -0.37379 0.39107 -0.36042 0.4061 -0.35504 0.40934 C -0.34028 0.41813 -0.32518 0.42368 -0.31007 0.43061 C -0.28733 0.44125 -0.26459 0.4512 -0.24046 0.45559 C -0.21303 0.46623 -0.18421 0.46068 -0.15643 0.45374 C -0.14566 0.44773 -0.13594 0.44033 -0.12605 0.43247 C -0.12327 0.43015 -0.11997 0.42946 -0.11737 0.42668 C -0.10903 0.41813 -0.10539 0.40888 -0.09844 0.39963 C -0.09688 0.38945 -0.09375 0.38274 -0.09132 0.3728 C -0.08629 0.35152 -0.0816 0.33302 -0.07969 0.31082 C -0.08021 0.29602 -0.07987 0.28122 -0.08108 0.26642 C -0.08143 0.26295 -0.08299 0.25994 -0.08403 0.25693 C -0.09202 0.23381 -0.09948 0.23103 -0.11598 0.22016 C -0.15035 0.22201 -0.14653 0.21646 -0.16667 0.23358 C -0.17014 0.24329 -0.17431 0.25277 -0.18108 0.25878 C -0.18941 0.27728 -0.20573 0.30157 -0.21875 0.31475 C -0.22223 0.32608 -0.22587 0.33256 -0.23334 0.33996 C -0.24184 0.35846 -0.25087 0.37049 -0.26372 0.38436 C -0.26615 0.38691 -0.26737 0.39107 -0.26945 0.39384 C -0.275 0.40124 -0.28143 0.40772 -0.28698 0.41512 C -0.29132 0.4209 -0.2948 0.42992 -0.29844 0.4364 C -0.30157 0.44819 -0.29896 0.44079 -0.31007 0.45559 C -0.31407 0.46091 -0.31476 0.4697 -0.31875 0.47502 C -0.325 0.48334 -0.33247 0.49051 -0.33768 0.5 C -0.34705 0.51688 -0.36129 0.53029 -0.37379 0.54255 C -0.37709 0.54579 -0.37934 0.55087 -0.38264 0.55411 C -0.41042 0.58186 -0.44393 0.60707 -0.47813 0.61586 C -0.47882 0.61586 -0.49375 0.61563 -0.49844 0.61216 C -0.50157 0.60985 -0.50712 0.6043 -0.50712 0.6043 C -0.51789 0.58325 -0.52084 0.5703 -0.52309 0.5444 C -0.52205 0.50508 -0.52205 0.46577 -0.52032 0.42668 C -0.5198 0.41581 -0.51389 0.40333 -0.51007 0.39384 C -0.49896 0.36655 -0.48212 0.33071 -0.46372 0.31082 C -0.45921 0.30087 -0.45278 0.29324 -0.44775 0.28399 C -0.44653 0.28168 -0.44619 0.27844 -0.4448 0.27613 C -0.44132 0.27058 -0.43334 0.26063 -0.43334 0.26063 C -0.42934 0.24768 -0.41841 0.23103 -0.41007 0.22201 C -0.40261 0.20235 -0.39532 0.18293 -0.38698 0.16419 C -0.3849 0.15101 -0.37969 0.14315 -0.37535 0.13135 C -0.37396 0.12257 -0.37119 0.11679 -0.36945 0.10823 C -0.36303 0.12164 -0.37032 0.10499 -0.36511 0.12372 C -0.36407 0.12765 -0.36198 0.13135 -0.36077 0.13529 C -0.35573 0.15148 -0.3533 0.16882 -0.34931 0.18547 C -0.34653 0.20883 -0.34341 0.23126 -0.34202 0.25485 C -0.34271 0.28376 -0.34011 0.29949 -0.34636 0.32238 C -0.35417 0.31984 -0.36355 0.3129 -0.36945 0.30504 C -0.37292 0.30041 -0.37535 0.2944 -0.37969 0.29162 " pathEditMode="relative" ptsTypes="fffffffffffffffffffffffffffffffffffffffffffffffffffffffffffffffffffffffffffffffffffffffffffff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2" grpId="0" animBg="1"/>
      <p:bldP spid="51" grpId="0" animBg="1"/>
      <p:bldP spid="106" grpId="0"/>
      <p:bldP spid="201" grpId="0"/>
      <p:bldP spid="205" grpId="0"/>
      <p:bldP spid="206" grpId="0"/>
      <p:bldP spid="202" grpId="0" animBg="1"/>
      <p:bldP spid="208" grpId="0" animBg="1"/>
      <p:bldP spid="20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47800"/>
            <a:ext cx="8229600" cy="457200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v-SE" sz="2400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Top down                               Bottom up</a:t>
            </a:r>
            <a:endParaRPr lang="sv-SE" sz="2400" kern="12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Charge distribution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1" name="Text Box 72"/>
          <p:cNvSpPr txBox="1">
            <a:spLocks noChangeAspect="1" noChangeArrowheads="1"/>
          </p:cNvSpPr>
          <p:nvPr/>
        </p:nvSpPr>
        <p:spPr bwMode="auto">
          <a:xfrm>
            <a:off x="5936355" y="4700586"/>
            <a:ext cx="14382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mass/charge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2" name="Text Box 72"/>
          <p:cNvSpPr txBox="1">
            <a:spLocks noChangeAspect="1" noChangeArrowheads="1"/>
          </p:cNvSpPr>
          <p:nvPr/>
        </p:nvSpPr>
        <p:spPr bwMode="auto">
          <a:xfrm rot="-5400000">
            <a:off x="4497598" y="3241048"/>
            <a:ext cx="10294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intensity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3" name="Text Box 72"/>
          <p:cNvSpPr txBox="1">
            <a:spLocks noChangeAspect="1" noChangeArrowheads="1"/>
          </p:cNvSpPr>
          <p:nvPr/>
        </p:nvSpPr>
        <p:spPr bwMode="auto">
          <a:xfrm>
            <a:off x="1798630" y="4700586"/>
            <a:ext cx="14382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mass/charge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4" name="Text Box 72"/>
          <p:cNvSpPr txBox="1">
            <a:spLocks noChangeAspect="1" noChangeArrowheads="1"/>
          </p:cNvSpPr>
          <p:nvPr/>
        </p:nvSpPr>
        <p:spPr bwMode="auto">
          <a:xfrm rot="-5400000">
            <a:off x="359873" y="3241048"/>
            <a:ext cx="10294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intensity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3" name="Rectangle 61"/>
          <p:cNvSpPr>
            <a:spLocks noChangeAspect="1" noChangeArrowheads="1"/>
          </p:cNvSpPr>
          <p:nvPr/>
        </p:nvSpPr>
        <p:spPr bwMode="auto">
          <a:xfrm>
            <a:off x="5165036" y="2120348"/>
            <a:ext cx="2971800" cy="264372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64"/>
          <p:cNvSpPr>
            <a:spLocks noChangeAspect="1" noChangeShapeType="1"/>
          </p:cNvSpPr>
          <p:nvPr/>
        </p:nvSpPr>
        <p:spPr bwMode="auto">
          <a:xfrm>
            <a:off x="6367907" y="2590434"/>
            <a:ext cx="0" cy="218167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64"/>
          <p:cNvSpPr>
            <a:spLocks noChangeAspect="1" noChangeShapeType="1"/>
          </p:cNvSpPr>
          <p:nvPr/>
        </p:nvSpPr>
        <p:spPr bwMode="auto">
          <a:xfrm>
            <a:off x="7570779" y="4603357"/>
            <a:ext cx="0" cy="16874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64"/>
          <p:cNvSpPr>
            <a:spLocks noChangeAspect="1" noChangeShapeType="1"/>
          </p:cNvSpPr>
          <p:nvPr/>
        </p:nvSpPr>
        <p:spPr bwMode="auto">
          <a:xfrm>
            <a:off x="5959403" y="3442210"/>
            <a:ext cx="0" cy="132989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64"/>
          <p:cNvSpPr>
            <a:spLocks noChangeAspect="1" noChangeShapeType="1"/>
          </p:cNvSpPr>
          <p:nvPr/>
        </p:nvSpPr>
        <p:spPr bwMode="auto">
          <a:xfrm>
            <a:off x="5766943" y="4299933"/>
            <a:ext cx="0" cy="4360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72"/>
          <p:cNvSpPr txBox="1">
            <a:spLocks noChangeAspect="1" noChangeArrowheads="1"/>
          </p:cNvSpPr>
          <p:nvPr/>
        </p:nvSpPr>
        <p:spPr bwMode="auto">
          <a:xfrm>
            <a:off x="7414924" y="4318819"/>
            <a:ext cx="518395" cy="57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1+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9" name="Text Box 72"/>
          <p:cNvSpPr txBox="1">
            <a:spLocks noChangeAspect="1" noChangeArrowheads="1"/>
          </p:cNvSpPr>
          <p:nvPr/>
        </p:nvSpPr>
        <p:spPr bwMode="auto">
          <a:xfrm>
            <a:off x="6226961" y="2297863"/>
            <a:ext cx="518395" cy="57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2+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0" name="Text Box 72"/>
          <p:cNvSpPr txBox="1">
            <a:spLocks noChangeAspect="1" noChangeArrowheads="1"/>
          </p:cNvSpPr>
          <p:nvPr/>
        </p:nvSpPr>
        <p:spPr bwMode="auto">
          <a:xfrm>
            <a:off x="5803190" y="3149315"/>
            <a:ext cx="518395" cy="57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3+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1" name="Text Box 72"/>
          <p:cNvSpPr txBox="1">
            <a:spLocks noChangeAspect="1" noChangeArrowheads="1"/>
          </p:cNvSpPr>
          <p:nvPr/>
        </p:nvSpPr>
        <p:spPr bwMode="auto">
          <a:xfrm>
            <a:off x="5601252" y="4014019"/>
            <a:ext cx="518395" cy="57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4+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2" name="Rectangle 61"/>
          <p:cNvSpPr>
            <a:spLocks noChangeAspect="1" noChangeArrowheads="1"/>
          </p:cNvSpPr>
          <p:nvPr/>
        </p:nvSpPr>
        <p:spPr bwMode="auto">
          <a:xfrm>
            <a:off x="1143000" y="2110408"/>
            <a:ext cx="2971800" cy="265176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64"/>
          <p:cNvSpPr>
            <a:spLocks noChangeAspect="1" noChangeShapeType="1"/>
          </p:cNvSpPr>
          <p:nvPr/>
        </p:nvSpPr>
        <p:spPr bwMode="auto">
          <a:xfrm>
            <a:off x="2334173" y="2561976"/>
            <a:ext cx="0" cy="218830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72"/>
          <p:cNvSpPr txBox="1">
            <a:spLocks noChangeAspect="1" noChangeArrowheads="1"/>
          </p:cNvSpPr>
          <p:nvPr/>
        </p:nvSpPr>
        <p:spPr bwMode="auto">
          <a:xfrm>
            <a:off x="2319876" y="2540767"/>
            <a:ext cx="659308" cy="57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27+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5" name="Line 64"/>
          <p:cNvSpPr>
            <a:spLocks noChangeAspect="1" noChangeShapeType="1"/>
          </p:cNvSpPr>
          <p:nvPr/>
        </p:nvSpPr>
        <p:spPr bwMode="auto">
          <a:xfrm>
            <a:off x="2488552" y="2819898"/>
            <a:ext cx="0" cy="193038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64"/>
          <p:cNvSpPr>
            <a:spLocks noChangeAspect="1" noChangeShapeType="1"/>
          </p:cNvSpPr>
          <p:nvPr/>
        </p:nvSpPr>
        <p:spPr bwMode="auto">
          <a:xfrm>
            <a:off x="2642931" y="3077820"/>
            <a:ext cx="0" cy="167246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64"/>
          <p:cNvSpPr>
            <a:spLocks noChangeAspect="1" noChangeShapeType="1"/>
          </p:cNvSpPr>
          <p:nvPr/>
        </p:nvSpPr>
        <p:spPr bwMode="auto">
          <a:xfrm>
            <a:off x="2797311" y="3464703"/>
            <a:ext cx="0" cy="128557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64"/>
          <p:cNvSpPr>
            <a:spLocks noChangeAspect="1" noChangeShapeType="1"/>
          </p:cNvSpPr>
          <p:nvPr/>
        </p:nvSpPr>
        <p:spPr bwMode="auto">
          <a:xfrm>
            <a:off x="2951690" y="3851585"/>
            <a:ext cx="0" cy="89869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64"/>
          <p:cNvSpPr>
            <a:spLocks noChangeAspect="1" noChangeShapeType="1"/>
          </p:cNvSpPr>
          <p:nvPr/>
        </p:nvSpPr>
        <p:spPr bwMode="auto">
          <a:xfrm>
            <a:off x="3106068" y="4238468"/>
            <a:ext cx="0" cy="5118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64"/>
          <p:cNvSpPr>
            <a:spLocks noChangeAspect="1" noChangeShapeType="1"/>
          </p:cNvSpPr>
          <p:nvPr/>
        </p:nvSpPr>
        <p:spPr bwMode="auto">
          <a:xfrm>
            <a:off x="2179793" y="2433015"/>
            <a:ext cx="0" cy="231726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64"/>
          <p:cNvSpPr>
            <a:spLocks noChangeAspect="1" noChangeShapeType="1"/>
          </p:cNvSpPr>
          <p:nvPr/>
        </p:nvSpPr>
        <p:spPr bwMode="auto">
          <a:xfrm>
            <a:off x="2025414" y="2561976"/>
            <a:ext cx="0" cy="218830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64"/>
          <p:cNvSpPr>
            <a:spLocks noChangeAspect="1" noChangeShapeType="1"/>
          </p:cNvSpPr>
          <p:nvPr/>
        </p:nvSpPr>
        <p:spPr bwMode="auto">
          <a:xfrm>
            <a:off x="1716655" y="3813374"/>
            <a:ext cx="0" cy="92183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64"/>
          <p:cNvSpPr>
            <a:spLocks noChangeAspect="1" noChangeShapeType="1"/>
          </p:cNvSpPr>
          <p:nvPr/>
        </p:nvSpPr>
        <p:spPr bwMode="auto">
          <a:xfrm>
            <a:off x="1407897" y="4515494"/>
            <a:ext cx="0" cy="2347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64"/>
          <p:cNvSpPr>
            <a:spLocks noChangeAspect="1" noChangeShapeType="1"/>
          </p:cNvSpPr>
          <p:nvPr/>
        </p:nvSpPr>
        <p:spPr bwMode="auto">
          <a:xfrm>
            <a:off x="1871035" y="3225886"/>
            <a:ext cx="0" cy="152439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64"/>
          <p:cNvSpPr>
            <a:spLocks noChangeAspect="1" noChangeShapeType="1"/>
          </p:cNvSpPr>
          <p:nvPr/>
        </p:nvSpPr>
        <p:spPr bwMode="auto">
          <a:xfrm>
            <a:off x="1562276" y="4257572"/>
            <a:ext cx="0" cy="49270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72"/>
          <p:cNvSpPr txBox="1">
            <a:spLocks noChangeAspect="1" noChangeArrowheads="1"/>
          </p:cNvSpPr>
          <p:nvPr/>
        </p:nvSpPr>
        <p:spPr bwMode="auto">
          <a:xfrm>
            <a:off x="1591022" y="2932231"/>
            <a:ext cx="659308" cy="57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31+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81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168" y="1188799"/>
            <a:ext cx="8741664" cy="4840224"/>
          </a:xfrm>
          <a:prstGeom prst="rect">
            <a:avLst/>
          </a:prstGeom>
        </p:spPr>
      </p:pic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762000" y="0"/>
            <a:ext cx="7563295" cy="47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0" hangingPunct="0">
              <a:defRPr sz="2800" b="1">
                <a:latin typeface="Comic Sans MS" pitchFamily="66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</a:defRPr>
            </a:lvl2pPr>
            <a:lvl3pPr algn="ctr" eaLnBrk="0" hangingPunct="0">
              <a:defRPr sz="4400">
                <a:solidFill>
                  <a:schemeClr val="tx2"/>
                </a:solidFill>
              </a:defRPr>
            </a:lvl3pPr>
            <a:lvl4pPr algn="ctr" eaLnBrk="0" hangingPunct="0">
              <a:defRPr sz="4400">
                <a:solidFill>
                  <a:schemeClr val="tx2"/>
                </a:solidFill>
              </a:defRPr>
            </a:lvl4pPr>
            <a:lvl5pPr algn="ctr" eaLnBrk="0" hangingPunct="0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Protein </a:t>
            </a:r>
            <a:r>
              <a:rPr lang="en-US" dirty="0" err="1"/>
              <a:t>Crosslinking</a:t>
            </a:r>
            <a:r>
              <a:rPr lang="en-US" dirty="0"/>
              <a:t> by Formaldehyde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36831" y="3238503"/>
            <a:ext cx="1177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~1% </a:t>
            </a:r>
            <a:r>
              <a:rPr lang="en-US" sz="1400" dirty="0" err="1" smtClean="0">
                <a:solidFill>
                  <a:srgbClr val="FF0000"/>
                </a:solidFill>
              </a:rPr>
              <a:t>w/v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Fal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20 – 60 min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6831" y="5234113"/>
            <a:ext cx="15620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~0.3% </a:t>
            </a:r>
            <a:r>
              <a:rPr lang="en-US" sz="1400" dirty="0" err="1" smtClean="0">
                <a:solidFill>
                  <a:srgbClr val="FF0000"/>
                </a:solidFill>
              </a:rPr>
              <a:t>w/v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Fal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5 – 20 min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1/100 the volume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42177" y="6553200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LaCava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64170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R201206029_RS_XL1.mzX_VE20121001_84IV_Std1.m.txt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55"/>
          <a:stretch/>
        </p:blipFill>
        <p:spPr>
          <a:xfrm>
            <a:off x="792917" y="1111636"/>
            <a:ext cx="7621457" cy="3837043"/>
          </a:xfrm>
          <a:prstGeom prst="rect">
            <a:avLst/>
          </a:prstGeom>
        </p:spPr>
      </p:pic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465137" y="0"/>
            <a:ext cx="7764463" cy="47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0" hangingPunct="0">
              <a:defRPr sz="2800" b="1">
                <a:latin typeface="Comic Sans MS" pitchFamily="66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</a:defRPr>
            </a:lvl2pPr>
            <a:lvl3pPr algn="ctr" eaLnBrk="0" hangingPunct="0">
              <a:defRPr sz="4400">
                <a:solidFill>
                  <a:schemeClr val="tx2"/>
                </a:solidFill>
              </a:defRPr>
            </a:lvl3pPr>
            <a:lvl4pPr algn="ctr" eaLnBrk="0" hangingPunct="0">
              <a:defRPr sz="4400">
                <a:solidFill>
                  <a:schemeClr val="tx2"/>
                </a:solidFill>
              </a:defRPr>
            </a:lvl4pPr>
            <a:lvl5pPr algn="ctr" eaLnBrk="0" hangingPunct="0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Protein </a:t>
            </a:r>
            <a:r>
              <a:rPr lang="en-US" dirty="0" err="1"/>
              <a:t>Crosslinking</a:t>
            </a:r>
            <a:r>
              <a:rPr lang="en-US" dirty="0"/>
              <a:t> by Formaldehyde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49564" y="5615725"/>
            <a:ext cx="67249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RED: </a:t>
            </a:r>
            <a:r>
              <a:rPr lang="en-US" dirty="0" smtClean="0"/>
              <a:t>triplicate experiments, </a:t>
            </a:r>
            <a:r>
              <a:rPr lang="en-US" dirty="0" err="1" smtClean="0"/>
              <a:t>FAl</a:t>
            </a:r>
            <a:r>
              <a:rPr lang="en-US" dirty="0" smtClean="0"/>
              <a:t> treated </a:t>
            </a:r>
            <a:r>
              <a:rPr lang="en-US" dirty="0" err="1" smtClean="0"/>
              <a:t>grindate</a:t>
            </a:r>
            <a:endParaRPr lang="en-US" dirty="0" smtClean="0"/>
          </a:p>
          <a:p>
            <a:r>
              <a:rPr lang="en-US" b="1" dirty="0" smtClean="0"/>
              <a:t>BLACK: </a:t>
            </a:r>
            <a:r>
              <a:rPr lang="en-US" dirty="0" smtClean="0"/>
              <a:t>duplicated experiments, </a:t>
            </a:r>
            <a:r>
              <a:rPr lang="en-US" dirty="0" err="1" smtClean="0"/>
              <a:t>FAl</a:t>
            </a:r>
            <a:r>
              <a:rPr lang="en-US" dirty="0" smtClean="0"/>
              <a:t> treated cells (then ground)</a:t>
            </a:r>
          </a:p>
          <a:p>
            <a:endParaRPr lang="en-US" dirty="0"/>
          </a:p>
          <a:p>
            <a:r>
              <a:rPr lang="en-US" dirty="0" smtClean="0"/>
              <a:t>SCORE: Log Ion Current / Log protein abundance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66563" y="6553200"/>
            <a:ext cx="1877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US" dirty="0" err="1" smtClean="0"/>
              <a:t>Akgöl</a:t>
            </a:r>
            <a:r>
              <a:rPr lang="en-US" dirty="0" smtClean="0"/>
              <a:t>, </a:t>
            </a:r>
            <a:r>
              <a:rPr lang="en-US" dirty="0" err="1" smtClean="0"/>
              <a:t>LaCava</a:t>
            </a:r>
            <a:r>
              <a:rPr lang="en-US" dirty="0" smtClean="0"/>
              <a:t>, </a:t>
            </a:r>
            <a:r>
              <a:rPr lang="en-US" dirty="0"/>
              <a:t>Rout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937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5000"/>
              </a:lnSpc>
            </a:pPr>
            <a:r>
              <a:rPr lang="en-US" sz="2800" b="1">
                <a:latin typeface="Comic Sans MS" pitchFamily="66" charset="0"/>
              </a:rPr>
              <a:t>Cross-linking</a:t>
            </a:r>
          </a:p>
        </p:txBody>
      </p:sp>
      <p:sp>
        <p:nvSpPr>
          <p:cNvPr id="4099" name="Line 88"/>
          <p:cNvSpPr>
            <a:spLocks noChangeShapeType="1"/>
          </p:cNvSpPr>
          <p:nvPr/>
        </p:nvSpPr>
        <p:spPr bwMode="auto">
          <a:xfrm>
            <a:off x="609600" y="477838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698500" y="630238"/>
            <a:ext cx="7802563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Comic Sans MS" pitchFamily="66" charset="0"/>
              </a:rPr>
              <a:t>Mass spectrometers have a limited dynamic range and it therefore important to limit the number of possible reactions not to dilute the cross-linked peptides.</a:t>
            </a:r>
          </a:p>
          <a:p>
            <a:endParaRPr lang="en-US" sz="2400" b="1" dirty="0">
              <a:latin typeface="Comic Sans MS" pitchFamily="66" charset="0"/>
            </a:endParaRPr>
          </a:p>
          <a:p>
            <a:r>
              <a:rPr lang="en-US" sz="2400" b="1" dirty="0">
                <a:latin typeface="Comic Sans MS" pitchFamily="66" charset="0"/>
              </a:rPr>
              <a:t>For identification of a cross-linked </a:t>
            </a:r>
            <a:r>
              <a:rPr lang="en-US" sz="2400" b="1" dirty="0" smtClean="0">
                <a:latin typeface="Comic Sans MS" pitchFamily="66" charset="0"/>
              </a:rPr>
              <a:t>peptide pair, </a:t>
            </a:r>
            <a:r>
              <a:rPr lang="en-US" sz="2400" b="1" dirty="0">
                <a:latin typeface="Comic Sans MS" pitchFamily="66" charset="0"/>
              </a:rPr>
              <a:t>both peptides have to be sufficiently long and required to give informative fragmentation.</a:t>
            </a:r>
          </a:p>
          <a:p>
            <a:endParaRPr lang="en-US" sz="2400" b="1" dirty="0">
              <a:latin typeface="Comic Sans MS" pitchFamily="66" charset="0"/>
            </a:endParaRPr>
          </a:p>
          <a:p>
            <a:r>
              <a:rPr lang="en-US" sz="2400" b="1" dirty="0">
                <a:latin typeface="Comic Sans MS" pitchFamily="66" charset="0"/>
              </a:rPr>
              <a:t>High mass accuracy MS/MS is recommended because the spectrum will be a mixture of fragment ions from two peptides.</a:t>
            </a:r>
          </a:p>
          <a:p>
            <a:endParaRPr lang="en-US" sz="2400" b="1" dirty="0">
              <a:latin typeface="Comic Sans MS" pitchFamily="66" charset="0"/>
            </a:endParaRPr>
          </a:p>
          <a:p>
            <a:r>
              <a:rPr lang="en-US" sz="2400" b="1" dirty="0">
                <a:latin typeface="Comic Sans MS" pitchFamily="66" charset="0"/>
              </a:rPr>
              <a:t>Because the cross-linked </a:t>
            </a:r>
            <a:r>
              <a:rPr lang="en-US" sz="2400" b="1" dirty="0" smtClean="0">
                <a:latin typeface="Comic Sans MS" pitchFamily="66" charset="0"/>
              </a:rPr>
              <a:t>peptides </a:t>
            </a:r>
            <a:r>
              <a:rPr lang="en-US" sz="2400" b="1" dirty="0">
                <a:latin typeface="Comic Sans MS" pitchFamily="66" charset="0"/>
              </a:rPr>
              <a:t>are often large, </a:t>
            </a:r>
            <a:r>
              <a:rPr lang="en-US" sz="2400" b="1" dirty="0" smtClean="0">
                <a:latin typeface="Comic Sans MS" pitchFamily="66" charset="0"/>
              </a:rPr>
              <a:t>CAD is not ideal, but instead ETD is recommended.</a:t>
            </a:r>
            <a:endParaRPr lang="en-US" sz="2400" b="1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3213" y="1828800"/>
            <a:ext cx="5513387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Text Box 9"/>
          <p:cNvSpPr txBox="1">
            <a:spLocks noChangeArrowheads="1"/>
          </p:cNvSpPr>
          <p:nvPr/>
        </p:nvSpPr>
        <p:spPr bwMode="auto">
          <a:xfrm>
            <a:off x="4572000" y="297180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800" b="1"/>
              <a:t>Phosphopeptide identification</a:t>
            </a:r>
          </a:p>
        </p:txBody>
      </p:sp>
      <p:sp>
        <p:nvSpPr>
          <p:cNvPr id="75782" name="Text Box 7"/>
          <p:cNvSpPr txBox="1">
            <a:spLocks noChangeArrowheads="1"/>
          </p:cNvSpPr>
          <p:nvPr/>
        </p:nvSpPr>
        <p:spPr bwMode="auto">
          <a:xfrm>
            <a:off x="7086600" y="5791200"/>
            <a:ext cx="2362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600" b="1"/>
              <a:t>m</a:t>
            </a:r>
            <a:r>
              <a:rPr lang="sv-SE" sz="1600" b="1" baseline="-25000"/>
              <a:t>precursor</a:t>
            </a:r>
            <a:r>
              <a:rPr lang="sv-SE" sz="1600" b="1"/>
              <a:t> = 2000 Da</a:t>
            </a:r>
          </a:p>
          <a:p>
            <a:pPr algn="l"/>
            <a:r>
              <a:rPr lang="sv-SE" sz="1600" b="1">
                <a:latin typeface="Symbol" pitchFamily="18" charset="2"/>
              </a:rPr>
              <a:t>D</a:t>
            </a:r>
            <a:r>
              <a:rPr lang="sv-SE" sz="1600" b="1"/>
              <a:t>m</a:t>
            </a:r>
            <a:r>
              <a:rPr lang="sv-SE" sz="1600" b="1" baseline="-25000"/>
              <a:t>precursor</a:t>
            </a:r>
            <a:r>
              <a:rPr lang="sv-SE" sz="1600" b="1"/>
              <a:t> = 1 Da</a:t>
            </a:r>
          </a:p>
          <a:p>
            <a:pPr algn="l"/>
            <a:r>
              <a:rPr lang="sv-SE" sz="1600" b="1">
                <a:latin typeface="Symbol" pitchFamily="18" charset="2"/>
              </a:rPr>
              <a:t>D</a:t>
            </a:r>
            <a:r>
              <a:rPr lang="sv-SE" sz="1600" b="1"/>
              <a:t>m</a:t>
            </a:r>
            <a:r>
              <a:rPr lang="sv-SE" sz="1600" b="1" baseline="-25000"/>
              <a:t>fragment</a:t>
            </a:r>
            <a:r>
              <a:rPr lang="sv-SE" sz="1600" b="1"/>
              <a:t> = 0.5 Da</a:t>
            </a:r>
          </a:p>
          <a:p>
            <a:pPr algn="l"/>
            <a:r>
              <a:rPr lang="sv-SE" sz="1600" b="1"/>
              <a:t>Phosphorylation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93662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Localization of modifications</a:t>
            </a:r>
          </a:p>
        </p:txBody>
      </p:sp>
      <p:sp>
        <p:nvSpPr>
          <p:cNvPr id="8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7432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32004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0480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36576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35052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1148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39624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44196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50292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48768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54864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53340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5943600" y="1295400"/>
            <a:ext cx="304800" cy="304800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57912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Oval 22"/>
          <p:cNvSpPr>
            <a:spLocks noChangeArrowheads="1"/>
          </p:cNvSpPr>
          <p:nvPr/>
        </p:nvSpPr>
        <p:spPr bwMode="auto">
          <a:xfrm>
            <a:off x="64008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62484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6096000" y="914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Oval 20"/>
          <p:cNvSpPr>
            <a:spLocks noChangeArrowheads="1"/>
          </p:cNvSpPr>
          <p:nvPr/>
        </p:nvSpPr>
        <p:spPr bwMode="auto">
          <a:xfrm>
            <a:off x="4572000" y="1295400"/>
            <a:ext cx="304800" cy="304800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4724400" y="914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38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3213" y="1828800"/>
            <a:ext cx="5513387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Text Box 9"/>
          <p:cNvSpPr txBox="1">
            <a:spLocks noChangeArrowheads="1"/>
          </p:cNvSpPr>
          <p:nvPr/>
        </p:nvSpPr>
        <p:spPr bwMode="auto">
          <a:xfrm>
            <a:off x="4267200" y="29718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800" b="1"/>
              <a:t>Localization (d</a:t>
            </a:r>
            <a:r>
              <a:rPr lang="sv-SE" sz="1800" b="1" baseline="-25000"/>
              <a:t>min</a:t>
            </a:r>
            <a:r>
              <a:rPr lang="sv-SE" sz="1800" b="1"/>
              <a:t>=3)</a:t>
            </a:r>
          </a:p>
        </p:txBody>
      </p:sp>
      <p:sp>
        <p:nvSpPr>
          <p:cNvPr id="76806" name="Oval 7"/>
          <p:cNvSpPr>
            <a:spLocks noChangeArrowheads="1"/>
          </p:cNvSpPr>
          <p:nvPr/>
        </p:nvSpPr>
        <p:spPr bwMode="auto">
          <a:xfrm>
            <a:off x="27432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7" name="Oval 8"/>
          <p:cNvSpPr>
            <a:spLocks noChangeArrowheads="1"/>
          </p:cNvSpPr>
          <p:nvPr/>
        </p:nvSpPr>
        <p:spPr bwMode="auto">
          <a:xfrm>
            <a:off x="32004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8" name="Line 9"/>
          <p:cNvSpPr>
            <a:spLocks noChangeShapeType="1"/>
          </p:cNvSpPr>
          <p:nvPr/>
        </p:nvSpPr>
        <p:spPr bwMode="auto">
          <a:xfrm>
            <a:off x="30480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09" name="Oval 10"/>
          <p:cNvSpPr>
            <a:spLocks noChangeArrowheads="1"/>
          </p:cNvSpPr>
          <p:nvPr/>
        </p:nvSpPr>
        <p:spPr bwMode="auto">
          <a:xfrm>
            <a:off x="36576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0" name="Line 11"/>
          <p:cNvSpPr>
            <a:spLocks noChangeShapeType="1"/>
          </p:cNvSpPr>
          <p:nvPr/>
        </p:nvSpPr>
        <p:spPr bwMode="auto">
          <a:xfrm>
            <a:off x="35052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1" name="Oval 12"/>
          <p:cNvSpPr>
            <a:spLocks noChangeArrowheads="1"/>
          </p:cNvSpPr>
          <p:nvPr/>
        </p:nvSpPr>
        <p:spPr bwMode="auto">
          <a:xfrm>
            <a:off x="41148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2" name="Line 13"/>
          <p:cNvSpPr>
            <a:spLocks noChangeShapeType="1"/>
          </p:cNvSpPr>
          <p:nvPr/>
        </p:nvSpPr>
        <p:spPr bwMode="auto">
          <a:xfrm>
            <a:off x="39624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3" name="Oval 14"/>
          <p:cNvSpPr>
            <a:spLocks noChangeArrowheads="1"/>
          </p:cNvSpPr>
          <p:nvPr/>
        </p:nvSpPr>
        <p:spPr bwMode="auto">
          <a:xfrm>
            <a:off x="4572000" y="1295400"/>
            <a:ext cx="304800" cy="3048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4" name="Line 15"/>
          <p:cNvSpPr>
            <a:spLocks noChangeShapeType="1"/>
          </p:cNvSpPr>
          <p:nvPr/>
        </p:nvSpPr>
        <p:spPr bwMode="auto">
          <a:xfrm>
            <a:off x="44196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5" name="Oval 16"/>
          <p:cNvSpPr>
            <a:spLocks noChangeArrowheads="1"/>
          </p:cNvSpPr>
          <p:nvPr/>
        </p:nvSpPr>
        <p:spPr bwMode="auto">
          <a:xfrm>
            <a:off x="50292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6" name="Line 17"/>
          <p:cNvSpPr>
            <a:spLocks noChangeShapeType="1"/>
          </p:cNvSpPr>
          <p:nvPr/>
        </p:nvSpPr>
        <p:spPr bwMode="auto">
          <a:xfrm>
            <a:off x="48768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7" name="Oval 18"/>
          <p:cNvSpPr>
            <a:spLocks noChangeArrowheads="1"/>
          </p:cNvSpPr>
          <p:nvPr/>
        </p:nvSpPr>
        <p:spPr bwMode="auto">
          <a:xfrm>
            <a:off x="54864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8" name="Line 19"/>
          <p:cNvSpPr>
            <a:spLocks noChangeShapeType="1"/>
          </p:cNvSpPr>
          <p:nvPr/>
        </p:nvSpPr>
        <p:spPr bwMode="auto">
          <a:xfrm>
            <a:off x="53340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9" name="Oval 20"/>
          <p:cNvSpPr>
            <a:spLocks noChangeArrowheads="1"/>
          </p:cNvSpPr>
          <p:nvPr/>
        </p:nvSpPr>
        <p:spPr bwMode="auto">
          <a:xfrm>
            <a:off x="5943600" y="1295400"/>
            <a:ext cx="304800" cy="304800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20" name="Line 21"/>
          <p:cNvSpPr>
            <a:spLocks noChangeShapeType="1"/>
          </p:cNvSpPr>
          <p:nvPr/>
        </p:nvSpPr>
        <p:spPr bwMode="auto">
          <a:xfrm>
            <a:off x="57912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21" name="Oval 22"/>
          <p:cNvSpPr>
            <a:spLocks noChangeArrowheads="1"/>
          </p:cNvSpPr>
          <p:nvPr/>
        </p:nvSpPr>
        <p:spPr bwMode="auto">
          <a:xfrm>
            <a:off x="64008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22" name="Line 23"/>
          <p:cNvSpPr>
            <a:spLocks noChangeShapeType="1"/>
          </p:cNvSpPr>
          <p:nvPr/>
        </p:nvSpPr>
        <p:spPr bwMode="auto">
          <a:xfrm>
            <a:off x="62484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23" name="Line 24"/>
          <p:cNvSpPr>
            <a:spLocks noChangeShapeType="1"/>
          </p:cNvSpPr>
          <p:nvPr/>
        </p:nvSpPr>
        <p:spPr bwMode="auto">
          <a:xfrm>
            <a:off x="4724400" y="9144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24" name="Line 25"/>
          <p:cNvSpPr>
            <a:spLocks noChangeShapeType="1"/>
          </p:cNvSpPr>
          <p:nvPr/>
        </p:nvSpPr>
        <p:spPr bwMode="auto">
          <a:xfrm>
            <a:off x="6096000" y="914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25" name="Text Box 7"/>
          <p:cNvSpPr txBox="1">
            <a:spLocks noChangeArrowheads="1"/>
          </p:cNvSpPr>
          <p:nvPr/>
        </p:nvSpPr>
        <p:spPr bwMode="auto">
          <a:xfrm>
            <a:off x="7086600" y="5791200"/>
            <a:ext cx="2362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600" b="1"/>
              <a:t>m</a:t>
            </a:r>
            <a:r>
              <a:rPr lang="sv-SE" sz="1600" b="1" baseline="-25000"/>
              <a:t>precursor</a:t>
            </a:r>
            <a:r>
              <a:rPr lang="sv-SE" sz="1600" b="1"/>
              <a:t> = 2000 Da</a:t>
            </a:r>
          </a:p>
          <a:p>
            <a:pPr algn="l"/>
            <a:r>
              <a:rPr lang="sv-SE" sz="1600" b="1">
                <a:latin typeface="Symbol" pitchFamily="18" charset="2"/>
              </a:rPr>
              <a:t>D</a:t>
            </a:r>
            <a:r>
              <a:rPr lang="sv-SE" sz="1600" b="1"/>
              <a:t>m</a:t>
            </a:r>
            <a:r>
              <a:rPr lang="sv-SE" sz="1600" b="1" baseline="-25000"/>
              <a:t>precursor</a:t>
            </a:r>
            <a:r>
              <a:rPr lang="sv-SE" sz="1600" b="1"/>
              <a:t> = 1 Da</a:t>
            </a:r>
          </a:p>
          <a:p>
            <a:pPr algn="l"/>
            <a:r>
              <a:rPr lang="sv-SE" sz="1600" b="1">
                <a:latin typeface="Symbol" pitchFamily="18" charset="2"/>
              </a:rPr>
              <a:t>D</a:t>
            </a:r>
            <a:r>
              <a:rPr lang="sv-SE" sz="1600" b="1"/>
              <a:t>m</a:t>
            </a:r>
            <a:r>
              <a:rPr lang="sv-SE" sz="1600" b="1" baseline="-25000"/>
              <a:t>fragment</a:t>
            </a:r>
            <a:r>
              <a:rPr lang="sv-SE" sz="1600" b="1"/>
              <a:t> = 0.5 Da</a:t>
            </a:r>
          </a:p>
          <a:p>
            <a:pPr algn="l"/>
            <a:r>
              <a:rPr lang="sv-SE" sz="1600" b="1"/>
              <a:t>Phosphorylation</a:t>
            </a:r>
          </a:p>
        </p:txBody>
      </p:sp>
      <p:sp>
        <p:nvSpPr>
          <p:cNvPr id="76826" name="Text Box 9"/>
          <p:cNvSpPr txBox="1">
            <a:spLocks noChangeArrowheads="1"/>
          </p:cNvSpPr>
          <p:nvPr/>
        </p:nvSpPr>
        <p:spPr bwMode="auto">
          <a:xfrm>
            <a:off x="7010400" y="2809875"/>
            <a:ext cx="2057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800" b="1"/>
              <a:t>d</a:t>
            </a:r>
            <a:r>
              <a:rPr lang="sv-SE" sz="1800" b="1" baseline="-25000"/>
              <a:t>min</a:t>
            </a:r>
            <a:r>
              <a:rPr lang="sv-SE" sz="1800" b="1"/>
              <a:t>&gt;=3 for 47% of human tryptic peptides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0" y="93662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Localization of modifications</a:t>
            </a:r>
          </a:p>
        </p:txBody>
      </p:sp>
      <p:sp>
        <p:nvSpPr>
          <p:cNvPr id="28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05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3213" y="1828800"/>
            <a:ext cx="5513387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9" name="Text Box 9"/>
          <p:cNvSpPr txBox="1">
            <a:spLocks noChangeArrowheads="1"/>
          </p:cNvSpPr>
          <p:nvPr/>
        </p:nvSpPr>
        <p:spPr bwMode="auto">
          <a:xfrm>
            <a:off x="4343400" y="312420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800" b="1"/>
              <a:t>Localization (d</a:t>
            </a:r>
            <a:r>
              <a:rPr lang="sv-SE" sz="1800" b="1" baseline="-25000"/>
              <a:t>min</a:t>
            </a:r>
            <a:r>
              <a:rPr lang="sv-SE" sz="1800" b="1"/>
              <a:t>=2)</a:t>
            </a:r>
          </a:p>
        </p:txBody>
      </p:sp>
      <p:sp>
        <p:nvSpPr>
          <p:cNvPr id="77830" name="Oval 8"/>
          <p:cNvSpPr>
            <a:spLocks noChangeArrowheads="1"/>
          </p:cNvSpPr>
          <p:nvPr/>
        </p:nvSpPr>
        <p:spPr bwMode="auto">
          <a:xfrm>
            <a:off x="27432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1" name="Oval 9"/>
          <p:cNvSpPr>
            <a:spLocks noChangeArrowheads="1"/>
          </p:cNvSpPr>
          <p:nvPr/>
        </p:nvSpPr>
        <p:spPr bwMode="auto">
          <a:xfrm>
            <a:off x="32004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Line 10"/>
          <p:cNvSpPr>
            <a:spLocks noChangeShapeType="1"/>
          </p:cNvSpPr>
          <p:nvPr/>
        </p:nvSpPr>
        <p:spPr bwMode="auto">
          <a:xfrm>
            <a:off x="30480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3" name="Oval 11"/>
          <p:cNvSpPr>
            <a:spLocks noChangeArrowheads="1"/>
          </p:cNvSpPr>
          <p:nvPr/>
        </p:nvSpPr>
        <p:spPr bwMode="auto">
          <a:xfrm>
            <a:off x="36576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Line 12"/>
          <p:cNvSpPr>
            <a:spLocks noChangeShapeType="1"/>
          </p:cNvSpPr>
          <p:nvPr/>
        </p:nvSpPr>
        <p:spPr bwMode="auto">
          <a:xfrm>
            <a:off x="35052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5" name="Oval 13"/>
          <p:cNvSpPr>
            <a:spLocks noChangeArrowheads="1"/>
          </p:cNvSpPr>
          <p:nvPr/>
        </p:nvSpPr>
        <p:spPr bwMode="auto">
          <a:xfrm>
            <a:off x="41148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Line 14"/>
          <p:cNvSpPr>
            <a:spLocks noChangeShapeType="1"/>
          </p:cNvSpPr>
          <p:nvPr/>
        </p:nvSpPr>
        <p:spPr bwMode="auto">
          <a:xfrm>
            <a:off x="39624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7" name="Oval 15"/>
          <p:cNvSpPr>
            <a:spLocks noChangeArrowheads="1"/>
          </p:cNvSpPr>
          <p:nvPr/>
        </p:nvSpPr>
        <p:spPr bwMode="auto">
          <a:xfrm>
            <a:off x="4572000" y="1295400"/>
            <a:ext cx="304800" cy="3048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Line 16"/>
          <p:cNvSpPr>
            <a:spLocks noChangeShapeType="1"/>
          </p:cNvSpPr>
          <p:nvPr/>
        </p:nvSpPr>
        <p:spPr bwMode="auto">
          <a:xfrm>
            <a:off x="44196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9" name="Oval 17"/>
          <p:cNvSpPr>
            <a:spLocks noChangeArrowheads="1"/>
          </p:cNvSpPr>
          <p:nvPr/>
        </p:nvSpPr>
        <p:spPr bwMode="auto">
          <a:xfrm>
            <a:off x="50292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0" name="Line 18"/>
          <p:cNvSpPr>
            <a:spLocks noChangeShapeType="1"/>
          </p:cNvSpPr>
          <p:nvPr/>
        </p:nvSpPr>
        <p:spPr bwMode="auto">
          <a:xfrm>
            <a:off x="48768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41" name="Oval 19"/>
          <p:cNvSpPr>
            <a:spLocks noChangeArrowheads="1"/>
          </p:cNvSpPr>
          <p:nvPr/>
        </p:nvSpPr>
        <p:spPr bwMode="auto">
          <a:xfrm>
            <a:off x="5486400" y="1295400"/>
            <a:ext cx="304800" cy="304800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2" name="Line 20"/>
          <p:cNvSpPr>
            <a:spLocks noChangeShapeType="1"/>
          </p:cNvSpPr>
          <p:nvPr/>
        </p:nvSpPr>
        <p:spPr bwMode="auto">
          <a:xfrm>
            <a:off x="53340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43" name="Oval 21"/>
          <p:cNvSpPr>
            <a:spLocks noChangeArrowheads="1"/>
          </p:cNvSpPr>
          <p:nvPr/>
        </p:nvSpPr>
        <p:spPr bwMode="auto">
          <a:xfrm>
            <a:off x="59436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4" name="Line 22"/>
          <p:cNvSpPr>
            <a:spLocks noChangeShapeType="1"/>
          </p:cNvSpPr>
          <p:nvPr/>
        </p:nvSpPr>
        <p:spPr bwMode="auto">
          <a:xfrm>
            <a:off x="57912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45" name="Oval 23"/>
          <p:cNvSpPr>
            <a:spLocks noChangeArrowheads="1"/>
          </p:cNvSpPr>
          <p:nvPr/>
        </p:nvSpPr>
        <p:spPr bwMode="auto">
          <a:xfrm>
            <a:off x="64008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6" name="Line 24"/>
          <p:cNvSpPr>
            <a:spLocks noChangeShapeType="1"/>
          </p:cNvSpPr>
          <p:nvPr/>
        </p:nvSpPr>
        <p:spPr bwMode="auto">
          <a:xfrm>
            <a:off x="62484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47" name="Line 25"/>
          <p:cNvSpPr>
            <a:spLocks noChangeShapeType="1"/>
          </p:cNvSpPr>
          <p:nvPr/>
        </p:nvSpPr>
        <p:spPr bwMode="auto">
          <a:xfrm>
            <a:off x="4724400" y="9144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7848" name="Line 26"/>
          <p:cNvSpPr>
            <a:spLocks noChangeShapeType="1"/>
          </p:cNvSpPr>
          <p:nvPr/>
        </p:nvSpPr>
        <p:spPr bwMode="auto">
          <a:xfrm>
            <a:off x="5638800" y="914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7849" name="Text Box 7"/>
          <p:cNvSpPr txBox="1">
            <a:spLocks noChangeArrowheads="1"/>
          </p:cNvSpPr>
          <p:nvPr/>
        </p:nvSpPr>
        <p:spPr bwMode="auto">
          <a:xfrm>
            <a:off x="7086600" y="5791200"/>
            <a:ext cx="2362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600" b="1"/>
              <a:t>m</a:t>
            </a:r>
            <a:r>
              <a:rPr lang="sv-SE" sz="1600" b="1" baseline="-25000"/>
              <a:t>precursor</a:t>
            </a:r>
            <a:r>
              <a:rPr lang="sv-SE" sz="1600" b="1"/>
              <a:t> = 2000 Da</a:t>
            </a:r>
          </a:p>
          <a:p>
            <a:pPr algn="l"/>
            <a:r>
              <a:rPr lang="sv-SE" sz="1600" b="1">
                <a:latin typeface="Symbol" pitchFamily="18" charset="2"/>
              </a:rPr>
              <a:t>D</a:t>
            </a:r>
            <a:r>
              <a:rPr lang="sv-SE" sz="1600" b="1"/>
              <a:t>m</a:t>
            </a:r>
            <a:r>
              <a:rPr lang="sv-SE" sz="1600" b="1" baseline="-25000"/>
              <a:t>precursor</a:t>
            </a:r>
            <a:r>
              <a:rPr lang="sv-SE" sz="1600" b="1"/>
              <a:t> = 1 Da</a:t>
            </a:r>
          </a:p>
          <a:p>
            <a:pPr algn="l"/>
            <a:r>
              <a:rPr lang="sv-SE" sz="1600" b="1">
                <a:latin typeface="Symbol" pitchFamily="18" charset="2"/>
              </a:rPr>
              <a:t>D</a:t>
            </a:r>
            <a:r>
              <a:rPr lang="sv-SE" sz="1600" b="1"/>
              <a:t>m</a:t>
            </a:r>
            <a:r>
              <a:rPr lang="sv-SE" sz="1600" b="1" baseline="-25000"/>
              <a:t>fragment</a:t>
            </a:r>
            <a:r>
              <a:rPr lang="sv-SE" sz="1600" b="1"/>
              <a:t> = 0.5 Da</a:t>
            </a:r>
          </a:p>
          <a:p>
            <a:pPr algn="l"/>
            <a:r>
              <a:rPr lang="sv-SE" sz="1600" b="1"/>
              <a:t>Phosphorylation</a:t>
            </a:r>
          </a:p>
        </p:txBody>
      </p:sp>
      <p:sp>
        <p:nvSpPr>
          <p:cNvPr id="77850" name="Text Box 9"/>
          <p:cNvSpPr txBox="1">
            <a:spLocks noChangeArrowheads="1"/>
          </p:cNvSpPr>
          <p:nvPr/>
        </p:nvSpPr>
        <p:spPr bwMode="auto">
          <a:xfrm>
            <a:off x="7010400" y="2809875"/>
            <a:ext cx="2057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800" b="1"/>
              <a:t>d</a:t>
            </a:r>
            <a:r>
              <a:rPr lang="sv-SE" sz="1800" b="1" baseline="-25000"/>
              <a:t>min</a:t>
            </a:r>
            <a:r>
              <a:rPr lang="sv-SE" sz="1800" b="1"/>
              <a:t>=2 for 33% of human tryptic peptides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0" y="93662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Localization of modifications</a:t>
            </a:r>
          </a:p>
        </p:txBody>
      </p:sp>
      <p:sp>
        <p:nvSpPr>
          <p:cNvPr id="28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14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3213" y="1828800"/>
            <a:ext cx="5513387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3" name="Text Box 9"/>
          <p:cNvSpPr txBox="1">
            <a:spLocks noChangeArrowheads="1"/>
          </p:cNvSpPr>
          <p:nvPr/>
        </p:nvSpPr>
        <p:spPr bwMode="auto">
          <a:xfrm>
            <a:off x="4419600" y="35814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800" b="1"/>
              <a:t>Localization (d</a:t>
            </a:r>
            <a:r>
              <a:rPr lang="sv-SE" sz="1800" b="1" baseline="-25000"/>
              <a:t>min</a:t>
            </a:r>
            <a:r>
              <a:rPr lang="sv-SE" sz="1800" b="1"/>
              <a:t>=1)</a:t>
            </a:r>
          </a:p>
        </p:txBody>
      </p:sp>
      <p:sp>
        <p:nvSpPr>
          <p:cNvPr id="78854" name="Oval 6"/>
          <p:cNvSpPr>
            <a:spLocks noChangeArrowheads="1"/>
          </p:cNvSpPr>
          <p:nvPr/>
        </p:nvSpPr>
        <p:spPr bwMode="auto">
          <a:xfrm>
            <a:off x="27432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5" name="Oval 7"/>
          <p:cNvSpPr>
            <a:spLocks noChangeArrowheads="1"/>
          </p:cNvSpPr>
          <p:nvPr/>
        </p:nvSpPr>
        <p:spPr bwMode="auto">
          <a:xfrm>
            <a:off x="32004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6" name="Line 8"/>
          <p:cNvSpPr>
            <a:spLocks noChangeShapeType="1"/>
          </p:cNvSpPr>
          <p:nvPr/>
        </p:nvSpPr>
        <p:spPr bwMode="auto">
          <a:xfrm>
            <a:off x="30480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7" name="Oval 9"/>
          <p:cNvSpPr>
            <a:spLocks noChangeArrowheads="1"/>
          </p:cNvSpPr>
          <p:nvPr/>
        </p:nvSpPr>
        <p:spPr bwMode="auto">
          <a:xfrm>
            <a:off x="36576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8" name="Line 10"/>
          <p:cNvSpPr>
            <a:spLocks noChangeShapeType="1"/>
          </p:cNvSpPr>
          <p:nvPr/>
        </p:nvSpPr>
        <p:spPr bwMode="auto">
          <a:xfrm>
            <a:off x="35052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9" name="Oval 11"/>
          <p:cNvSpPr>
            <a:spLocks noChangeArrowheads="1"/>
          </p:cNvSpPr>
          <p:nvPr/>
        </p:nvSpPr>
        <p:spPr bwMode="auto">
          <a:xfrm>
            <a:off x="41148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60" name="Line 12"/>
          <p:cNvSpPr>
            <a:spLocks noChangeShapeType="1"/>
          </p:cNvSpPr>
          <p:nvPr/>
        </p:nvSpPr>
        <p:spPr bwMode="auto">
          <a:xfrm>
            <a:off x="39624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1" name="Oval 13"/>
          <p:cNvSpPr>
            <a:spLocks noChangeArrowheads="1"/>
          </p:cNvSpPr>
          <p:nvPr/>
        </p:nvSpPr>
        <p:spPr bwMode="auto">
          <a:xfrm>
            <a:off x="4572000" y="1295400"/>
            <a:ext cx="304800" cy="3048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62" name="Line 14"/>
          <p:cNvSpPr>
            <a:spLocks noChangeShapeType="1"/>
          </p:cNvSpPr>
          <p:nvPr/>
        </p:nvSpPr>
        <p:spPr bwMode="auto">
          <a:xfrm>
            <a:off x="44196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3" name="Oval 15"/>
          <p:cNvSpPr>
            <a:spLocks noChangeArrowheads="1"/>
          </p:cNvSpPr>
          <p:nvPr/>
        </p:nvSpPr>
        <p:spPr bwMode="auto">
          <a:xfrm>
            <a:off x="5029200" y="1295400"/>
            <a:ext cx="304800" cy="304800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64" name="Line 16"/>
          <p:cNvSpPr>
            <a:spLocks noChangeShapeType="1"/>
          </p:cNvSpPr>
          <p:nvPr/>
        </p:nvSpPr>
        <p:spPr bwMode="auto">
          <a:xfrm>
            <a:off x="48768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5" name="Oval 17"/>
          <p:cNvSpPr>
            <a:spLocks noChangeArrowheads="1"/>
          </p:cNvSpPr>
          <p:nvPr/>
        </p:nvSpPr>
        <p:spPr bwMode="auto">
          <a:xfrm>
            <a:off x="54864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66" name="Line 18"/>
          <p:cNvSpPr>
            <a:spLocks noChangeShapeType="1"/>
          </p:cNvSpPr>
          <p:nvPr/>
        </p:nvSpPr>
        <p:spPr bwMode="auto">
          <a:xfrm>
            <a:off x="53340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7" name="Oval 19"/>
          <p:cNvSpPr>
            <a:spLocks noChangeArrowheads="1"/>
          </p:cNvSpPr>
          <p:nvPr/>
        </p:nvSpPr>
        <p:spPr bwMode="auto">
          <a:xfrm>
            <a:off x="59436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68" name="Line 20"/>
          <p:cNvSpPr>
            <a:spLocks noChangeShapeType="1"/>
          </p:cNvSpPr>
          <p:nvPr/>
        </p:nvSpPr>
        <p:spPr bwMode="auto">
          <a:xfrm>
            <a:off x="57912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9" name="Oval 21"/>
          <p:cNvSpPr>
            <a:spLocks noChangeArrowheads="1"/>
          </p:cNvSpPr>
          <p:nvPr/>
        </p:nvSpPr>
        <p:spPr bwMode="auto">
          <a:xfrm>
            <a:off x="64008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70" name="Line 22"/>
          <p:cNvSpPr>
            <a:spLocks noChangeShapeType="1"/>
          </p:cNvSpPr>
          <p:nvPr/>
        </p:nvSpPr>
        <p:spPr bwMode="auto">
          <a:xfrm>
            <a:off x="62484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71" name="Line 23"/>
          <p:cNvSpPr>
            <a:spLocks noChangeShapeType="1"/>
          </p:cNvSpPr>
          <p:nvPr/>
        </p:nvSpPr>
        <p:spPr bwMode="auto">
          <a:xfrm>
            <a:off x="4724400" y="9144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72" name="Line 24"/>
          <p:cNvSpPr>
            <a:spLocks noChangeShapeType="1"/>
          </p:cNvSpPr>
          <p:nvPr/>
        </p:nvSpPr>
        <p:spPr bwMode="auto">
          <a:xfrm>
            <a:off x="5181600" y="914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73" name="Text Box 7"/>
          <p:cNvSpPr txBox="1">
            <a:spLocks noChangeArrowheads="1"/>
          </p:cNvSpPr>
          <p:nvPr/>
        </p:nvSpPr>
        <p:spPr bwMode="auto">
          <a:xfrm>
            <a:off x="7086600" y="5791200"/>
            <a:ext cx="2362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600" b="1"/>
              <a:t>m</a:t>
            </a:r>
            <a:r>
              <a:rPr lang="sv-SE" sz="1600" b="1" baseline="-25000"/>
              <a:t>precursor</a:t>
            </a:r>
            <a:r>
              <a:rPr lang="sv-SE" sz="1600" b="1"/>
              <a:t> = 2000 Da</a:t>
            </a:r>
          </a:p>
          <a:p>
            <a:pPr algn="l"/>
            <a:r>
              <a:rPr lang="sv-SE" sz="1600" b="1">
                <a:latin typeface="Symbol" pitchFamily="18" charset="2"/>
              </a:rPr>
              <a:t>D</a:t>
            </a:r>
            <a:r>
              <a:rPr lang="sv-SE" sz="1600" b="1"/>
              <a:t>m</a:t>
            </a:r>
            <a:r>
              <a:rPr lang="sv-SE" sz="1600" b="1" baseline="-25000"/>
              <a:t>precursor</a:t>
            </a:r>
            <a:r>
              <a:rPr lang="sv-SE" sz="1600" b="1"/>
              <a:t> = 1 Da</a:t>
            </a:r>
          </a:p>
          <a:p>
            <a:pPr algn="l"/>
            <a:r>
              <a:rPr lang="sv-SE" sz="1600" b="1">
                <a:latin typeface="Symbol" pitchFamily="18" charset="2"/>
              </a:rPr>
              <a:t>D</a:t>
            </a:r>
            <a:r>
              <a:rPr lang="sv-SE" sz="1600" b="1"/>
              <a:t>m</a:t>
            </a:r>
            <a:r>
              <a:rPr lang="sv-SE" sz="1600" b="1" baseline="-25000"/>
              <a:t>fragment</a:t>
            </a:r>
            <a:r>
              <a:rPr lang="sv-SE" sz="1600" b="1"/>
              <a:t> = 0.5 Da</a:t>
            </a:r>
          </a:p>
          <a:p>
            <a:pPr algn="l"/>
            <a:r>
              <a:rPr lang="sv-SE" sz="1600" b="1"/>
              <a:t>Phosphorylation</a:t>
            </a:r>
          </a:p>
        </p:txBody>
      </p:sp>
      <p:sp>
        <p:nvSpPr>
          <p:cNvPr id="78874" name="Text Box 9"/>
          <p:cNvSpPr txBox="1">
            <a:spLocks noChangeArrowheads="1"/>
          </p:cNvSpPr>
          <p:nvPr/>
        </p:nvSpPr>
        <p:spPr bwMode="auto">
          <a:xfrm>
            <a:off x="7010400" y="2809875"/>
            <a:ext cx="2057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800" b="1"/>
              <a:t>d</a:t>
            </a:r>
            <a:r>
              <a:rPr lang="sv-SE" sz="1800" b="1" baseline="-25000"/>
              <a:t>min</a:t>
            </a:r>
            <a:r>
              <a:rPr lang="sv-SE" sz="1800" b="1"/>
              <a:t>=1 for 20% of human tryptic peptides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0" y="93662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Localization of modifications</a:t>
            </a:r>
          </a:p>
        </p:txBody>
      </p:sp>
      <p:sp>
        <p:nvSpPr>
          <p:cNvPr id="28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98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3213" y="1828800"/>
            <a:ext cx="5513387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7" name="Text Box 9"/>
          <p:cNvSpPr txBox="1">
            <a:spLocks noChangeArrowheads="1"/>
          </p:cNvSpPr>
          <p:nvPr/>
        </p:nvSpPr>
        <p:spPr bwMode="auto">
          <a:xfrm>
            <a:off x="4267200" y="426720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800" b="1"/>
              <a:t>Localization</a:t>
            </a:r>
          </a:p>
          <a:p>
            <a:pPr algn="l"/>
            <a:r>
              <a:rPr lang="sv-SE" sz="1800" b="1"/>
              <a:t>(d=1*)</a:t>
            </a:r>
          </a:p>
        </p:txBody>
      </p:sp>
      <p:sp>
        <p:nvSpPr>
          <p:cNvPr id="79878" name="Oval 9"/>
          <p:cNvSpPr>
            <a:spLocks noChangeArrowheads="1"/>
          </p:cNvSpPr>
          <p:nvPr/>
        </p:nvSpPr>
        <p:spPr bwMode="auto">
          <a:xfrm>
            <a:off x="27432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9" name="Oval 10"/>
          <p:cNvSpPr>
            <a:spLocks noChangeArrowheads="1"/>
          </p:cNvSpPr>
          <p:nvPr/>
        </p:nvSpPr>
        <p:spPr bwMode="auto">
          <a:xfrm>
            <a:off x="32004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0" name="Line 11"/>
          <p:cNvSpPr>
            <a:spLocks noChangeShapeType="1"/>
          </p:cNvSpPr>
          <p:nvPr/>
        </p:nvSpPr>
        <p:spPr bwMode="auto">
          <a:xfrm>
            <a:off x="30480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1" name="Oval 12"/>
          <p:cNvSpPr>
            <a:spLocks noChangeArrowheads="1"/>
          </p:cNvSpPr>
          <p:nvPr/>
        </p:nvSpPr>
        <p:spPr bwMode="auto">
          <a:xfrm>
            <a:off x="36576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2" name="Line 13"/>
          <p:cNvSpPr>
            <a:spLocks noChangeShapeType="1"/>
          </p:cNvSpPr>
          <p:nvPr/>
        </p:nvSpPr>
        <p:spPr bwMode="auto">
          <a:xfrm>
            <a:off x="35052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3" name="Oval 14"/>
          <p:cNvSpPr>
            <a:spLocks noChangeArrowheads="1"/>
          </p:cNvSpPr>
          <p:nvPr/>
        </p:nvSpPr>
        <p:spPr bwMode="auto">
          <a:xfrm>
            <a:off x="4114800" y="1295400"/>
            <a:ext cx="304800" cy="304800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4" name="Line 15"/>
          <p:cNvSpPr>
            <a:spLocks noChangeShapeType="1"/>
          </p:cNvSpPr>
          <p:nvPr/>
        </p:nvSpPr>
        <p:spPr bwMode="auto">
          <a:xfrm>
            <a:off x="39624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5" name="Oval 16"/>
          <p:cNvSpPr>
            <a:spLocks noChangeArrowheads="1"/>
          </p:cNvSpPr>
          <p:nvPr/>
        </p:nvSpPr>
        <p:spPr bwMode="auto">
          <a:xfrm>
            <a:off x="4572000" y="1295400"/>
            <a:ext cx="304800" cy="3048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6" name="Line 17"/>
          <p:cNvSpPr>
            <a:spLocks noChangeShapeType="1"/>
          </p:cNvSpPr>
          <p:nvPr/>
        </p:nvSpPr>
        <p:spPr bwMode="auto">
          <a:xfrm>
            <a:off x="44196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7" name="Oval 18"/>
          <p:cNvSpPr>
            <a:spLocks noChangeArrowheads="1"/>
          </p:cNvSpPr>
          <p:nvPr/>
        </p:nvSpPr>
        <p:spPr bwMode="auto">
          <a:xfrm>
            <a:off x="5029200" y="1295400"/>
            <a:ext cx="304800" cy="304800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8" name="Line 19"/>
          <p:cNvSpPr>
            <a:spLocks noChangeShapeType="1"/>
          </p:cNvSpPr>
          <p:nvPr/>
        </p:nvSpPr>
        <p:spPr bwMode="auto">
          <a:xfrm>
            <a:off x="48768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9" name="Oval 20"/>
          <p:cNvSpPr>
            <a:spLocks noChangeArrowheads="1"/>
          </p:cNvSpPr>
          <p:nvPr/>
        </p:nvSpPr>
        <p:spPr bwMode="auto">
          <a:xfrm>
            <a:off x="54864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0" name="Line 21"/>
          <p:cNvSpPr>
            <a:spLocks noChangeShapeType="1"/>
          </p:cNvSpPr>
          <p:nvPr/>
        </p:nvSpPr>
        <p:spPr bwMode="auto">
          <a:xfrm>
            <a:off x="53340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1" name="Oval 22"/>
          <p:cNvSpPr>
            <a:spLocks noChangeArrowheads="1"/>
          </p:cNvSpPr>
          <p:nvPr/>
        </p:nvSpPr>
        <p:spPr bwMode="auto">
          <a:xfrm>
            <a:off x="59436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2" name="Line 23"/>
          <p:cNvSpPr>
            <a:spLocks noChangeShapeType="1"/>
          </p:cNvSpPr>
          <p:nvPr/>
        </p:nvSpPr>
        <p:spPr bwMode="auto">
          <a:xfrm>
            <a:off x="57912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3" name="Oval 24"/>
          <p:cNvSpPr>
            <a:spLocks noChangeArrowheads="1"/>
          </p:cNvSpPr>
          <p:nvPr/>
        </p:nvSpPr>
        <p:spPr bwMode="auto">
          <a:xfrm>
            <a:off x="64008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4" name="Line 25"/>
          <p:cNvSpPr>
            <a:spLocks noChangeShapeType="1"/>
          </p:cNvSpPr>
          <p:nvPr/>
        </p:nvSpPr>
        <p:spPr bwMode="auto">
          <a:xfrm>
            <a:off x="62484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5" name="Line 26"/>
          <p:cNvSpPr>
            <a:spLocks noChangeShapeType="1"/>
          </p:cNvSpPr>
          <p:nvPr/>
        </p:nvSpPr>
        <p:spPr bwMode="auto">
          <a:xfrm>
            <a:off x="4724400" y="9144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9896" name="Line 27"/>
          <p:cNvSpPr>
            <a:spLocks noChangeShapeType="1"/>
          </p:cNvSpPr>
          <p:nvPr/>
        </p:nvSpPr>
        <p:spPr bwMode="auto">
          <a:xfrm>
            <a:off x="5181600" y="914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9897" name="Line 28"/>
          <p:cNvSpPr>
            <a:spLocks noChangeShapeType="1"/>
          </p:cNvSpPr>
          <p:nvPr/>
        </p:nvSpPr>
        <p:spPr bwMode="auto">
          <a:xfrm>
            <a:off x="4267200" y="914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9898" name="Text Box 7"/>
          <p:cNvSpPr txBox="1">
            <a:spLocks noChangeArrowheads="1"/>
          </p:cNvSpPr>
          <p:nvPr/>
        </p:nvSpPr>
        <p:spPr bwMode="auto">
          <a:xfrm>
            <a:off x="7086600" y="5791200"/>
            <a:ext cx="2362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600" b="1"/>
              <a:t>m</a:t>
            </a:r>
            <a:r>
              <a:rPr lang="sv-SE" sz="1600" b="1" baseline="-25000"/>
              <a:t>precursor</a:t>
            </a:r>
            <a:r>
              <a:rPr lang="sv-SE" sz="1600" b="1"/>
              <a:t> = 2000 Da</a:t>
            </a:r>
          </a:p>
          <a:p>
            <a:pPr algn="l"/>
            <a:r>
              <a:rPr lang="sv-SE" sz="1600" b="1">
                <a:latin typeface="Symbol" pitchFamily="18" charset="2"/>
              </a:rPr>
              <a:t>D</a:t>
            </a:r>
            <a:r>
              <a:rPr lang="sv-SE" sz="1600" b="1"/>
              <a:t>m</a:t>
            </a:r>
            <a:r>
              <a:rPr lang="sv-SE" sz="1600" b="1" baseline="-25000"/>
              <a:t>precursor</a:t>
            </a:r>
            <a:r>
              <a:rPr lang="sv-SE" sz="1600" b="1"/>
              <a:t> = 1 Da</a:t>
            </a:r>
          </a:p>
          <a:p>
            <a:pPr algn="l"/>
            <a:r>
              <a:rPr lang="sv-SE" sz="1600" b="1">
                <a:latin typeface="Symbol" pitchFamily="18" charset="2"/>
              </a:rPr>
              <a:t>D</a:t>
            </a:r>
            <a:r>
              <a:rPr lang="sv-SE" sz="1600" b="1"/>
              <a:t>m</a:t>
            </a:r>
            <a:r>
              <a:rPr lang="sv-SE" sz="1600" b="1" baseline="-25000"/>
              <a:t>fragment</a:t>
            </a:r>
            <a:r>
              <a:rPr lang="sv-SE" sz="1600" b="1"/>
              <a:t> = 0.5 Da</a:t>
            </a:r>
          </a:p>
          <a:p>
            <a:pPr algn="l"/>
            <a:r>
              <a:rPr lang="sv-SE" sz="1600" b="1"/>
              <a:t>Phosphorylation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0" y="93662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Localization of modifications</a:t>
            </a:r>
          </a:p>
        </p:txBody>
      </p:sp>
      <p:sp>
        <p:nvSpPr>
          <p:cNvPr id="28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9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1676400" y="1214735"/>
            <a:ext cx="6091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Peptide with two possible modification sites</a:t>
            </a:r>
            <a:endParaRPr lang="en-US" sz="2400" dirty="0"/>
          </a:p>
        </p:txBody>
      </p:sp>
      <p:sp>
        <p:nvSpPr>
          <p:cNvPr id="181" name="Oval 180"/>
          <p:cNvSpPr/>
          <p:nvPr/>
        </p:nvSpPr>
        <p:spPr>
          <a:xfrm>
            <a:off x="27402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33498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/>
          <p:nvPr/>
        </p:nvCxnSpPr>
        <p:spPr>
          <a:xfrm>
            <a:off x="3045053" y="1918716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Oval 183"/>
          <p:cNvSpPr/>
          <p:nvPr/>
        </p:nvSpPr>
        <p:spPr>
          <a:xfrm>
            <a:off x="3959453" y="1766316"/>
            <a:ext cx="304800" cy="304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5" name="Straight Connector 184"/>
          <p:cNvCxnSpPr/>
          <p:nvPr/>
        </p:nvCxnSpPr>
        <p:spPr>
          <a:xfrm>
            <a:off x="3654653" y="1916576"/>
            <a:ext cx="304800" cy="42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Oval 185"/>
          <p:cNvSpPr/>
          <p:nvPr/>
        </p:nvSpPr>
        <p:spPr>
          <a:xfrm>
            <a:off x="45690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7" name="Straight Connector 186"/>
          <p:cNvCxnSpPr/>
          <p:nvPr/>
        </p:nvCxnSpPr>
        <p:spPr>
          <a:xfrm>
            <a:off x="4264253" y="1916576"/>
            <a:ext cx="304800" cy="42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Oval 187"/>
          <p:cNvSpPr/>
          <p:nvPr/>
        </p:nvSpPr>
        <p:spPr>
          <a:xfrm>
            <a:off x="51786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9" name="Straight Connector 188"/>
          <p:cNvCxnSpPr/>
          <p:nvPr/>
        </p:nvCxnSpPr>
        <p:spPr>
          <a:xfrm>
            <a:off x="4873853" y="1916576"/>
            <a:ext cx="304800" cy="42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Oval 189"/>
          <p:cNvSpPr/>
          <p:nvPr/>
        </p:nvSpPr>
        <p:spPr>
          <a:xfrm>
            <a:off x="57882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1" name="Straight Connector 190"/>
          <p:cNvCxnSpPr/>
          <p:nvPr/>
        </p:nvCxnSpPr>
        <p:spPr>
          <a:xfrm>
            <a:off x="5483453" y="1916576"/>
            <a:ext cx="304800" cy="42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Oval 191"/>
          <p:cNvSpPr/>
          <p:nvPr/>
        </p:nvSpPr>
        <p:spPr>
          <a:xfrm>
            <a:off x="63978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3" name="Straight Connector 192"/>
          <p:cNvCxnSpPr/>
          <p:nvPr/>
        </p:nvCxnSpPr>
        <p:spPr>
          <a:xfrm>
            <a:off x="6093053" y="1916576"/>
            <a:ext cx="304800" cy="42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Oval 193"/>
          <p:cNvSpPr/>
          <p:nvPr/>
        </p:nvSpPr>
        <p:spPr>
          <a:xfrm>
            <a:off x="27402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33498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6" name="Straight Connector 195"/>
          <p:cNvCxnSpPr/>
          <p:nvPr/>
        </p:nvCxnSpPr>
        <p:spPr>
          <a:xfrm>
            <a:off x="3045053" y="2605548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Oval 196"/>
          <p:cNvSpPr/>
          <p:nvPr/>
        </p:nvSpPr>
        <p:spPr>
          <a:xfrm>
            <a:off x="39594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8" name="Straight Connector 197"/>
          <p:cNvCxnSpPr/>
          <p:nvPr/>
        </p:nvCxnSpPr>
        <p:spPr>
          <a:xfrm flipV="1">
            <a:off x="3654653" y="2600830"/>
            <a:ext cx="304800" cy="94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Oval 198"/>
          <p:cNvSpPr/>
          <p:nvPr/>
        </p:nvSpPr>
        <p:spPr>
          <a:xfrm>
            <a:off x="45690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0" name="Straight Connector 199"/>
          <p:cNvCxnSpPr/>
          <p:nvPr/>
        </p:nvCxnSpPr>
        <p:spPr>
          <a:xfrm flipV="1">
            <a:off x="4264253" y="2600830"/>
            <a:ext cx="304800" cy="94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Oval 200"/>
          <p:cNvSpPr/>
          <p:nvPr/>
        </p:nvSpPr>
        <p:spPr>
          <a:xfrm>
            <a:off x="5178653" y="2453148"/>
            <a:ext cx="304800" cy="304800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2" name="Straight Connector 201"/>
          <p:cNvCxnSpPr/>
          <p:nvPr/>
        </p:nvCxnSpPr>
        <p:spPr>
          <a:xfrm flipV="1">
            <a:off x="4873853" y="2600830"/>
            <a:ext cx="304800" cy="94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Oval 202"/>
          <p:cNvSpPr/>
          <p:nvPr/>
        </p:nvSpPr>
        <p:spPr>
          <a:xfrm>
            <a:off x="57882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4" name="Straight Connector 203"/>
          <p:cNvCxnSpPr/>
          <p:nvPr/>
        </p:nvCxnSpPr>
        <p:spPr>
          <a:xfrm flipV="1">
            <a:off x="5483453" y="2600830"/>
            <a:ext cx="304800" cy="94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/>
          <p:nvPr/>
        </p:nvSpPr>
        <p:spPr>
          <a:xfrm>
            <a:off x="63978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6" name="Straight Connector 205"/>
          <p:cNvCxnSpPr/>
          <p:nvPr/>
        </p:nvCxnSpPr>
        <p:spPr>
          <a:xfrm flipV="1">
            <a:off x="6093053" y="2600830"/>
            <a:ext cx="304800" cy="94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Rectangle 206"/>
          <p:cNvSpPr/>
          <p:nvPr/>
        </p:nvSpPr>
        <p:spPr>
          <a:xfrm>
            <a:off x="3962400" y="1767840"/>
            <a:ext cx="304800" cy="301752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/>
        </p:nvSpPr>
        <p:spPr>
          <a:xfrm>
            <a:off x="3962400" y="2454672"/>
            <a:ext cx="304800" cy="30175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5181600" y="1767840"/>
            <a:ext cx="304800" cy="30175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/>
          <p:nvPr/>
        </p:nvSpPr>
        <p:spPr>
          <a:xfrm>
            <a:off x="5181600" y="2454672"/>
            <a:ext cx="304800" cy="301752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>
            <a:spLocks noChangeArrowheads="1"/>
          </p:cNvSpPr>
          <p:nvPr/>
        </p:nvSpPr>
        <p:spPr bwMode="auto">
          <a:xfrm>
            <a:off x="0" y="93662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Localization of modifications</a:t>
            </a:r>
          </a:p>
        </p:txBody>
      </p:sp>
      <p:sp>
        <p:nvSpPr>
          <p:cNvPr id="212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43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1676400" y="1214735"/>
            <a:ext cx="6091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Peptide with two possible modification sites</a:t>
            </a:r>
            <a:endParaRPr lang="en-US" sz="2400" dirty="0"/>
          </a:p>
        </p:txBody>
      </p:sp>
      <p:sp>
        <p:nvSpPr>
          <p:cNvPr id="129" name="Rectangle 128"/>
          <p:cNvSpPr/>
          <p:nvPr/>
        </p:nvSpPr>
        <p:spPr>
          <a:xfrm>
            <a:off x="2740253" y="3657600"/>
            <a:ext cx="3962400" cy="1676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Connector 131"/>
          <p:cNvCxnSpPr/>
          <p:nvPr/>
        </p:nvCxnSpPr>
        <p:spPr>
          <a:xfrm rot="5400000" flipH="1" flipV="1">
            <a:off x="3692753" y="506730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 flipH="1" flipV="1">
            <a:off x="3464153" y="4533900"/>
            <a:ext cx="160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5400000" flipH="1" flipV="1">
            <a:off x="4645253" y="5181600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5400000" flipH="1" flipV="1">
            <a:off x="3197453" y="4724400"/>
            <a:ext cx="1219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5400000" flipH="1" flipV="1">
            <a:off x="3045053" y="5181600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5400000" flipH="1" flipV="1">
            <a:off x="4035653" y="52578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5400000" flipH="1" flipV="1">
            <a:off x="2930753" y="4762500"/>
            <a:ext cx="1143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rot="5400000" flipH="1" flipV="1">
            <a:off x="4416653" y="5105400"/>
            <a:ext cx="457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rot="5400000" flipH="1" flipV="1">
            <a:off x="4645253" y="4953000"/>
            <a:ext cx="76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rot="5400000" flipH="1" flipV="1">
            <a:off x="4759553" y="4686300"/>
            <a:ext cx="1295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rot="5400000" flipH="1" flipV="1">
            <a:off x="5673953" y="521970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rot="5400000" flipH="1" flipV="1">
            <a:off x="5673953" y="506730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tangle 177"/>
          <p:cNvSpPr/>
          <p:nvPr/>
        </p:nvSpPr>
        <p:spPr>
          <a:xfrm>
            <a:off x="3527328" y="3273520"/>
            <a:ext cx="2544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MS/MS spectrum</a:t>
            </a:r>
            <a:endParaRPr lang="en-US" sz="2400" dirty="0"/>
          </a:p>
        </p:txBody>
      </p:sp>
      <p:sp>
        <p:nvSpPr>
          <p:cNvPr id="179" name="Rectangle 178"/>
          <p:cNvSpPr/>
          <p:nvPr/>
        </p:nvSpPr>
        <p:spPr>
          <a:xfrm>
            <a:off x="4416653" y="52694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m/z</a:t>
            </a:r>
            <a:endParaRPr lang="en-US" b="1" dirty="0"/>
          </a:p>
        </p:txBody>
      </p:sp>
      <p:sp>
        <p:nvSpPr>
          <p:cNvPr id="180" name="Rectangle 179"/>
          <p:cNvSpPr/>
          <p:nvPr/>
        </p:nvSpPr>
        <p:spPr>
          <a:xfrm rot="-5400000">
            <a:off x="2053297" y="4268356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Intensity</a:t>
            </a:r>
            <a:endParaRPr lang="en-US" b="1" dirty="0"/>
          </a:p>
        </p:txBody>
      </p:sp>
      <p:sp>
        <p:nvSpPr>
          <p:cNvPr id="49" name="Oval 48"/>
          <p:cNvSpPr/>
          <p:nvPr/>
        </p:nvSpPr>
        <p:spPr>
          <a:xfrm>
            <a:off x="27402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3498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3045053" y="1918716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3959453" y="1766316"/>
            <a:ext cx="304800" cy="304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>
            <a:off x="3654653" y="1916576"/>
            <a:ext cx="304800" cy="42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45690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>
            <a:off x="4264253" y="1916576"/>
            <a:ext cx="304800" cy="42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51786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4873853" y="1916576"/>
            <a:ext cx="304800" cy="42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57882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5483453" y="1916576"/>
            <a:ext cx="304800" cy="42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63978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/>
          <p:nvPr/>
        </p:nvCxnSpPr>
        <p:spPr>
          <a:xfrm>
            <a:off x="6093053" y="1916576"/>
            <a:ext cx="304800" cy="42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27402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3498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3045053" y="2605548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39594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3654653" y="2600830"/>
            <a:ext cx="304800" cy="94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45690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4264253" y="2600830"/>
            <a:ext cx="304800" cy="94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5178653" y="2453148"/>
            <a:ext cx="304800" cy="304800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4873853" y="2600830"/>
            <a:ext cx="304800" cy="94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57882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5483453" y="2600830"/>
            <a:ext cx="304800" cy="94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63978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6093053" y="2600830"/>
            <a:ext cx="304800" cy="94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3962400" y="1767840"/>
            <a:ext cx="304800" cy="301752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962400" y="2454672"/>
            <a:ext cx="304800" cy="30175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181600" y="1767840"/>
            <a:ext cx="304800" cy="30175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5181600" y="2454672"/>
            <a:ext cx="304800" cy="301752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>
            <a:spLocks noChangeArrowheads="1"/>
          </p:cNvSpPr>
          <p:nvPr/>
        </p:nvSpPr>
        <p:spPr bwMode="auto">
          <a:xfrm>
            <a:off x="0" y="93662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Localization of modifications</a:t>
            </a:r>
          </a:p>
        </p:txBody>
      </p:sp>
      <p:sp>
        <p:nvSpPr>
          <p:cNvPr id="119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20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47800"/>
            <a:ext cx="8229600" cy="457200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v-SE" sz="2400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Top down                               Bottom up</a:t>
            </a:r>
            <a:endParaRPr lang="sv-SE" sz="2400" kern="12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017644"/>
            <a:ext cx="2971800" cy="265176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32928" r="33536"/>
          <a:stretch>
            <a:fillRect/>
          </a:stretch>
        </p:blipFill>
        <p:spPr bwMode="auto">
          <a:xfrm>
            <a:off x="5181600" y="1981200"/>
            <a:ext cx="2971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858000" y="2057400"/>
            <a:ext cx="1219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Isotope distribution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1" name="Text Box 72"/>
          <p:cNvSpPr txBox="1">
            <a:spLocks noChangeAspect="1" noChangeArrowheads="1"/>
          </p:cNvSpPr>
          <p:nvPr/>
        </p:nvSpPr>
        <p:spPr bwMode="auto">
          <a:xfrm>
            <a:off x="5936355" y="4700586"/>
            <a:ext cx="14382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mass/charge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2" name="Text Box 72"/>
          <p:cNvSpPr txBox="1">
            <a:spLocks noChangeAspect="1" noChangeArrowheads="1"/>
          </p:cNvSpPr>
          <p:nvPr/>
        </p:nvSpPr>
        <p:spPr bwMode="auto">
          <a:xfrm rot="-5400000">
            <a:off x="4497598" y="3241048"/>
            <a:ext cx="10294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intensity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3" name="Text Box 72"/>
          <p:cNvSpPr txBox="1">
            <a:spLocks noChangeAspect="1" noChangeArrowheads="1"/>
          </p:cNvSpPr>
          <p:nvPr/>
        </p:nvSpPr>
        <p:spPr bwMode="auto">
          <a:xfrm>
            <a:off x="1798630" y="4700586"/>
            <a:ext cx="14382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mass/charge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4" name="Text Box 72"/>
          <p:cNvSpPr txBox="1">
            <a:spLocks noChangeAspect="1" noChangeArrowheads="1"/>
          </p:cNvSpPr>
          <p:nvPr/>
        </p:nvSpPr>
        <p:spPr bwMode="auto">
          <a:xfrm rot="-5400000">
            <a:off x="359873" y="3241048"/>
            <a:ext cx="10294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intensity</a:t>
            </a:r>
            <a:endParaRPr lang="en-U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81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1676400" y="1214735"/>
            <a:ext cx="6091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Peptide with two possible modification sites</a:t>
            </a:r>
            <a:endParaRPr lang="en-US" sz="2400" dirty="0"/>
          </a:p>
        </p:txBody>
      </p:sp>
      <p:sp>
        <p:nvSpPr>
          <p:cNvPr id="264" name="Oval 263"/>
          <p:cNvSpPr/>
          <p:nvPr/>
        </p:nvSpPr>
        <p:spPr>
          <a:xfrm>
            <a:off x="27402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/>
          <p:cNvSpPr/>
          <p:nvPr/>
        </p:nvSpPr>
        <p:spPr>
          <a:xfrm>
            <a:off x="33498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6" name="Straight Connector 265"/>
          <p:cNvCxnSpPr/>
          <p:nvPr/>
        </p:nvCxnSpPr>
        <p:spPr>
          <a:xfrm>
            <a:off x="3045053" y="1918716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Oval 266"/>
          <p:cNvSpPr/>
          <p:nvPr/>
        </p:nvSpPr>
        <p:spPr>
          <a:xfrm>
            <a:off x="3959453" y="1766316"/>
            <a:ext cx="304800" cy="304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8" name="Straight Connector 267"/>
          <p:cNvCxnSpPr/>
          <p:nvPr/>
        </p:nvCxnSpPr>
        <p:spPr>
          <a:xfrm>
            <a:off x="3654653" y="1916576"/>
            <a:ext cx="304800" cy="42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Oval 268"/>
          <p:cNvSpPr/>
          <p:nvPr/>
        </p:nvSpPr>
        <p:spPr>
          <a:xfrm>
            <a:off x="45690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0" name="Straight Connector 269"/>
          <p:cNvCxnSpPr/>
          <p:nvPr/>
        </p:nvCxnSpPr>
        <p:spPr>
          <a:xfrm>
            <a:off x="4264253" y="1916576"/>
            <a:ext cx="304800" cy="42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Oval 270"/>
          <p:cNvSpPr/>
          <p:nvPr/>
        </p:nvSpPr>
        <p:spPr>
          <a:xfrm>
            <a:off x="51786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2" name="Straight Connector 271"/>
          <p:cNvCxnSpPr/>
          <p:nvPr/>
        </p:nvCxnSpPr>
        <p:spPr>
          <a:xfrm>
            <a:off x="4873853" y="1916576"/>
            <a:ext cx="304800" cy="42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Oval 272"/>
          <p:cNvSpPr/>
          <p:nvPr/>
        </p:nvSpPr>
        <p:spPr>
          <a:xfrm>
            <a:off x="57882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4" name="Straight Connector 273"/>
          <p:cNvCxnSpPr/>
          <p:nvPr/>
        </p:nvCxnSpPr>
        <p:spPr>
          <a:xfrm>
            <a:off x="5483453" y="1916576"/>
            <a:ext cx="304800" cy="42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Oval 274"/>
          <p:cNvSpPr/>
          <p:nvPr/>
        </p:nvSpPr>
        <p:spPr>
          <a:xfrm>
            <a:off x="63978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6" name="Straight Connector 275"/>
          <p:cNvCxnSpPr/>
          <p:nvPr/>
        </p:nvCxnSpPr>
        <p:spPr>
          <a:xfrm>
            <a:off x="6093053" y="1916576"/>
            <a:ext cx="304800" cy="42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Oval 276"/>
          <p:cNvSpPr/>
          <p:nvPr/>
        </p:nvSpPr>
        <p:spPr>
          <a:xfrm>
            <a:off x="27402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Oval 277"/>
          <p:cNvSpPr/>
          <p:nvPr/>
        </p:nvSpPr>
        <p:spPr>
          <a:xfrm>
            <a:off x="33498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9" name="Straight Connector 278"/>
          <p:cNvCxnSpPr/>
          <p:nvPr/>
        </p:nvCxnSpPr>
        <p:spPr>
          <a:xfrm>
            <a:off x="3045053" y="2605548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Oval 279"/>
          <p:cNvSpPr/>
          <p:nvPr/>
        </p:nvSpPr>
        <p:spPr>
          <a:xfrm>
            <a:off x="39594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1" name="Straight Connector 280"/>
          <p:cNvCxnSpPr/>
          <p:nvPr/>
        </p:nvCxnSpPr>
        <p:spPr>
          <a:xfrm flipV="1">
            <a:off x="3654653" y="2600830"/>
            <a:ext cx="304800" cy="94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Oval 281"/>
          <p:cNvSpPr/>
          <p:nvPr/>
        </p:nvSpPr>
        <p:spPr>
          <a:xfrm>
            <a:off x="45690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3" name="Straight Connector 282"/>
          <p:cNvCxnSpPr/>
          <p:nvPr/>
        </p:nvCxnSpPr>
        <p:spPr>
          <a:xfrm flipV="1">
            <a:off x="4264253" y="2600830"/>
            <a:ext cx="304800" cy="94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Oval 283"/>
          <p:cNvSpPr/>
          <p:nvPr/>
        </p:nvSpPr>
        <p:spPr>
          <a:xfrm>
            <a:off x="5178653" y="2453148"/>
            <a:ext cx="304800" cy="304800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5" name="Straight Connector 284"/>
          <p:cNvCxnSpPr/>
          <p:nvPr/>
        </p:nvCxnSpPr>
        <p:spPr>
          <a:xfrm flipV="1">
            <a:off x="4873853" y="2600830"/>
            <a:ext cx="304800" cy="94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Oval 285"/>
          <p:cNvSpPr/>
          <p:nvPr/>
        </p:nvSpPr>
        <p:spPr>
          <a:xfrm>
            <a:off x="57882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7" name="Straight Connector 286"/>
          <p:cNvCxnSpPr/>
          <p:nvPr/>
        </p:nvCxnSpPr>
        <p:spPr>
          <a:xfrm flipV="1">
            <a:off x="5483453" y="2600830"/>
            <a:ext cx="304800" cy="94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Oval 287"/>
          <p:cNvSpPr/>
          <p:nvPr/>
        </p:nvSpPr>
        <p:spPr>
          <a:xfrm>
            <a:off x="63978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9" name="Straight Connector 288"/>
          <p:cNvCxnSpPr/>
          <p:nvPr/>
        </p:nvCxnSpPr>
        <p:spPr>
          <a:xfrm flipV="1">
            <a:off x="6093053" y="2600830"/>
            <a:ext cx="304800" cy="94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ctangle 168"/>
          <p:cNvSpPr/>
          <p:nvPr/>
        </p:nvSpPr>
        <p:spPr>
          <a:xfrm>
            <a:off x="3962400" y="1767840"/>
            <a:ext cx="304800" cy="301752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3962400" y="2454672"/>
            <a:ext cx="304800" cy="30175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5181600" y="1767840"/>
            <a:ext cx="304800" cy="30175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5181600" y="2454672"/>
            <a:ext cx="304800" cy="301752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2740253" y="3657600"/>
            <a:ext cx="3962400" cy="1676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Connector 131"/>
          <p:cNvCxnSpPr/>
          <p:nvPr/>
        </p:nvCxnSpPr>
        <p:spPr>
          <a:xfrm rot="5400000" flipH="1" flipV="1">
            <a:off x="3692753" y="506730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 flipH="1" flipV="1">
            <a:off x="3464153" y="4533900"/>
            <a:ext cx="1600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5400000" flipH="1" flipV="1">
            <a:off x="4645253" y="5181600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5400000" flipH="1" flipV="1">
            <a:off x="3197453" y="4724400"/>
            <a:ext cx="1219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5400000" flipH="1" flipV="1">
            <a:off x="3045053" y="5181600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5400000" flipH="1" flipV="1">
            <a:off x="4035653" y="5257800"/>
            <a:ext cx="1524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5400000" flipH="1" flipV="1">
            <a:off x="2930753" y="4762500"/>
            <a:ext cx="1143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rot="5400000" flipH="1" flipV="1">
            <a:off x="4416653" y="5105400"/>
            <a:ext cx="45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rot="5400000" flipH="1" flipV="1">
            <a:off x="4645253" y="4953000"/>
            <a:ext cx="762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rot="5400000" flipH="1" flipV="1">
            <a:off x="4759553" y="4686300"/>
            <a:ext cx="1295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rot="5400000" flipH="1" flipV="1">
            <a:off x="5673953" y="521970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rot="5400000" flipH="1" flipV="1">
            <a:off x="5673953" y="506730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tangle 177"/>
          <p:cNvSpPr/>
          <p:nvPr/>
        </p:nvSpPr>
        <p:spPr>
          <a:xfrm>
            <a:off x="3527328" y="3273520"/>
            <a:ext cx="2544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MS/MS spectrum</a:t>
            </a:r>
            <a:endParaRPr lang="en-US" sz="2400" dirty="0"/>
          </a:p>
        </p:txBody>
      </p:sp>
      <p:sp>
        <p:nvSpPr>
          <p:cNvPr id="179" name="Rectangle 178"/>
          <p:cNvSpPr/>
          <p:nvPr/>
        </p:nvSpPr>
        <p:spPr>
          <a:xfrm>
            <a:off x="4416653" y="52694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m/z</a:t>
            </a:r>
            <a:endParaRPr lang="en-US" b="1" dirty="0"/>
          </a:p>
        </p:txBody>
      </p:sp>
      <p:sp>
        <p:nvSpPr>
          <p:cNvPr id="180" name="Rectangle 179"/>
          <p:cNvSpPr/>
          <p:nvPr/>
        </p:nvSpPr>
        <p:spPr>
          <a:xfrm rot="-5400000">
            <a:off x="2053297" y="4268356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Intensity</a:t>
            </a:r>
            <a:endParaRPr lang="en-US" b="1" dirty="0"/>
          </a:p>
        </p:txBody>
      </p:sp>
      <p:grpSp>
        <p:nvGrpSpPr>
          <p:cNvPr id="2" name="Group 40"/>
          <p:cNvGrpSpPr/>
          <p:nvPr/>
        </p:nvGrpSpPr>
        <p:grpSpPr>
          <a:xfrm>
            <a:off x="4278102" y="1600200"/>
            <a:ext cx="152400" cy="304800"/>
            <a:chOff x="4129086" y="1371600"/>
            <a:chExt cx="152400" cy="304800"/>
          </a:xfrm>
        </p:grpSpPr>
        <p:cxnSp>
          <p:nvCxnSpPr>
            <p:cNvPr id="50" name="Straight Connector 49"/>
            <p:cNvCxnSpPr/>
            <p:nvPr/>
          </p:nvCxnSpPr>
          <p:spPr>
            <a:xfrm rot="5400000">
              <a:off x="4114800" y="1524000"/>
              <a:ext cx="3048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4129086" y="1371600"/>
              <a:ext cx="1524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41"/>
          <p:cNvGrpSpPr/>
          <p:nvPr/>
        </p:nvGrpSpPr>
        <p:grpSpPr>
          <a:xfrm>
            <a:off x="4401930" y="1905000"/>
            <a:ext cx="152400" cy="304800"/>
            <a:chOff x="4252914" y="1676400"/>
            <a:chExt cx="152400" cy="304800"/>
          </a:xfrm>
        </p:grpSpPr>
        <p:cxnSp>
          <p:nvCxnSpPr>
            <p:cNvPr id="53" name="Straight Connector 52"/>
            <p:cNvCxnSpPr/>
            <p:nvPr/>
          </p:nvCxnSpPr>
          <p:spPr>
            <a:xfrm rot="16200000">
              <a:off x="4114800" y="1828800"/>
              <a:ext cx="3048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252914" y="1981200"/>
              <a:ext cx="1524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41"/>
          <p:cNvGrpSpPr/>
          <p:nvPr/>
        </p:nvGrpSpPr>
        <p:grpSpPr>
          <a:xfrm>
            <a:off x="5004550" y="1905000"/>
            <a:ext cx="152400" cy="304800"/>
            <a:chOff x="4252914" y="1676400"/>
            <a:chExt cx="152400" cy="304800"/>
          </a:xfrm>
        </p:grpSpPr>
        <p:cxnSp>
          <p:nvCxnSpPr>
            <p:cNvPr id="56" name="Straight Connector 55"/>
            <p:cNvCxnSpPr/>
            <p:nvPr/>
          </p:nvCxnSpPr>
          <p:spPr>
            <a:xfrm rot="16200000">
              <a:off x="4114800" y="1828800"/>
              <a:ext cx="3048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252914" y="1981200"/>
              <a:ext cx="1524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0"/>
          <p:cNvGrpSpPr/>
          <p:nvPr/>
        </p:nvGrpSpPr>
        <p:grpSpPr>
          <a:xfrm>
            <a:off x="3664849" y="1600200"/>
            <a:ext cx="152400" cy="304800"/>
            <a:chOff x="4129086" y="1371600"/>
            <a:chExt cx="152400" cy="304800"/>
          </a:xfrm>
        </p:grpSpPr>
        <p:cxnSp>
          <p:nvCxnSpPr>
            <p:cNvPr id="59" name="Straight Connector 58"/>
            <p:cNvCxnSpPr/>
            <p:nvPr/>
          </p:nvCxnSpPr>
          <p:spPr>
            <a:xfrm rot="5400000">
              <a:off x="4114800" y="15240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4129086" y="1371600"/>
              <a:ext cx="15240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41"/>
          <p:cNvGrpSpPr/>
          <p:nvPr/>
        </p:nvGrpSpPr>
        <p:grpSpPr>
          <a:xfrm>
            <a:off x="3788677" y="1905000"/>
            <a:ext cx="152400" cy="304800"/>
            <a:chOff x="4252914" y="1676400"/>
            <a:chExt cx="152400" cy="304800"/>
          </a:xfrm>
        </p:grpSpPr>
        <p:cxnSp>
          <p:nvCxnSpPr>
            <p:cNvPr id="62" name="Straight Connector 61"/>
            <p:cNvCxnSpPr/>
            <p:nvPr/>
          </p:nvCxnSpPr>
          <p:spPr>
            <a:xfrm rot="16200000">
              <a:off x="4114800" y="1828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252914" y="1981200"/>
              <a:ext cx="1524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41"/>
          <p:cNvGrpSpPr/>
          <p:nvPr/>
        </p:nvGrpSpPr>
        <p:grpSpPr>
          <a:xfrm>
            <a:off x="3168444" y="1905000"/>
            <a:ext cx="152400" cy="304800"/>
            <a:chOff x="4252914" y="1676400"/>
            <a:chExt cx="152400" cy="304800"/>
          </a:xfrm>
        </p:grpSpPr>
        <p:cxnSp>
          <p:nvCxnSpPr>
            <p:cNvPr id="65" name="Straight Connector 64"/>
            <p:cNvCxnSpPr/>
            <p:nvPr/>
          </p:nvCxnSpPr>
          <p:spPr>
            <a:xfrm rot="16200000">
              <a:off x="4114800" y="1828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4252914" y="1981200"/>
              <a:ext cx="1524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41"/>
          <p:cNvGrpSpPr/>
          <p:nvPr/>
        </p:nvGrpSpPr>
        <p:grpSpPr>
          <a:xfrm>
            <a:off x="5635416" y="1905000"/>
            <a:ext cx="152400" cy="304800"/>
            <a:chOff x="4252914" y="1676400"/>
            <a:chExt cx="152400" cy="304800"/>
          </a:xfrm>
        </p:grpSpPr>
        <p:cxnSp>
          <p:nvCxnSpPr>
            <p:cNvPr id="68" name="Straight Connector 67"/>
            <p:cNvCxnSpPr/>
            <p:nvPr/>
          </p:nvCxnSpPr>
          <p:spPr>
            <a:xfrm rot="16200000">
              <a:off x="4114800" y="1828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252914" y="1981200"/>
              <a:ext cx="1524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40"/>
          <p:cNvGrpSpPr/>
          <p:nvPr/>
        </p:nvGrpSpPr>
        <p:grpSpPr>
          <a:xfrm>
            <a:off x="3664849" y="2286000"/>
            <a:ext cx="152400" cy="304800"/>
            <a:chOff x="4129086" y="1371600"/>
            <a:chExt cx="152400" cy="304800"/>
          </a:xfrm>
        </p:grpSpPr>
        <p:cxnSp>
          <p:nvCxnSpPr>
            <p:cNvPr id="71" name="Straight Connector 70"/>
            <p:cNvCxnSpPr/>
            <p:nvPr/>
          </p:nvCxnSpPr>
          <p:spPr>
            <a:xfrm rot="5400000">
              <a:off x="4114800" y="15240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0800000">
              <a:off x="4129086" y="1371600"/>
              <a:ext cx="15240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41"/>
          <p:cNvGrpSpPr/>
          <p:nvPr/>
        </p:nvGrpSpPr>
        <p:grpSpPr>
          <a:xfrm>
            <a:off x="3788677" y="2590800"/>
            <a:ext cx="152400" cy="304800"/>
            <a:chOff x="4252914" y="1676400"/>
            <a:chExt cx="152400" cy="304800"/>
          </a:xfrm>
        </p:grpSpPr>
        <p:cxnSp>
          <p:nvCxnSpPr>
            <p:cNvPr id="74" name="Straight Connector 73"/>
            <p:cNvCxnSpPr/>
            <p:nvPr/>
          </p:nvCxnSpPr>
          <p:spPr>
            <a:xfrm rot="16200000">
              <a:off x="4114800" y="1828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252914" y="1981200"/>
              <a:ext cx="1524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41"/>
          <p:cNvGrpSpPr/>
          <p:nvPr/>
        </p:nvGrpSpPr>
        <p:grpSpPr>
          <a:xfrm>
            <a:off x="3168444" y="2590800"/>
            <a:ext cx="152400" cy="304800"/>
            <a:chOff x="4252914" y="1676400"/>
            <a:chExt cx="152400" cy="304800"/>
          </a:xfrm>
        </p:grpSpPr>
        <p:cxnSp>
          <p:nvCxnSpPr>
            <p:cNvPr id="77" name="Straight Connector 76"/>
            <p:cNvCxnSpPr/>
            <p:nvPr/>
          </p:nvCxnSpPr>
          <p:spPr>
            <a:xfrm rot="16200000">
              <a:off x="4114800" y="1828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252914" y="1981200"/>
              <a:ext cx="1524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41"/>
          <p:cNvGrpSpPr/>
          <p:nvPr/>
        </p:nvGrpSpPr>
        <p:grpSpPr>
          <a:xfrm>
            <a:off x="5635416" y="2590800"/>
            <a:ext cx="152400" cy="304800"/>
            <a:chOff x="4252914" y="1676400"/>
            <a:chExt cx="152400" cy="304800"/>
          </a:xfrm>
        </p:grpSpPr>
        <p:cxnSp>
          <p:nvCxnSpPr>
            <p:cNvPr id="80" name="Straight Connector 79"/>
            <p:cNvCxnSpPr/>
            <p:nvPr/>
          </p:nvCxnSpPr>
          <p:spPr>
            <a:xfrm rot="16200000">
              <a:off x="4114800" y="1828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4252914" y="1981200"/>
              <a:ext cx="1524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41"/>
          <p:cNvGrpSpPr/>
          <p:nvPr/>
        </p:nvGrpSpPr>
        <p:grpSpPr>
          <a:xfrm>
            <a:off x="5004550" y="2590800"/>
            <a:ext cx="152400" cy="304800"/>
            <a:chOff x="4252914" y="1676400"/>
            <a:chExt cx="152400" cy="304800"/>
          </a:xfrm>
        </p:grpSpPr>
        <p:cxnSp>
          <p:nvCxnSpPr>
            <p:cNvPr id="83" name="Straight Connector 82"/>
            <p:cNvCxnSpPr/>
            <p:nvPr/>
          </p:nvCxnSpPr>
          <p:spPr>
            <a:xfrm rot="16200000">
              <a:off x="4114800" y="1828800"/>
              <a:ext cx="3048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4252914" y="1981200"/>
              <a:ext cx="1524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 84"/>
          <p:cNvSpPr/>
          <p:nvPr/>
        </p:nvSpPr>
        <p:spPr>
          <a:xfrm>
            <a:off x="440496" y="2927556"/>
            <a:ext cx="1534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Matching</a:t>
            </a:r>
            <a:endParaRPr lang="en-US" sz="2400" b="1" dirty="0"/>
          </a:p>
        </p:txBody>
      </p:sp>
      <p:cxnSp>
        <p:nvCxnSpPr>
          <p:cNvPr id="87" name="Straight Arrow Connector 86"/>
          <p:cNvCxnSpPr/>
          <p:nvPr/>
        </p:nvCxnSpPr>
        <p:spPr>
          <a:xfrm flipV="1">
            <a:off x="1917288" y="2821884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1917288" y="3352800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0" y="93662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Localization of modifications</a:t>
            </a:r>
          </a:p>
        </p:txBody>
      </p:sp>
      <p:sp>
        <p:nvSpPr>
          <p:cNvPr id="90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68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1676400" y="1214735"/>
            <a:ext cx="6091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Peptide with two possible modification sites</a:t>
            </a:r>
            <a:endParaRPr lang="en-US" sz="2400" dirty="0"/>
          </a:p>
        </p:txBody>
      </p:sp>
      <p:sp>
        <p:nvSpPr>
          <p:cNvPr id="264" name="Oval 263"/>
          <p:cNvSpPr/>
          <p:nvPr/>
        </p:nvSpPr>
        <p:spPr>
          <a:xfrm>
            <a:off x="27402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/>
          <p:cNvSpPr/>
          <p:nvPr/>
        </p:nvSpPr>
        <p:spPr>
          <a:xfrm>
            <a:off x="33498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6" name="Straight Connector 265"/>
          <p:cNvCxnSpPr/>
          <p:nvPr/>
        </p:nvCxnSpPr>
        <p:spPr>
          <a:xfrm>
            <a:off x="3045053" y="1918716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Oval 266"/>
          <p:cNvSpPr/>
          <p:nvPr/>
        </p:nvSpPr>
        <p:spPr>
          <a:xfrm>
            <a:off x="3959453" y="1766316"/>
            <a:ext cx="304800" cy="304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8" name="Straight Connector 267"/>
          <p:cNvCxnSpPr/>
          <p:nvPr/>
        </p:nvCxnSpPr>
        <p:spPr>
          <a:xfrm>
            <a:off x="3654653" y="1916576"/>
            <a:ext cx="304800" cy="42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Oval 268"/>
          <p:cNvSpPr/>
          <p:nvPr/>
        </p:nvSpPr>
        <p:spPr>
          <a:xfrm>
            <a:off x="45690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0" name="Straight Connector 269"/>
          <p:cNvCxnSpPr/>
          <p:nvPr/>
        </p:nvCxnSpPr>
        <p:spPr>
          <a:xfrm>
            <a:off x="4264253" y="1916576"/>
            <a:ext cx="304800" cy="42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Oval 270"/>
          <p:cNvSpPr/>
          <p:nvPr/>
        </p:nvSpPr>
        <p:spPr>
          <a:xfrm>
            <a:off x="51786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2" name="Straight Connector 271"/>
          <p:cNvCxnSpPr/>
          <p:nvPr/>
        </p:nvCxnSpPr>
        <p:spPr>
          <a:xfrm>
            <a:off x="4873853" y="1916576"/>
            <a:ext cx="304800" cy="42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Oval 272"/>
          <p:cNvSpPr/>
          <p:nvPr/>
        </p:nvSpPr>
        <p:spPr>
          <a:xfrm>
            <a:off x="57882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4" name="Straight Connector 273"/>
          <p:cNvCxnSpPr/>
          <p:nvPr/>
        </p:nvCxnSpPr>
        <p:spPr>
          <a:xfrm>
            <a:off x="5483453" y="1916576"/>
            <a:ext cx="304800" cy="42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Oval 274"/>
          <p:cNvSpPr/>
          <p:nvPr/>
        </p:nvSpPr>
        <p:spPr>
          <a:xfrm>
            <a:off x="63978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6" name="Straight Connector 275"/>
          <p:cNvCxnSpPr/>
          <p:nvPr/>
        </p:nvCxnSpPr>
        <p:spPr>
          <a:xfrm>
            <a:off x="6093053" y="1916576"/>
            <a:ext cx="304800" cy="42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Oval 276"/>
          <p:cNvSpPr/>
          <p:nvPr/>
        </p:nvSpPr>
        <p:spPr>
          <a:xfrm>
            <a:off x="27402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Oval 277"/>
          <p:cNvSpPr/>
          <p:nvPr/>
        </p:nvSpPr>
        <p:spPr>
          <a:xfrm>
            <a:off x="33498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9" name="Straight Connector 278"/>
          <p:cNvCxnSpPr/>
          <p:nvPr/>
        </p:nvCxnSpPr>
        <p:spPr>
          <a:xfrm>
            <a:off x="3045053" y="2605548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Oval 279"/>
          <p:cNvSpPr/>
          <p:nvPr/>
        </p:nvSpPr>
        <p:spPr>
          <a:xfrm>
            <a:off x="39594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1" name="Straight Connector 280"/>
          <p:cNvCxnSpPr/>
          <p:nvPr/>
        </p:nvCxnSpPr>
        <p:spPr>
          <a:xfrm flipV="1">
            <a:off x="3654653" y="2600830"/>
            <a:ext cx="304800" cy="94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Oval 281"/>
          <p:cNvSpPr/>
          <p:nvPr/>
        </p:nvSpPr>
        <p:spPr>
          <a:xfrm>
            <a:off x="45690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3" name="Straight Connector 282"/>
          <p:cNvCxnSpPr/>
          <p:nvPr/>
        </p:nvCxnSpPr>
        <p:spPr>
          <a:xfrm flipV="1">
            <a:off x="4264253" y="2600830"/>
            <a:ext cx="304800" cy="94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Oval 283"/>
          <p:cNvSpPr/>
          <p:nvPr/>
        </p:nvSpPr>
        <p:spPr>
          <a:xfrm>
            <a:off x="5178653" y="2453148"/>
            <a:ext cx="304800" cy="304800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5" name="Straight Connector 284"/>
          <p:cNvCxnSpPr/>
          <p:nvPr/>
        </p:nvCxnSpPr>
        <p:spPr>
          <a:xfrm flipV="1">
            <a:off x="4873853" y="2600830"/>
            <a:ext cx="304800" cy="94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Oval 285"/>
          <p:cNvSpPr/>
          <p:nvPr/>
        </p:nvSpPr>
        <p:spPr>
          <a:xfrm>
            <a:off x="57882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7" name="Straight Connector 286"/>
          <p:cNvCxnSpPr/>
          <p:nvPr/>
        </p:nvCxnSpPr>
        <p:spPr>
          <a:xfrm flipV="1">
            <a:off x="5483453" y="2600830"/>
            <a:ext cx="304800" cy="94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Oval 287"/>
          <p:cNvSpPr/>
          <p:nvPr/>
        </p:nvSpPr>
        <p:spPr>
          <a:xfrm>
            <a:off x="63978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9" name="Straight Connector 288"/>
          <p:cNvCxnSpPr/>
          <p:nvPr/>
        </p:nvCxnSpPr>
        <p:spPr>
          <a:xfrm flipV="1">
            <a:off x="6093053" y="2600830"/>
            <a:ext cx="304800" cy="94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ctangle 168"/>
          <p:cNvSpPr/>
          <p:nvPr/>
        </p:nvSpPr>
        <p:spPr>
          <a:xfrm>
            <a:off x="3962400" y="1767840"/>
            <a:ext cx="304800" cy="301752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3962400" y="2454672"/>
            <a:ext cx="304800" cy="30175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5181600" y="1767840"/>
            <a:ext cx="304800" cy="30175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5181600" y="2454672"/>
            <a:ext cx="304800" cy="301752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2740253" y="3657600"/>
            <a:ext cx="3962400" cy="1676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Connector 131"/>
          <p:cNvCxnSpPr/>
          <p:nvPr/>
        </p:nvCxnSpPr>
        <p:spPr>
          <a:xfrm rot="5400000" flipH="1" flipV="1">
            <a:off x="3692753" y="506730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 flipH="1" flipV="1">
            <a:off x="3464153" y="4533900"/>
            <a:ext cx="1600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5400000" flipH="1" flipV="1">
            <a:off x="4645253" y="5181600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5400000" flipH="1" flipV="1">
            <a:off x="3197453" y="4724400"/>
            <a:ext cx="1219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5400000" flipH="1" flipV="1">
            <a:off x="3045053" y="5181600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5400000" flipH="1" flipV="1">
            <a:off x="4035653" y="5257800"/>
            <a:ext cx="1524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5400000" flipH="1" flipV="1">
            <a:off x="2930753" y="4762500"/>
            <a:ext cx="1143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rot="5400000" flipH="1" flipV="1">
            <a:off x="4416653" y="5105400"/>
            <a:ext cx="45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rot="5400000" flipH="1" flipV="1">
            <a:off x="4645253" y="4953000"/>
            <a:ext cx="762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rot="5400000" flipH="1" flipV="1">
            <a:off x="4759553" y="4686300"/>
            <a:ext cx="1295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rot="5400000" flipH="1" flipV="1">
            <a:off x="5673953" y="521970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rot="5400000" flipH="1" flipV="1">
            <a:off x="5673953" y="506730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tangle 177"/>
          <p:cNvSpPr/>
          <p:nvPr/>
        </p:nvSpPr>
        <p:spPr>
          <a:xfrm>
            <a:off x="3527328" y="3273520"/>
            <a:ext cx="2544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MS/MS spectrum</a:t>
            </a:r>
            <a:endParaRPr lang="en-US" sz="2400" dirty="0"/>
          </a:p>
        </p:txBody>
      </p:sp>
      <p:sp>
        <p:nvSpPr>
          <p:cNvPr id="179" name="Rectangle 178"/>
          <p:cNvSpPr/>
          <p:nvPr/>
        </p:nvSpPr>
        <p:spPr>
          <a:xfrm>
            <a:off x="4416653" y="52694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m/z</a:t>
            </a:r>
            <a:endParaRPr lang="en-US" b="1" dirty="0"/>
          </a:p>
        </p:txBody>
      </p:sp>
      <p:sp>
        <p:nvSpPr>
          <p:cNvPr id="180" name="Rectangle 179"/>
          <p:cNvSpPr/>
          <p:nvPr/>
        </p:nvSpPr>
        <p:spPr>
          <a:xfrm rot="-5400000">
            <a:off x="2053297" y="4268356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Intensity</a:t>
            </a:r>
            <a:endParaRPr lang="en-US" b="1" dirty="0"/>
          </a:p>
        </p:txBody>
      </p:sp>
      <p:grpSp>
        <p:nvGrpSpPr>
          <p:cNvPr id="2" name="Group 40"/>
          <p:cNvGrpSpPr/>
          <p:nvPr/>
        </p:nvGrpSpPr>
        <p:grpSpPr>
          <a:xfrm>
            <a:off x="4278102" y="1600200"/>
            <a:ext cx="152400" cy="304800"/>
            <a:chOff x="4129086" y="1371600"/>
            <a:chExt cx="152400" cy="304800"/>
          </a:xfrm>
        </p:grpSpPr>
        <p:cxnSp>
          <p:nvCxnSpPr>
            <p:cNvPr id="50" name="Straight Connector 49"/>
            <p:cNvCxnSpPr/>
            <p:nvPr/>
          </p:nvCxnSpPr>
          <p:spPr>
            <a:xfrm rot="5400000">
              <a:off x="4114800" y="1524000"/>
              <a:ext cx="3048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4129086" y="1371600"/>
              <a:ext cx="1524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41"/>
          <p:cNvGrpSpPr/>
          <p:nvPr/>
        </p:nvGrpSpPr>
        <p:grpSpPr>
          <a:xfrm>
            <a:off x="4401930" y="1905000"/>
            <a:ext cx="152400" cy="304800"/>
            <a:chOff x="4252914" y="1676400"/>
            <a:chExt cx="152400" cy="304800"/>
          </a:xfrm>
        </p:grpSpPr>
        <p:cxnSp>
          <p:nvCxnSpPr>
            <p:cNvPr id="53" name="Straight Connector 52"/>
            <p:cNvCxnSpPr/>
            <p:nvPr/>
          </p:nvCxnSpPr>
          <p:spPr>
            <a:xfrm rot="16200000">
              <a:off x="4114800" y="1828800"/>
              <a:ext cx="3048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252914" y="1981200"/>
              <a:ext cx="1524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41"/>
          <p:cNvGrpSpPr/>
          <p:nvPr/>
        </p:nvGrpSpPr>
        <p:grpSpPr>
          <a:xfrm>
            <a:off x="5004550" y="1905000"/>
            <a:ext cx="152400" cy="304800"/>
            <a:chOff x="4252914" y="1676400"/>
            <a:chExt cx="152400" cy="304800"/>
          </a:xfrm>
        </p:grpSpPr>
        <p:cxnSp>
          <p:nvCxnSpPr>
            <p:cNvPr id="56" name="Straight Connector 55"/>
            <p:cNvCxnSpPr/>
            <p:nvPr/>
          </p:nvCxnSpPr>
          <p:spPr>
            <a:xfrm rot="16200000">
              <a:off x="4114800" y="1828800"/>
              <a:ext cx="3048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252914" y="1981200"/>
              <a:ext cx="1524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0"/>
          <p:cNvGrpSpPr/>
          <p:nvPr/>
        </p:nvGrpSpPr>
        <p:grpSpPr>
          <a:xfrm>
            <a:off x="3664849" y="1600200"/>
            <a:ext cx="152400" cy="304800"/>
            <a:chOff x="4129086" y="1371600"/>
            <a:chExt cx="152400" cy="304800"/>
          </a:xfrm>
        </p:grpSpPr>
        <p:cxnSp>
          <p:nvCxnSpPr>
            <p:cNvPr id="59" name="Straight Connector 58"/>
            <p:cNvCxnSpPr/>
            <p:nvPr/>
          </p:nvCxnSpPr>
          <p:spPr>
            <a:xfrm rot="5400000">
              <a:off x="4114800" y="15240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4129086" y="1371600"/>
              <a:ext cx="15240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41"/>
          <p:cNvGrpSpPr/>
          <p:nvPr/>
        </p:nvGrpSpPr>
        <p:grpSpPr>
          <a:xfrm>
            <a:off x="3788677" y="1905000"/>
            <a:ext cx="152400" cy="304800"/>
            <a:chOff x="4252914" y="1676400"/>
            <a:chExt cx="152400" cy="304800"/>
          </a:xfrm>
        </p:grpSpPr>
        <p:cxnSp>
          <p:nvCxnSpPr>
            <p:cNvPr id="62" name="Straight Connector 61"/>
            <p:cNvCxnSpPr/>
            <p:nvPr/>
          </p:nvCxnSpPr>
          <p:spPr>
            <a:xfrm rot="16200000">
              <a:off x="4114800" y="1828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252914" y="1981200"/>
              <a:ext cx="1524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41"/>
          <p:cNvGrpSpPr/>
          <p:nvPr/>
        </p:nvGrpSpPr>
        <p:grpSpPr>
          <a:xfrm>
            <a:off x="3168444" y="1905000"/>
            <a:ext cx="152400" cy="304800"/>
            <a:chOff x="4252914" y="1676400"/>
            <a:chExt cx="152400" cy="304800"/>
          </a:xfrm>
        </p:grpSpPr>
        <p:cxnSp>
          <p:nvCxnSpPr>
            <p:cNvPr id="65" name="Straight Connector 64"/>
            <p:cNvCxnSpPr/>
            <p:nvPr/>
          </p:nvCxnSpPr>
          <p:spPr>
            <a:xfrm rot="16200000">
              <a:off x="4114800" y="1828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4252914" y="1981200"/>
              <a:ext cx="1524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41"/>
          <p:cNvGrpSpPr/>
          <p:nvPr/>
        </p:nvGrpSpPr>
        <p:grpSpPr>
          <a:xfrm>
            <a:off x="5635416" y="1905000"/>
            <a:ext cx="152400" cy="304800"/>
            <a:chOff x="4252914" y="1676400"/>
            <a:chExt cx="152400" cy="304800"/>
          </a:xfrm>
        </p:grpSpPr>
        <p:cxnSp>
          <p:nvCxnSpPr>
            <p:cNvPr id="68" name="Straight Connector 67"/>
            <p:cNvCxnSpPr/>
            <p:nvPr/>
          </p:nvCxnSpPr>
          <p:spPr>
            <a:xfrm rot="16200000">
              <a:off x="4114800" y="1828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252914" y="1981200"/>
              <a:ext cx="1524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40"/>
          <p:cNvGrpSpPr/>
          <p:nvPr/>
        </p:nvGrpSpPr>
        <p:grpSpPr>
          <a:xfrm>
            <a:off x="3664849" y="2286000"/>
            <a:ext cx="152400" cy="304800"/>
            <a:chOff x="4129086" y="1371600"/>
            <a:chExt cx="152400" cy="304800"/>
          </a:xfrm>
        </p:grpSpPr>
        <p:cxnSp>
          <p:nvCxnSpPr>
            <p:cNvPr id="71" name="Straight Connector 70"/>
            <p:cNvCxnSpPr/>
            <p:nvPr/>
          </p:nvCxnSpPr>
          <p:spPr>
            <a:xfrm rot="5400000">
              <a:off x="4114800" y="15240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0800000">
              <a:off x="4129086" y="1371600"/>
              <a:ext cx="15240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41"/>
          <p:cNvGrpSpPr/>
          <p:nvPr/>
        </p:nvGrpSpPr>
        <p:grpSpPr>
          <a:xfrm>
            <a:off x="3788677" y="2590800"/>
            <a:ext cx="152400" cy="304800"/>
            <a:chOff x="4252914" y="1676400"/>
            <a:chExt cx="152400" cy="304800"/>
          </a:xfrm>
        </p:grpSpPr>
        <p:cxnSp>
          <p:nvCxnSpPr>
            <p:cNvPr id="74" name="Straight Connector 73"/>
            <p:cNvCxnSpPr/>
            <p:nvPr/>
          </p:nvCxnSpPr>
          <p:spPr>
            <a:xfrm rot="16200000">
              <a:off x="4114800" y="1828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252914" y="1981200"/>
              <a:ext cx="1524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41"/>
          <p:cNvGrpSpPr/>
          <p:nvPr/>
        </p:nvGrpSpPr>
        <p:grpSpPr>
          <a:xfrm>
            <a:off x="3168444" y="2590800"/>
            <a:ext cx="152400" cy="304800"/>
            <a:chOff x="4252914" y="1676400"/>
            <a:chExt cx="152400" cy="304800"/>
          </a:xfrm>
        </p:grpSpPr>
        <p:cxnSp>
          <p:nvCxnSpPr>
            <p:cNvPr id="77" name="Straight Connector 76"/>
            <p:cNvCxnSpPr/>
            <p:nvPr/>
          </p:nvCxnSpPr>
          <p:spPr>
            <a:xfrm rot="16200000">
              <a:off x="4114800" y="1828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252914" y="1981200"/>
              <a:ext cx="1524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41"/>
          <p:cNvGrpSpPr/>
          <p:nvPr/>
        </p:nvGrpSpPr>
        <p:grpSpPr>
          <a:xfrm>
            <a:off x="5635416" y="2590800"/>
            <a:ext cx="152400" cy="304800"/>
            <a:chOff x="4252914" y="1676400"/>
            <a:chExt cx="152400" cy="304800"/>
          </a:xfrm>
        </p:grpSpPr>
        <p:cxnSp>
          <p:nvCxnSpPr>
            <p:cNvPr id="80" name="Straight Connector 79"/>
            <p:cNvCxnSpPr/>
            <p:nvPr/>
          </p:nvCxnSpPr>
          <p:spPr>
            <a:xfrm rot="16200000">
              <a:off x="4114800" y="1828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4252914" y="1981200"/>
              <a:ext cx="1524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41"/>
          <p:cNvGrpSpPr/>
          <p:nvPr/>
        </p:nvGrpSpPr>
        <p:grpSpPr>
          <a:xfrm>
            <a:off x="5004550" y="2590800"/>
            <a:ext cx="152400" cy="304800"/>
            <a:chOff x="4252914" y="1676400"/>
            <a:chExt cx="152400" cy="304800"/>
          </a:xfrm>
        </p:grpSpPr>
        <p:cxnSp>
          <p:nvCxnSpPr>
            <p:cNvPr id="83" name="Straight Connector 82"/>
            <p:cNvCxnSpPr/>
            <p:nvPr/>
          </p:nvCxnSpPr>
          <p:spPr>
            <a:xfrm rot="16200000">
              <a:off x="4114800" y="1828800"/>
              <a:ext cx="3048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4252914" y="1981200"/>
              <a:ext cx="1524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 84"/>
          <p:cNvSpPr/>
          <p:nvPr/>
        </p:nvSpPr>
        <p:spPr>
          <a:xfrm>
            <a:off x="440496" y="2927556"/>
            <a:ext cx="1534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Matching</a:t>
            </a:r>
            <a:endParaRPr lang="en-US" sz="2400" b="1" dirty="0"/>
          </a:p>
        </p:txBody>
      </p:sp>
      <p:cxnSp>
        <p:nvCxnSpPr>
          <p:cNvPr id="87" name="Straight Arrow Connector 86"/>
          <p:cNvCxnSpPr/>
          <p:nvPr/>
        </p:nvCxnSpPr>
        <p:spPr>
          <a:xfrm flipV="1">
            <a:off x="1917288" y="2821884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1917288" y="3352800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2771031" y="5689203"/>
            <a:ext cx="38363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Which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assignment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does</a:t>
            </a:r>
          </a:p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data support?</a:t>
            </a:r>
            <a:r>
              <a:rPr lang="en-US" sz="2400" b="1" dirty="0" smtClean="0"/>
              <a:t> 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or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  or  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and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0" y="93662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Localization of modifications</a:t>
            </a:r>
          </a:p>
        </p:txBody>
      </p:sp>
      <p:sp>
        <p:nvSpPr>
          <p:cNvPr id="91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17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_current\Guoan\localization\localization\datatest\F050682\localization\AAYYQK_79.966330925@Y#1,_2_412.1735_450.png"/>
          <p:cNvPicPr>
            <a:picLocks noChangeAspect="1" noChangeArrowheads="1"/>
          </p:cNvPicPr>
          <p:nvPr/>
        </p:nvPicPr>
        <p:blipFill>
          <a:blip r:embed="rId2" cstate="print"/>
          <a:srcRect t="66265"/>
          <a:stretch>
            <a:fillRect/>
          </a:stretch>
        </p:blipFill>
        <p:spPr bwMode="auto">
          <a:xfrm>
            <a:off x="305214" y="3200400"/>
            <a:ext cx="8696326" cy="2133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 bwMode="auto">
          <a:xfrm rot="5400000">
            <a:off x="4202596" y="4789004"/>
            <a:ext cx="533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>
            <a:off x="4901648" y="4838700"/>
            <a:ext cx="533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453888" y="3257103"/>
            <a:ext cx="1041054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AAYYQK</a:t>
            </a:r>
            <a:endParaRPr lang="en-US" sz="1600" b="1" dirty="0"/>
          </a:p>
        </p:txBody>
      </p:sp>
      <p:sp>
        <p:nvSpPr>
          <p:cNvPr id="17" name="Oval 16"/>
          <p:cNvSpPr/>
          <p:nvPr/>
        </p:nvSpPr>
        <p:spPr>
          <a:xfrm>
            <a:off x="994383" y="3538868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87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Visualization of evidence for localization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4" name="Line 88"/>
          <p:cNvSpPr>
            <a:spLocks noChangeShapeType="1"/>
          </p:cNvSpPr>
          <p:nvPr/>
        </p:nvSpPr>
        <p:spPr bwMode="auto">
          <a:xfrm>
            <a:off x="609600" y="4572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C:\_current\Guoan\localization\localization\datatest\F050682\localization\AAYYQK_79.966330925@Y#1,_2_412.1735_450.png"/>
          <p:cNvPicPr>
            <a:picLocks noChangeAspect="1" noChangeArrowheads="1"/>
          </p:cNvPicPr>
          <p:nvPr/>
        </p:nvPicPr>
        <p:blipFill>
          <a:blip r:embed="rId2" cstate="print"/>
          <a:srcRect b="66265"/>
          <a:stretch>
            <a:fillRect/>
          </a:stretch>
        </p:blipFill>
        <p:spPr bwMode="auto">
          <a:xfrm>
            <a:off x="304800" y="1106555"/>
            <a:ext cx="8696326" cy="2133601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533400" y="1140224"/>
            <a:ext cx="1041054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AAYYQK</a:t>
            </a:r>
            <a:endParaRPr lang="en-US" sz="1600" b="1" dirty="0"/>
          </a:p>
        </p:txBody>
      </p:sp>
      <p:sp>
        <p:nvSpPr>
          <p:cNvPr id="13" name="Oval 12"/>
          <p:cNvSpPr/>
          <p:nvPr/>
        </p:nvSpPr>
        <p:spPr>
          <a:xfrm>
            <a:off x="935666" y="1421989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88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968" t="51378" r="33226" b="38948"/>
          <a:stretch/>
        </p:blipFill>
        <p:spPr bwMode="auto">
          <a:xfrm>
            <a:off x="1587962" y="4486398"/>
            <a:ext cx="6108238" cy="69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87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Visualization of evidence for localization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4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968" t="30170" r="33226" b="58035"/>
          <a:stretch/>
        </p:blipFill>
        <p:spPr bwMode="auto">
          <a:xfrm>
            <a:off x="1587962" y="3642646"/>
            <a:ext cx="6108238" cy="84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340" t="33161" r="7448" b="48382"/>
          <a:stretch/>
        </p:blipFill>
        <p:spPr bwMode="auto">
          <a:xfrm>
            <a:off x="1670579" y="5334000"/>
            <a:ext cx="591793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693262" y="4147748"/>
            <a:ext cx="2286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869714" y="4704421"/>
            <a:ext cx="2286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625887" y="5792000"/>
            <a:ext cx="2286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778287" y="6307775"/>
            <a:ext cx="2286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1924" y="533400"/>
            <a:ext cx="5805676" cy="283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47887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7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Visualization of evidence for localization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4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7"/>
          <p:cNvGrpSpPr/>
          <p:nvPr/>
        </p:nvGrpSpPr>
        <p:grpSpPr>
          <a:xfrm>
            <a:off x="669234" y="3460476"/>
            <a:ext cx="7712766" cy="2102124"/>
            <a:chOff x="304800" y="3429000"/>
            <a:chExt cx="7712766" cy="2102124"/>
          </a:xfrm>
        </p:grpSpPr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028" t="75204" r="11396" b="17298"/>
            <a:stretch>
              <a:fillRect/>
            </a:stretch>
          </p:blipFill>
          <p:spPr bwMode="auto">
            <a:xfrm>
              <a:off x="304800" y="4760844"/>
              <a:ext cx="7706140" cy="770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1955" t="19572" r="11396" b="66689"/>
            <a:stretch>
              <a:fillRect/>
            </a:stretch>
          </p:blipFill>
          <p:spPr bwMode="auto">
            <a:xfrm>
              <a:off x="304800" y="3429000"/>
              <a:ext cx="7712766" cy="141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Oval 15"/>
            <p:cNvSpPr/>
            <p:nvPr/>
          </p:nvSpPr>
          <p:spPr>
            <a:xfrm>
              <a:off x="2232992" y="3863008"/>
              <a:ext cx="228600" cy="2286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107096" y="4343400"/>
              <a:ext cx="228600" cy="2286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90800" y="5029200"/>
              <a:ext cx="228600" cy="2286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3400" y="4926496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3400" y="4280452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37453" y="3872948"/>
              <a:ext cx="304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3400" y="379674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5" name="Group 26"/>
          <p:cNvGrpSpPr/>
          <p:nvPr/>
        </p:nvGrpSpPr>
        <p:grpSpPr>
          <a:xfrm>
            <a:off x="831576" y="899490"/>
            <a:ext cx="7321824" cy="1996110"/>
            <a:chOff x="907776" y="899490"/>
            <a:chExt cx="7321824" cy="1996110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488" t="22329" r="15329" b="70269"/>
            <a:stretch>
              <a:fillRect/>
            </a:stretch>
          </p:blipFill>
          <p:spPr bwMode="auto">
            <a:xfrm>
              <a:off x="914400" y="899490"/>
              <a:ext cx="7315200" cy="760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488" t="41631" r="15329" b="51887"/>
            <a:stretch>
              <a:fillRect/>
            </a:stretch>
          </p:blipFill>
          <p:spPr bwMode="auto">
            <a:xfrm>
              <a:off x="914400" y="1620078"/>
              <a:ext cx="7315200" cy="665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val 8"/>
            <p:cNvSpPr/>
            <p:nvPr/>
          </p:nvSpPr>
          <p:spPr>
            <a:xfrm>
              <a:off x="3163956" y="1318592"/>
              <a:ext cx="228600" cy="2286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792896" y="1815548"/>
              <a:ext cx="228600" cy="2286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488" t="59142" r="15329" b="33441"/>
            <a:stretch>
              <a:fillRect/>
            </a:stretch>
          </p:blipFill>
          <p:spPr bwMode="auto">
            <a:xfrm>
              <a:off x="907776" y="2133600"/>
              <a:ext cx="73152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Oval 14"/>
            <p:cNvSpPr/>
            <p:nvPr/>
          </p:nvSpPr>
          <p:spPr>
            <a:xfrm>
              <a:off x="2653748" y="2405268"/>
              <a:ext cx="228600" cy="2286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98450" y="2332384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98450" y="1726096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02503" y="1331844"/>
              <a:ext cx="304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98450" y="125564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1920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87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Estimation of global false </a:t>
            </a:r>
          </a:p>
          <a:p>
            <a:pPr algn="ctr"/>
            <a:r>
              <a:rPr lang="sv-SE" sz="2800" b="1" dirty="0" smtClean="0">
                <a:latin typeface="Comic Sans MS" pitchFamily="66" charset="0"/>
              </a:rPr>
              <a:t>localization rate using decoy sites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101" name="Line 88"/>
          <p:cNvSpPr>
            <a:spLocks noChangeShapeType="1"/>
          </p:cNvSpPr>
          <p:nvPr/>
        </p:nvSpPr>
        <p:spPr bwMode="auto">
          <a:xfrm>
            <a:off x="609600" y="914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1295400"/>
            <a:ext cx="762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By counting how many times 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phosphorylation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is localized to amino acids that can not be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phosphorylated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we can estimate the false localization rate as a function of amino acid frequency.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458" y="2362200"/>
            <a:ext cx="684850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458" y="2362200"/>
            <a:ext cx="684850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276600" y="6260068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Amino acid frequency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 rot="-5400000">
            <a:off x="-684550" y="3962400"/>
            <a:ext cx="3262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False localization frequency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4716971" y="5900650"/>
            <a:ext cx="338554" cy="36933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9826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3475" y="3124200"/>
            <a:ext cx="45815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8712" y="3124200"/>
            <a:ext cx="45815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216275" y="6324600"/>
          <a:ext cx="444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5" imgW="253780" imgH="304536" progId="Equation.3">
                  <p:embed/>
                </p:oleObj>
              </mc:Choice>
              <mc:Fallback>
                <p:oleObj name="Equation" r:id="rId5" imgW="253780" imgH="3045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5" y="6324600"/>
                        <a:ext cx="4445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2814637" y="4876800"/>
          <a:ext cx="5111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Equation" r:id="rId7" imgW="291973" imgH="304668" progId="Equation.3">
                  <p:embed/>
                </p:oleObj>
              </mc:Choice>
              <mc:Fallback>
                <p:oleObj name="Equation" r:id="rId7" imgW="291973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4637" y="4876800"/>
                        <a:ext cx="51117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 rot="5400000" flipH="1" flipV="1">
            <a:off x="2616426" y="5710936"/>
            <a:ext cx="73152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87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How much can we trust a </a:t>
            </a:r>
          </a:p>
          <a:p>
            <a:pPr algn="ctr"/>
            <a:r>
              <a:rPr lang="sv-SE" sz="2800" b="1" dirty="0" smtClean="0">
                <a:latin typeface="Comic Sans MS" pitchFamily="66" charset="0"/>
              </a:rPr>
              <a:t>single localization assignment?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12" name="Line 88"/>
          <p:cNvSpPr>
            <a:spLocks noChangeShapeType="1"/>
          </p:cNvSpPr>
          <p:nvPr/>
        </p:nvSpPr>
        <p:spPr bwMode="auto">
          <a:xfrm>
            <a:off x="609600" y="914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9600" y="1196876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If we can generate the distribution of scores for assignment 1 when 2 is the correct assignment, it is possible to estimate the probability of obtaining a certain score by chance for a given peptide sequence and MS/MS spectrum assignment.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776662" y="4038600"/>
          <a:ext cx="12223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9" imgW="698197" imgH="304668" progId="Equation.3">
                  <p:embed/>
                </p:oleObj>
              </mc:Choice>
              <mc:Fallback>
                <p:oleObj name="Equation" r:id="rId9" imgW="698197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6662" y="4038600"/>
                        <a:ext cx="122237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6029325" y="4087813"/>
          <a:ext cx="2778125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11" imgW="1587500" imgH="825500" progId="Equation.3">
                  <p:embed/>
                </p:oleObj>
              </mc:Choice>
              <mc:Fallback>
                <p:oleObj name="Equation" r:id="rId11" imgW="1587500" imgH="825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9325" y="4087813"/>
                        <a:ext cx="2778125" cy="1554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14640" y="3253912"/>
            <a:ext cx="2710800" cy="7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58059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363" y="3124200"/>
            <a:ext cx="45815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124200"/>
            <a:ext cx="45815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8" name="Rectangle 8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Is it a mixture or not?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101" name="Line 88"/>
          <p:cNvSpPr>
            <a:spLocks noChangeShapeType="1"/>
          </p:cNvSpPr>
          <p:nvPr/>
        </p:nvSpPr>
        <p:spPr bwMode="auto">
          <a:xfrm>
            <a:off x="609600" y="4572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096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If we can generate the distribution of scores for assignment 2 when 1 is the correct assignment, it is possible to estimate the probability of obtaining a certain score by chance for a given peptide sequence and MS/MS spectrum assignment.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078163" y="6324600"/>
          <a:ext cx="444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5" imgW="253780" imgH="304536" progId="Equation.3">
                  <p:embed/>
                </p:oleObj>
              </mc:Choice>
              <mc:Fallback>
                <p:oleObj name="Equation" r:id="rId5" imgW="253780" imgH="3045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8163" y="6324600"/>
                        <a:ext cx="4445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2676525" y="4876800"/>
          <a:ext cx="5111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7" imgW="291973" imgH="304668" progId="Equation.3">
                  <p:embed/>
                </p:oleObj>
              </mc:Choice>
              <mc:Fallback>
                <p:oleObj name="Equation" r:id="rId7" imgW="291973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6525" y="4876800"/>
                        <a:ext cx="51117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 rot="5400000" flipH="1" flipV="1">
            <a:off x="2478314" y="5710936"/>
            <a:ext cx="73152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3638550" y="4038600"/>
          <a:ext cx="12223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9" imgW="698197" imgH="304668" progId="Equation.3">
                  <p:embed/>
                </p:oleObj>
              </mc:Choice>
              <mc:Fallback>
                <p:oleObj name="Equation" r:id="rId9" imgW="698197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8550" y="4038600"/>
                        <a:ext cx="122237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6040438" y="3957638"/>
          <a:ext cx="2755900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11" imgW="1574800" imgH="965200" progId="Equation.3">
                  <p:embed/>
                </p:oleObj>
              </mc:Choice>
              <mc:Fallback>
                <p:oleObj name="Equation" r:id="rId11" imgW="1574800" imgH="965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438" y="3957638"/>
                        <a:ext cx="2755900" cy="181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23200" y="3253912"/>
            <a:ext cx="2710800" cy="7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66795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2497138" y="4572000"/>
          <a:ext cx="30003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Equation" r:id="rId3" imgW="1713756" imgH="317362" progId="Equation.3">
                  <p:embed/>
                </p:oleObj>
              </mc:Choice>
              <mc:Fallback>
                <p:oleObj name="Equation" r:id="rId3" imgW="1713756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138" y="4572000"/>
                        <a:ext cx="3000375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Rectangle 85"/>
          <p:cNvSpPr/>
          <p:nvPr/>
        </p:nvSpPr>
        <p:spPr>
          <a:xfrm>
            <a:off x="5548884" y="4613275"/>
            <a:ext cx="1385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and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dirty="0">
              <a:solidFill>
                <a:srgbClr val="C00000"/>
              </a:solidFill>
            </a:endParaRPr>
          </a:p>
        </p:txBody>
      </p:sp>
      <p:graphicFrame>
        <p:nvGraphicFramePr>
          <p:cNvPr id="89" name="Object 2"/>
          <p:cNvGraphicFramePr>
            <a:graphicFrameLocks noChangeAspect="1"/>
          </p:cNvGraphicFramePr>
          <p:nvPr/>
        </p:nvGraphicFramePr>
        <p:xfrm>
          <a:off x="2497138" y="5127625"/>
          <a:ext cx="30003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Equation" r:id="rId5" imgW="1713756" imgH="317362" progId="Equation.3">
                  <p:embed/>
                </p:oleObj>
              </mc:Choice>
              <mc:Fallback>
                <p:oleObj name="Equation" r:id="rId5" imgW="1713756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138" y="5127625"/>
                        <a:ext cx="3000375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Rectangle 91"/>
          <p:cNvSpPr/>
          <p:nvPr/>
        </p:nvSpPr>
        <p:spPr>
          <a:xfrm>
            <a:off x="5548884" y="516890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5" name="Object 2"/>
          <p:cNvGraphicFramePr>
            <a:graphicFrameLocks noChangeAspect="1"/>
          </p:cNvGraphicFramePr>
          <p:nvPr/>
        </p:nvGraphicFramePr>
        <p:xfrm>
          <a:off x="2497138" y="5684838"/>
          <a:ext cx="300037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Equation" r:id="rId7" imgW="1713756" imgH="317362" progId="Equation.3">
                  <p:embed/>
                </p:oleObj>
              </mc:Choice>
              <mc:Fallback>
                <p:oleObj name="Equation" r:id="rId7" imgW="1713756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138" y="5684838"/>
                        <a:ext cx="3000375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Object 2"/>
          <p:cNvGraphicFramePr>
            <a:graphicFrameLocks noChangeAspect="1"/>
          </p:cNvGraphicFramePr>
          <p:nvPr/>
        </p:nvGraphicFramePr>
        <p:xfrm>
          <a:off x="2497138" y="6238875"/>
          <a:ext cx="30003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tion" r:id="rId9" imgW="1713756" imgH="317362" progId="Equation.3">
                  <p:embed/>
                </p:oleObj>
              </mc:Choice>
              <mc:Fallback>
                <p:oleObj name="Equation" r:id="rId9" imgW="1713756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138" y="6238875"/>
                        <a:ext cx="3000375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Rectangle 103"/>
          <p:cNvSpPr/>
          <p:nvPr/>
        </p:nvSpPr>
        <p:spPr>
          <a:xfrm>
            <a:off x="5548884" y="6280150"/>
            <a:ext cx="1104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or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5558558" y="5725180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Ø</a:t>
            </a:r>
            <a:endParaRPr lang="en-US" sz="2800" dirty="0"/>
          </a:p>
        </p:txBody>
      </p:sp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6194425" y="5683250"/>
          <a:ext cx="27336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11" imgW="1562100" imgH="317500" progId="Equation.3">
                  <p:embed/>
                </p:oleObj>
              </mc:Choice>
              <mc:Fallback>
                <p:oleObj name="Equation" r:id="rId11" imgW="15621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425" y="5683250"/>
                        <a:ext cx="2733675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77" name="Picture 1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90688" y="515108"/>
            <a:ext cx="5091112" cy="391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1" name="Rectangle 190"/>
          <p:cNvSpPr>
            <a:spLocks noChangeArrowheads="1"/>
          </p:cNvSpPr>
          <p:nvPr/>
        </p:nvSpPr>
        <p:spPr bwMode="auto">
          <a:xfrm>
            <a:off x="0" y="93662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Localization of modifications</a:t>
            </a:r>
          </a:p>
        </p:txBody>
      </p:sp>
      <p:sp>
        <p:nvSpPr>
          <p:cNvPr id="192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43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92" grpId="0"/>
      <p:bldP spid="104" grpId="0"/>
      <p:bldP spid="10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22860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Proteomics Informatics – </a:t>
            </a:r>
          </a:p>
          <a:p>
            <a:pPr algn="ctr"/>
            <a:r>
              <a:rPr lang="en-US" sz="2800" b="1" dirty="0" smtClean="0">
                <a:latin typeface="Comic Sans MS" pitchFamily="66" charset="0"/>
              </a:rPr>
              <a:t>Protein characterization: post-translational modifications and </a:t>
            </a:r>
            <a:r>
              <a:rPr lang="en-US" sz="2800" b="1" smtClean="0">
                <a:latin typeface="Comic Sans MS" pitchFamily="66" charset="0"/>
              </a:rPr>
              <a:t>protein-protein interactions</a:t>
            </a:r>
            <a:r>
              <a:rPr lang="en-US" sz="2800" b="1" dirty="0" smtClean="0">
                <a:latin typeface="Comic Sans MS" pitchFamily="66" charset="0"/>
              </a:rPr>
              <a:t> </a:t>
            </a:r>
            <a:r>
              <a:rPr lang="sv-SE" sz="2800" b="1" dirty="0" smtClean="0">
                <a:latin typeface="Comic Sans MS" pitchFamily="66" charset="0"/>
              </a:rPr>
              <a:t>(Week 10)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3581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57200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v-SE" sz="2800" b="1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Fragmentation</a:t>
            </a:r>
            <a:endParaRPr lang="sv-SE" sz="2800" b="1" kern="12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828800" y="800100"/>
            <a:ext cx="5257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152400" y="1752600"/>
            <a:ext cx="3685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2"/>
          <p:cNvSpPr txBox="1">
            <a:spLocks noChangeArrowheads="1"/>
          </p:cNvSpPr>
          <p:nvPr/>
        </p:nvSpPr>
        <p:spPr bwMode="auto">
          <a:xfrm>
            <a:off x="838200" y="12192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v-SE" sz="2500" b="1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Top down</a:t>
            </a:r>
            <a:endParaRPr lang="sv-SE" sz="2500" b="1" kern="12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37" name="Rectangle 2"/>
          <p:cNvSpPr txBox="1">
            <a:spLocks noChangeArrowheads="1"/>
          </p:cNvSpPr>
          <p:nvPr/>
        </p:nvSpPr>
        <p:spPr bwMode="auto">
          <a:xfrm>
            <a:off x="6172200" y="1219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v-SE" sz="2500" b="1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Bottom up</a:t>
            </a:r>
            <a:endParaRPr lang="sv-SE" sz="2500" b="1" kern="12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2" name="Group 80"/>
          <p:cNvGrpSpPr>
            <a:grpSpLocks noChangeAspect="1"/>
          </p:cNvGrpSpPr>
          <p:nvPr/>
        </p:nvGrpSpPr>
        <p:grpSpPr>
          <a:xfrm>
            <a:off x="5181600" y="1676400"/>
            <a:ext cx="3911600" cy="373380"/>
            <a:chOff x="3429000" y="1828800"/>
            <a:chExt cx="5588000" cy="762000"/>
          </a:xfrm>
        </p:grpSpPr>
        <p:cxnSp>
          <p:nvCxnSpPr>
            <p:cNvPr id="125" name="Straight Connector 124"/>
            <p:cNvCxnSpPr/>
            <p:nvPr/>
          </p:nvCxnSpPr>
          <p:spPr>
            <a:xfrm>
              <a:off x="3759200" y="2006601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305800" y="1876425"/>
              <a:ext cx="0" cy="28575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7239000" y="1876425"/>
              <a:ext cx="0" cy="28575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6705600" y="1876425"/>
              <a:ext cx="0" cy="28575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6172200" y="1876425"/>
              <a:ext cx="0" cy="28575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5105400" y="1876425"/>
              <a:ext cx="0" cy="28575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4267200" y="1876425"/>
              <a:ext cx="0" cy="28575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8305800" y="2209800"/>
              <a:ext cx="0" cy="28575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5105400" y="2209800"/>
              <a:ext cx="0" cy="28575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4267200" y="2209800"/>
              <a:ext cx="0" cy="28575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5105400" y="1876425"/>
              <a:ext cx="2133600" cy="714375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751900" y="2233613"/>
              <a:ext cx="476250" cy="2381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3429000" y="1828800"/>
              <a:ext cx="838200" cy="714375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Rectangle 2"/>
          <p:cNvSpPr txBox="1">
            <a:spLocks noChangeArrowheads="1"/>
          </p:cNvSpPr>
          <p:nvPr/>
        </p:nvSpPr>
        <p:spPr bwMode="auto">
          <a:xfrm>
            <a:off x="3276600" y="2057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v-SE" sz="2500" b="1" i="1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Fragmentation</a:t>
            </a:r>
            <a:endParaRPr lang="sv-SE" sz="2500" b="1" i="1" kern="12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8" name="Line 93"/>
          <p:cNvSpPr>
            <a:spLocks noChangeShapeType="1"/>
          </p:cNvSpPr>
          <p:nvPr/>
        </p:nvSpPr>
        <p:spPr bwMode="auto">
          <a:xfrm>
            <a:off x="3429000" y="18288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9" name="Line 93"/>
          <p:cNvSpPr>
            <a:spLocks noChangeShapeType="1"/>
          </p:cNvSpPr>
          <p:nvPr/>
        </p:nvSpPr>
        <p:spPr bwMode="auto">
          <a:xfrm flipH="1">
            <a:off x="3505200" y="914400"/>
            <a:ext cx="6858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" name="Line 93"/>
          <p:cNvSpPr>
            <a:spLocks noChangeShapeType="1"/>
          </p:cNvSpPr>
          <p:nvPr/>
        </p:nvSpPr>
        <p:spPr bwMode="auto">
          <a:xfrm>
            <a:off x="5105400" y="914400"/>
            <a:ext cx="6858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" name="Line 93"/>
          <p:cNvSpPr>
            <a:spLocks noChangeShapeType="1"/>
          </p:cNvSpPr>
          <p:nvPr/>
        </p:nvSpPr>
        <p:spPr bwMode="auto">
          <a:xfrm>
            <a:off x="5943600" y="1823112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83" name="Straight Connector 82"/>
          <p:cNvCxnSpPr/>
          <p:nvPr/>
        </p:nvCxnSpPr>
        <p:spPr>
          <a:xfrm>
            <a:off x="152400" y="2819400"/>
            <a:ext cx="3685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152400" y="2971800"/>
            <a:ext cx="3685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152400" y="3124200"/>
            <a:ext cx="3685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152400" y="3276600"/>
            <a:ext cx="3685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152400" y="3429000"/>
            <a:ext cx="3685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52400" y="3581400"/>
            <a:ext cx="3685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152400" y="3733800"/>
            <a:ext cx="3685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152400" y="3886200"/>
            <a:ext cx="3685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52400" y="4038600"/>
            <a:ext cx="3685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152400" y="4191000"/>
            <a:ext cx="3685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152400" y="4343400"/>
            <a:ext cx="3685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152400" y="4495800"/>
            <a:ext cx="3685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152400" y="4648200"/>
            <a:ext cx="3685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152400" y="4800600"/>
            <a:ext cx="3685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152400" y="4953000"/>
            <a:ext cx="3685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152400" y="5105400"/>
            <a:ext cx="3685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152400" y="5257800"/>
            <a:ext cx="3685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152400" y="5410200"/>
            <a:ext cx="3685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152400" y="5562600"/>
            <a:ext cx="3685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152400" y="5715000"/>
            <a:ext cx="3685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152400" y="5867400"/>
            <a:ext cx="3685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152400" y="6019800"/>
            <a:ext cx="3685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152400" y="6172200"/>
            <a:ext cx="3685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152"/>
          <p:cNvSpPr/>
          <p:nvPr/>
        </p:nvSpPr>
        <p:spPr>
          <a:xfrm>
            <a:off x="304800" y="27432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457200" y="28956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609600" y="30480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762000" y="32004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914400" y="33528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1066800" y="35052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1219200" y="36576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1371600" y="38100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1524000" y="39624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1676400" y="41148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1828800" y="42672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1981200" y="44196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2133600" y="45720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2286000" y="47244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2438400" y="48768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2590800" y="50292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2743200" y="51816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2895600" y="53340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3048000" y="54864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3200400" y="56388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3352800" y="57912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3505200" y="59436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3657600" y="60960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6" name="Straight Connector 175"/>
          <p:cNvCxnSpPr/>
          <p:nvPr/>
        </p:nvCxnSpPr>
        <p:spPr>
          <a:xfrm flipV="1">
            <a:off x="5794248" y="2971800"/>
            <a:ext cx="53035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Rectangle 178"/>
          <p:cNvSpPr/>
          <p:nvPr/>
        </p:nvSpPr>
        <p:spPr>
          <a:xfrm>
            <a:off x="5862488" y="28956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0" name="Straight Connector 179"/>
          <p:cNvCxnSpPr/>
          <p:nvPr/>
        </p:nvCxnSpPr>
        <p:spPr>
          <a:xfrm flipV="1">
            <a:off x="5786288" y="3124200"/>
            <a:ext cx="53035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flipV="1">
            <a:off x="5786288" y="3276600"/>
            <a:ext cx="53035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Rectangle 184"/>
          <p:cNvSpPr/>
          <p:nvPr/>
        </p:nvSpPr>
        <p:spPr>
          <a:xfrm>
            <a:off x="6014888" y="30480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/>
        </p:nvSpPr>
        <p:spPr>
          <a:xfrm>
            <a:off x="6167288" y="32004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7" name="Straight Connector 186"/>
          <p:cNvCxnSpPr/>
          <p:nvPr/>
        </p:nvCxnSpPr>
        <p:spPr>
          <a:xfrm flipV="1">
            <a:off x="7144512" y="2819400"/>
            <a:ext cx="69494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Rectangle 187"/>
          <p:cNvSpPr/>
          <p:nvPr/>
        </p:nvSpPr>
        <p:spPr>
          <a:xfrm>
            <a:off x="7153656" y="27432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9" name="Straight Connector 188"/>
          <p:cNvCxnSpPr/>
          <p:nvPr/>
        </p:nvCxnSpPr>
        <p:spPr>
          <a:xfrm flipV="1">
            <a:off x="7153656" y="2971800"/>
            <a:ext cx="69494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V="1">
            <a:off x="7153656" y="3124200"/>
            <a:ext cx="69494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flipV="1">
            <a:off x="7153656" y="3276600"/>
            <a:ext cx="69494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flipV="1">
            <a:off x="7153656" y="3429000"/>
            <a:ext cx="69494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Rectangle 193"/>
          <p:cNvSpPr/>
          <p:nvPr/>
        </p:nvSpPr>
        <p:spPr>
          <a:xfrm>
            <a:off x="7306056" y="28956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7458456" y="30480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/>
        </p:nvSpPr>
        <p:spPr>
          <a:xfrm>
            <a:off x="7610856" y="32004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/>
        </p:nvSpPr>
        <p:spPr>
          <a:xfrm>
            <a:off x="7763256" y="33528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8" name="Straight Connector 197"/>
          <p:cNvCxnSpPr/>
          <p:nvPr/>
        </p:nvCxnSpPr>
        <p:spPr>
          <a:xfrm flipV="1">
            <a:off x="5786288" y="2819400"/>
            <a:ext cx="53035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Rectangle 198"/>
          <p:cNvSpPr/>
          <p:nvPr/>
        </p:nvSpPr>
        <p:spPr>
          <a:xfrm>
            <a:off x="5786288" y="27432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0" name="Straight Connector 199"/>
          <p:cNvCxnSpPr/>
          <p:nvPr/>
        </p:nvCxnSpPr>
        <p:spPr>
          <a:xfrm flipV="1">
            <a:off x="8592312" y="2819400"/>
            <a:ext cx="47548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Line 93"/>
          <p:cNvSpPr>
            <a:spLocks noChangeShapeType="1"/>
          </p:cNvSpPr>
          <p:nvPr/>
        </p:nvSpPr>
        <p:spPr bwMode="auto">
          <a:xfrm flipH="1">
            <a:off x="7543800" y="1828800"/>
            <a:ext cx="60960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202" name="Straight Connector 201"/>
          <p:cNvCxnSpPr/>
          <p:nvPr/>
        </p:nvCxnSpPr>
        <p:spPr>
          <a:xfrm flipV="1">
            <a:off x="8592312" y="2971800"/>
            <a:ext cx="47548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flipV="1">
            <a:off x="8592312" y="3124200"/>
            <a:ext cx="47548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Line 93"/>
          <p:cNvSpPr>
            <a:spLocks noChangeShapeType="1"/>
          </p:cNvSpPr>
          <p:nvPr/>
        </p:nvSpPr>
        <p:spPr bwMode="auto">
          <a:xfrm>
            <a:off x="8839200" y="18288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8686800" y="27432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/>
        </p:nvSpPr>
        <p:spPr>
          <a:xfrm>
            <a:off x="8839200" y="28956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/>
        </p:nvSpPr>
        <p:spPr>
          <a:xfrm>
            <a:off x="8991600" y="30480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71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" name="Straight Connector 117"/>
          <p:cNvCxnSpPr/>
          <p:nvPr/>
        </p:nvCxnSpPr>
        <p:spPr>
          <a:xfrm>
            <a:off x="3683000" y="5702300"/>
            <a:ext cx="5257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/>
        </p:nvSpPr>
        <p:spPr>
          <a:xfrm>
            <a:off x="4381500" y="5593079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5295900" y="5593079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6743700" y="5593079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8496300" y="5593079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/>
          <p:cNvCxnSpPr/>
          <p:nvPr/>
        </p:nvCxnSpPr>
        <p:spPr>
          <a:xfrm>
            <a:off x="3683000" y="5283200"/>
            <a:ext cx="5257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57200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v-SE" sz="2800" b="1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Correlations between modifications</a:t>
            </a:r>
            <a:endParaRPr lang="sv-SE" sz="2800" b="1" kern="12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828800" y="800100"/>
            <a:ext cx="5257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514600" y="685800"/>
            <a:ext cx="228600" cy="2286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29000" y="6858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876800" y="6858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629400" y="685800"/>
            <a:ext cx="228600" cy="2286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15"/>
          <p:cNvGrpSpPr/>
          <p:nvPr/>
        </p:nvGrpSpPr>
        <p:grpSpPr>
          <a:xfrm>
            <a:off x="152400" y="1219200"/>
            <a:ext cx="5257800" cy="2743200"/>
            <a:chOff x="152400" y="3124200"/>
            <a:chExt cx="5257800" cy="274320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152400" y="3924300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3200400" y="38100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152400" y="4229100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1752600" y="41148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152400" y="4533900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1752600" y="44196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3200400" y="44196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152400" y="4838700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838200" y="47244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4953000" y="47244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/>
            <p:cNvCxnSpPr/>
            <p:nvPr/>
          </p:nvCxnSpPr>
          <p:spPr>
            <a:xfrm>
              <a:off x="152400" y="5143500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838200" y="50292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3200400" y="50292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4953000" y="50292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/>
            <p:cNvCxnSpPr/>
            <p:nvPr/>
          </p:nvCxnSpPr>
          <p:spPr>
            <a:xfrm>
              <a:off x="152400" y="5448300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/>
            <p:nvPr/>
          </p:nvSpPr>
          <p:spPr>
            <a:xfrm>
              <a:off x="838200" y="53340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1752600" y="53340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4953000" y="53340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152400" y="5753100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838200" y="56388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1752600" y="56388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200400" y="56388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4953000" y="56388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/>
            <p:cNvCxnSpPr/>
            <p:nvPr/>
          </p:nvCxnSpPr>
          <p:spPr>
            <a:xfrm>
              <a:off x="152400" y="3657600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tangle 2"/>
            <p:cNvSpPr txBox="1">
              <a:spLocks noChangeArrowheads="1"/>
            </p:cNvSpPr>
            <p:nvPr/>
          </p:nvSpPr>
          <p:spPr bwMode="auto">
            <a:xfrm>
              <a:off x="1295400" y="3124200"/>
              <a:ext cx="2667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sv-SE" sz="2500" b="1" kern="1200" dirty="0" smtClean="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rPr>
                <a:t>Top down</a:t>
              </a:r>
              <a:endParaRPr lang="sv-SE" sz="2500" b="1" kern="1200" dirty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137" name="Rectangle 2"/>
          <p:cNvSpPr txBox="1">
            <a:spLocks noChangeArrowheads="1"/>
          </p:cNvSpPr>
          <p:nvPr/>
        </p:nvSpPr>
        <p:spPr bwMode="auto">
          <a:xfrm>
            <a:off x="4448175" y="4678679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v-SE" sz="2500" b="1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Bottom up</a:t>
            </a:r>
            <a:endParaRPr lang="sv-SE" sz="2500" b="1" kern="12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229600" y="5153024"/>
            <a:ext cx="0" cy="28575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7162800" y="5153024"/>
            <a:ext cx="0" cy="28575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6629400" y="5153024"/>
            <a:ext cx="0" cy="28575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6096000" y="5153024"/>
            <a:ext cx="0" cy="28575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5029200" y="5153024"/>
            <a:ext cx="0" cy="28575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4191000" y="5153024"/>
            <a:ext cx="0" cy="28575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8229600" y="5486399"/>
            <a:ext cx="0" cy="28575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7162800" y="5486399"/>
            <a:ext cx="0" cy="28575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6629400" y="5486399"/>
            <a:ext cx="0" cy="28575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6096000" y="5486399"/>
            <a:ext cx="0" cy="28575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5029200" y="5486399"/>
            <a:ext cx="0" cy="28575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4191000" y="5486399"/>
            <a:ext cx="0" cy="28575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7198068" y="5510212"/>
            <a:ext cx="1047750" cy="357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131783" y="5510212"/>
            <a:ext cx="476250" cy="238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29200" y="5153024"/>
            <a:ext cx="2133600" cy="7143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3675700" y="5510212"/>
            <a:ext cx="476250" cy="238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3352800" y="5105399"/>
            <a:ext cx="838200" cy="7143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2514600" y="685800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629400" y="685800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2514600" y="685800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6629400" y="685800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2514600" y="685800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6629400" y="685800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2514600" y="685800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6629400" y="685800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71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0" grpId="0" animBg="1"/>
      <p:bldP spid="122" grpId="0" animBg="1"/>
      <p:bldP spid="123" grpId="0" animBg="1"/>
      <p:bldP spid="137" grpId="0"/>
      <p:bldP spid="84" grpId="0" animBg="1"/>
      <p:bldP spid="87" grpId="0" animBg="1"/>
      <p:bldP spid="12" grpId="0" animBg="1"/>
      <p:bldP spid="94" grpId="0" animBg="1"/>
      <p:bldP spid="151" grpId="0" animBg="1"/>
      <p:bldP spid="90" grpId="0" animBg="1"/>
      <p:bldP spid="90" grpId="1" animBg="1"/>
      <p:bldP spid="95" grpId="0" animBg="1"/>
      <p:bldP spid="95" grpId="1" animBg="1"/>
      <p:bldP spid="96" grpId="0" animBg="1"/>
      <p:bldP spid="96" grpId="1" animBg="1"/>
      <p:bldP spid="100" grpId="0" animBg="1"/>
      <p:bldP spid="100" grpId="1" animBg="1"/>
      <p:bldP spid="102" grpId="0" animBg="1"/>
      <p:bldP spid="102" grpId="1" animBg="1"/>
      <p:bldP spid="107" grpId="0" animBg="1"/>
      <p:bldP spid="107" grpId="1" animBg="1"/>
      <p:bldP spid="108" grpId="0" animBg="1"/>
      <p:bldP spid="1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57200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v-SE" sz="2800" b="1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Alternative Splicing</a:t>
            </a:r>
            <a:endParaRPr lang="sv-SE" sz="2800" b="1" kern="12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" name="Rectangle 2"/>
          <p:cNvSpPr txBox="1">
            <a:spLocks noChangeArrowheads="1"/>
          </p:cNvSpPr>
          <p:nvPr/>
        </p:nvSpPr>
        <p:spPr bwMode="auto">
          <a:xfrm>
            <a:off x="3429000" y="1981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v-SE" sz="2500" b="1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Top down</a:t>
            </a:r>
            <a:endParaRPr lang="sv-SE" sz="2500" b="1" kern="12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6" name="Rectangle 2"/>
          <p:cNvSpPr txBox="1">
            <a:spLocks noChangeArrowheads="1"/>
          </p:cNvSpPr>
          <p:nvPr/>
        </p:nvSpPr>
        <p:spPr bwMode="auto">
          <a:xfrm>
            <a:off x="3505200" y="4267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v-SE" sz="2500" b="1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Bottom up</a:t>
            </a:r>
            <a:endParaRPr lang="sv-SE" sz="2500" b="1" kern="12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7" name="Rectangle 36"/>
          <p:cNvSpPr>
            <a:spLocks noChangeArrowheads="1"/>
          </p:cNvSpPr>
          <p:nvPr/>
        </p:nvSpPr>
        <p:spPr bwMode="auto">
          <a:xfrm>
            <a:off x="1543050" y="3216215"/>
            <a:ext cx="236601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Rectangle 37"/>
          <p:cNvSpPr>
            <a:spLocks noChangeArrowheads="1"/>
          </p:cNvSpPr>
          <p:nvPr/>
        </p:nvSpPr>
        <p:spPr bwMode="auto">
          <a:xfrm>
            <a:off x="3909060" y="3216215"/>
            <a:ext cx="131445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Rectangle 38"/>
          <p:cNvSpPr>
            <a:spLocks noChangeArrowheads="1"/>
          </p:cNvSpPr>
          <p:nvPr/>
        </p:nvSpPr>
        <p:spPr bwMode="auto">
          <a:xfrm>
            <a:off x="5223510" y="3216215"/>
            <a:ext cx="78867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Rectangle 39"/>
          <p:cNvSpPr>
            <a:spLocks noChangeArrowheads="1"/>
          </p:cNvSpPr>
          <p:nvPr/>
        </p:nvSpPr>
        <p:spPr bwMode="auto">
          <a:xfrm>
            <a:off x="6012180" y="3216215"/>
            <a:ext cx="394335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Rectangle 40"/>
          <p:cNvSpPr>
            <a:spLocks noChangeArrowheads="1"/>
          </p:cNvSpPr>
          <p:nvPr/>
        </p:nvSpPr>
        <p:spPr bwMode="auto">
          <a:xfrm>
            <a:off x="6406515" y="3216215"/>
            <a:ext cx="13144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Rectangle 41"/>
          <p:cNvSpPr>
            <a:spLocks noChangeArrowheads="1"/>
          </p:cNvSpPr>
          <p:nvPr/>
        </p:nvSpPr>
        <p:spPr bwMode="auto">
          <a:xfrm>
            <a:off x="228600" y="3216215"/>
            <a:ext cx="131445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Rectangle 42"/>
          <p:cNvSpPr>
            <a:spLocks noChangeArrowheads="1"/>
          </p:cNvSpPr>
          <p:nvPr/>
        </p:nvSpPr>
        <p:spPr bwMode="auto">
          <a:xfrm>
            <a:off x="7720965" y="3216215"/>
            <a:ext cx="131445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Text Box 55"/>
          <p:cNvSpPr txBox="1">
            <a:spLocks noChangeArrowheads="1"/>
          </p:cNvSpPr>
          <p:nvPr/>
        </p:nvSpPr>
        <p:spPr bwMode="auto">
          <a:xfrm>
            <a:off x="2204799" y="3181290"/>
            <a:ext cx="1681401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Arial" charset="0"/>
              </a:rPr>
              <a:t>Exon</a:t>
            </a:r>
            <a:r>
              <a:rPr lang="en-US" sz="2000" dirty="0">
                <a:solidFill>
                  <a:schemeClr val="bg1"/>
                </a:solidFill>
                <a:latin typeface="Arial" charset="0"/>
              </a:rPr>
              <a:t> 1</a:t>
            </a:r>
          </a:p>
        </p:txBody>
      </p:sp>
      <p:sp>
        <p:nvSpPr>
          <p:cNvPr id="155" name="Text Box 56"/>
          <p:cNvSpPr txBox="1">
            <a:spLocks noChangeArrowheads="1"/>
          </p:cNvSpPr>
          <p:nvPr/>
        </p:nvSpPr>
        <p:spPr bwMode="auto">
          <a:xfrm>
            <a:off x="5316084" y="3181290"/>
            <a:ext cx="5646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2</a:t>
            </a:r>
            <a:endParaRPr lang="en-US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6" name="Text Box 57"/>
          <p:cNvSpPr txBox="1">
            <a:spLocks noChangeArrowheads="1"/>
          </p:cNvSpPr>
          <p:nvPr/>
        </p:nvSpPr>
        <p:spPr bwMode="auto">
          <a:xfrm>
            <a:off x="6761979" y="3181290"/>
            <a:ext cx="5646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3</a:t>
            </a:r>
            <a:endParaRPr lang="en-US" sz="20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160" name="Straight Connector 159"/>
          <p:cNvCxnSpPr/>
          <p:nvPr/>
        </p:nvCxnSpPr>
        <p:spPr>
          <a:xfrm>
            <a:off x="1623392" y="3733800"/>
            <a:ext cx="35780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1981200" y="3886200"/>
            <a:ext cx="228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2286000" y="4038600"/>
            <a:ext cx="457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3071192" y="4191000"/>
            <a:ext cx="28160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5334000" y="3810000"/>
            <a:ext cx="35780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5715000" y="3962400"/>
            <a:ext cx="228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3429000" y="4343400"/>
            <a:ext cx="228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6553200" y="3810000"/>
            <a:ext cx="228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6781800" y="3962400"/>
            <a:ext cx="381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7391400" y="4114800"/>
            <a:ext cx="152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1600200" y="2590800"/>
            <a:ext cx="2286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1600200" y="2743200"/>
            <a:ext cx="2286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6400800" y="2590800"/>
            <a:ext cx="1295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5231296" y="2743200"/>
            <a:ext cx="762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3886200" y="2590800"/>
            <a:ext cx="2514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3886200" y="2743200"/>
            <a:ext cx="1371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6414052" y="5105400"/>
            <a:ext cx="1524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5201480" y="4876800"/>
            <a:ext cx="1524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3760304" y="4876800"/>
            <a:ext cx="1524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3756992" y="5105400"/>
            <a:ext cx="1524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3932584" y="5105400"/>
            <a:ext cx="2514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3859696" y="4876800"/>
            <a:ext cx="1371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071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1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3041" y="533400"/>
            <a:ext cx="5482159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57200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v-SE" sz="2800" b="1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Top down</a:t>
            </a:r>
            <a:endParaRPr lang="sv-SE" sz="2800" b="1" kern="12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24600" y="6581001"/>
            <a:ext cx="29225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 smtClean="0">
                <a:latin typeface="+mn-lt"/>
              </a:rPr>
              <a:t>Kellie et al., Molecular BioSystems 2010</a:t>
            </a:r>
            <a:endParaRPr lang="en-US" sz="1200" dirty="0">
              <a:latin typeface="+mn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934200" y="28956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v-SE" sz="2500" b="1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Protein</a:t>
            </a:r>
          </a:p>
          <a:p>
            <a:r>
              <a:rPr lang="sv-SE" sz="2500" b="1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mass spectra</a:t>
            </a:r>
            <a:endParaRPr lang="sv-SE" sz="2500" b="1" kern="12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934200" y="40386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v-SE" sz="2500" b="1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Fragment</a:t>
            </a:r>
            <a:endParaRPr lang="sv-SE" sz="2500" b="1" kern="1200" dirty="0" smtClean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  <a:p>
            <a:r>
              <a:rPr lang="sv-SE" sz="2500" b="1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mass spectra</a:t>
            </a:r>
            <a:endParaRPr lang="sv-SE" sz="2500" b="1" kern="12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806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Protein Complexes</a:t>
            </a:r>
          </a:p>
        </p:txBody>
      </p:sp>
      <p:sp>
        <p:nvSpPr>
          <p:cNvPr id="4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00400" y="2582093"/>
            <a:ext cx="9144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470367" y="2558145"/>
            <a:ext cx="338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505200" y="2895600"/>
            <a:ext cx="914400" cy="381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775167" y="2871652"/>
            <a:ext cx="338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429000" y="2286000"/>
            <a:ext cx="9144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3698967" y="2262052"/>
            <a:ext cx="338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886200" y="2606041"/>
            <a:ext cx="914400" cy="381000"/>
          </a:xfrm>
          <a:prstGeom prst="ellipse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4156167" y="2582093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419600" y="2353493"/>
            <a:ext cx="9144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4689567" y="2329545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2590800" y="30480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rot="16200000" flipH="1">
            <a:off x="4775432" y="2844569"/>
            <a:ext cx="184248" cy="438711"/>
          </a:xfrm>
          <a:prstGeom prst="straightConnector1">
            <a:avLst/>
          </a:prstGeom>
          <a:ln w="57150" cap="sq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133600" y="25146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438400" y="20574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352800" y="19050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352800" y="32766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495800" y="19050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194663" y="2680063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810000" y="15240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257800" y="21336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267200" y="33528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676400" y="28956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133600" y="34290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743200" y="1561011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200400" y="36576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410200" y="2819400"/>
            <a:ext cx="2743200" cy="2362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rot="10800000">
            <a:off x="5257800" y="3276600"/>
            <a:ext cx="304800" cy="152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Block Arc 43"/>
          <p:cNvSpPr/>
          <p:nvPr/>
        </p:nvSpPr>
        <p:spPr>
          <a:xfrm rot="7500000">
            <a:off x="4927586" y="2985045"/>
            <a:ext cx="371692" cy="381000"/>
          </a:xfrm>
          <a:prstGeom prst="blockArc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TextBox 6"/>
          <p:cNvSpPr txBox="1">
            <a:spLocks noChangeArrowheads="1"/>
          </p:cNvSpPr>
          <p:nvPr/>
        </p:nvSpPr>
        <p:spPr bwMode="auto">
          <a:xfrm>
            <a:off x="2297038" y="5431669"/>
            <a:ext cx="1824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Digestion</a:t>
            </a:r>
          </a:p>
        </p:txBody>
      </p:sp>
      <p:sp>
        <p:nvSpPr>
          <p:cNvPr id="48" name="TextBox 7"/>
          <p:cNvSpPr txBox="1">
            <a:spLocks noChangeArrowheads="1"/>
          </p:cNvSpPr>
          <p:nvPr/>
        </p:nvSpPr>
        <p:spPr bwMode="auto">
          <a:xfrm>
            <a:off x="1447800" y="6258580"/>
            <a:ext cx="34644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/>
              <a:t>Mass spectrometry</a:t>
            </a:r>
            <a:endParaRPr lang="en-US" sz="2800" b="1" dirty="0"/>
          </a:p>
        </p:txBody>
      </p:sp>
      <p:cxnSp>
        <p:nvCxnSpPr>
          <p:cNvPr id="49" name="Straight Arrow Connector 48"/>
          <p:cNvCxnSpPr/>
          <p:nvPr/>
        </p:nvCxnSpPr>
        <p:spPr>
          <a:xfrm rot="5400000">
            <a:off x="2963788" y="5366758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2963788" y="6134401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0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3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3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7" grpId="0" animBg="1"/>
      <p:bldP spid="8" grpId="0"/>
      <p:bldP spid="10" grpId="0" animBg="1"/>
      <p:bldP spid="11" grpId="0"/>
      <p:bldP spid="12" grpId="0" animBg="1"/>
      <p:bldP spid="13" grpId="0"/>
      <p:bldP spid="14" grpId="0" animBg="1"/>
      <p:bldP spid="14" grpId="1" animBg="1"/>
      <p:bldP spid="15" grpId="0"/>
      <p:bldP spid="15" grpId="1"/>
      <p:bldP spid="18" grpId="0" animBg="1"/>
      <p:bldP spid="18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4" grpId="0" animBg="1"/>
      <p:bldP spid="44" grpId="1" animBg="1"/>
      <p:bldP spid="44" grpId="2" animBg="1"/>
      <p:bldP spid="47" grpId="0"/>
      <p:bldP spid="4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0000"/>
        </a:solidFill>
        <a:ln w="3175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4598</TotalTime>
  <Words>1623</Words>
  <Application>Microsoft Office PowerPoint</Application>
  <PresentationFormat>On-screen Show (4:3)</PresentationFormat>
  <Paragraphs>426</Paragraphs>
  <Slides>49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Default Design</vt:lpstr>
      <vt:lpstr>Equation</vt:lpstr>
      <vt:lpstr>PowerPoint Presentation</vt:lpstr>
      <vt:lpstr>Top down / bottom up</vt:lpstr>
      <vt:lpstr>Top down                               Bottom up</vt:lpstr>
      <vt:lpstr>Top down                               Bottom up</vt:lpstr>
      <vt:lpstr>Fragmentation</vt:lpstr>
      <vt:lpstr>Correlations between modifications</vt:lpstr>
      <vt:lpstr>Alternative Splicing</vt:lpstr>
      <vt:lpstr>Top down</vt:lpstr>
      <vt:lpstr>PowerPoint Presentation</vt:lpstr>
      <vt:lpstr>PowerPoint Presentation</vt:lpstr>
      <vt:lpstr>PowerPoint Presentation</vt:lpstr>
      <vt:lpstr>PowerPoint Presentation</vt:lpstr>
      <vt:lpstr>Analysis of Non-Covalent Protein Complexes</vt:lpstr>
      <vt:lpstr>Non-Covalent Protein Complexes</vt:lpstr>
      <vt:lpstr>PowerPoint Presentation</vt:lpstr>
      <vt:lpstr>PowerPoint Presentation</vt:lpstr>
      <vt:lpstr>Cloning nanobodies for GFP pullouts</vt:lpstr>
      <vt:lpstr>Cloning llamabodies for GFP pullouts</vt:lpstr>
      <vt:lpstr>PowerPoint Presentation</vt:lpstr>
      <vt:lpstr>PowerPoint Presentation</vt:lpstr>
      <vt:lpstr>PowerPoint Presentation</vt:lpstr>
      <vt:lpstr>PowerPoint Presentation</vt:lpstr>
      <vt:lpstr>I-Dirt for Specific Interaction</vt:lpstr>
      <vt:lpstr>IDIRT and Reverse IDIRT</vt:lpstr>
      <vt:lpstr>Protein Exchange</vt:lpstr>
      <vt:lpstr>Env Time Course SILAC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fenyo</cp:lastModifiedBy>
  <cp:revision>79</cp:revision>
  <dcterms:created xsi:type="dcterms:W3CDTF">2005-06-29T18:18:27Z</dcterms:created>
  <dcterms:modified xsi:type="dcterms:W3CDTF">2013-04-23T19:52:20Z</dcterms:modified>
</cp:coreProperties>
</file>