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703" r:id="rId2"/>
    <p:sldId id="704" r:id="rId3"/>
    <p:sldId id="715" r:id="rId4"/>
    <p:sldId id="720" r:id="rId5"/>
    <p:sldId id="717" r:id="rId6"/>
    <p:sldId id="718" r:id="rId7"/>
    <p:sldId id="719" r:id="rId8"/>
    <p:sldId id="706" r:id="rId9"/>
    <p:sldId id="746" r:id="rId10"/>
    <p:sldId id="722" r:id="rId11"/>
    <p:sldId id="744" r:id="rId12"/>
    <p:sldId id="707" r:id="rId13"/>
    <p:sldId id="745" r:id="rId14"/>
    <p:sldId id="724" r:id="rId15"/>
    <p:sldId id="725" r:id="rId16"/>
    <p:sldId id="727" r:id="rId17"/>
    <p:sldId id="728" r:id="rId18"/>
    <p:sldId id="729" r:id="rId19"/>
    <p:sldId id="726" r:id="rId20"/>
    <p:sldId id="731" r:id="rId21"/>
    <p:sldId id="732" r:id="rId22"/>
    <p:sldId id="733" r:id="rId23"/>
    <p:sldId id="734" r:id="rId24"/>
    <p:sldId id="735" r:id="rId25"/>
    <p:sldId id="736" r:id="rId26"/>
    <p:sldId id="737" r:id="rId27"/>
    <p:sldId id="710" r:id="rId28"/>
    <p:sldId id="738" r:id="rId29"/>
    <p:sldId id="739" r:id="rId30"/>
    <p:sldId id="740" r:id="rId31"/>
    <p:sldId id="741" r:id="rId32"/>
    <p:sldId id="742" r:id="rId33"/>
    <p:sldId id="712" r:id="rId34"/>
    <p:sldId id="721" r:id="rId35"/>
    <p:sldId id="714" r:id="rId3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0000"/>
    <a:srgbClr val="D93238"/>
    <a:srgbClr val="FFFF00"/>
    <a:srgbClr val="C0C0C0"/>
    <a:srgbClr val="B2B2B2"/>
    <a:srgbClr val="00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93" d="100"/>
          <a:sy n="93" d="100"/>
        </p:scale>
        <p:origin x="-133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smtClean="0"/>
            </a:lvl1pPr>
          </a:lstStyle>
          <a:p>
            <a:pPr>
              <a:defRPr/>
            </a:pPr>
            <a:endParaRPr lang="en-US"/>
          </a:p>
        </p:txBody>
      </p:sp>
      <p:sp>
        <p:nvSpPr>
          <p:cNvPr id="3891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smtClean="0"/>
            </a:lvl1pPr>
          </a:lstStyle>
          <a:p>
            <a:pPr>
              <a:defRPr/>
            </a:pPr>
            <a:endParaRPr lang="en-US"/>
          </a:p>
        </p:txBody>
      </p:sp>
      <p:sp>
        <p:nvSpPr>
          <p:cNvPr id="4710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smtClean="0"/>
            </a:lvl1pPr>
          </a:lstStyle>
          <a:p>
            <a:pPr>
              <a:defRPr/>
            </a:pPr>
            <a:endParaRPr lang="en-US"/>
          </a:p>
        </p:txBody>
      </p:sp>
      <p:sp>
        <p:nvSpPr>
          <p:cNvPr id="3891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smtClean="0"/>
            </a:lvl1pPr>
          </a:lstStyle>
          <a:p>
            <a:pPr>
              <a:defRPr/>
            </a:pPr>
            <a:fld id="{AC13CD5B-0204-4720-83B2-D048B1B9000A}" type="slidenum">
              <a:rPr lang="en-US"/>
              <a:pPr>
                <a:defRPr/>
              </a:pPr>
              <a:t>‹#›</a:t>
            </a:fld>
            <a:endParaRPr lang="en-US"/>
          </a:p>
        </p:txBody>
      </p:sp>
    </p:spTree>
    <p:extLst>
      <p:ext uri="{BB962C8B-B14F-4D97-AF65-F5344CB8AC3E}">
        <p14:creationId xmlns:p14="http://schemas.microsoft.com/office/powerpoint/2010/main" val="29312259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F4AB2B-6167-4E50-8953-AA6E795D1717}" type="slidenum">
              <a:rPr lang="en-US"/>
              <a:pPr/>
              <a:t>1</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r>
              <a:rPr lang="en-US" smtClean="0"/>
              <a:t>A Gentle Intro to SVMs in Biomedicine</a:t>
            </a:r>
            <a:endParaRPr lang="en-US"/>
          </a:p>
        </p:txBody>
      </p:sp>
      <p:sp>
        <p:nvSpPr>
          <p:cNvPr id="6" name="Date Placeholder 5"/>
          <p:cNvSpPr>
            <a:spLocks noGrp="1"/>
          </p:cNvSpPr>
          <p:nvPr>
            <p:ph type="dt" idx="12"/>
          </p:nvPr>
        </p:nvSpPr>
        <p:spPr/>
        <p:txBody>
          <a:bodyPr/>
          <a:lstStyle/>
          <a:p>
            <a:r>
              <a:rPr lang="en-US" smtClean="0"/>
              <a:t>November 2009</a:t>
            </a:r>
            <a:endParaRPr lang="en-US"/>
          </a:p>
        </p:txBody>
      </p:sp>
      <p:sp>
        <p:nvSpPr>
          <p:cNvPr id="8" name="Footer Placeholder 7"/>
          <p:cNvSpPr>
            <a:spLocks noGrp="1"/>
          </p:cNvSpPr>
          <p:nvPr>
            <p:ph type="ftr" sz="quarter" idx="13"/>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r>
              <a:rPr lang="en-US" smtClean="0"/>
              <a:t>A Gentle Intro to SVMs in Biomedicine</a:t>
            </a:r>
            <a:endParaRPr lang="en-US"/>
          </a:p>
        </p:txBody>
      </p:sp>
      <p:sp>
        <p:nvSpPr>
          <p:cNvPr id="6" name="Date Placeholder 5"/>
          <p:cNvSpPr>
            <a:spLocks noGrp="1"/>
          </p:cNvSpPr>
          <p:nvPr>
            <p:ph type="dt" idx="12"/>
          </p:nvPr>
        </p:nvSpPr>
        <p:spPr/>
        <p:txBody>
          <a:bodyPr/>
          <a:lstStyle/>
          <a:p>
            <a:r>
              <a:rPr lang="en-US" smtClean="0"/>
              <a:t>November 2009</a:t>
            </a:r>
            <a:endParaRPr lang="en-US"/>
          </a:p>
        </p:txBody>
      </p:sp>
      <p:sp>
        <p:nvSpPr>
          <p:cNvPr id="8" name="Footer Placeholder 7"/>
          <p:cNvSpPr>
            <a:spLocks noGrp="1"/>
          </p:cNvSpPr>
          <p:nvPr>
            <p:ph type="ftr" sz="quarter" idx="13"/>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r>
              <a:rPr lang="en-US" smtClean="0"/>
              <a:t>A Gentle Intro to SVMs in Biomedicine</a:t>
            </a:r>
            <a:endParaRPr lang="en-US"/>
          </a:p>
        </p:txBody>
      </p:sp>
      <p:sp>
        <p:nvSpPr>
          <p:cNvPr id="6" name="Date Placeholder 5"/>
          <p:cNvSpPr>
            <a:spLocks noGrp="1"/>
          </p:cNvSpPr>
          <p:nvPr>
            <p:ph type="dt" idx="12"/>
          </p:nvPr>
        </p:nvSpPr>
        <p:spPr/>
        <p:txBody>
          <a:bodyPr/>
          <a:lstStyle/>
          <a:p>
            <a:r>
              <a:rPr lang="en-US" smtClean="0"/>
              <a:t>November 2009</a:t>
            </a:r>
            <a:endParaRPr lang="en-US"/>
          </a:p>
        </p:txBody>
      </p:sp>
      <p:sp>
        <p:nvSpPr>
          <p:cNvPr id="8" name="Footer Placeholder 7"/>
          <p:cNvSpPr>
            <a:spLocks noGrp="1"/>
          </p:cNvSpPr>
          <p:nvPr>
            <p:ph type="ftr" sz="quarter" idx="13"/>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r>
              <a:rPr lang="en-US" smtClean="0"/>
              <a:t>A Gentle Intro to SVMs in Biomedicine</a:t>
            </a:r>
            <a:endParaRPr lang="en-US"/>
          </a:p>
        </p:txBody>
      </p:sp>
      <p:sp>
        <p:nvSpPr>
          <p:cNvPr id="6" name="Date Placeholder 5"/>
          <p:cNvSpPr>
            <a:spLocks noGrp="1"/>
          </p:cNvSpPr>
          <p:nvPr>
            <p:ph type="dt" idx="12"/>
          </p:nvPr>
        </p:nvSpPr>
        <p:spPr/>
        <p:txBody>
          <a:bodyPr/>
          <a:lstStyle/>
          <a:p>
            <a:r>
              <a:rPr lang="en-US" smtClean="0"/>
              <a:t>November 2009</a:t>
            </a:r>
            <a:endParaRPr lang="en-US"/>
          </a:p>
        </p:txBody>
      </p:sp>
      <p:sp>
        <p:nvSpPr>
          <p:cNvPr id="8" name="Footer Placeholder 7"/>
          <p:cNvSpPr>
            <a:spLocks noGrp="1"/>
          </p:cNvSpPr>
          <p:nvPr>
            <p:ph type="ftr" sz="quarter" idx="13"/>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2DEC9E5C-58A2-438F-A0CC-4BB450167811}" type="slidenum">
              <a:rPr lang="en-US"/>
              <a:pPr/>
              <a:t>33</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F4AB2B-6167-4E50-8953-AA6E795D1717}" type="slidenum">
              <a:rPr lang="en-US"/>
              <a:pPr/>
              <a:t>35</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2DEC9E5C-58A2-438F-A0CC-4BB450167811}" type="slidenum">
              <a:rPr lang="en-US"/>
              <a:pPr/>
              <a:t>2</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2DEC9E5C-58A2-438F-A0CC-4BB450167811}" type="slidenum">
              <a:rPr lang="en-US"/>
              <a:pPr/>
              <a:t>4</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2DEC9E5C-58A2-438F-A0CC-4BB450167811}" type="slidenum">
              <a:rPr lang="en-US"/>
              <a:pPr/>
              <a:t>8</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2DEC9E5C-58A2-438F-A0CC-4BB450167811}" type="slidenum">
              <a:rPr lang="en-US"/>
              <a:pPr/>
              <a:t>11</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2DEC9E5C-58A2-438F-A0CC-4BB450167811}" type="slidenum">
              <a:rPr lang="en-US"/>
              <a:pPr/>
              <a:t>12</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2DEC9E5C-58A2-438F-A0CC-4BB450167811}" type="slidenum">
              <a:rPr lang="en-US"/>
              <a:pPr/>
              <a:t>13</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2DEC9E5C-58A2-438F-A0CC-4BB450167811}" type="slidenum">
              <a:rPr lang="en-US"/>
              <a:pPr/>
              <a:t>27</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r>
              <a:rPr lang="en-US" smtClean="0"/>
              <a:t>A Gentle Intro to SVMs in Biomedicine</a:t>
            </a:r>
            <a:endParaRPr lang="en-US"/>
          </a:p>
        </p:txBody>
      </p:sp>
      <p:sp>
        <p:nvSpPr>
          <p:cNvPr id="6" name="Date Placeholder 5"/>
          <p:cNvSpPr>
            <a:spLocks noGrp="1"/>
          </p:cNvSpPr>
          <p:nvPr>
            <p:ph type="dt" idx="12"/>
          </p:nvPr>
        </p:nvSpPr>
        <p:spPr/>
        <p:txBody>
          <a:bodyPr/>
          <a:lstStyle/>
          <a:p>
            <a:r>
              <a:rPr lang="en-US" smtClean="0"/>
              <a:t>November 2009</a:t>
            </a:r>
            <a:endParaRPr lang="en-US"/>
          </a:p>
        </p:txBody>
      </p:sp>
      <p:sp>
        <p:nvSpPr>
          <p:cNvPr id="8" name="Footer Placeholder 7"/>
          <p:cNvSpPr>
            <a:spLocks noGrp="1"/>
          </p:cNvSpPr>
          <p:nvPr>
            <p:ph type="ftr" sz="quarter" idx="1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629F3B-D01A-4B80-A8AA-042D9B801E04}" type="slidenum">
              <a:rPr lang="en-US"/>
              <a:pPr>
                <a:defRPr/>
              </a:pPr>
              <a:t>‹#›</a:t>
            </a:fld>
            <a:endParaRPr lang="en-US"/>
          </a:p>
        </p:txBody>
      </p:sp>
    </p:spTree>
  </p:cSld>
  <p:clrMapOvr>
    <a:masterClrMapping/>
  </p:clrMapOvr>
  <p:transition spd="med">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2F0A88-CA53-4CDF-BD0E-AEFA1A4188C2}" type="slidenum">
              <a:rPr lang="en-US"/>
              <a:pPr>
                <a:defRPr/>
              </a:pPr>
              <a:t>‹#›</a:t>
            </a:fld>
            <a:endParaRPr lang="en-US"/>
          </a:p>
        </p:txBody>
      </p:sp>
    </p:spTree>
  </p:cSld>
  <p:clrMapOvr>
    <a:masterClrMapping/>
  </p:clrMapOvr>
  <p:transition spd="med">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3DBD66-EED6-42EB-94C7-BD851A0A3198}" type="slidenum">
              <a:rPr lang="en-US"/>
              <a:pPr>
                <a:defRPr/>
              </a:pPr>
              <a:t>‹#›</a:t>
            </a:fld>
            <a:endParaRPr lang="en-US"/>
          </a:p>
        </p:txBody>
      </p:sp>
    </p:spTree>
  </p:cSld>
  <p:clrMapOvr>
    <a:masterClrMapping/>
  </p:clrMapOvr>
  <p:transition spd="med">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2B8B15-0084-42EB-8715-D2F062325CD0}" type="slidenum">
              <a:rPr lang="en-US"/>
              <a:pPr>
                <a:defRPr/>
              </a:pPr>
              <a:t>‹#›</a:t>
            </a:fld>
            <a:endParaRPr lang="en-US"/>
          </a:p>
        </p:txBody>
      </p:sp>
    </p:spTree>
  </p:cSld>
  <p:clrMapOvr>
    <a:masterClrMapping/>
  </p:clrMapOvr>
  <p:transition spd="med">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A5B6AD-6D13-4D0F-BE32-D19F4AD572C9}" type="slidenum">
              <a:rPr lang="en-US"/>
              <a:pPr>
                <a:defRPr/>
              </a:pPr>
              <a:t>‹#›</a:t>
            </a:fld>
            <a:endParaRPr lang="en-US"/>
          </a:p>
        </p:txBody>
      </p:sp>
    </p:spTree>
  </p:cSld>
  <p:clrMapOvr>
    <a:masterClrMapping/>
  </p:clrMapOvr>
  <p:transition spd="med">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87EF72-7CC2-4747-B68E-56B373F3127B}" type="slidenum">
              <a:rPr lang="en-US"/>
              <a:pPr>
                <a:defRPr/>
              </a:pPr>
              <a:t>‹#›</a:t>
            </a:fld>
            <a:endParaRPr lang="en-US"/>
          </a:p>
        </p:txBody>
      </p:sp>
    </p:spTree>
  </p:cSld>
  <p:clrMapOvr>
    <a:masterClrMapping/>
  </p:clrMapOvr>
  <p:transition spd="med">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2183AAD-AE39-479E-9858-7571DD73F42B}" type="slidenum">
              <a:rPr lang="en-US"/>
              <a:pPr>
                <a:defRPr/>
              </a:pPr>
              <a:t>‹#›</a:t>
            </a:fld>
            <a:endParaRPr lang="en-US"/>
          </a:p>
        </p:txBody>
      </p:sp>
    </p:spTree>
  </p:cSld>
  <p:clrMapOvr>
    <a:masterClrMapping/>
  </p:clrMapOvr>
  <p:transition spd="med">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AB07A6F-EA16-4453-8E0C-7AA46D4B2064}" type="slidenum">
              <a:rPr lang="en-US"/>
              <a:pPr>
                <a:defRPr/>
              </a:pPr>
              <a:t>‹#›</a:t>
            </a:fld>
            <a:endParaRPr lang="en-US"/>
          </a:p>
        </p:txBody>
      </p:sp>
    </p:spTree>
  </p:cSld>
  <p:clrMapOvr>
    <a:masterClrMapping/>
  </p:clrMapOvr>
  <p:transition spd="med">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FAB9930-B101-4AC6-923D-3FCAA5E31241}" type="slidenum">
              <a:rPr lang="en-US"/>
              <a:pPr>
                <a:defRPr/>
              </a:pPr>
              <a:t>‹#›</a:t>
            </a:fld>
            <a:endParaRPr lang="en-US"/>
          </a:p>
        </p:txBody>
      </p:sp>
    </p:spTree>
  </p:cSld>
  <p:clrMapOvr>
    <a:masterClrMapping/>
  </p:clrMapOvr>
  <p:transition spd="med">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3C32E6-3812-4755-AB7A-4D138666BF18}" type="slidenum">
              <a:rPr lang="en-US"/>
              <a:pPr>
                <a:defRPr/>
              </a:pPr>
              <a:t>‹#›</a:t>
            </a:fld>
            <a:endParaRPr lang="en-US"/>
          </a:p>
        </p:txBody>
      </p:sp>
    </p:spTree>
  </p:cSld>
  <p:clrMapOvr>
    <a:masterClrMapping/>
  </p:clrMapOvr>
  <p:transition spd="med">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AD04B0-D64B-4FE2-A4FF-56CAA9D3408D}" type="slidenum">
              <a:rPr lang="en-US"/>
              <a:pPr>
                <a:defRPr/>
              </a:pPr>
              <a:t>‹#›</a:t>
            </a:fld>
            <a:endParaRPr lang="en-US"/>
          </a:p>
        </p:txBody>
      </p:sp>
    </p:spTree>
  </p:cSld>
  <p:clrMapOvr>
    <a:masterClrMapping/>
  </p:clrMapOvr>
  <p:transition spd="med">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90DD0022-3B45-45DA-9188-8BBB7753840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sh/>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895350" y="609600"/>
            <a:ext cx="723900" cy="1143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097" name="Rectangle 87"/>
          <p:cNvSpPr>
            <a:spLocks noChangeArrowheads="1"/>
          </p:cNvSpPr>
          <p:nvPr/>
        </p:nvSpPr>
        <p:spPr bwMode="auto">
          <a:xfrm>
            <a:off x="0" y="2286000"/>
            <a:ext cx="9144000" cy="685800"/>
          </a:xfrm>
          <a:prstGeom prst="rect">
            <a:avLst/>
          </a:prstGeom>
          <a:noFill/>
          <a:ln w="9525">
            <a:noFill/>
            <a:miter lim="800000"/>
            <a:headEnd/>
            <a:tailEnd/>
          </a:ln>
        </p:spPr>
        <p:txBody>
          <a:bodyPr anchor="ctr"/>
          <a:lstStyle/>
          <a:p>
            <a:pPr algn="ctr"/>
            <a:r>
              <a:rPr lang="sv-SE" sz="2800" b="1" dirty="0" smtClean="0">
                <a:latin typeface="Comic Sans MS" pitchFamily="66" charset="0"/>
              </a:rPr>
              <a:t>Proteomics Informatics – </a:t>
            </a:r>
          </a:p>
          <a:p>
            <a:pPr algn="ctr"/>
            <a:r>
              <a:rPr lang="en-US" sz="2800" b="1" dirty="0" smtClean="0">
                <a:latin typeface="Comic Sans MS" pitchFamily="66" charset="0"/>
              </a:rPr>
              <a:t> Molecular signatures </a:t>
            </a:r>
            <a:r>
              <a:rPr lang="sv-SE" sz="2800" b="1" dirty="0" smtClean="0">
                <a:latin typeface="Comic Sans MS" pitchFamily="66" charset="0"/>
              </a:rPr>
              <a:t>(Week 11)</a:t>
            </a:r>
            <a:endParaRPr lang="sv-SE" sz="2800" b="1" dirty="0">
              <a:latin typeface="Comic Sans MS" pitchFamily="66" charset="0"/>
            </a:endParaRPr>
          </a:p>
        </p:txBody>
      </p:sp>
      <p:sp>
        <p:nvSpPr>
          <p:cNvPr id="3098" name="Line 88"/>
          <p:cNvSpPr>
            <a:spLocks noChangeShapeType="1"/>
          </p:cNvSpPr>
          <p:nvPr/>
        </p:nvSpPr>
        <p:spPr bwMode="auto">
          <a:xfrm>
            <a:off x="609600" y="3276600"/>
            <a:ext cx="7924800" cy="0"/>
          </a:xfrm>
          <a:prstGeom prst="line">
            <a:avLst/>
          </a:prstGeom>
          <a:noFill/>
          <a:ln w="31750">
            <a:solidFill>
              <a:srgbClr val="CC3300"/>
            </a:solidFill>
            <a:round/>
            <a:headEnd/>
            <a:tailEnd/>
          </a:ln>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0" y="0"/>
            <a:ext cx="9144000" cy="533400"/>
          </a:xfrm>
        </p:spPr>
        <p:txBody>
          <a:bodyPr/>
          <a:lstStyle/>
          <a:p>
            <a:r>
              <a:rPr lang="en-US" sz="2800" b="1" kern="1200" dirty="0">
                <a:solidFill>
                  <a:schemeClr val="tx1"/>
                </a:solidFill>
                <a:latin typeface="Comic Sans MS" pitchFamily="66" charset="0"/>
              </a:rPr>
              <a:t>Example: </a:t>
            </a:r>
            <a:r>
              <a:rPr lang="en-US" sz="2800" b="1" kern="1200" dirty="0" err="1" smtClean="0">
                <a:solidFill>
                  <a:schemeClr val="tx1"/>
                </a:solidFill>
                <a:latin typeface="Comic Sans MS" pitchFamily="66" charset="0"/>
              </a:rPr>
              <a:t>OvaCheck</a:t>
            </a:r>
            <a:endParaRPr lang="en-US" sz="2800" b="1" kern="1200" dirty="0">
              <a:solidFill>
                <a:schemeClr val="tx1"/>
              </a:solidFill>
              <a:latin typeface="Comic Sans MS" pitchFamily="66" charset="0"/>
            </a:endParaRPr>
          </a:p>
        </p:txBody>
      </p:sp>
      <p:sp>
        <p:nvSpPr>
          <p:cNvPr id="36867" name="Content Placeholder 2"/>
          <p:cNvSpPr>
            <a:spLocks noGrp="1"/>
          </p:cNvSpPr>
          <p:nvPr>
            <p:ph idx="4294967295"/>
          </p:nvPr>
        </p:nvSpPr>
        <p:spPr>
          <a:xfrm>
            <a:off x="228600" y="990600"/>
            <a:ext cx="8534400" cy="5105400"/>
          </a:xfrm>
        </p:spPr>
        <p:txBody>
          <a:bodyPr/>
          <a:lstStyle/>
          <a:p>
            <a:r>
              <a:rPr lang="en-US" sz="2200" kern="1200" dirty="0">
                <a:latin typeface="Comic Sans MS" pitchFamily="66" charset="0"/>
                <a:ea typeface="+mj-ea"/>
                <a:cs typeface="+mj-cs"/>
              </a:rPr>
              <a:t>Developed by </a:t>
            </a:r>
            <a:r>
              <a:rPr lang="en-US" sz="2200" kern="1200" dirty="0" err="1">
                <a:latin typeface="Comic Sans MS" pitchFamily="66" charset="0"/>
                <a:ea typeface="+mj-ea"/>
                <a:cs typeface="+mj-cs"/>
              </a:rPr>
              <a:t>Correlogic</a:t>
            </a:r>
            <a:r>
              <a:rPr lang="en-US" sz="2200" kern="1200" dirty="0">
                <a:latin typeface="Comic Sans MS" pitchFamily="66" charset="0"/>
                <a:ea typeface="+mj-ea"/>
                <a:cs typeface="+mj-cs"/>
              </a:rPr>
              <a:t> (www.correlogic.com)</a:t>
            </a:r>
          </a:p>
          <a:p>
            <a:r>
              <a:rPr lang="en-US" sz="2200" kern="1200" dirty="0">
                <a:latin typeface="Comic Sans MS" pitchFamily="66" charset="0"/>
                <a:ea typeface="+mj-ea"/>
                <a:cs typeface="+mj-cs"/>
              </a:rPr>
              <a:t>Blood test for the early detection of epithelial ovarian cancer  </a:t>
            </a:r>
          </a:p>
          <a:p>
            <a:r>
              <a:rPr lang="en-US" sz="2200" b="1" kern="1200" dirty="0">
                <a:latin typeface="Comic Sans MS" pitchFamily="66" charset="0"/>
                <a:ea typeface="+mj-ea"/>
                <a:cs typeface="+mj-cs"/>
              </a:rPr>
              <a:t>Failed to obtain FDA approval  </a:t>
            </a:r>
          </a:p>
          <a:p>
            <a:r>
              <a:rPr lang="en-US" sz="2200" kern="1200" dirty="0">
                <a:latin typeface="Comic Sans MS" pitchFamily="66" charset="0"/>
                <a:ea typeface="+mj-ea"/>
                <a:cs typeface="+mj-cs"/>
              </a:rPr>
              <a:t>Looks for subtle changes in patterns among the tens of thousands of proteins, protein fragments and metabolites in the blood</a:t>
            </a:r>
          </a:p>
          <a:p>
            <a:r>
              <a:rPr lang="en-US" sz="2200" kern="1200" dirty="0">
                <a:latin typeface="Comic Sans MS" pitchFamily="66" charset="0"/>
                <a:ea typeface="+mj-ea"/>
                <a:cs typeface="+mj-cs"/>
              </a:rPr>
              <a:t>Signature developed by genetic algorithm</a:t>
            </a:r>
          </a:p>
          <a:p>
            <a:r>
              <a:rPr lang="en-US" sz="2200" kern="1200" dirty="0">
                <a:latin typeface="Comic Sans MS" pitchFamily="66" charset="0"/>
                <a:ea typeface="+mj-ea"/>
                <a:cs typeface="+mj-cs"/>
              </a:rPr>
              <a:t>Significant artifacts in data collection &amp; analysis questioned validity of the signature:</a:t>
            </a:r>
          </a:p>
          <a:p>
            <a:pPr lvl="1">
              <a:buFontTx/>
              <a:buChar char="-"/>
            </a:pPr>
            <a:r>
              <a:rPr lang="en-US" sz="2200" kern="1200" dirty="0">
                <a:latin typeface="Comic Sans MS" pitchFamily="66" charset="0"/>
                <a:ea typeface="+mj-ea"/>
                <a:cs typeface="+mj-cs"/>
              </a:rPr>
              <a:t>Results are not reproducible</a:t>
            </a:r>
          </a:p>
          <a:p>
            <a:pPr lvl="1">
              <a:buFontTx/>
              <a:buChar char="-"/>
            </a:pPr>
            <a:r>
              <a:rPr lang="en-US" sz="2200" kern="1200" dirty="0">
                <a:latin typeface="Comic Sans MS" pitchFamily="66" charset="0"/>
                <a:ea typeface="+mj-ea"/>
                <a:cs typeface="+mj-cs"/>
              </a:rPr>
              <a:t>Data collected differently for different groups of patients</a:t>
            </a:r>
          </a:p>
          <a:p>
            <a:pPr lvl="1">
              <a:buFontTx/>
              <a:buNone/>
            </a:pPr>
            <a:r>
              <a:rPr lang="en-US" sz="2200" kern="1200" dirty="0">
                <a:latin typeface="Comic Sans MS" pitchFamily="66" charset="0"/>
                <a:ea typeface="+mj-ea"/>
                <a:cs typeface="+mj-cs"/>
              </a:rPr>
              <a:t>http://</a:t>
            </a:r>
            <a:r>
              <a:rPr lang="en-US" sz="2200" kern="1200" dirty="0" smtClean="0">
                <a:latin typeface="Comic Sans MS" pitchFamily="66" charset="0"/>
                <a:ea typeface="+mj-ea"/>
                <a:cs typeface="+mj-cs"/>
              </a:rPr>
              <a:t>www.nature.com/nature/journal/v429/n6991/full/429496a.html</a:t>
            </a:r>
            <a:endParaRPr lang="en-US" sz="2200" kern="1200" dirty="0">
              <a:latin typeface="Comic Sans MS" pitchFamily="66" charset="0"/>
              <a:ea typeface="+mj-ea"/>
              <a:cs typeface="+mj-cs"/>
            </a:endParaRPr>
          </a:p>
        </p:txBody>
      </p:sp>
      <p:sp>
        <p:nvSpPr>
          <p:cNvPr id="5" name="Line 7"/>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3831606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a:spLocks noChangeArrowheads="1"/>
          </p:cNvSpPr>
          <p:nvPr/>
        </p:nvSpPr>
        <p:spPr bwMode="auto">
          <a:xfrm>
            <a:off x="0" y="76200"/>
            <a:ext cx="9144000" cy="811213"/>
          </a:xfrm>
          <a:prstGeom prst="rect">
            <a:avLst/>
          </a:prstGeom>
          <a:noFill/>
          <a:ln w="9525">
            <a:noFill/>
            <a:miter lim="800000"/>
            <a:headEnd/>
            <a:tailEnd/>
          </a:ln>
        </p:spPr>
        <p:txBody>
          <a:bodyPr lIns="0" tIns="0" rIns="0" bIns="0"/>
          <a:lstStyle/>
          <a:p>
            <a:pPr algn="ctr">
              <a:lnSpc>
                <a:spcPct val="90000"/>
              </a:lnSpc>
            </a:pPr>
            <a:r>
              <a:rPr lang="en-US" sz="2800" b="1" dirty="0" smtClean="0">
                <a:latin typeface="Comic Sans MS" pitchFamily="66" charset="0"/>
                <a:ea typeface="+mj-ea"/>
                <a:cs typeface="+mj-cs"/>
              </a:rPr>
              <a:t>Main ingredients for developing </a:t>
            </a:r>
          </a:p>
          <a:p>
            <a:pPr algn="ctr">
              <a:lnSpc>
                <a:spcPct val="90000"/>
              </a:lnSpc>
            </a:pPr>
            <a:r>
              <a:rPr lang="en-US" sz="2800" b="1" dirty="0" smtClean="0">
                <a:latin typeface="Comic Sans MS" pitchFamily="66" charset="0"/>
                <a:ea typeface="+mj-ea"/>
                <a:cs typeface="+mj-cs"/>
              </a:rPr>
              <a:t>a molecular signature</a:t>
            </a:r>
            <a:endParaRPr lang="en-US" sz="2800" b="1" dirty="0">
              <a:latin typeface="Comic Sans MS" pitchFamily="66" charset="0"/>
              <a:ea typeface="+mj-ea"/>
              <a:cs typeface="+mj-cs"/>
            </a:endParaRPr>
          </a:p>
        </p:txBody>
      </p:sp>
      <p:sp>
        <p:nvSpPr>
          <p:cNvPr id="27" name="Line 7"/>
          <p:cNvSpPr>
            <a:spLocks noChangeShapeType="1"/>
          </p:cNvSpPr>
          <p:nvPr/>
        </p:nvSpPr>
        <p:spPr bwMode="auto">
          <a:xfrm>
            <a:off x="228600" y="914400"/>
            <a:ext cx="8610600" cy="0"/>
          </a:xfrm>
          <a:prstGeom prst="line">
            <a:avLst/>
          </a:prstGeom>
          <a:noFill/>
          <a:ln w="31750">
            <a:solidFill>
              <a:srgbClr val="CC3300"/>
            </a:solidFill>
            <a:round/>
            <a:headEnd/>
            <a:tailEnd/>
          </a:ln>
        </p:spPr>
        <p:txBody>
          <a:bodyPr/>
          <a:lstStyle/>
          <a:p>
            <a:endParaRPr lang="en-US"/>
          </a:p>
        </p:txBody>
      </p:sp>
      <p:pic>
        <p:nvPicPr>
          <p:cNvPr id="8194" name="Picture 2" descr="D:\Google Drive\NYU\Teaching\2012 Fall Boot Camp\informatics\Yin\2011-11-Informatics-Molecular_Signatures\2011-11-Informatics-Molecular_Signatures_Page_14.png"/>
          <p:cNvPicPr>
            <a:picLocks noChangeAspect="1" noChangeArrowheads="1"/>
          </p:cNvPicPr>
          <p:nvPr/>
        </p:nvPicPr>
        <p:blipFill>
          <a:blip r:embed="rId3" cstate="print"/>
          <a:srcRect l="14394" t="27451" r="18939" b="11765"/>
          <a:stretch>
            <a:fillRect/>
          </a:stretch>
        </p:blipFill>
        <p:spPr bwMode="auto">
          <a:xfrm>
            <a:off x="1219200" y="1524000"/>
            <a:ext cx="6705600" cy="4724400"/>
          </a:xfrm>
          <a:prstGeom prst="rect">
            <a:avLst/>
          </a:prstGeom>
          <a:noFill/>
        </p:spPr>
      </p:pic>
    </p:spTree>
    <p:extLst>
      <p:ext uri="{BB962C8B-B14F-4D97-AF65-F5344CB8AC3E}">
        <p14:creationId xmlns:p14="http://schemas.microsoft.com/office/powerpoint/2010/main" val="2545397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a:spLocks noChangeArrowheads="1"/>
          </p:cNvSpPr>
          <p:nvPr/>
        </p:nvSpPr>
        <p:spPr bwMode="auto">
          <a:xfrm>
            <a:off x="0" y="76200"/>
            <a:ext cx="9144000" cy="811213"/>
          </a:xfrm>
          <a:prstGeom prst="rect">
            <a:avLst/>
          </a:prstGeom>
          <a:noFill/>
          <a:ln w="9525">
            <a:noFill/>
            <a:miter lim="800000"/>
            <a:headEnd/>
            <a:tailEnd/>
          </a:ln>
        </p:spPr>
        <p:txBody>
          <a:bodyPr lIns="0" tIns="0" rIns="0" bIns="0"/>
          <a:lstStyle/>
          <a:p>
            <a:pPr algn="ctr">
              <a:lnSpc>
                <a:spcPct val="90000"/>
              </a:lnSpc>
            </a:pPr>
            <a:r>
              <a:rPr lang="en-US" sz="2800" b="1" dirty="0" smtClean="0">
                <a:latin typeface="Comic Sans MS" pitchFamily="66" charset="0"/>
                <a:ea typeface="+mj-ea"/>
                <a:cs typeface="+mj-cs"/>
              </a:rPr>
              <a:t>Base-Line Characteristics</a:t>
            </a:r>
            <a:endParaRPr lang="en-US" sz="2800" b="1" dirty="0">
              <a:latin typeface="Comic Sans MS" pitchFamily="66" charset="0"/>
              <a:ea typeface="+mj-ea"/>
              <a:cs typeface="+mj-cs"/>
            </a:endParaRPr>
          </a:p>
        </p:txBody>
      </p:sp>
      <p:sp>
        <p:nvSpPr>
          <p:cNvPr id="27" name="Line 7"/>
          <p:cNvSpPr>
            <a:spLocks noChangeShapeType="1"/>
          </p:cNvSpPr>
          <p:nvPr/>
        </p:nvSpPr>
        <p:spPr bwMode="auto">
          <a:xfrm>
            <a:off x="228600" y="457200"/>
            <a:ext cx="8610600" cy="0"/>
          </a:xfrm>
          <a:prstGeom prst="line">
            <a:avLst/>
          </a:prstGeom>
          <a:noFill/>
          <a:ln w="31750">
            <a:solidFill>
              <a:srgbClr val="CC3300"/>
            </a:solidFill>
            <a:round/>
            <a:headEnd/>
            <a:tailEnd/>
          </a:ln>
        </p:spPr>
        <p:txBody>
          <a:bodyPr/>
          <a:lstStyle/>
          <a:p>
            <a:endParaRPr 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544" t="10481" r="4282" b="4743"/>
          <a:stretch/>
        </p:blipFill>
        <p:spPr bwMode="auto">
          <a:xfrm>
            <a:off x="2286000" y="533400"/>
            <a:ext cx="4495800" cy="6355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798924" y="6027003"/>
            <a:ext cx="2362199" cy="830997"/>
          </a:xfrm>
          <a:prstGeom prst="rect">
            <a:avLst/>
          </a:prstGeom>
          <a:noFill/>
        </p:spPr>
        <p:txBody>
          <a:bodyPr wrap="square" rtlCol="0">
            <a:spAutoFit/>
          </a:bodyPr>
          <a:lstStyle/>
          <a:p>
            <a:r>
              <a:rPr lang="en-US" sz="1200" dirty="0"/>
              <a:t>DF </a:t>
            </a:r>
            <a:r>
              <a:rPr lang="en-US" sz="1200" dirty="0" err="1"/>
              <a:t>Ransohoff</a:t>
            </a:r>
            <a:r>
              <a:rPr lang="en-US" sz="1200" dirty="0"/>
              <a:t>, "Bias as a threat to the validity of cancer molecular-marker research", Nat Rev Cancer 5 (2005) 142-9.</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a:spLocks noChangeArrowheads="1"/>
          </p:cNvSpPr>
          <p:nvPr/>
        </p:nvSpPr>
        <p:spPr bwMode="auto">
          <a:xfrm>
            <a:off x="0" y="76200"/>
            <a:ext cx="9144000" cy="811213"/>
          </a:xfrm>
          <a:prstGeom prst="rect">
            <a:avLst/>
          </a:prstGeom>
          <a:noFill/>
          <a:ln w="9525">
            <a:noFill/>
            <a:miter lim="800000"/>
            <a:headEnd/>
            <a:tailEnd/>
          </a:ln>
        </p:spPr>
        <p:txBody>
          <a:bodyPr lIns="0" tIns="0" rIns="0" bIns="0"/>
          <a:lstStyle/>
          <a:p>
            <a:pPr algn="ctr">
              <a:lnSpc>
                <a:spcPct val="90000"/>
              </a:lnSpc>
            </a:pPr>
            <a:r>
              <a:rPr lang="en-US" sz="2800" b="1" dirty="0" smtClean="0">
                <a:latin typeface="Comic Sans MS" pitchFamily="66" charset="0"/>
                <a:ea typeface="+mj-ea"/>
                <a:cs typeface="+mj-cs"/>
              </a:rPr>
              <a:t>How to Address Bias</a:t>
            </a:r>
            <a:endParaRPr lang="en-US" sz="2800" b="1" dirty="0">
              <a:latin typeface="Comic Sans MS" pitchFamily="66" charset="0"/>
              <a:ea typeface="+mj-ea"/>
              <a:cs typeface="+mj-cs"/>
            </a:endParaRPr>
          </a:p>
        </p:txBody>
      </p:sp>
      <p:sp>
        <p:nvSpPr>
          <p:cNvPr id="27" name="Line 7"/>
          <p:cNvSpPr>
            <a:spLocks noChangeShapeType="1"/>
          </p:cNvSpPr>
          <p:nvPr/>
        </p:nvSpPr>
        <p:spPr bwMode="auto">
          <a:xfrm>
            <a:off x="228600" y="457200"/>
            <a:ext cx="8610600" cy="0"/>
          </a:xfrm>
          <a:prstGeom prst="line">
            <a:avLst/>
          </a:prstGeom>
          <a:noFill/>
          <a:ln w="31750">
            <a:solidFill>
              <a:srgbClr val="CC3300"/>
            </a:solidFill>
            <a:round/>
            <a:headEnd/>
            <a:tailEnd/>
          </a:ln>
        </p:spPr>
        <p:txBody>
          <a:bodyPr/>
          <a:lstStyle/>
          <a:p>
            <a:endParaRPr lang="en-US"/>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353" t="14910" r="7653" b="6879"/>
          <a:stretch/>
        </p:blipFill>
        <p:spPr bwMode="auto">
          <a:xfrm>
            <a:off x="-35257" y="887414"/>
            <a:ext cx="9179257" cy="4938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798924" y="6027003"/>
            <a:ext cx="2362199" cy="830997"/>
          </a:xfrm>
          <a:prstGeom prst="rect">
            <a:avLst/>
          </a:prstGeom>
          <a:noFill/>
        </p:spPr>
        <p:txBody>
          <a:bodyPr wrap="square" rtlCol="0">
            <a:spAutoFit/>
          </a:bodyPr>
          <a:lstStyle/>
          <a:p>
            <a:r>
              <a:rPr lang="en-US" sz="1200" dirty="0"/>
              <a:t>DF </a:t>
            </a:r>
            <a:r>
              <a:rPr lang="en-US" sz="1200" dirty="0" err="1"/>
              <a:t>Ransohoff</a:t>
            </a:r>
            <a:r>
              <a:rPr lang="en-US" sz="1200" dirty="0"/>
              <a:t>, "Bias as a threat to the validity of cancer molecular-marker research", Nat Rev Cancer 5 (2005) 142-9.</a:t>
            </a:r>
          </a:p>
        </p:txBody>
      </p:sp>
    </p:spTree>
    <p:extLst>
      <p:ext uri="{BB962C8B-B14F-4D97-AF65-F5344CB8AC3E}">
        <p14:creationId xmlns:p14="http://schemas.microsoft.com/office/powerpoint/2010/main" val="2299053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p:cNvSpPr txBox="1">
            <a:spLocks noChangeArrowheads="1"/>
          </p:cNvSpPr>
          <p:nvPr/>
        </p:nvSpPr>
        <p:spPr>
          <a:xfrm>
            <a:off x="0" y="0"/>
            <a:ext cx="9144000" cy="838200"/>
          </a:xfrm>
          <a:prstGeom prst="rect">
            <a:avLst/>
          </a:prstGeom>
        </p:spPr>
        <p:txBody>
          <a:bodyPr vert="horz" lIns="91440" tIns="45720" rIns="91440" bIns="45720" rtlCol="0" anchor="ctr">
            <a:normAutofit fontScale="92500" lnSpcReduction="10000"/>
          </a:bodyPr>
          <a:lstStyle/>
          <a:p>
            <a:pPr lvl="0" algn="ctr">
              <a:spcBef>
                <a:spcPct val="0"/>
              </a:spcBef>
            </a:pPr>
            <a:r>
              <a:rPr lang="en-US" sz="2800" b="1" dirty="0">
                <a:latin typeface="Comic Sans MS" pitchFamily="66" charset="0"/>
                <a:ea typeface="+mj-ea"/>
                <a:cs typeface="+mj-cs"/>
              </a:rPr>
              <a:t>Principles and geometric representation </a:t>
            </a:r>
            <a:endParaRPr lang="en-US" sz="2800" b="1" dirty="0" smtClean="0">
              <a:latin typeface="Comic Sans MS" pitchFamily="66" charset="0"/>
              <a:ea typeface="+mj-ea"/>
              <a:cs typeface="+mj-cs"/>
            </a:endParaRPr>
          </a:p>
          <a:p>
            <a:pPr lvl="0" algn="ctr">
              <a:spcBef>
                <a:spcPct val="0"/>
              </a:spcBef>
            </a:pPr>
            <a:r>
              <a:rPr lang="en-US" sz="2800" b="1" dirty="0" smtClean="0">
                <a:latin typeface="Comic Sans MS" pitchFamily="66" charset="0"/>
                <a:ea typeface="+mj-ea"/>
                <a:cs typeface="+mj-cs"/>
              </a:rPr>
              <a:t>for </a:t>
            </a:r>
            <a:r>
              <a:rPr lang="en-US" sz="2800" b="1" dirty="0">
                <a:latin typeface="Comic Sans MS" pitchFamily="66" charset="0"/>
                <a:ea typeface="+mj-ea"/>
                <a:cs typeface="+mj-cs"/>
              </a:rPr>
              <a:t>supervised </a:t>
            </a:r>
            <a:r>
              <a:rPr lang="en-US" sz="2800" b="1" dirty="0" smtClean="0">
                <a:latin typeface="Comic Sans MS" pitchFamily="66" charset="0"/>
                <a:ea typeface="+mj-ea"/>
                <a:cs typeface="+mj-cs"/>
              </a:rPr>
              <a:t>learning</a:t>
            </a:r>
            <a:endParaRPr lang="en-US" sz="2800" b="1" dirty="0">
              <a:latin typeface="Comic Sans MS" pitchFamily="66" charset="0"/>
              <a:ea typeface="+mj-ea"/>
              <a:cs typeface="+mj-cs"/>
            </a:endParaRPr>
          </a:p>
        </p:txBody>
      </p:sp>
      <p:pic>
        <p:nvPicPr>
          <p:cNvPr id="24" name="Picture 2"/>
          <p:cNvPicPr>
            <a:picLocks noChangeAspect="1" noChangeArrowheads="1"/>
          </p:cNvPicPr>
          <p:nvPr/>
        </p:nvPicPr>
        <p:blipFill>
          <a:blip r:embed="rId2" cstate="print"/>
          <a:srcRect/>
          <a:stretch>
            <a:fillRect/>
          </a:stretch>
        </p:blipFill>
        <p:spPr bwMode="auto">
          <a:xfrm>
            <a:off x="1447800" y="1066800"/>
            <a:ext cx="6143625" cy="3562350"/>
          </a:xfrm>
          <a:prstGeom prst="rect">
            <a:avLst/>
          </a:prstGeom>
          <a:noFill/>
          <a:ln w="9525">
            <a:noFill/>
            <a:miter lim="800000"/>
            <a:headEnd/>
            <a:tailEnd/>
          </a:ln>
        </p:spPr>
      </p:pic>
      <p:sp>
        <p:nvSpPr>
          <p:cNvPr id="25" name="Rectangle 24"/>
          <p:cNvSpPr/>
          <p:nvPr/>
        </p:nvSpPr>
        <p:spPr>
          <a:xfrm>
            <a:off x="990600" y="5257800"/>
            <a:ext cx="7543800" cy="461665"/>
          </a:xfrm>
          <a:prstGeom prst="rect">
            <a:avLst/>
          </a:prstGeom>
        </p:spPr>
        <p:txBody>
          <a:bodyPr wrap="square">
            <a:spAutoFit/>
          </a:bodyPr>
          <a:lstStyle/>
          <a:p>
            <a:pPr marL="171450" indent="-171450">
              <a:buFont typeface="Arial" pitchFamily="34" charset="0"/>
              <a:buChar char="•"/>
            </a:pPr>
            <a:r>
              <a:rPr lang="en-US" sz="2400" dirty="0">
                <a:latin typeface="Comic Sans MS" pitchFamily="66" charset="0"/>
                <a:ea typeface="+mj-ea"/>
                <a:cs typeface="+mj-cs"/>
              </a:rPr>
              <a:t>Want to classify objects as boats and houses.</a:t>
            </a:r>
          </a:p>
        </p:txBody>
      </p:sp>
      <p:sp>
        <p:nvSpPr>
          <p:cNvPr id="7" name="Line 7"/>
          <p:cNvSpPr>
            <a:spLocks noChangeShapeType="1"/>
          </p:cNvSpPr>
          <p:nvPr/>
        </p:nvSpPr>
        <p:spPr bwMode="auto">
          <a:xfrm>
            <a:off x="228600" y="8382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2990993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1447800" y="1066800"/>
            <a:ext cx="6143625" cy="3562350"/>
          </a:xfrm>
          <a:prstGeom prst="rect">
            <a:avLst/>
          </a:prstGeom>
          <a:noFill/>
          <a:ln w="9525">
            <a:noFill/>
            <a:miter lim="800000"/>
            <a:headEnd/>
            <a:tailEnd/>
          </a:ln>
        </p:spPr>
      </p:pic>
      <p:sp>
        <p:nvSpPr>
          <p:cNvPr id="7" name="Oval 6"/>
          <p:cNvSpPr/>
          <p:nvPr/>
        </p:nvSpPr>
        <p:spPr>
          <a:xfrm>
            <a:off x="3810000" y="38862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267200" y="37338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648200" y="35814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200400" y="36576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429000" y="35052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810000" y="35814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886200" y="33528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343400" y="34290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105400" y="34290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495800" y="32004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743200" y="35814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905000" y="32766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00600" y="33528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876800" y="31242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191000" y="30480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257800" y="32766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715000" y="33528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334000" y="30480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172200" y="32004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791200" y="31242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553200" y="31242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934200" y="30480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351776" y="29718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239000" y="27432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629400" y="28956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800600" y="29718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257800" y="28194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276600" y="32766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810000" y="32004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514600" y="35814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590800" y="32766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590800" y="34290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286000" y="34290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048000" y="34290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971800" y="32004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352800" y="31242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886200" y="29718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038600" y="28194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429000" y="29718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a:off x="1981200" y="22860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3429000" y="21336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4495800" y="25908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4191000" y="26670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019800" y="22860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638800" y="24384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5733288" y="223113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562600" y="25908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286000" y="32004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800600" y="27432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657600" y="28956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4267200" y="28194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2667000" y="28956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3886200" y="27432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943600" y="25146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62600" y="28194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943600" y="27432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096000" y="28194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6248400" y="25908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419600" y="28956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5105400" y="26670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5715000" y="28956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6096000" y="30480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6400800" y="27432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6705600" y="26670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6858000" y="28194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6629400" y="24384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6477000" y="24384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6248400" y="23622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3124200" y="30480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a:spLocks noChangeAspect="1"/>
          </p:cNvSpPr>
          <p:nvPr/>
        </p:nvSpPr>
        <p:spPr>
          <a:xfrm>
            <a:off x="2667000" y="22860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a:spLocks noChangeAspect="1"/>
          </p:cNvSpPr>
          <p:nvPr/>
        </p:nvSpPr>
        <p:spPr>
          <a:xfrm>
            <a:off x="3200400" y="21336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a:spLocks noChangeAspect="1"/>
          </p:cNvSpPr>
          <p:nvPr/>
        </p:nvSpPr>
        <p:spPr>
          <a:xfrm>
            <a:off x="3276600" y="28194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334000" y="25146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3048000" y="28956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a:spLocks noChangeAspect="1"/>
          </p:cNvSpPr>
          <p:nvPr/>
        </p:nvSpPr>
        <p:spPr>
          <a:xfrm>
            <a:off x="4800600" y="26670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a:spLocks noChangeAspect="1"/>
          </p:cNvSpPr>
          <p:nvPr/>
        </p:nvSpPr>
        <p:spPr>
          <a:xfrm>
            <a:off x="5181600" y="25908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5486400" y="23622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5410200" y="22860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2819400" y="31242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a:spLocks noChangeAspect="1"/>
          </p:cNvSpPr>
          <p:nvPr/>
        </p:nvSpPr>
        <p:spPr>
          <a:xfrm>
            <a:off x="2590800" y="23622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a:spLocks noChangeAspect="1"/>
          </p:cNvSpPr>
          <p:nvPr/>
        </p:nvSpPr>
        <p:spPr>
          <a:xfrm>
            <a:off x="2895600" y="22098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a:spLocks noChangeAspect="1"/>
          </p:cNvSpPr>
          <p:nvPr/>
        </p:nvSpPr>
        <p:spPr>
          <a:xfrm>
            <a:off x="3505200" y="27432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572000" y="26670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2438400" y="29718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a:spLocks noChangeAspect="1"/>
          </p:cNvSpPr>
          <p:nvPr/>
        </p:nvSpPr>
        <p:spPr>
          <a:xfrm>
            <a:off x="5257800" y="24384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a:spLocks noChangeAspect="1"/>
          </p:cNvSpPr>
          <p:nvPr/>
        </p:nvSpPr>
        <p:spPr>
          <a:xfrm>
            <a:off x="5486400" y="223113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a:spLocks noChangeAspect="1"/>
          </p:cNvSpPr>
          <p:nvPr/>
        </p:nvSpPr>
        <p:spPr>
          <a:xfrm>
            <a:off x="4953000" y="25146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a:spLocks noChangeAspect="1"/>
          </p:cNvSpPr>
          <p:nvPr/>
        </p:nvSpPr>
        <p:spPr>
          <a:xfrm>
            <a:off x="5105400" y="23622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2286000" y="31242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a:spLocks noChangeAspect="1"/>
          </p:cNvSpPr>
          <p:nvPr/>
        </p:nvSpPr>
        <p:spPr>
          <a:xfrm>
            <a:off x="1600200" y="25908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a:spLocks noChangeAspect="1"/>
          </p:cNvSpPr>
          <p:nvPr/>
        </p:nvSpPr>
        <p:spPr>
          <a:xfrm>
            <a:off x="1447800" y="27432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2743200" y="30480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a:spLocks noChangeAspect="1"/>
          </p:cNvSpPr>
          <p:nvPr/>
        </p:nvSpPr>
        <p:spPr>
          <a:xfrm>
            <a:off x="3657600" y="28194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a:spLocks noChangeAspect="1"/>
          </p:cNvSpPr>
          <p:nvPr/>
        </p:nvSpPr>
        <p:spPr>
          <a:xfrm>
            <a:off x="5257800" y="22098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a:spLocks noChangeAspect="1"/>
          </p:cNvSpPr>
          <p:nvPr/>
        </p:nvSpPr>
        <p:spPr>
          <a:xfrm>
            <a:off x="5029200" y="22098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a:spLocks noChangeAspect="1"/>
          </p:cNvSpPr>
          <p:nvPr/>
        </p:nvSpPr>
        <p:spPr>
          <a:xfrm>
            <a:off x="5105400" y="22860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a:spLocks noChangeAspect="1"/>
          </p:cNvSpPr>
          <p:nvPr/>
        </p:nvSpPr>
        <p:spPr>
          <a:xfrm>
            <a:off x="4724400" y="25146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a:spLocks noChangeAspect="1"/>
          </p:cNvSpPr>
          <p:nvPr/>
        </p:nvSpPr>
        <p:spPr>
          <a:xfrm>
            <a:off x="4191000" y="21336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a:spLocks noChangeAspect="1"/>
          </p:cNvSpPr>
          <p:nvPr/>
        </p:nvSpPr>
        <p:spPr>
          <a:xfrm>
            <a:off x="2971800" y="26670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2895600" y="25146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2743200" y="26670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2743200" y="25908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2590800" y="25146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2514600" y="24384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a:spLocks noChangeAspect="1"/>
          </p:cNvSpPr>
          <p:nvPr/>
        </p:nvSpPr>
        <p:spPr>
          <a:xfrm>
            <a:off x="2819400" y="24384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2743200" y="23622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a:spLocks noChangeAspect="1"/>
          </p:cNvSpPr>
          <p:nvPr/>
        </p:nvSpPr>
        <p:spPr>
          <a:xfrm>
            <a:off x="2286000" y="24384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a:spLocks noChangeAspect="1"/>
          </p:cNvSpPr>
          <p:nvPr/>
        </p:nvSpPr>
        <p:spPr>
          <a:xfrm>
            <a:off x="2438400" y="25908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a:spLocks noChangeAspect="1"/>
          </p:cNvSpPr>
          <p:nvPr/>
        </p:nvSpPr>
        <p:spPr>
          <a:xfrm>
            <a:off x="2362200" y="25146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a:spLocks noChangeAspect="1"/>
          </p:cNvSpPr>
          <p:nvPr/>
        </p:nvSpPr>
        <p:spPr>
          <a:xfrm>
            <a:off x="2133600" y="25908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a:spLocks noChangeAspect="1"/>
          </p:cNvSpPr>
          <p:nvPr/>
        </p:nvSpPr>
        <p:spPr>
          <a:xfrm>
            <a:off x="1752600" y="25146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2133600" y="29718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a:spLocks noChangeAspect="1"/>
          </p:cNvSpPr>
          <p:nvPr/>
        </p:nvSpPr>
        <p:spPr>
          <a:xfrm>
            <a:off x="2209800" y="27432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a:spLocks noChangeAspect="1"/>
          </p:cNvSpPr>
          <p:nvPr/>
        </p:nvSpPr>
        <p:spPr>
          <a:xfrm>
            <a:off x="2438400" y="27432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a:spLocks noChangeAspect="1"/>
          </p:cNvSpPr>
          <p:nvPr/>
        </p:nvSpPr>
        <p:spPr>
          <a:xfrm>
            <a:off x="2057400" y="24384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a:spLocks noChangeAspect="1"/>
          </p:cNvSpPr>
          <p:nvPr/>
        </p:nvSpPr>
        <p:spPr>
          <a:xfrm>
            <a:off x="1752600" y="22860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a:spLocks noChangeAspect="1"/>
          </p:cNvSpPr>
          <p:nvPr/>
        </p:nvSpPr>
        <p:spPr>
          <a:xfrm>
            <a:off x="1905000" y="26670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1981200" y="28956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a:spLocks noChangeAspect="1"/>
          </p:cNvSpPr>
          <p:nvPr/>
        </p:nvSpPr>
        <p:spPr>
          <a:xfrm>
            <a:off x="1676400" y="27432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a:spLocks noChangeAspect="1"/>
          </p:cNvSpPr>
          <p:nvPr/>
        </p:nvSpPr>
        <p:spPr>
          <a:xfrm>
            <a:off x="2286000" y="28956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a:spLocks noChangeAspect="1"/>
          </p:cNvSpPr>
          <p:nvPr/>
        </p:nvSpPr>
        <p:spPr>
          <a:xfrm>
            <a:off x="2895600" y="28194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a:spLocks noChangeAspect="1"/>
          </p:cNvSpPr>
          <p:nvPr/>
        </p:nvSpPr>
        <p:spPr>
          <a:xfrm>
            <a:off x="3200400" y="27432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a:spLocks noChangeAspect="1"/>
          </p:cNvSpPr>
          <p:nvPr/>
        </p:nvSpPr>
        <p:spPr>
          <a:xfrm>
            <a:off x="1981200" y="28194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953000" y="24384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a:spLocks noChangeAspect="1"/>
          </p:cNvSpPr>
          <p:nvPr/>
        </p:nvSpPr>
        <p:spPr>
          <a:xfrm>
            <a:off x="4419600" y="25146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a:spLocks noChangeAspect="1"/>
          </p:cNvSpPr>
          <p:nvPr/>
        </p:nvSpPr>
        <p:spPr>
          <a:xfrm>
            <a:off x="1752600" y="28956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a:spLocks noChangeAspect="1"/>
          </p:cNvSpPr>
          <p:nvPr/>
        </p:nvSpPr>
        <p:spPr>
          <a:xfrm>
            <a:off x="2209800" y="30480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a:spLocks noChangeAspect="1"/>
          </p:cNvSpPr>
          <p:nvPr/>
        </p:nvSpPr>
        <p:spPr>
          <a:xfrm>
            <a:off x="1600200" y="28956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a:spLocks noChangeAspect="1"/>
          </p:cNvSpPr>
          <p:nvPr/>
        </p:nvSpPr>
        <p:spPr>
          <a:xfrm>
            <a:off x="4876800" y="23622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a:spLocks noChangeAspect="1"/>
          </p:cNvSpPr>
          <p:nvPr/>
        </p:nvSpPr>
        <p:spPr>
          <a:xfrm>
            <a:off x="4572000" y="24384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a:spLocks noChangeAspect="1"/>
          </p:cNvSpPr>
          <p:nvPr/>
        </p:nvSpPr>
        <p:spPr>
          <a:xfrm>
            <a:off x="4038600" y="25146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a:spLocks noChangeAspect="1"/>
          </p:cNvSpPr>
          <p:nvPr/>
        </p:nvSpPr>
        <p:spPr>
          <a:xfrm>
            <a:off x="3810000" y="25908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a:spLocks noChangeAspect="1"/>
          </p:cNvSpPr>
          <p:nvPr/>
        </p:nvSpPr>
        <p:spPr>
          <a:xfrm>
            <a:off x="4114800" y="20574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a:spLocks noChangeAspect="1"/>
          </p:cNvSpPr>
          <p:nvPr/>
        </p:nvSpPr>
        <p:spPr>
          <a:xfrm>
            <a:off x="4038600" y="22860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a:spLocks noChangeAspect="1"/>
          </p:cNvSpPr>
          <p:nvPr/>
        </p:nvSpPr>
        <p:spPr>
          <a:xfrm>
            <a:off x="3886200" y="21336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a:spLocks noChangeAspect="1"/>
          </p:cNvSpPr>
          <p:nvPr/>
        </p:nvSpPr>
        <p:spPr>
          <a:xfrm>
            <a:off x="4800600" y="22860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a:spLocks noChangeAspect="1"/>
          </p:cNvSpPr>
          <p:nvPr/>
        </p:nvSpPr>
        <p:spPr>
          <a:xfrm>
            <a:off x="3733800" y="21336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a:spLocks noChangeAspect="1"/>
          </p:cNvSpPr>
          <p:nvPr/>
        </p:nvSpPr>
        <p:spPr>
          <a:xfrm>
            <a:off x="3581400" y="24384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a:spLocks noChangeAspect="1"/>
          </p:cNvSpPr>
          <p:nvPr/>
        </p:nvSpPr>
        <p:spPr>
          <a:xfrm>
            <a:off x="3505200" y="23622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a:spLocks noChangeAspect="1"/>
          </p:cNvSpPr>
          <p:nvPr/>
        </p:nvSpPr>
        <p:spPr>
          <a:xfrm>
            <a:off x="3886200" y="22098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a:spLocks noChangeAspect="1"/>
          </p:cNvSpPr>
          <p:nvPr/>
        </p:nvSpPr>
        <p:spPr>
          <a:xfrm>
            <a:off x="4343400" y="24384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a:spLocks noChangeAspect="1"/>
          </p:cNvSpPr>
          <p:nvPr/>
        </p:nvSpPr>
        <p:spPr>
          <a:xfrm>
            <a:off x="4572000" y="21336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a:spLocks noChangeAspect="1"/>
          </p:cNvSpPr>
          <p:nvPr/>
        </p:nvSpPr>
        <p:spPr>
          <a:xfrm>
            <a:off x="3886200" y="24384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a:spLocks noChangeAspect="1"/>
          </p:cNvSpPr>
          <p:nvPr/>
        </p:nvSpPr>
        <p:spPr>
          <a:xfrm>
            <a:off x="3733800" y="22860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a:spLocks noChangeAspect="1"/>
          </p:cNvSpPr>
          <p:nvPr/>
        </p:nvSpPr>
        <p:spPr>
          <a:xfrm>
            <a:off x="3657600" y="20574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a:spLocks noChangeAspect="1"/>
          </p:cNvSpPr>
          <p:nvPr/>
        </p:nvSpPr>
        <p:spPr>
          <a:xfrm>
            <a:off x="3505200" y="22860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a:spLocks noChangeAspect="1"/>
          </p:cNvSpPr>
          <p:nvPr/>
        </p:nvSpPr>
        <p:spPr>
          <a:xfrm>
            <a:off x="3429000" y="22098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a:spLocks noChangeAspect="1"/>
          </p:cNvSpPr>
          <p:nvPr/>
        </p:nvSpPr>
        <p:spPr>
          <a:xfrm>
            <a:off x="4114800" y="24384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a:spLocks noChangeAspect="1"/>
          </p:cNvSpPr>
          <p:nvPr/>
        </p:nvSpPr>
        <p:spPr>
          <a:xfrm>
            <a:off x="4724400" y="22098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a:spLocks noChangeAspect="1"/>
          </p:cNvSpPr>
          <p:nvPr/>
        </p:nvSpPr>
        <p:spPr>
          <a:xfrm>
            <a:off x="3886200" y="23622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a:spLocks noChangeAspect="1"/>
          </p:cNvSpPr>
          <p:nvPr/>
        </p:nvSpPr>
        <p:spPr>
          <a:xfrm>
            <a:off x="3810000" y="22860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a:spLocks noChangeAspect="1"/>
          </p:cNvSpPr>
          <p:nvPr/>
        </p:nvSpPr>
        <p:spPr>
          <a:xfrm>
            <a:off x="3657600" y="25146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a:spLocks noChangeAspect="1"/>
          </p:cNvSpPr>
          <p:nvPr/>
        </p:nvSpPr>
        <p:spPr>
          <a:xfrm>
            <a:off x="3429000" y="25908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a:spLocks noChangeAspect="1"/>
          </p:cNvSpPr>
          <p:nvPr/>
        </p:nvSpPr>
        <p:spPr>
          <a:xfrm>
            <a:off x="3429000" y="25146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a:spLocks noChangeAspect="1"/>
          </p:cNvSpPr>
          <p:nvPr/>
        </p:nvSpPr>
        <p:spPr>
          <a:xfrm>
            <a:off x="3352800" y="24384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a:spLocks noChangeAspect="1"/>
          </p:cNvSpPr>
          <p:nvPr/>
        </p:nvSpPr>
        <p:spPr>
          <a:xfrm>
            <a:off x="2971800" y="22860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a:spLocks noChangeAspect="1"/>
          </p:cNvSpPr>
          <p:nvPr/>
        </p:nvSpPr>
        <p:spPr>
          <a:xfrm>
            <a:off x="3048000" y="23622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a:spLocks noChangeAspect="1"/>
          </p:cNvSpPr>
          <p:nvPr/>
        </p:nvSpPr>
        <p:spPr>
          <a:xfrm>
            <a:off x="3048000" y="24384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a:spLocks noChangeAspect="1"/>
          </p:cNvSpPr>
          <p:nvPr/>
        </p:nvSpPr>
        <p:spPr>
          <a:xfrm>
            <a:off x="3124200" y="25146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a:spLocks noChangeAspect="1"/>
          </p:cNvSpPr>
          <p:nvPr/>
        </p:nvSpPr>
        <p:spPr>
          <a:xfrm>
            <a:off x="3200400" y="25908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a:spLocks noChangeAspect="1"/>
          </p:cNvSpPr>
          <p:nvPr/>
        </p:nvSpPr>
        <p:spPr>
          <a:xfrm>
            <a:off x="3276600" y="22860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a:spLocks noChangeAspect="1"/>
          </p:cNvSpPr>
          <p:nvPr/>
        </p:nvSpPr>
        <p:spPr>
          <a:xfrm>
            <a:off x="3200400" y="22098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a:spLocks noChangeAspect="1"/>
          </p:cNvSpPr>
          <p:nvPr/>
        </p:nvSpPr>
        <p:spPr>
          <a:xfrm>
            <a:off x="3352800" y="23622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a:spLocks noChangeAspect="1"/>
          </p:cNvSpPr>
          <p:nvPr/>
        </p:nvSpPr>
        <p:spPr>
          <a:xfrm>
            <a:off x="4267200" y="20574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a:spLocks noChangeAspect="1"/>
          </p:cNvSpPr>
          <p:nvPr/>
        </p:nvSpPr>
        <p:spPr>
          <a:xfrm>
            <a:off x="4191000" y="22098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a:spLocks noChangeAspect="1"/>
          </p:cNvSpPr>
          <p:nvPr/>
        </p:nvSpPr>
        <p:spPr>
          <a:xfrm>
            <a:off x="4495800" y="22860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a:spLocks noChangeAspect="1"/>
          </p:cNvSpPr>
          <p:nvPr/>
        </p:nvSpPr>
        <p:spPr>
          <a:xfrm>
            <a:off x="4572000" y="23622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a:spLocks noChangeAspect="1"/>
          </p:cNvSpPr>
          <p:nvPr/>
        </p:nvSpPr>
        <p:spPr>
          <a:xfrm>
            <a:off x="4343400" y="22860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a:spLocks noChangeAspect="1"/>
          </p:cNvSpPr>
          <p:nvPr/>
        </p:nvSpPr>
        <p:spPr>
          <a:xfrm>
            <a:off x="4407408" y="2121408"/>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2438400" y="1295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a:off x="1828800" y="1066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a:spLocks/>
          </p:cNvSpPr>
          <p:nvPr/>
        </p:nvSpPr>
        <p:spPr>
          <a:xfrm>
            <a:off x="1524000" y="1676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p:cNvSpPr/>
          <p:nvPr/>
        </p:nvSpPr>
        <p:spPr>
          <a:xfrm>
            <a:off x="4419600" y="1447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1828800" y="15240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p:nvSpPr>
        <p:spPr>
          <a:xfrm>
            <a:off x="2057400" y="11430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a:off x="1981200" y="12192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3124200" y="1447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4419600" y="16002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p:nvPr/>
        </p:nvSpPr>
        <p:spPr>
          <a:xfrm>
            <a:off x="4343400" y="16002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a:off x="2362200" y="12192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a:off x="1981200" y="1066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p:cNvSpPr/>
          <p:nvPr/>
        </p:nvSpPr>
        <p:spPr>
          <a:xfrm>
            <a:off x="3657600" y="1447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a:off x="3962400" y="15240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4267200" y="1295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p:nvSpPr>
        <p:spPr>
          <a:xfrm>
            <a:off x="3810000" y="15240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a:off x="4038600" y="16002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3352800" y="15240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1524000" y="15240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1981200" y="16002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3810000" y="1447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2819400" y="12192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a:off x="3048000" y="1676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a:off x="1447800" y="17526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a:off x="1752600" y="16002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3429000" y="1676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a:off x="3657600" y="16002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p:cNvSpPr/>
          <p:nvPr/>
        </p:nvSpPr>
        <p:spPr>
          <a:xfrm>
            <a:off x="3048000" y="1447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2362200" y="15240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p:cNvSpPr/>
          <p:nvPr/>
        </p:nvSpPr>
        <p:spPr>
          <a:xfrm>
            <a:off x="1447800" y="2057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2057400" y="153009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p:cNvSpPr/>
          <p:nvPr/>
        </p:nvSpPr>
        <p:spPr>
          <a:xfrm>
            <a:off x="2362200" y="1676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p:cNvSpPr/>
          <p:nvPr/>
        </p:nvSpPr>
        <p:spPr>
          <a:xfrm>
            <a:off x="2895600" y="1828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p:cNvSpPr/>
          <p:nvPr/>
        </p:nvSpPr>
        <p:spPr>
          <a:xfrm>
            <a:off x="2209800" y="15240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a:off x="2209800" y="19050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p:nvPr/>
        </p:nvSpPr>
        <p:spPr>
          <a:xfrm>
            <a:off x="2743200" y="15240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1905000" y="17526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p:cNvSpPr/>
          <p:nvPr/>
        </p:nvSpPr>
        <p:spPr>
          <a:xfrm>
            <a:off x="2667000" y="1676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p:cNvSpPr/>
          <p:nvPr/>
        </p:nvSpPr>
        <p:spPr>
          <a:xfrm>
            <a:off x="2743200" y="1828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p:cNvSpPr/>
          <p:nvPr/>
        </p:nvSpPr>
        <p:spPr>
          <a:xfrm>
            <a:off x="2438400" y="1828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2895600" y="15240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p:nvPr/>
        </p:nvSpPr>
        <p:spPr>
          <a:xfrm>
            <a:off x="2514600" y="15240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a:off x="2590800" y="1447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p:cNvSpPr/>
          <p:nvPr/>
        </p:nvSpPr>
        <p:spPr>
          <a:xfrm>
            <a:off x="3124200" y="17526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2590800" y="1828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a:off x="2286000" y="1066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p:cNvSpPr/>
          <p:nvPr/>
        </p:nvSpPr>
        <p:spPr>
          <a:xfrm>
            <a:off x="1676400" y="1066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p:cNvSpPr/>
          <p:nvPr/>
        </p:nvSpPr>
        <p:spPr>
          <a:xfrm>
            <a:off x="2133600" y="1066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p:cNvSpPr/>
          <p:nvPr/>
        </p:nvSpPr>
        <p:spPr>
          <a:xfrm>
            <a:off x="1524000" y="1066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p:cNvSpPr/>
          <p:nvPr/>
        </p:nvSpPr>
        <p:spPr>
          <a:xfrm>
            <a:off x="2209800" y="11430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p:cNvSpPr/>
          <p:nvPr/>
        </p:nvSpPr>
        <p:spPr>
          <a:xfrm>
            <a:off x="1828800" y="11430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p:nvPr/>
        </p:nvSpPr>
        <p:spPr>
          <a:xfrm>
            <a:off x="3276600" y="17526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2438400" y="11430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p:nvSpPr>
        <p:spPr>
          <a:xfrm>
            <a:off x="4419600" y="11430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p:cNvSpPr/>
          <p:nvPr/>
        </p:nvSpPr>
        <p:spPr>
          <a:xfrm>
            <a:off x="2590800" y="1066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p:cNvSpPr/>
          <p:nvPr/>
        </p:nvSpPr>
        <p:spPr>
          <a:xfrm>
            <a:off x="4114800" y="1066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p:cNvSpPr/>
          <p:nvPr/>
        </p:nvSpPr>
        <p:spPr>
          <a:xfrm>
            <a:off x="2438400" y="1066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p:cNvSpPr/>
          <p:nvPr/>
        </p:nvSpPr>
        <p:spPr>
          <a:xfrm>
            <a:off x="3886200" y="13716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p:cNvSpPr/>
          <p:nvPr/>
        </p:nvSpPr>
        <p:spPr>
          <a:xfrm>
            <a:off x="2667000" y="12192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p:cNvSpPr/>
          <p:nvPr/>
        </p:nvSpPr>
        <p:spPr>
          <a:xfrm>
            <a:off x="2895600" y="1066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p:cNvSpPr/>
          <p:nvPr/>
        </p:nvSpPr>
        <p:spPr>
          <a:xfrm>
            <a:off x="2743200" y="1066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p:cNvSpPr/>
          <p:nvPr/>
        </p:nvSpPr>
        <p:spPr>
          <a:xfrm>
            <a:off x="3505200" y="1447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2514600" y="12192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p:cNvSpPr/>
          <p:nvPr/>
        </p:nvSpPr>
        <p:spPr>
          <a:xfrm>
            <a:off x="5181600" y="1295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p:cNvSpPr/>
          <p:nvPr/>
        </p:nvSpPr>
        <p:spPr>
          <a:xfrm>
            <a:off x="5943600" y="1295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a:off x="5181600" y="12192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5105400" y="13716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p:cNvSpPr/>
          <p:nvPr/>
        </p:nvSpPr>
        <p:spPr>
          <a:xfrm>
            <a:off x="5029200" y="1295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p:cNvSpPr/>
          <p:nvPr/>
        </p:nvSpPr>
        <p:spPr>
          <a:xfrm>
            <a:off x="5029200" y="12192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p:nvSpPr>
        <p:spPr>
          <a:xfrm>
            <a:off x="4953000" y="1295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p:cNvSpPr/>
          <p:nvPr/>
        </p:nvSpPr>
        <p:spPr>
          <a:xfrm>
            <a:off x="5410200" y="1066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p:cNvSpPr/>
          <p:nvPr/>
        </p:nvSpPr>
        <p:spPr>
          <a:xfrm>
            <a:off x="5105400" y="15240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p:cNvSpPr/>
          <p:nvPr/>
        </p:nvSpPr>
        <p:spPr>
          <a:xfrm>
            <a:off x="4953000" y="13716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a:xfrm>
            <a:off x="5105400" y="1676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p:cNvSpPr/>
          <p:nvPr/>
        </p:nvSpPr>
        <p:spPr>
          <a:xfrm>
            <a:off x="5410200" y="12192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p:cNvSpPr/>
          <p:nvPr/>
        </p:nvSpPr>
        <p:spPr>
          <a:xfrm>
            <a:off x="5181600" y="13716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p:cNvSpPr/>
          <p:nvPr/>
        </p:nvSpPr>
        <p:spPr>
          <a:xfrm>
            <a:off x="5181600" y="16002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p:cNvSpPr/>
          <p:nvPr/>
        </p:nvSpPr>
        <p:spPr>
          <a:xfrm>
            <a:off x="4724400" y="1295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p:cNvSpPr/>
          <p:nvPr/>
        </p:nvSpPr>
        <p:spPr>
          <a:xfrm>
            <a:off x="4876800" y="12192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p:cNvSpPr/>
          <p:nvPr/>
        </p:nvSpPr>
        <p:spPr>
          <a:xfrm>
            <a:off x="5105400" y="17526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p:cNvSpPr/>
          <p:nvPr/>
        </p:nvSpPr>
        <p:spPr>
          <a:xfrm>
            <a:off x="5029200" y="1676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ectangle 258"/>
          <p:cNvSpPr/>
          <p:nvPr/>
        </p:nvSpPr>
        <p:spPr>
          <a:xfrm>
            <a:off x="4724400" y="12192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p:cNvSpPr/>
          <p:nvPr/>
        </p:nvSpPr>
        <p:spPr>
          <a:xfrm>
            <a:off x="4724400" y="16002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ectangle 260"/>
          <p:cNvSpPr/>
          <p:nvPr/>
        </p:nvSpPr>
        <p:spPr>
          <a:xfrm>
            <a:off x="4876800" y="1676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261"/>
          <p:cNvSpPr/>
          <p:nvPr/>
        </p:nvSpPr>
        <p:spPr>
          <a:xfrm>
            <a:off x="4876800" y="1066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p:cNvSpPr/>
          <p:nvPr/>
        </p:nvSpPr>
        <p:spPr>
          <a:xfrm>
            <a:off x="4953000" y="15240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p:cNvSpPr/>
          <p:nvPr/>
        </p:nvSpPr>
        <p:spPr>
          <a:xfrm>
            <a:off x="4495800" y="11430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264"/>
          <p:cNvSpPr/>
          <p:nvPr/>
        </p:nvSpPr>
        <p:spPr>
          <a:xfrm>
            <a:off x="4114800" y="13716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p:cNvSpPr/>
          <p:nvPr/>
        </p:nvSpPr>
        <p:spPr>
          <a:xfrm>
            <a:off x="4876800" y="1447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p:cNvSpPr/>
          <p:nvPr/>
        </p:nvSpPr>
        <p:spPr>
          <a:xfrm>
            <a:off x="4800600" y="13716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p:cNvSpPr/>
          <p:nvPr/>
        </p:nvSpPr>
        <p:spPr>
          <a:xfrm>
            <a:off x="4648200" y="1447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268"/>
          <p:cNvSpPr/>
          <p:nvPr/>
        </p:nvSpPr>
        <p:spPr>
          <a:xfrm>
            <a:off x="5334000" y="16002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ectangle 269"/>
          <p:cNvSpPr/>
          <p:nvPr/>
        </p:nvSpPr>
        <p:spPr>
          <a:xfrm>
            <a:off x="5334000" y="1447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p:cNvSpPr/>
          <p:nvPr/>
        </p:nvSpPr>
        <p:spPr>
          <a:xfrm>
            <a:off x="5486400" y="1676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271"/>
          <p:cNvSpPr/>
          <p:nvPr/>
        </p:nvSpPr>
        <p:spPr>
          <a:xfrm>
            <a:off x="5486400" y="1295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p:cNvSpPr/>
          <p:nvPr/>
        </p:nvSpPr>
        <p:spPr>
          <a:xfrm>
            <a:off x="5334000" y="13716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p:cNvSpPr/>
          <p:nvPr/>
        </p:nvSpPr>
        <p:spPr>
          <a:xfrm>
            <a:off x="5562600" y="13716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274"/>
          <p:cNvSpPr/>
          <p:nvPr/>
        </p:nvSpPr>
        <p:spPr>
          <a:xfrm>
            <a:off x="5638800" y="1447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p:cNvSpPr/>
          <p:nvPr/>
        </p:nvSpPr>
        <p:spPr>
          <a:xfrm>
            <a:off x="5410200" y="15240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p:cNvSpPr/>
          <p:nvPr/>
        </p:nvSpPr>
        <p:spPr>
          <a:xfrm>
            <a:off x="5638800" y="16002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p:cNvSpPr/>
          <p:nvPr/>
        </p:nvSpPr>
        <p:spPr>
          <a:xfrm>
            <a:off x="6096000" y="15240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p:cNvSpPr/>
          <p:nvPr/>
        </p:nvSpPr>
        <p:spPr>
          <a:xfrm>
            <a:off x="5943600" y="1676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p:cNvSpPr/>
          <p:nvPr/>
        </p:nvSpPr>
        <p:spPr>
          <a:xfrm>
            <a:off x="5791200" y="1447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p:cNvSpPr/>
          <p:nvPr/>
        </p:nvSpPr>
        <p:spPr>
          <a:xfrm>
            <a:off x="5943600" y="15240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p:cNvSpPr/>
          <p:nvPr/>
        </p:nvSpPr>
        <p:spPr>
          <a:xfrm>
            <a:off x="5867400" y="1447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ectangle 282"/>
          <p:cNvSpPr/>
          <p:nvPr/>
        </p:nvSpPr>
        <p:spPr>
          <a:xfrm>
            <a:off x="5791200" y="1676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p:cNvSpPr/>
          <p:nvPr/>
        </p:nvSpPr>
        <p:spPr>
          <a:xfrm>
            <a:off x="6019800" y="1676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p:cNvSpPr/>
          <p:nvPr/>
        </p:nvSpPr>
        <p:spPr>
          <a:xfrm>
            <a:off x="6324600" y="16002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285"/>
          <p:cNvSpPr/>
          <p:nvPr/>
        </p:nvSpPr>
        <p:spPr>
          <a:xfrm>
            <a:off x="5638800" y="15240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286"/>
          <p:cNvSpPr/>
          <p:nvPr/>
        </p:nvSpPr>
        <p:spPr>
          <a:xfrm>
            <a:off x="6324600" y="13716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p:cNvSpPr/>
          <p:nvPr/>
        </p:nvSpPr>
        <p:spPr>
          <a:xfrm>
            <a:off x="6400800" y="1676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ectangle 288"/>
          <p:cNvSpPr/>
          <p:nvPr/>
        </p:nvSpPr>
        <p:spPr>
          <a:xfrm>
            <a:off x="5791200" y="12192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289"/>
          <p:cNvSpPr/>
          <p:nvPr/>
        </p:nvSpPr>
        <p:spPr>
          <a:xfrm>
            <a:off x="6400800" y="1447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p:cNvSpPr/>
          <p:nvPr/>
        </p:nvSpPr>
        <p:spPr>
          <a:xfrm>
            <a:off x="7315200" y="15240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ectangle 291"/>
          <p:cNvSpPr/>
          <p:nvPr/>
        </p:nvSpPr>
        <p:spPr>
          <a:xfrm>
            <a:off x="5638800" y="13716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ectangle 292"/>
          <p:cNvSpPr/>
          <p:nvPr/>
        </p:nvSpPr>
        <p:spPr>
          <a:xfrm>
            <a:off x="6553200" y="1295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ectangle 293"/>
          <p:cNvSpPr/>
          <p:nvPr/>
        </p:nvSpPr>
        <p:spPr>
          <a:xfrm>
            <a:off x="5943600" y="1066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ectangle 294"/>
          <p:cNvSpPr/>
          <p:nvPr/>
        </p:nvSpPr>
        <p:spPr>
          <a:xfrm>
            <a:off x="6781800" y="1295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ectangle 295"/>
          <p:cNvSpPr/>
          <p:nvPr/>
        </p:nvSpPr>
        <p:spPr>
          <a:xfrm>
            <a:off x="7010400" y="1295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ectangle 296"/>
          <p:cNvSpPr/>
          <p:nvPr/>
        </p:nvSpPr>
        <p:spPr>
          <a:xfrm>
            <a:off x="6934200" y="15240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297"/>
          <p:cNvSpPr/>
          <p:nvPr/>
        </p:nvSpPr>
        <p:spPr>
          <a:xfrm>
            <a:off x="6705600" y="16002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ectangle 298"/>
          <p:cNvSpPr/>
          <p:nvPr/>
        </p:nvSpPr>
        <p:spPr>
          <a:xfrm>
            <a:off x="7315200" y="17526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ectangle 299"/>
          <p:cNvSpPr/>
          <p:nvPr/>
        </p:nvSpPr>
        <p:spPr>
          <a:xfrm>
            <a:off x="7010400" y="1676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300"/>
          <p:cNvSpPr/>
          <p:nvPr/>
        </p:nvSpPr>
        <p:spPr>
          <a:xfrm>
            <a:off x="7315200" y="1447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301"/>
          <p:cNvSpPr/>
          <p:nvPr/>
        </p:nvSpPr>
        <p:spPr>
          <a:xfrm>
            <a:off x="7162800" y="1447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p:cNvSpPr/>
          <p:nvPr/>
        </p:nvSpPr>
        <p:spPr>
          <a:xfrm>
            <a:off x="7086600" y="13716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ectangle 303"/>
          <p:cNvSpPr/>
          <p:nvPr/>
        </p:nvSpPr>
        <p:spPr>
          <a:xfrm>
            <a:off x="6705600" y="13716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ectangle 304"/>
          <p:cNvSpPr/>
          <p:nvPr/>
        </p:nvSpPr>
        <p:spPr>
          <a:xfrm>
            <a:off x="7315200" y="1295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ectangle 305"/>
          <p:cNvSpPr/>
          <p:nvPr/>
        </p:nvSpPr>
        <p:spPr>
          <a:xfrm>
            <a:off x="7162800" y="13716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p:cNvSpPr/>
          <p:nvPr/>
        </p:nvSpPr>
        <p:spPr>
          <a:xfrm>
            <a:off x="7162800" y="1676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p:cNvSpPr/>
          <p:nvPr/>
        </p:nvSpPr>
        <p:spPr>
          <a:xfrm>
            <a:off x="7162800" y="17526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308"/>
          <p:cNvSpPr/>
          <p:nvPr/>
        </p:nvSpPr>
        <p:spPr>
          <a:xfrm>
            <a:off x="7397496" y="17526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ectangle 309"/>
          <p:cNvSpPr/>
          <p:nvPr/>
        </p:nvSpPr>
        <p:spPr>
          <a:xfrm>
            <a:off x="6553200" y="1676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310"/>
          <p:cNvSpPr/>
          <p:nvPr/>
        </p:nvSpPr>
        <p:spPr>
          <a:xfrm>
            <a:off x="5334000" y="17526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311"/>
          <p:cNvSpPr/>
          <p:nvPr/>
        </p:nvSpPr>
        <p:spPr>
          <a:xfrm>
            <a:off x="5943600" y="1828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312"/>
          <p:cNvSpPr/>
          <p:nvPr/>
        </p:nvSpPr>
        <p:spPr>
          <a:xfrm>
            <a:off x="5638800" y="1828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ectangle 313"/>
          <p:cNvSpPr/>
          <p:nvPr/>
        </p:nvSpPr>
        <p:spPr>
          <a:xfrm>
            <a:off x="6330696" y="183489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Rectangle 314"/>
          <p:cNvSpPr/>
          <p:nvPr/>
        </p:nvSpPr>
        <p:spPr>
          <a:xfrm>
            <a:off x="5715000" y="1066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ectangle 315"/>
          <p:cNvSpPr/>
          <p:nvPr/>
        </p:nvSpPr>
        <p:spPr>
          <a:xfrm>
            <a:off x="6172200" y="107289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ectangle 316"/>
          <p:cNvSpPr/>
          <p:nvPr/>
        </p:nvSpPr>
        <p:spPr>
          <a:xfrm>
            <a:off x="6781800" y="17526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ectangle 317"/>
          <p:cNvSpPr/>
          <p:nvPr/>
        </p:nvSpPr>
        <p:spPr>
          <a:xfrm>
            <a:off x="7397496" y="1066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p:cNvSpPr/>
          <p:nvPr/>
        </p:nvSpPr>
        <p:spPr>
          <a:xfrm>
            <a:off x="1600200" y="2057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319"/>
          <p:cNvSpPr/>
          <p:nvPr/>
        </p:nvSpPr>
        <p:spPr>
          <a:xfrm>
            <a:off x="1447800" y="1879161"/>
            <a:ext cx="6115050" cy="579767"/>
          </a:xfrm>
          <a:custGeom>
            <a:avLst/>
            <a:gdLst>
              <a:gd name="connsiteX0" fmla="*/ 0 w 6115050"/>
              <a:gd name="connsiteY0" fmla="*/ 444939 h 579767"/>
              <a:gd name="connsiteX1" fmla="*/ 71438 w 6115050"/>
              <a:gd name="connsiteY1" fmla="*/ 425889 h 579767"/>
              <a:gd name="connsiteX2" fmla="*/ 100013 w 6115050"/>
              <a:gd name="connsiteY2" fmla="*/ 406839 h 579767"/>
              <a:gd name="connsiteX3" fmla="*/ 128588 w 6115050"/>
              <a:gd name="connsiteY3" fmla="*/ 397314 h 579767"/>
              <a:gd name="connsiteX4" fmla="*/ 209550 w 6115050"/>
              <a:gd name="connsiteY4" fmla="*/ 387789 h 579767"/>
              <a:gd name="connsiteX5" fmla="*/ 238125 w 6115050"/>
              <a:gd name="connsiteY5" fmla="*/ 383027 h 579767"/>
              <a:gd name="connsiteX6" fmla="*/ 285750 w 6115050"/>
              <a:gd name="connsiteY6" fmla="*/ 373502 h 579767"/>
              <a:gd name="connsiteX7" fmla="*/ 381000 w 6115050"/>
              <a:gd name="connsiteY7" fmla="*/ 368739 h 579767"/>
              <a:gd name="connsiteX8" fmla="*/ 409575 w 6115050"/>
              <a:gd name="connsiteY8" fmla="*/ 359214 h 579767"/>
              <a:gd name="connsiteX9" fmla="*/ 438150 w 6115050"/>
              <a:gd name="connsiteY9" fmla="*/ 354452 h 579767"/>
              <a:gd name="connsiteX10" fmla="*/ 461963 w 6115050"/>
              <a:gd name="connsiteY10" fmla="*/ 349689 h 579767"/>
              <a:gd name="connsiteX11" fmla="*/ 500063 w 6115050"/>
              <a:gd name="connsiteY11" fmla="*/ 340164 h 579767"/>
              <a:gd name="connsiteX12" fmla="*/ 547688 w 6115050"/>
              <a:gd name="connsiteY12" fmla="*/ 330639 h 579767"/>
              <a:gd name="connsiteX13" fmla="*/ 609600 w 6115050"/>
              <a:gd name="connsiteY13" fmla="*/ 325877 h 579767"/>
              <a:gd name="connsiteX14" fmla="*/ 657225 w 6115050"/>
              <a:gd name="connsiteY14" fmla="*/ 321114 h 579767"/>
              <a:gd name="connsiteX15" fmla="*/ 695325 w 6115050"/>
              <a:gd name="connsiteY15" fmla="*/ 311589 h 579767"/>
              <a:gd name="connsiteX16" fmla="*/ 742950 w 6115050"/>
              <a:gd name="connsiteY16" fmla="*/ 306827 h 579767"/>
              <a:gd name="connsiteX17" fmla="*/ 814388 w 6115050"/>
              <a:gd name="connsiteY17" fmla="*/ 302064 h 579767"/>
              <a:gd name="connsiteX18" fmla="*/ 828675 w 6115050"/>
              <a:gd name="connsiteY18" fmla="*/ 287777 h 579767"/>
              <a:gd name="connsiteX19" fmla="*/ 842963 w 6115050"/>
              <a:gd name="connsiteY19" fmla="*/ 283014 h 579767"/>
              <a:gd name="connsiteX20" fmla="*/ 866775 w 6115050"/>
              <a:gd name="connsiteY20" fmla="*/ 263964 h 579767"/>
              <a:gd name="connsiteX21" fmla="*/ 900113 w 6115050"/>
              <a:gd name="connsiteY21" fmla="*/ 268727 h 579767"/>
              <a:gd name="connsiteX22" fmla="*/ 928688 w 6115050"/>
              <a:gd name="connsiteY22" fmla="*/ 254439 h 579767"/>
              <a:gd name="connsiteX23" fmla="*/ 1042988 w 6115050"/>
              <a:gd name="connsiteY23" fmla="*/ 249677 h 579767"/>
              <a:gd name="connsiteX24" fmla="*/ 1100138 w 6115050"/>
              <a:gd name="connsiteY24" fmla="*/ 244914 h 579767"/>
              <a:gd name="connsiteX25" fmla="*/ 1114425 w 6115050"/>
              <a:gd name="connsiteY25" fmla="*/ 240152 h 579767"/>
              <a:gd name="connsiteX26" fmla="*/ 1133475 w 6115050"/>
              <a:gd name="connsiteY26" fmla="*/ 235389 h 579767"/>
              <a:gd name="connsiteX27" fmla="*/ 1176338 w 6115050"/>
              <a:gd name="connsiteY27" fmla="*/ 225864 h 579767"/>
              <a:gd name="connsiteX28" fmla="*/ 1204913 w 6115050"/>
              <a:gd name="connsiteY28" fmla="*/ 216339 h 579767"/>
              <a:gd name="connsiteX29" fmla="*/ 1300163 w 6115050"/>
              <a:gd name="connsiteY29" fmla="*/ 206814 h 579767"/>
              <a:gd name="connsiteX30" fmla="*/ 1328738 w 6115050"/>
              <a:gd name="connsiteY30" fmla="*/ 202052 h 579767"/>
              <a:gd name="connsiteX31" fmla="*/ 1366838 w 6115050"/>
              <a:gd name="connsiteY31" fmla="*/ 192527 h 579767"/>
              <a:gd name="connsiteX32" fmla="*/ 1395413 w 6115050"/>
              <a:gd name="connsiteY32" fmla="*/ 183002 h 579767"/>
              <a:gd name="connsiteX33" fmla="*/ 1409700 w 6115050"/>
              <a:gd name="connsiteY33" fmla="*/ 178239 h 579767"/>
              <a:gd name="connsiteX34" fmla="*/ 1614488 w 6115050"/>
              <a:gd name="connsiteY34" fmla="*/ 168714 h 579767"/>
              <a:gd name="connsiteX35" fmla="*/ 1652588 w 6115050"/>
              <a:gd name="connsiteY35" fmla="*/ 159189 h 579767"/>
              <a:gd name="connsiteX36" fmla="*/ 1676400 w 6115050"/>
              <a:gd name="connsiteY36" fmla="*/ 154427 h 579767"/>
              <a:gd name="connsiteX37" fmla="*/ 1733550 w 6115050"/>
              <a:gd name="connsiteY37" fmla="*/ 140139 h 579767"/>
              <a:gd name="connsiteX38" fmla="*/ 1952625 w 6115050"/>
              <a:gd name="connsiteY38" fmla="*/ 130614 h 579767"/>
              <a:gd name="connsiteX39" fmla="*/ 2005013 w 6115050"/>
              <a:gd name="connsiteY39" fmla="*/ 125852 h 579767"/>
              <a:gd name="connsiteX40" fmla="*/ 2043113 w 6115050"/>
              <a:gd name="connsiteY40" fmla="*/ 116327 h 579767"/>
              <a:gd name="connsiteX41" fmla="*/ 2066925 w 6115050"/>
              <a:gd name="connsiteY41" fmla="*/ 111564 h 579767"/>
              <a:gd name="connsiteX42" fmla="*/ 2081213 w 6115050"/>
              <a:gd name="connsiteY42" fmla="*/ 106802 h 579767"/>
              <a:gd name="connsiteX43" fmla="*/ 2209800 w 6115050"/>
              <a:gd name="connsiteY43" fmla="*/ 97277 h 579767"/>
              <a:gd name="connsiteX44" fmla="*/ 2414588 w 6115050"/>
              <a:gd name="connsiteY44" fmla="*/ 87752 h 579767"/>
              <a:gd name="connsiteX45" fmla="*/ 2538413 w 6115050"/>
              <a:gd name="connsiteY45" fmla="*/ 78227 h 579767"/>
              <a:gd name="connsiteX46" fmla="*/ 2819400 w 6115050"/>
              <a:gd name="connsiteY46" fmla="*/ 82989 h 579767"/>
              <a:gd name="connsiteX47" fmla="*/ 2838450 w 6115050"/>
              <a:gd name="connsiteY47" fmla="*/ 87752 h 579767"/>
              <a:gd name="connsiteX48" fmla="*/ 2876550 w 6115050"/>
              <a:gd name="connsiteY48" fmla="*/ 97277 h 579767"/>
              <a:gd name="connsiteX49" fmla="*/ 3000375 w 6115050"/>
              <a:gd name="connsiteY49" fmla="*/ 106802 h 579767"/>
              <a:gd name="connsiteX50" fmla="*/ 3576638 w 6115050"/>
              <a:gd name="connsiteY50" fmla="*/ 111564 h 579767"/>
              <a:gd name="connsiteX51" fmla="*/ 3700463 w 6115050"/>
              <a:gd name="connsiteY51" fmla="*/ 125852 h 579767"/>
              <a:gd name="connsiteX52" fmla="*/ 3738563 w 6115050"/>
              <a:gd name="connsiteY52" fmla="*/ 130614 h 579767"/>
              <a:gd name="connsiteX53" fmla="*/ 3852863 w 6115050"/>
              <a:gd name="connsiteY53" fmla="*/ 140139 h 579767"/>
              <a:gd name="connsiteX54" fmla="*/ 3886200 w 6115050"/>
              <a:gd name="connsiteY54" fmla="*/ 149664 h 579767"/>
              <a:gd name="connsiteX55" fmla="*/ 3929063 w 6115050"/>
              <a:gd name="connsiteY55" fmla="*/ 159189 h 579767"/>
              <a:gd name="connsiteX56" fmla="*/ 3957638 w 6115050"/>
              <a:gd name="connsiteY56" fmla="*/ 168714 h 579767"/>
              <a:gd name="connsiteX57" fmla="*/ 3967163 w 6115050"/>
              <a:gd name="connsiteY57" fmla="*/ 283014 h 579767"/>
              <a:gd name="connsiteX58" fmla="*/ 3986213 w 6115050"/>
              <a:gd name="connsiteY58" fmla="*/ 287777 h 579767"/>
              <a:gd name="connsiteX59" fmla="*/ 4000500 w 6115050"/>
              <a:gd name="connsiteY59" fmla="*/ 292539 h 579767"/>
              <a:gd name="connsiteX60" fmla="*/ 4772025 w 6115050"/>
              <a:gd name="connsiteY60" fmla="*/ 297302 h 579767"/>
              <a:gd name="connsiteX61" fmla="*/ 4800600 w 6115050"/>
              <a:gd name="connsiteY61" fmla="*/ 302064 h 579767"/>
              <a:gd name="connsiteX62" fmla="*/ 4872038 w 6115050"/>
              <a:gd name="connsiteY62" fmla="*/ 311589 h 579767"/>
              <a:gd name="connsiteX63" fmla="*/ 4891088 w 6115050"/>
              <a:gd name="connsiteY63" fmla="*/ 316352 h 579767"/>
              <a:gd name="connsiteX64" fmla="*/ 4914900 w 6115050"/>
              <a:gd name="connsiteY64" fmla="*/ 321114 h 579767"/>
              <a:gd name="connsiteX65" fmla="*/ 4991100 w 6115050"/>
              <a:gd name="connsiteY65" fmla="*/ 340164 h 579767"/>
              <a:gd name="connsiteX66" fmla="*/ 5019675 w 6115050"/>
              <a:gd name="connsiteY66" fmla="*/ 344927 h 579767"/>
              <a:gd name="connsiteX67" fmla="*/ 5048250 w 6115050"/>
              <a:gd name="connsiteY67" fmla="*/ 354452 h 579767"/>
              <a:gd name="connsiteX68" fmla="*/ 5114925 w 6115050"/>
              <a:gd name="connsiteY68" fmla="*/ 363977 h 579767"/>
              <a:gd name="connsiteX69" fmla="*/ 5129213 w 6115050"/>
              <a:gd name="connsiteY69" fmla="*/ 368739 h 579767"/>
              <a:gd name="connsiteX70" fmla="*/ 5148263 w 6115050"/>
              <a:gd name="connsiteY70" fmla="*/ 373502 h 579767"/>
              <a:gd name="connsiteX71" fmla="*/ 5219700 w 6115050"/>
              <a:gd name="connsiteY71" fmla="*/ 387789 h 579767"/>
              <a:gd name="connsiteX72" fmla="*/ 5253038 w 6115050"/>
              <a:gd name="connsiteY72" fmla="*/ 402077 h 579767"/>
              <a:gd name="connsiteX73" fmla="*/ 5272088 w 6115050"/>
              <a:gd name="connsiteY73" fmla="*/ 411602 h 579767"/>
              <a:gd name="connsiteX74" fmla="*/ 5400675 w 6115050"/>
              <a:gd name="connsiteY74" fmla="*/ 416364 h 579767"/>
              <a:gd name="connsiteX75" fmla="*/ 5481638 w 6115050"/>
              <a:gd name="connsiteY75" fmla="*/ 430652 h 579767"/>
              <a:gd name="connsiteX76" fmla="*/ 5514975 w 6115050"/>
              <a:gd name="connsiteY76" fmla="*/ 440177 h 579767"/>
              <a:gd name="connsiteX77" fmla="*/ 5529263 w 6115050"/>
              <a:gd name="connsiteY77" fmla="*/ 444939 h 579767"/>
              <a:gd name="connsiteX78" fmla="*/ 5548313 w 6115050"/>
              <a:gd name="connsiteY78" fmla="*/ 449702 h 579767"/>
              <a:gd name="connsiteX79" fmla="*/ 5567363 w 6115050"/>
              <a:gd name="connsiteY79" fmla="*/ 459227 h 579767"/>
              <a:gd name="connsiteX80" fmla="*/ 5600700 w 6115050"/>
              <a:gd name="connsiteY80" fmla="*/ 468752 h 579767"/>
              <a:gd name="connsiteX81" fmla="*/ 5614988 w 6115050"/>
              <a:gd name="connsiteY81" fmla="*/ 483039 h 579767"/>
              <a:gd name="connsiteX82" fmla="*/ 5638800 w 6115050"/>
              <a:gd name="connsiteY82" fmla="*/ 487802 h 579767"/>
              <a:gd name="connsiteX83" fmla="*/ 5662613 w 6115050"/>
              <a:gd name="connsiteY83" fmla="*/ 497327 h 579767"/>
              <a:gd name="connsiteX84" fmla="*/ 5691188 w 6115050"/>
              <a:gd name="connsiteY84" fmla="*/ 506852 h 579767"/>
              <a:gd name="connsiteX85" fmla="*/ 5705475 w 6115050"/>
              <a:gd name="connsiteY85" fmla="*/ 521139 h 579767"/>
              <a:gd name="connsiteX86" fmla="*/ 5719763 w 6115050"/>
              <a:gd name="connsiteY86" fmla="*/ 525902 h 579767"/>
              <a:gd name="connsiteX87" fmla="*/ 5724525 w 6115050"/>
              <a:gd name="connsiteY87" fmla="*/ 540189 h 579767"/>
              <a:gd name="connsiteX88" fmla="*/ 5753100 w 6115050"/>
              <a:gd name="connsiteY88" fmla="*/ 559239 h 579767"/>
              <a:gd name="connsiteX89" fmla="*/ 5767388 w 6115050"/>
              <a:gd name="connsiteY89" fmla="*/ 573527 h 579767"/>
              <a:gd name="connsiteX90" fmla="*/ 5791200 w 6115050"/>
              <a:gd name="connsiteY90" fmla="*/ 578289 h 579767"/>
              <a:gd name="connsiteX91" fmla="*/ 6115050 w 6115050"/>
              <a:gd name="connsiteY91" fmla="*/ 578289 h 57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115050" h="579767">
                <a:moveTo>
                  <a:pt x="0" y="444939"/>
                </a:moveTo>
                <a:cubicBezTo>
                  <a:pt x="52024" y="427599"/>
                  <a:pt x="28008" y="433128"/>
                  <a:pt x="71438" y="425889"/>
                </a:cubicBezTo>
                <a:lnTo>
                  <a:pt x="100013" y="406839"/>
                </a:lnTo>
                <a:cubicBezTo>
                  <a:pt x="108367" y="401270"/>
                  <a:pt x="119063" y="400489"/>
                  <a:pt x="128588" y="397314"/>
                </a:cubicBezTo>
                <a:cubicBezTo>
                  <a:pt x="164011" y="385507"/>
                  <a:pt x="137877" y="392909"/>
                  <a:pt x="209550" y="387789"/>
                </a:cubicBezTo>
                <a:cubicBezTo>
                  <a:pt x="219075" y="386202"/>
                  <a:pt x="228699" y="385122"/>
                  <a:pt x="238125" y="383027"/>
                </a:cubicBezTo>
                <a:cubicBezTo>
                  <a:pt x="273817" y="375096"/>
                  <a:pt x="223397" y="378121"/>
                  <a:pt x="285750" y="373502"/>
                </a:cubicBezTo>
                <a:cubicBezTo>
                  <a:pt x="317453" y="371154"/>
                  <a:pt x="349250" y="370327"/>
                  <a:pt x="381000" y="368739"/>
                </a:cubicBezTo>
                <a:lnTo>
                  <a:pt x="409575" y="359214"/>
                </a:lnTo>
                <a:cubicBezTo>
                  <a:pt x="418736" y="356160"/>
                  <a:pt x="428649" y="356179"/>
                  <a:pt x="438150" y="354452"/>
                </a:cubicBezTo>
                <a:cubicBezTo>
                  <a:pt x="446114" y="353004"/>
                  <a:pt x="454075" y="351509"/>
                  <a:pt x="461963" y="349689"/>
                </a:cubicBezTo>
                <a:cubicBezTo>
                  <a:pt x="474719" y="346745"/>
                  <a:pt x="487363" y="343339"/>
                  <a:pt x="500063" y="340164"/>
                </a:cubicBezTo>
                <a:cubicBezTo>
                  <a:pt x="518401" y="335580"/>
                  <a:pt x="527529" y="332761"/>
                  <a:pt x="547688" y="330639"/>
                </a:cubicBezTo>
                <a:cubicBezTo>
                  <a:pt x="568273" y="328472"/>
                  <a:pt x="588980" y="327670"/>
                  <a:pt x="609600" y="325877"/>
                </a:cubicBezTo>
                <a:cubicBezTo>
                  <a:pt x="625494" y="324495"/>
                  <a:pt x="641350" y="322702"/>
                  <a:pt x="657225" y="321114"/>
                </a:cubicBezTo>
                <a:lnTo>
                  <a:pt x="695325" y="311589"/>
                </a:lnTo>
                <a:cubicBezTo>
                  <a:pt x="710803" y="307720"/>
                  <a:pt x="727047" y="308099"/>
                  <a:pt x="742950" y="306827"/>
                </a:cubicBezTo>
                <a:cubicBezTo>
                  <a:pt x="766740" y="304924"/>
                  <a:pt x="790575" y="303652"/>
                  <a:pt x="814388" y="302064"/>
                </a:cubicBezTo>
                <a:cubicBezTo>
                  <a:pt x="819150" y="297302"/>
                  <a:pt x="823071" y="291513"/>
                  <a:pt x="828675" y="287777"/>
                </a:cubicBezTo>
                <a:cubicBezTo>
                  <a:pt x="832852" y="284992"/>
                  <a:pt x="839043" y="286150"/>
                  <a:pt x="842963" y="283014"/>
                </a:cubicBezTo>
                <a:cubicBezTo>
                  <a:pt x="873739" y="258394"/>
                  <a:pt x="830862" y="275937"/>
                  <a:pt x="866775" y="263964"/>
                </a:cubicBezTo>
                <a:cubicBezTo>
                  <a:pt x="877888" y="265552"/>
                  <a:pt x="888887" y="268727"/>
                  <a:pt x="900113" y="268727"/>
                </a:cubicBezTo>
                <a:cubicBezTo>
                  <a:pt x="941639" y="268727"/>
                  <a:pt x="885356" y="259253"/>
                  <a:pt x="928688" y="254439"/>
                </a:cubicBezTo>
                <a:cubicBezTo>
                  <a:pt x="966588" y="250228"/>
                  <a:pt x="1004888" y="251264"/>
                  <a:pt x="1042988" y="249677"/>
                </a:cubicBezTo>
                <a:cubicBezTo>
                  <a:pt x="1062038" y="248089"/>
                  <a:pt x="1081190" y="247440"/>
                  <a:pt x="1100138" y="244914"/>
                </a:cubicBezTo>
                <a:cubicBezTo>
                  <a:pt x="1105114" y="244251"/>
                  <a:pt x="1109598" y="241531"/>
                  <a:pt x="1114425" y="240152"/>
                </a:cubicBezTo>
                <a:cubicBezTo>
                  <a:pt x="1120719" y="238354"/>
                  <a:pt x="1127085" y="236809"/>
                  <a:pt x="1133475" y="235389"/>
                </a:cubicBezTo>
                <a:cubicBezTo>
                  <a:pt x="1150973" y="231501"/>
                  <a:pt x="1159731" y="230846"/>
                  <a:pt x="1176338" y="225864"/>
                </a:cubicBezTo>
                <a:cubicBezTo>
                  <a:pt x="1185955" y="222979"/>
                  <a:pt x="1195388" y="219514"/>
                  <a:pt x="1204913" y="216339"/>
                </a:cubicBezTo>
                <a:cubicBezTo>
                  <a:pt x="1235184" y="206249"/>
                  <a:pt x="1268413" y="209989"/>
                  <a:pt x="1300163" y="206814"/>
                </a:cubicBezTo>
                <a:cubicBezTo>
                  <a:pt x="1309771" y="205853"/>
                  <a:pt x="1319213" y="203639"/>
                  <a:pt x="1328738" y="202052"/>
                </a:cubicBezTo>
                <a:cubicBezTo>
                  <a:pt x="1372072" y="187605"/>
                  <a:pt x="1303647" y="209760"/>
                  <a:pt x="1366838" y="192527"/>
                </a:cubicBezTo>
                <a:cubicBezTo>
                  <a:pt x="1376524" y="189885"/>
                  <a:pt x="1385888" y="186177"/>
                  <a:pt x="1395413" y="183002"/>
                </a:cubicBezTo>
                <a:cubicBezTo>
                  <a:pt x="1400175" y="181414"/>
                  <a:pt x="1404685" y="178472"/>
                  <a:pt x="1409700" y="178239"/>
                </a:cubicBezTo>
                <a:lnTo>
                  <a:pt x="1614488" y="168714"/>
                </a:lnTo>
                <a:lnTo>
                  <a:pt x="1652588" y="159189"/>
                </a:lnTo>
                <a:cubicBezTo>
                  <a:pt x="1660441" y="157226"/>
                  <a:pt x="1668591" y="156557"/>
                  <a:pt x="1676400" y="154427"/>
                </a:cubicBezTo>
                <a:cubicBezTo>
                  <a:pt x="1707477" y="145952"/>
                  <a:pt x="1701476" y="142606"/>
                  <a:pt x="1733550" y="140139"/>
                </a:cubicBezTo>
                <a:cubicBezTo>
                  <a:pt x="1774473" y="136991"/>
                  <a:pt x="1921227" y="131822"/>
                  <a:pt x="1952625" y="130614"/>
                </a:cubicBezTo>
                <a:cubicBezTo>
                  <a:pt x="1970088" y="129027"/>
                  <a:pt x="1987693" y="128587"/>
                  <a:pt x="2005013" y="125852"/>
                </a:cubicBezTo>
                <a:cubicBezTo>
                  <a:pt x="2017944" y="123810"/>
                  <a:pt x="2030276" y="118895"/>
                  <a:pt x="2043113" y="116327"/>
                </a:cubicBezTo>
                <a:cubicBezTo>
                  <a:pt x="2051050" y="114739"/>
                  <a:pt x="2059072" y="113527"/>
                  <a:pt x="2066925" y="111564"/>
                </a:cubicBezTo>
                <a:cubicBezTo>
                  <a:pt x="2071795" y="110346"/>
                  <a:pt x="2076261" y="107627"/>
                  <a:pt x="2081213" y="106802"/>
                </a:cubicBezTo>
                <a:cubicBezTo>
                  <a:pt x="2116083" y="100990"/>
                  <a:pt x="2182260" y="98631"/>
                  <a:pt x="2209800" y="97277"/>
                </a:cubicBezTo>
                <a:lnTo>
                  <a:pt x="2414588" y="87752"/>
                </a:lnTo>
                <a:cubicBezTo>
                  <a:pt x="2457493" y="82984"/>
                  <a:pt x="2493548" y="78227"/>
                  <a:pt x="2538413" y="78227"/>
                </a:cubicBezTo>
                <a:cubicBezTo>
                  <a:pt x="2632089" y="78227"/>
                  <a:pt x="2725738" y="81402"/>
                  <a:pt x="2819400" y="82989"/>
                </a:cubicBezTo>
                <a:cubicBezTo>
                  <a:pt x="2825750" y="84577"/>
                  <a:pt x="2832156" y="85954"/>
                  <a:pt x="2838450" y="87752"/>
                </a:cubicBezTo>
                <a:cubicBezTo>
                  <a:pt x="2856210" y="92826"/>
                  <a:pt x="2854599" y="95153"/>
                  <a:pt x="2876550" y="97277"/>
                </a:cubicBezTo>
                <a:cubicBezTo>
                  <a:pt x="2917754" y="101265"/>
                  <a:pt x="2958987" y="105957"/>
                  <a:pt x="3000375" y="106802"/>
                </a:cubicBezTo>
                <a:cubicBezTo>
                  <a:pt x="3192429" y="110721"/>
                  <a:pt x="3384550" y="109977"/>
                  <a:pt x="3576638" y="111564"/>
                </a:cubicBezTo>
                <a:cubicBezTo>
                  <a:pt x="3636687" y="121573"/>
                  <a:pt x="3595605" y="115366"/>
                  <a:pt x="3700463" y="125852"/>
                </a:cubicBezTo>
                <a:cubicBezTo>
                  <a:pt x="3713198" y="127126"/>
                  <a:pt x="3725835" y="129274"/>
                  <a:pt x="3738563" y="130614"/>
                </a:cubicBezTo>
                <a:cubicBezTo>
                  <a:pt x="3774627" y="134410"/>
                  <a:pt x="3817070" y="137386"/>
                  <a:pt x="3852863" y="140139"/>
                </a:cubicBezTo>
                <a:cubicBezTo>
                  <a:pt x="3868779" y="145445"/>
                  <a:pt x="3868252" y="145676"/>
                  <a:pt x="3886200" y="149664"/>
                </a:cubicBezTo>
                <a:cubicBezTo>
                  <a:pt x="3903664" y="153545"/>
                  <a:pt x="3912483" y="154215"/>
                  <a:pt x="3929063" y="159189"/>
                </a:cubicBezTo>
                <a:cubicBezTo>
                  <a:pt x="3938680" y="162074"/>
                  <a:pt x="3957638" y="168714"/>
                  <a:pt x="3957638" y="168714"/>
                </a:cubicBezTo>
                <a:cubicBezTo>
                  <a:pt x="3981876" y="241437"/>
                  <a:pt x="3902840" y="0"/>
                  <a:pt x="3967163" y="283014"/>
                </a:cubicBezTo>
                <a:cubicBezTo>
                  <a:pt x="3968614" y="289397"/>
                  <a:pt x="3979919" y="285979"/>
                  <a:pt x="3986213" y="287777"/>
                </a:cubicBezTo>
                <a:cubicBezTo>
                  <a:pt x="3991040" y="289156"/>
                  <a:pt x="3995480" y="292478"/>
                  <a:pt x="4000500" y="292539"/>
                </a:cubicBezTo>
                <a:lnTo>
                  <a:pt x="4772025" y="297302"/>
                </a:lnTo>
                <a:cubicBezTo>
                  <a:pt x="4781550" y="298889"/>
                  <a:pt x="4791041" y="300698"/>
                  <a:pt x="4800600" y="302064"/>
                </a:cubicBezTo>
                <a:cubicBezTo>
                  <a:pt x="4819911" y="304823"/>
                  <a:pt x="4852278" y="307996"/>
                  <a:pt x="4872038" y="311589"/>
                </a:cubicBezTo>
                <a:cubicBezTo>
                  <a:pt x="4878478" y="312760"/>
                  <a:pt x="4884698" y="314932"/>
                  <a:pt x="4891088" y="316352"/>
                </a:cubicBezTo>
                <a:cubicBezTo>
                  <a:pt x="4898990" y="318108"/>
                  <a:pt x="4906963" y="319527"/>
                  <a:pt x="4914900" y="321114"/>
                </a:cubicBezTo>
                <a:cubicBezTo>
                  <a:pt x="4951224" y="339276"/>
                  <a:pt x="4926946" y="329471"/>
                  <a:pt x="4991100" y="340164"/>
                </a:cubicBezTo>
                <a:cubicBezTo>
                  <a:pt x="5000625" y="341752"/>
                  <a:pt x="5010514" y="341873"/>
                  <a:pt x="5019675" y="344927"/>
                </a:cubicBezTo>
                <a:cubicBezTo>
                  <a:pt x="5029200" y="348102"/>
                  <a:pt x="5038311" y="353032"/>
                  <a:pt x="5048250" y="354452"/>
                </a:cubicBezTo>
                <a:lnTo>
                  <a:pt x="5114925" y="363977"/>
                </a:lnTo>
                <a:cubicBezTo>
                  <a:pt x="5119688" y="365564"/>
                  <a:pt x="5124386" y="367360"/>
                  <a:pt x="5129213" y="368739"/>
                </a:cubicBezTo>
                <a:cubicBezTo>
                  <a:pt x="5135507" y="370537"/>
                  <a:pt x="5141885" y="372030"/>
                  <a:pt x="5148263" y="373502"/>
                </a:cubicBezTo>
                <a:cubicBezTo>
                  <a:pt x="5193577" y="383959"/>
                  <a:pt x="5181290" y="381388"/>
                  <a:pt x="5219700" y="387789"/>
                </a:cubicBezTo>
                <a:cubicBezTo>
                  <a:pt x="5282879" y="419378"/>
                  <a:pt x="5203985" y="381054"/>
                  <a:pt x="5253038" y="402077"/>
                </a:cubicBezTo>
                <a:cubicBezTo>
                  <a:pt x="5259563" y="404874"/>
                  <a:pt x="5265021" y="410918"/>
                  <a:pt x="5272088" y="411602"/>
                </a:cubicBezTo>
                <a:cubicBezTo>
                  <a:pt x="5314780" y="415733"/>
                  <a:pt x="5357813" y="414777"/>
                  <a:pt x="5400675" y="416364"/>
                </a:cubicBezTo>
                <a:cubicBezTo>
                  <a:pt x="5452721" y="429376"/>
                  <a:pt x="5425764" y="424443"/>
                  <a:pt x="5481638" y="430652"/>
                </a:cubicBezTo>
                <a:cubicBezTo>
                  <a:pt x="5515887" y="442068"/>
                  <a:pt x="5473123" y="428220"/>
                  <a:pt x="5514975" y="440177"/>
                </a:cubicBezTo>
                <a:cubicBezTo>
                  <a:pt x="5519802" y="441556"/>
                  <a:pt x="5524436" y="443560"/>
                  <a:pt x="5529263" y="444939"/>
                </a:cubicBezTo>
                <a:cubicBezTo>
                  <a:pt x="5535557" y="446737"/>
                  <a:pt x="5542184" y="447404"/>
                  <a:pt x="5548313" y="449702"/>
                </a:cubicBezTo>
                <a:cubicBezTo>
                  <a:pt x="5554960" y="452195"/>
                  <a:pt x="5560837" y="456430"/>
                  <a:pt x="5567363" y="459227"/>
                </a:cubicBezTo>
                <a:cubicBezTo>
                  <a:pt x="5576924" y="463325"/>
                  <a:pt x="5591039" y="466336"/>
                  <a:pt x="5600700" y="468752"/>
                </a:cubicBezTo>
                <a:cubicBezTo>
                  <a:pt x="5605463" y="473514"/>
                  <a:pt x="5608964" y="480027"/>
                  <a:pt x="5614988" y="483039"/>
                </a:cubicBezTo>
                <a:cubicBezTo>
                  <a:pt x="5622228" y="486659"/>
                  <a:pt x="5631047" y="485476"/>
                  <a:pt x="5638800" y="487802"/>
                </a:cubicBezTo>
                <a:cubicBezTo>
                  <a:pt x="5646989" y="490259"/>
                  <a:pt x="5654579" y="494405"/>
                  <a:pt x="5662613" y="497327"/>
                </a:cubicBezTo>
                <a:cubicBezTo>
                  <a:pt x="5672049" y="500758"/>
                  <a:pt x="5691188" y="506852"/>
                  <a:pt x="5691188" y="506852"/>
                </a:cubicBezTo>
                <a:cubicBezTo>
                  <a:pt x="5695950" y="511614"/>
                  <a:pt x="5699871" y="517403"/>
                  <a:pt x="5705475" y="521139"/>
                </a:cubicBezTo>
                <a:cubicBezTo>
                  <a:pt x="5709652" y="523924"/>
                  <a:pt x="5716213" y="522352"/>
                  <a:pt x="5719763" y="525902"/>
                </a:cubicBezTo>
                <a:cubicBezTo>
                  <a:pt x="5723313" y="529452"/>
                  <a:pt x="5720975" y="536639"/>
                  <a:pt x="5724525" y="540189"/>
                </a:cubicBezTo>
                <a:cubicBezTo>
                  <a:pt x="5732620" y="548284"/>
                  <a:pt x="5743575" y="552889"/>
                  <a:pt x="5753100" y="559239"/>
                </a:cubicBezTo>
                <a:cubicBezTo>
                  <a:pt x="5758704" y="562975"/>
                  <a:pt x="5761364" y="570515"/>
                  <a:pt x="5767388" y="573527"/>
                </a:cubicBezTo>
                <a:cubicBezTo>
                  <a:pt x="5774628" y="577147"/>
                  <a:pt x="5783106" y="578178"/>
                  <a:pt x="5791200" y="578289"/>
                </a:cubicBezTo>
                <a:cubicBezTo>
                  <a:pt x="5899140" y="579767"/>
                  <a:pt x="6007100" y="578289"/>
                  <a:pt x="6115050" y="578289"/>
                </a:cubicBez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1" name="Rectangle 320"/>
          <p:cNvSpPr/>
          <p:nvPr/>
        </p:nvSpPr>
        <p:spPr>
          <a:xfrm>
            <a:off x="914400" y="4953000"/>
            <a:ext cx="7543800" cy="1569660"/>
          </a:xfrm>
          <a:prstGeom prst="rect">
            <a:avLst/>
          </a:prstGeom>
        </p:spPr>
        <p:txBody>
          <a:bodyPr wrap="square">
            <a:spAutoFit/>
          </a:bodyPr>
          <a:lstStyle/>
          <a:p>
            <a:pPr marL="171450" indent="-171450">
              <a:buFont typeface="Arial" pitchFamily="34" charset="0"/>
              <a:buChar char="•"/>
            </a:pPr>
            <a:r>
              <a:rPr lang="en-US" sz="2400" dirty="0">
                <a:latin typeface="Comic Sans MS" pitchFamily="66" charset="0"/>
                <a:ea typeface="+mj-ea"/>
                <a:cs typeface="+mj-cs"/>
              </a:rPr>
              <a:t>All objects before the coast line are boats and all objects after the coast line are houses. </a:t>
            </a:r>
          </a:p>
          <a:p>
            <a:pPr marL="171450" indent="-171450">
              <a:buFont typeface="Arial" pitchFamily="34" charset="0"/>
              <a:buChar char="•"/>
            </a:pPr>
            <a:r>
              <a:rPr lang="en-US" sz="2400" dirty="0">
                <a:latin typeface="Comic Sans MS" pitchFamily="66" charset="0"/>
                <a:ea typeface="+mj-ea"/>
                <a:cs typeface="+mj-cs"/>
              </a:rPr>
              <a:t>Coast line serves as a decision surface that separates two classes.</a:t>
            </a:r>
          </a:p>
        </p:txBody>
      </p:sp>
      <p:sp>
        <p:nvSpPr>
          <p:cNvPr id="323" name="Rectangle 2"/>
          <p:cNvSpPr txBox="1">
            <a:spLocks noChangeArrowheads="1"/>
          </p:cNvSpPr>
          <p:nvPr/>
        </p:nvSpPr>
        <p:spPr>
          <a:xfrm>
            <a:off x="0" y="0"/>
            <a:ext cx="9144000" cy="838200"/>
          </a:xfrm>
          <a:prstGeom prst="rect">
            <a:avLst/>
          </a:prstGeom>
        </p:spPr>
        <p:txBody>
          <a:bodyPr vert="horz" lIns="91440" tIns="45720" rIns="91440" bIns="45720" rtlCol="0" anchor="ctr">
            <a:normAutofit fontScale="92500" lnSpcReduction="10000"/>
          </a:bodyPr>
          <a:lstStyle/>
          <a:p>
            <a:pPr lvl="0" algn="ctr">
              <a:spcBef>
                <a:spcPct val="0"/>
              </a:spcBef>
            </a:pPr>
            <a:r>
              <a:rPr lang="en-US" sz="2800" b="1" dirty="0">
                <a:latin typeface="Comic Sans MS" pitchFamily="66" charset="0"/>
                <a:ea typeface="+mj-ea"/>
                <a:cs typeface="+mj-cs"/>
              </a:rPr>
              <a:t>Principles and geometric representation </a:t>
            </a:r>
            <a:endParaRPr lang="en-US" sz="2800" b="1" dirty="0" smtClean="0">
              <a:latin typeface="Comic Sans MS" pitchFamily="66" charset="0"/>
              <a:ea typeface="+mj-ea"/>
              <a:cs typeface="+mj-cs"/>
            </a:endParaRPr>
          </a:p>
          <a:p>
            <a:pPr lvl="0" algn="ctr">
              <a:spcBef>
                <a:spcPct val="0"/>
              </a:spcBef>
            </a:pPr>
            <a:r>
              <a:rPr lang="en-US" sz="2800" b="1" dirty="0" smtClean="0">
                <a:latin typeface="Comic Sans MS" pitchFamily="66" charset="0"/>
                <a:ea typeface="+mj-ea"/>
                <a:cs typeface="+mj-cs"/>
              </a:rPr>
              <a:t>for </a:t>
            </a:r>
            <a:r>
              <a:rPr lang="en-US" sz="2800" b="1" dirty="0">
                <a:latin typeface="Comic Sans MS" pitchFamily="66" charset="0"/>
                <a:ea typeface="+mj-ea"/>
                <a:cs typeface="+mj-cs"/>
              </a:rPr>
              <a:t>supervised </a:t>
            </a:r>
            <a:r>
              <a:rPr lang="en-US" sz="2800" b="1" dirty="0" smtClean="0">
                <a:latin typeface="Comic Sans MS" pitchFamily="66" charset="0"/>
                <a:ea typeface="+mj-ea"/>
                <a:cs typeface="+mj-cs"/>
              </a:rPr>
              <a:t>learning</a:t>
            </a:r>
            <a:endParaRPr lang="en-US" sz="2800" b="1" dirty="0">
              <a:latin typeface="Comic Sans MS" pitchFamily="66" charset="0"/>
              <a:ea typeface="+mj-ea"/>
              <a:cs typeface="+mj-cs"/>
            </a:endParaRPr>
          </a:p>
        </p:txBody>
      </p:sp>
      <p:sp>
        <p:nvSpPr>
          <p:cNvPr id="324" name="Line 7"/>
          <p:cNvSpPr>
            <a:spLocks noChangeShapeType="1"/>
          </p:cNvSpPr>
          <p:nvPr/>
        </p:nvSpPr>
        <p:spPr bwMode="auto">
          <a:xfrm>
            <a:off x="228600" y="8382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2606206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Oval 320"/>
          <p:cNvSpPr/>
          <p:nvPr/>
        </p:nvSpPr>
        <p:spPr>
          <a:xfrm>
            <a:off x="3810000" y="4876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a:off x="4267200" y="47236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a:off x="4648200" y="4571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3200400" y="46474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a:off x="3429000" y="4495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a:off x="3810000" y="4571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a:off x="3886200" y="43426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a:off x="4343400" y="4418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a:off x="5105400" y="4418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4495800" y="4190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a:off x="2743200" y="4571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a:off x="1905000" y="42664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4800600" y="43426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4876800" y="4114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p:cNvSpPr/>
          <p:nvPr/>
        </p:nvSpPr>
        <p:spPr>
          <a:xfrm>
            <a:off x="4191000" y="4037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5257800" y="42664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a:off x="5715000" y="43426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5334000" y="4037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a:off x="6172200" y="4190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p:cNvSpPr/>
          <p:nvPr/>
        </p:nvSpPr>
        <p:spPr>
          <a:xfrm>
            <a:off x="5791200" y="4114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a:off x="6553200" y="4114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a:off x="6934200" y="4037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a:off x="7351776" y="39616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a:off x="7239000" y="3733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6629400" y="38854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a:off x="4800600" y="39616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a:off x="5257800" y="3809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a:off x="3276600" y="42664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a:off x="3810000" y="4190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a:off x="2514600" y="4571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a:off x="2590800" y="42664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a:off x="2590800" y="4418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a:off x="2286000" y="4418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3048000" y="4418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a:off x="2971800" y="4190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a:off x="3352800" y="4114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a:off x="3886200" y="39616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a:off x="4038600" y="3809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a:off x="3429000" y="39616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p:cNvSpPr>
            <a:spLocks noChangeAspect="1"/>
          </p:cNvSpPr>
          <p:nvPr/>
        </p:nvSpPr>
        <p:spPr>
          <a:xfrm>
            <a:off x="1981200" y="3275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a:spLocks noChangeAspect="1"/>
          </p:cNvSpPr>
          <p:nvPr/>
        </p:nvSpPr>
        <p:spPr>
          <a:xfrm>
            <a:off x="3429000" y="3123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a:spLocks noChangeAspect="1"/>
          </p:cNvSpPr>
          <p:nvPr/>
        </p:nvSpPr>
        <p:spPr>
          <a:xfrm>
            <a:off x="4495800" y="3580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a:spLocks noChangeAspect="1"/>
          </p:cNvSpPr>
          <p:nvPr/>
        </p:nvSpPr>
        <p:spPr>
          <a:xfrm>
            <a:off x="4191000" y="3656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a:off x="6019800" y="3275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a:off x="5638800" y="3428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5733288" y="3220942"/>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a:off x="5562600" y="35806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2286000" y="4190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a:off x="4800600" y="3733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p:cNvSpPr/>
          <p:nvPr/>
        </p:nvSpPr>
        <p:spPr>
          <a:xfrm>
            <a:off x="3657600" y="38854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p:cNvSpPr/>
          <p:nvPr/>
        </p:nvSpPr>
        <p:spPr>
          <a:xfrm>
            <a:off x="4267200" y="3809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a:spLocks noChangeAspect="1"/>
          </p:cNvSpPr>
          <p:nvPr/>
        </p:nvSpPr>
        <p:spPr>
          <a:xfrm>
            <a:off x="2667000" y="3885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a:spLocks noChangeAspect="1"/>
          </p:cNvSpPr>
          <p:nvPr/>
        </p:nvSpPr>
        <p:spPr>
          <a:xfrm>
            <a:off x="3886200" y="3733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a:off x="5943600" y="35044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5562600" y="3809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a:off x="5943600" y="3733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6096000" y="3809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a:off x="6248400" y="35806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378"/>
          <p:cNvSpPr/>
          <p:nvPr/>
        </p:nvSpPr>
        <p:spPr>
          <a:xfrm>
            <a:off x="4419600" y="38854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379"/>
          <p:cNvSpPr/>
          <p:nvPr/>
        </p:nvSpPr>
        <p:spPr>
          <a:xfrm>
            <a:off x="5105400" y="3656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a:off x="5715000" y="38854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p:cNvSpPr/>
          <p:nvPr/>
        </p:nvSpPr>
        <p:spPr>
          <a:xfrm>
            <a:off x="6096000" y="4037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p:cNvSpPr/>
          <p:nvPr/>
        </p:nvSpPr>
        <p:spPr>
          <a:xfrm>
            <a:off x="6400800" y="3733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6705600" y="3656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p:cNvSpPr/>
          <p:nvPr/>
        </p:nvSpPr>
        <p:spPr>
          <a:xfrm>
            <a:off x="6858000" y="3809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p:nvSpPr>
        <p:spPr>
          <a:xfrm>
            <a:off x="6629400" y="3428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a:off x="6477000" y="3428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a:off x="6248400" y="3352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p:cNvSpPr/>
          <p:nvPr/>
        </p:nvSpPr>
        <p:spPr>
          <a:xfrm>
            <a:off x="3124200" y="4037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p:cNvSpPr>
            <a:spLocks noChangeAspect="1"/>
          </p:cNvSpPr>
          <p:nvPr/>
        </p:nvSpPr>
        <p:spPr>
          <a:xfrm>
            <a:off x="2667000" y="3275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a:spLocks noChangeAspect="1"/>
          </p:cNvSpPr>
          <p:nvPr/>
        </p:nvSpPr>
        <p:spPr>
          <a:xfrm>
            <a:off x="3200400" y="3123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p:cNvSpPr>
            <a:spLocks noChangeAspect="1"/>
          </p:cNvSpPr>
          <p:nvPr/>
        </p:nvSpPr>
        <p:spPr>
          <a:xfrm>
            <a:off x="3276600" y="3809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p:cNvSpPr/>
          <p:nvPr/>
        </p:nvSpPr>
        <p:spPr>
          <a:xfrm>
            <a:off x="5334000" y="35044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a:spLocks noChangeAspect="1"/>
          </p:cNvSpPr>
          <p:nvPr/>
        </p:nvSpPr>
        <p:spPr>
          <a:xfrm>
            <a:off x="3048000" y="3885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a:spLocks noChangeAspect="1"/>
          </p:cNvSpPr>
          <p:nvPr/>
        </p:nvSpPr>
        <p:spPr>
          <a:xfrm>
            <a:off x="4800600" y="3656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a:spLocks noChangeAspect="1"/>
          </p:cNvSpPr>
          <p:nvPr/>
        </p:nvSpPr>
        <p:spPr>
          <a:xfrm>
            <a:off x="5181600" y="3580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a:spLocks noChangeAspect="1"/>
          </p:cNvSpPr>
          <p:nvPr/>
        </p:nvSpPr>
        <p:spPr>
          <a:xfrm>
            <a:off x="5486400" y="3352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a:spLocks noChangeAspect="1"/>
          </p:cNvSpPr>
          <p:nvPr/>
        </p:nvSpPr>
        <p:spPr>
          <a:xfrm>
            <a:off x="5410200" y="3275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a:off x="2819400" y="4114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p:cNvSpPr>
            <a:spLocks noChangeAspect="1"/>
          </p:cNvSpPr>
          <p:nvPr/>
        </p:nvSpPr>
        <p:spPr>
          <a:xfrm>
            <a:off x="2590800" y="3352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p:cNvSpPr>
            <a:spLocks noChangeAspect="1"/>
          </p:cNvSpPr>
          <p:nvPr/>
        </p:nvSpPr>
        <p:spPr>
          <a:xfrm>
            <a:off x="2895600" y="3199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401"/>
          <p:cNvSpPr>
            <a:spLocks noChangeAspect="1"/>
          </p:cNvSpPr>
          <p:nvPr/>
        </p:nvSpPr>
        <p:spPr>
          <a:xfrm>
            <a:off x="3505200" y="3733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a:off x="4572000" y="3656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p:cNvSpPr>
            <a:spLocks noChangeAspect="1"/>
          </p:cNvSpPr>
          <p:nvPr/>
        </p:nvSpPr>
        <p:spPr>
          <a:xfrm>
            <a:off x="2438400" y="3961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a:spLocks noChangeAspect="1"/>
          </p:cNvSpPr>
          <p:nvPr/>
        </p:nvSpPr>
        <p:spPr>
          <a:xfrm>
            <a:off x="5257800" y="3428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405"/>
          <p:cNvSpPr>
            <a:spLocks noChangeAspect="1"/>
          </p:cNvSpPr>
          <p:nvPr/>
        </p:nvSpPr>
        <p:spPr>
          <a:xfrm>
            <a:off x="5486400" y="3220942"/>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a:spLocks noChangeAspect="1"/>
          </p:cNvSpPr>
          <p:nvPr/>
        </p:nvSpPr>
        <p:spPr>
          <a:xfrm>
            <a:off x="4953000" y="3504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p:cNvSpPr>
            <a:spLocks noChangeAspect="1"/>
          </p:cNvSpPr>
          <p:nvPr/>
        </p:nvSpPr>
        <p:spPr>
          <a:xfrm>
            <a:off x="5105400" y="3352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p:cNvSpPr/>
          <p:nvPr/>
        </p:nvSpPr>
        <p:spPr>
          <a:xfrm>
            <a:off x="2286000" y="4114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p:cNvSpPr>
            <a:spLocks noChangeAspect="1"/>
          </p:cNvSpPr>
          <p:nvPr/>
        </p:nvSpPr>
        <p:spPr>
          <a:xfrm>
            <a:off x="1600200" y="3580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p:cNvSpPr>
            <a:spLocks noChangeAspect="1"/>
          </p:cNvSpPr>
          <p:nvPr/>
        </p:nvSpPr>
        <p:spPr>
          <a:xfrm>
            <a:off x="1447800" y="3733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411"/>
          <p:cNvSpPr>
            <a:spLocks noChangeAspect="1"/>
          </p:cNvSpPr>
          <p:nvPr/>
        </p:nvSpPr>
        <p:spPr>
          <a:xfrm>
            <a:off x="2743200" y="4037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Oval 412"/>
          <p:cNvSpPr>
            <a:spLocks noChangeAspect="1"/>
          </p:cNvSpPr>
          <p:nvPr/>
        </p:nvSpPr>
        <p:spPr>
          <a:xfrm>
            <a:off x="3657600" y="3809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a:spLocks noChangeAspect="1"/>
          </p:cNvSpPr>
          <p:nvPr/>
        </p:nvSpPr>
        <p:spPr>
          <a:xfrm>
            <a:off x="5257800" y="3199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a:spLocks noChangeAspect="1"/>
          </p:cNvSpPr>
          <p:nvPr/>
        </p:nvSpPr>
        <p:spPr>
          <a:xfrm>
            <a:off x="5029200" y="3199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p:cNvSpPr>
            <a:spLocks noChangeAspect="1"/>
          </p:cNvSpPr>
          <p:nvPr/>
        </p:nvSpPr>
        <p:spPr>
          <a:xfrm>
            <a:off x="5105400" y="3275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a:spLocks noChangeAspect="1"/>
          </p:cNvSpPr>
          <p:nvPr/>
        </p:nvSpPr>
        <p:spPr>
          <a:xfrm>
            <a:off x="4724400" y="3504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a:spLocks noChangeAspect="1"/>
          </p:cNvSpPr>
          <p:nvPr/>
        </p:nvSpPr>
        <p:spPr>
          <a:xfrm>
            <a:off x="4191000" y="3123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p:cNvSpPr>
            <a:spLocks noChangeAspect="1"/>
          </p:cNvSpPr>
          <p:nvPr/>
        </p:nvSpPr>
        <p:spPr>
          <a:xfrm>
            <a:off x="2971800" y="3656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Oval 419"/>
          <p:cNvSpPr>
            <a:spLocks noChangeAspect="1"/>
          </p:cNvSpPr>
          <p:nvPr/>
        </p:nvSpPr>
        <p:spPr>
          <a:xfrm>
            <a:off x="2895600" y="3504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p:cNvSpPr>
            <a:spLocks noChangeAspect="1"/>
          </p:cNvSpPr>
          <p:nvPr/>
        </p:nvSpPr>
        <p:spPr>
          <a:xfrm>
            <a:off x="2743200" y="3656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Oval 421"/>
          <p:cNvSpPr>
            <a:spLocks noChangeAspect="1"/>
          </p:cNvSpPr>
          <p:nvPr/>
        </p:nvSpPr>
        <p:spPr>
          <a:xfrm>
            <a:off x="2743200" y="3580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422"/>
          <p:cNvSpPr>
            <a:spLocks noChangeAspect="1"/>
          </p:cNvSpPr>
          <p:nvPr/>
        </p:nvSpPr>
        <p:spPr>
          <a:xfrm>
            <a:off x="2590800" y="3504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a:spLocks noChangeAspect="1"/>
          </p:cNvSpPr>
          <p:nvPr/>
        </p:nvSpPr>
        <p:spPr>
          <a:xfrm>
            <a:off x="2514600" y="3428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Oval 424"/>
          <p:cNvSpPr>
            <a:spLocks noChangeAspect="1"/>
          </p:cNvSpPr>
          <p:nvPr/>
        </p:nvSpPr>
        <p:spPr>
          <a:xfrm>
            <a:off x="2819400" y="3428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a:spLocks noChangeAspect="1"/>
          </p:cNvSpPr>
          <p:nvPr/>
        </p:nvSpPr>
        <p:spPr>
          <a:xfrm>
            <a:off x="2743200" y="3352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426"/>
          <p:cNvSpPr>
            <a:spLocks noChangeAspect="1"/>
          </p:cNvSpPr>
          <p:nvPr/>
        </p:nvSpPr>
        <p:spPr>
          <a:xfrm>
            <a:off x="2286000" y="3428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p:cNvSpPr>
            <a:spLocks noChangeAspect="1"/>
          </p:cNvSpPr>
          <p:nvPr/>
        </p:nvSpPr>
        <p:spPr>
          <a:xfrm>
            <a:off x="2438400" y="3580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Oval 428"/>
          <p:cNvSpPr>
            <a:spLocks noChangeAspect="1"/>
          </p:cNvSpPr>
          <p:nvPr/>
        </p:nvSpPr>
        <p:spPr>
          <a:xfrm>
            <a:off x="2362200" y="3504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429"/>
          <p:cNvSpPr>
            <a:spLocks noChangeAspect="1"/>
          </p:cNvSpPr>
          <p:nvPr/>
        </p:nvSpPr>
        <p:spPr>
          <a:xfrm>
            <a:off x="2133600" y="3580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430"/>
          <p:cNvSpPr>
            <a:spLocks noChangeAspect="1"/>
          </p:cNvSpPr>
          <p:nvPr/>
        </p:nvSpPr>
        <p:spPr>
          <a:xfrm>
            <a:off x="1752600" y="3504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Oval 431"/>
          <p:cNvSpPr>
            <a:spLocks noChangeAspect="1"/>
          </p:cNvSpPr>
          <p:nvPr/>
        </p:nvSpPr>
        <p:spPr>
          <a:xfrm>
            <a:off x="2133600" y="3961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432"/>
          <p:cNvSpPr>
            <a:spLocks noChangeAspect="1"/>
          </p:cNvSpPr>
          <p:nvPr/>
        </p:nvSpPr>
        <p:spPr>
          <a:xfrm>
            <a:off x="2209800" y="3733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Oval 433"/>
          <p:cNvSpPr>
            <a:spLocks noChangeAspect="1"/>
          </p:cNvSpPr>
          <p:nvPr/>
        </p:nvSpPr>
        <p:spPr>
          <a:xfrm>
            <a:off x="2438400" y="3733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a:spLocks noChangeAspect="1"/>
          </p:cNvSpPr>
          <p:nvPr/>
        </p:nvSpPr>
        <p:spPr>
          <a:xfrm>
            <a:off x="2057400" y="3428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435"/>
          <p:cNvSpPr>
            <a:spLocks noChangeAspect="1"/>
          </p:cNvSpPr>
          <p:nvPr/>
        </p:nvSpPr>
        <p:spPr>
          <a:xfrm>
            <a:off x="1752600" y="3275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a:spLocks noChangeAspect="1"/>
          </p:cNvSpPr>
          <p:nvPr/>
        </p:nvSpPr>
        <p:spPr>
          <a:xfrm>
            <a:off x="1905000" y="3656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Oval 437"/>
          <p:cNvSpPr>
            <a:spLocks noChangeAspect="1"/>
          </p:cNvSpPr>
          <p:nvPr/>
        </p:nvSpPr>
        <p:spPr>
          <a:xfrm>
            <a:off x="1981200" y="3885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Oval 438"/>
          <p:cNvSpPr>
            <a:spLocks noChangeAspect="1"/>
          </p:cNvSpPr>
          <p:nvPr/>
        </p:nvSpPr>
        <p:spPr>
          <a:xfrm>
            <a:off x="1676400" y="3733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Oval 439"/>
          <p:cNvSpPr>
            <a:spLocks noChangeAspect="1"/>
          </p:cNvSpPr>
          <p:nvPr/>
        </p:nvSpPr>
        <p:spPr>
          <a:xfrm>
            <a:off x="2286000" y="3885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Oval 440"/>
          <p:cNvSpPr>
            <a:spLocks noChangeAspect="1"/>
          </p:cNvSpPr>
          <p:nvPr/>
        </p:nvSpPr>
        <p:spPr>
          <a:xfrm>
            <a:off x="2895600" y="3809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441"/>
          <p:cNvSpPr>
            <a:spLocks noChangeAspect="1"/>
          </p:cNvSpPr>
          <p:nvPr/>
        </p:nvSpPr>
        <p:spPr>
          <a:xfrm>
            <a:off x="3200400" y="3733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442"/>
          <p:cNvSpPr>
            <a:spLocks noChangeAspect="1"/>
          </p:cNvSpPr>
          <p:nvPr/>
        </p:nvSpPr>
        <p:spPr>
          <a:xfrm>
            <a:off x="1981200" y="3809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a:spLocks noChangeAspect="1"/>
          </p:cNvSpPr>
          <p:nvPr/>
        </p:nvSpPr>
        <p:spPr>
          <a:xfrm>
            <a:off x="4953000" y="3428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p:cNvSpPr>
            <a:spLocks noChangeAspect="1"/>
          </p:cNvSpPr>
          <p:nvPr/>
        </p:nvSpPr>
        <p:spPr>
          <a:xfrm>
            <a:off x="4419600" y="3504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p:cNvSpPr>
            <a:spLocks noChangeAspect="1"/>
          </p:cNvSpPr>
          <p:nvPr/>
        </p:nvSpPr>
        <p:spPr>
          <a:xfrm>
            <a:off x="1752600" y="3885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446"/>
          <p:cNvSpPr>
            <a:spLocks noChangeAspect="1"/>
          </p:cNvSpPr>
          <p:nvPr/>
        </p:nvSpPr>
        <p:spPr>
          <a:xfrm>
            <a:off x="2209800" y="4037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447"/>
          <p:cNvSpPr>
            <a:spLocks noChangeAspect="1"/>
          </p:cNvSpPr>
          <p:nvPr/>
        </p:nvSpPr>
        <p:spPr>
          <a:xfrm>
            <a:off x="1600200" y="3885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Oval 448"/>
          <p:cNvSpPr>
            <a:spLocks noChangeAspect="1"/>
          </p:cNvSpPr>
          <p:nvPr/>
        </p:nvSpPr>
        <p:spPr>
          <a:xfrm>
            <a:off x="4876800" y="3352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Oval 449"/>
          <p:cNvSpPr>
            <a:spLocks noChangeAspect="1"/>
          </p:cNvSpPr>
          <p:nvPr/>
        </p:nvSpPr>
        <p:spPr>
          <a:xfrm>
            <a:off x="4572000" y="3428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Oval 450"/>
          <p:cNvSpPr>
            <a:spLocks noChangeAspect="1"/>
          </p:cNvSpPr>
          <p:nvPr/>
        </p:nvSpPr>
        <p:spPr>
          <a:xfrm>
            <a:off x="4038600" y="3504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Oval 451"/>
          <p:cNvSpPr>
            <a:spLocks noChangeAspect="1"/>
          </p:cNvSpPr>
          <p:nvPr/>
        </p:nvSpPr>
        <p:spPr>
          <a:xfrm>
            <a:off x="3810000" y="3580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Oval 452"/>
          <p:cNvSpPr>
            <a:spLocks noChangeAspect="1"/>
          </p:cNvSpPr>
          <p:nvPr/>
        </p:nvSpPr>
        <p:spPr>
          <a:xfrm>
            <a:off x="4114800" y="3047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p:cNvSpPr>
            <a:spLocks noChangeAspect="1"/>
          </p:cNvSpPr>
          <p:nvPr/>
        </p:nvSpPr>
        <p:spPr>
          <a:xfrm>
            <a:off x="4038600" y="3275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Oval 454"/>
          <p:cNvSpPr>
            <a:spLocks noChangeAspect="1"/>
          </p:cNvSpPr>
          <p:nvPr/>
        </p:nvSpPr>
        <p:spPr>
          <a:xfrm>
            <a:off x="3886200" y="3123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p:cNvSpPr>
            <a:spLocks noChangeAspect="1"/>
          </p:cNvSpPr>
          <p:nvPr/>
        </p:nvSpPr>
        <p:spPr>
          <a:xfrm>
            <a:off x="4800600" y="3275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p:cNvSpPr>
            <a:spLocks noChangeAspect="1"/>
          </p:cNvSpPr>
          <p:nvPr/>
        </p:nvSpPr>
        <p:spPr>
          <a:xfrm>
            <a:off x="3733800" y="3123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Oval 457"/>
          <p:cNvSpPr>
            <a:spLocks noChangeAspect="1"/>
          </p:cNvSpPr>
          <p:nvPr/>
        </p:nvSpPr>
        <p:spPr>
          <a:xfrm>
            <a:off x="3581400" y="3428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p:cNvSpPr>
            <a:spLocks noChangeAspect="1"/>
          </p:cNvSpPr>
          <p:nvPr/>
        </p:nvSpPr>
        <p:spPr>
          <a:xfrm>
            <a:off x="3505200" y="3352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Oval 459"/>
          <p:cNvSpPr>
            <a:spLocks noChangeAspect="1"/>
          </p:cNvSpPr>
          <p:nvPr/>
        </p:nvSpPr>
        <p:spPr>
          <a:xfrm>
            <a:off x="3886200" y="3199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Oval 460"/>
          <p:cNvSpPr>
            <a:spLocks noChangeAspect="1"/>
          </p:cNvSpPr>
          <p:nvPr/>
        </p:nvSpPr>
        <p:spPr>
          <a:xfrm>
            <a:off x="4343400" y="3428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Oval 461"/>
          <p:cNvSpPr>
            <a:spLocks noChangeAspect="1"/>
          </p:cNvSpPr>
          <p:nvPr/>
        </p:nvSpPr>
        <p:spPr>
          <a:xfrm>
            <a:off x="4572000" y="3123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462"/>
          <p:cNvSpPr>
            <a:spLocks noChangeAspect="1"/>
          </p:cNvSpPr>
          <p:nvPr/>
        </p:nvSpPr>
        <p:spPr>
          <a:xfrm>
            <a:off x="3886200" y="3428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Oval 463"/>
          <p:cNvSpPr>
            <a:spLocks noChangeAspect="1"/>
          </p:cNvSpPr>
          <p:nvPr/>
        </p:nvSpPr>
        <p:spPr>
          <a:xfrm>
            <a:off x="3733800" y="3275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464"/>
          <p:cNvSpPr>
            <a:spLocks noChangeAspect="1"/>
          </p:cNvSpPr>
          <p:nvPr/>
        </p:nvSpPr>
        <p:spPr>
          <a:xfrm>
            <a:off x="3657600" y="3047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p:cNvSpPr>
            <a:spLocks noChangeAspect="1"/>
          </p:cNvSpPr>
          <p:nvPr/>
        </p:nvSpPr>
        <p:spPr>
          <a:xfrm>
            <a:off x="3505200" y="3275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a:spLocks noChangeAspect="1"/>
          </p:cNvSpPr>
          <p:nvPr/>
        </p:nvSpPr>
        <p:spPr>
          <a:xfrm>
            <a:off x="3429000" y="3199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Oval 467"/>
          <p:cNvSpPr>
            <a:spLocks noChangeAspect="1"/>
          </p:cNvSpPr>
          <p:nvPr/>
        </p:nvSpPr>
        <p:spPr>
          <a:xfrm>
            <a:off x="4114800" y="3428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468"/>
          <p:cNvSpPr>
            <a:spLocks noChangeAspect="1"/>
          </p:cNvSpPr>
          <p:nvPr/>
        </p:nvSpPr>
        <p:spPr>
          <a:xfrm>
            <a:off x="4724400" y="3199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p:cNvSpPr>
            <a:spLocks noChangeAspect="1"/>
          </p:cNvSpPr>
          <p:nvPr/>
        </p:nvSpPr>
        <p:spPr>
          <a:xfrm>
            <a:off x="3886200" y="3352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Oval 470"/>
          <p:cNvSpPr>
            <a:spLocks noChangeAspect="1"/>
          </p:cNvSpPr>
          <p:nvPr/>
        </p:nvSpPr>
        <p:spPr>
          <a:xfrm>
            <a:off x="3810000" y="3275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471"/>
          <p:cNvSpPr>
            <a:spLocks noChangeAspect="1"/>
          </p:cNvSpPr>
          <p:nvPr/>
        </p:nvSpPr>
        <p:spPr>
          <a:xfrm>
            <a:off x="3657600" y="3504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Oval 472"/>
          <p:cNvSpPr>
            <a:spLocks noChangeAspect="1"/>
          </p:cNvSpPr>
          <p:nvPr/>
        </p:nvSpPr>
        <p:spPr>
          <a:xfrm>
            <a:off x="3429000" y="3580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473"/>
          <p:cNvSpPr>
            <a:spLocks noChangeAspect="1"/>
          </p:cNvSpPr>
          <p:nvPr/>
        </p:nvSpPr>
        <p:spPr>
          <a:xfrm>
            <a:off x="3429000" y="3504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Oval 474"/>
          <p:cNvSpPr>
            <a:spLocks noChangeAspect="1"/>
          </p:cNvSpPr>
          <p:nvPr/>
        </p:nvSpPr>
        <p:spPr>
          <a:xfrm>
            <a:off x="3352800" y="3428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p:cNvSpPr>
            <a:spLocks noChangeAspect="1"/>
          </p:cNvSpPr>
          <p:nvPr/>
        </p:nvSpPr>
        <p:spPr>
          <a:xfrm>
            <a:off x="2971800" y="3275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Oval 476"/>
          <p:cNvSpPr>
            <a:spLocks noChangeAspect="1"/>
          </p:cNvSpPr>
          <p:nvPr/>
        </p:nvSpPr>
        <p:spPr>
          <a:xfrm>
            <a:off x="3048000" y="3352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Oval 477"/>
          <p:cNvSpPr>
            <a:spLocks noChangeAspect="1"/>
          </p:cNvSpPr>
          <p:nvPr/>
        </p:nvSpPr>
        <p:spPr>
          <a:xfrm>
            <a:off x="3048000" y="3428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Oval 478"/>
          <p:cNvSpPr>
            <a:spLocks noChangeAspect="1"/>
          </p:cNvSpPr>
          <p:nvPr/>
        </p:nvSpPr>
        <p:spPr>
          <a:xfrm>
            <a:off x="3124200" y="3504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Oval 479"/>
          <p:cNvSpPr>
            <a:spLocks noChangeAspect="1"/>
          </p:cNvSpPr>
          <p:nvPr/>
        </p:nvSpPr>
        <p:spPr>
          <a:xfrm>
            <a:off x="3200400" y="3580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Oval 480"/>
          <p:cNvSpPr>
            <a:spLocks noChangeAspect="1"/>
          </p:cNvSpPr>
          <p:nvPr/>
        </p:nvSpPr>
        <p:spPr>
          <a:xfrm>
            <a:off x="3276600" y="3275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Oval 481"/>
          <p:cNvSpPr>
            <a:spLocks noChangeAspect="1"/>
          </p:cNvSpPr>
          <p:nvPr/>
        </p:nvSpPr>
        <p:spPr>
          <a:xfrm>
            <a:off x="3200400" y="3199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Oval 482"/>
          <p:cNvSpPr>
            <a:spLocks noChangeAspect="1"/>
          </p:cNvSpPr>
          <p:nvPr/>
        </p:nvSpPr>
        <p:spPr>
          <a:xfrm>
            <a:off x="3352800" y="3352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a:spLocks noChangeAspect="1"/>
          </p:cNvSpPr>
          <p:nvPr/>
        </p:nvSpPr>
        <p:spPr>
          <a:xfrm>
            <a:off x="4267200" y="3047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Oval 484"/>
          <p:cNvSpPr>
            <a:spLocks noChangeAspect="1"/>
          </p:cNvSpPr>
          <p:nvPr/>
        </p:nvSpPr>
        <p:spPr>
          <a:xfrm>
            <a:off x="4191000" y="3199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485"/>
          <p:cNvSpPr>
            <a:spLocks noChangeAspect="1"/>
          </p:cNvSpPr>
          <p:nvPr/>
        </p:nvSpPr>
        <p:spPr>
          <a:xfrm>
            <a:off x="4495800" y="3275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Oval 486"/>
          <p:cNvSpPr>
            <a:spLocks noChangeAspect="1"/>
          </p:cNvSpPr>
          <p:nvPr/>
        </p:nvSpPr>
        <p:spPr>
          <a:xfrm>
            <a:off x="4572000" y="3352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487"/>
          <p:cNvSpPr>
            <a:spLocks noChangeAspect="1"/>
          </p:cNvSpPr>
          <p:nvPr/>
        </p:nvSpPr>
        <p:spPr>
          <a:xfrm>
            <a:off x="4343400" y="3275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Oval 488"/>
          <p:cNvSpPr>
            <a:spLocks noChangeAspect="1"/>
          </p:cNvSpPr>
          <p:nvPr/>
        </p:nvSpPr>
        <p:spPr>
          <a:xfrm>
            <a:off x="4407408" y="3111214"/>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Rectangle 489"/>
          <p:cNvSpPr/>
          <p:nvPr/>
        </p:nvSpPr>
        <p:spPr>
          <a:xfrm>
            <a:off x="2438400" y="2285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Rectangle 490"/>
          <p:cNvSpPr/>
          <p:nvPr/>
        </p:nvSpPr>
        <p:spPr>
          <a:xfrm>
            <a:off x="18288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Rectangle 491"/>
          <p:cNvSpPr>
            <a:spLocks/>
          </p:cNvSpPr>
          <p:nvPr/>
        </p:nvSpPr>
        <p:spPr>
          <a:xfrm>
            <a:off x="1524000" y="2666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Rectangle 492"/>
          <p:cNvSpPr/>
          <p:nvPr/>
        </p:nvSpPr>
        <p:spPr>
          <a:xfrm>
            <a:off x="4419600" y="2437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Rectangle 493"/>
          <p:cNvSpPr/>
          <p:nvPr/>
        </p:nvSpPr>
        <p:spPr>
          <a:xfrm>
            <a:off x="1828800" y="2513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Rectangle 494"/>
          <p:cNvSpPr/>
          <p:nvPr/>
        </p:nvSpPr>
        <p:spPr>
          <a:xfrm>
            <a:off x="2057400" y="2132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Rectangle 495"/>
          <p:cNvSpPr/>
          <p:nvPr/>
        </p:nvSpPr>
        <p:spPr>
          <a:xfrm>
            <a:off x="19812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Rectangle 496"/>
          <p:cNvSpPr/>
          <p:nvPr/>
        </p:nvSpPr>
        <p:spPr>
          <a:xfrm>
            <a:off x="3124200" y="2437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Rectangle 497"/>
          <p:cNvSpPr/>
          <p:nvPr/>
        </p:nvSpPr>
        <p:spPr>
          <a:xfrm>
            <a:off x="4419600" y="2590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Rectangle 498"/>
          <p:cNvSpPr/>
          <p:nvPr/>
        </p:nvSpPr>
        <p:spPr>
          <a:xfrm>
            <a:off x="4343400" y="2590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Rectangle 499"/>
          <p:cNvSpPr/>
          <p:nvPr/>
        </p:nvSpPr>
        <p:spPr>
          <a:xfrm>
            <a:off x="23622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Rectangle 500"/>
          <p:cNvSpPr/>
          <p:nvPr/>
        </p:nvSpPr>
        <p:spPr>
          <a:xfrm>
            <a:off x="19812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Rectangle 501"/>
          <p:cNvSpPr/>
          <p:nvPr/>
        </p:nvSpPr>
        <p:spPr>
          <a:xfrm>
            <a:off x="3657600" y="2437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Rectangle 502"/>
          <p:cNvSpPr/>
          <p:nvPr/>
        </p:nvSpPr>
        <p:spPr>
          <a:xfrm>
            <a:off x="3962400" y="2513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Rectangle 503"/>
          <p:cNvSpPr/>
          <p:nvPr/>
        </p:nvSpPr>
        <p:spPr>
          <a:xfrm>
            <a:off x="4267200" y="2285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Rectangle 504"/>
          <p:cNvSpPr/>
          <p:nvPr/>
        </p:nvSpPr>
        <p:spPr>
          <a:xfrm>
            <a:off x="3810000" y="2513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Rectangle 505"/>
          <p:cNvSpPr/>
          <p:nvPr/>
        </p:nvSpPr>
        <p:spPr>
          <a:xfrm>
            <a:off x="4038600" y="2590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Rectangle 506"/>
          <p:cNvSpPr/>
          <p:nvPr/>
        </p:nvSpPr>
        <p:spPr>
          <a:xfrm>
            <a:off x="3352800" y="2513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Rectangle 507"/>
          <p:cNvSpPr/>
          <p:nvPr/>
        </p:nvSpPr>
        <p:spPr>
          <a:xfrm>
            <a:off x="1524000" y="2513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Rectangle 508"/>
          <p:cNvSpPr/>
          <p:nvPr/>
        </p:nvSpPr>
        <p:spPr>
          <a:xfrm>
            <a:off x="1981200" y="2590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Rectangle 509"/>
          <p:cNvSpPr/>
          <p:nvPr/>
        </p:nvSpPr>
        <p:spPr>
          <a:xfrm>
            <a:off x="3810000" y="2437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Rectangle 510"/>
          <p:cNvSpPr/>
          <p:nvPr/>
        </p:nvSpPr>
        <p:spPr>
          <a:xfrm>
            <a:off x="28194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Rectangle 511"/>
          <p:cNvSpPr/>
          <p:nvPr/>
        </p:nvSpPr>
        <p:spPr>
          <a:xfrm>
            <a:off x="3048000" y="2666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Rectangle 512"/>
          <p:cNvSpPr/>
          <p:nvPr/>
        </p:nvSpPr>
        <p:spPr>
          <a:xfrm>
            <a:off x="1447800" y="2742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Rectangle 513"/>
          <p:cNvSpPr/>
          <p:nvPr/>
        </p:nvSpPr>
        <p:spPr>
          <a:xfrm>
            <a:off x="1752600" y="2590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Rectangle 514"/>
          <p:cNvSpPr/>
          <p:nvPr/>
        </p:nvSpPr>
        <p:spPr>
          <a:xfrm>
            <a:off x="3429000" y="2666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Rectangle 515"/>
          <p:cNvSpPr/>
          <p:nvPr/>
        </p:nvSpPr>
        <p:spPr>
          <a:xfrm>
            <a:off x="3657600" y="2590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Rectangle 516"/>
          <p:cNvSpPr/>
          <p:nvPr/>
        </p:nvSpPr>
        <p:spPr>
          <a:xfrm>
            <a:off x="3048000" y="2437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Rectangle 517"/>
          <p:cNvSpPr/>
          <p:nvPr/>
        </p:nvSpPr>
        <p:spPr>
          <a:xfrm>
            <a:off x="2362200" y="2513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Rectangle 518"/>
          <p:cNvSpPr/>
          <p:nvPr/>
        </p:nvSpPr>
        <p:spPr>
          <a:xfrm>
            <a:off x="1447800" y="3047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Rectangle 519"/>
          <p:cNvSpPr/>
          <p:nvPr/>
        </p:nvSpPr>
        <p:spPr>
          <a:xfrm>
            <a:off x="2057400" y="2519902"/>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Rectangle 520"/>
          <p:cNvSpPr/>
          <p:nvPr/>
        </p:nvSpPr>
        <p:spPr>
          <a:xfrm>
            <a:off x="2362200" y="2666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Rectangle 521"/>
          <p:cNvSpPr/>
          <p:nvPr/>
        </p:nvSpPr>
        <p:spPr>
          <a:xfrm>
            <a:off x="2895600" y="2818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Rectangle 522"/>
          <p:cNvSpPr/>
          <p:nvPr/>
        </p:nvSpPr>
        <p:spPr>
          <a:xfrm>
            <a:off x="2209800" y="2513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Rectangle 523"/>
          <p:cNvSpPr/>
          <p:nvPr/>
        </p:nvSpPr>
        <p:spPr>
          <a:xfrm>
            <a:off x="2209800" y="2894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Rectangle 524"/>
          <p:cNvSpPr/>
          <p:nvPr/>
        </p:nvSpPr>
        <p:spPr>
          <a:xfrm>
            <a:off x="2743200" y="2513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Rectangle 525"/>
          <p:cNvSpPr/>
          <p:nvPr/>
        </p:nvSpPr>
        <p:spPr>
          <a:xfrm>
            <a:off x="1905000" y="2742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Rectangle 526"/>
          <p:cNvSpPr/>
          <p:nvPr/>
        </p:nvSpPr>
        <p:spPr>
          <a:xfrm>
            <a:off x="2667000" y="2666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Rectangle 527"/>
          <p:cNvSpPr/>
          <p:nvPr/>
        </p:nvSpPr>
        <p:spPr>
          <a:xfrm>
            <a:off x="2743200" y="2818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Rectangle 528"/>
          <p:cNvSpPr/>
          <p:nvPr/>
        </p:nvSpPr>
        <p:spPr>
          <a:xfrm>
            <a:off x="2438400" y="2818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Rectangle 529"/>
          <p:cNvSpPr/>
          <p:nvPr/>
        </p:nvSpPr>
        <p:spPr>
          <a:xfrm>
            <a:off x="2895600" y="2513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Rectangle 530"/>
          <p:cNvSpPr/>
          <p:nvPr/>
        </p:nvSpPr>
        <p:spPr>
          <a:xfrm>
            <a:off x="2514600" y="2513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Rectangle 531"/>
          <p:cNvSpPr/>
          <p:nvPr/>
        </p:nvSpPr>
        <p:spPr>
          <a:xfrm>
            <a:off x="2590800" y="2437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Rectangle 532"/>
          <p:cNvSpPr/>
          <p:nvPr/>
        </p:nvSpPr>
        <p:spPr>
          <a:xfrm>
            <a:off x="3124200" y="2742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Rectangle 533"/>
          <p:cNvSpPr/>
          <p:nvPr/>
        </p:nvSpPr>
        <p:spPr>
          <a:xfrm>
            <a:off x="2590800" y="2818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Rectangle 534"/>
          <p:cNvSpPr/>
          <p:nvPr/>
        </p:nvSpPr>
        <p:spPr>
          <a:xfrm>
            <a:off x="22860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Rectangle 535"/>
          <p:cNvSpPr/>
          <p:nvPr/>
        </p:nvSpPr>
        <p:spPr>
          <a:xfrm>
            <a:off x="16764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Rectangle 536"/>
          <p:cNvSpPr/>
          <p:nvPr/>
        </p:nvSpPr>
        <p:spPr>
          <a:xfrm>
            <a:off x="21336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Rectangle 537"/>
          <p:cNvSpPr/>
          <p:nvPr/>
        </p:nvSpPr>
        <p:spPr>
          <a:xfrm>
            <a:off x="15240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Rectangle 538"/>
          <p:cNvSpPr/>
          <p:nvPr/>
        </p:nvSpPr>
        <p:spPr>
          <a:xfrm>
            <a:off x="2209800" y="2132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Rectangle 539"/>
          <p:cNvSpPr/>
          <p:nvPr/>
        </p:nvSpPr>
        <p:spPr>
          <a:xfrm>
            <a:off x="1828800" y="2132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Rectangle 540"/>
          <p:cNvSpPr/>
          <p:nvPr/>
        </p:nvSpPr>
        <p:spPr>
          <a:xfrm>
            <a:off x="3276600" y="2742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Rectangle 541"/>
          <p:cNvSpPr/>
          <p:nvPr/>
        </p:nvSpPr>
        <p:spPr>
          <a:xfrm>
            <a:off x="2438400" y="2132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Rectangle 542"/>
          <p:cNvSpPr/>
          <p:nvPr/>
        </p:nvSpPr>
        <p:spPr>
          <a:xfrm>
            <a:off x="4419600" y="2132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Rectangle 543"/>
          <p:cNvSpPr/>
          <p:nvPr/>
        </p:nvSpPr>
        <p:spPr>
          <a:xfrm>
            <a:off x="25908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Rectangle 544"/>
          <p:cNvSpPr/>
          <p:nvPr/>
        </p:nvSpPr>
        <p:spPr>
          <a:xfrm>
            <a:off x="41148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Rectangle 545"/>
          <p:cNvSpPr/>
          <p:nvPr/>
        </p:nvSpPr>
        <p:spPr>
          <a:xfrm>
            <a:off x="24384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Rectangle 546"/>
          <p:cNvSpPr/>
          <p:nvPr/>
        </p:nvSpPr>
        <p:spPr>
          <a:xfrm>
            <a:off x="3886200" y="2361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Rectangle 547"/>
          <p:cNvSpPr/>
          <p:nvPr/>
        </p:nvSpPr>
        <p:spPr>
          <a:xfrm>
            <a:off x="26670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Rectangle 548"/>
          <p:cNvSpPr/>
          <p:nvPr/>
        </p:nvSpPr>
        <p:spPr>
          <a:xfrm>
            <a:off x="28956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Rectangle 549"/>
          <p:cNvSpPr/>
          <p:nvPr/>
        </p:nvSpPr>
        <p:spPr>
          <a:xfrm>
            <a:off x="27432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Rectangle 550"/>
          <p:cNvSpPr/>
          <p:nvPr/>
        </p:nvSpPr>
        <p:spPr>
          <a:xfrm>
            <a:off x="3505200" y="2437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Rectangle 551"/>
          <p:cNvSpPr/>
          <p:nvPr/>
        </p:nvSpPr>
        <p:spPr>
          <a:xfrm>
            <a:off x="25146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Rectangle 552"/>
          <p:cNvSpPr/>
          <p:nvPr/>
        </p:nvSpPr>
        <p:spPr>
          <a:xfrm>
            <a:off x="5181600" y="2285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Rectangle 553"/>
          <p:cNvSpPr/>
          <p:nvPr/>
        </p:nvSpPr>
        <p:spPr>
          <a:xfrm>
            <a:off x="5943600" y="2285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Rectangle 554"/>
          <p:cNvSpPr/>
          <p:nvPr/>
        </p:nvSpPr>
        <p:spPr>
          <a:xfrm>
            <a:off x="51816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Rectangle 555"/>
          <p:cNvSpPr/>
          <p:nvPr/>
        </p:nvSpPr>
        <p:spPr>
          <a:xfrm>
            <a:off x="5105400" y="2361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Rectangle 556"/>
          <p:cNvSpPr/>
          <p:nvPr/>
        </p:nvSpPr>
        <p:spPr>
          <a:xfrm>
            <a:off x="5029200" y="2285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Rectangle 557"/>
          <p:cNvSpPr/>
          <p:nvPr/>
        </p:nvSpPr>
        <p:spPr>
          <a:xfrm>
            <a:off x="50292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Rectangle 558"/>
          <p:cNvSpPr/>
          <p:nvPr/>
        </p:nvSpPr>
        <p:spPr>
          <a:xfrm>
            <a:off x="4953000" y="2285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Rectangle 559"/>
          <p:cNvSpPr/>
          <p:nvPr/>
        </p:nvSpPr>
        <p:spPr>
          <a:xfrm>
            <a:off x="54102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Rectangle 560"/>
          <p:cNvSpPr/>
          <p:nvPr/>
        </p:nvSpPr>
        <p:spPr>
          <a:xfrm>
            <a:off x="5105400" y="2513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Rectangle 561"/>
          <p:cNvSpPr/>
          <p:nvPr/>
        </p:nvSpPr>
        <p:spPr>
          <a:xfrm>
            <a:off x="4953000" y="2361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Rectangle 562"/>
          <p:cNvSpPr/>
          <p:nvPr/>
        </p:nvSpPr>
        <p:spPr>
          <a:xfrm>
            <a:off x="5105400" y="2666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Rectangle 563"/>
          <p:cNvSpPr/>
          <p:nvPr/>
        </p:nvSpPr>
        <p:spPr>
          <a:xfrm>
            <a:off x="54102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Rectangle 564"/>
          <p:cNvSpPr/>
          <p:nvPr/>
        </p:nvSpPr>
        <p:spPr>
          <a:xfrm>
            <a:off x="5181600" y="2361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Rectangle 565"/>
          <p:cNvSpPr/>
          <p:nvPr/>
        </p:nvSpPr>
        <p:spPr>
          <a:xfrm>
            <a:off x="5181600" y="2590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Rectangle 566"/>
          <p:cNvSpPr/>
          <p:nvPr/>
        </p:nvSpPr>
        <p:spPr>
          <a:xfrm>
            <a:off x="4724400" y="2285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Rectangle 567"/>
          <p:cNvSpPr/>
          <p:nvPr/>
        </p:nvSpPr>
        <p:spPr>
          <a:xfrm>
            <a:off x="48768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Rectangle 568"/>
          <p:cNvSpPr/>
          <p:nvPr/>
        </p:nvSpPr>
        <p:spPr>
          <a:xfrm>
            <a:off x="5105400" y="2742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Rectangle 569"/>
          <p:cNvSpPr/>
          <p:nvPr/>
        </p:nvSpPr>
        <p:spPr>
          <a:xfrm>
            <a:off x="5029200" y="2666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Rectangle 570"/>
          <p:cNvSpPr/>
          <p:nvPr/>
        </p:nvSpPr>
        <p:spPr>
          <a:xfrm>
            <a:off x="47244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Rectangle 571"/>
          <p:cNvSpPr/>
          <p:nvPr/>
        </p:nvSpPr>
        <p:spPr>
          <a:xfrm>
            <a:off x="4724400" y="2590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Rectangle 572"/>
          <p:cNvSpPr/>
          <p:nvPr/>
        </p:nvSpPr>
        <p:spPr>
          <a:xfrm>
            <a:off x="4876800" y="2666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Rectangle 573"/>
          <p:cNvSpPr/>
          <p:nvPr/>
        </p:nvSpPr>
        <p:spPr>
          <a:xfrm>
            <a:off x="48768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Rectangle 574"/>
          <p:cNvSpPr/>
          <p:nvPr/>
        </p:nvSpPr>
        <p:spPr>
          <a:xfrm>
            <a:off x="4953000" y="2513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Rectangle 575"/>
          <p:cNvSpPr/>
          <p:nvPr/>
        </p:nvSpPr>
        <p:spPr>
          <a:xfrm>
            <a:off x="4495800" y="2132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Rectangle 576"/>
          <p:cNvSpPr/>
          <p:nvPr/>
        </p:nvSpPr>
        <p:spPr>
          <a:xfrm>
            <a:off x="4114800" y="2361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Rectangle 577"/>
          <p:cNvSpPr/>
          <p:nvPr/>
        </p:nvSpPr>
        <p:spPr>
          <a:xfrm>
            <a:off x="4876800" y="2437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Rectangle 578"/>
          <p:cNvSpPr/>
          <p:nvPr/>
        </p:nvSpPr>
        <p:spPr>
          <a:xfrm>
            <a:off x="4800600" y="2361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Rectangle 579"/>
          <p:cNvSpPr/>
          <p:nvPr/>
        </p:nvSpPr>
        <p:spPr>
          <a:xfrm>
            <a:off x="4648200" y="2437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Rectangle 580"/>
          <p:cNvSpPr/>
          <p:nvPr/>
        </p:nvSpPr>
        <p:spPr>
          <a:xfrm>
            <a:off x="5334000" y="2590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Rectangle 581"/>
          <p:cNvSpPr/>
          <p:nvPr/>
        </p:nvSpPr>
        <p:spPr>
          <a:xfrm>
            <a:off x="5334000" y="2437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Rectangle 582"/>
          <p:cNvSpPr/>
          <p:nvPr/>
        </p:nvSpPr>
        <p:spPr>
          <a:xfrm>
            <a:off x="5486400" y="2666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Rectangle 583"/>
          <p:cNvSpPr/>
          <p:nvPr/>
        </p:nvSpPr>
        <p:spPr>
          <a:xfrm>
            <a:off x="5486400" y="2285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Rectangle 584"/>
          <p:cNvSpPr/>
          <p:nvPr/>
        </p:nvSpPr>
        <p:spPr>
          <a:xfrm>
            <a:off x="5334000" y="2361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Rectangle 585"/>
          <p:cNvSpPr/>
          <p:nvPr/>
        </p:nvSpPr>
        <p:spPr>
          <a:xfrm>
            <a:off x="5562600" y="2361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Rectangle 586"/>
          <p:cNvSpPr/>
          <p:nvPr/>
        </p:nvSpPr>
        <p:spPr>
          <a:xfrm>
            <a:off x="5638800" y="2437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Rectangle 587"/>
          <p:cNvSpPr/>
          <p:nvPr/>
        </p:nvSpPr>
        <p:spPr>
          <a:xfrm>
            <a:off x="5410200" y="2513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Rectangle 588"/>
          <p:cNvSpPr/>
          <p:nvPr/>
        </p:nvSpPr>
        <p:spPr>
          <a:xfrm>
            <a:off x="5638800" y="2590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Rectangle 589"/>
          <p:cNvSpPr/>
          <p:nvPr/>
        </p:nvSpPr>
        <p:spPr>
          <a:xfrm>
            <a:off x="6096000" y="2513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Rectangle 590"/>
          <p:cNvSpPr/>
          <p:nvPr/>
        </p:nvSpPr>
        <p:spPr>
          <a:xfrm>
            <a:off x="5943600" y="2666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Rectangle 591"/>
          <p:cNvSpPr/>
          <p:nvPr/>
        </p:nvSpPr>
        <p:spPr>
          <a:xfrm>
            <a:off x="5791200" y="2437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Rectangle 592"/>
          <p:cNvSpPr/>
          <p:nvPr/>
        </p:nvSpPr>
        <p:spPr>
          <a:xfrm>
            <a:off x="5943600" y="2513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Rectangle 593"/>
          <p:cNvSpPr/>
          <p:nvPr/>
        </p:nvSpPr>
        <p:spPr>
          <a:xfrm>
            <a:off x="5867400" y="2437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Rectangle 594"/>
          <p:cNvSpPr/>
          <p:nvPr/>
        </p:nvSpPr>
        <p:spPr>
          <a:xfrm>
            <a:off x="5791200" y="2666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Rectangle 595"/>
          <p:cNvSpPr/>
          <p:nvPr/>
        </p:nvSpPr>
        <p:spPr>
          <a:xfrm>
            <a:off x="6019800" y="2666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Rectangle 596"/>
          <p:cNvSpPr/>
          <p:nvPr/>
        </p:nvSpPr>
        <p:spPr>
          <a:xfrm>
            <a:off x="6324600" y="2590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Rectangle 597"/>
          <p:cNvSpPr/>
          <p:nvPr/>
        </p:nvSpPr>
        <p:spPr>
          <a:xfrm>
            <a:off x="5638800" y="2513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Rectangle 598"/>
          <p:cNvSpPr/>
          <p:nvPr/>
        </p:nvSpPr>
        <p:spPr>
          <a:xfrm>
            <a:off x="6324600" y="2361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Rectangle 599"/>
          <p:cNvSpPr/>
          <p:nvPr/>
        </p:nvSpPr>
        <p:spPr>
          <a:xfrm>
            <a:off x="6400800" y="2666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Rectangle 600"/>
          <p:cNvSpPr/>
          <p:nvPr/>
        </p:nvSpPr>
        <p:spPr>
          <a:xfrm>
            <a:off x="57912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Rectangle 601"/>
          <p:cNvSpPr/>
          <p:nvPr/>
        </p:nvSpPr>
        <p:spPr>
          <a:xfrm>
            <a:off x="6400800" y="2437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Rectangle 602"/>
          <p:cNvSpPr/>
          <p:nvPr/>
        </p:nvSpPr>
        <p:spPr>
          <a:xfrm>
            <a:off x="7315200" y="2513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Rectangle 603"/>
          <p:cNvSpPr/>
          <p:nvPr/>
        </p:nvSpPr>
        <p:spPr>
          <a:xfrm>
            <a:off x="5638800" y="2361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Rectangle 604"/>
          <p:cNvSpPr/>
          <p:nvPr/>
        </p:nvSpPr>
        <p:spPr>
          <a:xfrm>
            <a:off x="6553200" y="2285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Rectangle 605"/>
          <p:cNvSpPr/>
          <p:nvPr/>
        </p:nvSpPr>
        <p:spPr>
          <a:xfrm>
            <a:off x="59436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Rectangle 606"/>
          <p:cNvSpPr/>
          <p:nvPr/>
        </p:nvSpPr>
        <p:spPr>
          <a:xfrm>
            <a:off x="6781800" y="2285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Rectangle 607"/>
          <p:cNvSpPr/>
          <p:nvPr/>
        </p:nvSpPr>
        <p:spPr>
          <a:xfrm>
            <a:off x="7010400" y="2285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Rectangle 608"/>
          <p:cNvSpPr/>
          <p:nvPr/>
        </p:nvSpPr>
        <p:spPr>
          <a:xfrm>
            <a:off x="6934200" y="2513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Rectangle 609"/>
          <p:cNvSpPr/>
          <p:nvPr/>
        </p:nvSpPr>
        <p:spPr>
          <a:xfrm>
            <a:off x="6705600" y="2590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Rectangle 610"/>
          <p:cNvSpPr/>
          <p:nvPr/>
        </p:nvSpPr>
        <p:spPr>
          <a:xfrm>
            <a:off x="7315200" y="2742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Rectangle 611"/>
          <p:cNvSpPr/>
          <p:nvPr/>
        </p:nvSpPr>
        <p:spPr>
          <a:xfrm>
            <a:off x="7010400" y="2666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Rectangle 612"/>
          <p:cNvSpPr/>
          <p:nvPr/>
        </p:nvSpPr>
        <p:spPr>
          <a:xfrm>
            <a:off x="7315200" y="2437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Rectangle 613"/>
          <p:cNvSpPr/>
          <p:nvPr/>
        </p:nvSpPr>
        <p:spPr>
          <a:xfrm>
            <a:off x="7162800" y="2437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Rectangle 614"/>
          <p:cNvSpPr/>
          <p:nvPr/>
        </p:nvSpPr>
        <p:spPr>
          <a:xfrm>
            <a:off x="7086600" y="2361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Rectangle 615"/>
          <p:cNvSpPr/>
          <p:nvPr/>
        </p:nvSpPr>
        <p:spPr>
          <a:xfrm>
            <a:off x="6705600" y="2361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Rectangle 616"/>
          <p:cNvSpPr/>
          <p:nvPr/>
        </p:nvSpPr>
        <p:spPr>
          <a:xfrm>
            <a:off x="7315200" y="2285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Rectangle 617"/>
          <p:cNvSpPr/>
          <p:nvPr/>
        </p:nvSpPr>
        <p:spPr>
          <a:xfrm>
            <a:off x="7162800" y="2361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Rectangle 618"/>
          <p:cNvSpPr/>
          <p:nvPr/>
        </p:nvSpPr>
        <p:spPr>
          <a:xfrm>
            <a:off x="7162800" y="2666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Rectangle 619"/>
          <p:cNvSpPr/>
          <p:nvPr/>
        </p:nvSpPr>
        <p:spPr>
          <a:xfrm>
            <a:off x="7162800" y="2742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Rectangle 620"/>
          <p:cNvSpPr/>
          <p:nvPr/>
        </p:nvSpPr>
        <p:spPr>
          <a:xfrm>
            <a:off x="7397496" y="2742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Rectangle 621"/>
          <p:cNvSpPr/>
          <p:nvPr/>
        </p:nvSpPr>
        <p:spPr>
          <a:xfrm>
            <a:off x="6553200" y="2666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Rectangle 622"/>
          <p:cNvSpPr/>
          <p:nvPr/>
        </p:nvSpPr>
        <p:spPr>
          <a:xfrm>
            <a:off x="5334000" y="2742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Rectangle 623"/>
          <p:cNvSpPr/>
          <p:nvPr/>
        </p:nvSpPr>
        <p:spPr>
          <a:xfrm>
            <a:off x="5943600" y="2818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Rectangle 624"/>
          <p:cNvSpPr/>
          <p:nvPr/>
        </p:nvSpPr>
        <p:spPr>
          <a:xfrm>
            <a:off x="5638800" y="2818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Rectangle 625"/>
          <p:cNvSpPr/>
          <p:nvPr/>
        </p:nvSpPr>
        <p:spPr>
          <a:xfrm>
            <a:off x="6330696" y="2824702"/>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Rectangle 626"/>
          <p:cNvSpPr/>
          <p:nvPr/>
        </p:nvSpPr>
        <p:spPr>
          <a:xfrm>
            <a:off x="57150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Rectangle 627"/>
          <p:cNvSpPr/>
          <p:nvPr/>
        </p:nvSpPr>
        <p:spPr>
          <a:xfrm>
            <a:off x="6172200" y="2062702"/>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Rectangle 628"/>
          <p:cNvSpPr/>
          <p:nvPr/>
        </p:nvSpPr>
        <p:spPr>
          <a:xfrm>
            <a:off x="6781800" y="2742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Rectangle 629"/>
          <p:cNvSpPr/>
          <p:nvPr/>
        </p:nvSpPr>
        <p:spPr>
          <a:xfrm>
            <a:off x="7397496"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Rectangle 630"/>
          <p:cNvSpPr/>
          <p:nvPr/>
        </p:nvSpPr>
        <p:spPr>
          <a:xfrm>
            <a:off x="1600200" y="3047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2" name="Straight Arrow Connector 631"/>
          <p:cNvCxnSpPr/>
          <p:nvPr/>
        </p:nvCxnSpPr>
        <p:spPr>
          <a:xfrm rot="5400000">
            <a:off x="-381794" y="3809206"/>
            <a:ext cx="3658394" cy="794"/>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3" name="Straight Arrow Connector 632"/>
          <p:cNvCxnSpPr/>
          <p:nvPr/>
        </p:nvCxnSpPr>
        <p:spPr>
          <a:xfrm>
            <a:off x="1447800" y="1980406"/>
            <a:ext cx="6170612" cy="1588"/>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34" name="TextBox 633"/>
          <p:cNvSpPr txBox="1"/>
          <p:nvPr/>
        </p:nvSpPr>
        <p:spPr>
          <a:xfrm>
            <a:off x="6477000" y="1599406"/>
            <a:ext cx="1124026" cy="369332"/>
          </a:xfrm>
          <a:prstGeom prst="rect">
            <a:avLst/>
          </a:prstGeom>
          <a:noFill/>
        </p:spPr>
        <p:txBody>
          <a:bodyPr wrap="none" rtlCol="0">
            <a:spAutoFit/>
          </a:bodyPr>
          <a:lstStyle/>
          <a:p>
            <a:r>
              <a:rPr lang="en-US" dirty="0" smtClean="0"/>
              <a:t>Longitude</a:t>
            </a:r>
            <a:endParaRPr lang="en-US" dirty="0"/>
          </a:p>
        </p:txBody>
      </p:sp>
      <p:sp>
        <p:nvSpPr>
          <p:cNvPr id="635" name="TextBox 634"/>
          <p:cNvSpPr txBox="1"/>
          <p:nvPr/>
        </p:nvSpPr>
        <p:spPr>
          <a:xfrm>
            <a:off x="1600200" y="5257006"/>
            <a:ext cx="956800" cy="369332"/>
          </a:xfrm>
          <a:prstGeom prst="rect">
            <a:avLst/>
          </a:prstGeom>
          <a:noFill/>
        </p:spPr>
        <p:txBody>
          <a:bodyPr wrap="none" rtlCol="0">
            <a:spAutoFit/>
          </a:bodyPr>
          <a:lstStyle/>
          <a:p>
            <a:r>
              <a:rPr lang="en-US" dirty="0" smtClean="0"/>
              <a:t>Latitude</a:t>
            </a:r>
            <a:endParaRPr lang="en-US" dirty="0"/>
          </a:p>
        </p:txBody>
      </p:sp>
      <p:sp>
        <p:nvSpPr>
          <p:cNvPr id="636" name="Oval 635"/>
          <p:cNvSpPr/>
          <p:nvPr/>
        </p:nvSpPr>
        <p:spPr>
          <a:xfrm>
            <a:off x="6172200" y="4876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Rectangle 636"/>
          <p:cNvSpPr/>
          <p:nvPr/>
        </p:nvSpPr>
        <p:spPr>
          <a:xfrm>
            <a:off x="6172200" y="5186902"/>
            <a:ext cx="228600" cy="2225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TextBox 637"/>
          <p:cNvSpPr txBox="1"/>
          <p:nvPr/>
        </p:nvSpPr>
        <p:spPr>
          <a:xfrm>
            <a:off x="6510800" y="4799806"/>
            <a:ext cx="522835" cy="307777"/>
          </a:xfrm>
          <a:prstGeom prst="rect">
            <a:avLst/>
          </a:prstGeom>
          <a:noFill/>
        </p:spPr>
        <p:txBody>
          <a:bodyPr wrap="none" rtlCol="0">
            <a:spAutoFit/>
          </a:bodyPr>
          <a:lstStyle/>
          <a:p>
            <a:r>
              <a:rPr lang="en-US" sz="1400" dirty="0" smtClean="0"/>
              <a:t>Boat</a:t>
            </a:r>
            <a:endParaRPr lang="en-US" sz="1400" dirty="0"/>
          </a:p>
        </p:txBody>
      </p:sp>
      <p:sp>
        <p:nvSpPr>
          <p:cNvPr id="639" name="TextBox 638"/>
          <p:cNvSpPr txBox="1"/>
          <p:nvPr/>
        </p:nvSpPr>
        <p:spPr>
          <a:xfrm>
            <a:off x="6537423" y="5104606"/>
            <a:ext cx="646331" cy="307777"/>
          </a:xfrm>
          <a:prstGeom prst="rect">
            <a:avLst/>
          </a:prstGeom>
          <a:noFill/>
        </p:spPr>
        <p:txBody>
          <a:bodyPr wrap="none" rtlCol="0">
            <a:spAutoFit/>
          </a:bodyPr>
          <a:lstStyle/>
          <a:p>
            <a:r>
              <a:rPr lang="en-US" sz="1400" dirty="0" smtClean="0"/>
              <a:t>House</a:t>
            </a:r>
            <a:endParaRPr lang="en-US" sz="1400" dirty="0"/>
          </a:p>
        </p:txBody>
      </p:sp>
      <p:sp>
        <p:nvSpPr>
          <p:cNvPr id="640" name="Rectangle 639"/>
          <p:cNvSpPr/>
          <p:nvPr/>
        </p:nvSpPr>
        <p:spPr>
          <a:xfrm>
            <a:off x="6096000" y="4723606"/>
            <a:ext cx="11430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Rectangle 2"/>
          <p:cNvSpPr txBox="1">
            <a:spLocks noChangeArrowheads="1"/>
          </p:cNvSpPr>
          <p:nvPr/>
        </p:nvSpPr>
        <p:spPr>
          <a:xfrm>
            <a:off x="0" y="0"/>
            <a:ext cx="9144000" cy="838200"/>
          </a:xfrm>
          <a:prstGeom prst="rect">
            <a:avLst/>
          </a:prstGeom>
        </p:spPr>
        <p:txBody>
          <a:bodyPr vert="horz" lIns="91440" tIns="45720" rIns="91440" bIns="45720" rtlCol="0" anchor="ctr">
            <a:normAutofit fontScale="92500" lnSpcReduction="10000"/>
          </a:bodyPr>
          <a:lstStyle/>
          <a:p>
            <a:pPr lvl="0" algn="ctr">
              <a:spcBef>
                <a:spcPct val="0"/>
              </a:spcBef>
            </a:pPr>
            <a:r>
              <a:rPr lang="en-US" sz="2800" b="1" dirty="0">
                <a:latin typeface="Comic Sans MS" pitchFamily="66" charset="0"/>
                <a:ea typeface="+mj-ea"/>
                <a:cs typeface="+mj-cs"/>
              </a:rPr>
              <a:t>Principles and geometric representation </a:t>
            </a:r>
            <a:endParaRPr lang="en-US" sz="2800" b="1" dirty="0" smtClean="0">
              <a:latin typeface="Comic Sans MS" pitchFamily="66" charset="0"/>
              <a:ea typeface="+mj-ea"/>
              <a:cs typeface="+mj-cs"/>
            </a:endParaRPr>
          </a:p>
          <a:p>
            <a:pPr lvl="0" algn="ctr">
              <a:spcBef>
                <a:spcPct val="0"/>
              </a:spcBef>
            </a:pPr>
            <a:r>
              <a:rPr lang="en-US" sz="2800" b="1" dirty="0" smtClean="0">
                <a:latin typeface="Comic Sans MS" pitchFamily="66" charset="0"/>
                <a:ea typeface="+mj-ea"/>
                <a:cs typeface="+mj-cs"/>
              </a:rPr>
              <a:t>for </a:t>
            </a:r>
            <a:r>
              <a:rPr lang="en-US" sz="2800" b="1" dirty="0">
                <a:latin typeface="Comic Sans MS" pitchFamily="66" charset="0"/>
                <a:ea typeface="+mj-ea"/>
                <a:cs typeface="+mj-cs"/>
              </a:rPr>
              <a:t>supervised </a:t>
            </a:r>
            <a:r>
              <a:rPr lang="en-US" sz="2800" b="1" dirty="0" smtClean="0">
                <a:latin typeface="Comic Sans MS" pitchFamily="66" charset="0"/>
                <a:ea typeface="+mj-ea"/>
                <a:cs typeface="+mj-cs"/>
              </a:rPr>
              <a:t>learning</a:t>
            </a:r>
            <a:endParaRPr lang="en-US" sz="2800" b="1" dirty="0">
              <a:latin typeface="Comic Sans MS" pitchFamily="66" charset="0"/>
              <a:ea typeface="+mj-ea"/>
              <a:cs typeface="+mj-cs"/>
            </a:endParaRPr>
          </a:p>
        </p:txBody>
      </p:sp>
      <p:sp>
        <p:nvSpPr>
          <p:cNvPr id="644" name="Line 7"/>
          <p:cNvSpPr>
            <a:spLocks noChangeShapeType="1"/>
          </p:cNvSpPr>
          <p:nvPr/>
        </p:nvSpPr>
        <p:spPr bwMode="auto">
          <a:xfrm>
            <a:off x="228600" y="8382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1532193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 name="Oval 640"/>
          <p:cNvSpPr/>
          <p:nvPr/>
        </p:nvSpPr>
        <p:spPr>
          <a:xfrm>
            <a:off x="3810000" y="4418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Oval 641"/>
          <p:cNvSpPr/>
          <p:nvPr/>
        </p:nvSpPr>
        <p:spPr>
          <a:xfrm>
            <a:off x="4267200" y="42664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Oval 642"/>
          <p:cNvSpPr/>
          <p:nvPr/>
        </p:nvSpPr>
        <p:spPr>
          <a:xfrm>
            <a:off x="4648200" y="4114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Oval 643"/>
          <p:cNvSpPr/>
          <p:nvPr/>
        </p:nvSpPr>
        <p:spPr>
          <a:xfrm>
            <a:off x="3200400" y="4190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Oval 644"/>
          <p:cNvSpPr/>
          <p:nvPr/>
        </p:nvSpPr>
        <p:spPr>
          <a:xfrm>
            <a:off x="3429000" y="4037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Oval 645"/>
          <p:cNvSpPr/>
          <p:nvPr/>
        </p:nvSpPr>
        <p:spPr>
          <a:xfrm>
            <a:off x="3810000" y="4114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Oval 646"/>
          <p:cNvSpPr/>
          <p:nvPr/>
        </p:nvSpPr>
        <p:spPr>
          <a:xfrm>
            <a:off x="3886200" y="38854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Oval 647"/>
          <p:cNvSpPr/>
          <p:nvPr/>
        </p:nvSpPr>
        <p:spPr>
          <a:xfrm>
            <a:off x="4343400" y="39616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p:cNvSpPr/>
          <p:nvPr/>
        </p:nvSpPr>
        <p:spPr>
          <a:xfrm>
            <a:off x="5105400" y="39616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Oval 649"/>
          <p:cNvSpPr/>
          <p:nvPr/>
        </p:nvSpPr>
        <p:spPr>
          <a:xfrm>
            <a:off x="4495800" y="3733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650"/>
          <p:cNvSpPr/>
          <p:nvPr/>
        </p:nvSpPr>
        <p:spPr>
          <a:xfrm>
            <a:off x="2743200" y="4114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Oval 651"/>
          <p:cNvSpPr/>
          <p:nvPr/>
        </p:nvSpPr>
        <p:spPr>
          <a:xfrm>
            <a:off x="1905000" y="3809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Oval 652"/>
          <p:cNvSpPr/>
          <p:nvPr/>
        </p:nvSpPr>
        <p:spPr>
          <a:xfrm>
            <a:off x="4800600" y="38854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Oval 653"/>
          <p:cNvSpPr/>
          <p:nvPr/>
        </p:nvSpPr>
        <p:spPr>
          <a:xfrm>
            <a:off x="4876800" y="3656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Oval 654"/>
          <p:cNvSpPr/>
          <p:nvPr/>
        </p:nvSpPr>
        <p:spPr>
          <a:xfrm>
            <a:off x="4191000" y="35806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Oval 655"/>
          <p:cNvSpPr/>
          <p:nvPr/>
        </p:nvSpPr>
        <p:spPr>
          <a:xfrm>
            <a:off x="5257800" y="3809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Oval 656"/>
          <p:cNvSpPr/>
          <p:nvPr/>
        </p:nvSpPr>
        <p:spPr>
          <a:xfrm>
            <a:off x="5715000" y="38854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Oval 657"/>
          <p:cNvSpPr/>
          <p:nvPr/>
        </p:nvSpPr>
        <p:spPr>
          <a:xfrm>
            <a:off x="5334000" y="35806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Oval 658"/>
          <p:cNvSpPr/>
          <p:nvPr/>
        </p:nvSpPr>
        <p:spPr>
          <a:xfrm>
            <a:off x="6172200" y="3733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Oval 659"/>
          <p:cNvSpPr/>
          <p:nvPr/>
        </p:nvSpPr>
        <p:spPr>
          <a:xfrm>
            <a:off x="5791200" y="3656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p:cNvSpPr/>
          <p:nvPr/>
        </p:nvSpPr>
        <p:spPr>
          <a:xfrm>
            <a:off x="6553200" y="3656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Oval 661"/>
          <p:cNvSpPr/>
          <p:nvPr/>
        </p:nvSpPr>
        <p:spPr>
          <a:xfrm>
            <a:off x="6934200" y="35806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Oval 662"/>
          <p:cNvSpPr/>
          <p:nvPr/>
        </p:nvSpPr>
        <p:spPr>
          <a:xfrm>
            <a:off x="7351776" y="35044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Oval 663"/>
          <p:cNvSpPr/>
          <p:nvPr/>
        </p:nvSpPr>
        <p:spPr>
          <a:xfrm>
            <a:off x="7239000" y="3275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Oval 664"/>
          <p:cNvSpPr/>
          <p:nvPr/>
        </p:nvSpPr>
        <p:spPr>
          <a:xfrm>
            <a:off x="6629400" y="3428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Oval 665"/>
          <p:cNvSpPr/>
          <p:nvPr/>
        </p:nvSpPr>
        <p:spPr>
          <a:xfrm>
            <a:off x="4800600" y="35044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Oval 666"/>
          <p:cNvSpPr/>
          <p:nvPr/>
        </p:nvSpPr>
        <p:spPr>
          <a:xfrm>
            <a:off x="5257800" y="3352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Oval 667"/>
          <p:cNvSpPr/>
          <p:nvPr/>
        </p:nvSpPr>
        <p:spPr>
          <a:xfrm>
            <a:off x="3276600" y="3809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Oval 668"/>
          <p:cNvSpPr/>
          <p:nvPr/>
        </p:nvSpPr>
        <p:spPr>
          <a:xfrm>
            <a:off x="3810000" y="3733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Oval 669"/>
          <p:cNvSpPr/>
          <p:nvPr/>
        </p:nvSpPr>
        <p:spPr>
          <a:xfrm>
            <a:off x="2514600" y="4114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Oval 670"/>
          <p:cNvSpPr/>
          <p:nvPr/>
        </p:nvSpPr>
        <p:spPr>
          <a:xfrm>
            <a:off x="2590800" y="3809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Oval 671"/>
          <p:cNvSpPr/>
          <p:nvPr/>
        </p:nvSpPr>
        <p:spPr>
          <a:xfrm>
            <a:off x="2590800" y="39616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Oval 672"/>
          <p:cNvSpPr/>
          <p:nvPr/>
        </p:nvSpPr>
        <p:spPr>
          <a:xfrm>
            <a:off x="2286000" y="39616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Oval 673"/>
          <p:cNvSpPr/>
          <p:nvPr/>
        </p:nvSpPr>
        <p:spPr>
          <a:xfrm>
            <a:off x="3048000" y="39616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Oval 674"/>
          <p:cNvSpPr/>
          <p:nvPr/>
        </p:nvSpPr>
        <p:spPr>
          <a:xfrm>
            <a:off x="2971800" y="3733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Oval 675"/>
          <p:cNvSpPr/>
          <p:nvPr/>
        </p:nvSpPr>
        <p:spPr>
          <a:xfrm>
            <a:off x="3352800" y="3656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Oval 676"/>
          <p:cNvSpPr/>
          <p:nvPr/>
        </p:nvSpPr>
        <p:spPr>
          <a:xfrm>
            <a:off x="3886200" y="35044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Oval 677"/>
          <p:cNvSpPr/>
          <p:nvPr/>
        </p:nvSpPr>
        <p:spPr>
          <a:xfrm>
            <a:off x="4038600" y="3352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Oval 678"/>
          <p:cNvSpPr/>
          <p:nvPr/>
        </p:nvSpPr>
        <p:spPr>
          <a:xfrm>
            <a:off x="3429000" y="35044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Oval 679"/>
          <p:cNvSpPr>
            <a:spLocks noChangeAspect="1"/>
          </p:cNvSpPr>
          <p:nvPr/>
        </p:nvSpPr>
        <p:spPr>
          <a:xfrm>
            <a:off x="1981200" y="2818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680"/>
          <p:cNvSpPr>
            <a:spLocks noChangeAspect="1"/>
          </p:cNvSpPr>
          <p:nvPr/>
        </p:nvSpPr>
        <p:spPr>
          <a:xfrm>
            <a:off x="3429000" y="2666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Oval 681"/>
          <p:cNvSpPr>
            <a:spLocks noChangeAspect="1"/>
          </p:cNvSpPr>
          <p:nvPr/>
        </p:nvSpPr>
        <p:spPr>
          <a:xfrm>
            <a:off x="4495800" y="3123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Oval 682"/>
          <p:cNvSpPr>
            <a:spLocks noChangeAspect="1"/>
          </p:cNvSpPr>
          <p:nvPr/>
        </p:nvSpPr>
        <p:spPr>
          <a:xfrm>
            <a:off x="4191000" y="3199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Oval 683"/>
          <p:cNvSpPr/>
          <p:nvPr/>
        </p:nvSpPr>
        <p:spPr>
          <a:xfrm>
            <a:off x="6019800" y="28186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Oval 684"/>
          <p:cNvSpPr/>
          <p:nvPr/>
        </p:nvSpPr>
        <p:spPr>
          <a:xfrm>
            <a:off x="5638800" y="2971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Oval 685"/>
          <p:cNvSpPr/>
          <p:nvPr/>
        </p:nvSpPr>
        <p:spPr>
          <a:xfrm>
            <a:off x="5733288" y="2763742"/>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Oval 686"/>
          <p:cNvSpPr/>
          <p:nvPr/>
        </p:nvSpPr>
        <p:spPr>
          <a:xfrm>
            <a:off x="5562600" y="31234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Oval 687"/>
          <p:cNvSpPr/>
          <p:nvPr/>
        </p:nvSpPr>
        <p:spPr>
          <a:xfrm>
            <a:off x="2286000" y="3733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Oval 688"/>
          <p:cNvSpPr/>
          <p:nvPr/>
        </p:nvSpPr>
        <p:spPr>
          <a:xfrm>
            <a:off x="4800600" y="3275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Oval 689"/>
          <p:cNvSpPr/>
          <p:nvPr/>
        </p:nvSpPr>
        <p:spPr>
          <a:xfrm>
            <a:off x="3657600" y="3428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Oval 690"/>
          <p:cNvSpPr/>
          <p:nvPr/>
        </p:nvSpPr>
        <p:spPr>
          <a:xfrm>
            <a:off x="4267200" y="3352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Oval 691"/>
          <p:cNvSpPr>
            <a:spLocks noChangeAspect="1"/>
          </p:cNvSpPr>
          <p:nvPr/>
        </p:nvSpPr>
        <p:spPr>
          <a:xfrm>
            <a:off x="2667000" y="3428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Oval 692"/>
          <p:cNvSpPr>
            <a:spLocks noChangeAspect="1"/>
          </p:cNvSpPr>
          <p:nvPr/>
        </p:nvSpPr>
        <p:spPr>
          <a:xfrm>
            <a:off x="3886200" y="3275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Oval 693"/>
          <p:cNvSpPr/>
          <p:nvPr/>
        </p:nvSpPr>
        <p:spPr>
          <a:xfrm>
            <a:off x="5943600" y="3047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Oval 694"/>
          <p:cNvSpPr/>
          <p:nvPr/>
        </p:nvSpPr>
        <p:spPr>
          <a:xfrm>
            <a:off x="5562600" y="3352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Oval 695"/>
          <p:cNvSpPr/>
          <p:nvPr/>
        </p:nvSpPr>
        <p:spPr>
          <a:xfrm>
            <a:off x="5943600" y="3275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Oval 696"/>
          <p:cNvSpPr/>
          <p:nvPr/>
        </p:nvSpPr>
        <p:spPr>
          <a:xfrm>
            <a:off x="6096000" y="3352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697"/>
          <p:cNvSpPr/>
          <p:nvPr/>
        </p:nvSpPr>
        <p:spPr>
          <a:xfrm>
            <a:off x="6248400" y="31234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Oval 698"/>
          <p:cNvSpPr/>
          <p:nvPr/>
        </p:nvSpPr>
        <p:spPr>
          <a:xfrm>
            <a:off x="4419600" y="3428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Oval 699"/>
          <p:cNvSpPr/>
          <p:nvPr/>
        </p:nvSpPr>
        <p:spPr>
          <a:xfrm>
            <a:off x="5105400" y="31996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Oval 700"/>
          <p:cNvSpPr/>
          <p:nvPr/>
        </p:nvSpPr>
        <p:spPr>
          <a:xfrm>
            <a:off x="5715000" y="3428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Oval 701"/>
          <p:cNvSpPr/>
          <p:nvPr/>
        </p:nvSpPr>
        <p:spPr>
          <a:xfrm>
            <a:off x="6096000" y="35806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Oval 702"/>
          <p:cNvSpPr/>
          <p:nvPr/>
        </p:nvSpPr>
        <p:spPr>
          <a:xfrm>
            <a:off x="6400800" y="3275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Oval 703"/>
          <p:cNvSpPr/>
          <p:nvPr/>
        </p:nvSpPr>
        <p:spPr>
          <a:xfrm>
            <a:off x="6705600" y="31996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Oval 704"/>
          <p:cNvSpPr/>
          <p:nvPr/>
        </p:nvSpPr>
        <p:spPr>
          <a:xfrm>
            <a:off x="6858000" y="3352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Oval 705"/>
          <p:cNvSpPr/>
          <p:nvPr/>
        </p:nvSpPr>
        <p:spPr>
          <a:xfrm>
            <a:off x="6629400" y="2971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Oval 706"/>
          <p:cNvSpPr/>
          <p:nvPr/>
        </p:nvSpPr>
        <p:spPr>
          <a:xfrm>
            <a:off x="6477000" y="2971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Oval 707"/>
          <p:cNvSpPr/>
          <p:nvPr/>
        </p:nvSpPr>
        <p:spPr>
          <a:xfrm>
            <a:off x="6248400" y="2894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Oval 708"/>
          <p:cNvSpPr/>
          <p:nvPr/>
        </p:nvSpPr>
        <p:spPr>
          <a:xfrm>
            <a:off x="3124200" y="35806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Oval 709"/>
          <p:cNvSpPr>
            <a:spLocks noChangeAspect="1"/>
          </p:cNvSpPr>
          <p:nvPr/>
        </p:nvSpPr>
        <p:spPr>
          <a:xfrm>
            <a:off x="2667000" y="2818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Oval 710"/>
          <p:cNvSpPr>
            <a:spLocks noChangeAspect="1"/>
          </p:cNvSpPr>
          <p:nvPr/>
        </p:nvSpPr>
        <p:spPr>
          <a:xfrm>
            <a:off x="3200400" y="2666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Oval 711"/>
          <p:cNvSpPr>
            <a:spLocks noChangeAspect="1"/>
          </p:cNvSpPr>
          <p:nvPr/>
        </p:nvSpPr>
        <p:spPr>
          <a:xfrm>
            <a:off x="3276600" y="3352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Oval 712"/>
          <p:cNvSpPr/>
          <p:nvPr/>
        </p:nvSpPr>
        <p:spPr>
          <a:xfrm>
            <a:off x="5334000" y="3047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4" name="Oval 713"/>
          <p:cNvSpPr>
            <a:spLocks noChangeAspect="1"/>
          </p:cNvSpPr>
          <p:nvPr/>
        </p:nvSpPr>
        <p:spPr>
          <a:xfrm>
            <a:off x="3048000" y="3428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Oval 714"/>
          <p:cNvSpPr>
            <a:spLocks noChangeAspect="1"/>
          </p:cNvSpPr>
          <p:nvPr/>
        </p:nvSpPr>
        <p:spPr>
          <a:xfrm>
            <a:off x="4800600" y="3199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Oval 715"/>
          <p:cNvSpPr>
            <a:spLocks noChangeAspect="1"/>
          </p:cNvSpPr>
          <p:nvPr/>
        </p:nvSpPr>
        <p:spPr>
          <a:xfrm>
            <a:off x="5181600" y="3123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Oval 716"/>
          <p:cNvSpPr>
            <a:spLocks noChangeAspect="1"/>
          </p:cNvSpPr>
          <p:nvPr/>
        </p:nvSpPr>
        <p:spPr>
          <a:xfrm>
            <a:off x="5486400" y="2894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Oval 717"/>
          <p:cNvSpPr>
            <a:spLocks noChangeAspect="1"/>
          </p:cNvSpPr>
          <p:nvPr/>
        </p:nvSpPr>
        <p:spPr>
          <a:xfrm>
            <a:off x="5410200" y="2818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Oval 718"/>
          <p:cNvSpPr/>
          <p:nvPr/>
        </p:nvSpPr>
        <p:spPr>
          <a:xfrm>
            <a:off x="2819400" y="3656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Oval 719"/>
          <p:cNvSpPr>
            <a:spLocks noChangeAspect="1"/>
          </p:cNvSpPr>
          <p:nvPr/>
        </p:nvSpPr>
        <p:spPr>
          <a:xfrm>
            <a:off x="2590800" y="2894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720"/>
          <p:cNvSpPr>
            <a:spLocks noChangeAspect="1"/>
          </p:cNvSpPr>
          <p:nvPr/>
        </p:nvSpPr>
        <p:spPr>
          <a:xfrm>
            <a:off x="2895600" y="2742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Oval 721"/>
          <p:cNvSpPr>
            <a:spLocks noChangeAspect="1"/>
          </p:cNvSpPr>
          <p:nvPr/>
        </p:nvSpPr>
        <p:spPr>
          <a:xfrm>
            <a:off x="3505200" y="3275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Oval 722"/>
          <p:cNvSpPr/>
          <p:nvPr/>
        </p:nvSpPr>
        <p:spPr>
          <a:xfrm>
            <a:off x="4572000" y="31996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Oval 723"/>
          <p:cNvSpPr>
            <a:spLocks noChangeAspect="1"/>
          </p:cNvSpPr>
          <p:nvPr/>
        </p:nvSpPr>
        <p:spPr>
          <a:xfrm>
            <a:off x="2438400" y="3504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Oval 724"/>
          <p:cNvSpPr>
            <a:spLocks noChangeAspect="1"/>
          </p:cNvSpPr>
          <p:nvPr/>
        </p:nvSpPr>
        <p:spPr>
          <a:xfrm>
            <a:off x="5257800" y="2971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Oval 725"/>
          <p:cNvSpPr>
            <a:spLocks noChangeAspect="1"/>
          </p:cNvSpPr>
          <p:nvPr/>
        </p:nvSpPr>
        <p:spPr>
          <a:xfrm>
            <a:off x="5486400" y="2763742"/>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Oval 726"/>
          <p:cNvSpPr>
            <a:spLocks noChangeAspect="1"/>
          </p:cNvSpPr>
          <p:nvPr/>
        </p:nvSpPr>
        <p:spPr>
          <a:xfrm>
            <a:off x="4953000" y="3047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Oval 727"/>
          <p:cNvSpPr>
            <a:spLocks noChangeAspect="1"/>
          </p:cNvSpPr>
          <p:nvPr/>
        </p:nvSpPr>
        <p:spPr>
          <a:xfrm>
            <a:off x="5105400" y="2894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Oval 728"/>
          <p:cNvSpPr/>
          <p:nvPr/>
        </p:nvSpPr>
        <p:spPr>
          <a:xfrm>
            <a:off x="2286000" y="3656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Oval 729"/>
          <p:cNvSpPr>
            <a:spLocks noChangeAspect="1"/>
          </p:cNvSpPr>
          <p:nvPr/>
        </p:nvSpPr>
        <p:spPr>
          <a:xfrm>
            <a:off x="1600200" y="3123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Oval 730"/>
          <p:cNvSpPr>
            <a:spLocks noChangeAspect="1"/>
          </p:cNvSpPr>
          <p:nvPr/>
        </p:nvSpPr>
        <p:spPr>
          <a:xfrm>
            <a:off x="1447800" y="3275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Oval 731"/>
          <p:cNvSpPr>
            <a:spLocks noChangeAspect="1"/>
          </p:cNvSpPr>
          <p:nvPr/>
        </p:nvSpPr>
        <p:spPr>
          <a:xfrm>
            <a:off x="2743200" y="3580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Oval 732"/>
          <p:cNvSpPr>
            <a:spLocks noChangeAspect="1"/>
          </p:cNvSpPr>
          <p:nvPr/>
        </p:nvSpPr>
        <p:spPr>
          <a:xfrm>
            <a:off x="3657600" y="3352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Oval 733"/>
          <p:cNvSpPr>
            <a:spLocks noChangeAspect="1"/>
          </p:cNvSpPr>
          <p:nvPr/>
        </p:nvSpPr>
        <p:spPr>
          <a:xfrm>
            <a:off x="5257800" y="2742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Oval 734"/>
          <p:cNvSpPr>
            <a:spLocks noChangeAspect="1"/>
          </p:cNvSpPr>
          <p:nvPr/>
        </p:nvSpPr>
        <p:spPr>
          <a:xfrm>
            <a:off x="5029200" y="2742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Oval 735"/>
          <p:cNvSpPr>
            <a:spLocks noChangeAspect="1"/>
          </p:cNvSpPr>
          <p:nvPr/>
        </p:nvSpPr>
        <p:spPr>
          <a:xfrm>
            <a:off x="5105400" y="2818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736"/>
          <p:cNvSpPr>
            <a:spLocks noChangeAspect="1"/>
          </p:cNvSpPr>
          <p:nvPr/>
        </p:nvSpPr>
        <p:spPr>
          <a:xfrm>
            <a:off x="4724400" y="3047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Oval 737"/>
          <p:cNvSpPr>
            <a:spLocks noChangeAspect="1"/>
          </p:cNvSpPr>
          <p:nvPr/>
        </p:nvSpPr>
        <p:spPr>
          <a:xfrm>
            <a:off x="4191000" y="2666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Oval 738"/>
          <p:cNvSpPr>
            <a:spLocks noChangeAspect="1"/>
          </p:cNvSpPr>
          <p:nvPr/>
        </p:nvSpPr>
        <p:spPr>
          <a:xfrm>
            <a:off x="2971800" y="3199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Oval 739"/>
          <p:cNvSpPr>
            <a:spLocks noChangeAspect="1"/>
          </p:cNvSpPr>
          <p:nvPr/>
        </p:nvSpPr>
        <p:spPr>
          <a:xfrm>
            <a:off x="2895600" y="3047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Oval 740"/>
          <p:cNvSpPr>
            <a:spLocks noChangeAspect="1"/>
          </p:cNvSpPr>
          <p:nvPr/>
        </p:nvSpPr>
        <p:spPr>
          <a:xfrm>
            <a:off x="2743200" y="3199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Oval 741"/>
          <p:cNvSpPr>
            <a:spLocks noChangeAspect="1"/>
          </p:cNvSpPr>
          <p:nvPr/>
        </p:nvSpPr>
        <p:spPr>
          <a:xfrm>
            <a:off x="2743200" y="3123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Oval 742"/>
          <p:cNvSpPr>
            <a:spLocks noChangeAspect="1"/>
          </p:cNvSpPr>
          <p:nvPr/>
        </p:nvSpPr>
        <p:spPr>
          <a:xfrm>
            <a:off x="2590800" y="3047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Oval 743"/>
          <p:cNvSpPr>
            <a:spLocks noChangeAspect="1"/>
          </p:cNvSpPr>
          <p:nvPr/>
        </p:nvSpPr>
        <p:spPr>
          <a:xfrm>
            <a:off x="2514600" y="2971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Oval 744"/>
          <p:cNvSpPr>
            <a:spLocks noChangeAspect="1"/>
          </p:cNvSpPr>
          <p:nvPr/>
        </p:nvSpPr>
        <p:spPr>
          <a:xfrm>
            <a:off x="2819400" y="2971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6" name="Oval 745"/>
          <p:cNvSpPr>
            <a:spLocks noChangeAspect="1"/>
          </p:cNvSpPr>
          <p:nvPr/>
        </p:nvSpPr>
        <p:spPr>
          <a:xfrm>
            <a:off x="2743200" y="2894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Oval 746"/>
          <p:cNvSpPr>
            <a:spLocks noChangeAspect="1"/>
          </p:cNvSpPr>
          <p:nvPr/>
        </p:nvSpPr>
        <p:spPr>
          <a:xfrm>
            <a:off x="2286000" y="2971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8" name="Oval 747"/>
          <p:cNvSpPr>
            <a:spLocks noChangeAspect="1"/>
          </p:cNvSpPr>
          <p:nvPr/>
        </p:nvSpPr>
        <p:spPr>
          <a:xfrm>
            <a:off x="2438400" y="3123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Oval 748"/>
          <p:cNvSpPr>
            <a:spLocks noChangeAspect="1"/>
          </p:cNvSpPr>
          <p:nvPr/>
        </p:nvSpPr>
        <p:spPr>
          <a:xfrm>
            <a:off x="2362200" y="3047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Oval 749"/>
          <p:cNvSpPr>
            <a:spLocks noChangeAspect="1"/>
          </p:cNvSpPr>
          <p:nvPr/>
        </p:nvSpPr>
        <p:spPr>
          <a:xfrm>
            <a:off x="2133600" y="3123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Oval 750"/>
          <p:cNvSpPr>
            <a:spLocks noChangeAspect="1"/>
          </p:cNvSpPr>
          <p:nvPr/>
        </p:nvSpPr>
        <p:spPr>
          <a:xfrm>
            <a:off x="1752600" y="3047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Oval 751"/>
          <p:cNvSpPr>
            <a:spLocks noChangeAspect="1"/>
          </p:cNvSpPr>
          <p:nvPr/>
        </p:nvSpPr>
        <p:spPr>
          <a:xfrm>
            <a:off x="2133600" y="3504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Oval 752"/>
          <p:cNvSpPr>
            <a:spLocks noChangeAspect="1"/>
          </p:cNvSpPr>
          <p:nvPr/>
        </p:nvSpPr>
        <p:spPr>
          <a:xfrm>
            <a:off x="2209800" y="3275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Oval 753"/>
          <p:cNvSpPr>
            <a:spLocks noChangeAspect="1"/>
          </p:cNvSpPr>
          <p:nvPr/>
        </p:nvSpPr>
        <p:spPr>
          <a:xfrm>
            <a:off x="2438400" y="3275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Oval 754"/>
          <p:cNvSpPr>
            <a:spLocks noChangeAspect="1"/>
          </p:cNvSpPr>
          <p:nvPr/>
        </p:nvSpPr>
        <p:spPr>
          <a:xfrm>
            <a:off x="2057400" y="2971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Oval 755"/>
          <p:cNvSpPr>
            <a:spLocks noChangeAspect="1"/>
          </p:cNvSpPr>
          <p:nvPr/>
        </p:nvSpPr>
        <p:spPr>
          <a:xfrm>
            <a:off x="1752600" y="2818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Oval 756"/>
          <p:cNvSpPr>
            <a:spLocks noChangeAspect="1"/>
          </p:cNvSpPr>
          <p:nvPr/>
        </p:nvSpPr>
        <p:spPr>
          <a:xfrm>
            <a:off x="1905000" y="3199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Oval 757"/>
          <p:cNvSpPr>
            <a:spLocks noChangeAspect="1"/>
          </p:cNvSpPr>
          <p:nvPr/>
        </p:nvSpPr>
        <p:spPr>
          <a:xfrm>
            <a:off x="1981200" y="3428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Oval 758"/>
          <p:cNvSpPr>
            <a:spLocks noChangeAspect="1"/>
          </p:cNvSpPr>
          <p:nvPr/>
        </p:nvSpPr>
        <p:spPr>
          <a:xfrm>
            <a:off x="1676400" y="3275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Oval 759"/>
          <p:cNvSpPr>
            <a:spLocks noChangeAspect="1"/>
          </p:cNvSpPr>
          <p:nvPr/>
        </p:nvSpPr>
        <p:spPr>
          <a:xfrm>
            <a:off x="2286000" y="3428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Oval 760"/>
          <p:cNvSpPr>
            <a:spLocks noChangeAspect="1"/>
          </p:cNvSpPr>
          <p:nvPr/>
        </p:nvSpPr>
        <p:spPr>
          <a:xfrm>
            <a:off x="2895600" y="3352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Oval 761"/>
          <p:cNvSpPr>
            <a:spLocks noChangeAspect="1"/>
          </p:cNvSpPr>
          <p:nvPr/>
        </p:nvSpPr>
        <p:spPr>
          <a:xfrm>
            <a:off x="3200400" y="3275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Oval 762"/>
          <p:cNvSpPr>
            <a:spLocks noChangeAspect="1"/>
          </p:cNvSpPr>
          <p:nvPr/>
        </p:nvSpPr>
        <p:spPr>
          <a:xfrm>
            <a:off x="1981200" y="3352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Oval 763"/>
          <p:cNvSpPr>
            <a:spLocks noChangeAspect="1"/>
          </p:cNvSpPr>
          <p:nvPr/>
        </p:nvSpPr>
        <p:spPr>
          <a:xfrm>
            <a:off x="4953000" y="2971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Oval 764"/>
          <p:cNvSpPr>
            <a:spLocks noChangeAspect="1"/>
          </p:cNvSpPr>
          <p:nvPr/>
        </p:nvSpPr>
        <p:spPr>
          <a:xfrm>
            <a:off x="4419600" y="3047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Oval 765"/>
          <p:cNvSpPr>
            <a:spLocks noChangeAspect="1"/>
          </p:cNvSpPr>
          <p:nvPr/>
        </p:nvSpPr>
        <p:spPr>
          <a:xfrm>
            <a:off x="1752600" y="3428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Oval 766"/>
          <p:cNvSpPr>
            <a:spLocks noChangeAspect="1"/>
          </p:cNvSpPr>
          <p:nvPr/>
        </p:nvSpPr>
        <p:spPr>
          <a:xfrm>
            <a:off x="2209800" y="3580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 name="Oval 767"/>
          <p:cNvSpPr>
            <a:spLocks noChangeAspect="1"/>
          </p:cNvSpPr>
          <p:nvPr/>
        </p:nvSpPr>
        <p:spPr>
          <a:xfrm>
            <a:off x="1600200" y="3428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Oval 768"/>
          <p:cNvSpPr>
            <a:spLocks noChangeAspect="1"/>
          </p:cNvSpPr>
          <p:nvPr/>
        </p:nvSpPr>
        <p:spPr>
          <a:xfrm>
            <a:off x="4876800" y="2894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 name="Oval 769"/>
          <p:cNvSpPr>
            <a:spLocks noChangeAspect="1"/>
          </p:cNvSpPr>
          <p:nvPr/>
        </p:nvSpPr>
        <p:spPr>
          <a:xfrm>
            <a:off x="4572000" y="2971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Oval 770"/>
          <p:cNvSpPr>
            <a:spLocks noChangeAspect="1"/>
          </p:cNvSpPr>
          <p:nvPr/>
        </p:nvSpPr>
        <p:spPr>
          <a:xfrm>
            <a:off x="4038600" y="3047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Oval 771"/>
          <p:cNvSpPr>
            <a:spLocks noChangeAspect="1"/>
          </p:cNvSpPr>
          <p:nvPr/>
        </p:nvSpPr>
        <p:spPr>
          <a:xfrm>
            <a:off x="3810000" y="3123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Oval 772"/>
          <p:cNvSpPr>
            <a:spLocks noChangeAspect="1"/>
          </p:cNvSpPr>
          <p:nvPr/>
        </p:nvSpPr>
        <p:spPr>
          <a:xfrm>
            <a:off x="4114800" y="2590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Oval 773"/>
          <p:cNvSpPr>
            <a:spLocks noChangeAspect="1"/>
          </p:cNvSpPr>
          <p:nvPr/>
        </p:nvSpPr>
        <p:spPr>
          <a:xfrm>
            <a:off x="4038600" y="2818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Oval 774"/>
          <p:cNvSpPr>
            <a:spLocks noChangeAspect="1"/>
          </p:cNvSpPr>
          <p:nvPr/>
        </p:nvSpPr>
        <p:spPr>
          <a:xfrm>
            <a:off x="3886200" y="2666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Oval 775"/>
          <p:cNvSpPr>
            <a:spLocks noChangeAspect="1"/>
          </p:cNvSpPr>
          <p:nvPr/>
        </p:nvSpPr>
        <p:spPr>
          <a:xfrm>
            <a:off x="4800600" y="2818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Oval 776"/>
          <p:cNvSpPr>
            <a:spLocks noChangeAspect="1"/>
          </p:cNvSpPr>
          <p:nvPr/>
        </p:nvSpPr>
        <p:spPr>
          <a:xfrm>
            <a:off x="3733800" y="2666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Oval 777"/>
          <p:cNvSpPr>
            <a:spLocks noChangeAspect="1"/>
          </p:cNvSpPr>
          <p:nvPr/>
        </p:nvSpPr>
        <p:spPr>
          <a:xfrm>
            <a:off x="3581400" y="2971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Oval 778"/>
          <p:cNvSpPr>
            <a:spLocks noChangeAspect="1"/>
          </p:cNvSpPr>
          <p:nvPr/>
        </p:nvSpPr>
        <p:spPr>
          <a:xfrm>
            <a:off x="3505200" y="2894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Oval 779"/>
          <p:cNvSpPr>
            <a:spLocks noChangeAspect="1"/>
          </p:cNvSpPr>
          <p:nvPr/>
        </p:nvSpPr>
        <p:spPr>
          <a:xfrm>
            <a:off x="3886200" y="2742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Oval 780"/>
          <p:cNvSpPr>
            <a:spLocks noChangeAspect="1"/>
          </p:cNvSpPr>
          <p:nvPr/>
        </p:nvSpPr>
        <p:spPr>
          <a:xfrm>
            <a:off x="4343400" y="2971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2" name="Oval 781"/>
          <p:cNvSpPr>
            <a:spLocks noChangeAspect="1"/>
          </p:cNvSpPr>
          <p:nvPr/>
        </p:nvSpPr>
        <p:spPr>
          <a:xfrm>
            <a:off x="4572000" y="2666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Oval 782"/>
          <p:cNvSpPr>
            <a:spLocks noChangeAspect="1"/>
          </p:cNvSpPr>
          <p:nvPr/>
        </p:nvSpPr>
        <p:spPr>
          <a:xfrm>
            <a:off x="3886200" y="2971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Oval 783"/>
          <p:cNvSpPr>
            <a:spLocks noChangeAspect="1"/>
          </p:cNvSpPr>
          <p:nvPr/>
        </p:nvSpPr>
        <p:spPr>
          <a:xfrm>
            <a:off x="3733800" y="2818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Oval 784"/>
          <p:cNvSpPr>
            <a:spLocks noChangeAspect="1"/>
          </p:cNvSpPr>
          <p:nvPr/>
        </p:nvSpPr>
        <p:spPr>
          <a:xfrm>
            <a:off x="3657600" y="2590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Oval 785"/>
          <p:cNvSpPr>
            <a:spLocks noChangeAspect="1"/>
          </p:cNvSpPr>
          <p:nvPr/>
        </p:nvSpPr>
        <p:spPr>
          <a:xfrm>
            <a:off x="3505200" y="2818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Oval 786"/>
          <p:cNvSpPr>
            <a:spLocks noChangeAspect="1"/>
          </p:cNvSpPr>
          <p:nvPr/>
        </p:nvSpPr>
        <p:spPr>
          <a:xfrm>
            <a:off x="3429000" y="2742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Oval 787"/>
          <p:cNvSpPr>
            <a:spLocks noChangeAspect="1"/>
          </p:cNvSpPr>
          <p:nvPr/>
        </p:nvSpPr>
        <p:spPr>
          <a:xfrm>
            <a:off x="4114800" y="2971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Oval 788"/>
          <p:cNvSpPr>
            <a:spLocks noChangeAspect="1"/>
          </p:cNvSpPr>
          <p:nvPr/>
        </p:nvSpPr>
        <p:spPr>
          <a:xfrm>
            <a:off x="4724400" y="2742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Oval 789"/>
          <p:cNvSpPr>
            <a:spLocks noChangeAspect="1"/>
          </p:cNvSpPr>
          <p:nvPr/>
        </p:nvSpPr>
        <p:spPr>
          <a:xfrm>
            <a:off x="3886200" y="2894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Oval 790"/>
          <p:cNvSpPr>
            <a:spLocks noChangeAspect="1"/>
          </p:cNvSpPr>
          <p:nvPr/>
        </p:nvSpPr>
        <p:spPr>
          <a:xfrm>
            <a:off x="3810000" y="2818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Oval 791"/>
          <p:cNvSpPr>
            <a:spLocks noChangeAspect="1"/>
          </p:cNvSpPr>
          <p:nvPr/>
        </p:nvSpPr>
        <p:spPr>
          <a:xfrm>
            <a:off x="3657600" y="3047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3" name="Oval 792"/>
          <p:cNvSpPr>
            <a:spLocks noChangeAspect="1"/>
          </p:cNvSpPr>
          <p:nvPr/>
        </p:nvSpPr>
        <p:spPr>
          <a:xfrm>
            <a:off x="3429000" y="3123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4" name="Oval 793"/>
          <p:cNvSpPr>
            <a:spLocks noChangeAspect="1"/>
          </p:cNvSpPr>
          <p:nvPr/>
        </p:nvSpPr>
        <p:spPr>
          <a:xfrm>
            <a:off x="3429000" y="3047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Oval 794"/>
          <p:cNvSpPr>
            <a:spLocks noChangeAspect="1"/>
          </p:cNvSpPr>
          <p:nvPr/>
        </p:nvSpPr>
        <p:spPr>
          <a:xfrm>
            <a:off x="3352800" y="2971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Oval 795"/>
          <p:cNvSpPr>
            <a:spLocks noChangeAspect="1"/>
          </p:cNvSpPr>
          <p:nvPr/>
        </p:nvSpPr>
        <p:spPr>
          <a:xfrm>
            <a:off x="2971800" y="2818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Oval 796"/>
          <p:cNvSpPr>
            <a:spLocks noChangeAspect="1"/>
          </p:cNvSpPr>
          <p:nvPr/>
        </p:nvSpPr>
        <p:spPr>
          <a:xfrm>
            <a:off x="3048000" y="2894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Oval 797"/>
          <p:cNvSpPr>
            <a:spLocks noChangeAspect="1"/>
          </p:cNvSpPr>
          <p:nvPr/>
        </p:nvSpPr>
        <p:spPr>
          <a:xfrm>
            <a:off x="3048000" y="2971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Oval 798"/>
          <p:cNvSpPr>
            <a:spLocks noChangeAspect="1"/>
          </p:cNvSpPr>
          <p:nvPr/>
        </p:nvSpPr>
        <p:spPr>
          <a:xfrm>
            <a:off x="3124200" y="3047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Oval 799"/>
          <p:cNvSpPr>
            <a:spLocks noChangeAspect="1"/>
          </p:cNvSpPr>
          <p:nvPr/>
        </p:nvSpPr>
        <p:spPr>
          <a:xfrm>
            <a:off x="3200400" y="3123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Oval 800"/>
          <p:cNvSpPr>
            <a:spLocks noChangeAspect="1"/>
          </p:cNvSpPr>
          <p:nvPr/>
        </p:nvSpPr>
        <p:spPr>
          <a:xfrm>
            <a:off x="3276600" y="2818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Oval 801"/>
          <p:cNvSpPr>
            <a:spLocks noChangeAspect="1"/>
          </p:cNvSpPr>
          <p:nvPr/>
        </p:nvSpPr>
        <p:spPr>
          <a:xfrm>
            <a:off x="3200400" y="2742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3" name="Oval 802"/>
          <p:cNvSpPr>
            <a:spLocks noChangeAspect="1"/>
          </p:cNvSpPr>
          <p:nvPr/>
        </p:nvSpPr>
        <p:spPr>
          <a:xfrm>
            <a:off x="3352800" y="2894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4" name="Oval 803"/>
          <p:cNvSpPr>
            <a:spLocks noChangeAspect="1"/>
          </p:cNvSpPr>
          <p:nvPr/>
        </p:nvSpPr>
        <p:spPr>
          <a:xfrm>
            <a:off x="4267200" y="2590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Oval 804"/>
          <p:cNvSpPr>
            <a:spLocks noChangeAspect="1"/>
          </p:cNvSpPr>
          <p:nvPr/>
        </p:nvSpPr>
        <p:spPr>
          <a:xfrm>
            <a:off x="4191000" y="2742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Oval 805"/>
          <p:cNvSpPr>
            <a:spLocks noChangeAspect="1"/>
          </p:cNvSpPr>
          <p:nvPr/>
        </p:nvSpPr>
        <p:spPr>
          <a:xfrm>
            <a:off x="4495800" y="2818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Oval 806"/>
          <p:cNvSpPr>
            <a:spLocks noChangeAspect="1"/>
          </p:cNvSpPr>
          <p:nvPr/>
        </p:nvSpPr>
        <p:spPr>
          <a:xfrm>
            <a:off x="4572000" y="2894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Oval 807"/>
          <p:cNvSpPr>
            <a:spLocks noChangeAspect="1"/>
          </p:cNvSpPr>
          <p:nvPr/>
        </p:nvSpPr>
        <p:spPr>
          <a:xfrm>
            <a:off x="4343400" y="2818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Oval 808"/>
          <p:cNvSpPr>
            <a:spLocks noChangeAspect="1"/>
          </p:cNvSpPr>
          <p:nvPr/>
        </p:nvSpPr>
        <p:spPr>
          <a:xfrm>
            <a:off x="4407408" y="2654014"/>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Rectangle 809"/>
          <p:cNvSpPr/>
          <p:nvPr/>
        </p:nvSpPr>
        <p:spPr>
          <a:xfrm>
            <a:off x="2438400" y="1828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Rectangle 810"/>
          <p:cNvSpPr/>
          <p:nvPr/>
        </p:nvSpPr>
        <p:spPr>
          <a:xfrm>
            <a:off x="1828800" y="1599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Rectangle 811"/>
          <p:cNvSpPr>
            <a:spLocks/>
          </p:cNvSpPr>
          <p:nvPr/>
        </p:nvSpPr>
        <p:spPr>
          <a:xfrm>
            <a:off x="15240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Rectangle 812"/>
          <p:cNvSpPr/>
          <p:nvPr/>
        </p:nvSpPr>
        <p:spPr>
          <a:xfrm>
            <a:off x="4419600" y="1980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Rectangle 813"/>
          <p:cNvSpPr/>
          <p:nvPr/>
        </p:nvSpPr>
        <p:spPr>
          <a:xfrm>
            <a:off x="18288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5" name="Rectangle 814"/>
          <p:cNvSpPr/>
          <p:nvPr/>
        </p:nvSpPr>
        <p:spPr>
          <a:xfrm>
            <a:off x="2057400" y="1675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Rectangle 815"/>
          <p:cNvSpPr/>
          <p:nvPr/>
        </p:nvSpPr>
        <p:spPr>
          <a:xfrm>
            <a:off x="1981200" y="1751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7" name="Rectangle 816"/>
          <p:cNvSpPr/>
          <p:nvPr/>
        </p:nvSpPr>
        <p:spPr>
          <a:xfrm>
            <a:off x="3124200" y="1980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Rectangle 817"/>
          <p:cNvSpPr/>
          <p:nvPr/>
        </p:nvSpPr>
        <p:spPr>
          <a:xfrm>
            <a:off x="4419600" y="2132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 name="Rectangle 818"/>
          <p:cNvSpPr/>
          <p:nvPr/>
        </p:nvSpPr>
        <p:spPr>
          <a:xfrm>
            <a:off x="4343400" y="2132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Rectangle 819"/>
          <p:cNvSpPr/>
          <p:nvPr/>
        </p:nvSpPr>
        <p:spPr>
          <a:xfrm>
            <a:off x="2362200" y="1751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Rectangle 820"/>
          <p:cNvSpPr/>
          <p:nvPr/>
        </p:nvSpPr>
        <p:spPr>
          <a:xfrm>
            <a:off x="1981200" y="1599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Rectangle 821"/>
          <p:cNvSpPr/>
          <p:nvPr/>
        </p:nvSpPr>
        <p:spPr>
          <a:xfrm>
            <a:off x="3657600" y="1980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Rectangle 822"/>
          <p:cNvSpPr/>
          <p:nvPr/>
        </p:nvSpPr>
        <p:spPr>
          <a:xfrm>
            <a:off x="39624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Rectangle 823"/>
          <p:cNvSpPr/>
          <p:nvPr/>
        </p:nvSpPr>
        <p:spPr>
          <a:xfrm>
            <a:off x="4267200" y="1828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Rectangle 824"/>
          <p:cNvSpPr/>
          <p:nvPr/>
        </p:nvSpPr>
        <p:spPr>
          <a:xfrm>
            <a:off x="38100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Rectangle 825"/>
          <p:cNvSpPr/>
          <p:nvPr/>
        </p:nvSpPr>
        <p:spPr>
          <a:xfrm>
            <a:off x="4038600" y="2132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Rectangle 826"/>
          <p:cNvSpPr/>
          <p:nvPr/>
        </p:nvSpPr>
        <p:spPr>
          <a:xfrm>
            <a:off x="33528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Rectangle 827"/>
          <p:cNvSpPr/>
          <p:nvPr/>
        </p:nvSpPr>
        <p:spPr>
          <a:xfrm>
            <a:off x="15240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Rectangle 828"/>
          <p:cNvSpPr/>
          <p:nvPr/>
        </p:nvSpPr>
        <p:spPr>
          <a:xfrm>
            <a:off x="1981200" y="2132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Rectangle 829"/>
          <p:cNvSpPr/>
          <p:nvPr/>
        </p:nvSpPr>
        <p:spPr>
          <a:xfrm>
            <a:off x="3810000" y="1980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Rectangle 830"/>
          <p:cNvSpPr/>
          <p:nvPr/>
        </p:nvSpPr>
        <p:spPr>
          <a:xfrm>
            <a:off x="2819400" y="1751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Rectangle 831"/>
          <p:cNvSpPr/>
          <p:nvPr/>
        </p:nvSpPr>
        <p:spPr>
          <a:xfrm>
            <a:off x="30480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Rectangle 832"/>
          <p:cNvSpPr/>
          <p:nvPr/>
        </p:nvSpPr>
        <p:spPr>
          <a:xfrm>
            <a:off x="1447800" y="2285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Rectangle 833"/>
          <p:cNvSpPr/>
          <p:nvPr/>
        </p:nvSpPr>
        <p:spPr>
          <a:xfrm>
            <a:off x="1752600" y="2132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Rectangle 834"/>
          <p:cNvSpPr/>
          <p:nvPr/>
        </p:nvSpPr>
        <p:spPr>
          <a:xfrm>
            <a:off x="34290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6" name="Rectangle 835"/>
          <p:cNvSpPr/>
          <p:nvPr/>
        </p:nvSpPr>
        <p:spPr>
          <a:xfrm>
            <a:off x="3657600" y="2132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Rectangle 836"/>
          <p:cNvSpPr/>
          <p:nvPr/>
        </p:nvSpPr>
        <p:spPr>
          <a:xfrm>
            <a:off x="3048000" y="1980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Rectangle 837"/>
          <p:cNvSpPr/>
          <p:nvPr/>
        </p:nvSpPr>
        <p:spPr>
          <a:xfrm>
            <a:off x="23622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Rectangle 838"/>
          <p:cNvSpPr/>
          <p:nvPr/>
        </p:nvSpPr>
        <p:spPr>
          <a:xfrm>
            <a:off x="1447800" y="2590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Rectangle 839"/>
          <p:cNvSpPr/>
          <p:nvPr/>
        </p:nvSpPr>
        <p:spPr>
          <a:xfrm>
            <a:off x="2057400" y="2062702"/>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Rectangle 840"/>
          <p:cNvSpPr/>
          <p:nvPr/>
        </p:nvSpPr>
        <p:spPr>
          <a:xfrm>
            <a:off x="23622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Rectangle 841"/>
          <p:cNvSpPr/>
          <p:nvPr/>
        </p:nvSpPr>
        <p:spPr>
          <a:xfrm>
            <a:off x="2895600" y="2361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Rectangle 842"/>
          <p:cNvSpPr/>
          <p:nvPr/>
        </p:nvSpPr>
        <p:spPr>
          <a:xfrm>
            <a:off x="22098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4" name="Rectangle 843"/>
          <p:cNvSpPr/>
          <p:nvPr/>
        </p:nvSpPr>
        <p:spPr>
          <a:xfrm>
            <a:off x="2209800" y="2437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5" name="Rectangle 844"/>
          <p:cNvSpPr/>
          <p:nvPr/>
        </p:nvSpPr>
        <p:spPr>
          <a:xfrm>
            <a:off x="27432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6" name="Rectangle 845"/>
          <p:cNvSpPr/>
          <p:nvPr/>
        </p:nvSpPr>
        <p:spPr>
          <a:xfrm>
            <a:off x="1905000" y="2285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7" name="Rectangle 846"/>
          <p:cNvSpPr/>
          <p:nvPr/>
        </p:nvSpPr>
        <p:spPr>
          <a:xfrm>
            <a:off x="26670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Rectangle 847"/>
          <p:cNvSpPr/>
          <p:nvPr/>
        </p:nvSpPr>
        <p:spPr>
          <a:xfrm>
            <a:off x="2743200" y="2361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 name="Rectangle 848"/>
          <p:cNvSpPr/>
          <p:nvPr/>
        </p:nvSpPr>
        <p:spPr>
          <a:xfrm>
            <a:off x="2438400" y="2361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 name="Rectangle 849"/>
          <p:cNvSpPr/>
          <p:nvPr/>
        </p:nvSpPr>
        <p:spPr>
          <a:xfrm>
            <a:off x="28956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1" name="Rectangle 850"/>
          <p:cNvSpPr/>
          <p:nvPr/>
        </p:nvSpPr>
        <p:spPr>
          <a:xfrm>
            <a:off x="25146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2" name="Rectangle 851"/>
          <p:cNvSpPr/>
          <p:nvPr/>
        </p:nvSpPr>
        <p:spPr>
          <a:xfrm>
            <a:off x="2590800" y="1980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Rectangle 852"/>
          <p:cNvSpPr/>
          <p:nvPr/>
        </p:nvSpPr>
        <p:spPr>
          <a:xfrm>
            <a:off x="3124200" y="2285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Rectangle 853"/>
          <p:cNvSpPr/>
          <p:nvPr/>
        </p:nvSpPr>
        <p:spPr>
          <a:xfrm>
            <a:off x="2590800" y="2361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Rectangle 854"/>
          <p:cNvSpPr/>
          <p:nvPr/>
        </p:nvSpPr>
        <p:spPr>
          <a:xfrm>
            <a:off x="2286000" y="1599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Rectangle 855"/>
          <p:cNvSpPr/>
          <p:nvPr/>
        </p:nvSpPr>
        <p:spPr>
          <a:xfrm>
            <a:off x="1676400" y="1599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Rectangle 856"/>
          <p:cNvSpPr/>
          <p:nvPr/>
        </p:nvSpPr>
        <p:spPr>
          <a:xfrm>
            <a:off x="2133600" y="1599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Rectangle 857"/>
          <p:cNvSpPr/>
          <p:nvPr/>
        </p:nvSpPr>
        <p:spPr>
          <a:xfrm>
            <a:off x="1524000" y="1599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Rectangle 858"/>
          <p:cNvSpPr/>
          <p:nvPr/>
        </p:nvSpPr>
        <p:spPr>
          <a:xfrm>
            <a:off x="2209800" y="1675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Rectangle 859"/>
          <p:cNvSpPr/>
          <p:nvPr/>
        </p:nvSpPr>
        <p:spPr>
          <a:xfrm>
            <a:off x="1828800" y="1675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Rectangle 860"/>
          <p:cNvSpPr/>
          <p:nvPr/>
        </p:nvSpPr>
        <p:spPr>
          <a:xfrm>
            <a:off x="3276600" y="2285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Rectangle 861"/>
          <p:cNvSpPr/>
          <p:nvPr/>
        </p:nvSpPr>
        <p:spPr>
          <a:xfrm>
            <a:off x="2438400" y="1675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Rectangle 862"/>
          <p:cNvSpPr/>
          <p:nvPr/>
        </p:nvSpPr>
        <p:spPr>
          <a:xfrm>
            <a:off x="4419600" y="1675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Rectangle 863"/>
          <p:cNvSpPr/>
          <p:nvPr/>
        </p:nvSpPr>
        <p:spPr>
          <a:xfrm>
            <a:off x="2590800" y="1599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Rectangle 864"/>
          <p:cNvSpPr/>
          <p:nvPr/>
        </p:nvSpPr>
        <p:spPr>
          <a:xfrm>
            <a:off x="4114800" y="1599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Rectangle 865"/>
          <p:cNvSpPr/>
          <p:nvPr/>
        </p:nvSpPr>
        <p:spPr>
          <a:xfrm>
            <a:off x="2438400" y="1599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Rectangle 866"/>
          <p:cNvSpPr/>
          <p:nvPr/>
        </p:nvSpPr>
        <p:spPr>
          <a:xfrm>
            <a:off x="3886200" y="1904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8" name="Rectangle 867"/>
          <p:cNvSpPr/>
          <p:nvPr/>
        </p:nvSpPr>
        <p:spPr>
          <a:xfrm>
            <a:off x="2667000" y="1751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Rectangle 868"/>
          <p:cNvSpPr/>
          <p:nvPr/>
        </p:nvSpPr>
        <p:spPr>
          <a:xfrm>
            <a:off x="2895600" y="1599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Rectangle 869"/>
          <p:cNvSpPr/>
          <p:nvPr/>
        </p:nvSpPr>
        <p:spPr>
          <a:xfrm>
            <a:off x="2743200" y="1599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Rectangle 870"/>
          <p:cNvSpPr/>
          <p:nvPr/>
        </p:nvSpPr>
        <p:spPr>
          <a:xfrm>
            <a:off x="3505200" y="1980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2" name="Rectangle 871"/>
          <p:cNvSpPr/>
          <p:nvPr/>
        </p:nvSpPr>
        <p:spPr>
          <a:xfrm>
            <a:off x="2514600" y="1751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3" name="Rectangle 872"/>
          <p:cNvSpPr/>
          <p:nvPr/>
        </p:nvSpPr>
        <p:spPr>
          <a:xfrm>
            <a:off x="5181600" y="1828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4" name="Rectangle 873"/>
          <p:cNvSpPr/>
          <p:nvPr/>
        </p:nvSpPr>
        <p:spPr>
          <a:xfrm>
            <a:off x="5943600" y="1828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Rectangle 874"/>
          <p:cNvSpPr/>
          <p:nvPr/>
        </p:nvSpPr>
        <p:spPr>
          <a:xfrm>
            <a:off x="5181600" y="1751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6" name="Rectangle 875"/>
          <p:cNvSpPr/>
          <p:nvPr/>
        </p:nvSpPr>
        <p:spPr>
          <a:xfrm>
            <a:off x="5105400" y="1904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Rectangle 876"/>
          <p:cNvSpPr/>
          <p:nvPr/>
        </p:nvSpPr>
        <p:spPr>
          <a:xfrm>
            <a:off x="5029200" y="1828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8" name="Rectangle 877"/>
          <p:cNvSpPr/>
          <p:nvPr/>
        </p:nvSpPr>
        <p:spPr>
          <a:xfrm>
            <a:off x="5029200" y="1751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Rectangle 878"/>
          <p:cNvSpPr/>
          <p:nvPr/>
        </p:nvSpPr>
        <p:spPr>
          <a:xfrm>
            <a:off x="4953000" y="1828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 name="Rectangle 879"/>
          <p:cNvSpPr/>
          <p:nvPr/>
        </p:nvSpPr>
        <p:spPr>
          <a:xfrm>
            <a:off x="5410200" y="1599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1" name="Rectangle 880"/>
          <p:cNvSpPr/>
          <p:nvPr/>
        </p:nvSpPr>
        <p:spPr>
          <a:xfrm>
            <a:off x="51054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 name="Rectangle 881"/>
          <p:cNvSpPr/>
          <p:nvPr/>
        </p:nvSpPr>
        <p:spPr>
          <a:xfrm>
            <a:off x="4953000" y="1904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3" name="Rectangle 882"/>
          <p:cNvSpPr/>
          <p:nvPr/>
        </p:nvSpPr>
        <p:spPr>
          <a:xfrm>
            <a:off x="51054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4" name="Rectangle 883"/>
          <p:cNvSpPr/>
          <p:nvPr/>
        </p:nvSpPr>
        <p:spPr>
          <a:xfrm>
            <a:off x="5410200" y="1751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5" name="Rectangle 884"/>
          <p:cNvSpPr/>
          <p:nvPr/>
        </p:nvSpPr>
        <p:spPr>
          <a:xfrm>
            <a:off x="5181600" y="1904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Rectangle 885"/>
          <p:cNvSpPr/>
          <p:nvPr/>
        </p:nvSpPr>
        <p:spPr>
          <a:xfrm>
            <a:off x="5181600" y="2132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Rectangle 886"/>
          <p:cNvSpPr/>
          <p:nvPr/>
        </p:nvSpPr>
        <p:spPr>
          <a:xfrm>
            <a:off x="4724400" y="1828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Rectangle 887"/>
          <p:cNvSpPr/>
          <p:nvPr/>
        </p:nvSpPr>
        <p:spPr>
          <a:xfrm>
            <a:off x="4876800" y="1751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Rectangle 888"/>
          <p:cNvSpPr/>
          <p:nvPr/>
        </p:nvSpPr>
        <p:spPr>
          <a:xfrm>
            <a:off x="5105400" y="2285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Rectangle 889"/>
          <p:cNvSpPr/>
          <p:nvPr/>
        </p:nvSpPr>
        <p:spPr>
          <a:xfrm>
            <a:off x="50292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Rectangle 890"/>
          <p:cNvSpPr/>
          <p:nvPr/>
        </p:nvSpPr>
        <p:spPr>
          <a:xfrm>
            <a:off x="4724400" y="1751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2" name="Rectangle 891"/>
          <p:cNvSpPr/>
          <p:nvPr/>
        </p:nvSpPr>
        <p:spPr>
          <a:xfrm>
            <a:off x="4724400" y="2132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3" name="Rectangle 892"/>
          <p:cNvSpPr/>
          <p:nvPr/>
        </p:nvSpPr>
        <p:spPr>
          <a:xfrm>
            <a:off x="48768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4" name="Rectangle 893"/>
          <p:cNvSpPr/>
          <p:nvPr/>
        </p:nvSpPr>
        <p:spPr>
          <a:xfrm>
            <a:off x="4876800" y="1599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Rectangle 894"/>
          <p:cNvSpPr/>
          <p:nvPr/>
        </p:nvSpPr>
        <p:spPr>
          <a:xfrm>
            <a:off x="49530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Rectangle 895"/>
          <p:cNvSpPr/>
          <p:nvPr/>
        </p:nvSpPr>
        <p:spPr>
          <a:xfrm>
            <a:off x="4495800" y="1675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7" name="Rectangle 896"/>
          <p:cNvSpPr/>
          <p:nvPr/>
        </p:nvSpPr>
        <p:spPr>
          <a:xfrm>
            <a:off x="4114800" y="1904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8" name="Rectangle 897"/>
          <p:cNvSpPr/>
          <p:nvPr/>
        </p:nvSpPr>
        <p:spPr>
          <a:xfrm>
            <a:off x="4876800" y="1980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Rectangle 898"/>
          <p:cNvSpPr/>
          <p:nvPr/>
        </p:nvSpPr>
        <p:spPr>
          <a:xfrm>
            <a:off x="4800600" y="1904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 name="Rectangle 899"/>
          <p:cNvSpPr/>
          <p:nvPr/>
        </p:nvSpPr>
        <p:spPr>
          <a:xfrm>
            <a:off x="4648200" y="1980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Rectangle 900"/>
          <p:cNvSpPr/>
          <p:nvPr/>
        </p:nvSpPr>
        <p:spPr>
          <a:xfrm>
            <a:off x="5334000" y="2132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2" name="Rectangle 901"/>
          <p:cNvSpPr/>
          <p:nvPr/>
        </p:nvSpPr>
        <p:spPr>
          <a:xfrm>
            <a:off x="5334000" y="1980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Rectangle 902"/>
          <p:cNvSpPr/>
          <p:nvPr/>
        </p:nvSpPr>
        <p:spPr>
          <a:xfrm>
            <a:off x="54864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4" name="Rectangle 903"/>
          <p:cNvSpPr/>
          <p:nvPr/>
        </p:nvSpPr>
        <p:spPr>
          <a:xfrm>
            <a:off x="5486400" y="1828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Rectangle 904"/>
          <p:cNvSpPr/>
          <p:nvPr/>
        </p:nvSpPr>
        <p:spPr>
          <a:xfrm>
            <a:off x="5334000" y="1904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 name="Rectangle 905"/>
          <p:cNvSpPr/>
          <p:nvPr/>
        </p:nvSpPr>
        <p:spPr>
          <a:xfrm>
            <a:off x="5562600" y="1904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Rectangle 906"/>
          <p:cNvSpPr/>
          <p:nvPr/>
        </p:nvSpPr>
        <p:spPr>
          <a:xfrm>
            <a:off x="5638800" y="1980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Rectangle 907"/>
          <p:cNvSpPr/>
          <p:nvPr/>
        </p:nvSpPr>
        <p:spPr>
          <a:xfrm>
            <a:off x="54102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Rectangle 908"/>
          <p:cNvSpPr/>
          <p:nvPr/>
        </p:nvSpPr>
        <p:spPr>
          <a:xfrm>
            <a:off x="5638800" y="2132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Rectangle 909"/>
          <p:cNvSpPr/>
          <p:nvPr/>
        </p:nvSpPr>
        <p:spPr>
          <a:xfrm>
            <a:off x="60960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Rectangle 910"/>
          <p:cNvSpPr/>
          <p:nvPr/>
        </p:nvSpPr>
        <p:spPr>
          <a:xfrm>
            <a:off x="59436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Rectangle 911"/>
          <p:cNvSpPr/>
          <p:nvPr/>
        </p:nvSpPr>
        <p:spPr>
          <a:xfrm>
            <a:off x="5791200" y="1980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3" name="Rectangle 912"/>
          <p:cNvSpPr/>
          <p:nvPr/>
        </p:nvSpPr>
        <p:spPr>
          <a:xfrm>
            <a:off x="59436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 name="Rectangle 913"/>
          <p:cNvSpPr/>
          <p:nvPr/>
        </p:nvSpPr>
        <p:spPr>
          <a:xfrm>
            <a:off x="5867400" y="1980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5" name="Rectangle 914"/>
          <p:cNvSpPr/>
          <p:nvPr/>
        </p:nvSpPr>
        <p:spPr>
          <a:xfrm>
            <a:off x="57912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6" name="Rectangle 915"/>
          <p:cNvSpPr/>
          <p:nvPr/>
        </p:nvSpPr>
        <p:spPr>
          <a:xfrm>
            <a:off x="60198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Rectangle 916"/>
          <p:cNvSpPr/>
          <p:nvPr/>
        </p:nvSpPr>
        <p:spPr>
          <a:xfrm>
            <a:off x="6324600" y="2132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Rectangle 917"/>
          <p:cNvSpPr/>
          <p:nvPr/>
        </p:nvSpPr>
        <p:spPr>
          <a:xfrm>
            <a:off x="56388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 name="Rectangle 918"/>
          <p:cNvSpPr/>
          <p:nvPr/>
        </p:nvSpPr>
        <p:spPr>
          <a:xfrm>
            <a:off x="6324600" y="1904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 name="Rectangle 919"/>
          <p:cNvSpPr/>
          <p:nvPr/>
        </p:nvSpPr>
        <p:spPr>
          <a:xfrm>
            <a:off x="64008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 name="Rectangle 920"/>
          <p:cNvSpPr/>
          <p:nvPr/>
        </p:nvSpPr>
        <p:spPr>
          <a:xfrm>
            <a:off x="5791200" y="1751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 name="Rectangle 921"/>
          <p:cNvSpPr/>
          <p:nvPr/>
        </p:nvSpPr>
        <p:spPr>
          <a:xfrm>
            <a:off x="6400800" y="1980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Rectangle 922"/>
          <p:cNvSpPr/>
          <p:nvPr/>
        </p:nvSpPr>
        <p:spPr>
          <a:xfrm>
            <a:off x="73152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 name="Rectangle 923"/>
          <p:cNvSpPr/>
          <p:nvPr/>
        </p:nvSpPr>
        <p:spPr>
          <a:xfrm>
            <a:off x="5638800" y="1904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 name="Rectangle 924"/>
          <p:cNvSpPr/>
          <p:nvPr/>
        </p:nvSpPr>
        <p:spPr>
          <a:xfrm>
            <a:off x="6553200" y="1828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 name="Rectangle 925"/>
          <p:cNvSpPr/>
          <p:nvPr/>
        </p:nvSpPr>
        <p:spPr>
          <a:xfrm>
            <a:off x="5943600" y="1599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Rectangle 926"/>
          <p:cNvSpPr/>
          <p:nvPr/>
        </p:nvSpPr>
        <p:spPr>
          <a:xfrm>
            <a:off x="6781800" y="1828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Rectangle 927"/>
          <p:cNvSpPr/>
          <p:nvPr/>
        </p:nvSpPr>
        <p:spPr>
          <a:xfrm>
            <a:off x="7010400" y="1828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Rectangle 928"/>
          <p:cNvSpPr/>
          <p:nvPr/>
        </p:nvSpPr>
        <p:spPr>
          <a:xfrm>
            <a:off x="69342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Rectangle 929"/>
          <p:cNvSpPr/>
          <p:nvPr/>
        </p:nvSpPr>
        <p:spPr>
          <a:xfrm>
            <a:off x="6705600" y="2132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Rectangle 930"/>
          <p:cNvSpPr/>
          <p:nvPr/>
        </p:nvSpPr>
        <p:spPr>
          <a:xfrm>
            <a:off x="7315200" y="2285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 name="Rectangle 931"/>
          <p:cNvSpPr/>
          <p:nvPr/>
        </p:nvSpPr>
        <p:spPr>
          <a:xfrm>
            <a:off x="70104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 name="Rectangle 932"/>
          <p:cNvSpPr/>
          <p:nvPr/>
        </p:nvSpPr>
        <p:spPr>
          <a:xfrm>
            <a:off x="7315200" y="1980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 name="Rectangle 933"/>
          <p:cNvSpPr/>
          <p:nvPr/>
        </p:nvSpPr>
        <p:spPr>
          <a:xfrm>
            <a:off x="7162800" y="1980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Rectangle 934"/>
          <p:cNvSpPr/>
          <p:nvPr/>
        </p:nvSpPr>
        <p:spPr>
          <a:xfrm>
            <a:off x="7086600" y="1904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 name="Rectangle 935"/>
          <p:cNvSpPr/>
          <p:nvPr/>
        </p:nvSpPr>
        <p:spPr>
          <a:xfrm>
            <a:off x="6705600" y="1904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7" name="Rectangle 936"/>
          <p:cNvSpPr/>
          <p:nvPr/>
        </p:nvSpPr>
        <p:spPr>
          <a:xfrm>
            <a:off x="7315200" y="1828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8" name="Rectangle 937"/>
          <p:cNvSpPr/>
          <p:nvPr/>
        </p:nvSpPr>
        <p:spPr>
          <a:xfrm>
            <a:off x="7162800" y="1904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9" name="Rectangle 938"/>
          <p:cNvSpPr/>
          <p:nvPr/>
        </p:nvSpPr>
        <p:spPr>
          <a:xfrm>
            <a:off x="71628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0" name="Rectangle 939"/>
          <p:cNvSpPr/>
          <p:nvPr/>
        </p:nvSpPr>
        <p:spPr>
          <a:xfrm>
            <a:off x="7162800" y="2285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1" name="Rectangle 940"/>
          <p:cNvSpPr/>
          <p:nvPr/>
        </p:nvSpPr>
        <p:spPr>
          <a:xfrm>
            <a:off x="7397496" y="2285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 name="Rectangle 941"/>
          <p:cNvSpPr/>
          <p:nvPr/>
        </p:nvSpPr>
        <p:spPr>
          <a:xfrm>
            <a:off x="65532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Rectangle 942"/>
          <p:cNvSpPr/>
          <p:nvPr/>
        </p:nvSpPr>
        <p:spPr>
          <a:xfrm>
            <a:off x="5334000" y="2285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4" name="Rectangle 943"/>
          <p:cNvSpPr/>
          <p:nvPr/>
        </p:nvSpPr>
        <p:spPr>
          <a:xfrm>
            <a:off x="5943600" y="2361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5" name="Rectangle 944"/>
          <p:cNvSpPr/>
          <p:nvPr/>
        </p:nvSpPr>
        <p:spPr>
          <a:xfrm>
            <a:off x="5638800" y="2361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6" name="Rectangle 945"/>
          <p:cNvSpPr/>
          <p:nvPr/>
        </p:nvSpPr>
        <p:spPr>
          <a:xfrm>
            <a:off x="6330696" y="2367502"/>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7" name="Rectangle 946"/>
          <p:cNvSpPr/>
          <p:nvPr/>
        </p:nvSpPr>
        <p:spPr>
          <a:xfrm>
            <a:off x="5715000" y="1599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8" name="Rectangle 947"/>
          <p:cNvSpPr/>
          <p:nvPr/>
        </p:nvSpPr>
        <p:spPr>
          <a:xfrm>
            <a:off x="6172200" y="1605502"/>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9" name="Rectangle 948"/>
          <p:cNvSpPr/>
          <p:nvPr/>
        </p:nvSpPr>
        <p:spPr>
          <a:xfrm>
            <a:off x="6781800" y="2285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0" name="Rectangle 949"/>
          <p:cNvSpPr/>
          <p:nvPr/>
        </p:nvSpPr>
        <p:spPr>
          <a:xfrm>
            <a:off x="7397496" y="1599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1" name="Rectangle 950"/>
          <p:cNvSpPr/>
          <p:nvPr/>
        </p:nvSpPr>
        <p:spPr>
          <a:xfrm>
            <a:off x="1600200" y="2590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2" name="Straight Arrow Connector 951"/>
          <p:cNvCxnSpPr/>
          <p:nvPr/>
        </p:nvCxnSpPr>
        <p:spPr>
          <a:xfrm rot="5400000">
            <a:off x="-381794" y="3352006"/>
            <a:ext cx="3658394" cy="794"/>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53" name="Straight Arrow Connector 952"/>
          <p:cNvCxnSpPr/>
          <p:nvPr/>
        </p:nvCxnSpPr>
        <p:spPr>
          <a:xfrm>
            <a:off x="1447800" y="1523206"/>
            <a:ext cx="6170612" cy="1588"/>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54" name="TextBox 953"/>
          <p:cNvSpPr txBox="1"/>
          <p:nvPr/>
        </p:nvSpPr>
        <p:spPr>
          <a:xfrm>
            <a:off x="6477000" y="1142206"/>
            <a:ext cx="1124026" cy="369332"/>
          </a:xfrm>
          <a:prstGeom prst="rect">
            <a:avLst/>
          </a:prstGeom>
          <a:noFill/>
        </p:spPr>
        <p:txBody>
          <a:bodyPr wrap="none" rtlCol="0">
            <a:spAutoFit/>
          </a:bodyPr>
          <a:lstStyle/>
          <a:p>
            <a:r>
              <a:rPr lang="en-US" dirty="0" smtClean="0"/>
              <a:t>Longitude</a:t>
            </a:r>
            <a:endParaRPr lang="en-US" dirty="0"/>
          </a:p>
        </p:txBody>
      </p:sp>
      <p:sp>
        <p:nvSpPr>
          <p:cNvPr id="955" name="TextBox 954"/>
          <p:cNvSpPr txBox="1"/>
          <p:nvPr/>
        </p:nvSpPr>
        <p:spPr>
          <a:xfrm>
            <a:off x="1600200" y="4799806"/>
            <a:ext cx="956800" cy="369332"/>
          </a:xfrm>
          <a:prstGeom prst="rect">
            <a:avLst/>
          </a:prstGeom>
          <a:noFill/>
        </p:spPr>
        <p:txBody>
          <a:bodyPr wrap="none" rtlCol="0">
            <a:spAutoFit/>
          </a:bodyPr>
          <a:lstStyle/>
          <a:p>
            <a:r>
              <a:rPr lang="en-US" dirty="0" smtClean="0"/>
              <a:t>Latitude</a:t>
            </a:r>
            <a:endParaRPr lang="en-US" dirty="0"/>
          </a:p>
        </p:txBody>
      </p:sp>
      <p:sp>
        <p:nvSpPr>
          <p:cNvPr id="956" name="Oval 955"/>
          <p:cNvSpPr/>
          <p:nvPr/>
        </p:nvSpPr>
        <p:spPr>
          <a:xfrm>
            <a:off x="6172200" y="4418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7" name="Rectangle 956"/>
          <p:cNvSpPr/>
          <p:nvPr/>
        </p:nvSpPr>
        <p:spPr>
          <a:xfrm>
            <a:off x="6172200" y="4729702"/>
            <a:ext cx="228600" cy="2225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8" name="TextBox 957"/>
          <p:cNvSpPr txBox="1"/>
          <p:nvPr/>
        </p:nvSpPr>
        <p:spPr>
          <a:xfrm>
            <a:off x="6510800" y="4342606"/>
            <a:ext cx="522835" cy="307777"/>
          </a:xfrm>
          <a:prstGeom prst="rect">
            <a:avLst/>
          </a:prstGeom>
          <a:noFill/>
        </p:spPr>
        <p:txBody>
          <a:bodyPr wrap="none" rtlCol="0">
            <a:spAutoFit/>
          </a:bodyPr>
          <a:lstStyle/>
          <a:p>
            <a:r>
              <a:rPr lang="en-US" sz="1400" dirty="0" smtClean="0"/>
              <a:t>Boat</a:t>
            </a:r>
            <a:endParaRPr lang="en-US" sz="1400" dirty="0"/>
          </a:p>
        </p:txBody>
      </p:sp>
      <p:sp>
        <p:nvSpPr>
          <p:cNvPr id="959" name="TextBox 958"/>
          <p:cNvSpPr txBox="1"/>
          <p:nvPr/>
        </p:nvSpPr>
        <p:spPr>
          <a:xfrm>
            <a:off x="6537423" y="4647406"/>
            <a:ext cx="646331" cy="307777"/>
          </a:xfrm>
          <a:prstGeom prst="rect">
            <a:avLst/>
          </a:prstGeom>
          <a:noFill/>
        </p:spPr>
        <p:txBody>
          <a:bodyPr wrap="none" rtlCol="0">
            <a:spAutoFit/>
          </a:bodyPr>
          <a:lstStyle/>
          <a:p>
            <a:r>
              <a:rPr lang="en-US" sz="1400" dirty="0" smtClean="0"/>
              <a:t>House</a:t>
            </a:r>
            <a:endParaRPr lang="en-US" sz="1400" dirty="0"/>
          </a:p>
        </p:txBody>
      </p:sp>
      <p:sp>
        <p:nvSpPr>
          <p:cNvPr id="960" name="Rectangle 959"/>
          <p:cNvSpPr/>
          <p:nvPr/>
        </p:nvSpPr>
        <p:spPr>
          <a:xfrm>
            <a:off x="6096000" y="4266406"/>
            <a:ext cx="11430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Freeform 960"/>
          <p:cNvSpPr/>
          <p:nvPr/>
        </p:nvSpPr>
        <p:spPr>
          <a:xfrm>
            <a:off x="1447800" y="2411767"/>
            <a:ext cx="6115050" cy="579767"/>
          </a:xfrm>
          <a:custGeom>
            <a:avLst/>
            <a:gdLst>
              <a:gd name="connsiteX0" fmla="*/ 0 w 6115050"/>
              <a:gd name="connsiteY0" fmla="*/ 444939 h 579767"/>
              <a:gd name="connsiteX1" fmla="*/ 71438 w 6115050"/>
              <a:gd name="connsiteY1" fmla="*/ 425889 h 579767"/>
              <a:gd name="connsiteX2" fmla="*/ 100013 w 6115050"/>
              <a:gd name="connsiteY2" fmla="*/ 406839 h 579767"/>
              <a:gd name="connsiteX3" fmla="*/ 128588 w 6115050"/>
              <a:gd name="connsiteY3" fmla="*/ 397314 h 579767"/>
              <a:gd name="connsiteX4" fmla="*/ 209550 w 6115050"/>
              <a:gd name="connsiteY4" fmla="*/ 387789 h 579767"/>
              <a:gd name="connsiteX5" fmla="*/ 238125 w 6115050"/>
              <a:gd name="connsiteY5" fmla="*/ 383027 h 579767"/>
              <a:gd name="connsiteX6" fmla="*/ 285750 w 6115050"/>
              <a:gd name="connsiteY6" fmla="*/ 373502 h 579767"/>
              <a:gd name="connsiteX7" fmla="*/ 381000 w 6115050"/>
              <a:gd name="connsiteY7" fmla="*/ 368739 h 579767"/>
              <a:gd name="connsiteX8" fmla="*/ 409575 w 6115050"/>
              <a:gd name="connsiteY8" fmla="*/ 359214 h 579767"/>
              <a:gd name="connsiteX9" fmla="*/ 438150 w 6115050"/>
              <a:gd name="connsiteY9" fmla="*/ 354452 h 579767"/>
              <a:gd name="connsiteX10" fmla="*/ 461963 w 6115050"/>
              <a:gd name="connsiteY10" fmla="*/ 349689 h 579767"/>
              <a:gd name="connsiteX11" fmla="*/ 500063 w 6115050"/>
              <a:gd name="connsiteY11" fmla="*/ 340164 h 579767"/>
              <a:gd name="connsiteX12" fmla="*/ 547688 w 6115050"/>
              <a:gd name="connsiteY12" fmla="*/ 330639 h 579767"/>
              <a:gd name="connsiteX13" fmla="*/ 609600 w 6115050"/>
              <a:gd name="connsiteY13" fmla="*/ 325877 h 579767"/>
              <a:gd name="connsiteX14" fmla="*/ 657225 w 6115050"/>
              <a:gd name="connsiteY14" fmla="*/ 321114 h 579767"/>
              <a:gd name="connsiteX15" fmla="*/ 695325 w 6115050"/>
              <a:gd name="connsiteY15" fmla="*/ 311589 h 579767"/>
              <a:gd name="connsiteX16" fmla="*/ 742950 w 6115050"/>
              <a:gd name="connsiteY16" fmla="*/ 306827 h 579767"/>
              <a:gd name="connsiteX17" fmla="*/ 814388 w 6115050"/>
              <a:gd name="connsiteY17" fmla="*/ 302064 h 579767"/>
              <a:gd name="connsiteX18" fmla="*/ 828675 w 6115050"/>
              <a:gd name="connsiteY18" fmla="*/ 287777 h 579767"/>
              <a:gd name="connsiteX19" fmla="*/ 842963 w 6115050"/>
              <a:gd name="connsiteY19" fmla="*/ 283014 h 579767"/>
              <a:gd name="connsiteX20" fmla="*/ 866775 w 6115050"/>
              <a:gd name="connsiteY20" fmla="*/ 263964 h 579767"/>
              <a:gd name="connsiteX21" fmla="*/ 900113 w 6115050"/>
              <a:gd name="connsiteY21" fmla="*/ 268727 h 579767"/>
              <a:gd name="connsiteX22" fmla="*/ 928688 w 6115050"/>
              <a:gd name="connsiteY22" fmla="*/ 254439 h 579767"/>
              <a:gd name="connsiteX23" fmla="*/ 1042988 w 6115050"/>
              <a:gd name="connsiteY23" fmla="*/ 249677 h 579767"/>
              <a:gd name="connsiteX24" fmla="*/ 1100138 w 6115050"/>
              <a:gd name="connsiteY24" fmla="*/ 244914 h 579767"/>
              <a:gd name="connsiteX25" fmla="*/ 1114425 w 6115050"/>
              <a:gd name="connsiteY25" fmla="*/ 240152 h 579767"/>
              <a:gd name="connsiteX26" fmla="*/ 1133475 w 6115050"/>
              <a:gd name="connsiteY26" fmla="*/ 235389 h 579767"/>
              <a:gd name="connsiteX27" fmla="*/ 1176338 w 6115050"/>
              <a:gd name="connsiteY27" fmla="*/ 225864 h 579767"/>
              <a:gd name="connsiteX28" fmla="*/ 1204913 w 6115050"/>
              <a:gd name="connsiteY28" fmla="*/ 216339 h 579767"/>
              <a:gd name="connsiteX29" fmla="*/ 1300163 w 6115050"/>
              <a:gd name="connsiteY29" fmla="*/ 206814 h 579767"/>
              <a:gd name="connsiteX30" fmla="*/ 1328738 w 6115050"/>
              <a:gd name="connsiteY30" fmla="*/ 202052 h 579767"/>
              <a:gd name="connsiteX31" fmla="*/ 1366838 w 6115050"/>
              <a:gd name="connsiteY31" fmla="*/ 192527 h 579767"/>
              <a:gd name="connsiteX32" fmla="*/ 1395413 w 6115050"/>
              <a:gd name="connsiteY32" fmla="*/ 183002 h 579767"/>
              <a:gd name="connsiteX33" fmla="*/ 1409700 w 6115050"/>
              <a:gd name="connsiteY33" fmla="*/ 178239 h 579767"/>
              <a:gd name="connsiteX34" fmla="*/ 1614488 w 6115050"/>
              <a:gd name="connsiteY34" fmla="*/ 168714 h 579767"/>
              <a:gd name="connsiteX35" fmla="*/ 1652588 w 6115050"/>
              <a:gd name="connsiteY35" fmla="*/ 159189 h 579767"/>
              <a:gd name="connsiteX36" fmla="*/ 1676400 w 6115050"/>
              <a:gd name="connsiteY36" fmla="*/ 154427 h 579767"/>
              <a:gd name="connsiteX37" fmla="*/ 1733550 w 6115050"/>
              <a:gd name="connsiteY37" fmla="*/ 140139 h 579767"/>
              <a:gd name="connsiteX38" fmla="*/ 1952625 w 6115050"/>
              <a:gd name="connsiteY38" fmla="*/ 130614 h 579767"/>
              <a:gd name="connsiteX39" fmla="*/ 2005013 w 6115050"/>
              <a:gd name="connsiteY39" fmla="*/ 125852 h 579767"/>
              <a:gd name="connsiteX40" fmla="*/ 2043113 w 6115050"/>
              <a:gd name="connsiteY40" fmla="*/ 116327 h 579767"/>
              <a:gd name="connsiteX41" fmla="*/ 2066925 w 6115050"/>
              <a:gd name="connsiteY41" fmla="*/ 111564 h 579767"/>
              <a:gd name="connsiteX42" fmla="*/ 2081213 w 6115050"/>
              <a:gd name="connsiteY42" fmla="*/ 106802 h 579767"/>
              <a:gd name="connsiteX43" fmla="*/ 2209800 w 6115050"/>
              <a:gd name="connsiteY43" fmla="*/ 97277 h 579767"/>
              <a:gd name="connsiteX44" fmla="*/ 2414588 w 6115050"/>
              <a:gd name="connsiteY44" fmla="*/ 87752 h 579767"/>
              <a:gd name="connsiteX45" fmla="*/ 2538413 w 6115050"/>
              <a:gd name="connsiteY45" fmla="*/ 78227 h 579767"/>
              <a:gd name="connsiteX46" fmla="*/ 2819400 w 6115050"/>
              <a:gd name="connsiteY46" fmla="*/ 82989 h 579767"/>
              <a:gd name="connsiteX47" fmla="*/ 2838450 w 6115050"/>
              <a:gd name="connsiteY47" fmla="*/ 87752 h 579767"/>
              <a:gd name="connsiteX48" fmla="*/ 2876550 w 6115050"/>
              <a:gd name="connsiteY48" fmla="*/ 97277 h 579767"/>
              <a:gd name="connsiteX49" fmla="*/ 3000375 w 6115050"/>
              <a:gd name="connsiteY49" fmla="*/ 106802 h 579767"/>
              <a:gd name="connsiteX50" fmla="*/ 3576638 w 6115050"/>
              <a:gd name="connsiteY50" fmla="*/ 111564 h 579767"/>
              <a:gd name="connsiteX51" fmla="*/ 3700463 w 6115050"/>
              <a:gd name="connsiteY51" fmla="*/ 125852 h 579767"/>
              <a:gd name="connsiteX52" fmla="*/ 3738563 w 6115050"/>
              <a:gd name="connsiteY52" fmla="*/ 130614 h 579767"/>
              <a:gd name="connsiteX53" fmla="*/ 3852863 w 6115050"/>
              <a:gd name="connsiteY53" fmla="*/ 140139 h 579767"/>
              <a:gd name="connsiteX54" fmla="*/ 3886200 w 6115050"/>
              <a:gd name="connsiteY54" fmla="*/ 149664 h 579767"/>
              <a:gd name="connsiteX55" fmla="*/ 3929063 w 6115050"/>
              <a:gd name="connsiteY55" fmla="*/ 159189 h 579767"/>
              <a:gd name="connsiteX56" fmla="*/ 3957638 w 6115050"/>
              <a:gd name="connsiteY56" fmla="*/ 168714 h 579767"/>
              <a:gd name="connsiteX57" fmla="*/ 3967163 w 6115050"/>
              <a:gd name="connsiteY57" fmla="*/ 283014 h 579767"/>
              <a:gd name="connsiteX58" fmla="*/ 3986213 w 6115050"/>
              <a:gd name="connsiteY58" fmla="*/ 287777 h 579767"/>
              <a:gd name="connsiteX59" fmla="*/ 4000500 w 6115050"/>
              <a:gd name="connsiteY59" fmla="*/ 292539 h 579767"/>
              <a:gd name="connsiteX60" fmla="*/ 4772025 w 6115050"/>
              <a:gd name="connsiteY60" fmla="*/ 297302 h 579767"/>
              <a:gd name="connsiteX61" fmla="*/ 4800600 w 6115050"/>
              <a:gd name="connsiteY61" fmla="*/ 302064 h 579767"/>
              <a:gd name="connsiteX62" fmla="*/ 4872038 w 6115050"/>
              <a:gd name="connsiteY62" fmla="*/ 311589 h 579767"/>
              <a:gd name="connsiteX63" fmla="*/ 4891088 w 6115050"/>
              <a:gd name="connsiteY63" fmla="*/ 316352 h 579767"/>
              <a:gd name="connsiteX64" fmla="*/ 4914900 w 6115050"/>
              <a:gd name="connsiteY64" fmla="*/ 321114 h 579767"/>
              <a:gd name="connsiteX65" fmla="*/ 4991100 w 6115050"/>
              <a:gd name="connsiteY65" fmla="*/ 340164 h 579767"/>
              <a:gd name="connsiteX66" fmla="*/ 5019675 w 6115050"/>
              <a:gd name="connsiteY66" fmla="*/ 344927 h 579767"/>
              <a:gd name="connsiteX67" fmla="*/ 5048250 w 6115050"/>
              <a:gd name="connsiteY67" fmla="*/ 354452 h 579767"/>
              <a:gd name="connsiteX68" fmla="*/ 5114925 w 6115050"/>
              <a:gd name="connsiteY68" fmla="*/ 363977 h 579767"/>
              <a:gd name="connsiteX69" fmla="*/ 5129213 w 6115050"/>
              <a:gd name="connsiteY69" fmla="*/ 368739 h 579767"/>
              <a:gd name="connsiteX70" fmla="*/ 5148263 w 6115050"/>
              <a:gd name="connsiteY70" fmla="*/ 373502 h 579767"/>
              <a:gd name="connsiteX71" fmla="*/ 5219700 w 6115050"/>
              <a:gd name="connsiteY71" fmla="*/ 387789 h 579767"/>
              <a:gd name="connsiteX72" fmla="*/ 5253038 w 6115050"/>
              <a:gd name="connsiteY72" fmla="*/ 402077 h 579767"/>
              <a:gd name="connsiteX73" fmla="*/ 5272088 w 6115050"/>
              <a:gd name="connsiteY73" fmla="*/ 411602 h 579767"/>
              <a:gd name="connsiteX74" fmla="*/ 5400675 w 6115050"/>
              <a:gd name="connsiteY74" fmla="*/ 416364 h 579767"/>
              <a:gd name="connsiteX75" fmla="*/ 5481638 w 6115050"/>
              <a:gd name="connsiteY75" fmla="*/ 430652 h 579767"/>
              <a:gd name="connsiteX76" fmla="*/ 5514975 w 6115050"/>
              <a:gd name="connsiteY76" fmla="*/ 440177 h 579767"/>
              <a:gd name="connsiteX77" fmla="*/ 5529263 w 6115050"/>
              <a:gd name="connsiteY77" fmla="*/ 444939 h 579767"/>
              <a:gd name="connsiteX78" fmla="*/ 5548313 w 6115050"/>
              <a:gd name="connsiteY78" fmla="*/ 449702 h 579767"/>
              <a:gd name="connsiteX79" fmla="*/ 5567363 w 6115050"/>
              <a:gd name="connsiteY79" fmla="*/ 459227 h 579767"/>
              <a:gd name="connsiteX80" fmla="*/ 5600700 w 6115050"/>
              <a:gd name="connsiteY80" fmla="*/ 468752 h 579767"/>
              <a:gd name="connsiteX81" fmla="*/ 5614988 w 6115050"/>
              <a:gd name="connsiteY81" fmla="*/ 483039 h 579767"/>
              <a:gd name="connsiteX82" fmla="*/ 5638800 w 6115050"/>
              <a:gd name="connsiteY82" fmla="*/ 487802 h 579767"/>
              <a:gd name="connsiteX83" fmla="*/ 5662613 w 6115050"/>
              <a:gd name="connsiteY83" fmla="*/ 497327 h 579767"/>
              <a:gd name="connsiteX84" fmla="*/ 5691188 w 6115050"/>
              <a:gd name="connsiteY84" fmla="*/ 506852 h 579767"/>
              <a:gd name="connsiteX85" fmla="*/ 5705475 w 6115050"/>
              <a:gd name="connsiteY85" fmla="*/ 521139 h 579767"/>
              <a:gd name="connsiteX86" fmla="*/ 5719763 w 6115050"/>
              <a:gd name="connsiteY86" fmla="*/ 525902 h 579767"/>
              <a:gd name="connsiteX87" fmla="*/ 5724525 w 6115050"/>
              <a:gd name="connsiteY87" fmla="*/ 540189 h 579767"/>
              <a:gd name="connsiteX88" fmla="*/ 5753100 w 6115050"/>
              <a:gd name="connsiteY88" fmla="*/ 559239 h 579767"/>
              <a:gd name="connsiteX89" fmla="*/ 5767388 w 6115050"/>
              <a:gd name="connsiteY89" fmla="*/ 573527 h 579767"/>
              <a:gd name="connsiteX90" fmla="*/ 5791200 w 6115050"/>
              <a:gd name="connsiteY90" fmla="*/ 578289 h 579767"/>
              <a:gd name="connsiteX91" fmla="*/ 6115050 w 6115050"/>
              <a:gd name="connsiteY91" fmla="*/ 578289 h 57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115050" h="579767">
                <a:moveTo>
                  <a:pt x="0" y="444939"/>
                </a:moveTo>
                <a:cubicBezTo>
                  <a:pt x="52024" y="427599"/>
                  <a:pt x="28008" y="433128"/>
                  <a:pt x="71438" y="425889"/>
                </a:cubicBezTo>
                <a:lnTo>
                  <a:pt x="100013" y="406839"/>
                </a:lnTo>
                <a:cubicBezTo>
                  <a:pt x="108367" y="401270"/>
                  <a:pt x="119063" y="400489"/>
                  <a:pt x="128588" y="397314"/>
                </a:cubicBezTo>
                <a:cubicBezTo>
                  <a:pt x="164011" y="385507"/>
                  <a:pt x="137877" y="392909"/>
                  <a:pt x="209550" y="387789"/>
                </a:cubicBezTo>
                <a:cubicBezTo>
                  <a:pt x="219075" y="386202"/>
                  <a:pt x="228699" y="385122"/>
                  <a:pt x="238125" y="383027"/>
                </a:cubicBezTo>
                <a:cubicBezTo>
                  <a:pt x="273817" y="375096"/>
                  <a:pt x="223397" y="378121"/>
                  <a:pt x="285750" y="373502"/>
                </a:cubicBezTo>
                <a:cubicBezTo>
                  <a:pt x="317453" y="371154"/>
                  <a:pt x="349250" y="370327"/>
                  <a:pt x="381000" y="368739"/>
                </a:cubicBezTo>
                <a:lnTo>
                  <a:pt x="409575" y="359214"/>
                </a:lnTo>
                <a:cubicBezTo>
                  <a:pt x="418736" y="356160"/>
                  <a:pt x="428649" y="356179"/>
                  <a:pt x="438150" y="354452"/>
                </a:cubicBezTo>
                <a:cubicBezTo>
                  <a:pt x="446114" y="353004"/>
                  <a:pt x="454075" y="351509"/>
                  <a:pt x="461963" y="349689"/>
                </a:cubicBezTo>
                <a:cubicBezTo>
                  <a:pt x="474719" y="346745"/>
                  <a:pt x="487363" y="343339"/>
                  <a:pt x="500063" y="340164"/>
                </a:cubicBezTo>
                <a:cubicBezTo>
                  <a:pt x="518401" y="335580"/>
                  <a:pt x="527529" y="332761"/>
                  <a:pt x="547688" y="330639"/>
                </a:cubicBezTo>
                <a:cubicBezTo>
                  <a:pt x="568273" y="328472"/>
                  <a:pt x="588980" y="327670"/>
                  <a:pt x="609600" y="325877"/>
                </a:cubicBezTo>
                <a:cubicBezTo>
                  <a:pt x="625494" y="324495"/>
                  <a:pt x="641350" y="322702"/>
                  <a:pt x="657225" y="321114"/>
                </a:cubicBezTo>
                <a:lnTo>
                  <a:pt x="695325" y="311589"/>
                </a:lnTo>
                <a:cubicBezTo>
                  <a:pt x="710803" y="307720"/>
                  <a:pt x="727047" y="308099"/>
                  <a:pt x="742950" y="306827"/>
                </a:cubicBezTo>
                <a:cubicBezTo>
                  <a:pt x="766740" y="304924"/>
                  <a:pt x="790575" y="303652"/>
                  <a:pt x="814388" y="302064"/>
                </a:cubicBezTo>
                <a:cubicBezTo>
                  <a:pt x="819150" y="297302"/>
                  <a:pt x="823071" y="291513"/>
                  <a:pt x="828675" y="287777"/>
                </a:cubicBezTo>
                <a:cubicBezTo>
                  <a:pt x="832852" y="284992"/>
                  <a:pt x="839043" y="286150"/>
                  <a:pt x="842963" y="283014"/>
                </a:cubicBezTo>
                <a:cubicBezTo>
                  <a:pt x="873739" y="258394"/>
                  <a:pt x="830862" y="275937"/>
                  <a:pt x="866775" y="263964"/>
                </a:cubicBezTo>
                <a:cubicBezTo>
                  <a:pt x="877888" y="265552"/>
                  <a:pt x="888887" y="268727"/>
                  <a:pt x="900113" y="268727"/>
                </a:cubicBezTo>
                <a:cubicBezTo>
                  <a:pt x="941639" y="268727"/>
                  <a:pt x="885356" y="259253"/>
                  <a:pt x="928688" y="254439"/>
                </a:cubicBezTo>
                <a:cubicBezTo>
                  <a:pt x="966588" y="250228"/>
                  <a:pt x="1004888" y="251264"/>
                  <a:pt x="1042988" y="249677"/>
                </a:cubicBezTo>
                <a:cubicBezTo>
                  <a:pt x="1062038" y="248089"/>
                  <a:pt x="1081190" y="247440"/>
                  <a:pt x="1100138" y="244914"/>
                </a:cubicBezTo>
                <a:cubicBezTo>
                  <a:pt x="1105114" y="244251"/>
                  <a:pt x="1109598" y="241531"/>
                  <a:pt x="1114425" y="240152"/>
                </a:cubicBezTo>
                <a:cubicBezTo>
                  <a:pt x="1120719" y="238354"/>
                  <a:pt x="1127085" y="236809"/>
                  <a:pt x="1133475" y="235389"/>
                </a:cubicBezTo>
                <a:cubicBezTo>
                  <a:pt x="1150973" y="231501"/>
                  <a:pt x="1159731" y="230846"/>
                  <a:pt x="1176338" y="225864"/>
                </a:cubicBezTo>
                <a:cubicBezTo>
                  <a:pt x="1185955" y="222979"/>
                  <a:pt x="1195388" y="219514"/>
                  <a:pt x="1204913" y="216339"/>
                </a:cubicBezTo>
                <a:cubicBezTo>
                  <a:pt x="1235184" y="206249"/>
                  <a:pt x="1268413" y="209989"/>
                  <a:pt x="1300163" y="206814"/>
                </a:cubicBezTo>
                <a:cubicBezTo>
                  <a:pt x="1309771" y="205853"/>
                  <a:pt x="1319213" y="203639"/>
                  <a:pt x="1328738" y="202052"/>
                </a:cubicBezTo>
                <a:cubicBezTo>
                  <a:pt x="1372072" y="187605"/>
                  <a:pt x="1303647" y="209760"/>
                  <a:pt x="1366838" y="192527"/>
                </a:cubicBezTo>
                <a:cubicBezTo>
                  <a:pt x="1376524" y="189885"/>
                  <a:pt x="1385888" y="186177"/>
                  <a:pt x="1395413" y="183002"/>
                </a:cubicBezTo>
                <a:cubicBezTo>
                  <a:pt x="1400175" y="181414"/>
                  <a:pt x="1404685" y="178472"/>
                  <a:pt x="1409700" y="178239"/>
                </a:cubicBezTo>
                <a:lnTo>
                  <a:pt x="1614488" y="168714"/>
                </a:lnTo>
                <a:lnTo>
                  <a:pt x="1652588" y="159189"/>
                </a:lnTo>
                <a:cubicBezTo>
                  <a:pt x="1660441" y="157226"/>
                  <a:pt x="1668591" y="156557"/>
                  <a:pt x="1676400" y="154427"/>
                </a:cubicBezTo>
                <a:cubicBezTo>
                  <a:pt x="1707477" y="145952"/>
                  <a:pt x="1701476" y="142606"/>
                  <a:pt x="1733550" y="140139"/>
                </a:cubicBezTo>
                <a:cubicBezTo>
                  <a:pt x="1774473" y="136991"/>
                  <a:pt x="1921227" y="131822"/>
                  <a:pt x="1952625" y="130614"/>
                </a:cubicBezTo>
                <a:cubicBezTo>
                  <a:pt x="1970088" y="129027"/>
                  <a:pt x="1987693" y="128587"/>
                  <a:pt x="2005013" y="125852"/>
                </a:cubicBezTo>
                <a:cubicBezTo>
                  <a:pt x="2017944" y="123810"/>
                  <a:pt x="2030276" y="118895"/>
                  <a:pt x="2043113" y="116327"/>
                </a:cubicBezTo>
                <a:cubicBezTo>
                  <a:pt x="2051050" y="114739"/>
                  <a:pt x="2059072" y="113527"/>
                  <a:pt x="2066925" y="111564"/>
                </a:cubicBezTo>
                <a:cubicBezTo>
                  <a:pt x="2071795" y="110346"/>
                  <a:pt x="2076261" y="107627"/>
                  <a:pt x="2081213" y="106802"/>
                </a:cubicBezTo>
                <a:cubicBezTo>
                  <a:pt x="2116083" y="100990"/>
                  <a:pt x="2182260" y="98631"/>
                  <a:pt x="2209800" y="97277"/>
                </a:cubicBezTo>
                <a:lnTo>
                  <a:pt x="2414588" y="87752"/>
                </a:lnTo>
                <a:cubicBezTo>
                  <a:pt x="2457493" y="82984"/>
                  <a:pt x="2493548" y="78227"/>
                  <a:pt x="2538413" y="78227"/>
                </a:cubicBezTo>
                <a:cubicBezTo>
                  <a:pt x="2632089" y="78227"/>
                  <a:pt x="2725738" y="81402"/>
                  <a:pt x="2819400" y="82989"/>
                </a:cubicBezTo>
                <a:cubicBezTo>
                  <a:pt x="2825750" y="84577"/>
                  <a:pt x="2832156" y="85954"/>
                  <a:pt x="2838450" y="87752"/>
                </a:cubicBezTo>
                <a:cubicBezTo>
                  <a:pt x="2856210" y="92826"/>
                  <a:pt x="2854599" y="95153"/>
                  <a:pt x="2876550" y="97277"/>
                </a:cubicBezTo>
                <a:cubicBezTo>
                  <a:pt x="2917754" y="101265"/>
                  <a:pt x="2958987" y="105957"/>
                  <a:pt x="3000375" y="106802"/>
                </a:cubicBezTo>
                <a:cubicBezTo>
                  <a:pt x="3192429" y="110721"/>
                  <a:pt x="3384550" y="109977"/>
                  <a:pt x="3576638" y="111564"/>
                </a:cubicBezTo>
                <a:cubicBezTo>
                  <a:pt x="3636687" y="121573"/>
                  <a:pt x="3595605" y="115366"/>
                  <a:pt x="3700463" y="125852"/>
                </a:cubicBezTo>
                <a:cubicBezTo>
                  <a:pt x="3713198" y="127126"/>
                  <a:pt x="3725835" y="129274"/>
                  <a:pt x="3738563" y="130614"/>
                </a:cubicBezTo>
                <a:cubicBezTo>
                  <a:pt x="3774627" y="134410"/>
                  <a:pt x="3817070" y="137386"/>
                  <a:pt x="3852863" y="140139"/>
                </a:cubicBezTo>
                <a:cubicBezTo>
                  <a:pt x="3868779" y="145445"/>
                  <a:pt x="3868252" y="145676"/>
                  <a:pt x="3886200" y="149664"/>
                </a:cubicBezTo>
                <a:cubicBezTo>
                  <a:pt x="3903664" y="153545"/>
                  <a:pt x="3912483" y="154215"/>
                  <a:pt x="3929063" y="159189"/>
                </a:cubicBezTo>
                <a:cubicBezTo>
                  <a:pt x="3938680" y="162074"/>
                  <a:pt x="3957638" y="168714"/>
                  <a:pt x="3957638" y="168714"/>
                </a:cubicBezTo>
                <a:cubicBezTo>
                  <a:pt x="3981876" y="241437"/>
                  <a:pt x="3902840" y="0"/>
                  <a:pt x="3967163" y="283014"/>
                </a:cubicBezTo>
                <a:cubicBezTo>
                  <a:pt x="3968614" y="289397"/>
                  <a:pt x="3979919" y="285979"/>
                  <a:pt x="3986213" y="287777"/>
                </a:cubicBezTo>
                <a:cubicBezTo>
                  <a:pt x="3991040" y="289156"/>
                  <a:pt x="3995480" y="292478"/>
                  <a:pt x="4000500" y="292539"/>
                </a:cubicBezTo>
                <a:lnTo>
                  <a:pt x="4772025" y="297302"/>
                </a:lnTo>
                <a:cubicBezTo>
                  <a:pt x="4781550" y="298889"/>
                  <a:pt x="4791041" y="300698"/>
                  <a:pt x="4800600" y="302064"/>
                </a:cubicBezTo>
                <a:cubicBezTo>
                  <a:pt x="4819911" y="304823"/>
                  <a:pt x="4852278" y="307996"/>
                  <a:pt x="4872038" y="311589"/>
                </a:cubicBezTo>
                <a:cubicBezTo>
                  <a:pt x="4878478" y="312760"/>
                  <a:pt x="4884698" y="314932"/>
                  <a:pt x="4891088" y="316352"/>
                </a:cubicBezTo>
                <a:cubicBezTo>
                  <a:pt x="4898990" y="318108"/>
                  <a:pt x="4906963" y="319527"/>
                  <a:pt x="4914900" y="321114"/>
                </a:cubicBezTo>
                <a:cubicBezTo>
                  <a:pt x="4951224" y="339276"/>
                  <a:pt x="4926946" y="329471"/>
                  <a:pt x="4991100" y="340164"/>
                </a:cubicBezTo>
                <a:cubicBezTo>
                  <a:pt x="5000625" y="341752"/>
                  <a:pt x="5010514" y="341873"/>
                  <a:pt x="5019675" y="344927"/>
                </a:cubicBezTo>
                <a:cubicBezTo>
                  <a:pt x="5029200" y="348102"/>
                  <a:pt x="5038311" y="353032"/>
                  <a:pt x="5048250" y="354452"/>
                </a:cubicBezTo>
                <a:lnTo>
                  <a:pt x="5114925" y="363977"/>
                </a:lnTo>
                <a:cubicBezTo>
                  <a:pt x="5119688" y="365564"/>
                  <a:pt x="5124386" y="367360"/>
                  <a:pt x="5129213" y="368739"/>
                </a:cubicBezTo>
                <a:cubicBezTo>
                  <a:pt x="5135507" y="370537"/>
                  <a:pt x="5141885" y="372030"/>
                  <a:pt x="5148263" y="373502"/>
                </a:cubicBezTo>
                <a:cubicBezTo>
                  <a:pt x="5193577" y="383959"/>
                  <a:pt x="5181290" y="381388"/>
                  <a:pt x="5219700" y="387789"/>
                </a:cubicBezTo>
                <a:cubicBezTo>
                  <a:pt x="5282879" y="419378"/>
                  <a:pt x="5203985" y="381054"/>
                  <a:pt x="5253038" y="402077"/>
                </a:cubicBezTo>
                <a:cubicBezTo>
                  <a:pt x="5259563" y="404874"/>
                  <a:pt x="5265021" y="410918"/>
                  <a:pt x="5272088" y="411602"/>
                </a:cubicBezTo>
                <a:cubicBezTo>
                  <a:pt x="5314780" y="415733"/>
                  <a:pt x="5357813" y="414777"/>
                  <a:pt x="5400675" y="416364"/>
                </a:cubicBezTo>
                <a:cubicBezTo>
                  <a:pt x="5452721" y="429376"/>
                  <a:pt x="5425764" y="424443"/>
                  <a:pt x="5481638" y="430652"/>
                </a:cubicBezTo>
                <a:cubicBezTo>
                  <a:pt x="5515887" y="442068"/>
                  <a:pt x="5473123" y="428220"/>
                  <a:pt x="5514975" y="440177"/>
                </a:cubicBezTo>
                <a:cubicBezTo>
                  <a:pt x="5519802" y="441556"/>
                  <a:pt x="5524436" y="443560"/>
                  <a:pt x="5529263" y="444939"/>
                </a:cubicBezTo>
                <a:cubicBezTo>
                  <a:pt x="5535557" y="446737"/>
                  <a:pt x="5542184" y="447404"/>
                  <a:pt x="5548313" y="449702"/>
                </a:cubicBezTo>
                <a:cubicBezTo>
                  <a:pt x="5554960" y="452195"/>
                  <a:pt x="5560837" y="456430"/>
                  <a:pt x="5567363" y="459227"/>
                </a:cubicBezTo>
                <a:cubicBezTo>
                  <a:pt x="5576924" y="463325"/>
                  <a:pt x="5591039" y="466336"/>
                  <a:pt x="5600700" y="468752"/>
                </a:cubicBezTo>
                <a:cubicBezTo>
                  <a:pt x="5605463" y="473514"/>
                  <a:pt x="5608964" y="480027"/>
                  <a:pt x="5614988" y="483039"/>
                </a:cubicBezTo>
                <a:cubicBezTo>
                  <a:pt x="5622228" y="486659"/>
                  <a:pt x="5631047" y="485476"/>
                  <a:pt x="5638800" y="487802"/>
                </a:cubicBezTo>
                <a:cubicBezTo>
                  <a:pt x="5646989" y="490259"/>
                  <a:pt x="5654579" y="494405"/>
                  <a:pt x="5662613" y="497327"/>
                </a:cubicBezTo>
                <a:cubicBezTo>
                  <a:pt x="5672049" y="500758"/>
                  <a:pt x="5691188" y="506852"/>
                  <a:pt x="5691188" y="506852"/>
                </a:cubicBezTo>
                <a:cubicBezTo>
                  <a:pt x="5695950" y="511614"/>
                  <a:pt x="5699871" y="517403"/>
                  <a:pt x="5705475" y="521139"/>
                </a:cubicBezTo>
                <a:cubicBezTo>
                  <a:pt x="5709652" y="523924"/>
                  <a:pt x="5716213" y="522352"/>
                  <a:pt x="5719763" y="525902"/>
                </a:cubicBezTo>
                <a:cubicBezTo>
                  <a:pt x="5723313" y="529452"/>
                  <a:pt x="5720975" y="536639"/>
                  <a:pt x="5724525" y="540189"/>
                </a:cubicBezTo>
                <a:cubicBezTo>
                  <a:pt x="5732620" y="548284"/>
                  <a:pt x="5743575" y="552889"/>
                  <a:pt x="5753100" y="559239"/>
                </a:cubicBezTo>
                <a:cubicBezTo>
                  <a:pt x="5758704" y="562975"/>
                  <a:pt x="5761364" y="570515"/>
                  <a:pt x="5767388" y="573527"/>
                </a:cubicBezTo>
                <a:cubicBezTo>
                  <a:pt x="5774628" y="577147"/>
                  <a:pt x="5783106" y="578178"/>
                  <a:pt x="5791200" y="578289"/>
                </a:cubicBezTo>
                <a:cubicBezTo>
                  <a:pt x="5899140" y="579767"/>
                  <a:pt x="6007100" y="578289"/>
                  <a:pt x="6115050" y="578289"/>
                </a:cubicBez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2" name="Rectangle 961"/>
          <p:cNvSpPr/>
          <p:nvPr/>
        </p:nvSpPr>
        <p:spPr>
          <a:xfrm>
            <a:off x="1371600" y="5722203"/>
            <a:ext cx="7086600" cy="830997"/>
          </a:xfrm>
          <a:prstGeom prst="rect">
            <a:avLst/>
          </a:prstGeom>
        </p:spPr>
        <p:txBody>
          <a:bodyPr wrap="square">
            <a:spAutoFit/>
          </a:bodyPr>
          <a:lstStyle/>
          <a:p>
            <a:r>
              <a:rPr lang="en-US" sz="2400" dirty="0">
                <a:latin typeface="Comic Sans MS" pitchFamily="66" charset="0"/>
                <a:ea typeface="+mj-ea"/>
                <a:cs typeface="+mj-cs"/>
              </a:rPr>
              <a:t>Then the algorithm seeks to find a decision surface that separates classes of objects </a:t>
            </a:r>
          </a:p>
        </p:txBody>
      </p:sp>
      <p:sp>
        <p:nvSpPr>
          <p:cNvPr id="327" name="Rectangle 2"/>
          <p:cNvSpPr txBox="1">
            <a:spLocks noChangeArrowheads="1"/>
          </p:cNvSpPr>
          <p:nvPr/>
        </p:nvSpPr>
        <p:spPr>
          <a:xfrm>
            <a:off x="0" y="0"/>
            <a:ext cx="9144000" cy="838200"/>
          </a:xfrm>
          <a:prstGeom prst="rect">
            <a:avLst/>
          </a:prstGeom>
        </p:spPr>
        <p:txBody>
          <a:bodyPr vert="horz" lIns="91440" tIns="45720" rIns="91440" bIns="45720" rtlCol="0" anchor="ctr">
            <a:normAutofit fontScale="92500" lnSpcReduction="10000"/>
          </a:bodyPr>
          <a:lstStyle/>
          <a:p>
            <a:pPr lvl="0" algn="ctr">
              <a:spcBef>
                <a:spcPct val="0"/>
              </a:spcBef>
            </a:pPr>
            <a:r>
              <a:rPr lang="en-US" sz="2800" b="1" dirty="0">
                <a:latin typeface="Comic Sans MS" pitchFamily="66" charset="0"/>
                <a:ea typeface="+mj-ea"/>
                <a:cs typeface="+mj-cs"/>
              </a:rPr>
              <a:t>Principles and geometric representation </a:t>
            </a:r>
            <a:endParaRPr lang="en-US" sz="2800" b="1" dirty="0" smtClean="0">
              <a:latin typeface="Comic Sans MS" pitchFamily="66" charset="0"/>
              <a:ea typeface="+mj-ea"/>
              <a:cs typeface="+mj-cs"/>
            </a:endParaRPr>
          </a:p>
          <a:p>
            <a:pPr lvl="0" algn="ctr">
              <a:spcBef>
                <a:spcPct val="0"/>
              </a:spcBef>
            </a:pPr>
            <a:r>
              <a:rPr lang="en-US" sz="2800" b="1" dirty="0" smtClean="0">
                <a:latin typeface="Comic Sans MS" pitchFamily="66" charset="0"/>
                <a:ea typeface="+mj-ea"/>
                <a:cs typeface="+mj-cs"/>
              </a:rPr>
              <a:t>for </a:t>
            </a:r>
            <a:r>
              <a:rPr lang="en-US" sz="2800" b="1" dirty="0">
                <a:latin typeface="Comic Sans MS" pitchFamily="66" charset="0"/>
                <a:ea typeface="+mj-ea"/>
                <a:cs typeface="+mj-cs"/>
              </a:rPr>
              <a:t>supervised </a:t>
            </a:r>
            <a:r>
              <a:rPr lang="en-US" sz="2800" b="1" dirty="0" smtClean="0">
                <a:latin typeface="Comic Sans MS" pitchFamily="66" charset="0"/>
                <a:ea typeface="+mj-ea"/>
                <a:cs typeface="+mj-cs"/>
              </a:rPr>
              <a:t>learning</a:t>
            </a:r>
            <a:endParaRPr lang="en-US" sz="2800" b="1" dirty="0">
              <a:latin typeface="Comic Sans MS" pitchFamily="66" charset="0"/>
              <a:ea typeface="+mj-ea"/>
              <a:cs typeface="+mj-cs"/>
            </a:endParaRPr>
          </a:p>
        </p:txBody>
      </p:sp>
      <p:sp>
        <p:nvSpPr>
          <p:cNvPr id="328" name="Line 7"/>
          <p:cNvSpPr>
            <a:spLocks noChangeShapeType="1"/>
          </p:cNvSpPr>
          <p:nvPr/>
        </p:nvSpPr>
        <p:spPr bwMode="auto">
          <a:xfrm>
            <a:off x="228600" y="8382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2833345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5" name="Straight Arrow Connector 324"/>
          <p:cNvCxnSpPr/>
          <p:nvPr/>
        </p:nvCxnSpPr>
        <p:spPr>
          <a:xfrm rot="5400000">
            <a:off x="-381794" y="3429000"/>
            <a:ext cx="3658394" cy="794"/>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26" name="TextBox 325"/>
          <p:cNvSpPr txBox="1"/>
          <p:nvPr/>
        </p:nvSpPr>
        <p:spPr>
          <a:xfrm>
            <a:off x="6477000" y="1219200"/>
            <a:ext cx="1124026" cy="369332"/>
          </a:xfrm>
          <a:prstGeom prst="rect">
            <a:avLst/>
          </a:prstGeom>
          <a:noFill/>
        </p:spPr>
        <p:txBody>
          <a:bodyPr wrap="none" rtlCol="0">
            <a:spAutoFit/>
          </a:bodyPr>
          <a:lstStyle/>
          <a:p>
            <a:r>
              <a:rPr lang="en-US" dirty="0" smtClean="0"/>
              <a:t>Longitude</a:t>
            </a:r>
            <a:endParaRPr lang="en-US" dirty="0"/>
          </a:p>
        </p:txBody>
      </p:sp>
      <p:sp>
        <p:nvSpPr>
          <p:cNvPr id="327" name="TextBox 326"/>
          <p:cNvSpPr txBox="1"/>
          <p:nvPr/>
        </p:nvSpPr>
        <p:spPr>
          <a:xfrm>
            <a:off x="1600200" y="4876800"/>
            <a:ext cx="956800" cy="369332"/>
          </a:xfrm>
          <a:prstGeom prst="rect">
            <a:avLst/>
          </a:prstGeom>
          <a:noFill/>
        </p:spPr>
        <p:txBody>
          <a:bodyPr wrap="none" rtlCol="0">
            <a:spAutoFit/>
          </a:bodyPr>
          <a:lstStyle/>
          <a:p>
            <a:r>
              <a:rPr lang="en-US" dirty="0" smtClean="0"/>
              <a:t>Latitude</a:t>
            </a:r>
            <a:endParaRPr lang="en-US" dirty="0"/>
          </a:p>
        </p:txBody>
      </p:sp>
      <p:sp>
        <p:nvSpPr>
          <p:cNvPr id="328" name="Freeform 327"/>
          <p:cNvSpPr/>
          <p:nvPr/>
        </p:nvSpPr>
        <p:spPr>
          <a:xfrm>
            <a:off x="1447800" y="2488761"/>
            <a:ext cx="6115050" cy="579767"/>
          </a:xfrm>
          <a:custGeom>
            <a:avLst/>
            <a:gdLst>
              <a:gd name="connsiteX0" fmla="*/ 0 w 6115050"/>
              <a:gd name="connsiteY0" fmla="*/ 444939 h 579767"/>
              <a:gd name="connsiteX1" fmla="*/ 71438 w 6115050"/>
              <a:gd name="connsiteY1" fmla="*/ 425889 h 579767"/>
              <a:gd name="connsiteX2" fmla="*/ 100013 w 6115050"/>
              <a:gd name="connsiteY2" fmla="*/ 406839 h 579767"/>
              <a:gd name="connsiteX3" fmla="*/ 128588 w 6115050"/>
              <a:gd name="connsiteY3" fmla="*/ 397314 h 579767"/>
              <a:gd name="connsiteX4" fmla="*/ 209550 w 6115050"/>
              <a:gd name="connsiteY4" fmla="*/ 387789 h 579767"/>
              <a:gd name="connsiteX5" fmla="*/ 238125 w 6115050"/>
              <a:gd name="connsiteY5" fmla="*/ 383027 h 579767"/>
              <a:gd name="connsiteX6" fmla="*/ 285750 w 6115050"/>
              <a:gd name="connsiteY6" fmla="*/ 373502 h 579767"/>
              <a:gd name="connsiteX7" fmla="*/ 381000 w 6115050"/>
              <a:gd name="connsiteY7" fmla="*/ 368739 h 579767"/>
              <a:gd name="connsiteX8" fmla="*/ 409575 w 6115050"/>
              <a:gd name="connsiteY8" fmla="*/ 359214 h 579767"/>
              <a:gd name="connsiteX9" fmla="*/ 438150 w 6115050"/>
              <a:gd name="connsiteY9" fmla="*/ 354452 h 579767"/>
              <a:gd name="connsiteX10" fmla="*/ 461963 w 6115050"/>
              <a:gd name="connsiteY10" fmla="*/ 349689 h 579767"/>
              <a:gd name="connsiteX11" fmla="*/ 500063 w 6115050"/>
              <a:gd name="connsiteY11" fmla="*/ 340164 h 579767"/>
              <a:gd name="connsiteX12" fmla="*/ 547688 w 6115050"/>
              <a:gd name="connsiteY12" fmla="*/ 330639 h 579767"/>
              <a:gd name="connsiteX13" fmla="*/ 609600 w 6115050"/>
              <a:gd name="connsiteY13" fmla="*/ 325877 h 579767"/>
              <a:gd name="connsiteX14" fmla="*/ 657225 w 6115050"/>
              <a:gd name="connsiteY14" fmla="*/ 321114 h 579767"/>
              <a:gd name="connsiteX15" fmla="*/ 695325 w 6115050"/>
              <a:gd name="connsiteY15" fmla="*/ 311589 h 579767"/>
              <a:gd name="connsiteX16" fmla="*/ 742950 w 6115050"/>
              <a:gd name="connsiteY16" fmla="*/ 306827 h 579767"/>
              <a:gd name="connsiteX17" fmla="*/ 814388 w 6115050"/>
              <a:gd name="connsiteY17" fmla="*/ 302064 h 579767"/>
              <a:gd name="connsiteX18" fmla="*/ 828675 w 6115050"/>
              <a:gd name="connsiteY18" fmla="*/ 287777 h 579767"/>
              <a:gd name="connsiteX19" fmla="*/ 842963 w 6115050"/>
              <a:gd name="connsiteY19" fmla="*/ 283014 h 579767"/>
              <a:gd name="connsiteX20" fmla="*/ 866775 w 6115050"/>
              <a:gd name="connsiteY20" fmla="*/ 263964 h 579767"/>
              <a:gd name="connsiteX21" fmla="*/ 900113 w 6115050"/>
              <a:gd name="connsiteY21" fmla="*/ 268727 h 579767"/>
              <a:gd name="connsiteX22" fmla="*/ 928688 w 6115050"/>
              <a:gd name="connsiteY22" fmla="*/ 254439 h 579767"/>
              <a:gd name="connsiteX23" fmla="*/ 1042988 w 6115050"/>
              <a:gd name="connsiteY23" fmla="*/ 249677 h 579767"/>
              <a:gd name="connsiteX24" fmla="*/ 1100138 w 6115050"/>
              <a:gd name="connsiteY24" fmla="*/ 244914 h 579767"/>
              <a:gd name="connsiteX25" fmla="*/ 1114425 w 6115050"/>
              <a:gd name="connsiteY25" fmla="*/ 240152 h 579767"/>
              <a:gd name="connsiteX26" fmla="*/ 1133475 w 6115050"/>
              <a:gd name="connsiteY26" fmla="*/ 235389 h 579767"/>
              <a:gd name="connsiteX27" fmla="*/ 1176338 w 6115050"/>
              <a:gd name="connsiteY27" fmla="*/ 225864 h 579767"/>
              <a:gd name="connsiteX28" fmla="*/ 1204913 w 6115050"/>
              <a:gd name="connsiteY28" fmla="*/ 216339 h 579767"/>
              <a:gd name="connsiteX29" fmla="*/ 1300163 w 6115050"/>
              <a:gd name="connsiteY29" fmla="*/ 206814 h 579767"/>
              <a:gd name="connsiteX30" fmla="*/ 1328738 w 6115050"/>
              <a:gd name="connsiteY30" fmla="*/ 202052 h 579767"/>
              <a:gd name="connsiteX31" fmla="*/ 1366838 w 6115050"/>
              <a:gd name="connsiteY31" fmla="*/ 192527 h 579767"/>
              <a:gd name="connsiteX32" fmla="*/ 1395413 w 6115050"/>
              <a:gd name="connsiteY32" fmla="*/ 183002 h 579767"/>
              <a:gd name="connsiteX33" fmla="*/ 1409700 w 6115050"/>
              <a:gd name="connsiteY33" fmla="*/ 178239 h 579767"/>
              <a:gd name="connsiteX34" fmla="*/ 1614488 w 6115050"/>
              <a:gd name="connsiteY34" fmla="*/ 168714 h 579767"/>
              <a:gd name="connsiteX35" fmla="*/ 1652588 w 6115050"/>
              <a:gd name="connsiteY35" fmla="*/ 159189 h 579767"/>
              <a:gd name="connsiteX36" fmla="*/ 1676400 w 6115050"/>
              <a:gd name="connsiteY36" fmla="*/ 154427 h 579767"/>
              <a:gd name="connsiteX37" fmla="*/ 1733550 w 6115050"/>
              <a:gd name="connsiteY37" fmla="*/ 140139 h 579767"/>
              <a:gd name="connsiteX38" fmla="*/ 1952625 w 6115050"/>
              <a:gd name="connsiteY38" fmla="*/ 130614 h 579767"/>
              <a:gd name="connsiteX39" fmla="*/ 2005013 w 6115050"/>
              <a:gd name="connsiteY39" fmla="*/ 125852 h 579767"/>
              <a:gd name="connsiteX40" fmla="*/ 2043113 w 6115050"/>
              <a:gd name="connsiteY40" fmla="*/ 116327 h 579767"/>
              <a:gd name="connsiteX41" fmla="*/ 2066925 w 6115050"/>
              <a:gd name="connsiteY41" fmla="*/ 111564 h 579767"/>
              <a:gd name="connsiteX42" fmla="*/ 2081213 w 6115050"/>
              <a:gd name="connsiteY42" fmla="*/ 106802 h 579767"/>
              <a:gd name="connsiteX43" fmla="*/ 2209800 w 6115050"/>
              <a:gd name="connsiteY43" fmla="*/ 97277 h 579767"/>
              <a:gd name="connsiteX44" fmla="*/ 2414588 w 6115050"/>
              <a:gd name="connsiteY44" fmla="*/ 87752 h 579767"/>
              <a:gd name="connsiteX45" fmla="*/ 2538413 w 6115050"/>
              <a:gd name="connsiteY45" fmla="*/ 78227 h 579767"/>
              <a:gd name="connsiteX46" fmla="*/ 2819400 w 6115050"/>
              <a:gd name="connsiteY46" fmla="*/ 82989 h 579767"/>
              <a:gd name="connsiteX47" fmla="*/ 2838450 w 6115050"/>
              <a:gd name="connsiteY47" fmla="*/ 87752 h 579767"/>
              <a:gd name="connsiteX48" fmla="*/ 2876550 w 6115050"/>
              <a:gd name="connsiteY48" fmla="*/ 97277 h 579767"/>
              <a:gd name="connsiteX49" fmla="*/ 3000375 w 6115050"/>
              <a:gd name="connsiteY49" fmla="*/ 106802 h 579767"/>
              <a:gd name="connsiteX50" fmla="*/ 3576638 w 6115050"/>
              <a:gd name="connsiteY50" fmla="*/ 111564 h 579767"/>
              <a:gd name="connsiteX51" fmla="*/ 3700463 w 6115050"/>
              <a:gd name="connsiteY51" fmla="*/ 125852 h 579767"/>
              <a:gd name="connsiteX52" fmla="*/ 3738563 w 6115050"/>
              <a:gd name="connsiteY52" fmla="*/ 130614 h 579767"/>
              <a:gd name="connsiteX53" fmla="*/ 3852863 w 6115050"/>
              <a:gd name="connsiteY53" fmla="*/ 140139 h 579767"/>
              <a:gd name="connsiteX54" fmla="*/ 3886200 w 6115050"/>
              <a:gd name="connsiteY54" fmla="*/ 149664 h 579767"/>
              <a:gd name="connsiteX55" fmla="*/ 3929063 w 6115050"/>
              <a:gd name="connsiteY55" fmla="*/ 159189 h 579767"/>
              <a:gd name="connsiteX56" fmla="*/ 3957638 w 6115050"/>
              <a:gd name="connsiteY56" fmla="*/ 168714 h 579767"/>
              <a:gd name="connsiteX57" fmla="*/ 3967163 w 6115050"/>
              <a:gd name="connsiteY57" fmla="*/ 283014 h 579767"/>
              <a:gd name="connsiteX58" fmla="*/ 3986213 w 6115050"/>
              <a:gd name="connsiteY58" fmla="*/ 287777 h 579767"/>
              <a:gd name="connsiteX59" fmla="*/ 4000500 w 6115050"/>
              <a:gd name="connsiteY59" fmla="*/ 292539 h 579767"/>
              <a:gd name="connsiteX60" fmla="*/ 4772025 w 6115050"/>
              <a:gd name="connsiteY60" fmla="*/ 297302 h 579767"/>
              <a:gd name="connsiteX61" fmla="*/ 4800600 w 6115050"/>
              <a:gd name="connsiteY61" fmla="*/ 302064 h 579767"/>
              <a:gd name="connsiteX62" fmla="*/ 4872038 w 6115050"/>
              <a:gd name="connsiteY62" fmla="*/ 311589 h 579767"/>
              <a:gd name="connsiteX63" fmla="*/ 4891088 w 6115050"/>
              <a:gd name="connsiteY63" fmla="*/ 316352 h 579767"/>
              <a:gd name="connsiteX64" fmla="*/ 4914900 w 6115050"/>
              <a:gd name="connsiteY64" fmla="*/ 321114 h 579767"/>
              <a:gd name="connsiteX65" fmla="*/ 4991100 w 6115050"/>
              <a:gd name="connsiteY65" fmla="*/ 340164 h 579767"/>
              <a:gd name="connsiteX66" fmla="*/ 5019675 w 6115050"/>
              <a:gd name="connsiteY66" fmla="*/ 344927 h 579767"/>
              <a:gd name="connsiteX67" fmla="*/ 5048250 w 6115050"/>
              <a:gd name="connsiteY67" fmla="*/ 354452 h 579767"/>
              <a:gd name="connsiteX68" fmla="*/ 5114925 w 6115050"/>
              <a:gd name="connsiteY68" fmla="*/ 363977 h 579767"/>
              <a:gd name="connsiteX69" fmla="*/ 5129213 w 6115050"/>
              <a:gd name="connsiteY69" fmla="*/ 368739 h 579767"/>
              <a:gd name="connsiteX70" fmla="*/ 5148263 w 6115050"/>
              <a:gd name="connsiteY70" fmla="*/ 373502 h 579767"/>
              <a:gd name="connsiteX71" fmla="*/ 5219700 w 6115050"/>
              <a:gd name="connsiteY71" fmla="*/ 387789 h 579767"/>
              <a:gd name="connsiteX72" fmla="*/ 5253038 w 6115050"/>
              <a:gd name="connsiteY72" fmla="*/ 402077 h 579767"/>
              <a:gd name="connsiteX73" fmla="*/ 5272088 w 6115050"/>
              <a:gd name="connsiteY73" fmla="*/ 411602 h 579767"/>
              <a:gd name="connsiteX74" fmla="*/ 5400675 w 6115050"/>
              <a:gd name="connsiteY74" fmla="*/ 416364 h 579767"/>
              <a:gd name="connsiteX75" fmla="*/ 5481638 w 6115050"/>
              <a:gd name="connsiteY75" fmla="*/ 430652 h 579767"/>
              <a:gd name="connsiteX76" fmla="*/ 5514975 w 6115050"/>
              <a:gd name="connsiteY76" fmla="*/ 440177 h 579767"/>
              <a:gd name="connsiteX77" fmla="*/ 5529263 w 6115050"/>
              <a:gd name="connsiteY77" fmla="*/ 444939 h 579767"/>
              <a:gd name="connsiteX78" fmla="*/ 5548313 w 6115050"/>
              <a:gd name="connsiteY78" fmla="*/ 449702 h 579767"/>
              <a:gd name="connsiteX79" fmla="*/ 5567363 w 6115050"/>
              <a:gd name="connsiteY79" fmla="*/ 459227 h 579767"/>
              <a:gd name="connsiteX80" fmla="*/ 5600700 w 6115050"/>
              <a:gd name="connsiteY80" fmla="*/ 468752 h 579767"/>
              <a:gd name="connsiteX81" fmla="*/ 5614988 w 6115050"/>
              <a:gd name="connsiteY81" fmla="*/ 483039 h 579767"/>
              <a:gd name="connsiteX82" fmla="*/ 5638800 w 6115050"/>
              <a:gd name="connsiteY82" fmla="*/ 487802 h 579767"/>
              <a:gd name="connsiteX83" fmla="*/ 5662613 w 6115050"/>
              <a:gd name="connsiteY83" fmla="*/ 497327 h 579767"/>
              <a:gd name="connsiteX84" fmla="*/ 5691188 w 6115050"/>
              <a:gd name="connsiteY84" fmla="*/ 506852 h 579767"/>
              <a:gd name="connsiteX85" fmla="*/ 5705475 w 6115050"/>
              <a:gd name="connsiteY85" fmla="*/ 521139 h 579767"/>
              <a:gd name="connsiteX86" fmla="*/ 5719763 w 6115050"/>
              <a:gd name="connsiteY86" fmla="*/ 525902 h 579767"/>
              <a:gd name="connsiteX87" fmla="*/ 5724525 w 6115050"/>
              <a:gd name="connsiteY87" fmla="*/ 540189 h 579767"/>
              <a:gd name="connsiteX88" fmla="*/ 5753100 w 6115050"/>
              <a:gd name="connsiteY88" fmla="*/ 559239 h 579767"/>
              <a:gd name="connsiteX89" fmla="*/ 5767388 w 6115050"/>
              <a:gd name="connsiteY89" fmla="*/ 573527 h 579767"/>
              <a:gd name="connsiteX90" fmla="*/ 5791200 w 6115050"/>
              <a:gd name="connsiteY90" fmla="*/ 578289 h 579767"/>
              <a:gd name="connsiteX91" fmla="*/ 6115050 w 6115050"/>
              <a:gd name="connsiteY91" fmla="*/ 578289 h 57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115050" h="579767">
                <a:moveTo>
                  <a:pt x="0" y="444939"/>
                </a:moveTo>
                <a:cubicBezTo>
                  <a:pt x="52024" y="427599"/>
                  <a:pt x="28008" y="433128"/>
                  <a:pt x="71438" y="425889"/>
                </a:cubicBezTo>
                <a:lnTo>
                  <a:pt x="100013" y="406839"/>
                </a:lnTo>
                <a:cubicBezTo>
                  <a:pt x="108367" y="401270"/>
                  <a:pt x="119063" y="400489"/>
                  <a:pt x="128588" y="397314"/>
                </a:cubicBezTo>
                <a:cubicBezTo>
                  <a:pt x="164011" y="385507"/>
                  <a:pt x="137877" y="392909"/>
                  <a:pt x="209550" y="387789"/>
                </a:cubicBezTo>
                <a:cubicBezTo>
                  <a:pt x="219075" y="386202"/>
                  <a:pt x="228699" y="385122"/>
                  <a:pt x="238125" y="383027"/>
                </a:cubicBezTo>
                <a:cubicBezTo>
                  <a:pt x="273817" y="375096"/>
                  <a:pt x="223397" y="378121"/>
                  <a:pt x="285750" y="373502"/>
                </a:cubicBezTo>
                <a:cubicBezTo>
                  <a:pt x="317453" y="371154"/>
                  <a:pt x="349250" y="370327"/>
                  <a:pt x="381000" y="368739"/>
                </a:cubicBezTo>
                <a:lnTo>
                  <a:pt x="409575" y="359214"/>
                </a:lnTo>
                <a:cubicBezTo>
                  <a:pt x="418736" y="356160"/>
                  <a:pt x="428649" y="356179"/>
                  <a:pt x="438150" y="354452"/>
                </a:cubicBezTo>
                <a:cubicBezTo>
                  <a:pt x="446114" y="353004"/>
                  <a:pt x="454075" y="351509"/>
                  <a:pt x="461963" y="349689"/>
                </a:cubicBezTo>
                <a:cubicBezTo>
                  <a:pt x="474719" y="346745"/>
                  <a:pt x="487363" y="343339"/>
                  <a:pt x="500063" y="340164"/>
                </a:cubicBezTo>
                <a:cubicBezTo>
                  <a:pt x="518401" y="335580"/>
                  <a:pt x="527529" y="332761"/>
                  <a:pt x="547688" y="330639"/>
                </a:cubicBezTo>
                <a:cubicBezTo>
                  <a:pt x="568273" y="328472"/>
                  <a:pt x="588980" y="327670"/>
                  <a:pt x="609600" y="325877"/>
                </a:cubicBezTo>
                <a:cubicBezTo>
                  <a:pt x="625494" y="324495"/>
                  <a:pt x="641350" y="322702"/>
                  <a:pt x="657225" y="321114"/>
                </a:cubicBezTo>
                <a:lnTo>
                  <a:pt x="695325" y="311589"/>
                </a:lnTo>
                <a:cubicBezTo>
                  <a:pt x="710803" y="307720"/>
                  <a:pt x="727047" y="308099"/>
                  <a:pt x="742950" y="306827"/>
                </a:cubicBezTo>
                <a:cubicBezTo>
                  <a:pt x="766740" y="304924"/>
                  <a:pt x="790575" y="303652"/>
                  <a:pt x="814388" y="302064"/>
                </a:cubicBezTo>
                <a:cubicBezTo>
                  <a:pt x="819150" y="297302"/>
                  <a:pt x="823071" y="291513"/>
                  <a:pt x="828675" y="287777"/>
                </a:cubicBezTo>
                <a:cubicBezTo>
                  <a:pt x="832852" y="284992"/>
                  <a:pt x="839043" y="286150"/>
                  <a:pt x="842963" y="283014"/>
                </a:cubicBezTo>
                <a:cubicBezTo>
                  <a:pt x="873739" y="258394"/>
                  <a:pt x="830862" y="275937"/>
                  <a:pt x="866775" y="263964"/>
                </a:cubicBezTo>
                <a:cubicBezTo>
                  <a:pt x="877888" y="265552"/>
                  <a:pt x="888887" y="268727"/>
                  <a:pt x="900113" y="268727"/>
                </a:cubicBezTo>
                <a:cubicBezTo>
                  <a:pt x="941639" y="268727"/>
                  <a:pt x="885356" y="259253"/>
                  <a:pt x="928688" y="254439"/>
                </a:cubicBezTo>
                <a:cubicBezTo>
                  <a:pt x="966588" y="250228"/>
                  <a:pt x="1004888" y="251264"/>
                  <a:pt x="1042988" y="249677"/>
                </a:cubicBezTo>
                <a:cubicBezTo>
                  <a:pt x="1062038" y="248089"/>
                  <a:pt x="1081190" y="247440"/>
                  <a:pt x="1100138" y="244914"/>
                </a:cubicBezTo>
                <a:cubicBezTo>
                  <a:pt x="1105114" y="244251"/>
                  <a:pt x="1109598" y="241531"/>
                  <a:pt x="1114425" y="240152"/>
                </a:cubicBezTo>
                <a:cubicBezTo>
                  <a:pt x="1120719" y="238354"/>
                  <a:pt x="1127085" y="236809"/>
                  <a:pt x="1133475" y="235389"/>
                </a:cubicBezTo>
                <a:cubicBezTo>
                  <a:pt x="1150973" y="231501"/>
                  <a:pt x="1159731" y="230846"/>
                  <a:pt x="1176338" y="225864"/>
                </a:cubicBezTo>
                <a:cubicBezTo>
                  <a:pt x="1185955" y="222979"/>
                  <a:pt x="1195388" y="219514"/>
                  <a:pt x="1204913" y="216339"/>
                </a:cubicBezTo>
                <a:cubicBezTo>
                  <a:pt x="1235184" y="206249"/>
                  <a:pt x="1268413" y="209989"/>
                  <a:pt x="1300163" y="206814"/>
                </a:cubicBezTo>
                <a:cubicBezTo>
                  <a:pt x="1309771" y="205853"/>
                  <a:pt x="1319213" y="203639"/>
                  <a:pt x="1328738" y="202052"/>
                </a:cubicBezTo>
                <a:cubicBezTo>
                  <a:pt x="1372072" y="187605"/>
                  <a:pt x="1303647" y="209760"/>
                  <a:pt x="1366838" y="192527"/>
                </a:cubicBezTo>
                <a:cubicBezTo>
                  <a:pt x="1376524" y="189885"/>
                  <a:pt x="1385888" y="186177"/>
                  <a:pt x="1395413" y="183002"/>
                </a:cubicBezTo>
                <a:cubicBezTo>
                  <a:pt x="1400175" y="181414"/>
                  <a:pt x="1404685" y="178472"/>
                  <a:pt x="1409700" y="178239"/>
                </a:cubicBezTo>
                <a:lnTo>
                  <a:pt x="1614488" y="168714"/>
                </a:lnTo>
                <a:lnTo>
                  <a:pt x="1652588" y="159189"/>
                </a:lnTo>
                <a:cubicBezTo>
                  <a:pt x="1660441" y="157226"/>
                  <a:pt x="1668591" y="156557"/>
                  <a:pt x="1676400" y="154427"/>
                </a:cubicBezTo>
                <a:cubicBezTo>
                  <a:pt x="1707477" y="145952"/>
                  <a:pt x="1701476" y="142606"/>
                  <a:pt x="1733550" y="140139"/>
                </a:cubicBezTo>
                <a:cubicBezTo>
                  <a:pt x="1774473" y="136991"/>
                  <a:pt x="1921227" y="131822"/>
                  <a:pt x="1952625" y="130614"/>
                </a:cubicBezTo>
                <a:cubicBezTo>
                  <a:pt x="1970088" y="129027"/>
                  <a:pt x="1987693" y="128587"/>
                  <a:pt x="2005013" y="125852"/>
                </a:cubicBezTo>
                <a:cubicBezTo>
                  <a:pt x="2017944" y="123810"/>
                  <a:pt x="2030276" y="118895"/>
                  <a:pt x="2043113" y="116327"/>
                </a:cubicBezTo>
                <a:cubicBezTo>
                  <a:pt x="2051050" y="114739"/>
                  <a:pt x="2059072" y="113527"/>
                  <a:pt x="2066925" y="111564"/>
                </a:cubicBezTo>
                <a:cubicBezTo>
                  <a:pt x="2071795" y="110346"/>
                  <a:pt x="2076261" y="107627"/>
                  <a:pt x="2081213" y="106802"/>
                </a:cubicBezTo>
                <a:cubicBezTo>
                  <a:pt x="2116083" y="100990"/>
                  <a:pt x="2182260" y="98631"/>
                  <a:pt x="2209800" y="97277"/>
                </a:cubicBezTo>
                <a:lnTo>
                  <a:pt x="2414588" y="87752"/>
                </a:lnTo>
                <a:cubicBezTo>
                  <a:pt x="2457493" y="82984"/>
                  <a:pt x="2493548" y="78227"/>
                  <a:pt x="2538413" y="78227"/>
                </a:cubicBezTo>
                <a:cubicBezTo>
                  <a:pt x="2632089" y="78227"/>
                  <a:pt x="2725738" y="81402"/>
                  <a:pt x="2819400" y="82989"/>
                </a:cubicBezTo>
                <a:cubicBezTo>
                  <a:pt x="2825750" y="84577"/>
                  <a:pt x="2832156" y="85954"/>
                  <a:pt x="2838450" y="87752"/>
                </a:cubicBezTo>
                <a:cubicBezTo>
                  <a:pt x="2856210" y="92826"/>
                  <a:pt x="2854599" y="95153"/>
                  <a:pt x="2876550" y="97277"/>
                </a:cubicBezTo>
                <a:cubicBezTo>
                  <a:pt x="2917754" y="101265"/>
                  <a:pt x="2958987" y="105957"/>
                  <a:pt x="3000375" y="106802"/>
                </a:cubicBezTo>
                <a:cubicBezTo>
                  <a:pt x="3192429" y="110721"/>
                  <a:pt x="3384550" y="109977"/>
                  <a:pt x="3576638" y="111564"/>
                </a:cubicBezTo>
                <a:cubicBezTo>
                  <a:pt x="3636687" y="121573"/>
                  <a:pt x="3595605" y="115366"/>
                  <a:pt x="3700463" y="125852"/>
                </a:cubicBezTo>
                <a:cubicBezTo>
                  <a:pt x="3713198" y="127126"/>
                  <a:pt x="3725835" y="129274"/>
                  <a:pt x="3738563" y="130614"/>
                </a:cubicBezTo>
                <a:cubicBezTo>
                  <a:pt x="3774627" y="134410"/>
                  <a:pt x="3817070" y="137386"/>
                  <a:pt x="3852863" y="140139"/>
                </a:cubicBezTo>
                <a:cubicBezTo>
                  <a:pt x="3868779" y="145445"/>
                  <a:pt x="3868252" y="145676"/>
                  <a:pt x="3886200" y="149664"/>
                </a:cubicBezTo>
                <a:cubicBezTo>
                  <a:pt x="3903664" y="153545"/>
                  <a:pt x="3912483" y="154215"/>
                  <a:pt x="3929063" y="159189"/>
                </a:cubicBezTo>
                <a:cubicBezTo>
                  <a:pt x="3938680" y="162074"/>
                  <a:pt x="3957638" y="168714"/>
                  <a:pt x="3957638" y="168714"/>
                </a:cubicBezTo>
                <a:cubicBezTo>
                  <a:pt x="3981876" y="241437"/>
                  <a:pt x="3902840" y="0"/>
                  <a:pt x="3967163" y="283014"/>
                </a:cubicBezTo>
                <a:cubicBezTo>
                  <a:pt x="3968614" y="289397"/>
                  <a:pt x="3979919" y="285979"/>
                  <a:pt x="3986213" y="287777"/>
                </a:cubicBezTo>
                <a:cubicBezTo>
                  <a:pt x="3991040" y="289156"/>
                  <a:pt x="3995480" y="292478"/>
                  <a:pt x="4000500" y="292539"/>
                </a:cubicBezTo>
                <a:lnTo>
                  <a:pt x="4772025" y="297302"/>
                </a:lnTo>
                <a:cubicBezTo>
                  <a:pt x="4781550" y="298889"/>
                  <a:pt x="4791041" y="300698"/>
                  <a:pt x="4800600" y="302064"/>
                </a:cubicBezTo>
                <a:cubicBezTo>
                  <a:pt x="4819911" y="304823"/>
                  <a:pt x="4852278" y="307996"/>
                  <a:pt x="4872038" y="311589"/>
                </a:cubicBezTo>
                <a:cubicBezTo>
                  <a:pt x="4878478" y="312760"/>
                  <a:pt x="4884698" y="314932"/>
                  <a:pt x="4891088" y="316352"/>
                </a:cubicBezTo>
                <a:cubicBezTo>
                  <a:pt x="4898990" y="318108"/>
                  <a:pt x="4906963" y="319527"/>
                  <a:pt x="4914900" y="321114"/>
                </a:cubicBezTo>
                <a:cubicBezTo>
                  <a:pt x="4951224" y="339276"/>
                  <a:pt x="4926946" y="329471"/>
                  <a:pt x="4991100" y="340164"/>
                </a:cubicBezTo>
                <a:cubicBezTo>
                  <a:pt x="5000625" y="341752"/>
                  <a:pt x="5010514" y="341873"/>
                  <a:pt x="5019675" y="344927"/>
                </a:cubicBezTo>
                <a:cubicBezTo>
                  <a:pt x="5029200" y="348102"/>
                  <a:pt x="5038311" y="353032"/>
                  <a:pt x="5048250" y="354452"/>
                </a:cubicBezTo>
                <a:lnTo>
                  <a:pt x="5114925" y="363977"/>
                </a:lnTo>
                <a:cubicBezTo>
                  <a:pt x="5119688" y="365564"/>
                  <a:pt x="5124386" y="367360"/>
                  <a:pt x="5129213" y="368739"/>
                </a:cubicBezTo>
                <a:cubicBezTo>
                  <a:pt x="5135507" y="370537"/>
                  <a:pt x="5141885" y="372030"/>
                  <a:pt x="5148263" y="373502"/>
                </a:cubicBezTo>
                <a:cubicBezTo>
                  <a:pt x="5193577" y="383959"/>
                  <a:pt x="5181290" y="381388"/>
                  <a:pt x="5219700" y="387789"/>
                </a:cubicBezTo>
                <a:cubicBezTo>
                  <a:pt x="5282879" y="419378"/>
                  <a:pt x="5203985" y="381054"/>
                  <a:pt x="5253038" y="402077"/>
                </a:cubicBezTo>
                <a:cubicBezTo>
                  <a:pt x="5259563" y="404874"/>
                  <a:pt x="5265021" y="410918"/>
                  <a:pt x="5272088" y="411602"/>
                </a:cubicBezTo>
                <a:cubicBezTo>
                  <a:pt x="5314780" y="415733"/>
                  <a:pt x="5357813" y="414777"/>
                  <a:pt x="5400675" y="416364"/>
                </a:cubicBezTo>
                <a:cubicBezTo>
                  <a:pt x="5452721" y="429376"/>
                  <a:pt x="5425764" y="424443"/>
                  <a:pt x="5481638" y="430652"/>
                </a:cubicBezTo>
                <a:cubicBezTo>
                  <a:pt x="5515887" y="442068"/>
                  <a:pt x="5473123" y="428220"/>
                  <a:pt x="5514975" y="440177"/>
                </a:cubicBezTo>
                <a:cubicBezTo>
                  <a:pt x="5519802" y="441556"/>
                  <a:pt x="5524436" y="443560"/>
                  <a:pt x="5529263" y="444939"/>
                </a:cubicBezTo>
                <a:cubicBezTo>
                  <a:pt x="5535557" y="446737"/>
                  <a:pt x="5542184" y="447404"/>
                  <a:pt x="5548313" y="449702"/>
                </a:cubicBezTo>
                <a:cubicBezTo>
                  <a:pt x="5554960" y="452195"/>
                  <a:pt x="5560837" y="456430"/>
                  <a:pt x="5567363" y="459227"/>
                </a:cubicBezTo>
                <a:cubicBezTo>
                  <a:pt x="5576924" y="463325"/>
                  <a:pt x="5591039" y="466336"/>
                  <a:pt x="5600700" y="468752"/>
                </a:cubicBezTo>
                <a:cubicBezTo>
                  <a:pt x="5605463" y="473514"/>
                  <a:pt x="5608964" y="480027"/>
                  <a:pt x="5614988" y="483039"/>
                </a:cubicBezTo>
                <a:cubicBezTo>
                  <a:pt x="5622228" y="486659"/>
                  <a:pt x="5631047" y="485476"/>
                  <a:pt x="5638800" y="487802"/>
                </a:cubicBezTo>
                <a:cubicBezTo>
                  <a:pt x="5646989" y="490259"/>
                  <a:pt x="5654579" y="494405"/>
                  <a:pt x="5662613" y="497327"/>
                </a:cubicBezTo>
                <a:cubicBezTo>
                  <a:pt x="5672049" y="500758"/>
                  <a:pt x="5691188" y="506852"/>
                  <a:pt x="5691188" y="506852"/>
                </a:cubicBezTo>
                <a:cubicBezTo>
                  <a:pt x="5695950" y="511614"/>
                  <a:pt x="5699871" y="517403"/>
                  <a:pt x="5705475" y="521139"/>
                </a:cubicBezTo>
                <a:cubicBezTo>
                  <a:pt x="5709652" y="523924"/>
                  <a:pt x="5716213" y="522352"/>
                  <a:pt x="5719763" y="525902"/>
                </a:cubicBezTo>
                <a:cubicBezTo>
                  <a:pt x="5723313" y="529452"/>
                  <a:pt x="5720975" y="536639"/>
                  <a:pt x="5724525" y="540189"/>
                </a:cubicBezTo>
                <a:cubicBezTo>
                  <a:pt x="5732620" y="548284"/>
                  <a:pt x="5743575" y="552889"/>
                  <a:pt x="5753100" y="559239"/>
                </a:cubicBezTo>
                <a:cubicBezTo>
                  <a:pt x="5758704" y="562975"/>
                  <a:pt x="5761364" y="570515"/>
                  <a:pt x="5767388" y="573527"/>
                </a:cubicBezTo>
                <a:cubicBezTo>
                  <a:pt x="5774628" y="577147"/>
                  <a:pt x="5783106" y="578178"/>
                  <a:pt x="5791200" y="578289"/>
                </a:cubicBezTo>
                <a:cubicBezTo>
                  <a:pt x="5899140" y="579767"/>
                  <a:pt x="6007100" y="578289"/>
                  <a:pt x="6115050" y="578289"/>
                </a:cubicBez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9" name="TextBox 328"/>
          <p:cNvSpPr txBox="1"/>
          <p:nvPr/>
        </p:nvSpPr>
        <p:spPr>
          <a:xfrm>
            <a:off x="2590800" y="2895600"/>
            <a:ext cx="292068" cy="369332"/>
          </a:xfrm>
          <a:prstGeom prst="rect">
            <a:avLst/>
          </a:prstGeom>
          <a:solidFill>
            <a:schemeClr val="accent1">
              <a:alpha val="47000"/>
            </a:schemeClr>
          </a:solidFill>
        </p:spPr>
        <p:txBody>
          <a:bodyPr wrap="none" rtlCol="0">
            <a:spAutoFit/>
          </a:bodyPr>
          <a:lstStyle/>
          <a:p>
            <a:r>
              <a:rPr lang="en-US" dirty="0" smtClean="0"/>
              <a:t>?</a:t>
            </a:r>
            <a:endParaRPr lang="en-US" dirty="0"/>
          </a:p>
        </p:txBody>
      </p:sp>
      <p:sp>
        <p:nvSpPr>
          <p:cNvPr id="330" name="TextBox 329"/>
          <p:cNvSpPr txBox="1"/>
          <p:nvPr/>
        </p:nvSpPr>
        <p:spPr>
          <a:xfrm>
            <a:off x="3505200" y="2895600"/>
            <a:ext cx="292068" cy="369332"/>
          </a:xfrm>
          <a:prstGeom prst="rect">
            <a:avLst/>
          </a:prstGeom>
          <a:solidFill>
            <a:schemeClr val="accent1">
              <a:alpha val="47000"/>
            </a:schemeClr>
          </a:solidFill>
        </p:spPr>
        <p:txBody>
          <a:bodyPr wrap="none" rtlCol="0">
            <a:spAutoFit/>
          </a:bodyPr>
          <a:lstStyle/>
          <a:p>
            <a:r>
              <a:rPr lang="en-US" dirty="0" smtClean="0"/>
              <a:t>?</a:t>
            </a:r>
            <a:endParaRPr lang="en-US" dirty="0"/>
          </a:p>
        </p:txBody>
      </p:sp>
      <p:sp>
        <p:nvSpPr>
          <p:cNvPr id="331" name="TextBox 330"/>
          <p:cNvSpPr txBox="1"/>
          <p:nvPr/>
        </p:nvSpPr>
        <p:spPr>
          <a:xfrm>
            <a:off x="4495800" y="2895600"/>
            <a:ext cx="292068" cy="369332"/>
          </a:xfrm>
          <a:prstGeom prst="rect">
            <a:avLst/>
          </a:prstGeom>
          <a:solidFill>
            <a:schemeClr val="accent1">
              <a:alpha val="47000"/>
            </a:schemeClr>
          </a:solidFill>
        </p:spPr>
        <p:txBody>
          <a:bodyPr wrap="none" rtlCol="0">
            <a:spAutoFit/>
          </a:bodyPr>
          <a:lstStyle/>
          <a:p>
            <a:r>
              <a:rPr lang="en-US" dirty="0" smtClean="0"/>
              <a:t>?</a:t>
            </a:r>
            <a:endParaRPr lang="en-US" dirty="0"/>
          </a:p>
        </p:txBody>
      </p:sp>
      <p:sp>
        <p:nvSpPr>
          <p:cNvPr id="332" name="TextBox 331"/>
          <p:cNvSpPr txBox="1"/>
          <p:nvPr/>
        </p:nvSpPr>
        <p:spPr>
          <a:xfrm>
            <a:off x="3200400" y="2057400"/>
            <a:ext cx="292068" cy="369332"/>
          </a:xfrm>
          <a:prstGeom prst="rect">
            <a:avLst/>
          </a:prstGeom>
          <a:solidFill>
            <a:schemeClr val="accent1">
              <a:alpha val="47000"/>
            </a:schemeClr>
          </a:solidFill>
        </p:spPr>
        <p:txBody>
          <a:bodyPr wrap="none" rtlCol="0">
            <a:spAutoFit/>
          </a:bodyPr>
          <a:lstStyle/>
          <a:p>
            <a:r>
              <a:rPr lang="en-US" dirty="0" smtClean="0"/>
              <a:t>?</a:t>
            </a:r>
            <a:endParaRPr lang="en-US" dirty="0"/>
          </a:p>
        </p:txBody>
      </p:sp>
      <p:sp>
        <p:nvSpPr>
          <p:cNvPr id="333" name="TextBox 332"/>
          <p:cNvSpPr txBox="1"/>
          <p:nvPr/>
        </p:nvSpPr>
        <p:spPr>
          <a:xfrm>
            <a:off x="4572000" y="2133600"/>
            <a:ext cx="292068" cy="369332"/>
          </a:xfrm>
          <a:prstGeom prst="rect">
            <a:avLst/>
          </a:prstGeom>
          <a:solidFill>
            <a:schemeClr val="accent1">
              <a:alpha val="47000"/>
            </a:schemeClr>
          </a:solidFill>
        </p:spPr>
        <p:txBody>
          <a:bodyPr wrap="none" rtlCol="0">
            <a:spAutoFit/>
          </a:bodyPr>
          <a:lstStyle/>
          <a:p>
            <a:r>
              <a:rPr lang="en-US" dirty="0" smtClean="0"/>
              <a:t>?</a:t>
            </a:r>
            <a:endParaRPr lang="en-US" dirty="0"/>
          </a:p>
        </p:txBody>
      </p:sp>
      <p:sp>
        <p:nvSpPr>
          <p:cNvPr id="334" name="TextBox 333"/>
          <p:cNvSpPr txBox="1"/>
          <p:nvPr/>
        </p:nvSpPr>
        <p:spPr>
          <a:xfrm>
            <a:off x="5715000" y="2209800"/>
            <a:ext cx="292068" cy="369332"/>
          </a:xfrm>
          <a:prstGeom prst="rect">
            <a:avLst/>
          </a:prstGeom>
          <a:solidFill>
            <a:schemeClr val="accent1">
              <a:alpha val="47000"/>
            </a:schemeClr>
          </a:solidFill>
        </p:spPr>
        <p:txBody>
          <a:bodyPr wrap="none" rtlCol="0">
            <a:spAutoFit/>
          </a:bodyPr>
          <a:lstStyle/>
          <a:p>
            <a:r>
              <a:rPr lang="en-US" dirty="0" smtClean="0"/>
              <a:t>?</a:t>
            </a:r>
            <a:endParaRPr lang="en-US" dirty="0"/>
          </a:p>
        </p:txBody>
      </p:sp>
      <p:sp>
        <p:nvSpPr>
          <p:cNvPr id="335" name="TextBox 334"/>
          <p:cNvSpPr txBox="1"/>
          <p:nvPr/>
        </p:nvSpPr>
        <p:spPr>
          <a:xfrm>
            <a:off x="2362200" y="3962400"/>
            <a:ext cx="3179268" cy="338554"/>
          </a:xfrm>
          <a:prstGeom prst="rect">
            <a:avLst/>
          </a:prstGeom>
          <a:noFill/>
        </p:spPr>
        <p:txBody>
          <a:bodyPr wrap="none" rtlCol="0">
            <a:spAutoFit/>
          </a:bodyPr>
          <a:lstStyle/>
          <a:p>
            <a:r>
              <a:rPr lang="en-US" sz="1600" dirty="0" smtClean="0"/>
              <a:t>These objects are classified as boats</a:t>
            </a:r>
            <a:endParaRPr lang="en-US" sz="1600" dirty="0"/>
          </a:p>
        </p:txBody>
      </p:sp>
      <p:sp>
        <p:nvSpPr>
          <p:cNvPr id="336" name="TextBox 335"/>
          <p:cNvSpPr txBox="1"/>
          <p:nvPr/>
        </p:nvSpPr>
        <p:spPr>
          <a:xfrm>
            <a:off x="3810000" y="1600200"/>
            <a:ext cx="3304623" cy="338554"/>
          </a:xfrm>
          <a:prstGeom prst="rect">
            <a:avLst/>
          </a:prstGeom>
          <a:noFill/>
        </p:spPr>
        <p:txBody>
          <a:bodyPr wrap="none" rtlCol="0">
            <a:spAutoFit/>
          </a:bodyPr>
          <a:lstStyle/>
          <a:p>
            <a:r>
              <a:rPr lang="en-US" sz="1600" dirty="0" smtClean="0"/>
              <a:t>These objects are classified as houses</a:t>
            </a:r>
            <a:endParaRPr lang="en-US" sz="1600" dirty="0"/>
          </a:p>
        </p:txBody>
      </p:sp>
      <p:cxnSp>
        <p:nvCxnSpPr>
          <p:cNvPr id="337" name="Straight Arrow Connector 336"/>
          <p:cNvCxnSpPr>
            <a:endCxn id="332" idx="3"/>
          </p:cNvCxnSpPr>
          <p:nvPr/>
        </p:nvCxnSpPr>
        <p:spPr>
          <a:xfrm rot="10800000" flipV="1">
            <a:off x="3492468" y="1905000"/>
            <a:ext cx="1003332" cy="337066"/>
          </a:xfrm>
          <a:prstGeom prst="straightConnector1">
            <a:avLst/>
          </a:prstGeom>
          <a:ln>
            <a:tailEnd type="triangle" w="med" len="lg"/>
          </a:ln>
        </p:spPr>
        <p:style>
          <a:lnRef idx="1">
            <a:schemeClr val="accent1"/>
          </a:lnRef>
          <a:fillRef idx="0">
            <a:schemeClr val="accent1"/>
          </a:fillRef>
          <a:effectRef idx="0">
            <a:schemeClr val="accent1"/>
          </a:effectRef>
          <a:fontRef idx="minor">
            <a:schemeClr val="tx1"/>
          </a:fontRef>
        </p:style>
      </p:cxnSp>
      <p:cxnSp>
        <p:nvCxnSpPr>
          <p:cNvPr id="338" name="Straight Arrow Connector 337"/>
          <p:cNvCxnSpPr/>
          <p:nvPr/>
        </p:nvCxnSpPr>
        <p:spPr>
          <a:xfrm>
            <a:off x="1447800" y="1600200"/>
            <a:ext cx="6170612" cy="1588"/>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9" name="Straight Arrow Connector 338"/>
          <p:cNvCxnSpPr>
            <a:endCxn id="333" idx="0"/>
          </p:cNvCxnSpPr>
          <p:nvPr/>
        </p:nvCxnSpPr>
        <p:spPr>
          <a:xfrm rot="10800000" flipV="1">
            <a:off x="4718034" y="1905000"/>
            <a:ext cx="311166" cy="228600"/>
          </a:xfrm>
          <a:prstGeom prst="straightConnector1">
            <a:avLst/>
          </a:prstGeom>
          <a:ln>
            <a:tailEnd type="triangle" w="med" len="lg"/>
          </a:ln>
        </p:spPr>
        <p:style>
          <a:lnRef idx="1">
            <a:schemeClr val="accent1"/>
          </a:lnRef>
          <a:fillRef idx="0">
            <a:schemeClr val="accent1"/>
          </a:fillRef>
          <a:effectRef idx="0">
            <a:schemeClr val="accent1"/>
          </a:effectRef>
          <a:fontRef idx="minor">
            <a:schemeClr val="tx1"/>
          </a:fontRef>
        </p:style>
      </p:cxnSp>
      <p:cxnSp>
        <p:nvCxnSpPr>
          <p:cNvPr id="340" name="Straight Arrow Connector 339"/>
          <p:cNvCxnSpPr>
            <a:stCxn id="336" idx="2"/>
          </p:cNvCxnSpPr>
          <p:nvPr/>
        </p:nvCxnSpPr>
        <p:spPr>
          <a:xfrm rot="16200000" flipH="1">
            <a:off x="5453133" y="1947933"/>
            <a:ext cx="271046" cy="252688"/>
          </a:xfrm>
          <a:prstGeom prst="straightConnector1">
            <a:avLst/>
          </a:prstGeom>
          <a:ln>
            <a:tailEnd type="triangle" w="med" len="lg"/>
          </a:ln>
        </p:spPr>
        <p:style>
          <a:lnRef idx="1">
            <a:schemeClr val="accent1"/>
          </a:lnRef>
          <a:fillRef idx="0">
            <a:schemeClr val="accent1"/>
          </a:fillRef>
          <a:effectRef idx="0">
            <a:schemeClr val="accent1"/>
          </a:effectRef>
          <a:fontRef idx="minor">
            <a:schemeClr val="tx1"/>
          </a:fontRef>
        </p:style>
      </p:cxnSp>
      <p:cxnSp>
        <p:nvCxnSpPr>
          <p:cNvPr id="341" name="Straight Arrow Connector 340"/>
          <p:cNvCxnSpPr>
            <a:endCxn id="329" idx="2"/>
          </p:cNvCxnSpPr>
          <p:nvPr/>
        </p:nvCxnSpPr>
        <p:spPr>
          <a:xfrm rot="16200000" flipV="1">
            <a:off x="2734183" y="3267583"/>
            <a:ext cx="697468" cy="692166"/>
          </a:xfrm>
          <a:prstGeom prst="straightConnector1">
            <a:avLst/>
          </a:prstGeom>
          <a:ln>
            <a:tailEnd type="triangle" w="med" len="lg"/>
          </a:ln>
        </p:spPr>
        <p:style>
          <a:lnRef idx="1">
            <a:schemeClr val="accent1"/>
          </a:lnRef>
          <a:fillRef idx="0">
            <a:schemeClr val="accent1"/>
          </a:fillRef>
          <a:effectRef idx="0">
            <a:schemeClr val="accent1"/>
          </a:effectRef>
          <a:fontRef idx="minor">
            <a:schemeClr val="tx1"/>
          </a:fontRef>
        </p:style>
      </p:cxnSp>
      <p:cxnSp>
        <p:nvCxnSpPr>
          <p:cNvPr id="342" name="Straight Arrow Connector 341"/>
          <p:cNvCxnSpPr/>
          <p:nvPr/>
        </p:nvCxnSpPr>
        <p:spPr>
          <a:xfrm rot="5400000" flipH="1" flipV="1">
            <a:off x="3314700" y="3619500"/>
            <a:ext cx="685800" cy="1588"/>
          </a:xfrm>
          <a:prstGeom prst="straightConnector1">
            <a:avLst/>
          </a:prstGeom>
          <a:ln>
            <a:tailEnd type="triangle" w="med" len="lg"/>
          </a:ln>
        </p:spPr>
        <p:style>
          <a:lnRef idx="1">
            <a:schemeClr val="accent1"/>
          </a:lnRef>
          <a:fillRef idx="0">
            <a:schemeClr val="accent1"/>
          </a:fillRef>
          <a:effectRef idx="0">
            <a:schemeClr val="accent1"/>
          </a:effectRef>
          <a:fontRef idx="minor">
            <a:schemeClr val="tx1"/>
          </a:fontRef>
        </p:style>
      </p:cxnSp>
      <p:cxnSp>
        <p:nvCxnSpPr>
          <p:cNvPr id="343" name="Straight Arrow Connector 342"/>
          <p:cNvCxnSpPr/>
          <p:nvPr/>
        </p:nvCxnSpPr>
        <p:spPr>
          <a:xfrm flipV="1">
            <a:off x="3962400" y="3276600"/>
            <a:ext cx="687388" cy="685800"/>
          </a:xfrm>
          <a:prstGeom prst="straightConnector1">
            <a:avLst/>
          </a:prstGeom>
          <a:ln>
            <a:tailEnd type="triangle" w="med" len="lg"/>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905000" y="5410200"/>
            <a:ext cx="6705600" cy="1200329"/>
          </a:xfrm>
          <a:prstGeom prst="rect">
            <a:avLst/>
          </a:prstGeom>
        </p:spPr>
        <p:txBody>
          <a:bodyPr wrap="square">
            <a:spAutoFit/>
          </a:bodyPr>
          <a:lstStyle/>
          <a:p>
            <a:r>
              <a:rPr lang="en-US" sz="2400" dirty="0">
                <a:latin typeface="Comic Sans MS" pitchFamily="66" charset="0"/>
                <a:ea typeface="+mj-ea"/>
                <a:cs typeface="+mj-cs"/>
              </a:rPr>
              <a:t>Unseen (new) objects are classified as “boats” if they fall below the decision surface and as “houses” if the fall above it</a:t>
            </a:r>
          </a:p>
        </p:txBody>
      </p:sp>
      <p:sp>
        <p:nvSpPr>
          <p:cNvPr id="26" name="Rectangle 2"/>
          <p:cNvSpPr txBox="1">
            <a:spLocks noChangeArrowheads="1"/>
          </p:cNvSpPr>
          <p:nvPr/>
        </p:nvSpPr>
        <p:spPr>
          <a:xfrm>
            <a:off x="0" y="0"/>
            <a:ext cx="9144000" cy="838200"/>
          </a:xfrm>
          <a:prstGeom prst="rect">
            <a:avLst/>
          </a:prstGeom>
        </p:spPr>
        <p:txBody>
          <a:bodyPr vert="horz" lIns="91440" tIns="45720" rIns="91440" bIns="45720" rtlCol="0" anchor="ctr">
            <a:normAutofit fontScale="92500" lnSpcReduction="10000"/>
          </a:bodyPr>
          <a:lstStyle/>
          <a:p>
            <a:pPr lvl="0" algn="ctr">
              <a:spcBef>
                <a:spcPct val="0"/>
              </a:spcBef>
            </a:pPr>
            <a:r>
              <a:rPr lang="en-US" sz="2800" b="1" dirty="0">
                <a:latin typeface="Comic Sans MS" pitchFamily="66" charset="0"/>
                <a:ea typeface="+mj-ea"/>
                <a:cs typeface="+mj-cs"/>
              </a:rPr>
              <a:t>Principles and geometric representation </a:t>
            </a:r>
            <a:endParaRPr lang="en-US" sz="2800" b="1" dirty="0" smtClean="0">
              <a:latin typeface="Comic Sans MS" pitchFamily="66" charset="0"/>
              <a:ea typeface="+mj-ea"/>
              <a:cs typeface="+mj-cs"/>
            </a:endParaRPr>
          </a:p>
          <a:p>
            <a:pPr lvl="0" algn="ctr">
              <a:spcBef>
                <a:spcPct val="0"/>
              </a:spcBef>
            </a:pPr>
            <a:r>
              <a:rPr lang="en-US" sz="2800" b="1" dirty="0" smtClean="0">
                <a:latin typeface="Comic Sans MS" pitchFamily="66" charset="0"/>
                <a:ea typeface="+mj-ea"/>
                <a:cs typeface="+mj-cs"/>
              </a:rPr>
              <a:t>for </a:t>
            </a:r>
            <a:r>
              <a:rPr lang="en-US" sz="2800" b="1" dirty="0">
                <a:latin typeface="Comic Sans MS" pitchFamily="66" charset="0"/>
                <a:ea typeface="+mj-ea"/>
                <a:cs typeface="+mj-cs"/>
              </a:rPr>
              <a:t>supervised </a:t>
            </a:r>
            <a:r>
              <a:rPr lang="en-US" sz="2800" b="1" dirty="0" smtClean="0">
                <a:latin typeface="Comic Sans MS" pitchFamily="66" charset="0"/>
                <a:ea typeface="+mj-ea"/>
                <a:cs typeface="+mj-cs"/>
              </a:rPr>
              <a:t>learning</a:t>
            </a:r>
            <a:endParaRPr lang="en-US" sz="2800" b="1" dirty="0">
              <a:latin typeface="Comic Sans MS" pitchFamily="66" charset="0"/>
              <a:ea typeface="+mj-ea"/>
              <a:cs typeface="+mj-cs"/>
            </a:endParaRPr>
          </a:p>
        </p:txBody>
      </p:sp>
      <p:sp>
        <p:nvSpPr>
          <p:cNvPr id="27" name="Line 7"/>
          <p:cNvSpPr>
            <a:spLocks noChangeShapeType="1"/>
          </p:cNvSpPr>
          <p:nvPr/>
        </p:nvSpPr>
        <p:spPr bwMode="auto">
          <a:xfrm>
            <a:off x="228600" y="8382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1110896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 name="Picture 3"/>
          <p:cNvPicPr>
            <a:picLocks noChangeAspect="1" noChangeArrowheads="1"/>
          </p:cNvPicPr>
          <p:nvPr/>
        </p:nvPicPr>
        <p:blipFill>
          <a:blip r:embed="rId2" cstate="print"/>
          <a:srcRect/>
          <a:stretch>
            <a:fillRect/>
          </a:stretch>
        </p:blipFill>
        <p:spPr bwMode="auto">
          <a:xfrm>
            <a:off x="152400" y="2133600"/>
            <a:ext cx="5695950" cy="3238500"/>
          </a:xfrm>
          <a:prstGeom prst="rect">
            <a:avLst/>
          </a:prstGeom>
          <a:noFill/>
          <a:ln w="9525">
            <a:noFill/>
            <a:miter lim="800000"/>
            <a:headEnd/>
            <a:tailEnd/>
          </a:ln>
        </p:spPr>
      </p:pic>
      <p:sp>
        <p:nvSpPr>
          <p:cNvPr id="322" name="Rectangle 321"/>
          <p:cNvSpPr/>
          <p:nvPr/>
        </p:nvSpPr>
        <p:spPr>
          <a:xfrm>
            <a:off x="3076575" y="2305050"/>
            <a:ext cx="304800" cy="381000"/>
          </a:xfrm>
          <a:prstGeom prst="rect">
            <a:avLst/>
          </a:prstGeom>
          <a:noFill/>
          <a:ln w="254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p:cNvSpPr/>
          <p:nvPr/>
        </p:nvSpPr>
        <p:spPr>
          <a:xfrm>
            <a:off x="2543175" y="2305050"/>
            <a:ext cx="381000" cy="381000"/>
          </a:xfrm>
          <a:prstGeom prst="rect">
            <a:avLst/>
          </a:prstGeom>
          <a:noFill/>
          <a:ln w="254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p:cNvSpPr/>
          <p:nvPr/>
        </p:nvSpPr>
        <p:spPr>
          <a:xfrm>
            <a:off x="2847975" y="2609850"/>
            <a:ext cx="228600" cy="381000"/>
          </a:xfrm>
          <a:prstGeom prst="rect">
            <a:avLst/>
          </a:prstGeom>
          <a:noFill/>
          <a:ln w="254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TextBox 324"/>
          <p:cNvSpPr txBox="1"/>
          <p:nvPr/>
        </p:nvSpPr>
        <p:spPr>
          <a:xfrm>
            <a:off x="1247775" y="1600885"/>
            <a:ext cx="3512308" cy="323165"/>
          </a:xfrm>
          <a:prstGeom prst="rect">
            <a:avLst/>
          </a:prstGeom>
          <a:noFill/>
          <a:ln w="12700">
            <a:noFill/>
          </a:ln>
        </p:spPr>
        <p:txBody>
          <a:bodyPr wrap="none" rtlCol="0">
            <a:spAutoFit/>
          </a:bodyPr>
          <a:lstStyle/>
          <a:p>
            <a:r>
              <a:rPr lang="en-US" sz="1500" dirty="0" smtClean="0"/>
              <a:t>These boats will be misclassified as houses</a:t>
            </a:r>
            <a:endParaRPr lang="en-US" sz="1500" dirty="0"/>
          </a:p>
        </p:txBody>
      </p:sp>
      <p:cxnSp>
        <p:nvCxnSpPr>
          <p:cNvPr id="326" name="Straight Arrow Connector 325"/>
          <p:cNvCxnSpPr/>
          <p:nvPr/>
        </p:nvCxnSpPr>
        <p:spPr>
          <a:xfrm rot="16200000" flipH="1">
            <a:off x="2543175" y="2076450"/>
            <a:ext cx="381000" cy="76200"/>
          </a:xfrm>
          <a:prstGeom prst="straightConnector1">
            <a:avLst/>
          </a:prstGeom>
          <a:ln w="381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327" name="Straight Arrow Connector 326"/>
          <p:cNvCxnSpPr/>
          <p:nvPr/>
        </p:nvCxnSpPr>
        <p:spPr>
          <a:xfrm rot="5400000">
            <a:off x="3114675" y="2038350"/>
            <a:ext cx="381000" cy="152400"/>
          </a:xfrm>
          <a:prstGeom prst="straightConnector1">
            <a:avLst/>
          </a:prstGeom>
          <a:ln w="381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328" name="Straight Arrow Connector 327"/>
          <p:cNvCxnSpPr>
            <a:stCxn id="325" idx="2"/>
          </p:cNvCxnSpPr>
          <p:nvPr/>
        </p:nvCxnSpPr>
        <p:spPr>
          <a:xfrm rot="5400000">
            <a:off x="2658855" y="2264776"/>
            <a:ext cx="685800" cy="4348"/>
          </a:xfrm>
          <a:prstGeom prst="straightConnector1">
            <a:avLst/>
          </a:prstGeom>
          <a:ln w="381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sp>
        <p:nvSpPr>
          <p:cNvPr id="329" name="Freeform 328"/>
          <p:cNvSpPr/>
          <p:nvPr/>
        </p:nvSpPr>
        <p:spPr>
          <a:xfrm>
            <a:off x="148687" y="2663449"/>
            <a:ext cx="5680129" cy="1441987"/>
          </a:xfrm>
          <a:custGeom>
            <a:avLst/>
            <a:gdLst>
              <a:gd name="connsiteX0" fmla="*/ 0 w 5680129"/>
              <a:gd name="connsiteY0" fmla="*/ 1441987 h 1441987"/>
              <a:gd name="connsiteX1" fmla="*/ 23247 w 5680129"/>
              <a:gd name="connsiteY1" fmla="*/ 1426489 h 1441987"/>
              <a:gd name="connsiteX2" fmla="*/ 170481 w 5680129"/>
              <a:gd name="connsiteY2" fmla="*/ 1395493 h 1441987"/>
              <a:gd name="connsiteX3" fmla="*/ 216976 w 5680129"/>
              <a:gd name="connsiteY3" fmla="*/ 1364496 h 1441987"/>
              <a:gd name="connsiteX4" fmla="*/ 240224 w 5680129"/>
              <a:gd name="connsiteY4" fmla="*/ 1348998 h 1441987"/>
              <a:gd name="connsiteX5" fmla="*/ 286719 w 5680129"/>
              <a:gd name="connsiteY5" fmla="*/ 1333499 h 1441987"/>
              <a:gd name="connsiteX6" fmla="*/ 542441 w 5680129"/>
              <a:gd name="connsiteY6" fmla="*/ 1318001 h 1441987"/>
              <a:gd name="connsiteX7" fmla="*/ 650929 w 5680129"/>
              <a:gd name="connsiteY7" fmla="*/ 1310252 h 1441987"/>
              <a:gd name="connsiteX8" fmla="*/ 697424 w 5680129"/>
              <a:gd name="connsiteY8" fmla="*/ 1294754 h 1441987"/>
              <a:gd name="connsiteX9" fmla="*/ 759417 w 5680129"/>
              <a:gd name="connsiteY9" fmla="*/ 1271506 h 1441987"/>
              <a:gd name="connsiteX10" fmla="*/ 829159 w 5680129"/>
              <a:gd name="connsiteY10" fmla="*/ 1240509 h 1441987"/>
              <a:gd name="connsiteX11" fmla="*/ 852407 w 5680129"/>
              <a:gd name="connsiteY11" fmla="*/ 1232760 h 1441987"/>
              <a:gd name="connsiteX12" fmla="*/ 875654 w 5680129"/>
              <a:gd name="connsiteY12" fmla="*/ 1209513 h 1441987"/>
              <a:gd name="connsiteX13" fmla="*/ 922149 w 5680129"/>
              <a:gd name="connsiteY13" fmla="*/ 1194015 h 1441987"/>
              <a:gd name="connsiteX14" fmla="*/ 945396 w 5680129"/>
              <a:gd name="connsiteY14" fmla="*/ 1186265 h 1441987"/>
              <a:gd name="connsiteX15" fmla="*/ 1007390 w 5680129"/>
              <a:gd name="connsiteY15" fmla="*/ 1170767 h 1441987"/>
              <a:gd name="connsiteX16" fmla="*/ 1038386 w 5680129"/>
              <a:gd name="connsiteY16" fmla="*/ 1147520 h 1441987"/>
              <a:gd name="connsiteX17" fmla="*/ 1053885 w 5680129"/>
              <a:gd name="connsiteY17" fmla="*/ 1132021 h 1441987"/>
              <a:gd name="connsiteX18" fmla="*/ 1100380 w 5680129"/>
              <a:gd name="connsiteY18" fmla="*/ 1101025 h 1441987"/>
              <a:gd name="connsiteX19" fmla="*/ 1115878 w 5680129"/>
              <a:gd name="connsiteY19" fmla="*/ 1085526 h 1441987"/>
              <a:gd name="connsiteX20" fmla="*/ 1201119 w 5680129"/>
              <a:gd name="connsiteY20" fmla="*/ 1070028 h 1441987"/>
              <a:gd name="connsiteX21" fmla="*/ 1309607 w 5680129"/>
              <a:gd name="connsiteY21" fmla="*/ 1054530 h 1441987"/>
              <a:gd name="connsiteX22" fmla="*/ 1379349 w 5680129"/>
              <a:gd name="connsiteY22" fmla="*/ 1039032 h 1441987"/>
              <a:gd name="connsiteX23" fmla="*/ 1402596 w 5680129"/>
              <a:gd name="connsiteY23" fmla="*/ 1031282 h 1441987"/>
              <a:gd name="connsiteX24" fmla="*/ 1480088 w 5680129"/>
              <a:gd name="connsiteY24" fmla="*/ 1023533 h 1441987"/>
              <a:gd name="connsiteX25" fmla="*/ 1604074 w 5680129"/>
              <a:gd name="connsiteY25" fmla="*/ 984787 h 1441987"/>
              <a:gd name="connsiteX26" fmla="*/ 1635071 w 5680129"/>
              <a:gd name="connsiteY26" fmla="*/ 977038 h 1441987"/>
              <a:gd name="connsiteX27" fmla="*/ 1673817 w 5680129"/>
              <a:gd name="connsiteY27" fmla="*/ 961540 h 1441987"/>
              <a:gd name="connsiteX28" fmla="*/ 1720312 w 5680129"/>
              <a:gd name="connsiteY28" fmla="*/ 946042 h 1441987"/>
              <a:gd name="connsiteX29" fmla="*/ 1751308 w 5680129"/>
              <a:gd name="connsiteY29" fmla="*/ 930543 h 1441987"/>
              <a:gd name="connsiteX30" fmla="*/ 1782305 w 5680129"/>
              <a:gd name="connsiteY30" fmla="*/ 922794 h 1441987"/>
              <a:gd name="connsiteX31" fmla="*/ 1929539 w 5680129"/>
              <a:gd name="connsiteY31" fmla="*/ 899547 h 1441987"/>
              <a:gd name="connsiteX32" fmla="*/ 2022529 w 5680129"/>
              <a:gd name="connsiteY32" fmla="*/ 876299 h 1441987"/>
              <a:gd name="connsiteX33" fmla="*/ 2193010 w 5680129"/>
              <a:gd name="connsiteY33" fmla="*/ 868550 h 1441987"/>
              <a:gd name="connsiteX34" fmla="*/ 2293749 w 5680129"/>
              <a:gd name="connsiteY34" fmla="*/ 853052 h 1441987"/>
              <a:gd name="connsiteX35" fmla="*/ 2340244 w 5680129"/>
              <a:gd name="connsiteY35" fmla="*/ 837554 h 1441987"/>
              <a:gd name="connsiteX36" fmla="*/ 2355742 w 5680129"/>
              <a:gd name="connsiteY36" fmla="*/ 822055 h 1441987"/>
              <a:gd name="connsiteX37" fmla="*/ 2425485 w 5680129"/>
              <a:gd name="connsiteY37" fmla="*/ 806557 h 1441987"/>
              <a:gd name="connsiteX38" fmla="*/ 2448732 w 5680129"/>
              <a:gd name="connsiteY38" fmla="*/ 791059 h 1441987"/>
              <a:gd name="connsiteX39" fmla="*/ 2510725 w 5680129"/>
              <a:gd name="connsiteY39" fmla="*/ 775560 h 1441987"/>
              <a:gd name="connsiteX40" fmla="*/ 2533973 w 5680129"/>
              <a:gd name="connsiteY40" fmla="*/ 767811 h 1441987"/>
              <a:gd name="connsiteX41" fmla="*/ 2603715 w 5680129"/>
              <a:gd name="connsiteY41" fmla="*/ 744564 h 1441987"/>
              <a:gd name="connsiteX42" fmla="*/ 2626963 w 5680129"/>
              <a:gd name="connsiteY42" fmla="*/ 729065 h 1441987"/>
              <a:gd name="connsiteX43" fmla="*/ 2650210 w 5680129"/>
              <a:gd name="connsiteY43" fmla="*/ 721316 h 1441987"/>
              <a:gd name="connsiteX44" fmla="*/ 2704454 w 5680129"/>
              <a:gd name="connsiteY44" fmla="*/ 698069 h 1441987"/>
              <a:gd name="connsiteX45" fmla="*/ 2727702 w 5680129"/>
              <a:gd name="connsiteY45" fmla="*/ 682570 h 1441987"/>
              <a:gd name="connsiteX46" fmla="*/ 2905932 w 5680129"/>
              <a:gd name="connsiteY46" fmla="*/ 659323 h 1441987"/>
              <a:gd name="connsiteX47" fmla="*/ 2936929 w 5680129"/>
              <a:gd name="connsiteY47" fmla="*/ 651574 h 1441987"/>
              <a:gd name="connsiteX48" fmla="*/ 2975674 w 5680129"/>
              <a:gd name="connsiteY48" fmla="*/ 643825 h 1441987"/>
              <a:gd name="connsiteX49" fmla="*/ 2998922 w 5680129"/>
              <a:gd name="connsiteY49" fmla="*/ 628326 h 1441987"/>
              <a:gd name="connsiteX50" fmla="*/ 3037668 w 5680129"/>
              <a:gd name="connsiteY50" fmla="*/ 620577 h 1441987"/>
              <a:gd name="connsiteX51" fmla="*/ 3060915 w 5680129"/>
              <a:gd name="connsiteY51" fmla="*/ 612828 h 1441987"/>
              <a:gd name="connsiteX52" fmla="*/ 3130657 w 5680129"/>
              <a:gd name="connsiteY52" fmla="*/ 574082 h 1441987"/>
              <a:gd name="connsiteX53" fmla="*/ 3192651 w 5680129"/>
              <a:gd name="connsiteY53" fmla="*/ 543086 h 1441987"/>
              <a:gd name="connsiteX54" fmla="*/ 3277891 w 5680129"/>
              <a:gd name="connsiteY54" fmla="*/ 519838 h 1441987"/>
              <a:gd name="connsiteX55" fmla="*/ 3386380 w 5680129"/>
              <a:gd name="connsiteY55" fmla="*/ 504340 h 1441987"/>
              <a:gd name="connsiteX56" fmla="*/ 3409627 w 5680129"/>
              <a:gd name="connsiteY56" fmla="*/ 496591 h 1441987"/>
              <a:gd name="connsiteX57" fmla="*/ 3471620 w 5680129"/>
              <a:gd name="connsiteY57" fmla="*/ 473343 h 1441987"/>
              <a:gd name="connsiteX58" fmla="*/ 3502617 w 5680129"/>
              <a:gd name="connsiteY58" fmla="*/ 465594 h 1441987"/>
              <a:gd name="connsiteX59" fmla="*/ 3580108 w 5680129"/>
              <a:gd name="connsiteY59" fmla="*/ 457845 h 1441987"/>
              <a:gd name="connsiteX60" fmla="*/ 3626603 w 5680129"/>
              <a:gd name="connsiteY60" fmla="*/ 450096 h 1441987"/>
              <a:gd name="connsiteX61" fmla="*/ 3735091 w 5680129"/>
              <a:gd name="connsiteY61" fmla="*/ 442347 h 1441987"/>
              <a:gd name="connsiteX62" fmla="*/ 3797085 w 5680129"/>
              <a:gd name="connsiteY62" fmla="*/ 426848 h 1441987"/>
              <a:gd name="connsiteX63" fmla="*/ 3882325 w 5680129"/>
              <a:gd name="connsiteY63" fmla="*/ 419099 h 1441987"/>
              <a:gd name="connsiteX64" fmla="*/ 3990813 w 5680129"/>
              <a:gd name="connsiteY64" fmla="*/ 403601 h 1441987"/>
              <a:gd name="connsiteX65" fmla="*/ 4045057 w 5680129"/>
              <a:gd name="connsiteY65" fmla="*/ 388103 h 1441987"/>
              <a:gd name="connsiteX66" fmla="*/ 4076054 w 5680129"/>
              <a:gd name="connsiteY66" fmla="*/ 380354 h 1441987"/>
              <a:gd name="connsiteX67" fmla="*/ 4114800 w 5680129"/>
              <a:gd name="connsiteY67" fmla="*/ 372604 h 1441987"/>
              <a:gd name="connsiteX68" fmla="*/ 4200041 w 5680129"/>
              <a:gd name="connsiteY68" fmla="*/ 349357 h 1441987"/>
              <a:gd name="connsiteX69" fmla="*/ 4238786 w 5680129"/>
              <a:gd name="connsiteY69" fmla="*/ 326109 h 1441987"/>
              <a:gd name="connsiteX70" fmla="*/ 4285281 w 5680129"/>
              <a:gd name="connsiteY70" fmla="*/ 302862 h 1441987"/>
              <a:gd name="connsiteX71" fmla="*/ 4316278 w 5680129"/>
              <a:gd name="connsiteY71" fmla="*/ 295113 h 1441987"/>
              <a:gd name="connsiteX72" fmla="*/ 4440264 w 5680129"/>
              <a:gd name="connsiteY72" fmla="*/ 279615 h 1441987"/>
              <a:gd name="connsiteX73" fmla="*/ 4525505 w 5680129"/>
              <a:gd name="connsiteY73" fmla="*/ 256367 h 1441987"/>
              <a:gd name="connsiteX74" fmla="*/ 4633993 w 5680129"/>
              <a:gd name="connsiteY74" fmla="*/ 209872 h 1441987"/>
              <a:gd name="connsiteX75" fmla="*/ 4657241 w 5680129"/>
              <a:gd name="connsiteY75" fmla="*/ 202123 h 1441987"/>
              <a:gd name="connsiteX76" fmla="*/ 4688237 w 5680129"/>
              <a:gd name="connsiteY76" fmla="*/ 194374 h 1441987"/>
              <a:gd name="connsiteX77" fmla="*/ 4742481 w 5680129"/>
              <a:gd name="connsiteY77" fmla="*/ 171126 h 1441987"/>
              <a:gd name="connsiteX78" fmla="*/ 4843220 w 5680129"/>
              <a:gd name="connsiteY78" fmla="*/ 155628 h 1441987"/>
              <a:gd name="connsiteX79" fmla="*/ 4897464 w 5680129"/>
              <a:gd name="connsiteY79" fmla="*/ 140130 h 1441987"/>
              <a:gd name="connsiteX80" fmla="*/ 4967207 w 5680129"/>
              <a:gd name="connsiteY80" fmla="*/ 132381 h 1441987"/>
              <a:gd name="connsiteX81" fmla="*/ 5013702 w 5680129"/>
              <a:gd name="connsiteY81" fmla="*/ 124632 h 1441987"/>
              <a:gd name="connsiteX82" fmla="*/ 5075695 w 5680129"/>
              <a:gd name="connsiteY82" fmla="*/ 116882 h 1441987"/>
              <a:gd name="connsiteX83" fmla="*/ 5160935 w 5680129"/>
              <a:gd name="connsiteY83" fmla="*/ 93635 h 1441987"/>
              <a:gd name="connsiteX84" fmla="*/ 5184183 w 5680129"/>
              <a:gd name="connsiteY84" fmla="*/ 85886 h 1441987"/>
              <a:gd name="connsiteX85" fmla="*/ 5246176 w 5680129"/>
              <a:gd name="connsiteY85" fmla="*/ 62638 h 1441987"/>
              <a:gd name="connsiteX86" fmla="*/ 5315919 w 5680129"/>
              <a:gd name="connsiteY86" fmla="*/ 39391 h 1441987"/>
              <a:gd name="connsiteX87" fmla="*/ 5346915 w 5680129"/>
              <a:gd name="connsiteY87" fmla="*/ 23893 h 1441987"/>
              <a:gd name="connsiteX88" fmla="*/ 5416657 w 5680129"/>
              <a:gd name="connsiteY88" fmla="*/ 16143 h 1441987"/>
              <a:gd name="connsiteX89" fmla="*/ 5447654 w 5680129"/>
              <a:gd name="connsiteY89" fmla="*/ 8394 h 1441987"/>
              <a:gd name="connsiteX90" fmla="*/ 5680129 w 5680129"/>
              <a:gd name="connsiteY90" fmla="*/ 645 h 144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680129" h="1441987">
                <a:moveTo>
                  <a:pt x="0" y="1441987"/>
                </a:moveTo>
                <a:cubicBezTo>
                  <a:pt x="7749" y="1436821"/>
                  <a:pt x="14412" y="1429434"/>
                  <a:pt x="23247" y="1426489"/>
                </a:cubicBezTo>
                <a:cubicBezTo>
                  <a:pt x="85521" y="1405732"/>
                  <a:pt x="112296" y="1403805"/>
                  <a:pt x="170481" y="1395493"/>
                </a:cubicBezTo>
                <a:lnTo>
                  <a:pt x="216976" y="1364496"/>
                </a:lnTo>
                <a:cubicBezTo>
                  <a:pt x="224725" y="1359330"/>
                  <a:pt x="231389" y="1351943"/>
                  <a:pt x="240224" y="1348998"/>
                </a:cubicBezTo>
                <a:lnTo>
                  <a:pt x="286719" y="1333499"/>
                </a:lnTo>
                <a:cubicBezTo>
                  <a:pt x="383519" y="1301231"/>
                  <a:pt x="301832" y="1326021"/>
                  <a:pt x="542441" y="1318001"/>
                </a:cubicBezTo>
                <a:cubicBezTo>
                  <a:pt x="578604" y="1315418"/>
                  <a:pt x="615075" y="1315630"/>
                  <a:pt x="650929" y="1310252"/>
                </a:cubicBezTo>
                <a:cubicBezTo>
                  <a:pt x="667085" y="1307829"/>
                  <a:pt x="681575" y="1298717"/>
                  <a:pt x="697424" y="1294754"/>
                </a:cubicBezTo>
                <a:cubicBezTo>
                  <a:pt x="731323" y="1286278"/>
                  <a:pt x="727901" y="1289515"/>
                  <a:pt x="759417" y="1271506"/>
                </a:cubicBezTo>
                <a:cubicBezTo>
                  <a:pt x="810994" y="1242034"/>
                  <a:pt x="747977" y="1267570"/>
                  <a:pt x="829159" y="1240509"/>
                </a:cubicBezTo>
                <a:lnTo>
                  <a:pt x="852407" y="1232760"/>
                </a:lnTo>
                <a:cubicBezTo>
                  <a:pt x="860156" y="1225011"/>
                  <a:pt x="866074" y="1214835"/>
                  <a:pt x="875654" y="1209513"/>
                </a:cubicBezTo>
                <a:cubicBezTo>
                  <a:pt x="889935" y="1201579"/>
                  <a:pt x="906651" y="1199181"/>
                  <a:pt x="922149" y="1194015"/>
                </a:cubicBezTo>
                <a:cubicBezTo>
                  <a:pt x="929898" y="1191432"/>
                  <a:pt x="937386" y="1187867"/>
                  <a:pt x="945396" y="1186265"/>
                </a:cubicBezTo>
                <a:cubicBezTo>
                  <a:pt x="992152" y="1176914"/>
                  <a:pt x="971647" y="1182681"/>
                  <a:pt x="1007390" y="1170767"/>
                </a:cubicBezTo>
                <a:cubicBezTo>
                  <a:pt x="1017722" y="1163018"/>
                  <a:pt x="1028464" y="1155788"/>
                  <a:pt x="1038386" y="1147520"/>
                </a:cubicBezTo>
                <a:cubicBezTo>
                  <a:pt x="1043999" y="1142843"/>
                  <a:pt x="1048040" y="1136405"/>
                  <a:pt x="1053885" y="1132021"/>
                </a:cubicBezTo>
                <a:cubicBezTo>
                  <a:pt x="1068786" y="1120845"/>
                  <a:pt x="1087209" y="1114196"/>
                  <a:pt x="1100380" y="1101025"/>
                </a:cubicBezTo>
                <a:cubicBezTo>
                  <a:pt x="1105546" y="1095859"/>
                  <a:pt x="1109343" y="1088793"/>
                  <a:pt x="1115878" y="1085526"/>
                </a:cubicBezTo>
                <a:cubicBezTo>
                  <a:pt x="1130755" y="1078087"/>
                  <a:pt x="1194367" y="1071153"/>
                  <a:pt x="1201119" y="1070028"/>
                </a:cubicBezTo>
                <a:cubicBezTo>
                  <a:pt x="1299814" y="1053579"/>
                  <a:pt x="1161040" y="1071037"/>
                  <a:pt x="1309607" y="1054530"/>
                </a:cubicBezTo>
                <a:cubicBezTo>
                  <a:pt x="1361945" y="1037084"/>
                  <a:pt x="1297511" y="1057219"/>
                  <a:pt x="1379349" y="1039032"/>
                </a:cubicBezTo>
                <a:cubicBezTo>
                  <a:pt x="1387323" y="1037260"/>
                  <a:pt x="1394523" y="1032524"/>
                  <a:pt x="1402596" y="1031282"/>
                </a:cubicBezTo>
                <a:cubicBezTo>
                  <a:pt x="1428254" y="1027335"/>
                  <a:pt x="1454257" y="1026116"/>
                  <a:pt x="1480088" y="1023533"/>
                </a:cubicBezTo>
                <a:cubicBezTo>
                  <a:pt x="1542783" y="1007860"/>
                  <a:pt x="1500981" y="1019152"/>
                  <a:pt x="1604074" y="984787"/>
                </a:cubicBezTo>
                <a:cubicBezTo>
                  <a:pt x="1614178" y="981419"/>
                  <a:pt x="1624967" y="980406"/>
                  <a:pt x="1635071" y="977038"/>
                </a:cubicBezTo>
                <a:cubicBezTo>
                  <a:pt x="1648267" y="972639"/>
                  <a:pt x="1660744" y="966294"/>
                  <a:pt x="1673817" y="961540"/>
                </a:cubicBezTo>
                <a:cubicBezTo>
                  <a:pt x="1689170" y="955957"/>
                  <a:pt x="1705144" y="952109"/>
                  <a:pt x="1720312" y="946042"/>
                </a:cubicBezTo>
                <a:cubicBezTo>
                  <a:pt x="1731037" y="941752"/>
                  <a:pt x="1740492" y="934599"/>
                  <a:pt x="1751308" y="930543"/>
                </a:cubicBezTo>
                <a:cubicBezTo>
                  <a:pt x="1761280" y="926803"/>
                  <a:pt x="1771837" y="924757"/>
                  <a:pt x="1782305" y="922794"/>
                </a:cubicBezTo>
                <a:cubicBezTo>
                  <a:pt x="1841509" y="911694"/>
                  <a:pt x="1874296" y="907439"/>
                  <a:pt x="1929539" y="899547"/>
                </a:cubicBezTo>
                <a:cubicBezTo>
                  <a:pt x="1947872" y="894309"/>
                  <a:pt x="1999365" y="878015"/>
                  <a:pt x="2022529" y="876299"/>
                </a:cubicBezTo>
                <a:cubicBezTo>
                  <a:pt x="2079259" y="872097"/>
                  <a:pt x="2136183" y="871133"/>
                  <a:pt x="2193010" y="868550"/>
                </a:cubicBezTo>
                <a:cubicBezTo>
                  <a:pt x="2222016" y="864924"/>
                  <a:pt x="2263711" y="861244"/>
                  <a:pt x="2293749" y="853052"/>
                </a:cubicBezTo>
                <a:cubicBezTo>
                  <a:pt x="2309510" y="848754"/>
                  <a:pt x="2340244" y="837554"/>
                  <a:pt x="2340244" y="837554"/>
                </a:cubicBezTo>
                <a:cubicBezTo>
                  <a:pt x="2345410" y="832388"/>
                  <a:pt x="2349207" y="825322"/>
                  <a:pt x="2355742" y="822055"/>
                </a:cubicBezTo>
                <a:cubicBezTo>
                  <a:pt x="2363037" y="818407"/>
                  <a:pt x="2421410" y="807372"/>
                  <a:pt x="2425485" y="806557"/>
                </a:cubicBezTo>
                <a:cubicBezTo>
                  <a:pt x="2433234" y="801391"/>
                  <a:pt x="2440402" y="795224"/>
                  <a:pt x="2448732" y="791059"/>
                </a:cubicBezTo>
                <a:cubicBezTo>
                  <a:pt x="2466449" y="782200"/>
                  <a:pt x="2493034" y="779983"/>
                  <a:pt x="2510725" y="775560"/>
                </a:cubicBezTo>
                <a:cubicBezTo>
                  <a:pt x="2518650" y="773579"/>
                  <a:pt x="2526224" y="770394"/>
                  <a:pt x="2533973" y="767811"/>
                </a:cubicBezTo>
                <a:cubicBezTo>
                  <a:pt x="2586797" y="732595"/>
                  <a:pt x="2520191" y="772406"/>
                  <a:pt x="2603715" y="744564"/>
                </a:cubicBezTo>
                <a:cubicBezTo>
                  <a:pt x="2612551" y="741619"/>
                  <a:pt x="2618633" y="733230"/>
                  <a:pt x="2626963" y="729065"/>
                </a:cubicBezTo>
                <a:cubicBezTo>
                  <a:pt x="2634269" y="725412"/>
                  <a:pt x="2642461" y="723899"/>
                  <a:pt x="2650210" y="721316"/>
                </a:cubicBezTo>
                <a:cubicBezTo>
                  <a:pt x="2708575" y="682406"/>
                  <a:pt x="2634396" y="728094"/>
                  <a:pt x="2704454" y="698069"/>
                </a:cubicBezTo>
                <a:cubicBezTo>
                  <a:pt x="2713015" y="694400"/>
                  <a:pt x="2718800" y="685309"/>
                  <a:pt x="2727702" y="682570"/>
                </a:cubicBezTo>
                <a:cubicBezTo>
                  <a:pt x="2786642" y="664434"/>
                  <a:pt x="2844870" y="664020"/>
                  <a:pt x="2905932" y="659323"/>
                </a:cubicBezTo>
                <a:cubicBezTo>
                  <a:pt x="2916264" y="656740"/>
                  <a:pt x="2926532" y="653884"/>
                  <a:pt x="2936929" y="651574"/>
                </a:cubicBezTo>
                <a:cubicBezTo>
                  <a:pt x="2949786" y="648717"/>
                  <a:pt x="2963342" y="648450"/>
                  <a:pt x="2975674" y="643825"/>
                </a:cubicBezTo>
                <a:cubicBezTo>
                  <a:pt x="2984395" y="640555"/>
                  <a:pt x="2990201" y="631596"/>
                  <a:pt x="2998922" y="628326"/>
                </a:cubicBezTo>
                <a:cubicBezTo>
                  <a:pt x="3011254" y="623701"/>
                  <a:pt x="3024890" y="623771"/>
                  <a:pt x="3037668" y="620577"/>
                </a:cubicBezTo>
                <a:cubicBezTo>
                  <a:pt x="3045592" y="618596"/>
                  <a:pt x="3053166" y="615411"/>
                  <a:pt x="3060915" y="612828"/>
                </a:cubicBezTo>
                <a:cubicBezTo>
                  <a:pt x="3102075" y="571670"/>
                  <a:pt x="3064286" y="602527"/>
                  <a:pt x="3130657" y="574082"/>
                </a:cubicBezTo>
                <a:cubicBezTo>
                  <a:pt x="3151893" y="564981"/>
                  <a:pt x="3171986" y="553418"/>
                  <a:pt x="3192651" y="543086"/>
                </a:cubicBezTo>
                <a:cubicBezTo>
                  <a:pt x="3221686" y="528569"/>
                  <a:pt x="3247277" y="526641"/>
                  <a:pt x="3277891" y="519838"/>
                </a:cubicBezTo>
                <a:cubicBezTo>
                  <a:pt x="3346839" y="504516"/>
                  <a:pt x="3267173" y="516260"/>
                  <a:pt x="3386380" y="504340"/>
                </a:cubicBezTo>
                <a:cubicBezTo>
                  <a:pt x="3394129" y="501757"/>
                  <a:pt x="3401979" y="499459"/>
                  <a:pt x="3409627" y="496591"/>
                </a:cubicBezTo>
                <a:cubicBezTo>
                  <a:pt x="3435803" y="486775"/>
                  <a:pt x="3447012" y="480374"/>
                  <a:pt x="3471620" y="473343"/>
                </a:cubicBezTo>
                <a:cubicBezTo>
                  <a:pt x="3481860" y="470417"/>
                  <a:pt x="3492074" y="467100"/>
                  <a:pt x="3502617" y="465594"/>
                </a:cubicBezTo>
                <a:cubicBezTo>
                  <a:pt x="3528315" y="461923"/>
                  <a:pt x="3554349" y="461065"/>
                  <a:pt x="3580108" y="457845"/>
                </a:cubicBezTo>
                <a:cubicBezTo>
                  <a:pt x="3595699" y="455896"/>
                  <a:pt x="3610969" y="451659"/>
                  <a:pt x="3626603" y="450096"/>
                </a:cubicBezTo>
                <a:cubicBezTo>
                  <a:pt x="3662678" y="446489"/>
                  <a:pt x="3698928" y="444930"/>
                  <a:pt x="3735091" y="442347"/>
                </a:cubicBezTo>
                <a:cubicBezTo>
                  <a:pt x="3760392" y="433914"/>
                  <a:pt x="3767166" y="430588"/>
                  <a:pt x="3797085" y="426848"/>
                </a:cubicBezTo>
                <a:cubicBezTo>
                  <a:pt x="3825395" y="423309"/>
                  <a:pt x="3853998" y="422498"/>
                  <a:pt x="3882325" y="419099"/>
                </a:cubicBezTo>
                <a:cubicBezTo>
                  <a:pt x="3918595" y="414747"/>
                  <a:pt x="3954650" y="408767"/>
                  <a:pt x="3990813" y="403601"/>
                </a:cubicBezTo>
                <a:cubicBezTo>
                  <a:pt x="4015041" y="400140"/>
                  <a:pt x="4022975" y="394412"/>
                  <a:pt x="4045057" y="388103"/>
                </a:cubicBezTo>
                <a:cubicBezTo>
                  <a:pt x="4055298" y="385177"/>
                  <a:pt x="4065657" y="382664"/>
                  <a:pt x="4076054" y="380354"/>
                </a:cubicBezTo>
                <a:cubicBezTo>
                  <a:pt x="4088911" y="377497"/>
                  <a:pt x="4102184" y="376389"/>
                  <a:pt x="4114800" y="372604"/>
                </a:cubicBezTo>
                <a:cubicBezTo>
                  <a:pt x="4208126" y="344606"/>
                  <a:pt x="4094653" y="366921"/>
                  <a:pt x="4200041" y="349357"/>
                </a:cubicBezTo>
                <a:cubicBezTo>
                  <a:pt x="4260802" y="329103"/>
                  <a:pt x="4190157" y="356502"/>
                  <a:pt x="4238786" y="326109"/>
                </a:cubicBezTo>
                <a:cubicBezTo>
                  <a:pt x="4253480" y="316925"/>
                  <a:pt x="4269193" y="309297"/>
                  <a:pt x="4285281" y="302862"/>
                </a:cubicBezTo>
                <a:cubicBezTo>
                  <a:pt x="4295170" y="298907"/>
                  <a:pt x="4305881" y="297423"/>
                  <a:pt x="4316278" y="295113"/>
                </a:cubicBezTo>
                <a:cubicBezTo>
                  <a:pt x="4371709" y="282795"/>
                  <a:pt x="4366366" y="286333"/>
                  <a:pt x="4440264" y="279615"/>
                </a:cubicBezTo>
                <a:cubicBezTo>
                  <a:pt x="4468605" y="273946"/>
                  <a:pt x="4499289" y="269474"/>
                  <a:pt x="4525505" y="256367"/>
                </a:cubicBezTo>
                <a:cubicBezTo>
                  <a:pt x="4566728" y="235756"/>
                  <a:pt x="4581075" y="227511"/>
                  <a:pt x="4633993" y="209872"/>
                </a:cubicBezTo>
                <a:cubicBezTo>
                  <a:pt x="4641742" y="207289"/>
                  <a:pt x="4649387" y="204367"/>
                  <a:pt x="4657241" y="202123"/>
                </a:cubicBezTo>
                <a:cubicBezTo>
                  <a:pt x="4667481" y="199197"/>
                  <a:pt x="4678265" y="198113"/>
                  <a:pt x="4688237" y="194374"/>
                </a:cubicBezTo>
                <a:cubicBezTo>
                  <a:pt x="4713372" y="184949"/>
                  <a:pt x="4717586" y="175653"/>
                  <a:pt x="4742481" y="171126"/>
                </a:cubicBezTo>
                <a:cubicBezTo>
                  <a:pt x="4811507" y="158575"/>
                  <a:pt x="4787871" y="169465"/>
                  <a:pt x="4843220" y="155628"/>
                </a:cubicBezTo>
                <a:cubicBezTo>
                  <a:pt x="4875621" y="147528"/>
                  <a:pt x="4859783" y="145927"/>
                  <a:pt x="4897464" y="140130"/>
                </a:cubicBezTo>
                <a:cubicBezTo>
                  <a:pt x="4920583" y="136573"/>
                  <a:pt x="4944021" y="135472"/>
                  <a:pt x="4967207" y="132381"/>
                </a:cubicBezTo>
                <a:cubicBezTo>
                  <a:pt x="4982781" y="130304"/>
                  <a:pt x="4998148" y="126854"/>
                  <a:pt x="5013702" y="124632"/>
                </a:cubicBezTo>
                <a:cubicBezTo>
                  <a:pt x="5034318" y="121687"/>
                  <a:pt x="5055112" y="120049"/>
                  <a:pt x="5075695" y="116882"/>
                </a:cubicBezTo>
                <a:cubicBezTo>
                  <a:pt x="5116382" y="110622"/>
                  <a:pt x="5119408" y="107477"/>
                  <a:pt x="5160935" y="93635"/>
                </a:cubicBezTo>
                <a:lnTo>
                  <a:pt x="5184183" y="85886"/>
                </a:lnTo>
                <a:cubicBezTo>
                  <a:pt x="5226005" y="58003"/>
                  <a:pt x="5187527" y="79394"/>
                  <a:pt x="5246176" y="62638"/>
                </a:cubicBezTo>
                <a:cubicBezTo>
                  <a:pt x="5269738" y="55906"/>
                  <a:pt x="5292671" y="47140"/>
                  <a:pt x="5315919" y="39391"/>
                </a:cubicBezTo>
                <a:cubicBezTo>
                  <a:pt x="5326878" y="35738"/>
                  <a:pt x="5335659" y="26491"/>
                  <a:pt x="5346915" y="23893"/>
                </a:cubicBezTo>
                <a:cubicBezTo>
                  <a:pt x="5369706" y="18633"/>
                  <a:pt x="5393410" y="18726"/>
                  <a:pt x="5416657" y="16143"/>
                </a:cubicBezTo>
                <a:cubicBezTo>
                  <a:pt x="5426989" y="13560"/>
                  <a:pt x="5437031" y="9153"/>
                  <a:pt x="5447654" y="8394"/>
                </a:cubicBezTo>
                <a:cubicBezTo>
                  <a:pt x="5565175" y="0"/>
                  <a:pt x="5592555" y="645"/>
                  <a:pt x="5680129" y="645"/>
                </a:cubicBezTo>
              </a:path>
            </a:pathLst>
          </a:custGeom>
          <a:ln w="635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30" name="Picture 3"/>
          <p:cNvPicPr>
            <a:picLocks noChangeAspect="1" noChangeArrowheads="1"/>
          </p:cNvPicPr>
          <p:nvPr/>
        </p:nvPicPr>
        <p:blipFill>
          <a:blip r:embed="rId3" cstate="print"/>
          <a:srcRect/>
          <a:stretch>
            <a:fillRect/>
          </a:stretch>
        </p:blipFill>
        <p:spPr bwMode="auto">
          <a:xfrm>
            <a:off x="6096000" y="2514600"/>
            <a:ext cx="2761102" cy="2286000"/>
          </a:xfrm>
          <a:prstGeom prst="rect">
            <a:avLst/>
          </a:prstGeom>
          <a:noFill/>
          <a:ln w="9525">
            <a:noFill/>
            <a:miter lim="800000"/>
            <a:headEnd/>
            <a:tailEnd/>
          </a:ln>
        </p:spPr>
      </p:pic>
      <p:sp>
        <p:nvSpPr>
          <p:cNvPr id="331" name="TextBox 330"/>
          <p:cNvSpPr txBox="1"/>
          <p:nvPr/>
        </p:nvSpPr>
        <p:spPr>
          <a:xfrm>
            <a:off x="6172200" y="1905000"/>
            <a:ext cx="2514600" cy="553998"/>
          </a:xfrm>
          <a:prstGeom prst="rect">
            <a:avLst/>
          </a:prstGeom>
          <a:noFill/>
          <a:ln w="12700">
            <a:noFill/>
          </a:ln>
        </p:spPr>
        <p:txBody>
          <a:bodyPr wrap="square" rtlCol="0">
            <a:spAutoFit/>
          </a:bodyPr>
          <a:lstStyle/>
          <a:p>
            <a:r>
              <a:rPr lang="en-US" sz="1500" dirty="0" smtClean="0"/>
              <a:t>This house will be misclassified as boat</a:t>
            </a:r>
            <a:endParaRPr lang="en-US" sz="1500" dirty="0"/>
          </a:p>
        </p:txBody>
      </p:sp>
      <p:sp>
        <p:nvSpPr>
          <p:cNvPr id="16" name="Rectangle 2"/>
          <p:cNvSpPr txBox="1">
            <a:spLocks noChangeArrowheads="1"/>
          </p:cNvSpPr>
          <p:nvPr/>
        </p:nvSpPr>
        <p:spPr>
          <a:xfrm>
            <a:off x="0" y="0"/>
            <a:ext cx="9144000" cy="838200"/>
          </a:xfrm>
          <a:prstGeom prst="rect">
            <a:avLst/>
          </a:prstGeom>
        </p:spPr>
        <p:txBody>
          <a:bodyPr vert="horz" lIns="91440" tIns="45720" rIns="91440" bIns="45720" rtlCol="0" anchor="ctr">
            <a:normAutofit fontScale="92500" lnSpcReduction="10000"/>
          </a:bodyPr>
          <a:lstStyle/>
          <a:p>
            <a:pPr lvl="0" algn="ctr">
              <a:spcBef>
                <a:spcPct val="0"/>
              </a:spcBef>
            </a:pPr>
            <a:r>
              <a:rPr lang="en-US" sz="2800" b="1" dirty="0">
                <a:latin typeface="Comic Sans MS" pitchFamily="66" charset="0"/>
                <a:ea typeface="+mj-ea"/>
                <a:cs typeface="+mj-cs"/>
              </a:rPr>
              <a:t>Principles and geometric representation </a:t>
            </a:r>
            <a:endParaRPr lang="en-US" sz="2800" b="1" dirty="0" smtClean="0">
              <a:latin typeface="Comic Sans MS" pitchFamily="66" charset="0"/>
              <a:ea typeface="+mj-ea"/>
              <a:cs typeface="+mj-cs"/>
            </a:endParaRPr>
          </a:p>
          <a:p>
            <a:pPr lvl="0" algn="ctr">
              <a:spcBef>
                <a:spcPct val="0"/>
              </a:spcBef>
            </a:pPr>
            <a:r>
              <a:rPr lang="en-US" sz="2800" b="1" dirty="0" smtClean="0">
                <a:latin typeface="Comic Sans MS" pitchFamily="66" charset="0"/>
                <a:ea typeface="+mj-ea"/>
                <a:cs typeface="+mj-cs"/>
              </a:rPr>
              <a:t>for </a:t>
            </a:r>
            <a:r>
              <a:rPr lang="en-US" sz="2800" b="1" dirty="0">
                <a:latin typeface="Comic Sans MS" pitchFamily="66" charset="0"/>
                <a:ea typeface="+mj-ea"/>
                <a:cs typeface="+mj-cs"/>
              </a:rPr>
              <a:t>supervised </a:t>
            </a:r>
            <a:r>
              <a:rPr lang="en-US" sz="2800" b="1" dirty="0" smtClean="0">
                <a:latin typeface="Comic Sans MS" pitchFamily="66" charset="0"/>
                <a:ea typeface="+mj-ea"/>
                <a:cs typeface="+mj-cs"/>
              </a:rPr>
              <a:t>learning</a:t>
            </a:r>
            <a:endParaRPr lang="en-US" sz="2800" b="1" dirty="0">
              <a:latin typeface="Comic Sans MS" pitchFamily="66" charset="0"/>
              <a:ea typeface="+mj-ea"/>
              <a:cs typeface="+mj-cs"/>
            </a:endParaRPr>
          </a:p>
        </p:txBody>
      </p:sp>
      <p:sp>
        <p:nvSpPr>
          <p:cNvPr id="17" name="Line 7"/>
          <p:cNvSpPr>
            <a:spLocks noChangeShapeType="1"/>
          </p:cNvSpPr>
          <p:nvPr/>
        </p:nvSpPr>
        <p:spPr bwMode="auto">
          <a:xfrm>
            <a:off x="228600" y="8382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1448741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a:spLocks noChangeArrowheads="1"/>
          </p:cNvSpPr>
          <p:nvPr/>
        </p:nvSpPr>
        <p:spPr bwMode="auto">
          <a:xfrm>
            <a:off x="0" y="76200"/>
            <a:ext cx="9144000" cy="811213"/>
          </a:xfrm>
          <a:prstGeom prst="rect">
            <a:avLst/>
          </a:prstGeom>
          <a:noFill/>
          <a:ln w="9525">
            <a:noFill/>
            <a:miter lim="800000"/>
            <a:headEnd/>
            <a:tailEnd/>
          </a:ln>
        </p:spPr>
        <p:txBody>
          <a:bodyPr lIns="0" tIns="0" rIns="0" bIns="0"/>
          <a:lstStyle/>
          <a:p>
            <a:pPr algn="ctr">
              <a:lnSpc>
                <a:spcPct val="90000"/>
              </a:lnSpc>
            </a:pPr>
            <a:r>
              <a:rPr lang="en-US" sz="2800" b="1" dirty="0" smtClean="0">
                <a:latin typeface="Comic Sans MS" pitchFamily="66" charset="0"/>
                <a:ea typeface="+mj-ea"/>
                <a:cs typeface="+mj-cs"/>
              </a:rPr>
              <a:t>Definition of a molecular signature</a:t>
            </a:r>
            <a:endParaRPr lang="en-US" sz="2800" b="1" dirty="0">
              <a:latin typeface="Comic Sans MS" pitchFamily="66" charset="0"/>
              <a:ea typeface="+mj-ea"/>
              <a:cs typeface="+mj-cs"/>
            </a:endParaRPr>
          </a:p>
        </p:txBody>
      </p:sp>
      <p:sp>
        <p:nvSpPr>
          <p:cNvPr id="27" name="Line 7"/>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sp>
        <p:nvSpPr>
          <p:cNvPr id="5" name="Rectangle 2"/>
          <p:cNvSpPr>
            <a:spLocks noChangeArrowheads="1"/>
          </p:cNvSpPr>
          <p:nvPr/>
        </p:nvSpPr>
        <p:spPr bwMode="auto">
          <a:xfrm>
            <a:off x="0" y="5943600"/>
            <a:ext cx="9144000" cy="811213"/>
          </a:xfrm>
          <a:prstGeom prst="rect">
            <a:avLst/>
          </a:prstGeom>
          <a:noFill/>
          <a:ln w="9525">
            <a:noFill/>
            <a:miter lim="800000"/>
            <a:headEnd/>
            <a:tailEnd/>
          </a:ln>
        </p:spPr>
        <p:txBody>
          <a:bodyPr lIns="0" tIns="0" rIns="0" bIns="0"/>
          <a:lstStyle/>
          <a:p>
            <a:pPr algn="ctr">
              <a:lnSpc>
                <a:spcPct val="90000"/>
              </a:lnSpc>
            </a:pPr>
            <a:r>
              <a:rPr lang="en-US" sz="2800" b="1" dirty="0" smtClean="0">
                <a:latin typeface="Comic Sans MS" pitchFamily="66" charset="0"/>
                <a:ea typeface="+mj-ea"/>
                <a:cs typeface="+mj-cs"/>
              </a:rPr>
              <a:t>FDA calls them “in vitro </a:t>
            </a:r>
          </a:p>
          <a:p>
            <a:pPr algn="ctr">
              <a:lnSpc>
                <a:spcPct val="90000"/>
              </a:lnSpc>
            </a:pPr>
            <a:r>
              <a:rPr lang="en-US" sz="2800" b="1" dirty="0" smtClean="0">
                <a:latin typeface="Comic Sans MS" pitchFamily="66" charset="0"/>
                <a:ea typeface="+mj-ea"/>
                <a:cs typeface="+mj-cs"/>
              </a:rPr>
              <a:t>diagnostic multivariate assays”</a:t>
            </a:r>
            <a:endParaRPr lang="en-US" sz="2800" b="1" dirty="0">
              <a:latin typeface="Comic Sans MS" pitchFamily="66" charset="0"/>
              <a:ea typeface="+mj-ea"/>
              <a:cs typeface="+mj-cs"/>
            </a:endParaRPr>
          </a:p>
        </p:txBody>
      </p:sp>
      <p:sp>
        <p:nvSpPr>
          <p:cNvPr id="6" name="Content Placeholder 2"/>
          <p:cNvSpPr txBox="1">
            <a:spLocks/>
          </p:cNvSpPr>
          <p:nvPr/>
        </p:nvSpPr>
        <p:spPr>
          <a:xfrm>
            <a:off x="304800" y="914400"/>
            <a:ext cx="4419600" cy="49530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1000"/>
              </a:spcBef>
              <a:buFontTx/>
              <a:buNone/>
            </a:pPr>
            <a:r>
              <a:rPr lang="en-US" sz="2400" dirty="0" smtClean="0">
                <a:latin typeface="Comic Sans MS" pitchFamily="66" charset="0"/>
                <a:ea typeface="+mj-ea"/>
                <a:cs typeface="+mj-cs"/>
              </a:rPr>
              <a:t>A </a:t>
            </a:r>
            <a:r>
              <a:rPr lang="en-US" sz="2400" b="1" dirty="0" smtClean="0">
                <a:latin typeface="Comic Sans MS" pitchFamily="66" charset="0"/>
                <a:ea typeface="+mj-ea"/>
                <a:cs typeface="+mj-cs"/>
              </a:rPr>
              <a:t>molecular </a:t>
            </a:r>
            <a:r>
              <a:rPr lang="en-US" sz="2400" b="1" dirty="0">
                <a:latin typeface="Comic Sans MS" pitchFamily="66" charset="0"/>
                <a:ea typeface="+mj-ea"/>
                <a:cs typeface="+mj-cs"/>
              </a:rPr>
              <a:t>signature</a:t>
            </a:r>
            <a:r>
              <a:rPr lang="en-US" sz="2400" dirty="0">
                <a:latin typeface="Comic Sans MS" pitchFamily="66" charset="0"/>
                <a:ea typeface="+mj-ea"/>
                <a:cs typeface="+mj-cs"/>
              </a:rPr>
              <a:t> is a computational or mathematical model that links high-dimensional molecular information to phenotype or other response variable of interest.</a:t>
            </a:r>
          </a:p>
        </p:txBody>
      </p:sp>
      <p:pic>
        <p:nvPicPr>
          <p:cNvPr id="7" name="Picture 3" descr="golub"/>
          <p:cNvPicPr>
            <a:picLocks noChangeAspect="1" noChangeArrowheads="1"/>
          </p:cNvPicPr>
          <p:nvPr/>
        </p:nvPicPr>
        <p:blipFill>
          <a:blip r:embed="rId3" cstate="print"/>
          <a:srcRect/>
          <a:stretch>
            <a:fillRect/>
          </a:stretch>
        </p:blipFill>
        <p:spPr bwMode="auto">
          <a:xfrm>
            <a:off x="4724400" y="762000"/>
            <a:ext cx="4138613" cy="4724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a:xfrm>
            <a:off x="457200" y="1371600"/>
            <a:ext cx="8229600" cy="3733800"/>
          </a:xfrm>
        </p:spPr>
        <p:txBody>
          <a:bodyPr>
            <a:normAutofit lnSpcReduction="10000"/>
          </a:bodyPr>
          <a:lstStyle/>
          <a:p>
            <a:pPr>
              <a:lnSpc>
                <a:spcPct val="90000"/>
              </a:lnSpc>
            </a:pPr>
            <a:r>
              <a:rPr lang="en-US" sz="2400" kern="1200" dirty="0">
                <a:latin typeface="Comic Sans MS" pitchFamily="66" charset="0"/>
                <a:ea typeface="+mj-ea"/>
                <a:cs typeface="+mj-cs"/>
              </a:rPr>
              <a:t>10,000-50,000 (gene expression microarrays, </a:t>
            </a:r>
            <a:r>
              <a:rPr lang="en-US" sz="2400" kern="1200" dirty="0" err="1">
                <a:latin typeface="Comic Sans MS" pitchFamily="66" charset="0"/>
                <a:ea typeface="+mj-ea"/>
                <a:cs typeface="+mj-cs"/>
              </a:rPr>
              <a:t>aCGH</a:t>
            </a:r>
            <a:r>
              <a:rPr lang="en-US" sz="2400" kern="1200" dirty="0">
                <a:latin typeface="Comic Sans MS" pitchFamily="66" charset="0"/>
                <a:ea typeface="+mj-ea"/>
                <a:cs typeface="+mj-cs"/>
              </a:rPr>
              <a:t>, and early SNP arrays</a:t>
            </a:r>
            <a:r>
              <a:rPr lang="en-US" sz="2400" kern="1200" dirty="0" smtClean="0">
                <a:latin typeface="Comic Sans MS" pitchFamily="66" charset="0"/>
                <a:ea typeface="+mj-ea"/>
                <a:cs typeface="+mj-cs"/>
              </a:rPr>
              <a:t>)</a:t>
            </a:r>
          </a:p>
          <a:p>
            <a:pPr>
              <a:lnSpc>
                <a:spcPct val="90000"/>
              </a:lnSpc>
            </a:pPr>
            <a:endParaRPr lang="en-US" sz="2400" kern="1200" dirty="0">
              <a:latin typeface="Comic Sans MS" pitchFamily="66" charset="0"/>
              <a:ea typeface="+mj-ea"/>
              <a:cs typeface="+mj-cs"/>
            </a:endParaRPr>
          </a:p>
          <a:p>
            <a:pPr>
              <a:lnSpc>
                <a:spcPct val="90000"/>
              </a:lnSpc>
            </a:pPr>
            <a:r>
              <a:rPr lang="en-US" sz="2400" kern="1200" dirty="0">
                <a:latin typeface="Comic Sans MS" pitchFamily="66" charset="0"/>
                <a:ea typeface="+mj-ea"/>
                <a:cs typeface="+mj-cs"/>
              </a:rPr>
              <a:t>&gt;500,000 (tiled microarrays, SNP arrays</a:t>
            </a:r>
            <a:r>
              <a:rPr lang="en-US" sz="2400" kern="1200" dirty="0" smtClean="0">
                <a:latin typeface="Comic Sans MS" pitchFamily="66" charset="0"/>
                <a:ea typeface="+mj-ea"/>
                <a:cs typeface="+mj-cs"/>
              </a:rPr>
              <a:t>)</a:t>
            </a:r>
          </a:p>
          <a:p>
            <a:pPr>
              <a:lnSpc>
                <a:spcPct val="90000"/>
              </a:lnSpc>
            </a:pPr>
            <a:endParaRPr lang="en-US" sz="2400" kern="1200" dirty="0">
              <a:latin typeface="Comic Sans MS" pitchFamily="66" charset="0"/>
              <a:ea typeface="+mj-ea"/>
              <a:cs typeface="+mj-cs"/>
            </a:endParaRPr>
          </a:p>
          <a:p>
            <a:pPr>
              <a:lnSpc>
                <a:spcPct val="90000"/>
              </a:lnSpc>
            </a:pPr>
            <a:r>
              <a:rPr lang="en-US" sz="2400" kern="1200" dirty="0" smtClean="0">
                <a:latin typeface="Comic Sans MS" pitchFamily="66" charset="0"/>
                <a:ea typeface="+mj-ea"/>
                <a:cs typeface="+mj-cs"/>
              </a:rPr>
              <a:t>10,000-1,000,000 (MS based proteomics)</a:t>
            </a:r>
          </a:p>
          <a:p>
            <a:pPr>
              <a:lnSpc>
                <a:spcPct val="90000"/>
              </a:lnSpc>
            </a:pPr>
            <a:endParaRPr lang="en-US" sz="2400" kern="1200" dirty="0">
              <a:latin typeface="Comic Sans MS" pitchFamily="66" charset="0"/>
              <a:ea typeface="+mj-ea"/>
              <a:cs typeface="+mj-cs"/>
            </a:endParaRPr>
          </a:p>
          <a:p>
            <a:pPr>
              <a:lnSpc>
                <a:spcPct val="90000"/>
              </a:lnSpc>
            </a:pPr>
            <a:r>
              <a:rPr lang="en-US" sz="2400" kern="1200" dirty="0">
                <a:latin typeface="Comic Sans MS" pitchFamily="66" charset="0"/>
                <a:ea typeface="+mj-ea"/>
                <a:cs typeface="+mj-cs"/>
              </a:rPr>
              <a:t>&gt;100,000,000 (next-generation sequencing)</a:t>
            </a:r>
          </a:p>
          <a:p>
            <a:pPr>
              <a:lnSpc>
                <a:spcPct val="90000"/>
              </a:lnSpc>
            </a:pPr>
            <a:endParaRPr lang="en-US" sz="2400" kern="1200" dirty="0">
              <a:latin typeface="Comic Sans MS" pitchFamily="66" charset="0"/>
              <a:ea typeface="+mj-ea"/>
              <a:cs typeface="+mj-cs"/>
            </a:endParaRPr>
          </a:p>
          <a:p>
            <a:pPr algn="ctr">
              <a:lnSpc>
                <a:spcPct val="90000"/>
              </a:lnSpc>
              <a:buFontTx/>
              <a:buNone/>
            </a:pPr>
            <a:r>
              <a:rPr lang="en-US" sz="2400" b="1" kern="1200" dirty="0">
                <a:solidFill>
                  <a:srgbClr val="C00000"/>
                </a:solidFill>
                <a:latin typeface="Comic Sans MS" pitchFamily="66" charset="0"/>
                <a:ea typeface="+mj-ea"/>
                <a:cs typeface="+mj-cs"/>
              </a:rPr>
              <a:t>This is the ‘curse of dimensionality’</a:t>
            </a:r>
          </a:p>
        </p:txBody>
      </p:sp>
      <p:sp>
        <p:nvSpPr>
          <p:cNvPr id="53252" name="Rectangle 4"/>
          <p:cNvSpPr>
            <a:spLocks noGrp="1" noChangeArrowheads="1"/>
          </p:cNvSpPr>
          <p:nvPr>
            <p:ph type="title"/>
          </p:nvPr>
        </p:nvSpPr>
        <p:spPr>
          <a:xfrm>
            <a:off x="0" y="0"/>
            <a:ext cx="9144000" cy="838200"/>
          </a:xfrm>
          <a:noFill/>
        </p:spPr>
        <p:txBody>
          <a:bodyPr>
            <a:noAutofit/>
          </a:bodyPr>
          <a:lstStyle/>
          <a:p>
            <a:r>
              <a:rPr lang="en-US" sz="2600" b="1" kern="1200" dirty="0">
                <a:solidFill>
                  <a:schemeClr val="tx1"/>
                </a:solidFill>
                <a:latin typeface="Comic Sans MS" pitchFamily="66" charset="0"/>
              </a:rPr>
              <a:t>In 2-D this looks simple but what </a:t>
            </a:r>
            <a:br>
              <a:rPr lang="en-US" sz="2600" b="1" kern="1200" dirty="0">
                <a:solidFill>
                  <a:schemeClr val="tx1"/>
                </a:solidFill>
                <a:latin typeface="Comic Sans MS" pitchFamily="66" charset="0"/>
              </a:rPr>
            </a:br>
            <a:r>
              <a:rPr lang="en-US" sz="2600" b="1" kern="1200" dirty="0">
                <a:solidFill>
                  <a:schemeClr val="tx1"/>
                </a:solidFill>
                <a:latin typeface="Comic Sans MS" pitchFamily="66" charset="0"/>
              </a:rPr>
              <a:t>happens in higher dimensional data…</a:t>
            </a:r>
          </a:p>
        </p:txBody>
      </p:sp>
      <p:sp>
        <p:nvSpPr>
          <p:cNvPr id="6" name="Line 7"/>
          <p:cNvSpPr>
            <a:spLocks noChangeShapeType="1"/>
          </p:cNvSpPr>
          <p:nvPr/>
        </p:nvSpPr>
        <p:spPr bwMode="auto">
          <a:xfrm>
            <a:off x="228600" y="9144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1426569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body" idx="1"/>
          </p:nvPr>
        </p:nvSpPr>
        <p:spPr/>
        <p:txBody>
          <a:bodyPr/>
          <a:lstStyle/>
          <a:p>
            <a:r>
              <a:rPr lang="en-US" sz="2400" kern="1200" dirty="0">
                <a:latin typeface="Comic Sans MS" pitchFamily="66" charset="0"/>
                <a:ea typeface="+mj-ea"/>
                <a:cs typeface="+mj-cs"/>
              </a:rPr>
              <a:t>Some methods do not run at all (classical regression) </a:t>
            </a:r>
            <a:endParaRPr lang="en-US" sz="2400" kern="1200" dirty="0" smtClean="0">
              <a:latin typeface="Comic Sans MS" pitchFamily="66" charset="0"/>
              <a:ea typeface="+mj-ea"/>
              <a:cs typeface="+mj-cs"/>
            </a:endParaRPr>
          </a:p>
          <a:p>
            <a:endParaRPr lang="en-US" sz="2400" kern="1200" dirty="0">
              <a:latin typeface="Comic Sans MS" pitchFamily="66" charset="0"/>
              <a:ea typeface="+mj-ea"/>
              <a:cs typeface="+mj-cs"/>
            </a:endParaRPr>
          </a:p>
          <a:p>
            <a:r>
              <a:rPr lang="en-US" sz="2400" kern="1200" dirty="0">
                <a:latin typeface="Comic Sans MS" pitchFamily="66" charset="0"/>
                <a:ea typeface="+mj-ea"/>
                <a:cs typeface="+mj-cs"/>
              </a:rPr>
              <a:t>Some methods give bad results (KNN, Decision trees</a:t>
            </a:r>
            <a:r>
              <a:rPr lang="en-US" sz="2400" kern="1200" dirty="0" smtClean="0">
                <a:latin typeface="Comic Sans MS" pitchFamily="66" charset="0"/>
                <a:ea typeface="+mj-ea"/>
                <a:cs typeface="+mj-cs"/>
              </a:rPr>
              <a:t>)</a:t>
            </a:r>
          </a:p>
          <a:p>
            <a:endParaRPr lang="en-US" sz="2400" kern="1200" dirty="0">
              <a:latin typeface="Comic Sans MS" pitchFamily="66" charset="0"/>
              <a:ea typeface="+mj-ea"/>
              <a:cs typeface="+mj-cs"/>
            </a:endParaRPr>
          </a:p>
          <a:p>
            <a:r>
              <a:rPr lang="en-US" sz="2400" kern="1200" dirty="0">
                <a:latin typeface="Comic Sans MS" pitchFamily="66" charset="0"/>
                <a:ea typeface="+mj-ea"/>
                <a:cs typeface="+mj-cs"/>
              </a:rPr>
              <a:t>Very slow </a:t>
            </a:r>
            <a:r>
              <a:rPr lang="en-US" sz="2400" kern="1200" dirty="0" smtClean="0">
                <a:latin typeface="Comic Sans MS" pitchFamily="66" charset="0"/>
                <a:ea typeface="+mj-ea"/>
                <a:cs typeface="+mj-cs"/>
              </a:rPr>
              <a:t>analysis</a:t>
            </a:r>
          </a:p>
          <a:p>
            <a:endParaRPr lang="en-US" sz="2400" kern="1200" dirty="0">
              <a:latin typeface="Comic Sans MS" pitchFamily="66" charset="0"/>
              <a:ea typeface="+mj-ea"/>
              <a:cs typeface="+mj-cs"/>
            </a:endParaRPr>
          </a:p>
          <a:p>
            <a:r>
              <a:rPr lang="en-US" sz="2400" kern="1200" dirty="0">
                <a:latin typeface="Comic Sans MS" pitchFamily="66" charset="0"/>
                <a:ea typeface="+mj-ea"/>
                <a:cs typeface="+mj-cs"/>
              </a:rPr>
              <a:t>Very expensive/cumbersome clinical </a:t>
            </a:r>
            <a:r>
              <a:rPr lang="en-US" sz="2400" kern="1200" dirty="0" smtClean="0">
                <a:latin typeface="Comic Sans MS" pitchFamily="66" charset="0"/>
                <a:ea typeface="+mj-ea"/>
                <a:cs typeface="+mj-cs"/>
              </a:rPr>
              <a:t>application</a:t>
            </a:r>
          </a:p>
          <a:p>
            <a:endParaRPr lang="en-US" sz="2400" kern="1200" dirty="0">
              <a:latin typeface="Comic Sans MS" pitchFamily="66" charset="0"/>
              <a:ea typeface="+mj-ea"/>
              <a:cs typeface="+mj-cs"/>
            </a:endParaRPr>
          </a:p>
          <a:p>
            <a:r>
              <a:rPr lang="en-US" sz="2400" kern="1200" dirty="0">
                <a:latin typeface="Comic Sans MS" pitchFamily="66" charset="0"/>
                <a:ea typeface="+mj-ea"/>
                <a:cs typeface="+mj-cs"/>
              </a:rPr>
              <a:t>Tends to “</a:t>
            </a:r>
            <a:r>
              <a:rPr lang="en-US" sz="2400" kern="1200" dirty="0" err="1">
                <a:latin typeface="Comic Sans MS" pitchFamily="66" charset="0"/>
                <a:ea typeface="+mj-ea"/>
                <a:cs typeface="+mj-cs"/>
              </a:rPr>
              <a:t>overfit</a:t>
            </a:r>
            <a:r>
              <a:rPr lang="en-US" sz="2400" kern="1200" dirty="0">
                <a:latin typeface="Comic Sans MS" pitchFamily="66" charset="0"/>
                <a:ea typeface="+mj-ea"/>
                <a:cs typeface="+mj-cs"/>
              </a:rPr>
              <a:t>”</a:t>
            </a:r>
          </a:p>
        </p:txBody>
      </p:sp>
      <p:sp>
        <p:nvSpPr>
          <p:cNvPr id="54276" name="Rectangle 4"/>
          <p:cNvSpPr>
            <a:spLocks noGrp="1" noChangeArrowheads="1"/>
          </p:cNvSpPr>
          <p:nvPr>
            <p:ph type="title"/>
          </p:nvPr>
        </p:nvSpPr>
        <p:spPr>
          <a:xfrm>
            <a:off x="0" y="0"/>
            <a:ext cx="9144000" cy="762000"/>
          </a:xfrm>
          <a:noFill/>
        </p:spPr>
        <p:txBody>
          <a:bodyPr>
            <a:noAutofit/>
          </a:bodyPr>
          <a:lstStyle/>
          <a:p>
            <a:r>
              <a:rPr lang="en-US" sz="2600" b="1" kern="1200" dirty="0">
                <a:solidFill>
                  <a:schemeClr val="tx1"/>
                </a:solidFill>
                <a:latin typeface="Comic Sans MS" pitchFamily="66" charset="0"/>
              </a:rPr>
              <a:t>High-dimensionality </a:t>
            </a:r>
            <a:r>
              <a:rPr lang="en-US" sz="2600" b="1" kern="1200" dirty="0" smtClean="0">
                <a:solidFill>
                  <a:schemeClr val="tx1"/>
                </a:solidFill>
                <a:latin typeface="Comic Sans MS" pitchFamily="66" charset="0"/>
              </a:rPr>
              <a:t/>
            </a:r>
            <a:br>
              <a:rPr lang="en-US" sz="2600" b="1" kern="1200" dirty="0" smtClean="0">
                <a:solidFill>
                  <a:schemeClr val="tx1"/>
                </a:solidFill>
                <a:latin typeface="Comic Sans MS" pitchFamily="66" charset="0"/>
              </a:rPr>
            </a:br>
            <a:r>
              <a:rPr lang="en-US" sz="2600" b="1" kern="1200" dirty="0" smtClean="0">
                <a:solidFill>
                  <a:schemeClr val="tx1"/>
                </a:solidFill>
                <a:latin typeface="Comic Sans MS" pitchFamily="66" charset="0"/>
              </a:rPr>
              <a:t>(</a:t>
            </a:r>
            <a:r>
              <a:rPr lang="en-US" sz="2600" b="1" kern="1200" dirty="0">
                <a:solidFill>
                  <a:schemeClr val="tx1"/>
                </a:solidFill>
                <a:latin typeface="Comic Sans MS" pitchFamily="66" charset="0"/>
              </a:rPr>
              <a:t>especially with small samples) causes:</a:t>
            </a:r>
          </a:p>
        </p:txBody>
      </p:sp>
      <p:sp>
        <p:nvSpPr>
          <p:cNvPr id="6" name="Line 7"/>
          <p:cNvSpPr>
            <a:spLocks noChangeShapeType="1"/>
          </p:cNvSpPr>
          <p:nvPr/>
        </p:nvSpPr>
        <p:spPr bwMode="auto">
          <a:xfrm>
            <a:off x="228600" y="8382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3199388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a:xfrm>
            <a:off x="381000" y="1295400"/>
            <a:ext cx="8229600" cy="3124200"/>
          </a:xfrm>
        </p:spPr>
        <p:txBody>
          <a:bodyPr/>
          <a:lstStyle/>
          <a:p>
            <a:r>
              <a:rPr lang="en-US" sz="2400" b="1" kern="1200" dirty="0">
                <a:latin typeface="Comic Sans MS" pitchFamily="66" charset="0"/>
                <a:ea typeface="+mj-ea"/>
                <a:cs typeface="+mj-cs"/>
              </a:rPr>
              <a:t>Over-fitting</a:t>
            </a:r>
            <a:r>
              <a:rPr lang="en-US" sz="2400" kern="1200" dirty="0">
                <a:latin typeface="Comic Sans MS" pitchFamily="66" charset="0"/>
                <a:ea typeface="+mj-ea"/>
                <a:cs typeface="+mj-cs"/>
              </a:rPr>
              <a:t> (a model to your data) = building a model that is good in original data but fails to generalize well to new/unseen </a:t>
            </a:r>
            <a:r>
              <a:rPr lang="en-US" sz="2400" kern="1200" dirty="0" smtClean="0">
                <a:latin typeface="Comic Sans MS" pitchFamily="66" charset="0"/>
                <a:ea typeface="+mj-ea"/>
                <a:cs typeface="+mj-cs"/>
              </a:rPr>
              <a:t>data.</a:t>
            </a:r>
          </a:p>
          <a:p>
            <a:endParaRPr lang="en-US" sz="2400" kern="1200" dirty="0">
              <a:latin typeface="Comic Sans MS" pitchFamily="66" charset="0"/>
              <a:ea typeface="+mj-ea"/>
              <a:cs typeface="+mj-cs"/>
            </a:endParaRPr>
          </a:p>
          <a:p>
            <a:r>
              <a:rPr lang="en-US" sz="2400" b="1" kern="1200" dirty="0">
                <a:latin typeface="Comic Sans MS" pitchFamily="66" charset="0"/>
                <a:ea typeface="+mj-ea"/>
                <a:cs typeface="+mj-cs"/>
              </a:rPr>
              <a:t>Under-fitting</a:t>
            </a:r>
            <a:r>
              <a:rPr lang="en-US" sz="2400" kern="1200" dirty="0">
                <a:latin typeface="Comic Sans MS" pitchFamily="66" charset="0"/>
                <a:ea typeface="+mj-ea"/>
                <a:cs typeface="+mj-cs"/>
              </a:rPr>
              <a:t> (a model to your data) = building a model that is poor in both original data and new/unseen </a:t>
            </a:r>
            <a:r>
              <a:rPr lang="en-US" sz="2400" kern="1200" dirty="0" smtClean="0">
                <a:latin typeface="Comic Sans MS" pitchFamily="66" charset="0"/>
                <a:ea typeface="+mj-ea"/>
                <a:cs typeface="+mj-cs"/>
              </a:rPr>
              <a:t>data.</a:t>
            </a:r>
          </a:p>
          <a:p>
            <a:endParaRPr lang="en-US" sz="2400" kern="1200" dirty="0">
              <a:latin typeface="Comic Sans MS" pitchFamily="66" charset="0"/>
              <a:ea typeface="+mj-ea"/>
              <a:cs typeface="+mj-cs"/>
            </a:endParaRPr>
          </a:p>
          <a:p>
            <a:endParaRPr lang="en-US" sz="2400" kern="1200" dirty="0">
              <a:latin typeface="Comic Sans MS" pitchFamily="66" charset="0"/>
              <a:ea typeface="+mj-ea"/>
              <a:cs typeface="+mj-cs"/>
            </a:endParaRPr>
          </a:p>
          <a:p>
            <a:endParaRPr lang="en-US" sz="2800" dirty="0" smtClean="0"/>
          </a:p>
          <a:p>
            <a:endParaRPr lang="en-US" sz="2800" dirty="0" smtClean="0"/>
          </a:p>
          <a:p>
            <a:pPr>
              <a:buFontTx/>
              <a:buNone/>
            </a:pPr>
            <a:endParaRPr lang="en-US" sz="2800" dirty="0" smtClean="0"/>
          </a:p>
        </p:txBody>
      </p:sp>
      <p:sp>
        <p:nvSpPr>
          <p:cNvPr id="55300" name="Rectangle 3"/>
          <p:cNvSpPr>
            <a:spLocks noGrp="1" noChangeArrowheads="1"/>
          </p:cNvSpPr>
          <p:nvPr>
            <p:ph type="title"/>
          </p:nvPr>
        </p:nvSpPr>
        <p:spPr>
          <a:xfrm>
            <a:off x="0" y="0"/>
            <a:ext cx="9144000" cy="533400"/>
          </a:xfrm>
          <a:noFill/>
        </p:spPr>
        <p:txBody>
          <a:bodyPr>
            <a:noAutofit/>
          </a:bodyPr>
          <a:lstStyle/>
          <a:p>
            <a:r>
              <a:rPr lang="en-US" sz="2600" b="1" kern="1200" dirty="0">
                <a:solidFill>
                  <a:schemeClr val="tx1"/>
                </a:solidFill>
                <a:latin typeface="Comic Sans MS" pitchFamily="66" charset="0"/>
              </a:rPr>
              <a:t>Two problems: </a:t>
            </a:r>
            <a:r>
              <a:rPr lang="en-US" sz="2600" b="1" kern="1200" dirty="0" smtClean="0">
                <a:solidFill>
                  <a:schemeClr val="tx1"/>
                </a:solidFill>
                <a:latin typeface="Comic Sans MS" pitchFamily="66" charset="0"/>
              </a:rPr>
              <a:t>Over-fitting </a:t>
            </a:r>
            <a:r>
              <a:rPr lang="en-US" sz="2600" b="1" kern="1200" dirty="0">
                <a:solidFill>
                  <a:schemeClr val="tx1"/>
                </a:solidFill>
                <a:latin typeface="Comic Sans MS" pitchFamily="66" charset="0"/>
              </a:rPr>
              <a:t>&amp; Under-fitting</a:t>
            </a:r>
          </a:p>
        </p:txBody>
      </p:sp>
      <p:sp>
        <p:nvSpPr>
          <p:cNvPr id="6" name="Line 7"/>
          <p:cNvSpPr>
            <a:spLocks noChangeShapeType="1"/>
          </p:cNvSpPr>
          <p:nvPr/>
        </p:nvSpPr>
        <p:spPr bwMode="auto">
          <a:xfrm>
            <a:off x="228600" y="4572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1858413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a:xfrm>
            <a:off x="0" y="0"/>
            <a:ext cx="9144000" cy="914400"/>
          </a:xfrm>
        </p:spPr>
        <p:txBody>
          <a:bodyPr>
            <a:noAutofit/>
          </a:bodyPr>
          <a:lstStyle/>
          <a:p>
            <a:r>
              <a:rPr lang="en-US" sz="2600" b="1" kern="1200" dirty="0">
                <a:solidFill>
                  <a:schemeClr val="tx1"/>
                </a:solidFill>
                <a:latin typeface="Comic Sans MS" pitchFamily="66" charset="0"/>
              </a:rPr>
              <a:t>Over/under-fitting are related to complexity of the decision surface and how well the training data is fit  </a:t>
            </a:r>
          </a:p>
        </p:txBody>
      </p:sp>
      <p:pic>
        <p:nvPicPr>
          <p:cNvPr id="47" name="Picture 2"/>
          <p:cNvPicPr>
            <a:picLocks noChangeAspect="1" noChangeArrowheads="1"/>
          </p:cNvPicPr>
          <p:nvPr/>
        </p:nvPicPr>
        <p:blipFill>
          <a:blip r:embed="rId2" cstate="print"/>
          <a:srcRect/>
          <a:stretch>
            <a:fillRect/>
          </a:stretch>
        </p:blipFill>
        <p:spPr bwMode="auto">
          <a:xfrm>
            <a:off x="990600" y="1600200"/>
            <a:ext cx="5833984" cy="4705751"/>
          </a:xfrm>
          <a:prstGeom prst="rect">
            <a:avLst/>
          </a:prstGeom>
          <a:noFill/>
          <a:ln w="9525">
            <a:noFill/>
            <a:miter lim="800000"/>
            <a:headEnd/>
            <a:tailEnd/>
          </a:ln>
          <a:effectLst/>
        </p:spPr>
      </p:pic>
      <p:sp>
        <p:nvSpPr>
          <p:cNvPr id="5" name="Line 7"/>
          <p:cNvSpPr>
            <a:spLocks noChangeShapeType="1"/>
          </p:cNvSpPr>
          <p:nvPr/>
        </p:nvSpPr>
        <p:spPr bwMode="auto">
          <a:xfrm>
            <a:off x="228600" y="9144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2740013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Freeform 5"/>
          <p:cNvSpPr>
            <a:spLocks/>
          </p:cNvSpPr>
          <p:nvPr/>
        </p:nvSpPr>
        <p:spPr bwMode="auto">
          <a:xfrm>
            <a:off x="1524000" y="2071688"/>
            <a:ext cx="4165600" cy="2171700"/>
          </a:xfrm>
          <a:custGeom>
            <a:avLst/>
            <a:gdLst>
              <a:gd name="T0" fmla="*/ 0 w 2624"/>
              <a:gd name="T1" fmla="*/ 1344 h 1368"/>
              <a:gd name="T2" fmla="*/ 912 w 2624"/>
              <a:gd name="T3" fmla="*/ 1248 h 1368"/>
              <a:gd name="T4" fmla="*/ 960 w 2624"/>
              <a:gd name="T5" fmla="*/ 624 h 1368"/>
              <a:gd name="T6" fmla="*/ 1584 w 2624"/>
              <a:gd name="T7" fmla="*/ 960 h 1368"/>
              <a:gd name="T8" fmla="*/ 1824 w 2624"/>
              <a:gd name="T9" fmla="*/ 240 h 1368"/>
              <a:gd name="T10" fmla="*/ 2496 w 2624"/>
              <a:gd name="T11" fmla="*/ 624 h 1368"/>
              <a:gd name="T12" fmla="*/ 2592 w 2624"/>
              <a:gd name="T13" fmla="*/ 0 h 1368"/>
              <a:gd name="T14" fmla="*/ 0 60000 65536"/>
              <a:gd name="T15" fmla="*/ 0 60000 65536"/>
              <a:gd name="T16" fmla="*/ 0 60000 65536"/>
              <a:gd name="T17" fmla="*/ 0 60000 65536"/>
              <a:gd name="T18" fmla="*/ 0 60000 65536"/>
              <a:gd name="T19" fmla="*/ 0 60000 65536"/>
              <a:gd name="T20" fmla="*/ 0 60000 65536"/>
              <a:gd name="T21" fmla="*/ 0 w 2624"/>
              <a:gd name="T22" fmla="*/ 0 h 1368"/>
              <a:gd name="T23" fmla="*/ 2624 w 2624"/>
              <a:gd name="T24" fmla="*/ 1368 h 13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24" h="1368">
                <a:moveTo>
                  <a:pt x="0" y="1344"/>
                </a:moveTo>
                <a:cubicBezTo>
                  <a:pt x="376" y="1356"/>
                  <a:pt x="752" y="1368"/>
                  <a:pt x="912" y="1248"/>
                </a:cubicBezTo>
                <a:cubicBezTo>
                  <a:pt x="1072" y="1128"/>
                  <a:pt x="848" y="672"/>
                  <a:pt x="960" y="624"/>
                </a:cubicBezTo>
                <a:cubicBezTo>
                  <a:pt x="1072" y="576"/>
                  <a:pt x="1440" y="1024"/>
                  <a:pt x="1584" y="960"/>
                </a:cubicBezTo>
                <a:cubicBezTo>
                  <a:pt x="1728" y="896"/>
                  <a:pt x="1672" y="296"/>
                  <a:pt x="1824" y="240"/>
                </a:cubicBezTo>
                <a:cubicBezTo>
                  <a:pt x="1976" y="184"/>
                  <a:pt x="2368" y="664"/>
                  <a:pt x="2496" y="624"/>
                </a:cubicBezTo>
                <a:cubicBezTo>
                  <a:pt x="2624" y="584"/>
                  <a:pt x="2608" y="292"/>
                  <a:pt x="2592" y="0"/>
                </a:cubicBezTo>
              </a:path>
            </a:pathLst>
          </a:custGeom>
          <a:noFill/>
          <a:ln w="38100">
            <a:solidFill>
              <a:schemeClr val="tx1"/>
            </a:solidFill>
            <a:round/>
            <a:headEnd/>
            <a:tailEnd/>
          </a:ln>
        </p:spPr>
        <p:txBody>
          <a:bodyPr/>
          <a:lstStyle/>
          <a:p>
            <a:endParaRPr lang="en-US"/>
          </a:p>
        </p:txBody>
      </p:sp>
      <p:sp>
        <p:nvSpPr>
          <p:cNvPr id="57349" name="Line 6"/>
          <p:cNvSpPr>
            <a:spLocks noChangeShapeType="1"/>
          </p:cNvSpPr>
          <p:nvPr/>
        </p:nvSpPr>
        <p:spPr bwMode="auto">
          <a:xfrm>
            <a:off x="1524000" y="1690688"/>
            <a:ext cx="0" cy="4114800"/>
          </a:xfrm>
          <a:prstGeom prst="line">
            <a:avLst/>
          </a:prstGeom>
          <a:noFill/>
          <a:ln w="9525">
            <a:solidFill>
              <a:schemeClr val="tx1"/>
            </a:solidFill>
            <a:round/>
            <a:headEnd type="triangle" w="med" len="med"/>
            <a:tailEnd/>
          </a:ln>
        </p:spPr>
        <p:txBody>
          <a:bodyPr/>
          <a:lstStyle/>
          <a:p>
            <a:endParaRPr lang="en-US"/>
          </a:p>
        </p:txBody>
      </p:sp>
      <p:sp>
        <p:nvSpPr>
          <p:cNvPr id="57350" name="Line 7"/>
          <p:cNvSpPr>
            <a:spLocks noChangeShapeType="1"/>
          </p:cNvSpPr>
          <p:nvPr/>
        </p:nvSpPr>
        <p:spPr bwMode="auto">
          <a:xfrm flipH="1">
            <a:off x="1524000" y="5805488"/>
            <a:ext cx="4419600" cy="0"/>
          </a:xfrm>
          <a:prstGeom prst="line">
            <a:avLst/>
          </a:prstGeom>
          <a:noFill/>
          <a:ln w="9525">
            <a:solidFill>
              <a:schemeClr val="tx1"/>
            </a:solidFill>
            <a:round/>
            <a:headEnd type="triangle" w="med" len="med"/>
            <a:tailEnd/>
          </a:ln>
        </p:spPr>
        <p:txBody>
          <a:bodyPr/>
          <a:lstStyle/>
          <a:p>
            <a:endParaRPr lang="en-US"/>
          </a:p>
        </p:txBody>
      </p:sp>
      <p:sp>
        <p:nvSpPr>
          <p:cNvPr id="57351" name="Text Box 8"/>
          <p:cNvSpPr txBox="1">
            <a:spLocks noChangeArrowheads="1"/>
          </p:cNvSpPr>
          <p:nvPr/>
        </p:nvSpPr>
        <p:spPr bwMode="auto">
          <a:xfrm>
            <a:off x="4419600" y="6034088"/>
            <a:ext cx="1447800" cy="366712"/>
          </a:xfrm>
          <a:prstGeom prst="rect">
            <a:avLst/>
          </a:prstGeom>
          <a:noFill/>
          <a:ln w="9525">
            <a:noFill/>
            <a:miter lim="800000"/>
            <a:headEnd/>
            <a:tailEnd/>
          </a:ln>
        </p:spPr>
        <p:txBody>
          <a:bodyPr>
            <a:spAutoFit/>
          </a:bodyPr>
          <a:lstStyle/>
          <a:p>
            <a:pPr>
              <a:spcBef>
                <a:spcPct val="50000"/>
              </a:spcBef>
            </a:pPr>
            <a:r>
              <a:rPr lang="en-US"/>
              <a:t>Predictor X</a:t>
            </a:r>
          </a:p>
        </p:txBody>
      </p:sp>
      <p:sp>
        <p:nvSpPr>
          <p:cNvPr id="57352" name="Text Box 9"/>
          <p:cNvSpPr txBox="1">
            <a:spLocks noChangeArrowheads="1"/>
          </p:cNvSpPr>
          <p:nvPr/>
        </p:nvSpPr>
        <p:spPr bwMode="auto">
          <a:xfrm>
            <a:off x="152400" y="2224088"/>
            <a:ext cx="1447800" cy="641350"/>
          </a:xfrm>
          <a:prstGeom prst="rect">
            <a:avLst/>
          </a:prstGeom>
          <a:noFill/>
          <a:ln w="9525">
            <a:noFill/>
            <a:miter lim="800000"/>
            <a:headEnd/>
            <a:tailEnd/>
          </a:ln>
        </p:spPr>
        <p:txBody>
          <a:bodyPr>
            <a:spAutoFit/>
          </a:bodyPr>
          <a:lstStyle/>
          <a:p>
            <a:pPr>
              <a:spcBef>
                <a:spcPct val="50000"/>
              </a:spcBef>
            </a:pPr>
            <a:r>
              <a:rPr lang="en-US"/>
              <a:t>Outcome of Interest Y</a:t>
            </a:r>
          </a:p>
        </p:txBody>
      </p:sp>
      <p:sp>
        <p:nvSpPr>
          <p:cNvPr id="57353" name="Oval 10"/>
          <p:cNvSpPr>
            <a:spLocks noChangeArrowheads="1"/>
          </p:cNvSpPr>
          <p:nvPr/>
        </p:nvSpPr>
        <p:spPr bwMode="auto">
          <a:xfrm>
            <a:off x="1447800" y="4129088"/>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7354" name="Oval 11"/>
          <p:cNvSpPr>
            <a:spLocks noChangeArrowheads="1"/>
          </p:cNvSpPr>
          <p:nvPr/>
        </p:nvSpPr>
        <p:spPr bwMode="auto">
          <a:xfrm>
            <a:off x="2514600" y="4129088"/>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7355" name="Oval 12"/>
          <p:cNvSpPr>
            <a:spLocks noChangeArrowheads="1"/>
          </p:cNvSpPr>
          <p:nvPr/>
        </p:nvSpPr>
        <p:spPr bwMode="auto">
          <a:xfrm>
            <a:off x="2971800" y="3443288"/>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7356" name="Oval 13"/>
          <p:cNvSpPr>
            <a:spLocks noChangeArrowheads="1"/>
          </p:cNvSpPr>
          <p:nvPr/>
        </p:nvSpPr>
        <p:spPr bwMode="auto">
          <a:xfrm>
            <a:off x="2971800" y="2986088"/>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7357" name="Oval 14"/>
          <p:cNvSpPr>
            <a:spLocks noChangeArrowheads="1"/>
          </p:cNvSpPr>
          <p:nvPr/>
        </p:nvSpPr>
        <p:spPr bwMode="auto">
          <a:xfrm>
            <a:off x="3962400" y="3519488"/>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7358" name="Oval 15"/>
          <p:cNvSpPr>
            <a:spLocks noChangeArrowheads="1"/>
          </p:cNvSpPr>
          <p:nvPr/>
        </p:nvSpPr>
        <p:spPr bwMode="auto">
          <a:xfrm>
            <a:off x="4343400" y="2376488"/>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7359" name="Oval 16"/>
          <p:cNvSpPr>
            <a:spLocks noChangeArrowheads="1"/>
          </p:cNvSpPr>
          <p:nvPr/>
        </p:nvSpPr>
        <p:spPr bwMode="auto">
          <a:xfrm>
            <a:off x="5410200" y="2986088"/>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7360" name="Oval 17"/>
          <p:cNvSpPr>
            <a:spLocks noChangeArrowheads="1"/>
          </p:cNvSpPr>
          <p:nvPr/>
        </p:nvSpPr>
        <p:spPr bwMode="auto">
          <a:xfrm>
            <a:off x="5562600" y="2071688"/>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7361" name="Line 18"/>
          <p:cNvSpPr>
            <a:spLocks noChangeShapeType="1"/>
          </p:cNvSpPr>
          <p:nvPr/>
        </p:nvSpPr>
        <p:spPr bwMode="auto">
          <a:xfrm flipV="1">
            <a:off x="1524000" y="2147888"/>
            <a:ext cx="4572000" cy="2057400"/>
          </a:xfrm>
          <a:prstGeom prst="line">
            <a:avLst/>
          </a:prstGeom>
          <a:noFill/>
          <a:ln w="38100">
            <a:solidFill>
              <a:schemeClr val="tx1"/>
            </a:solidFill>
            <a:prstDash val="sysDot"/>
            <a:round/>
            <a:headEnd/>
            <a:tailEnd/>
          </a:ln>
        </p:spPr>
        <p:txBody>
          <a:bodyPr/>
          <a:lstStyle/>
          <a:p>
            <a:endParaRPr lang="en-US"/>
          </a:p>
        </p:txBody>
      </p:sp>
      <p:sp>
        <p:nvSpPr>
          <p:cNvPr id="57362" name="Oval 19"/>
          <p:cNvSpPr>
            <a:spLocks noChangeArrowheads="1"/>
          </p:cNvSpPr>
          <p:nvPr/>
        </p:nvSpPr>
        <p:spPr bwMode="auto">
          <a:xfrm>
            <a:off x="2133600" y="3976688"/>
            <a:ext cx="152400" cy="152400"/>
          </a:xfrm>
          <a:prstGeom prst="ellipse">
            <a:avLst/>
          </a:prstGeom>
          <a:noFill/>
          <a:ln w="9525">
            <a:solidFill>
              <a:schemeClr val="tx1"/>
            </a:solidFill>
            <a:round/>
            <a:headEnd/>
            <a:tailEnd/>
          </a:ln>
        </p:spPr>
        <p:txBody>
          <a:bodyPr wrap="none" anchor="ctr"/>
          <a:lstStyle/>
          <a:p>
            <a:endParaRPr lang="en-US"/>
          </a:p>
        </p:txBody>
      </p:sp>
      <p:sp>
        <p:nvSpPr>
          <p:cNvPr id="57363" name="Oval 20"/>
          <p:cNvSpPr>
            <a:spLocks noChangeArrowheads="1"/>
          </p:cNvSpPr>
          <p:nvPr/>
        </p:nvSpPr>
        <p:spPr bwMode="auto">
          <a:xfrm>
            <a:off x="2514600" y="3519488"/>
            <a:ext cx="152400" cy="152400"/>
          </a:xfrm>
          <a:prstGeom prst="ellipse">
            <a:avLst/>
          </a:prstGeom>
          <a:noFill/>
          <a:ln w="9525">
            <a:solidFill>
              <a:schemeClr val="tx1"/>
            </a:solidFill>
            <a:round/>
            <a:headEnd/>
            <a:tailEnd/>
          </a:ln>
        </p:spPr>
        <p:txBody>
          <a:bodyPr wrap="none" anchor="ctr"/>
          <a:lstStyle/>
          <a:p>
            <a:endParaRPr lang="en-US"/>
          </a:p>
        </p:txBody>
      </p:sp>
      <p:sp>
        <p:nvSpPr>
          <p:cNvPr id="57364" name="Oval 21"/>
          <p:cNvSpPr>
            <a:spLocks noChangeArrowheads="1"/>
          </p:cNvSpPr>
          <p:nvPr/>
        </p:nvSpPr>
        <p:spPr bwMode="auto">
          <a:xfrm>
            <a:off x="2819400" y="3748088"/>
            <a:ext cx="152400" cy="152400"/>
          </a:xfrm>
          <a:prstGeom prst="ellipse">
            <a:avLst/>
          </a:prstGeom>
          <a:noFill/>
          <a:ln w="9525">
            <a:solidFill>
              <a:schemeClr val="tx1"/>
            </a:solidFill>
            <a:round/>
            <a:headEnd/>
            <a:tailEnd/>
          </a:ln>
        </p:spPr>
        <p:txBody>
          <a:bodyPr wrap="none" anchor="ctr"/>
          <a:lstStyle/>
          <a:p>
            <a:endParaRPr lang="en-US"/>
          </a:p>
        </p:txBody>
      </p:sp>
      <p:sp>
        <p:nvSpPr>
          <p:cNvPr id="57365" name="Oval 22"/>
          <p:cNvSpPr>
            <a:spLocks noChangeArrowheads="1"/>
          </p:cNvSpPr>
          <p:nvPr/>
        </p:nvSpPr>
        <p:spPr bwMode="auto">
          <a:xfrm>
            <a:off x="3429000" y="3595688"/>
            <a:ext cx="152400" cy="152400"/>
          </a:xfrm>
          <a:prstGeom prst="ellipse">
            <a:avLst/>
          </a:prstGeom>
          <a:noFill/>
          <a:ln w="9525">
            <a:solidFill>
              <a:schemeClr val="tx1"/>
            </a:solidFill>
            <a:round/>
            <a:headEnd/>
            <a:tailEnd/>
          </a:ln>
        </p:spPr>
        <p:txBody>
          <a:bodyPr wrap="none" anchor="ctr"/>
          <a:lstStyle/>
          <a:p>
            <a:endParaRPr lang="en-US"/>
          </a:p>
        </p:txBody>
      </p:sp>
      <p:sp>
        <p:nvSpPr>
          <p:cNvPr id="57366" name="Oval 23"/>
          <p:cNvSpPr>
            <a:spLocks noChangeArrowheads="1"/>
          </p:cNvSpPr>
          <p:nvPr/>
        </p:nvSpPr>
        <p:spPr bwMode="auto">
          <a:xfrm>
            <a:off x="3581400" y="2986088"/>
            <a:ext cx="152400" cy="152400"/>
          </a:xfrm>
          <a:prstGeom prst="ellipse">
            <a:avLst/>
          </a:prstGeom>
          <a:noFill/>
          <a:ln w="9525">
            <a:solidFill>
              <a:schemeClr val="tx1"/>
            </a:solidFill>
            <a:round/>
            <a:headEnd/>
            <a:tailEnd/>
          </a:ln>
        </p:spPr>
        <p:txBody>
          <a:bodyPr wrap="none" anchor="ctr"/>
          <a:lstStyle/>
          <a:p>
            <a:endParaRPr lang="en-US"/>
          </a:p>
        </p:txBody>
      </p:sp>
      <p:sp>
        <p:nvSpPr>
          <p:cNvPr id="57367" name="Oval 24"/>
          <p:cNvSpPr>
            <a:spLocks noChangeArrowheads="1"/>
          </p:cNvSpPr>
          <p:nvPr/>
        </p:nvSpPr>
        <p:spPr bwMode="auto">
          <a:xfrm>
            <a:off x="3962400" y="3367088"/>
            <a:ext cx="152400" cy="152400"/>
          </a:xfrm>
          <a:prstGeom prst="ellipse">
            <a:avLst/>
          </a:prstGeom>
          <a:noFill/>
          <a:ln w="9525">
            <a:solidFill>
              <a:schemeClr val="tx1"/>
            </a:solidFill>
            <a:round/>
            <a:headEnd/>
            <a:tailEnd/>
          </a:ln>
        </p:spPr>
        <p:txBody>
          <a:bodyPr wrap="none" anchor="ctr"/>
          <a:lstStyle/>
          <a:p>
            <a:endParaRPr lang="en-US"/>
          </a:p>
        </p:txBody>
      </p:sp>
      <p:sp>
        <p:nvSpPr>
          <p:cNvPr id="57368" name="Oval 25"/>
          <p:cNvSpPr>
            <a:spLocks noChangeArrowheads="1"/>
          </p:cNvSpPr>
          <p:nvPr/>
        </p:nvSpPr>
        <p:spPr bwMode="auto">
          <a:xfrm>
            <a:off x="3962400" y="2833688"/>
            <a:ext cx="152400" cy="152400"/>
          </a:xfrm>
          <a:prstGeom prst="ellipse">
            <a:avLst/>
          </a:prstGeom>
          <a:noFill/>
          <a:ln w="9525">
            <a:solidFill>
              <a:schemeClr val="tx1"/>
            </a:solidFill>
            <a:round/>
            <a:headEnd/>
            <a:tailEnd/>
          </a:ln>
        </p:spPr>
        <p:txBody>
          <a:bodyPr wrap="none" anchor="ctr"/>
          <a:lstStyle/>
          <a:p>
            <a:endParaRPr lang="en-US"/>
          </a:p>
        </p:txBody>
      </p:sp>
      <p:sp>
        <p:nvSpPr>
          <p:cNvPr id="57369" name="Oval 26"/>
          <p:cNvSpPr>
            <a:spLocks noChangeArrowheads="1"/>
          </p:cNvSpPr>
          <p:nvPr/>
        </p:nvSpPr>
        <p:spPr bwMode="auto">
          <a:xfrm>
            <a:off x="4343400" y="3062288"/>
            <a:ext cx="152400" cy="152400"/>
          </a:xfrm>
          <a:prstGeom prst="ellipse">
            <a:avLst/>
          </a:prstGeom>
          <a:noFill/>
          <a:ln w="9525">
            <a:solidFill>
              <a:schemeClr val="tx1"/>
            </a:solidFill>
            <a:round/>
            <a:headEnd/>
            <a:tailEnd/>
          </a:ln>
        </p:spPr>
        <p:txBody>
          <a:bodyPr wrap="none" anchor="ctr"/>
          <a:lstStyle/>
          <a:p>
            <a:endParaRPr lang="en-US"/>
          </a:p>
        </p:txBody>
      </p:sp>
      <p:sp>
        <p:nvSpPr>
          <p:cNvPr id="57370" name="Oval 27"/>
          <p:cNvSpPr>
            <a:spLocks noChangeArrowheads="1"/>
          </p:cNvSpPr>
          <p:nvPr/>
        </p:nvSpPr>
        <p:spPr bwMode="auto">
          <a:xfrm>
            <a:off x="4800600" y="3138488"/>
            <a:ext cx="152400" cy="152400"/>
          </a:xfrm>
          <a:prstGeom prst="ellipse">
            <a:avLst/>
          </a:prstGeom>
          <a:noFill/>
          <a:ln w="9525">
            <a:solidFill>
              <a:schemeClr val="tx1"/>
            </a:solidFill>
            <a:round/>
            <a:headEnd/>
            <a:tailEnd/>
          </a:ln>
        </p:spPr>
        <p:txBody>
          <a:bodyPr wrap="none" anchor="ctr"/>
          <a:lstStyle/>
          <a:p>
            <a:endParaRPr lang="en-US"/>
          </a:p>
        </p:txBody>
      </p:sp>
      <p:sp>
        <p:nvSpPr>
          <p:cNvPr id="57371" name="Oval 28"/>
          <p:cNvSpPr>
            <a:spLocks noChangeArrowheads="1"/>
          </p:cNvSpPr>
          <p:nvPr/>
        </p:nvSpPr>
        <p:spPr bwMode="auto">
          <a:xfrm>
            <a:off x="4648200" y="2909888"/>
            <a:ext cx="152400" cy="152400"/>
          </a:xfrm>
          <a:prstGeom prst="ellipse">
            <a:avLst/>
          </a:prstGeom>
          <a:noFill/>
          <a:ln w="9525">
            <a:solidFill>
              <a:schemeClr val="tx1"/>
            </a:solidFill>
            <a:round/>
            <a:headEnd/>
            <a:tailEnd/>
          </a:ln>
        </p:spPr>
        <p:txBody>
          <a:bodyPr wrap="none" anchor="ctr"/>
          <a:lstStyle/>
          <a:p>
            <a:endParaRPr lang="en-US"/>
          </a:p>
        </p:txBody>
      </p:sp>
      <p:sp>
        <p:nvSpPr>
          <p:cNvPr id="57372" name="Oval 29"/>
          <p:cNvSpPr>
            <a:spLocks noChangeArrowheads="1"/>
          </p:cNvSpPr>
          <p:nvPr/>
        </p:nvSpPr>
        <p:spPr bwMode="auto">
          <a:xfrm>
            <a:off x="4343400" y="2605088"/>
            <a:ext cx="152400" cy="152400"/>
          </a:xfrm>
          <a:prstGeom prst="ellipse">
            <a:avLst/>
          </a:prstGeom>
          <a:noFill/>
          <a:ln w="9525">
            <a:solidFill>
              <a:schemeClr val="tx1"/>
            </a:solidFill>
            <a:round/>
            <a:headEnd/>
            <a:tailEnd/>
          </a:ln>
        </p:spPr>
        <p:txBody>
          <a:bodyPr wrap="none" anchor="ctr"/>
          <a:lstStyle/>
          <a:p>
            <a:endParaRPr lang="en-US"/>
          </a:p>
        </p:txBody>
      </p:sp>
      <p:sp>
        <p:nvSpPr>
          <p:cNvPr id="57373" name="Oval 30"/>
          <p:cNvSpPr>
            <a:spLocks noChangeArrowheads="1"/>
          </p:cNvSpPr>
          <p:nvPr/>
        </p:nvSpPr>
        <p:spPr bwMode="auto">
          <a:xfrm>
            <a:off x="4495800" y="2147888"/>
            <a:ext cx="152400" cy="152400"/>
          </a:xfrm>
          <a:prstGeom prst="ellipse">
            <a:avLst/>
          </a:prstGeom>
          <a:noFill/>
          <a:ln w="9525">
            <a:solidFill>
              <a:schemeClr val="tx1"/>
            </a:solidFill>
            <a:round/>
            <a:headEnd/>
            <a:tailEnd/>
          </a:ln>
        </p:spPr>
        <p:txBody>
          <a:bodyPr wrap="none" anchor="ctr"/>
          <a:lstStyle/>
          <a:p>
            <a:endParaRPr lang="en-US"/>
          </a:p>
        </p:txBody>
      </p:sp>
      <p:sp>
        <p:nvSpPr>
          <p:cNvPr id="57374" name="Oval 31"/>
          <p:cNvSpPr>
            <a:spLocks noChangeArrowheads="1"/>
          </p:cNvSpPr>
          <p:nvPr/>
        </p:nvSpPr>
        <p:spPr bwMode="auto">
          <a:xfrm>
            <a:off x="5257800" y="2757488"/>
            <a:ext cx="152400" cy="152400"/>
          </a:xfrm>
          <a:prstGeom prst="ellipse">
            <a:avLst/>
          </a:prstGeom>
          <a:noFill/>
          <a:ln w="9525">
            <a:solidFill>
              <a:schemeClr val="tx1"/>
            </a:solidFill>
            <a:round/>
            <a:headEnd/>
            <a:tailEnd/>
          </a:ln>
        </p:spPr>
        <p:txBody>
          <a:bodyPr wrap="none" anchor="ctr"/>
          <a:lstStyle/>
          <a:p>
            <a:endParaRPr lang="en-US"/>
          </a:p>
        </p:txBody>
      </p:sp>
      <p:sp>
        <p:nvSpPr>
          <p:cNvPr id="57375" name="Oval 32"/>
          <p:cNvSpPr>
            <a:spLocks noChangeArrowheads="1"/>
          </p:cNvSpPr>
          <p:nvPr/>
        </p:nvSpPr>
        <p:spPr bwMode="auto">
          <a:xfrm>
            <a:off x="5105400" y="2300288"/>
            <a:ext cx="152400" cy="152400"/>
          </a:xfrm>
          <a:prstGeom prst="ellipse">
            <a:avLst/>
          </a:prstGeom>
          <a:noFill/>
          <a:ln w="9525">
            <a:solidFill>
              <a:schemeClr val="tx1"/>
            </a:solidFill>
            <a:round/>
            <a:headEnd/>
            <a:tailEnd/>
          </a:ln>
        </p:spPr>
        <p:txBody>
          <a:bodyPr wrap="none" anchor="ctr"/>
          <a:lstStyle/>
          <a:p>
            <a:endParaRPr lang="en-US"/>
          </a:p>
        </p:txBody>
      </p:sp>
      <p:sp>
        <p:nvSpPr>
          <p:cNvPr id="57376" name="Oval 33"/>
          <p:cNvSpPr>
            <a:spLocks noChangeArrowheads="1"/>
          </p:cNvSpPr>
          <p:nvPr/>
        </p:nvSpPr>
        <p:spPr bwMode="auto">
          <a:xfrm>
            <a:off x="1676400" y="3824288"/>
            <a:ext cx="152400" cy="152400"/>
          </a:xfrm>
          <a:prstGeom prst="ellipse">
            <a:avLst/>
          </a:prstGeom>
          <a:noFill/>
          <a:ln w="9525">
            <a:solidFill>
              <a:schemeClr val="tx1"/>
            </a:solidFill>
            <a:round/>
            <a:headEnd/>
            <a:tailEnd/>
          </a:ln>
        </p:spPr>
        <p:txBody>
          <a:bodyPr wrap="none" anchor="ctr"/>
          <a:lstStyle/>
          <a:p>
            <a:endParaRPr lang="en-US"/>
          </a:p>
        </p:txBody>
      </p:sp>
      <p:sp>
        <p:nvSpPr>
          <p:cNvPr id="57377" name="Oval 34"/>
          <p:cNvSpPr>
            <a:spLocks noChangeArrowheads="1"/>
          </p:cNvSpPr>
          <p:nvPr/>
        </p:nvSpPr>
        <p:spPr bwMode="auto">
          <a:xfrm>
            <a:off x="2209800" y="3519488"/>
            <a:ext cx="152400" cy="152400"/>
          </a:xfrm>
          <a:prstGeom prst="ellipse">
            <a:avLst/>
          </a:prstGeom>
          <a:noFill/>
          <a:ln w="9525">
            <a:solidFill>
              <a:schemeClr val="tx1"/>
            </a:solidFill>
            <a:round/>
            <a:headEnd/>
            <a:tailEnd/>
          </a:ln>
        </p:spPr>
        <p:txBody>
          <a:bodyPr wrap="none" anchor="ctr"/>
          <a:lstStyle/>
          <a:p>
            <a:endParaRPr lang="en-US"/>
          </a:p>
        </p:txBody>
      </p:sp>
      <p:sp>
        <p:nvSpPr>
          <p:cNvPr id="57378" name="Oval 35"/>
          <p:cNvSpPr>
            <a:spLocks noChangeArrowheads="1"/>
          </p:cNvSpPr>
          <p:nvPr/>
        </p:nvSpPr>
        <p:spPr bwMode="auto">
          <a:xfrm>
            <a:off x="3124200" y="3214688"/>
            <a:ext cx="152400" cy="152400"/>
          </a:xfrm>
          <a:prstGeom prst="ellipse">
            <a:avLst/>
          </a:prstGeom>
          <a:noFill/>
          <a:ln w="9525">
            <a:solidFill>
              <a:schemeClr val="tx1"/>
            </a:solidFill>
            <a:round/>
            <a:headEnd/>
            <a:tailEnd/>
          </a:ln>
        </p:spPr>
        <p:txBody>
          <a:bodyPr wrap="none" anchor="ctr"/>
          <a:lstStyle/>
          <a:p>
            <a:endParaRPr lang="en-US"/>
          </a:p>
        </p:txBody>
      </p:sp>
      <p:sp>
        <p:nvSpPr>
          <p:cNvPr id="57379" name="Oval 36"/>
          <p:cNvSpPr>
            <a:spLocks noChangeArrowheads="1"/>
          </p:cNvSpPr>
          <p:nvPr/>
        </p:nvSpPr>
        <p:spPr bwMode="auto">
          <a:xfrm>
            <a:off x="3124200" y="2833688"/>
            <a:ext cx="152400" cy="152400"/>
          </a:xfrm>
          <a:prstGeom prst="ellipse">
            <a:avLst/>
          </a:prstGeom>
          <a:noFill/>
          <a:ln w="9525">
            <a:solidFill>
              <a:schemeClr val="tx1"/>
            </a:solidFill>
            <a:round/>
            <a:headEnd/>
            <a:tailEnd/>
          </a:ln>
        </p:spPr>
        <p:txBody>
          <a:bodyPr wrap="none" anchor="ctr"/>
          <a:lstStyle/>
          <a:p>
            <a:endParaRPr lang="en-US"/>
          </a:p>
        </p:txBody>
      </p:sp>
      <p:sp>
        <p:nvSpPr>
          <p:cNvPr id="57380" name="Oval 37"/>
          <p:cNvSpPr>
            <a:spLocks noChangeArrowheads="1"/>
          </p:cNvSpPr>
          <p:nvPr/>
        </p:nvSpPr>
        <p:spPr bwMode="auto">
          <a:xfrm>
            <a:off x="3505200" y="2605088"/>
            <a:ext cx="152400" cy="152400"/>
          </a:xfrm>
          <a:prstGeom prst="ellipse">
            <a:avLst/>
          </a:prstGeom>
          <a:noFill/>
          <a:ln w="9525">
            <a:solidFill>
              <a:schemeClr val="tx1"/>
            </a:solidFill>
            <a:round/>
            <a:headEnd/>
            <a:tailEnd/>
          </a:ln>
        </p:spPr>
        <p:txBody>
          <a:bodyPr wrap="none" anchor="ctr"/>
          <a:lstStyle/>
          <a:p>
            <a:endParaRPr lang="en-US"/>
          </a:p>
        </p:txBody>
      </p:sp>
      <p:sp>
        <p:nvSpPr>
          <p:cNvPr id="57381" name="Oval 38"/>
          <p:cNvSpPr>
            <a:spLocks noChangeArrowheads="1"/>
          </p:cNvSpPr>
          <p:nvPr/>
        </p:nvSpPr>
        <p:spPr bwMode="auto">
          <a:xfrm>
            <a:off x="5791200" y="2833688"/>
            <a:ext cx="152400" cy="152400"/>
          </a:xfrm>
          <a:prstGeom prst="ellipse">
            <a:avLst/>
          </a:prstGeom>
          <a:noFill/>
          <a:ln w="9525">
            <a:solidFill>
              <a:schemeClr val="tx1"/>
            </a:solidFill>
            <a:round/>
            <a:headEnd/>
            <a:tailEnd/>
          </a:ln>
        </p:spPr>
        <p:txBody>
          <a:bodyPr wrap="none" anchor="ctr"/>
          <a:lstStyle/>
          <a:p>
            <a:endParaRPr lang="en-US"/>
          </a:p>
        </p:txBody>
      </p:sp>
      <p:sp>
        <p:nvSpPr>
          <p:cNvPr id="57382" name="Oval 39"/>
          <p:cNvSpPr>
            <a:spLocks noChangeArrowheads="1"/>
          </p:cNvSpPr>
          <p:nvPr/>
        </p:nvSpPr>
        <p:spPr bwMode="auto">
          <a:xfrm>
            <a:off x="3657600" y="4721225"/>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7383" name="Oval 40"/>
          <p:cNvSpPr>
            <a:spLocks noChangeArrowheads="1"/>
          </p:cNvSpPr>
          <p:nvPr/>
        </p:nvSpPr>
        <p:spPr bwMode="auto">
          <a:xfrm>
            <a:off x="3657600" y="5102225"/>
            <a:ext cx="152400" cy="152400"/>
          </a:xfrm>
          <a:prstGeom prst="ellipse">
            <a:avLst/>
          </a:prstGeom>
          <a:noFill/>
          <a:ln w="9525">
            <a:solidFill>
              <a:schemeClr val="tx1"/>
            </a:solidFill>
            <a:round/>
            <a:headEnd/>
            <a:tailEnd/>
          </a:ln>
        </p:spPr>
        <p:txBody>
          <a:bodyPr wrap="none" anchor="ctr"/>
          <a:lstStyle/>
          <a:p>
            <a:endParaRPr lang="en-US"/>
          </a:p>
        </p:txBody>
      </p:sp>
      <p:sp>
        <p:nvSpPr>
          <p:cNvPr id="57384" name="Text Box 41"/>
          <p:cNvSpPr txBox="1">
            <a:spLocks noChangeArrowheads="1"/>
          </p:cNvSpPr>
          <p:nvPr/>
        </p:nvSpPr>
        <p:spPr bwMode="auto">
          <a:xfrm>
            <a:off x="3886200" y="4645025"/>
            <a:ext cx="1905000" cy="703263"/>
          </a:xfrm>
          <a:prstGeom prst="rect">
            <a:avLst/>
          </a:prstGeom>
          <a:noFill/>
          <a:ln w="9525">
            <a:noFill/>
            <a:miter lim="800000"/>
            <a:headEnd/>
            <a:tailEnd/>
          </a:ln>
        </p:spPr>
        <p:txBody>
          <a:bodyPr>
            <a:spAutoFit/>
          </a:bodyPr>
          <a:lstStyle/>
          <a:p>
            <a:pPr>
              <a:spcBef>
                <a:spcPct val="50000"/>
              </a:spcBef>
            </a:pPr>
            <a:r>
              <a:rPr lang="en-US" sz="1600"/>
              <a:t>Training Data</a:t>
            </a:r>
          </a:p>
          <a:p>
            <a:pPr>
              <a:spcBef>
                <a:spcPct val="50000"/>
              </a:spcBef>
            </a:pPr>
            <a:r>
              <a:rPr lang="en-US" sz="1600"/>
              <a:t>Future Data</a:t>
            </a:r>
          </a:p>
        </p:txBody>
      </p:sp>
      <p:sp>
        <p:nvSpPr>
          <p:cNvPr id="57385" name="Text Box 42"/>
          <p:cNvSpPr txBox="1">
            <a:spLocks noChangeArrowheads="1"/>
          </p:cNvSpPr>
          <p:nvPr/>
        </p:nvSpPr>
        <p:spPr bwMode="auto">
          <a:xfrm>
            <a:off x="7086600" y="2971800"/>
            <a:ext cx="1676400" cy="641350"/>
          </a:xfrm>
          <a:prstGeom prst="rect">
            <a:avLst/>
          </a:prstGeom>
          <a:noFill/>
          <a:ln w="9525">
            <a:noFill/>
            <a:miter lim="800000"/>
            <a:headEnd/>
            <a:tailEnd/>
          </a:ln>
        </p:spPr>
        <p:txBody>
          <a:bodyPr>
            <a:spAutoFit/>
          </a:bodyPr>
          <a:lstStyle/>
          <a:p>
            <a:pPr>
              <a:spcBef>
                <a:spcPct val="50000"/>
              </a:spcBef>
            </a:pPr>
            <a:r>
              <a:rPr lang="en-US">
                <a:solidFill>
                  <a:srgbClr val="FF0000"/>
                </a:solidFill>
              </a:rPr>
              <a:t>This line is good!</a:t>
            </a:r>
          </a:p>
        </p:txBody>
      </p:sp>
      <p:sp>
        <p:nvSpPr>
          <p:cNvPr id="57386" name="Text Box 43"/>
          <p:cNvSpPr txBox="1">
            <a:spLocks noChangeArrowheads="1"/>
          </p:cNvSpPr>
          <p:nvPr/>
        </p:nvSpPr>
        <p:spPr bwMode="auto">
          <a:xfrm>
            <a:off x="7086600" y="4114800"/>
            <a:ext cx="1676400" cy="641350"/>
          </a:xfrm>
          <a:prstGeom prst="rect">
            <a:avLst/>
          </a:prstGeom>
          <a:noFill/>
          <a:ln w="9525">
            <a:noFill/>
            <a:miter lim="800000"/>
            <a:headEnd/>
            <a:tailEnd/>
          </a:ln>
        </p:spPr>
        <p:txBody>
          <a:bodyPr>
            <a:spAutoFit/>
          </a:bodyPr>
          <a:lstStyle/>
          <a:p>
            <a:pPr>
              <a:spcBef>
                <a:spcPct val="50000"/>
              </a:spcBef>
            </a:pPr>
            <a:r>
              <a:rPr lang="en-US">
                <a:solidFill>
                  <a:srgbClr val="FF0000"/>
                </a:solidFill>
              </a:rPr>
              <a:t>This line overfits!</a:t>
            </a:r>
          </a:p>
        </p:txBody>
      </p:sp>
      <p:sp>
        <p:nvSpPr>
          <p:cNvPr id="57387" name="Line 44"/>
          <p:cNvSpPr>
            <a:spLocks noChangeShapeType="1"/>
          </p:cNvSpPr>
          <p:nvPr/>
        </p:nvSpPr>
        <p:spPr bwMode="auto">
          <a:xfrm flipH="1" flipV="1">
            <a:off x="5638800" y="2895600"/>
            <a:ext cx="1447800" cy="1295400"/>
          </a:xfrm>
          <a:prstGeom prst="line">
            <a:avLst/>
          </a:prstGeom>
          <a:noFill/>
          <a:ln w="9525">
            <a:solidFill>
              <a:schemeClr val="tx1"/>
            </a:solidFill>
            <a:round/>
            <a:headEnd/>
            <a:tailEnd type="triangle" w="med" len="med"/>
          </a:ln>
        </p:spPr>
        <p:txBody>
          <a:bodyPr/>
          <a:lstStyle/>
          <a:p>
            <a:endParaRPr lang="en-US"/>
          </a:p>
        </p:txBody>
      </p:sp>
      <p:sp>
        <p:nvSpPr>
          <p:cNvPr id="57388" name="Line 46"/>
          <p:cNvSpPr>
            <a:spLocks noChangeShapeType="1"/>
          </p:cNvSpPr>
          <p:nvPr/>
        </p:nvSpPr>
        <p:spPr bwMode="auto">
          <a:xfrm flipH="1" flipV="1">
            <a:off x="6019800" y="2209800"/>
            <a:ext cx="1066800" cy="838200"/>
          </a:xfrm>
          <a:prstGeom prst="line">
            <a:avLst/>
          </a:prstGeom>
          <a:noFill/>
          <a:ln w="9525">
            <a:solidFill>
              <a:schemeClr val="tx1"/>
            </a:solidFill>
            <a:round/>
            <a:headEnd/>
            <a:tailEnd type="triangle" w="med" len="med"/>
          </a:ln>
        </p:spPr>
        <p:txBody>
          <a:bodyPr/>
          <a:lstStyle/>
          <a:p>
            <a:endParaRPr lang="en-US"/>
          </a:p>
        </p:txBody>
      </p:sp>
      <p:sp>
        <p:nvSpPr>
          <p:cNvPr id="57389" name="Rectangle 47"/>
          <p:cNvSpPr>
            <a:spLocks noChangeArrowheads="1"/>
          </p:cNvSpPr>
          <p:nvPr/>
        </p:nvSpPr>
        <p:spPr bwMode="auto">
          <a:xfrm>
            <a:off x="3505200" y="4572000"/>
            <a:ext cx="1905000" cy="762000"/>
          </a:xfrm>
          <a:prstGeom prst="rect">
            <a:avLst/>
          </a:prstGeom>
          <a:noFill/>
          <a:ln w="9525">
            <a:solidFill>
              <a:schemeClr val="tx1"/>
            </a:solidFill>
            <a:miter lim="800000"/>
            <a:headEnd/>
            <a:tailEnd/>
          </a:ln>
        </p:spPr>
        <p:txBody>
          <a:bodyPr wrap="none" anchor="ctr"/>
          <a:lstStyle/>
          <a:p>
            <a:endParaRPr lang="en-US"/>
          </a:p>
        </p:txBody>
      </p:sp>
      <p:sp>
        <p:nvSpPr>
          <p:cNvPr id="48" name="Rectangle 2"/>
          <p:cNvSpPr>
            <a:spLocks noGrp="1" noChangeArrowheads="1"/>
          </p:cNvSpPr>
          <p:nvPr>
            <p:ph type="title"/>
          </p:nvPr>
        </p:nvSpPr>
        <p:spPr>
          <a:xfrm>
            <a:off x="0" y="0"/>
            <a:ext cx="9144000" cy="914400"/>
          </a:xfrm>
        </p:spPr>
        <p:txBody>
          <a:bodyPr>
            <a:noAutofit/>
          </a:bodyPr>
          <a:lstStyle/>
          <a:p>
            <a:r>
              <a:rPr lang="en-US" sz="2600" b="1" kern="1200" dirty="0">
                <a:solidFill>
                  <a:schemeClr val="tx1"/>
                </a:solidFill>
                <a:latin typeface="Comic Sans MS" pitchFamily="66" charset="0"/>
              </a:rPr>
              <a:t>Over/under-fitting are related to complexity of the decision surface and how well the training data is fit  </a:t>
            </a:r>
          </a:p>
        </p:txBody>
      </p:sp>
      <p:sp>
        <p:nvSpPr>
          <p:cNvPr id="49" name="Line 7"/>
          <p:cNvSpPr>
            <a:spLocks noChangeShapeType="1"/>
          </p:cNvSpPr>
          <p:nvPr/>
        </p:nvSpPr>
        <p:spPr bwMode="auto">
          <a:xfrm>
            <a:off x="228600" y="9144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3181638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Line 41"/>
          <p:cNvSpPr>
            <a:spLocks noChangeShapeType="1"/>
          </p:cNvSpPr>
          <p:nvPr/>
        </p:nvSpPr>
        <p:spPr bwMode="auto">
          <a:xfrm>
            <a:off x="1447800" y="1295400"/>
            <a:ext cx="0" cy="4114800"/>
          </a:xfrm>
          <a:prstGeom prst="line">
            <a:avLst/>
          </a:prstGeom>
          <a:noFill/>
          <a:ln w="9525">
            <a:solidFill>
              <a:schemeClr val="tx1"/>
            </a:solidFill>
            <a:round/>
            <a:headEnd type="triangle" w="med" len="med"/>
            <a:tailEnd/>
          </a:ln>
        </p:spPr>
        <p:txBody>
          <a:bodyPr/>
          <a:lstStyle/>
          <a:p>
            <a:endParaRPr lang="en-US"/>
          </a:p>
        </p:txBody>
      </p:sp>
      <p:sp>
        <p:nvSpPr>
          <p:cNvPr id="58373" name="Line 42"/>
          <p:cNvSpPr>
            <a:spLocks noChangeShapeType="1"/>
          </p:cNvSpPr>
          <p:nvPr/>
        </p:nvSpPr>
        <p:spPr bwMode="auto">
          <a:xfrm flipH="1">
            <a:off x="1447800" y="5410200"/>
            <a:ext cx="4419600" cy="0"/>
          </a:xfrm>
          <a:prstGeom prst="line">
            <a:avLst/>
          </a:prstGeom>
          <a:noFill/>
          <a:ln w="9525">
            <a:solidFill>
              <a:schemeClr val="tx1"/>
            </a:solidFill>
            <a:round/>
            <a:headEnd type="triangle" w="med" len="med"/>
            <a:tailEnd/>
          </a:ln>
        </p:spPr>
        <p:txBody>
          <a:bodyPr/>
          <a:lstStyle/>
          <a:p>
            <a:endParaRPr lang="en-US"/>
          </a:p>
        </p:txBody>
      </p:sp>
      <p:sp>
        <p:nvSpPr>
          <p:cNvPr id="58374" name="Text Box 43"/>
          <p:cNvSpPr txBox="1">
            <a:spLocks noChangeArrowheads="1"/>
          </p:cNvSpPr>
          <p:nvPr/>
        </p:nvSpPr>
        <p:spPr bwMode="auto">
          <a:xfrm>
            <a:off x="4343400" y="5638800"/>
            <a:ext cx="1447800" cy="366713"/>
          </a:xfrm>
          <a:prstGeom prst="rect">
            <a:avLst/>
          </a:prstGeom>
          <a:noFill/>
          <a:ln w="9525">
            <a:noFill/>
            <a:miter lim="800000"/>
            <a:headEnd/>
            <a:tailEnd/>
          </a:ln>
        </p:spPr>
        <p:txBody>
          <a:bodyPr>
            <a:spAutoFit/>
          </a:bodyPr>
          <a:lstStyle/>
          <a:p>
            <a:pPr>
              <a:spcBef>
                <a:spcPct val="50000"/>
              </a:spcBef>
            </a:pPr>
            <a:r>
              <a:rPr lang="en-US"/>
              <a:t>Predictor X</a:t>
            </a:r>
          </a:p>
        </p:txBody>
      </p:sp>
      <p:sp>
        <p:nvSpPr>
          <p:cNvPr id="58375" name="Text Box 44"/>
          <p:cNvSpPr txBox="1">
            <a:spLocks noChangeArrowheads="1"/>
          </p:cNvSpPr>
          <p:nvPr/>
        </p:nvSpPr>
        <p:spPr bwMode="auto">
          <a:xfrm>
            <a:off x="76200" y="1828800"/>
            <a:ext cx="1447800" cy="641350"/>
          </a:xfrm>
          <a:prstGeom prst="rect">
            <a:avLst/>
          </a:prstGeom>
          <a:noFill/>
          <a:ln w="9525">
            <a:noFill/>
            <a:miter lim="800000"/>
            <a:headEnd/>
            <a:tailEnd/>
          </a:ln>
        </p:spPr>
        <p:txBody>
          <a:bodyPr>
            <a:spAutoFit/>
          </a:bodyPr>
          <a:lstStyle/>
          <a:p>
            <a:pPr>
              <a:spcBef>
                <a:spcPct val="50000"/>
              </a:spcBef>
            </a:pPr>
            <a:r>
              <a:rPr lang="en-US"/>
              <a:t>Outcome of Interest Y</a:t>
            </a:r>
          </a:p>
        </p:txBody>
      </p:sp>
      <p:sp>
        <p:nvSpPr>
          <p:cNvPr id="58376" name="Line 45"/>
          <p:cNvSpPr>
            <a:spLocks noChangeShapeType="1"/>
          </p:cNvSpPr>
          <p:nvPr/>
        </p:nvSpPr>
        <p:spPr bwMode="auto">
          <a:xfrm>
            <a:off x="1828800" y="3733800"/>
            <a:ext cx="1752600" cy="838200"/>
          </a:xfrm>
          <a:prstGeom prst="line">
            <a:avLst/>
          </a:prstGeom>
          <a:noFill/>
          <a:ln w="38100">
            <a:solidFill>
              <a:schemeClr val="tx1"/>
            </a:solidFill>
            <a:round/>
            <a:headEnd/>
            <a:tailEnd/>
          </a:ln>
        </p:spPr>
        <p:txBody>
          <a:bodyPr/>
          <a:lstStyle/>
          <a:p>
            <a:endParaRPr lang="en-US"/>
          </a:p>
        </p:txBody>
      </p:sp>
      <p:sp>
        <p:nvSpPr>
          <p:cNvPr id="58377" name="Line 46"/>
          <p:cNvSpPr>
            <a:spLocks noChangeShapeType="1"/>
          </p:cNvSpPr>
          <p:nvPr/>
        </p:nvSpPr>
        <p:spPr bwMode="auto">
          <a:xfrm flipV="1">
            <a:off x="3581400" y="2133600"/>
            <a:ext cx="2057400" cy="2438400"/>
          </a:xfrm>
          <a:prstGeom prst="line">
            <a:avLst/>
          </a:prstGeom>
          <a:noFill/>
          <a:ln w="38100">
            <a:solidFill>
              <a:schemeClr val="tx1"/>
            </a:solidFill>
            <a:round/>
            <a:headEnd/>
            <a:tailEnd/>
          </a:ln>
        </p:spPr>
        <p:txBody>
          <a:bodyPr/>
          <a:lstStyle/>
          <a:p>
            <a:endParaRPr lang="en-US"/>
          </a:p>
        </p:txBody>
      </p:sp>
      <p:sp>
        <p:nvSpPr>
          <p:cNvPr id="58378" name="Oval 47"/>
          <p:cNvSpPr>
            <a:spLocks noChangeArrowheads="1"/>
          </p:cNvSpPr>
          <p:nvPr/>
        </p:nvSpPr>
        <p:spPr bwMode="auto">
          <a:xfrm>
            <a:off x="2133600" y="38100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79" name="Oval 48"/>
          <p:cNvSpPr>
            <a:spLocks noChangeArrowheads="1"/>
          </p:cNvSpPr>
          <p:nvPr/>
        </p:nvSpPr>
        <p:spPr bwMode="auto">
          <a:xfrm>
            <a:off x="2667000" y="41148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80" name="Oval 49"/>
          <p:cNvSpPr>
            <a:spLocks noChangeArrowheads="1"/>
          </p:cNvSpPr>
          <p:nvPr/>
        </p:nvSpPr>
        <p:spPr bwMode="auto">
          <a:xfrm>
            <a:off x="3733800" y="41910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81" name="Oval 50"/>
          <p:cNvSpPr>
            <a:spLocks noChangeArrowheads="1"/>
          </p:cNvSpPr>
          <p:nvPr/>
        </p:nvSpPr>
        <p:spPr bwMode="auto">
          <a:xfrm>
            <a:off x="4191000" y="36576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82" name="Oval 51"/>
          <p:cNvSpPr>
            <a:spLocks noChangeArrowheads="1"/>
          </p:cNvSpPr>
          <p:nvPr/>
        </p:nvSpPr>
        <p:spPr bwMode="auto">
          <a:xfrm>
            <a:off x="5334000" y="23622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83" name="Line 53"/>
          <p:cNvSpPr>
            <a:spLocks noChangeShapeType="1"/>
          </p:cNvSpPr>
          <p:nvPr/>
        </p:nvSpPr>
        <p:spPr bwMode="auto">
          <a:xfrm flipV="1">
            <a:off x="1752600" y="3048000"/>
            <a:ext cx="3886200" cy="1295400"/>
          </a:xfrm>
          <a:prstGeom prst="line">
            <a:avLst/>
          </a:prstGeom>
          <a:noFill/>
          <a:ln w="38100">
            <a:solidFill>
              <a:schemeClr val="tx1"/>
            </a:solidFill>
            <a:prstDash val="sysDot"/>
            <a:round/>
            <a:headEnd/>
            <a:tailEnd/>
          </a:ln>
        </p:spPr>
        <p:txBody>
          <a:bodyPr/>
          <a:lstStyle/>
          <a:p>
            <a:endParaRPr lang="en-US"/>
          </a:p>
        </p:txBody>
      </p:sp>
      <p:sp>
        <p:nvSpPr>
          <p:cNvPr id="58384" name="Oval 65"/>
          <p:cNvSpPr>
            <a:spLocks noChangeArrowheads="1"/>
          </p:cNvSpPr>
          <p:nvPr/>
        </p:nvSpPr>
        <p:spPr bwMode="auto">
          <a:xfrm>
            <a:off x="4495800" y="4402138"/>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85" name="Oval 66"/>
          <p:cNvSpPr>
            <a:spLocks noChangeArrowheads="1"/>
          </p:cNvSpPr>
          <p:nvPr/>
        </p:nvSpPr>
        <p:spPr bwMode="auto">
          <a:xfrm>
            <a:off x="4495800" y="4783138"/>
            <a:ext cx="152400" cy="152400"/>
          </a:xfrm>
          <a:prstGeom prst="ellipse">
            <a:avLst/>
          </a:prstGeom>
          <a:noFill/>
          <a:ln w="9525">
            <a:solidFill>
              <a:schemeClr val="tx1"/>
            </a:solidFill>
            <a:round/>
            <a:headEnd/>
            <a:tailEnd/>
          </a:ln>
        </p:spPr>
        <p:txBody>
          <a:bodyPr wrap="none" anchor="ctr"/>
          <a:lstStyle/>
          <a:p>
            <a:endParaRPr lang="en-US"/>
          </a:p>
        </p:txBody>
      </p:sp>
      <p:sp>
        <p:nvSpPr>
          <p:cNvPr id="58386" name="Text Box 67"/>
          <p:cNvSpPr txBox="1">
            <a:spLocks noChangeArrowheads="1"/>
          </p:cNvSpPr>
          <p:nvPr/>
        </p:nvSpPr>
        <p:spPr bwMode="auto">
          <a:xfrm>
            <a:off x="4724400" y="4325938"/>
            <a:ext cx="1905000" cy="703262"/>
          </a:xfrm>
          <a:prstGeom prst="rect">
            <a:avLst/>
          </a:prstGeom>
          <a:noFill/>
          <a:ln w="9525">
            <a:noFill/>
            <a:miter lim="800000"/>
            <a:headEnd/>
            <a:tailEnd/>
          </a:ln>
        </p:spPr>
        <p:txBody>
          <a:bodyPr>
            <a:spAutoFit/>
          </a:bodyPr>
          <a:lstStyle/>
          <a:p>
            <a:pPr>
              <a:spcBef>
                <a:spcPct val="50000"/>
              </a:spcBef>
            </a:pPr>
            <a:r>
              <a:rPr lang="en-US" sz="1600"/>
              <a:t>Training Data</a:t>
            </a:r>
          </a:p>
          <a:p>
            <a:pPr>
              <a:spcBef>
                <a:spcPct val="50000"/>
              </a:spcBef>
            </a:pPr>
            <a:r>
              <a:rPr lang="en-US" sz="1600"/>
              <a:t>Future Data</a:t>
            </a:r>
          </a:p>
        </p:txBody>
      </p:sp>
      <p:sp>
        <p:nvSpPr>
          <p:cNvPr id="58387" name="Oval 68"/>
          <p:cNvSpPr>
            <a:spLocks noChangeArrowheads="1"/>
          </p:cNvSpPr>
          <p:nvPr/>
        </p:nvSpPr>
        <p:spPr bwMode="auto">
          <a:xfrm>
            <a:off x="2971800" y="3976688"/>
            <a:ext cx="152400" cy="152400"/>
          </a:xfrm>
          <a:prstGeom prst="ellipse">
            <a:avLst/>
          </a:prstGeom>
          <a:noFill/>
          <a:ln w="9525">
            <a:solidFill>
              <a:schemeClr val="tx1"/>
            </a:solidFill>
            <a:round/>
            <a:headEnd/>
            <a:tailEnd/>
          </a:ln>
        </p:spPr>
        <p:txBody>
          <a:bodyPr wrap="none" anchor="ctr"/>
          <a:lstStyle/>
          <a:p>
            <a:endParaRPr lang="en-US"/>
          </a:p>
        </p:txBody>
      </p:sp>
      <p:sp>
        <p:nvSpPr>
          <p:cNvPr id="58388" name="Oval 69"/>
          <p:cNvSpPr>
            <a:spLocks noChangeArrowheads="1"/>
          </p:cNvSpPr>
          <p:nvPr/>
        </p:nvSpPr>
        <p:spPr bwMode="auto">
          <a:xfrm>
            <a:off x="3429000" y="4038600"/>
            <a:ext cx="152400" cy="152400"/>
          </a:xfrm>
          <a:prstGeom prst="ellipse">
            <a:avLst/>
          </a:prstGeom>
          <a:noFill/>
          <a:ln w="9525">
            <a:solidFill>
              <a:schemeClr val="tx1"/>
            </a:solidFill>
            <a:round/>
            <a:headEnd/>
            <a:tailEnd/>
          </a:ln>
        </p:spPr>
        <p:txBody>
          <a:bodyPr wrap="none" anchor="ctr"/>
          <a:lstStyle/>
          <a:p>
            <a:endParaRPr lang="en-US"/>
          </a:p>
        </p:txBody>
      </p:sp>
      <p:sp>
        <p:nvSpPr>
          <p:cNvPr id="58389" name="Oval 70"/>
          <p:cNvSpPr>
            <a:spLocks noChangeArrowheads="1"/>
          </p:cNvSpPr>
          <p:nvPr/>
        </p:nvSpPr>
        <p:spPr bwMode="auto">
          <a:xfrm>
            <a:off x="4191000" y="4038600"/>
            <a:ext cx="152400" cy="152400"/>
          </a:xfrm>
          <a:prstGeom prst="ellipse">
            <a:avLst/>
          </a:prstGeom>
          <a:noFill/>
          <a:ln w="9525">
            <a:solidFill>
              <a:schemeClr val="tx1"/>
            </a:solidFill>
            <a:round/>
            <a:headEnd/>
            <a:tailEnd/>
          </a:ln>
        </p:spPr>
        <p:txBody>
          <a:bodyPr wrap="none" anchor="ctr"/>
          <a:lstStyle/>
          <a:p>
            <a:endParaRPr lang="en-US"/>
          </a:p>
        </p:txBody>
      </p:sp>
      <p:sp>
        <p:nvSpPr>
          <p:cNvPr id="58390" name="Oval 71"/>
          <p:cNvSpPr>
            <a:spLocks noChangeArrowheads="1"/>
          </p:cNvSpPr>
          <p:nvPr/>
        </p:nvSpPr>
        <p:spPr bwMode="auto">
          <a:xfrm>
            <a:off x="2209800" y="3505200"/>
            <a:ext cx="152400" cy="152400"/>
          </a:xfrm>
          <a:prstGeom prst="ellipse">
            <a:avLst/>
          </a:prstGeom>
          <a:noFill/>
          <a:ln w="9525">
            <a:solidFill>
              <a:schemeClr val="tx1"/>
            </a:solidFill>
            <a:round/>
            <a:headEnd/>
            <a:tailEnd/>
          </a:ln>
        </p:spPr>
        <p:txBody>
          <a:bodyPr wrap="none" anchor="ctr"/>
          <a:lstStyle/>
          <a:p>
            <a:endParaRPr lang="en-US"/>
          </a:p>
        </p:txBody>
      </p:sp>
      <p:sp>
        <p:nvSpPr>
          <p:cNvPr id="58391" name="Oval 72"/>
          <p:cNvSpPr>
            <a:spLocks noChangeArrowheads="1"/>
          </p:cNvSpPr>
          <p:nvPr/>
        </p:nvSpPr>
        <p:spPr bwMode="auto">
          <a:xfrm>
            <a:off x="2743200" y="4419600"/>
            <a:ext cx="152400" cy="152400"/>
          </a:xfrm>
          <a:prstGeom prst="ellipse">
            <a:avLst/>
          </a:prstGeom>
          <a:noFill/>
          <a:ln w="9525">
            <a:solidFill>
              <a:schemeClr val="tx1"/>
            </a:solidFill>
            <a:round/>
            <a:headEnd/>
            <a:tailEnd/>
          </a:ln>
        </p:spPr>
        <p:txBody>
          <a:bodyPr wrap="none" anchor="ctr"/>
          <a:lstStyle/>
          <a:p>
            <a:endParaRPr lang="en-US"/>
          </a:p>
        </p:txBody>
      </p:sp>
      <p:sp>
        <p:nvSpPr>
          <p:cNvPr id="58392" name="Oval 73"/>
          <p:cNvSpPr>
            <a:spLocks noChangeArrowheads="1"/>
          </p:cNvSpPr>
          <p:nvPr/>
        </p:nvSpPr>
        <p:spPr bwMode="auto">
          <a:xfrm>
            <a:off x="4800600" y="2895600"/>
            <a:ext cx="152400" cy="152400"/>
          </a:xfrm>
          <a:prstGeom prst="ellipse">
            <a:avLst/>
          </a:prstGeom>
          <a:noFill/>
          <a:ln w="9525">
            <a:solidFill>
              <a:schemeClr val="tx1"/>
            </a:solidFill>
            <a:round/>
            <a:headEnd/>
            <a:tailEnd/>
          </a:ln>
        </p:spPr>
        <p:txBody>
          <a:bodyPr wrap="none" anchor="ctr"/>
          <a:lstStyle/>
          <a:p>
            <a:endParaRPr lang="en-US"/>
          </a:p>
        </p:txBody>
      </p:sp>
      <p:sp>
        <p:nvSpPr>
          <p:cNvPr id="58393" name="Oval 74"/>
          <p:cNvSpPr>
            <a:spLocks noChangeArrowheads="1"/>
          </p:cNvSpPr>
          <p:nvPr/>
        </p:nvSpPr>
        <p:spPr bwMode="auto">
          <a:xfrm>
            <a:off x="5181600" y="2438400"/>
            <a:ext cx="152400" cy="152400"/>
          </a:xfrm>
          <a:prstGeom prst="ellipse">
            <a:avLst/>
          </a:prstGeom>
          <a:noFill/>
          <a:ln w="9525">
            <a:solidFill>
              <a:schemeClr val="tx1"/>
            </a:solidFill>
            <a:round/>
            <a:headEnd/>
            <a:tailEnd/>
          </a:ln>
        </p:spPr>
        <p:txBody>
          <a:bodyPr wrap="none" anchor="ctr"/>
          <a:lstStyle/>
          <a:p>
            <a:endParaRPr lang="en-US"/>
          </a:p>
        </p:txBody>
      </p:sp>
      <p:sp>
        <p:nvSpPr>
          <p:cNvPr id="58394" name="Oval 75"/>
          <p:cNvSpPr>
            <a:spLocks noChangeArrowheads="1"/>
          </p:cNvSpPr>
          <p:nvPr/>
        </p:nvSpPr>
        <p:spPr bwMode="auto">
          <a:xfrm>
            <a:off x="5486400" y="2667000"/>
            <a:ext cx="152400" cy="152400"/>
          </a:xfrm>
          <a:prstGeom prst="ellipse">
            <a:avLst/>
          </a:prstGeom>
          <a:noFill/>
          <a:ln w="9525">
            <a:solidFill>
              <a:schemeClr val="tx1"/>
            </a:solidFill>
            <a:round/>
            <a:headEnd/>
            <a:tailEnd/>
          </a:ln>
        </p:spPr>
        <p:txBody>
          <a:bodyPr wrap="none" anchor="ctr"/>
          <a:lstStyle/>
          <a:p>
            <a:endParaRPr lang="en-US"/>
          </a:p>
        </p:txBody>
      </p:sp>
      <p:sp>
        <p:nvSpPr>
          <p:cNvPr id="58395" name="Oval 76"/>
          <p:cNvSpPr>
            <a:spLocks noChangeArrowheads="1"/>
          </p:cNvSpPr>
          <p:nvPr/>
        </p:nvSpPr>
        <p:spPr bwMode="auto">
          <a:xfrm>
            <a:off x="4495800" y="2895600"/>
            <a:ext cx="152400" cy="152400"/>
          </a:xfrm>
          <a:prstGeom prst="ellipse">
            <a:avLst/>
          </a:prstGeom>
          <a:noFill/>
          <a:ln w="9525">
            <a:solidFill>
              <a:schemeClr val="tx1"/>
            </a:solidFill>
            <a:round/>
            <a:headEnd/>
            <a:tailEnd/>
          </a:ln>
        </p:spPr>
        <p:txBody>
          <a:bodyPr wrap="none" anchor="ctr"/>
          <a:lstStyle/>
          <a:p>
            <a:endParaRPr lang="en-US"/>
          </a:p>
        </p:txBody>
      </p:sp>
      <p:sp>
        <p:nvSpPr>
          <p:cNvPr id="58396" name="Oval 77"/>
          <p:cNvSpPr>
            <a:spLocks noChangeArrowheads="1"/>
          </p:cNvSpPr>
          <p:nvPr/>
        </p:nvSpPr>
        <p:spPr bwMode="auto">
          <a:xfrm>
            <a:off x="4876800" y="2438400"/>
            <a:ext cx="152400" cy="152400"/>
          </a:xfrm>
          <a:prstGeom prst="ellipse">
            <a:avLst/>
          </a:prstGeom>
          <a:noFill/>
          <a:ln w="9525">
            <a:solidFill>
              <a:schemeClr val="tx1"/>
            </a:solidFill>
            <a:round/>
            <a:headEnd/>
            <a:tailEnd/>
          </a:ln>
        </p:spPr>
        <p:txBody>
          <a:bodyPr wrap="none" anchor="ctr"/>
          <a:lstStyle/>
          <a:p>
            <a:endParaRPr lang="en-US"/>
          </a:p>
        </p:txBody>
      </p:sp>
      <p:sp>
        <p:nvSpPr>
          <p:cNvPr id="58397" name="Rectangle 78"/>
          <p:cNvSpPr>
            <a:spLocks noChangeArrowheads="1"/>
          </p:cNvSpPr>
          <p:nvPr/>
        </p:nvSpPr>
        <p:spPr bwMode="auto">
          <a:xfrm>
            <a:off x="4343400" y="4343400"/>
            <a:ext cx="1905000" cy="762000"/>
          </a:xfrm>
          <a:prstGeom prst="rect">
            <a:avLst/>
          </a:prstGeom>
          <a:noFill/>
          <a:ln w="9525">
            <a:solidFill>
              <a:schemeClr val="tx1"/>
            </a:solidFill>
            <a:miter lim="800000"/>
            <a:headEnd/>
            <a:tailEnd/>
          </a:ln>
        </p:spPr>
        <p:txBody>
          <a:bodyPr wrap="none" anchor="ctr"/>
          <a:lstStyle/>
          <a:p>
            <a:endParaRPr lang="en-US"/>
          </a:p>
        </p:txBody>
      </p:sp>
      <p:sp>
        <p:nvSpPr>
          <p:cNvPr id="58398" name="Text Box 79"/>
          <p:cNvSpPr txBox="1">
            <a:spLocks noChangeArrowheads="1"/>
          </p:cNvSpPr>
          <p:nvPr/>
        </p:nvSpPr>
        <p:spPr bwMode="auto">
          <a:xfrm>
            <a:off x="7086600" y="2971800"/>
            <a:ext cx="1676400" cy="641350"/>
          </a:xfrm>
          <a:prstGeom prst="rect">
            <a:avLst/>
          </a:prstGeom>
          <a:noFill/>
          <a:ln w="9525">
            <a:noFill/>
            <a:miter lim="800000"/>
            <a:headEnd/>
            <a:tailEnd/>
          </a:ln>
        </p:spPr>
        <p:txBody>
          <a:bodyPr>
            <a:spAutoFit/>
          </a:bodyPr>
          <a:lstStyle/>
          <a:p>
            <a:pPr>
              <a:spcBef>
                <a:spcPct val="50000"/>
              </a:spcBef>
            </a:pPr>
            <a:r>
              <a:rPr lang="en-US">
                <a:solidFill>
                  <a:srgbClr val="FF0000"/>
                </a:solidFill>
              </a:rPr>
              <a:t>This line is good!</a:t>
            </a:r>
          </a:p>
        </p:txBody>
      </p:sp>
      <p:sp>
        <p:nvSpPr>
          <p:cNvPr id="58399" name="Text Box 80"/>
          <p:cNvSpPr txBox="1">
            <a:spLocks noChangeArrowheads="1"/>
          </p:cNvSpPr>
          <p:nvPr/>
        </p:nvSpPr>
        <p:spPr bwMode="auto">
          <a:xfrm>
            <a:off x="7086600" y="4114800"/>
            <a:ext cx="1676400" cy="641350"/>
          </a:xfrm>
          <a:prstGeom prst="rect">
            <a:avLst/>
          </a:prstGeom>
          <a:noFill/>
          <a:ln w="9525">
            <a:noFill/>
            <a:miter lim="800000"/>
            <a:headEnd/>
            <a:tailEnd/>
          </a:ln>
        </p:spPr>
        <p:txBody>
          <a:bodyPr>
            <a:spAutoFit/>
          </a:bodyPr>
          <a:lstStyle/>
          <a:p>
            <a:pPr>
              <a:spcBef>
                <a:spcPct val="50000"/>
              </a:spcBef>
            </a:pPr>
            <a:r>
              <a:rPr lang="en-US">
                <a:solidFill>
                  <a:srgbClr val="FF0000"/>
                </a:solidFill>
              </a:rPr>
              <a:t>This line underfits!</a:t>
            </a:r>
          </a:p>
        </p:txBody>
      </p:sp>
      <p:sp>
        <p:nvSpPr>
          <p:cNvPr id="58400" name="Line 81"/>
          <p:cNvSpPr>
            <a:spLocks noChangeShapeType="1"/>
          </p:cNvSpPr>
          <p:nvPr/>
        </p:nvSpPr>
        <p:spPr bwMode="auto">
          <a:xfrm flipH="1" flipV="1">
            <a:off x="5410200" y="3200400"/>
            <a:ext cx="1676400" cy="990600"/>
          </a:xfrm>
          <a:prstGeom prst="line">
            <a:avLst/>
          </a:prstGeom>
          <a:noFill/>
          <a:ln w="9525">
            <a:solidFill>
              <a:schemeClr val="tx1"/>
            </a:solidFill>
            <a:round/>
            <a:headEnd/>
            <a:tailEnd type="triangle" w="med" len="med"/>
          </a:ln>
        </p:spPr>
        <p:txBody>
          <a:bodyPr/>
          <a:lstStyle/>
          <a:p>
            <a:endParaRPr lang="en-US"/>
          </a:p>
        </p:txBody>
      </p:sp>
      <p:sp>
        <p:nvSpPr>
          <p:cNvPr id="58401" name="Line 82"/>
          <p:cNvSpPr>
            <a:spLocks noChangeShapeType="1"/>
          </p:cNvSpPr>
          <p:nvPr/>
        </p:nvSpPr>
        <p:spPr bwMode="auto">
          <a:xfrm flipH="1" flipV="1">
            <a:off x="5562600" y="2209800"/>
            <a:ext cx="1600200" cy="914400"/>
          </a:xfrm>
          <a:prstGeom prst="line">
            <a:avLst/>
          </a:prstGeom>
          <a:noFill/>
          <a:ln w="9525">
            <a:solidFill>
              <a:schemeClr val="tx1"/>
            </a:solidFill>
            <a:round/>
            <a:headEnd/>
            <a:tailEnd type="triangle" w="med" len="med"/>
          </a:ln>
        </p:spPr>
        <p:txBody>
          <a:bodyPr/>
          <a:lstStyle/>
          <a:p>
            <a:endParaRPr lang="en-US"/>
          </a:p>
        </p:txBody>
      </p:sp>
      <p:sp>
        <p:nvSpPr>
          <p:cNvPr id="37" name="Rectangle 2"/>
          <p:cNvSpPr>
            <a:spLocks noGrp="1" noChangeArrowheads="1"/>
          </p:cNvSpPr>
          <p:nvPr>
            <p:ph type="title"/>
          </p:nvPr>
        </p:nvSpPr>
        <p:spPr>
          <a:xfrm>
            <a:off x="0" y="0"/>
            <a:ext cx="9144000" cy="914400"/>
          </a:xfrm>
        </p:spPr>
        <p:txBody>
          <a:bodyPr>
            <a:noAutofit/>
          </a:bodyPr>
          <a:lstStyle/>
          <a:p>
            <a:r>
              <a:rPr lang="en-US" sz="2600" b="1" kern="1200" dirty="0">
                <a:solidFill>
                  <a:schemeClr val="tx1"/>
                </a:solidFill>
                <a:latin typeface="Comic Sans MS" pitchFamily="66" charset="0"/>
              </a:rPr>
              <a:t>Over/under-fitting are related to complexity of the decision surface and how well the training data is fit  </a:t>
            </a:r>
          </a:p>
        </p:txBody>
      </p:sp>
      <p:sp>
        <p:nvSpPr>
          <p:cNvPr id="38" name="Line 7"/>
          <p:cNvSpPr>
            <a:spLocks noChangeShapeType="1"/>
          </p:cNvSpPr>
          <p:nvPr/>
        </p:nvSpPr>
        <p:spPr bwMode="auto">
          <a:xfrm>
            <a:off x="228600" y="9144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1032364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xfrm>
            <a:off x="-26670" y="76200"/>
            <a:ext cx="9144000" cy="685800"/>
          </a:xfrm>
        </p:spPr>
        <p:txBody>
          <a:bodyPr/>
          <a:lstStyle/>
          <a:p>
            <a:r>
              <a:rPr lang="en-US" sz="2800" b="1" kern="1200" dirty="0">
                <a:solidFill>
                  <a:schemeClr val="tx1"/>
                </a:solidFill>
                <a:latin typeface="Comic Sans MS" pitchFamily="66" charset="0"/>
              </a:rPr>
              <a:t>Successful data analysis methods balance training data fit with </a:t>
            </a:r>
            <a:r>
              <a:rPr lang="en-US" sz="2800" b="1" kern="1200" dirty="0" smtClean="0">
                <a:solidFill>
                  <a:schemeClr val="tx1"/>
                </a:solidFill>
                <a:latin typeface="Comic Sans MS" pitchFamily="66" charset="0"/>
              </a:rPr>
              <a:t>complexity</a:t>
            </a:r>
            <a:endParaRPr lang="en-US" sz="2800" b="1" kern="1200" dirty="0">
              <a:solidFill>
                <a:schemeClr val="tx1"/>
              </a:solidFill>
              <a:latin typeface="Comic Sans MS" pitchFamily="66" charset="0"/>
            </a:endParaRPr>
          </a:p>
        </p:txBody>
      </p:sp>
      <p:sp>
        <p:nvSpPr>
          <p:cNvPr id="59396" name="Rectangle 3"/>
          <p:cNvSpPr>
            <a:spLocks noGrp="1" noChangeArrowheads="1"/>
          </p:cNvSpPr>
          <p:nvPr>
            <p:ph type="body" idx="1"/>
          </p:nvPr>
        </p:nvSpPr>
        <p:spPr/>
        <p:txBody>
          <a:bodyPr/>
          <a:lstStyle/>
          <a:p>
            <a:pPr lvl="1">
              <a:lnSpc>
                <a:spcPct val="90000"/>
              </a:lnSpc>
            </a:pPr>
            <a:r>
              <a:rPr lang="en-US" sz="2400" kern="1200" dirty="0">
                <a:latin typeface="Comic Sans MS" pitchFamily="66" charset="0"/>
                <a:ea typeface="+mj-ea"/>
                <a:cs typeface="+mj-cs"/>
              </a:rPr>
              <a:t>Too complex signature (to fit training data well) </a:t>
            </a:r>
            <a:r>
              <a:rPr lang="en-US" sz="2400" kern="1200" dirty="0">
                <a:latin typeface="Comic Sans MS" pitchFamily="66" charset="0"/>
                <a:ea typeface="+mj-ea"/>
                <a:cs typeface="+mj-cs"/>
                <a:sym typeface="Wingdings" pitchFamily="2" charset="2"/>
              </a:rPr>
              <a:t>overfitting (i.e., signature does not generalize</a:t>
            </a:r>
            <a:r>
              <a:rPr lang="en-US" sz="2400" kern="1200" dirty="0" smtClean="0">
                <a:latin typeface="Comic Sans MS" pitchFamily="66" charset="0"/>
                <a:ea typeface="+mj-ea"/>
                <a:cs typeface="+mj-cs"/>
                <a:sym typeface="Wingdings" pitchFamily="2" charset="2"/>
              </a:rPr>
              <a:t>)</a:t>
            </a:r>
          </a:p>
          <a:p>
            <a:pPr lvl="1">
              <a:lnSpc>
                <a:spcPct val="90000"/>
              </a:lnSpc>
            </a:pPr>
            <a:endParaRPr lang="en-US" sz="2400" kern="1200" dirty="0">
              <a:latin typeface="Comic Sans MS" pitchFamily="66" charset="0"/>
              <a:ea typeface="+mj-ea"/>
              <a:cs typeface="+mj-cs"/>
              <a:sym typeface="Wingdings" pitchFamily="2" charset="2"/>
            </a:endParaRPr>
          </a:p>
          <a:p>
            <a:pPr lvl="1">
              <a:lnSpc>
                <a:spcPct val="90000"/>
              </a:lnSpc>
            </a:pPr>
            <a:r>
              <a:rPr lang="en-US" sz="2400" kern="1200" dirty="0">
                <a:latin typeface="Comic Sans MS" pitchFamily="66" charset="0"/>
                <a:ea typeface="+mj-ea"/>
                <a:cs typeface="+mj-cs"/>
                <a:sym typeface="Wingdings" pitchFamily="2" charset="2"/>
              </a:rPr>
              <a:t>Too simplistic signature (to avoid overfitting)  </a:t>
            </a:r>
            <a:r>
              <a:rPr lang="en-US" sz="2400" kern="1200" dirty="0" err="1">
                <a:latin typeface="Comic Sans MS" pitchFamily="66" charset="0"/>
                <a:ea typeface="+mj-ea"/>
                <a:cs typeface="+mj-cs"/>
                <a:sym typeface="Wingdings" pitchFamily="2" charset="2"/>
              </a:rPr>
              <a:t>underfitting</a:t>
            </a:r>
            <a:r>
              <a:rPr lang="en-US" sz="2400" kern="1200" dirty="0">
                <a:latin typeface="Comic Sans MS" pitchFamily="66" charset="0"/>
                <a:ea typeface="+mj-ea"/>
                <a:cs typeface="+mj-cs"/>
                <a:sym typeface="Wingdings" pitchFamily="2" charset="2"/>
              </a:rPr>
              <a:t> (will generalize but the fit to both the training and future data will be low and predictive performance small).</a:t>
            </a:r>
          </a:p>
          <a:p>
            <a:pPr>
              <a:lnSpc>
                <a:spcPct val="90000"/>
              </a:lnSpc>
            </a:pPr>
            <a:endParaRPr lang="en-US" sz="2400" kern="1200" dirty="0">
              <a:latin typeface="Comic Sans MS" pitchFamily="66" charset="0"/>
              <a:ea typeface="+mj-ea"/>
              <a:cs typeface="+mj-cs"/>
            </a:endParaRPr>
          </a:p>
          <a:p>
            <a:pPr>
              <a:lnSpc>
                <a:spcPct val="90000"/>
              </a:lnSpc>
            </a:pPr>
            <a:endParaRPr lang="en-US" sz="2400" kern="1200" dirty="0">
              <a:latin typeface="Comic Sans MS" pitchFamily="66" charset="0"/>
              <a:ea typeface="+mj-ea"/>
              <a:cs typeface="+mj-cs"/>
            </a:endParaRPr>
          </a:p>
        </p:txBody>
      </p:sp>
      <p:sp>
        <p:nvSpPr>
          <p:cNvPr id="6" name="Line 7"/>
          <p:cNvSpPr>
            <a:spLocks noChangeShapeType="1"/>
          </p:cNvSpPr>
          <p:nvPr/>
        </p:nvSpPr>
        <p:spPr bwMode="auto">
          <a:xfrm>
            <a:off x="228600" y="9144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1255826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a:spLocks noChangeArrowheads="1"/>
          </p:cNvSpPr>
          <p:nvPr/>
        </p:nvSpPr>
        <p:spPr bwMode="auto">
          <a:xfrm>
            <a:off x="0" y="76200"/>
            <a:ext cx="9144000" cy="811213"/>
          </a:xfrm>
          <a:prstGeom prst="rect">
            <a:avLst/>
          </a:prstGeom>
          <a:noFill/>
          <a:ln w="9525">
            <a:noFill/>
            <a:miter lim="800000"/>
            <a:headEnd/>
            <a:tailEnd/>
          </a:ln>
        </p:spPr>
        <p:txBody>
          <a:bodyPr lIns="0" tIns="0" rIns="0" bIns="0"/>
          <a:lstStyle/>
          <a:p>
            <a:pPr algn="ctr">
              <a:lnSpc>
                <a:spcPct val="90000"/>
              </a:lnSpc>
            </a:pPr>
            <a:r>
              <a:rPr lang="en-US" sz="2800" b="1" dirty="0" smtClean="0">
                <a:latin typeface="Comic Sans MS" pitchFamily="66" charset="0"/>
                <a:ea typeface="+mj-ea"/>
                <a:cs typeface="+mj-cs"/>
              </a:rPr>
              <a:t>Challenges in computational analysis of </a:t>
            </a:r>
            <a:r>
              <a:rPr lang="en-US" sz="2800" b="1" dirty="0" err="1" smtClean="0">
                <a:latin typeface="Comic Sans MS" pitchFamily="66" charset="0"/>
                <a:ea typeface="+mj-ea"/>
                <a:cs typeface="+mj-cs"/>
              </a:rPr>
              <a:t>omics</a:t>
            </a:r>
            <a:r>
              <a:rPr lang="en-US" sz="2800" b="1" dirty="0" smtClean="0">
                <a:latin typeface="Comic Sans MS" pitchFamily="66" charset="0"/>
                <a:ea typeface="+mj-ea"/>
                <a:cs typeface="+mj-cs"/>
              </a:rPr>
              <a:t> data</a:t>
            </a:r>
            <a:endParaRPr lang="en-US" sz="2800" b="1" dirty="0">
              <a:latin typeface="Comic Sans MS" pitchFamily="66" charset="0"/>
              <a:ea typeface="+mj-ea"/>
              <a:cs typeface="+mj-cs"/>
            </a:endParaRPr>
          </a:p>
        </p:txBody>
      </p:sp>
      <p:sp>
        <p:nvSpPr>
          <p:cNvPr id="27" name="Line 7"/>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sp>
        <p:nvSpPr>
          <p:cNvPr id="4" name="Rectangle 2"/>
          <p:cNvSpPr>
            <a:spLocks noChangeArrowheads="1"/>
          </p:cNvSpPr>
          <p:nvPr/>
        </p:nvSpPr>
        <p:spPr bwMode="auto">
          <a:xfrm>
            <a:off x="533400" y="914400"/>
            <a:ext cx="8153400" cy="811213"/>
          </a:xfrm>
          <a:prstGeom prst="rect">
            <a:avLst/>
          </a:prstGeom>
          <a:noFill/>
          <a:ln w="9525">
            <a:noFill/>
            <a:miter lim="800000"/>
            <a:headEnd/>
            <a:tailEnd/>
          </a:ln>
        </p:spPr>
        <p:txBody>
          <a:bodyPr lIns="0" tIns="0" rIns="0" bIns="0"/>
          <a:lstStyle/>
          <a:p>
            <a:pPr>
              <a:lnSpc>
                <a:spcPct val="90000"/>
              </a:lnSpc>
            </a:pPr>
            <a:r>
              <a:rPr lang="en-US" sz="2400" dirty="0" smtClean="0">
                <a:latin typeface="Comic Sans MS" pitchFamily="66" charset="0"/>
                <a:ea typeface="+mj-ea"/>
                <a:cs typeface="+mj-cs"/>
              </a:rPr>
              <a:t>Relatively easy to develop a predictive model and even easier to believe that a model is when it is not.</a:t>
            </a:r>
          </a:p>
          <a:p>
            <a:pPr>
              <a:lnSpc>
                <a:spcPct val="90000"/>
              </a:lnSpc>
            </a:pPr>
            <a:endParaRPr lang="en-US" sz="2400" dirty="0">
              <a:latin typeface="Comic Sans MS" pitchFamily="66" charset="0"/>
              <a:ea typeface="+mj-ea"/>
              <a:cs typeface="+mj-cs"/>
            </a:endParaRPr>
          </a:p>
          <a:p>
            <a:pPr>
              <a:lnSpc>
                <a:spcPct val="90000"/>
              </a:lnSpc>
            </a:pPr>
            <a:r>
              <a:rPr lang="en-US" sz="2400" dirty="0" smtClean="0">
                <a:latin typeface="Comic Sans MS" pitchFamily="66" charset="0"/>
                <a:ea typeface="+mj-ea"/>
                <a:cs typeface="+mj-cs"/>
              </a:rPr>
              <a:t>There are both practical and theoretical problems.</a:t>
            </a:r>
          </a:p>
          <a:p>
            <a:pPr>
              <a:lnSpc>
                <a:spcPct val="90000"/>
              </a:lnSpc>
            </a:pPr>
            <a:endParaRPr lang="en-US" sz="2400" dirty="0" smtClean="0">
              <a:latin typeface="Comic Sans MS" pitchFamily="66" charset="0"/>
              <a:ea typeface="+mj-ea"/>
              <a:cs typeface="+mj-cs"/>
            </a:endParaRPr>
          </a:p>
          <a:p>
            <a:pPr>
              <a:lnSpc>
                <a:spcPct val="90000"/>
              </a:lnSpc>
            </a:pPr>
            <a:r>
              <a:rPr lang="en-US" sz="2400" dirty="0" err="1" smtClean="0">
                <a:latin typeface="Comic Sans MS" pitchFamily="66" charset="0"/>
                <a:ea typeface="+mj-ea"/>
                <a:cs typeface="+mj-cs"/>
              </a:rPr>
              <a:t>Omics</a:t>
            </a:r>
            <a:r>
              <a:rPr lang="en-US" sz="2400" dirty="0" smtClean="0">
                <a:latin typeface="Comic Sans MS" pitchFamily="66" charset="0"/>
                <a:ea typeface="+mj-ea"/>
                <a:cs typeface="+mj-cs"/>
              </a:rPr>
              <a:t> data has many special characteristics and it is difficult to analyze.</a:t>
            </a:r>
          </a:p>
          <a:p>
            <a:pPr>
              <a:lnSpc>
                <a:spcPct val="90000"/>
              </a:lnSpc>
            </a:pPr>
            <a:endParaRPr lang="en-US" sz="2400" dirty="0" smtClean="0">
              <a:latin typeface="Comic Sans MS" pitchFamily="66" charset="0"/>
              <a:ea typeface="+mj-ea"/>
              <a:cs typeface="+mj-cs"/>
            </a:endParaRPr>
          </a:p>
          <a:p>
            <a:pPr>
              <a:lnSpc>
                <a:spcPct val="90000"/>
              </a:lnSpc>
            </a:pPr>
            <a:endParaRPr lang="en-US" sz="2400" dirty="0" smtClean="0">
              <a:latin typeface="Comic Sans MS" pitchFamily="66" charset="0"/>
              <a:ea typeface="+mj-ea"/>
              <a:cs typeface="+mj-cs"/>
            </a:endParaRPr>
          </a:p>
        </p:txBody>
      </p:sp>
      <p:sp>
        <p:nvSpPr>
          <p:cNvPr id="5" name="Rectangle 4"/>
          <p:cNvSpPr/>
          <p:nvPr/>
        </p:nvSpPr>
        <p:spPr>
          <a:xfrm>
            <a:off x="571500" y="3783013"/>
            <a:ext cx="8001000" cy="2419124"/>
          </a:xfrm>
          <a:prstGeom prst="rect">
            <a:avLst/>
          </a:prstGeom>
        </p:spPr>
        <p:txBody>
          <a:bodyPr wrap="square">
            <a:spAutoFit/>
          </a:bodyPr>
          <a:lstStyle/>
          <a:p>
            <a:pPr>
              <a:lnSpc>
                <a:spcPct val="90000"/>
              </a:lnSpc>
            </a:pPr>
            <a:r>
              <a:rPr lang="en-US" sz="2400" dirty="0" smtClean="0">
                <a:latin typeface="Comic Sans MS" pitchFamily="66" charset="0"/>
              </a:rPr>
              <a:t>Example: </a:t>
            </a:r>
            <a:r>
              <a:rPr lang="en-US" sz="2400" dirty="0" err="1" smtClean="0">
                <a:latin typeface="Comic Sans MS" pitchFamily="66" charset="0"/>
              </a:rPr>
              <a:t>OvaCheck</a:t>
            </a:r>
            <a:r>
              <a:rPr lang="en-US" sz="2400" dirty="0" smtClean="0">
                <a:latin typeface="Comic Sans MS" pitchFamily="66" charset="0"/>
              </a:rPr>
              <a:t>, a blood test for early detection of epithelial ovarian </a:t>
            </a:r>
            <a:r>
              <a:rPr lang="en-US" sz="2400" dirty="0" err="1" smtClean="0">
                <a:latin typeface="Comic Sans MS" pitchFamily="66" charset="0"/>
              </a:rPr>
              <a:t>cance</a:t>
            </a:r>
            <a:r>
              <a:rPr lang="en-US" sz="2400" dirty="0" smtClean="0">
                <a:latin typeface="Comic Sans MS" pitchFamily="66" charset="0"/>
              </a:rPr>
              <a:t>, failed FDA approval.</a:t>
            </a:r>
          </a:p>
          <a:p>
            <a:pPr>
              <a:lnSpc>
                <a:spcPct val="90000"/>
              </a:lnSpc>
            </a:pPr>
            <a:r>
              <a:rPr lang="en-US" sz="2400" dirty="0" smtClean="0">
                <a:latin typeface="Comic Sans MS" pitchFamily="66" charset="0"/>
              </a:rPr>
              <a:t> - Looks for subtle changes in patterns of proteins levels </a:t>
            </a:r>
          </a:p>
          <a:p>
            <a:pPr>
              <a:lnSpc>
                <a:spcPct val="90000"/>
              </a:lnSpc>
            </a:pPr>
            <a:r>
              <a:rPr lang="en-US" sz="2400" dirty="0" smtClean="0">
                <a:latin typeface="Comic Sans MS" pitchFamily="66" charset="0"/>
              </a:rPr>
              <a:t> – Signature developed by genetic algorithm</a:t>
            </a:r>
          </a:p>
          <a:p>
            <a:pPr>
              <a:lnSpc>
                <a:spcPct val="90000"/>
              </a:lnSpc>
            </a:pPr>
            <a:r>
              <a:rPr lang="en-US" sz="2400" dirty="0" smtClean="0">
                <a:latin typeface="Comic Sans MS" pitchFamily="66" charset="0"/>
              </a:rPr>
              <a:t> - Data collected differently for the different patient groups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fontScale="90000"/>
          </a:bodyPr>
          <a:lstStyle/>
          <a:p>
            <a:r>
              <a:rPr lang="en-US" sz="2800" b="1" kern="1200" dirty="0">
                <a:solidFill>
                  <a:schemeClr val="tx1"/>
                </a:solidFill>
                <a:latin typeface="Comic Sans MS" pitchFamily="66" charset="0"/>
              </a:rPr>
              <a:t>The Support Vector Machine (SVM) </a:t>
            </a:r>
            <a:r>
              <a:rPr lang="en-US" sz="2800" b="1" kern="1200" dirty="0" smtClean="0">
                <a:solidFill>
                  <a:schemeClr val="tx1"/>
                </a:solidFill>
                <a:latin typeface="Comic Sans MS" pitchFamily="66" charset="0"/>
              </a:rPr>
              <a:t/>
            </a:r>
            <a:br>
              <a:rPr lang="en-US" sz="2800" b="1" kern="1200" dirty="0" smtClean="0">
                <a:solidFill>
                  <a:schemeClr val="tx1"/>
                </a:solidFill>
                <a:latin typeface="Comic Sans MS" pitchFamily="66" charset="0"/>
              </a:rPr>
            </a:br>
            <a:r>
              <a:rPr lang="en-US" sz="2800" b="1" kern="1200" dirty="0" smtClean="0">
                <a:solidFill>
                  <a:schemeClr val="tx1"/>
                </a:solidFill>
                <a:latin typeface="Comic Sans MS" pitchFamily="66" charset="0"/>
              </a:rPr>
              <a:t>approach </a:t>
            </a:r>
            <a:r>
              <a:rPr lang="en-US" sz="2800" b="1" kern="1200" dirty="0">
                <a:solidFill>
                  <a:schemeClr val="tx1"/>
                </a:solidFill>
                <a:latin typeface="Comic Sans MS" pitchFamily="66" charset="0"/>
              </a:rPr>
              <a:t>for building molecular signatures</a:t>
            </a:r>
          </a:p>
        </p:txBody>
      </p:sp>
      <p:sp>
        <p:nvSpPr>
          <p:cNvPr id="11" name="Content Placeholder 2"/>
          <p:cNvSpPr>
            <a:spLocks noGrp="1"/>
          </p:cNvSpPr>
          <p:nvPr>
            <p:ph idx="1"/>
          </p:nvPr>
        </p:nvSpPr>
        <p:spPr>
          <a:xfrm>
            <a:off x="304800" y="1600200"/>
            <a:ext cx="8458200" cy="4267200"/>
          </a:xfrm>
        </p:spPr>
        <p:txBody>
          <a:bodyPr>
            <a:noAutofit/>
          </a:bodyPr>
          <a:lstStyle/>
          <a:p>
            <a:pPr marL="514350" indent="-514350"/>
            <a:r>
              <a:rPr lang="en-US" sz="2400" kern="1200" dirty="0">
                <a:latin typeface="Comic Sans MS" pitchFamily="66" charset="0"/>
                <a:ea typeface="+mj-ea"/>
                <a:cs typeface="+mj-cs"/>
              </a:rPr>
              <a:t>Support vector machines (SVMs) is a binary classification algorithm.</a:t>
            </a:r>
          </a:p>
          <a:p>
            <a:pPr marL="514350" indent="-514350"/>
            <a:r>
              <a:rPr lang="en-US" sz="2400" kern="1200" dirty="0">
                <a:latin typeface="Comic Sans MS" pitchFamily="66" charset="0"/>
                <a:ea typeface="+mj-ea"/>
                <a:cs typeface="+mj-cs"/>
              </a:rPr>
              <a:t>SVMs are important because of (a) theoretical reasons:</a:t>
            </a:r>
          </a:p>
          <a:p>
            <a:pPr marL="690563" lvl="1" indent="-290513">
              <a:buFontTx/>
              <a:buChar char="-"/>
            </a:pPr>
            <a:r>
              <a:rPr lang="en-US" sz="1800" kern="1200" dirty="0">
                <a:latin typeface="Comic Sans MS" pitchFamily="66" charset="0"/>
                <a:ea typeface="+mj-ea"/>
                <a:cs typeface="+mj-cs"/>
              </a:rPr>
              <a:t>Robust to very large number of variables and small samples</a:t>
            </a:r>
          </a:p>
          <a:p>
            <a:pPr marL="690563" lvl="1" indent="-290513">
              <a:buFontTx/>
              <a:buChar char="-"/>
            </a:pPr>
            <a:r>
              <a:rPr lang="en-US" sz="1800" kern="1200" dirty="0">
                <a:latin typeface="Comic Sans MS" pitchFamily="66" charset="0"/>
                <a:ea typeface="+mj-ea"/>
                <a:cs typeface="+mj-cs"/>
              </a:rPr>
              <a:t>Can learn both simple and highly complex classification models</a:t>
            </a:r>
          </a:p>
          <a:p>
            <a:pPr marL="690563" lvl="1" indent="-290513">
              <a:buFontTx/>
              <a:buChar char="-"/>
            </a:pPr>
            <a:r>
              <a:rPr lang="en-US" sz="1800" kern="1200" dirty="0">
                <a:latin typeface="Comic Sans MS" pitchFamily="66" charset="0"/>
                <a:ea typeface="+mj-ea"/>
                <a:cs typeface="+mj-cs"/>
              </a:rPr>
              <a:t>Employ sophisticated mathematical principles to avoid overfitting</a:t>
            </a:r>
          </a:p>
          <a:p>
            <a:pPr marL="514350" indent="-514350">
              <a:buNone/>
            </a:pPr>
            <a:r>
              <a:rPr lang="en-US" sz="2400" kern="1200" dirty="0">
                <a:latin typeface="Comic Sans MS" pitchFamily="66" charset="0"/>
                <a:ea typeface="+mj-ea"/>
                <a:cs typeface="+mj-cs"/>
              </a:rPr>
              <a:t>	and (b) superior empirical results.</a:t>
            </a:r>
          </a:p>
        </p:txBody>
      </p:sp>
      <p:sp>
        <p:nvSpPr>
          <p:cNvPr id="5" name="Line 7"/>
          <p:cNvSpPr>
            <a:spLocks noChangeShapeType="1"/>
          </p:cNvSpPr>
          <p:nvPr/>
        </p:nvSpPr>
        <p:spPr bwMode="auto">
          <a:xfrm>
            <a:off x="228600" y="9144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529105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p:cNvCxnSpPr/>
          <p:nvPr/>
        </p:nvCxnSpPr>
        <p:spPr>
          <a:xfrm rot="5400000" flipH="1" flipV="1">
            <a:off x="1276729" y="2799531"/>
            <a:ext cx="2476940" cy="1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514600" y="4038600"/>
            <a:ext cx="4025482" cy="12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5-Point Star 19"/>
          <p:cNvSpPr/>
          <p:nvPr/>
        </p:nvSpPr>
        <p:spPr>
          <a:xfrm>
            <a:off x="2974655" y="2421717"/>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p:cNvSpPr/>
          <p:nvPr/>
        </p:nvSpPr>
        <p:spPr>
          <a:xfrm>
            <a:off x="3089669" y="1868823"/>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p:cNvSpPr/>
          <p:nvPr/>
        </p:nvSpPr>
        <p:spPr>
          <a:xfrm>
            <a:off x="2859641" y="2175986"/>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5-Point Star 22"/>
          <p:cNvSpPr/>
          <p:nvPr/>
        </p:nvSpPr>
        <p:spPr>
          <a:xfrm>
            <a:off x="3377203" y="2114554"/>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23"/>
          <p:cNvSpPr/>
          <p:nvPr/>
        </p:nvSpPr>
        <p:spPr>
          <a:xfrm>
            <a:off x="3549724" y="2483149"/>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5-Point Star 24"/>
          <p:cNvSpPr/>
          <p:nvPr/>
        </p:nvSpPr>
        <p:spPr>
          <a:xfrm>
            <a:off x="2917148" y="2790312"/>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5-Point Star 25"/>
          <p:cNvSpPr/>
          <p:nvPr/>
        </p:nvSpPr>
        <p:spPr>
          <a:xfrm>
            <a:off x="3147176" y="2237419"/>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5-Point Star 26"/>
          <p:cNvSpPr/>
          <p:nvPr/>
        </p:nvSpPr>
        <p:spPr>
          <a:xfrm>
            <a:off x="3549724" y="1868823"/>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5-Point Star 27"/>
          <p:cNvSpPr/>
          <p:nvPr/>
        </p:nvSpPr>
        <p:spPr>
          <a:xfrm>
            <a:off x="3607231" y="2114554"/>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5-Point Star 28"/>
          <p:cNvSpPr/>
          <p:nvPr/>
        </p:nvSpPr>
        <p:spPr>
          <a:xfrm>
            <a:off x="2687121" y="2483149"/>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5-Point Star 29"/>
          <p:cNvSpPr/>
          <p:nvPr/>
        </p:nvSpPr>
        <p:spPr>
          <a:xfrm>
            <a:off x="3262189" y="2790312"/>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5-Point Star 30"/>
          <p:cNvSpPr/>
          <p:nvPr/>
        </p:nvSpPr>
        <p:spPr>
          <a:xfrm>
            <a:off x="3089669" y="2606015"/>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504958" y="2544582"/>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 name="Oval 32"/>
          <p:cNvSpPr/>
          <p:nvPr/>
        </p:nvSpPr>
        <p:spPr>
          <a:xfrm>
            <a:off x="4987396" y="2790312"/>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Oval 33"/>
          <p:cNvSpPr/>
          <p:nvPr/>
        </p:nvSpPr>
        <p:spPr>
          <a:xfrm>
            <a:off x="5274930" y="2913178"/>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5" name="Oval 34"/>
          <p:cNvSpPr/>
          <p:nvPr/>
        </p:nvSpPr>
        <p:spPr>
          <a:xfrm>
            <a:off x="5619972" y="2298852"/>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6" name="Oval 35"/>
          <p:cNvSpPr/>
          <p:nvPr/>
        </p:nvSpPr>
        <p:spPr>
          <a:xfrm>
            <a:off x="5734985" y="2851745"/>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7" name="Oval 36"/>
          <p:cNvSpPr/>
          <p:nvPr/>
        </p:nvSpPr>
        <p:spPr>
          <a:xfrm>
            <a:off x="5792492" y="2544582"/>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 name="Oval 37"/>
          <p:cNvSpPr/>
          <p:nvPr/>
        </p:nvSpPr>
        <p:spPr>
          <a:xfrm>
            <a:off x="5332437" y="2667447"/>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9" name="Oval 38"/>
          <p:cNvSpPr/>
          <p:nvPr/>
        </p:nvSpPr>
        <p:spPr>
          <a:xfrm>
            <a:off x="5389944" y="2360284"/>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0" name="Oval 39"/>
          <p:cNvSpPr/>
          <p:nvPr/>
        </p:nvSpPr>
        <p:spPr>
          <a:xfrm>
            <a:off x="4814875" y="2913178"/>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1" name="Oval 40"/>
          <p:cNvSpPr/>
          <p:nvPr/>
        </p:nvSpPr>
        <p:spPr>
          <a:xfrm>
            <a:off x="5044903" y="3097476"/>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2" name="Oval 41"/>
          <p:cNvSpPr/>
          <p:nvPr/>
        </p:nvSpPr>
        <p:spPr>
          <a:xfrm>
            <a:off x="5447451" y="3036043"/>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3" name="Oval 42"/>
          <p:cNvSpPr/>
          <p:nvPr/>
        </p:nvSpPr>
        <p:spPr>
          <a:xfrm>
            <a:off x="5562465" y="2790312"/>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4" name="Oval 43"/>
          <p:cNvSpPr/>
          <p:nvPr/>
        </p:nvSpPr>
        <p:spPr>
          <a:xfrm>
            <a:off x="4584848" y="2975891"/>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5" name="Oval 44"/>
          <p:cNvSpPr/>
          <p:nvPr/>
        </p:nvSpPr>
        <p:spPr>
          <a:xfrm>
            <a:off x="4872382" y="2483149"/>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6" name="Oval 45"/>
          <p:cNvSpPr/>
          <p:nvPr/>
        </p:nvSpPr>
        <p:spPr>
          <a:xfrm>
            <a:off x="5159917" y="2483149"/>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7" name="Oval 46"/>
          <p:cNvSpPr/>
          <p:nvPr/>
        </p:nvSpPr>
        <p:spPr>
          <a:xfrm>
            <a:off x="5965013" y="2974610"/>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8" name="Oval 47"/>
          <p:cNvSpPr/>
          <p:nvPr/>
        </p:nvSpPr>
        <p:spPr>
          <a:xfrm>
            <a:off x="5677479" y="3281773"/>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9" name="Oval 48"/>
          <p:cNvSpPr/>
          <p:nvPr/>
        </p:nvSpPr>
        <p:spPr>
          <a:xfrm>
            <a:off x="5965013" y="2667447"/>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0" name="Oval 49"/>
          <p:cNvSpPr/>
          <p:nvPr/>
        </p:nvSpPr>
        <p:spPr>
          <a:xfrm>
            <a:off x="5389944" y="3343206"/>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1" name="Right Brace 50"/>
          <p:cNvSpPr/>
          <p:nvPr/>
        </p:nvSpPr>
        <p:spPr>
          <a:xfrm rot="5400000">
            <a:off x="5326549" y="2728296"/>
            <a:ext cx="184298" cy="178271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TextBox 51"/>
          <p:cNvSpPr txBox="1"/>
          <p:nvPr/>
        </p:nvSpPr>
        <p:spPr>
          <a:xfrm>
            <a:off x="4822941" y="3711802"/>
            <a:ext cx="1482457" cy="338554"/>
          </a:xfrm>
          <a:prstGeom prst="rect">
            <a:avLst/>
          </a:prstGeom>
          <a:noFill/>
        </p:spPr>
        <p:txBody>
          <a:bodyPr wrap="none" rtlCol="0">
            <a:spAutoFit/>
          </a:bodyPr>
          <a:lstStyle/>
          <a:p>
            <a:r>
              <a:rPr lang="en-US" sz="1600" dirty="0" smtClean="0"/>
              <a:t>Cancer patients</a:t>
            </a:r>
            <a:endParaRPr lang="en-US" sz="1600" dirty="0"/>
          </a:p>
        </p:txBody>
      </p:sp>
      <p:sp>
        <p:nvSpPr>
          <p:cNvPr id="53" name="Right Brace 52"/>
          <p:cNvSpPr/>
          <p:nvPr/>
        </p:nvSpPr>
        <p:spPr>
          <a:xfrm rot="5400000">
            <a:off x="3255661" y="2958964"/>
            <a:ext cx="185578" cy="132265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p:cNvSpPr txBox="1"/>
          <p:nvPr/>
        </p:nvSpPr>
        <p:spPr>
          <a:xfrm>
            <a:off x="2823886" y="3711802"/>
            <a:ext cx="1528945" cy="338554"/>
          </a:xfrm>
          <a:prstGeom prst="rect">
            <a:avLst/>
          </a:prstGeom>
          <a:noFill/>
        </p:spPr>
        <p:txBody>
          <a:bodyPr wrap="none" rtlCol="0">
            <a:spAutoFit/>
          </a:bodyPr>
          <a:lstStyle/>
          <a:p>
            <a:r>
              <a:rPr lang="en-US" sz="1600" dirty="0" smtClean="0"/>
              <a:t>Normal patients</a:t>
            </a:r>
            <a:endParaRPr lang="en-US" sz="1600" dirty="0"/>
          </a:p>
        </p:txBody>
      </p:sp>
      <p:sp>
        <p:nvSpPr>
          <p:cNvPr id="55" name="5-Point Star 54"/>
          <p:cNvSpPr/>
          <p:nvPr/>
        </p:nvSpPr>
        <p:spPr>
          <a:xfrm>
            <a:off x="3262189" y="1684525"/>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5-Point Star 55"/>
          <p:cNvSpPr/>
          <p:nvPr/>
        </p:nvSpPr>
        <p:spPr>
          <a:xfrm>
            <a:off x="3837258" y="1930256"/>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5-Point Star 56"/>
          <p:cNvSpPr/>
          <p:nvPr/>
        </p:nvSpPr>
        <p:spPr>
          <a:xfrm>
            <a:off x="3894765" y="2360284"/>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584848" y="2977171"/>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8" name="Oval 67"/>
          <p:cNvSpPr/>
          <p:nvPr/>
        </p:nvSpPr>
        <p:spPr>
          <a:xfrm>
            <a:off x="4872382" y="2484429"/>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9" name="5-Point Star 68"/>
          <p:cNvSpPr/>
          <p:nvPr/>
        </p:nvSpPr>
        <p:spPr>
          <a:xfrm>
            <a:off x="3894765" y="2361564"/>
            <a:ext cx="172521" cy="184298"/>
          </a:xfrm>
          <a:prstGeom prst="star5">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553200" y="3886200"/>
            <a:ext cx="588186" cy="272943"/>
          </a:xfrm>
          <a:prstGeom prst="rect">
            <a:avLst/>
          </a:prstGeom>
          <a:noFill/>
        </p:spPr>
        <p:txBody>
          <a:bodyPr wrap="none" rtlCol="0">
            <a:spAutoFit/>
          </a:bodyPr>
          <a:lstStyle/>
          <a:p>
            <a:r>
              <a:rPr lang="en-US" sz="1600" dirty="0" smtClean="0"/>
              <a:t>Gene X</a:t>
            </a:r>
            <a:endParaRPr lang="en-US" sz="1600" dirty="0"/>
          </a:p>
        </p:txBody>
      </p:sp>
      <p:sp>
        <p:nvSpPr>
          <p:cNvPr id="72" name="TextBox 71"/>
          <p:cNvSpPr txBox="1"/>
          <p:nvPr/>
        </p:nvSpPr>
        <p:spPr>
          <a:xfrm>
            <a:off x="1981200" y="1219200"/>
            <a:ext cx="779381" cy="338554"/>
          </a:xfrm>
          <a:prstGeom prst="rect">
            <a:avLst/>
          </a:prstGeom>
          <a:noFill/>
        </p:spPr>
        <p:txBody>
          <a:bodyPr wrap="none" rtlCol="0">
            <a:spAutoFit/>
          </a:bodyPr>
          <a:lstStyle/>
          <a:p>
            <a:r>
              <a:rPr lang="en-US" sz="1600" dirty="0" smtClean="0"/>
              <a:t>Gene Y</a:t>
            </a:r>
            <a:endParaRPr lang="en-US" sz="1600" dirty="0"/>
          </a:p>
        </p:txBody>
      </p:sp>
      <p:sp>
        <p:nvSpPr>
          <p:cNvPr id="58" name="TextBox 57"/>
          <p:cNvSpPr txBox="1"/>
          <p:nvPr/>
        </p:nvSpPr>
        <p:spPr>
          <a:xfrm>
            <a:off x="1143000" y="4572000"/>
            <a:ext cx="7391400" cy="1200329"/>
          </a:xfrm>
          <a:prstGeom prst="rect">
            <a:avLst/>
          </a:prstGeom>
          <a:noFill/>
        </p:spPr>
        <p:txBody>
          <a:bodyPr wrap="square" rtlCol="0">
            <a:spAutoFit/>
          </a:bodyPr>
          <a:lstStyle/>
          <a:p>
            <a:pPr marL="227013" indent="-227013">
              <a:buFont typeface="Arial" charset="0"/>
              <a:buChar char="•"/>
            </a:pPr>
            <a:r>
              <a:rPr lang="en-US" sz="2400" dirty="0">
                <a:latin typeface="Comic Sans MS" pitchFamily="66" charset="0"/>
                <a:ea typeface="+mj-ea"/>
                <a:cs typeface="+mj-cs"/>
              </a:rPr>
              <a:t>Consider example dataset described by </a:t>
            </a:r>
            <a:r>
              <a:rPr lang="en-US" sz="2400" dirty="0" smtClean="0">
                <a:latin typeface="Comic Sans MS" pitchFamily="66" charset="0"/>
                <a:ea typeface="+mj-ea"/>
                <a:cs typeface="+mj-cs"/>
              </a:rPr>
              <a:t>2 </a:t>
            </a:r>
            <a:r>
              <a:rPr lang="en-US" sz="2400" dirty="0">
                <a:latin typeface="Comic Sans MS" pitchFamily="66" charset="0"/>
                <a:ea typeface="+mj-ea"/>
                <a:cs typeface="+mj-cs"/>
              </a:rPr>
              <a:t>genes, gene X and gene Y</a:t>
            </a:r>
          </a:p>
          <a:p>
            <a:pPr marL="227013" indent="-227013">
              <a:buFont typeface="Arial" charset="0"/>
              <a:buChar char="•"/>
            </a:pPr>
            <a:r>
              <a:rPr lang="en-US" sz="2400" dirty="0">
                <a:latin typeface="Comic Sans MS" pitchFamily="66" charset="0"/>
                <a:ea typeface="+mj-ea"/>
                <a:cs typeface="+mj-cs"/>
              </a:rPr>
              <a:t>Represent patients geometrically (by “vectors”)</a:t>
            </a:r>
          </a:p>
        </p:txBody>
      </p:sp>
      <p:sp>
        <p:nvSpPr>
          <p:cNvPr id="59" name="Title 1"/>
          <p:cNvSpPr>
            <a:spLocks noGrp="1"/>
          </p:cNvSpPr>
          <p:nvPr>
            <p:ph type="title"/>
          </p:nvPr>
        </p:nvSpPr>
        <p:spPr>
          <a:xfrm>
            <a:off x="0" y="0"/>
            <a:ext cx="9144000" cy="914400"/>
          </a:xfrm>
        </p:spPr>
        <p:txBody>
          <a:bodyPr>
            <a:normAutofit fontScale="90000"/>
          </a:bodyPr>
          <a:lstStyle/>
          <a:p>
            <a:r>
              <a:rPr lang="en-US" sz="2800" b="1" kern="1200" dirty="0">
                <a:solidFill>
                  <a:schemeClr val="tx1"/>
                </a:solidFill>
                <a:latin typeface="Comic Sans MS" pitchFamily="66" charset="0"/>
              </a:rPr>
              <a:t>The Support Vector Machine (SVM) </a:t>
            </a:r>
            <a:r>
              <a:rPr lang="en-US" sz="2800" b="1" kern="1200" dirty="0" smtClean="0">
                <a:solidFill>
                  <a:schemeClr val="tx1"/>
                </a:solidFill>
                <a:latin typeface="Comic Sans MS" pitchFamily="66" charset="0"/>
              </a:rPr>
              <a:t/>
            </a:r>
            <a:br>
              <a:rPr lang="en-US" sz="2800" b="1" kern="1200" dirty="0" smtClean="0">
                <a:solidFill>
                  <a:schemeClr val="tx1"/>
                </a:solidFill>
                <a:latin typeface="Comic Sans MS" pitchFamily="66" charset="0"/>
              </a:rPr>
            </a:br>
            <a:r>
              <a:rPr lang="en-US" sz="2800" b="1" kern="1200" dirty="0" smtClean="0">
                <a:solidFill>
                  <a:schemeClr val="tx1"/>
                </a:solidFill>
                <a:latin typeface="Comic Sans MS" pitchFamily="66" charset="0"/>
              </a:rPr>
              <a:t>approach </a:t>
            </a:r>
            <a:r>
              <a:rPr lang="en-US" sz="2800" b="1" kern="1200" dirty="0">
                <a:solidFill>
                  <a:schemeClr val="tx1"/>
                </a:solidFill>
                <a:latin typeface="Comic Sans MS" pitchFamily="66" charset="0"/>
              </a:rPr>
              <a:t>for building molecular signatures</a:t>
            </a:r>
          </a:p>
        </p:txBody>
      </p:sp>
      <p:sp>
        <p:nvSpPr>
          <p:cNvPr id="60" name="Line 7"/>
          <p:cNvSpPr>
            <a:spLocks noChangeShapeType="1"/>
          </p:cNvSpPr>
          <p:nvPr/>
        </p:nvSpPr>
        <p:spPr bwMode="auto">
          <a:xfrm>
            <a:off x="228600" y="9144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3921395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838200"/>
            <a:ext cx="8077200" cy="5029200"/>
          </a:xfrm>
        </p:spPr>
        <p:txBody>
          <a:bodyPr>
            <a:noAutofit/>
          </a:bodyPr>
          <a:lstStyle/>
          <a:p>
            <a:pPr marL="533400" indent="-533400">
              <a:lnSpc>
                <a:spcPct val="80000"/>
              </a:lnSpc>
              <a:buFontTx/>
              <a:buAutoNum type="arabicPeriod"/>
            </a:pPr>
            <a:r>
              <a:rPr lang="en-US" sz="2400" kern="1200" dirty="0" smtClean="0">
                <a:latin typeface="Comic Sans MS" pitchFamily="66" charset="0"/>
                <a:ea typeface="+mj-ea"/>
                <a:cs typeface="+mj-cs"/>
              </a:rPr>
              <a:t>Models </a:t>
            </a:r>
            <a:r>
              <a:rPr lang="en-US" sz="2400" kern="1200" dirty="0">
                <a:latin typeface="Comic Sans MS" pitchFamily="66" charset="0"/>
                <a:ea typeface="+mj-ea"/>
                <a:cs typeface="+mj-cs"/>
              </a:rPr>
              <a:t>of disease phenotype/clinical outcome</a:t>
            </a:r>
          </a:p>
          <a:p>
            <a:pPr marL="736600" lvl="1" indent="-217488">
              <a:lnSpc>
                <a:spcPct val="80000"/>
              </a:lnSpc>
              <a:buFontTx/>
              <a:buChar char="•"/>
            </a:pPr>
            <a:r>
              <a:rPr lang="en-US" sz="2400" kern="1200" dirty="0">
                <a:latin typeface="Comic Sans MS" pitchFamily="66" charset="0"/>
                <a:ea typeface="+mj-ea"/>
                <a:cs typeface="+mj-cs"/>
              </a:rPr>
              <a:t>Diagnosis</a:t>
            </a:r>
          </a:p>
          <a:p>
            <a:pPr marL="736600" lvl="1" indent="-217488">
              <a:lnSpc>
                <a:spcPct val="80000"/>
              </a:lnSpc>
              <a:buFontTx/>
              <a:buChar char="•"/>
            </a:pPr>
            <a:r>
              <a:rPr lang="en-US" sz="2400" kern="1200" dirty="0">
                <a:latin typeface="Comic Sans MS" pitchFamily="66" charset="0"/>
                <a:ea typeface="+mj-ea"/>
                <a:cs typeface="+mj-cs"/>
              </a:rPr>
              <a:t>Prognosis, long-term disease management</a:t>
            </a:r>
          </a:p>
          <a:p>
            <a:pPr marL="736600" lvl="1" indent="-217488">
              <a:lnSpc>
                <a:spcPct val="80000"/>
              </a:lnSpc>
              <a:buFontTx/>
              <a:buChar char="•"/>
            </a:pPr>
            <a:r>
              <a:rPr lang="en-US" sz="2400" kern="1200" dirty="0">
                <a:latin typeface="Comic Sans MS" pitchFamily="66" charset="0"/>
                <a:ea typeface="+mj-ea"/>
                <a:cs typeface="+mj-cs"/>
              </a:rPr>
              <a:t>Personalized treatment (drug selection, titration)</a:t>
            </a:r>
          </a:p>
          <a:p>
            <a:pPr marL="533400" indent="-533400">
              <a:lnSpc>
                <a:spcPct val="80000"/>
              </a:lnSpc>
              <a:buFontTx/>
              <a:buAutoNum type="arabicPeriod"/>
            </a:pPr>
            <a:endParaRPr lang="en-US" sz="2400" kern="1200" dirty="0">
              <a:latin typeface="Comic Sans MS" pitchFamily="66" charset="0"/>
              <a:ea typeface="+mj-ea"/>
              <a:cs typeface="+mj-cs"/>
            </a:endParaRPr>
          </a:p>
          <a:p>
            <a:pPr marL="533400" indent="-533400">
              <a:lnSpc>
                <a:spcPct val="80000"/>
              </a:lnSpc>
              <a:buFontTx/>
              <a:buAutoNum type="arabicPeriod"/>
            </a:pPr>
            <a:r>
              <a:rPr lang="en-US" sz="2400" kern="1200" dirty="0" smtClean="0">
                <a:latin typeface="Comic Sans MS" pitchFamily="66" charset="0"/>
                <a:ea typeface="+mj-ea"/>
                <a:cs typeface="+mj-cs"/>
              </a:rPr>
              <a:t>Biomarkers </a:t>
            </a:r>
            <a:r>
              <a:rPr lang="en-US" sz="2400" kern="1200" dirty="0">
                <a:latin typeface="Comic Sans MS" pitchFamily="66" charset="0"/>
                <a:ea typeface="+mj-ea"/>
                <a:cs typeface="+mj-cs"/>
              </a:rPr>
              <a:t>for diagnosis, or outcome prediction</a:t>
            </a:r>
          </a:p>
          <a:p>
            <a:pPr marL="736600" lvl="1" indent="-217488">
              <a:lnSpc>
                <a:spcPct val="80000"/>
              </a:lnSpc>
              <a:buFontTx/>
              <a:buChar char="•"/>
            </a:pPr>
            <a:r>
              <a:rPr lang="en-US" sz="2400" kern="1200" dirty="0">
                <a:latin typeface="Comic Sans MS" pitchFamily="66" charset="0"/>
                <a:ea typeface="+mj-ea"/>
                <a:cs typeface="+mj-cs"/>
              </a:rPr>
              <a:t>Make the above tasks resource efficient, and easy to use in clinical practice</a:t>
            </a:r>
          </a:p>
          <a:p>
            <a:pPr marL="533400" indent="-533400">
              <a:lnSpc>
                <a:spcPct val="80000"/>
              </a:lnSpc>
              <a:buFontTx/>
              <a:buAutoNum type="arabicPeriod"/>
            </a:pPr>
            <a:endParaRPr lang="en-US" sz="2400" kern="1200" dirty="0">
              <a:latin typeface="Comic Sans MS" pitchFamily="66" charset="0"/>
              <a:ea typeface="+mj-ea"/>
              <a:cs typeface="+mj-cs"/>
            </a:endParaRPr>
          </a:p>
          <a:p>
            <a:pPr marL="533400" indent="-533400">
              <a:lnSpc>
                <a:spcPct val="80000"/>
              </a:lnSpc>
              <a:buFontTx/>
              <a:buAutoNum type="arabicPeriod"/>
            </a:pPr>
            <a:r>
              <a:rPr lang="en-US" sz="2400" kern="1200" dirty="0" smtClean="0">
                <a:latin typeface="Comic Sans MS" pitchFamily="66" charset="0"/>
                <a:ea typeface="+mj-ea"/>
                <a:cs typeface="+mj-cs"/>
              </a:rPr>
              <a:t>Discovery </a:t>
            </a:r>
            <a:r>
              <a:rPr lang="en-US" sz="2400" kern="1200" dirty="0">
                <a:latin typeface="Comic Sans MS" pitchFamily="66" charset="0"/>
                <a:ea typeface="+mj-ea"/>
                <a:cs typeface="+mj-cs"/>
              </a:rPr>
              <a:t>of structure &amp; mechanisms (regulatory/interaction networks, pathways, sub-types)</a:t>
            </a:r>
          </a:p>
          <a:p>
            <a:pPr marL="736600" lvl="1" indent="-217488">
              <a:lnSpc>
                <a:spcPct val="80000"/>
              </a:lnSpc>
              <a:buFontTx/>
              <a:buChar char="•"/>
            </a:pPr>
            <a:r>
              <a:rPr lang="en-US" sz="2400" kern="1200" dirty="0">
                <a:latin typeface="Comic Sans MS" pitchFamily="66" charset="0"/>
                <a:ea typeface="+mj-ea"/>
                <a:cs typeface="+mj-cs"/>
              </a:rPr>
              <a:t>Leads for potential new drug candidates</a:t>
            </a:r>
          </a:p>
        </p:txBody>
      </p:sp>
      <p:sp>
        <p:nvSpPr>
          <p:cNvPr id="7" name="Title 1"/>
          <p:cNvSpPr>
            <a:spLocks noGrp="1"/>
          </p:cNvSpPr>
          <p:nvPr>
            <p:ph type="title"/>
          </p:nvPr>
        </p:nvSpPr>
        <p:spPr>
          <a:xfrm>
            <a:off x="0" y="0"/>
            <a:ext cx="9144000" cy="533400"/>
          </a:xfrm>
        </p:spPr>
        <p:txBody>
          <a:bodyPr>
            <a:normAutofit/>
          </a:bodyPr>
          <a:lstStyle/>
          <a:p>
            <a:r>
              <a:rPr lang="en-US" sz="2800" b="1" kern="1200" dirty="0">
                <a:solidFill>
                  <a:schemeClr val="tx1"/>
                </a:solidFill>
                <a:latin typeface="Comic Sans MS" pitchFamily="66" charset="0"/>
              </a:rPr>
              <a:t>U</a:t>
            </a:r>
            <a:r>
              <a:rPr lang="en-US" sz="2800" b="1" kern="1200" dirty="0" smtClean="0">
                <a:solidFill>
                  <a:schemeClr val="tx1"/>
                </a:solidFill>
                <a:latin typeface="Comic Sans MS" pitchFamily="66" charset="0"/>
              </a:rPr>
              <a:t>ses </a:t>
            </a:r>
            <a:r>
              <a:rPr lang="en-US" sz="2800" b="1" kern="1200" dirty="0">
                <a:solidFill>
                  <a:schemeClr val="tx1"/>
                </a:solidFill>
                <a:latin typeface="Comic Sans MS" pitchFamily="66" charset="0"/>
              </a:rPr>
              <a:t>of molecular signatures</a:t>
            </a:r>
          </a:p>
        </p:txBody>
      </p:sp>
      <p:sp>
        <p:nvSpPr>
          <p:cNvPr id="5" name="Line 7"/>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1485525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Box 69"/>
          <p:cNvSpPr txBox="1"/>
          <p:nvPr/>
        </p:nvSpPr>
        <p:spPr>
          <a:xfrm>
            <a:off x="304800" y="4572000"/>
            <a:ext cx="8839200" cy="1569660"/>
          </a:xfrm>
          <a:prstGeom prst="rect">
            <a:avLst/>
          </a:prstGeom>
          <a:noFill/>
        </p:spPr>
        <p:txBody>
          <a:bodyPr wrap="square" rtlCol="0">
            <a:spAutoFit/>
          </a:bodyPr>
          <a:lstStyle/>
          <a:p>
            <a:r>
              <a:rPr lang="en-US" sz="2400" dirty="0">
                <a:latin typeface="Comic Sans MS" pitchFamily="66" charset="0"/>
                <a:ea typeface="+mj-ea"/>
                <a:cs typeface="+mj-cs"/>
              </a:rPr>
              <a:t>Find a linear decision surface (“hyperplane”) that can separate patient classes and has the largest distance  (i.e., largest “gap” or “margin”) between border-line patients (i.e., “support vectors”);</a:t>
            </a:r>
          </a:p>
        </p:txBody>
      </p:sp>
      <p:grpSp>
        <p:nvGrpSpPr>
          <p:cNvPr id="3" name="Group 10"/>
          <p:cNvGrpSpPr/>
          <p:nvPr/>
        </p:nvGrpSpPr>
        <p:grpSpPr>
          <a:xfrm>
            <a:off x="3434710" y="1143000"/>
            <a:ext cx="2070248" cy="2447217"/>
            <a:chOff x="1676400" y="2603313"/>
            <a:chExt cx="2743200" cy="3035487"/>
          </a:xfrm>
        </p:grpSpPr>
        <p:cxnSp>
          <p:nvCxnSpPr>
            <p:cNvPr id="13" name="Straight Connector 12"/>
            <p:cNvCxnSpPr/>
            <p:nvPr/>
          </p:nvCxnSpPr>
          <p:spPr>
            <a:xfrm rot="5400000">
              <a:off x="1257300" y="3162300"/>
              <a:ext cx="2590800" cy="17526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2400300" y="3619500"/>
              <a:ext cx="2438400" cy="16002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867694" y="3542506"/>
              <a:ext cx="2360612" cy="152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rot="1544137">
              <a:off x="3779223" y="2603313"/>
              <a:ext cx="566181" cy="338554"/>
            </a:xfrm>
            <a:prstGeom prst="rect">
              <a:avLst/>
            </a:prstGeom>
          </p:spPr>
          <p:txBody>
            <a:bodyPr wrap="none">
              <a:spAutoFit/>
            </a:bodyPr>
            <a:lstStyle/>
            <a:p>
              <a:r>
                <a:rPr lang="en-US" sz="1600" dirty="0" smtClean="0"/>
                <a:t>Gap </a:t>
              </a:r>
              <a:endParaRPr lang="en-US" sz="1600" dirty="0"/>
            </a:p>
          </p:txBody>
        </p:sp>
        <p:cxnSp>
          <p:nvCxnSpPr>
            <p:cNvPr id="17" name="Straight Arrow Connector 16"/>
            <p:cNvCxnSpPr/>
            <p:nvPr/>
          </p:nvCxnSpPr>
          <p:spPr>
            <a:xfrm>
              <a:off x="3429000" y="2743200"/>
              <a:ext cx="990600" cy="457200"/>
            </a:xfrm>
            <a:prstGeom prst="straightConnector1">
              <a:avLst/>
            </a:prstGeom>
            <a:ln w="190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cxnSp>
        <p:nvCxnSpPr>
          <p:cNvPr id="18" name="Straight Arrow Connector 17"/>
          <p:cNvCxnSpPr/>
          <p:nvPr/>
        </p:nvCxnSpPr>
        <p:spPr>
          <a:xfrm rot="5400000" flipH="1" flipV="1">
            <a:off x="1276729" y="2799531"/>
            <a:ext cx="2476940" cy="1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514600" y="4038600"/>
            <a:ext cx="4025482" cy="12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5-Point Star 19"/>
          <p:cNvSpPr/>
          <p:nvPr/>
        </p:nvSpPr>
        <p:spPr>
          <a:xfrm>
            <a:off x="2974655" y="2421717"/>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p:cNvSpPr/>
          <p:nvPr/>
        </p:nvSpPr>
        <p:spPr>
          <a:xfrm>
            <a:off x="3089669" y="1868823"/>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p:cNvSpPr/>
          <p:nvPr/>
        </p:nvSpPr>
        <p:spPr>
          <a:xfrm>
            <a:off x="2859641" y="2175986"/>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5-Point Star 22"/>
          <p:cNvSpPr/>
          <p:nvPr/>
        </p:nvSpPr>
        <p:spPr>
          <a:xfrm>
            <a:off x="3377203" y="2114554"/>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23"/>
          <p:cNvSpPr/>
          <p:nvPr/>
        </p:nvSpPr>
        <p:spPr>
          <a:xfrm>
            <a:off x="3549724" y="2483149"/>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5-Point Star 24"/>
          <p:cNvSpPr/>
          <p:nvPr/>
        </p:nvSpPr>
        <p:spPr>
          <a:xfrm>
            <a:off x="2917148" y="2790312"/>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5-Point Star 25"/>
          <p:cNvSpPr/>
          <p:nvPr/>
        </p:nvSpPr>
        <p:spPr>
          <a:xfrm>
            <a:off x="3147176" y="2237419"/>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5-Point Star 26"/>
          <p:cNvSpPr/>
          <p:nvPr/>
        </p:nvSpPr>
        <p:spPr>
          <a:xfrm>
            <a:off x="3549724" y="1868823"/>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5-Point Star 27"/>
          <p:cNvSpPr/>
          <p:nvPr/>
        </p:nvSpPr>
        <p:spPr>
          <a:xfrm>
            <a:off x="3607231" y="2114554"/>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5-Point Star 28"/>
          <p:cNvSpPr/>
          <p:nvPr/>
        </p:nvSpPr>
        <p:spPr>
          <a:xfrm>
            <a:off x="2687121" y="2483149"/>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5-Point Star 29"/>
          <p:cNvSpPr/>
          <p:nvPr/>
        </p:nvSpPr>
        <p:spPr>
          <a:xfrm>
            <a:off x="3262189" y="2790312"/>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5-Point Star 30"/>
          <p:cNvSpPr/>
          <p:nvPr/>
        </p:nvSpPr>
        <p:spPr>
          <a:xfrm>
            <a:off x="3089669" y="2606015"/>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504958" y="2544582"/>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 name="Oval 32"/>
          <p:cNvSpPr/>
          <p:nvPr/>
        </p:nvSpPr>
        <p:spPr>
          <a:xfrm>
            <a:off x="4987396" y="2790312"/>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Oval 33"/>
          <p:cNvSpPr/>
          <p:nvPr/>
        </p:nvSpPr>
        <p:spPr>
          <a:xfrm>
            <a:off x="5274930" y="2913178"/>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5" name="Oval 34"/>
          <p:cNvSpPr/>
          <p:nvPr/>
        </p:nvSpPr>
        <p:spPr>
          <a:xfrm>
            <a:off x="5619972" y="2298852"/>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6" name="Oval 35"/>
          <p:cNvSpPr/>
          <p:nvPr/>
        </p:nvSpPr>
        <p:spPr>
          <a:xfrm>
            <a:off x="5734985" y="2851745"/>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7" name="Oval 36"/>
          <p:cNvSpPr/>
          <p:nvPr/>
        </p:nvSpPr>
        <p:spPr>
          <a:xfrm>
            <a:off x="5792492" y="2544582"/>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 name="Oval 37"/>
          <p:cNvSpPr/>
          <p:nvPr/>
        </p:nvSpPr>
        <p:spPr>
          <a:xfrm>
            <a:off x="5332437" y="2667447"/>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9" name="Oval 38"/>
          <p:cNvSpPr/>
          <p:nvPr/>
        </p:nvSpPr>
        <p:spPr>
          <a:xfrm>
            <a:off x="5389944" y="2360284"/>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0" name="Oval 39"/>
          <p:cNvSpPr/>
          <p:nvPr/>
        </p:nvSpPr>
        <p:spPr>
          <a:xfrm>
            <a:off x="4814875" y="2913178"/>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1" name="Oval 40"/>
          <p:cNvSpPr/>
          <p:nvPr/>
        </p:nvSpPr>
        <p:spPr>
          <a:xfrm>
            <a:off x="5044903" y="3097476"/>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2" name="Oval 41"/>
          <p:cNvSpPr/>
          <p:nvPr/>
        </p:nvSpPr>
        <p:spPr>
          <a:xfrm>
            <a:off x="5447451" y="3036043"/>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3" name="Oval 42"/>
          <p:cNvSpPr/>
          <p:nvPr/>
        </p:nvSpPr>
        <p:spPr>
          <a:xfrm>
            <a:off x="5562465" y="2790312"/>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4" name="Oval 43"/>
          <p:cNvSpPr/>
          <p:nvPr/>
        </p:nvSpPr>
        <p:spPr>
          <a:xfrm>
            <a:off x="4584848" y="2975891"/>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5" name="Oval 44"/>
          <p:cNvSpPr/>
          <p:nvPr/>
        </p:nvSpPr>
        <p:spPr>
          <a:xfrm>
            <a:off x="4872382" y="2483149"/>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6" name="Oval 45"/>
          <p:cNvSpPr/>
          <p:nvPr/>
        </p:nvSpPr>
        <p:spPr>
          <a:xfrm>
            <a:off x="5159917" y="2483149"/>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7" name="Oval 46"/>
          <p:cNvSpPr/>
          <p:nvPr/>
        </p:nvSpPr>
        <p:spPr>
          <a:xfrm>
            <a:off x="5965013" y="2974610"/>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8" name="Oval 47"/>
          <p:cNvSpPr/>
          <p:nvPr/>
        </p:nvSpPr>
        <p:spPr>
          <a:xfrm>
            <a:off x="5677479" y="3281773"/>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9" name="Oval 48"/>
          <p:cNvSpPr/>
          <p:nvPr/>
        </p:nvSpPr>
        <p:spPr>
          <a:xfrm>
            <a:off x="5965013" y="2667447"/>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0" name="Oval 49"/>
          <p:cNvSpPr/>
          <p:nvPr/>
        </p:nvSpPr>
        <p:spPr>
          <a:xfrm>
            <a:off x="5389944" y="3343206"/>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1" name="Right Brace 50"/>
          <p:cNvSpPr/>
          <p:nvPr/>
        </p:nvSpPr>
        <p:spPr>
          <a:xfrm rot="5400000">
            <a:off x="5326549" y="2728296"/>
            <a:ext cx="184298" cy="178271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TextBox 51"/>
          <p:cNvSpPr txBox="1"/>
          <p:nvPr/>
        </p:nvSpPr>
        <p:spPr>
          <a:xfrm>
            <a:off x="4822941" y="3711802"/>
            <a:ext cx="1482457" cy="338554"/>
          </a:xfrm>
          <a:prstGeom prst="rect">
            <a:avLst/>
          </a:prstGeom>
          <a:noFill/>
        </p:spPr>
        <p:txBody>
          <a:bodyPr wrap="none" rtlCol="0">
            <a:spAutoFit/>
          </a:bodyPr>
          <a:lstStyle/>
          <a:p>
            <a:r>
              <a:rPr lang="en-US" sz="1600" dirty="0" smtClean="0"/>
              <a:t>Cancer patients</a:t>
            </a:r>
            <a:endParaRPr lang="en-US" sz="1600" dirty="0"/>
          </a:p>
        </p:txBody>
      </p:sp>
      <p:sp>
        <p:nvSpPr>
          <p:cNvPr id="53" name="Right Brace 52"/>
          <p:cNvSpPr/>
          <p:nvPr/>
        </p:nvSpPr>
        <p:spPr>
          <a:xfrm rot="5400000">
            <a:off x="3255661" y="2958964"/>
            <a:ext cx="185578" cy="132265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p:cNvSpPr txBox="1"/>
          <p:nvPr/>
        </p:nvSpPr>
        <p:spPr>
          <a:xfrm>
            <a:off x="2823886" y="3711802"/>
            <a:ext cx="1528945" cy="338554"/>
          </a:xfrm>
          <a:prstGeom prst="rect">
            <a:avLst/>
          </a:prstGeom>
          <a:noFill/>
        </p:spPr>
        <p:txBody>
          <a:bodyPr wrap="none" rtlCol="0">
            <a:spAutoFit/>
          </a:bodyPr>
          <a:lstStyle/>
          <a:p>
            <a:r>
              <a:rPr lang="en-US" sz="1600" dirty="0" smtClean="0"/>
              <a:t>Normal patients</a:t>
            </a:r>
            <a:endParaRPr lang="en-US" sz="1600" dirty="0"/>
          </a:p>
        </p:txBody>
      </p:sp>
      <p:sp>
        <p:nvSpPr>
          <p:cNvPr id="55" name="5-Point Star 54"/>
          <p:cNvSpPr/>
          <p:nvPr/>
        </p:nvSpPr>
        <p:spPr>
          <a:xfrm>
            <a:off x="3262189" y="1684525"/>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5-Point Star 55"/>
          <p:cNvSpPr/>
          <p:nvPr/>
        </p:nvSpPr>
        <p:spPr>
          <a:xfrm>
            <a:off x="3837258" y="1930256"/>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5-Point Star 56"/>
          <p:cNvSpPr/>
          <p:nvPr/>
        </p:nvSpPr>
        <p:spPr>
          <a:xfrm>
            <a:off x="3894765" y="2360284"/>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65"/>
          <p:cNvGrpSpPr/>
          <p:nvPr/>
        </p:nvGrpSpPr>
        <p:grpSpPr>
          <a:xfrm>
            <a:off x="3894765" y="2361564"/>
            <a:ext cx="1092631" cy="738472"/>
            <a:chOff x="7162800" y="1295400"/>
            <a:chExt cx="1447800" cy="915988"/>
          </a:xfrm>
        </p:grpSpPr>
        <p:sp>
          <p:nvSpPr>
            <p:cNvPr id="67" name="Oval 66"/>
            <p:cNvSpPr/>
            <p:nvPr/>
          </p:nvSpPr>
          <p:spPr>
            <a:xfrm>
              <a:off x="8077200" y="2058988"/>
              <a:ext cx="152400" cy="152400"/>
            </a:xfrm>
            <a:prstGeom prst="ellipse">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8" name="Oval 67"/>
            <p:cNvSpPr/>
            <p:nvPr/>
          </p:nvSpPr>
          <p:spPr>
            <a:xfrm>
              <a:off x="8458200" y="1447800"/>
              <a:ext cx="152400" cy="152400"/>
            </a:xfrm>
            <a:prstGeom prst="ellipse">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9" name="5-Point Star 68"/>
            <p:cNvSpPr/>
            <p:nvPr/>
          </p:nvSpPr>
          <p:spPr>
            <a:xfrm>
              <a:off x="7162800" y="1295400"/>
              <a:ext cx="228600" cy="2286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p:cNvSpPr txBox="1"/>
          <p:nvPr/>
        </p:nvSpPr>
        <p:spPr>
          <a:xfrm>
            <a:off x="6553200" y="3886200"/>
            <a:ext cx="588186" cy="272943"/>
          </a:xfrm>
          <a:prstGeom prst="rect">
            <a:avLst/>
          </a:prstGeom>
          <a:noFill/>
        </p:spPr>
        <p:txBody>
          <a:bodyPr wrap="none" rtlCol="0">
            <a:spAutoFit/>
          </a:bodyPr>
          <a:lstStyle/>
          <a:p>
            <a:r>
              <a:rPr lang="en-US" sz="1600" dirty="0" smtClean="0"/>
              <a:t>Gene X</a:t>
            </a:r>
            <a:endParaRPr lang="en-US" sz="1600" dirty="0"/>
          </a:p>
        </p:txBody>
      </p:sp>
      <p:sp>
        <p:nvSpPr>
          <p:cNvPr id="72" name="TextBox 71"/>
          <p:cNvSpPr txBox="1"/>
          <p:nvPr/>
        </p:nvSpPr>
        <p:spPr>
          <a:xfrm>
            <a:off x="1981200" y="1219200"/>
            <a:ext cx="779381" cy="338554"/>
          </a:xfrm>
          <a:prstGeom prst="rect">
            <a:avLst/>
          </a:prstGeom>
          <a:noFill/>
        </p:spPr>
        <p:txBody>
          <a:bodyPr wrap="none" rtlCol="0">
            <a:spAutoFit/>
          </a:bodyPr>
          <a:lstStyle/>
          <a:p>
            <a:r>
              <a:rPr lang="en-US" sz="1600" dirty="0" smtClean="0"/>
              <a:t>Gene Y</a:t>
            </a:r>
            <a:endParaRPr lang="en-US" sz="1600" dirty="0"/>
          </a:p>
        </p:txBody>
      </p:sp>
      <p:sp>
        <p:nvSpPr>
          <p:cNvPr id="58" name="Title 1"/>
          <p:cNvSpPr>
            <a:spLocks noGrp="1"/>
          </p:cNvSpPr>
          <p:nvPr>
            <p:ph type="title"/>
          </p:nvPr>
        </p:nvSpPr>
        <p:spPr>
          <a:xfrm>
            <a:off x="0" y="0"/>
            <a:ext cx="9144000" cy="914400"/>
          </a:xfrm>
        </p:spPr>
        <p:txBody>
          <a:bodyPr>
            <a:normAutofit fontScale="90000"/>
          </a:bodyPr>
          <a:lstStyle/>
          <a:p>
            <a:r>
              <a:rPr lang="en-US" sz="2800" b="1" kern="1200" dirty="0">
                <a:solidFill>
                  <a:schemeClr val="tx1"/>
                </a:solidFill>
                <a:latin typeface="Comic Sans MS" pitchFamily="66" charset="0"/>
              </a:rPr>
              <a:t>The Support Vector Machine (SVM) </a:t>
            </a:r>
            <a:r>
              <a:rPr lang="en-US" sz="2800" b="1" kern="1200" dirty="0" smtClean="0">
                <a:solidFill>
                  <a:schemeClr val="tx1"/>
                </a:solidFill>
                <a:latin typeface="Comic Sans MS" pitchFamily="66" charset="0"/>
              </a:rPr>
              <a:t/>
            </a:r>
            <a:br>
              <a:rPr lang="en-US" sz="2800" b="1" kern="1200" dirty="0" smtClean="0">
                <a:solidFill>
                  <a:schemeClr val="tx1"/>
                </a:solidFill>
                <a:latin typeface="Comic Sans MS" pitchFamily="66" charset="0"/>
              </a:rPr>
            </a:br>
            <a:r>
              <a:rPr lang="en-US" sz="2800" b="1" kern="1200" dirty="0" smtClean="0">
                <a:solidFill>
                  <a:schemeClr val="tx1"/>
                </a:solidFill>
                <a:latin typeface="Comic Sans MS" pitchFamily="66" charset="0"/>
              </a:rPr>
              <a:t>approach </a:t>
            </a:r>
            <a:r>
              <a:rPr lang="en-US" sz="2800" b="1" kern="1200" dirty="0">
                <a:solidFill>
                  <a:schemeClr val="tx1"/>
                </a:solidFill>
                <a:latin typeface="Comic Sans MS" pitchFamily="66" charset="0"/>
              </a:rPr>
              <a:t>for building molecular signatures</a:t>
            </a:r>
          </a:p>
        </p:txBody>
      </p:sp>
      <p:sp>
        <p:nvSpPr>
          <p:cNvPr id="59" name="Line 7"/>
          <p:cNvSpPr>
            <a:spLocks noChangeShapeType="1"/>
          </p:cNvSpPr>
          <p:nvPr/>
        </p:nvSpPr>
        <p:spPr bwMode="auto">
          <a:xfrm>
            <a:off x="228600" y="9144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270279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Box 69"/>
          <p:cNvSpPr txBox="1"/>
          <p:nvPr/>
        </p:nvSpPr>
        <p:spPr>
          <a:xfrm>
            <a:off x="152400" y="4614208"/>
            <a:ext cx="8839200" cy="1938992"/>
          </a:xfrm>
          <a:prstGeom prst="rect">
            <a:avLst/>
          </a:prstGeom>
          <a:noFill/>
        </p:spPr>
        <p:txBody>
          <a:bodyPr wrap="square" rtlCol="0">
            <a:spAutoFit/>
          </a:bodyPr>
          <a:lstStyle/>
          <a:p>
            <a:pPr marL="227013" indent="-227013">
              <a:buFont typeface="Arial" charset="0"/>
              <a:buChar char="•"/>
            </a:pPr>
            <a:r>
              <a:rPr lang="en-US" sz="2400" dirty="0">
                <a:latin typeface="Comic Sans MS" pitchFamily="66" charset="0"/>
                <a:ea typeface="+mj-ea"/>
                <a:cs typeface="+mj-cs"/>
              </a:rPr>
              <a:t>If such linear decision surface does not exist, the data is mapped into a much higher dimensional space (“feature space”) where the separating decision surface is found;</a:t>
            </a:r>
          </a:p>
          <a:p>
            <a:pPr marL="227013" indent="-227013">
              <a:buFont typeface="Arial" charset="0"/>
              <a:buChar char="•"/>
            </a:pPr>
            <a:r>
              <a:rPr lang="en-US" sz="2400" dirty="0">
                <a:latin typeface="Comic Sans MS" pitchFamily="66" charset="0"/>
                <a:ea typeface="+mj-ea"/>
                <a:cs typeface="+mj-cs"/>
              </a:rPr>
              <a:t>The feature space is constructed via very clever mathematical projection (“kernel trick”).</a:t>
            </a:r>
          </a:p>
        </p:txBody>
      </p:sp>
      <p:pic>
        <p:nvPicPr>
          <p:cNvPr id="231" name="Picture 230"/>
          <p:cNvPicPr/>
          <p:nvPr/>
        </p:nvPicPr>
        <p:blipFill>
          <a:blip r:embed="rId3" cstate="print"/>
          <a:srcRect/>
          <a:stretch>
            <a:fillRect/>
          </a:stretch>
        </p:blipFill>
        <p:spPr bwMode="auto">
          <a:xfrm>
            <a:off x="381000" y="1143000"/>
            <a:ext cx="8153400" cy="3276600"/>
          </a:xfrm>
          <a:prstGeom prst="rect">
            <a:avLst/>
          </a:prstGeom>
          <a:noFill/>
          <a:ln w="9525">
            <a:noFill/>
            <a:miter lim="800000"/>
            <a:headEnd/>
            <a:tailEnd/>
          </a:ln>
        </p:spPr>
      </p:pic>
      <p:sp>
        <p:nvSpPr>
          <p:cNvPr id="7" name="Title 1"/>
          <p:cNvSpPr>
            <a:spLocks noGrp="1"/>
          </p:cNvSpPr>
          <p:nvPr>
            <p:ph type="title"/>
          </p:nvPr>
        </p:nvSpPr>
        <p:spPr>
          <a:xfrm>
            <a:off x="0" y="0"/>
            <a:ext cx="9144000" cy="914400"/>
          </a:xfrm>
        </p:spPr>
        <p:txBody>
          <a:bodyPr>
            <a:normAutofit fontScale="90000"/>
          </a:bodyPr>
          <a:lstStyle/>
          <a:p>
            <a:r>
              <a:rPr lang="en-US" sz="2800" b="1" kern="1200" dirty="0">
                <a:solidFill>
                  <a:schemeClr val="tx1"/>
                </a:solidFill>
                <a:latin typeface="Comic Sans MS" pitchFamily="66" charset="0"/>
              </a:rPr>
              <a:t>The Support Vector Machine (SVM) </a:t>
            </a:r>
            <a:r>
              <a:rPr lang="en-US" sz="2800" b="1" kern="1200" dirty="0" smtClean="0">
                <a:solidFill>
                  <a:schemeClr val="tx1"/>
                </a:solidFill>
                <a:latin typeface="Comic Sans MS" pitchFamily="66" charset="0"/>
              </a:rPr>
              <a:t/>
            </a:r>
            <a:br>
              <a:rPr lang="en-US" sz="2800" b="1" kern="1200" dirty="0" smtClean="0">
                <a:solidFill>
                  <a:schemeClr val="tx1"/>
                </a:solidFill>
                <a:latin typeface="Comic Sans MS" pitchFamily="66" charset="0"/>
              </a:rPr>
            </a:br>
            <a:r>
              <a:rPr lang="en-US" sz="2800" b="1" kern="1200" dirty="0" smtClean="0">
                <a:solidFill>
                  <a:schemeClr val="tx1"/>
                </a:solidFill>
                <a:latin typeface="Comic Sans MS" pitchFamily="66" charset="0"/>
              </a:rPr>
              <a:t>approach </a:t>
            </a:r>
            <a:r>
              <a:rPr lang="en-US" sz="2800" b="1" kern="1200" dirty="0">
                <a:solidFill>
                  <a:schemeClr val="tx1"/>
                </a:solidFill>
                <a:latin typeface="Comic Sans MS" pitchFamily="66" charset="0"/>
              </a:rPr>
              <a:t>for building molecular signatures</a:t>
            </a:r>
          </a:p>
        </p:txBody>
      </p:sp>
      <p:sp>
        <p:nvSpPr>
          <p:cNvPr id="8" name="Line 7"/>
          <p:cNvSpPr>
            <a:spLocks noChangeShapeType="1"/>
          </p:cNvSpPr>
          <p:nvPr/>
        </p:nvSpPr>
        <p:spPr bwMode="auto">
          <a:xfrm>
            <a:off x="228600" y="9144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1904299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a:normAutofit fontScale="90000"/>
          </a:bodyPr>
          <a:lstStyle/>
          <a:p>
            <a:r>
              <a:rPr lang="en-US" sz="2500" b="1" kern="1200" dirty="0">
                <a:solidFill>
                  <a:schemeClr val="tx1"/>
                </a:solidFill>
                <a:latin typeface="Comic Sans MS" pitchFamily="66" charset="0"/>
              </a:rPr>
              <a:t>E</a:t>
            </a:r>
            <a:r>
              <a:rPr lang="en-US" sz="2500" b="1" kern="1200" dirty="0" smtClean="0">
                <a:solidFill>
                  <a:schemeClr val="tx1"/>
                </a:solidFill>
                <a:latin typeface="Comic Sans MS" pitchFamily="66" charset="0"/>
              </a:rPr>
              <a:t>stimation </a:t>
            </a:r>
            <a:r>
              <a:rPr lang="en-US" sz="2500" b="1" kern="1200" dirty="0">
                <a:solidFill>
                  <a:schemeClr val="tx1"/>
                </a:solidFill>
                <a:latin typeface="Comic Sans MS" pitchFamily="66" charset="0"/>
              </a:rPr>
              <a:t>of signature accuracy</a:t>
            </a:r>
          </a:p>
        </p:txBody>
      </p:sp>
      <p:sp>
        <p:nvSpPr>
          <p:cNvPr id="6" name="Rectangle 4"/>
          <p:cNvSpPr>
            <a:spLocks noChangeArrowheads="1"/>
          </p:cNvSpPr>
          <p:nvPr/>
        </p:nvSpPr>
        <p:spPr bwMode="auto">
          <a:xfrm>
            <a:off x="7010400" y="1143000"/>
            <a:ext cx="685800" cy="685800"/>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pPr algn="ctr"/>
            <a:r>
              <a:rPr lang="en-US">
                <a:latin typeface="+mj-lt"/>
              </a:rPr>
              <a:t>test</a:t>
            </a:r>
          </a:p>
        </p:txBody>
      </p:sp>
      <p:sp>
        <p:nvSpPr>
          <p:cNvPr id="7" name="Rectangle 5"/>
          <p:cNvSpPr>
            <a:spLocks noChangeArrowheads="1"/>
          </p:cNvSpPr>
          <p:nvPr/>
        </p:nvSpPr>
        <p:spPr bwMode="auto">
          <a:xfrm>
            <a:off x="7010400" y="1905000"/>
            <a:ext cx="685800" cy="1752600"/>
          </a:xfrm>
          <a:prstGeom prst="rect">
            <a:avLst/>
          </a:prstGeom>
          <a:solidFill>
            <a:schemeClr val="accent5">
              <a:lumMod val="60000"/>
              <a:lumOff val="40000"/>
            </a:schemeClr>
          </a:solidFill>
          <a:ln w="12700" cap="sq">
            <a:solidFill>
              <a:schemeClr val="tx1"/>
            </a:solidFill>
            <a:miter lim="800000"/>
            <a:headEnd type="none" w="sm" len="sm"/>
            <a:tailEnd type="none" w="sm" len="sm"/>
          </a:ln>
          <a:effectLst/>
        </p:spPr>
        <p:txBody>
          <a:bodyPr wrap="none" anchor="ctr"/>
          <a:lstStyle/>
          <a:p>
            <a:pPr algn="ctr"/>
            <a:r>
              <a:rPr lang="en-US">
                <a:latin typeface="+mj-lt"/>
              </a:rPr>
              <a:t>train</a:t>
            </a:r>
          </a:p>
        </p:txBody>
      </p:sp>
      <p:sp>
        <p:nvSpPr>
          <p:cNvPr id="8" name="Rectangle 6"/>
          <p:cNvSpPr>
            <a:spLocks noChangeArrowheads="1"/>
          </p:cNvSpPr>
          <p:nvPr/>
        </p:nvSpPr>
        <p:spPr bwMode="auto">
          <a:xfrm>
            <a:off x="4953000" y="1143000"/>
            <a:ext cx="685800" cy="2514600"/>
          </a:xfrm>
          <a:prstGeom prst="rect">
            <a:avLst/>
          </a:prstGeom>
          <a:solidFill>
            <a:schemeClr val="accent5">
              <a:lumMod val="60000"/>
              <a:lumOff val="40000"/>
            </a:schemeClr>
          </a:solidFill>
          <a:ln w="12700" cap="sq">
            <a:solidFill>
              <a:schemeClr val="tx1"/>
            </a:solidFill>
            <a:miter lim="800000"/>
            <a:headEnd type="none" w="sm" len="sm"/>
            <a:tailEnd type="none" w="sm" len="sm"/>
          </a:ln>
          <a:effectLst/>
        </p:spPr>
        <p:txBody>
          <a:bodyPr wrap="none" anchor="ctr"/>
          <a:lstStyle/>
          <a:p>
            <a:pPr algn="ctr"/>
            <a:r>
              <a:rPr lang="en-US" dirty="0">
                <a:latin typeface="+mj-lt"/>
              </a:rPr>
              <a:t>data</a:t>
            </a:r>
          </a:p>
        </p:txBody>
      </p:sp>
      <p:sp>
        <p:nvSpPr>
          <p:cNvPr id="9" name="AutoShape 7"/>
          <p:cNvSpPr>
            <a:spLocks noChangeArrowheads="1"/>
          </p:cNvSpPr>
          <p:nvPr/>
        </p:nvSpPr>
        <p:spPr bwMode="auto">
          <a:xfrm>
            <a:off x="6019800" y="2209800"/>
            <a:ext cx="609600" cy="304800"/>
          </a:xfrm>
          <a:prstGeom prst="rightArrow">
            <a:avLst>
              <a:gd name="adj1" fmla="val 50000"/>
              <a:gd name="adj2" fmla="val 50000"/>
            </a:avLst>
          </a:prstGeom>
          <a:solidFill>
            <a:schemeClr val="tx1"/>
          </a:solidFill>
          <a:ln w="12700" cap="sq">
            <a:solidFill>
              <a:schemeClr val="tx1"/>
            </a:solidFill>
            <a:miter lim="800000"/>
            <a:headEnd type="none" w="sm" len="sm"/>
            <a:tailEnd type="none" w="sm" len="sm"/>
          </a:ln>
          <a:effectLst/>
        </p:spPr>
        <p:txBody>
          <a:bodyPr wrap="none" anchor="ctr"/>
          <a:lstStyle/>
          <a:p>
            <a:endParaRPr lang="en-US">
              <a:latin typeface="+mj-lt"/>
            </a:endParaRPr>
          </a:p>
        </p:txBody>
      </p:sp>
      <p:sp>
        <p:nvSpPr>
          <p:cNvPr id="10" name="Rectangle 20"/>
          <p:cNvSpPr>
            <a:spLocks noChangeArrowheads="1"/>
          </p:cNvSpPr>
          <p:nvPr/>
        </p:nvSpPr>
        <p:spPr bwMode="auto">
          <a:xfrm>
            <a:off x="5867400" y="4038600"/>
            <a:ext cx="533400" cy="2286000"/>
          </a:xfrm>
          <a:prstGeom prst="rect">
            <a:avLst/>
          </a:prstGeom>
          <a:solidFill>
            <a:schemeClr val="accent5">
              <a:lumMod val="60000"/>
              <a:lumOff val="40000"/>
            </a:schemeClr>
          </a:solidFill>
          <a:ln w="12700" cap="sq">
            <a:solidFill>
              <a:schemeClr val="tx1"/>
            </a:solidFill>
            <a:miter lim="800000"/>
            <a:headEnd type="none" w="sm" len="sm"/>
            <a:tailEnd type="none" w="sm" len="sm"/>
          </a:ln>
          <a:effectLst/>
        </p:spPr>
        <p:txBody>
          <a:bodyPr wrap="none" anchor="ctr"/>
          <a:lstStyle/>
          <a:p>
            <a:pPr algn="ctr"/>
            <a:endParaRPr lang="en-US" sz="2200">
              <a:latin typeface="+mj-lt"/>
            </a:endParaRPr>
          </a:p>
          <a:p>
            <a:pPr algn="ctr"/>
            <a:endParaRPr lang="en-US" sz="2200">
              <a:latin typeface="+mj-lt"/>
            </a:endParaRPr>
          </a:p>
          <a:p>
            <a:pPr algn="ctr"/>
            <a:endParaRPr lang="en-US" sz="2200">
              <a:latin typeface="+mj-lt"/>
            </a:endParaRPr>
          </a:p>
          <a:p>
            <a:pPr algn="ctr"/>
            <a:endParaRPr lang="en-US" sz="2200">
              <a:latin typeface="+mj-lt"/>
            </a:endParaRPr>
          </a:p>
          <a:p>
            <a:pPr algn="ctr"/>
            <a:r>
              <a:rPr lang="en-US" sz="2200">
                <a:latin typeface="+mj-lt"/>
              </a:rPr>
              <a:t>train</a:t>
            </a:r>
          </a:p>
        </p:txBody>
      </p:sp>
      <p:sp>
        <p:nvSpPr>
          <p:cNvPr id="11" name="Rectangle 21"/>
          <p:cNvSpPr>
            <a:spLocks noChangeArrowheads="1"/>
          </p:cNvSpPr>
          <p:nvPr/>
        </p:nvSpPr>
        <p:spPr bwMode="auto">
          <a:xfrm>
            <a:off x="5105400" y="4038600"/>
            <a:ext cx="533400" cy="2286000"/>
          </a:xfrm>
          <a:prstGeom prst="rect">
            <a:avLst/>
          </a:prstGeom>
          <a:solidFill>
            <a:schemeClr val="accent5">
              <a:lumMod val="60000"/>
              <a:lumOff val="40000"/>
            </a:schemeClr>
          </a:solidFill>
          <a:ln w="12700" cap="sq">
            <a:solidFill>
              <a:schemeClr val="tx1"/>
            </a:solidFill>
            <a:miter lim="800000"/>
            <a:headEnd type="none" w="sm" len="sm"/>
            <a:tailEnd type="none" w="sm" len="sm"/>
          </a:ln>
          <a:effectLst/>
        </p:spPr>
        <p:txBody>
          <a:bodyPr wrap="none" anchor="ctr"/>
          <a:lstStyle/>
          <a:p>
            <a:pPr algn="ctr"/>
            <a:endParaRPr lang="en-US" sz="2200">
              <a:latin typeface="+mj-lt"/>
            </a:endParaRPr>
          </a:p>
          <a:p>
            <a:pPr algn="ctr"/>
            <a:endParaRPr lang="en-US" sz="2200">
              <a:latin typeface="+mj-lt"/>
            </a:endParaRPr>
          </a:p>
          <a:p>
            <a:pPr algn="ctr"/>
            <a:endParaRPr lang="en-US" sz="2200">
              <a:latin typeface="+mj-lt"/>
            </a:endParaRPr>
          </a:p>
          <a:p>
            <a:pPr algn="ctr"/>
            <a:endParaRPr lang="en-US" sz="2200">
              <a:latin typeface="+mj-lt"/>
            </a:endParaRPr>
          </a:p>
          <a:p>
            <a:pPr algn="ctr"/>
            <a:r>
              <a:rPr lang="en-US" sz="2200">
                <a:latin typeface="+mj-lt"/>
              </a:rPr>
              <a:t>train</a:t>
            </a:r>
          </a:p>
        </p:txBody>
      </p:sp>
      <p:sp>
        <p:nvSpPr>
          <p:cNvPr id="12" name="Rectangle 22"/>
          <p:cNvSpPr>
            <a:spLocks noChangeArrowheads="1"/>
          </p:cNvSpPr>
          <p:nvPr/>
        </p:nvSpPr>
        <p:spPr bwMode="auto">
          <a:xfrm>
            <a:off x="4267200" y="4038600"/>
            <a:ext cx="533400" cy="2286000"/>
          </a:xfrm>
          <a:prstGeom prst="rect">
            <a:avLst/>
          </a:prstGeom>
          <a:solidFill>
            <a:schemeClr val="accent5">
              <a:lumMod val="60000"/>
              <a:lumOff val="40000"/>
            </a:schemeClr>
          </a:solidFill>
          <a:ln w="12700" cap="sq">
            <a:solidFill>
              <a:schemeClr val="tx1"/>
            </a:solidFill>
            <a:miter lim="800000"/>
            <a:headEnd type="none" w="sm" len="sm"/>
            <a:tailEnd type="none" w="sm" len="sm"/>
          </a:ln>
          <a:effectLst/>
        </p:spPr>
        <p:txBody>
          <a:bodyPr wrap="none" anchor="ctr"/>
          <a:lstStyle/>
          <a:p>
            <a:pPr algn="ctr"/>
            <a:endParaRPr lang="en-US" sz="2200">
              <a:latin typeface="+mj-lt"/>
            </a:endParaRPr>
          </a:p>
          <a:p>
            <a:pPr algn="ctr"/>
            <a:endParaRPr lang="en-US" sz="2200">
              <a:latin typeface="+mj-lt"/>
            </a:endParaRPr>
          </a:p>
          <a:p>
            <a:pPr algn="ctr"/>
            <a:endParaRPr lang="en-US" sz="2200">
              <a:latin typeface="+mj-lt"/>
            </a:endParaRPr>
          </a:p>
          <a:p>
            <a:pPr algn="ctr"/>
            <a:endParaRPr lang="en-US" sz="2200">
              <a:latin typeface="+mj-lt"/>
            </a:endParaRPr>
          </a:p>
          <a:p>
            <a:pPr algn="ctr"/>
            <a:r>
              <a:rPr lang="en-US" sz="2200">
                <a:latin typeface="+mj-lt"/>
              </a:rPr>
              <a:t>train</a:t>
            </a:r>
          </a:p>
        </p:txBody>
      </p:sp>
      <p:sp>
        <p:nvSpPr>
          <p:cNvPr id="13" name="AutoShape 7"/>
          <p:cNvSpPr>
            <a:spLocks noChangeArrowheads="1"/>
          </p:cNvSpPr>
          <p:nvPr/>
        </p:nvSpPr>
        <p:spPr bwMode="auto">
          <a:xfrm>
            <a:off x="3429000" y="5105400"/>
            <a:ext cx="609600" cy="304800"/>
          </a:xfrm>
          <a:prstGeom prst="rightArrow">
            <a:avLst>
              <a:gd name="adj1" fmla="val 50000"/>
              <a:gd name="adj2" fmla="val 50000"/>
            </a:avLst>
          </a:prstGeom>
          <a:solidFill>
            <a:schemeClr val="tx1"/>
          </a:solidFill>
          <a:ln w="12700" cap="sq">
            <a:solidFill>
              <a:schemeClr val="tx1"/>
            </a:solidFill>
            <a:miter lim="800000"/>
            <a:headEnd type="none" w="sm" len="sm"/>
            <a:tailEnd type="none" w="sm" len="sm"/>
          </a:ln>
          <a:effectLst/>
        </p:spPr>
        <p:txBody>
          <a:bodyPr wrap="none" anchor="ctr"/>
          <a:lstStyle/>
          <a:p>
            <a:endParaRPr lang="en-US" sz="2200">
              <a:latin typeface="+mj-lt"/>
            </a:endParaRPr>
          </a:p>
        </p:txBody>
      </p:sp>
      <p:sp>
        <p:nvSpPr>
          <p:cNvPr id="14" name="Rectangle 8"/>
          <p:cNvSpPr>
            <a:spLocks noChangeArrowheads="1"/>
          </p:cNvSpPr>
          <p:nvPr/>
        </p:nvSpPr>
        <p:spPr bwMode="auto">
          <a:xfrm>
            <a:off x="4267200" y="4038600"/>
            <a:ext cx="533400" cy="381000"/>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pPr algn="ctr"/>
            <a:r>
              <a:rPr lang="en-US" sz="2200">
                <a:latin typeface="+mj-lt"/>
              </a:rPr>
              <a:t>test</a:t>
            </a:r>
          </a:p>
        </p:txBody>
      </p:sp>
      <p:sp>
        <p:nvSpPr>
          <p:cNvPr id="15" name="Rectangle 11"/>
          <p:cNvSpPr>
            <a:spLocks noChangeArrowheads="1"/>
          </p:cNvSpPr>
          <p:nvPr/>
        </p:nvSpPr>
        <p:spPr bwMode="auto">
          <a:xfrm>
            <a:off x="5105400" y="4419600"/>
            <a:ext cx="533400" cy="381000"/>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pPr algn="ctr"/>
            <a:r>
              <a:rPr lang="en-US" sz="2200">
                <a:latin typeface="+mj-lt"/>
              </a:rPr>
              <a:t>test</a:t>
            </a:r>
          </a:p>
        </p:txBody>
      </p:sp>
      <p:sp>
        <p:nvSpPr>
          <p:cNvPr id="16" name="Rectangle 13"/>
          <p:cNvSpPr>
            <a:spLocks noChangeArrowheads="1"/>
          </p:cNvSpPr>
          <p:nvPr/>
        </p:nvSpPr>
        <p:spPr bwMode="auto">
          <a:xfrm>
            <a:off x="5867400" y="4800600"/>
            <a:ext cx="533400" cy="381000"/>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pPr algn="ctr"/>
            <a:r>
              <a:rPr lang="en-US" sz="2200">
                <a:latin typeface="+mj-lt"/>
              </a:rPr>
              <a:t>test</a:t>
            </a:r>
          </a:p>
        </p:txBody>
      </p:sp>
      <p:sp>
        <p:nvSpPr>
          <p:cNvPr id="17" name="Rectangle 14"/>
          <p:cNvSpPr>
            <a:spLocks noChangeArrowheads="1"/>
          </p:cNvSpPr>
          <p:nvPr/>
        </p:nvSpPr>
        <p:spPr bwMode="auto">
          <a:xfrm>
            <a:off x="6629400" y="4038600"/>
            <a:ext cx="533400" cy="2286000"/>
          </a:xfrm>
          <a:prstGeom prst="rect">
            <a:avLst/>
          </a:prstGeom>
          <a:solidFill>
            <a:schemeClr val="accent5">
              <a:lumMod val="60000"/>
              <a:lumOff val="40000"/>
            </a:schemeClr>
          </a:solidFill>
          <a:ln w="12700" cap="sq">
            <a:solidFill>
              <a:schemeClr val="tx1"/>
            </a:solidFill>
            <a:miter lim="800000"/>
            <a:headEnd type="none" w="sm" len="sm"/>
            <a:tailEnd type="none" w="sm" len="sm"/>
          </a:ln>
          <a:effectLst/>
        </p:spPr>
        <p:txBody>
          <a:bodyPr wrap="none" anchor="ctr"/>
          <a:lstStyle/>
          <a:p>
            <a:pPr algn="ctr"/>
            <a:endParaRPr lang="en-US" sz="2200">
              <a:latin typeface="+mj-lt"/>
            </a:endParaRPr>
          </a:p>
          <a:p>
            <a:pPr algn="ctr"/>
            <a:endParaRPr lang="en-US" sz="2200">
              <a:latin typeface="+mj-lt"/>
            </a:endParaRPr>
          </a:p>
          <a:p>
            <a:pPr algn="ctr"/>
            <a:endParaRPr lang="en-US" sz="2200">
              <a:latin typeface="+mj-lt"/>
            </a:endParaRPr>
          </a:p>
          <a:p>
            <a:pPr algn="ctr"/>
            <a:endParaRPr lang="en-US" sz="2200">
              <a:latin typeface="+mj-lt"/>
            </a:endParaRPr>
          </a:p>
          <a:p>
            <a:pPr algn="ctr"/>
            <a:r>
              <a:rPr lang="en-US" sz="2200">
                <a:latin typeface="+mj-lt"/>
              </a:rPr>
              <a:t>train</a:t>
            </a:r>
          </a:p>
        </p:txBody>
      </p:sp>
      <p:sp>
        <p:nvSpPr>
          <p:cNvPr id="18" name="Rectangle 15"/>
          <p:cNvSpPr>
            <a:spLocks noChangeArrowheads="1"/>
          </p:cNvSpPr>
          <p:nvPr/>
        </p:nvSpPr>
        <p:spPr bwMode="auto">
          <a:xfrm>
            <a:off x="6629400" y="5181600"/>
            <a:ext cx="533400" cy="381000"/>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pPr algn="ctr"/>
            <a:r>
              <a:rPr lang="en-US" sz="2200">
                <a:latin typeface="+mj-lt"/>
              </a:rPr>
              <a:t>test</a:t>
            </a:r>
          </a:p>
        </p:txBody>
      </p:sp>
      <p:sp>
        <p:nvSpPr>
          <p:cNvPr id="19" name="Rectangle 16"/>
          <p:cNvSpPr>
            <a:spLocks noChangeArrowheads="1"/>
          </p:cNvSpPr>
          <p:nvPr/>
        </p:nvSpPr>
        <p:spPr bwMode="auto">
          <a:xfrm>
            <a:off x="7391400" y="4038600"/>
            <a:ext cx="533400" cy="2286000"/>
          </a:xfrm>
          <a:prstGeom prst="rect">
            <a:avLst/>
          </a:prstGeom>
          <a:solidFill>
            <a:schemeClr val="accent5">
              <a:lumMod val="60000"/>
              <a:lumOff val="40000"/>
            </a:schemeClr>
          </a:solidFill>
          <a:ln w="12700" cap="sq">
            <a:solidFill>
              <a:schemeClr val="tx1"/>
            </a:solidFill>
            <a:miter lim="800000"/>
            <a:headEnd type="none" w="sm" len="sm"/>
            <a:tailEnd type="none" w="sm" len="sm"/>
          </a:ln>
          <a:effectLst/>
        </p:spPr>
        <p:txBody>
          <a:bodyPr wrap="none" anchor="ctr"/>
          <a:lstStyle/>
          <a:p>
            <a:pPr algn="ctr"/>
            <a:r>
              <a:rPr lang="en-US" sz="2200">
                <a:latin typeface="+mj-lt"/>
              </a:rPr>
              <a:t>train</a:t>
            </a:r>
          </a:p>
        </p:txBody>
      </p:sp>
      <p:sp>
        <p:nvSpPr>
          <p:cNvPr id="20" name="Rectangle 17"/>
          <p:cNvSpPr>
            <a:spLocks noChangeArrowheads="1"/>
          </p:cNvSpPr>
          <p:nvPr/>
        </p:nvSpPr>
        <p:spPr bwMode="auto">
          <a:xfrm>
            <a:off x="7391400" y="5562600"/>
            <a:ext cx="533400" cy="381000"/>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pPr algn="ctr"/>
            <a:r>
              <a:rPr lang="en-US" sz="2200">
                <a:latin typeface="+mj-lt"/>
              </a:rPr>
              <a:t>test</a:t>
            </a:r>
          </a:p>
        </p:txBody>
      </p:sp>
      <p:sp>
        <p:nvSpPr>
          <p:cNvPr id="21" name="Rectangle 18"/>
          <p:cNvSpPr>
            <a:spLocks noChangeArrowheads="1"/>
          </p:cNvSpPr>
          <p:nvPr/>
        </p:nvSpPr>
        <p:spPr bwMode="auto">
          <a:xfrm>
            <a:off x="8153400" y="4038600"/>
            <a:ext cx="533400" cy="2286000"/>
          </a:xfrm>
          <a:prstGeom prst="rect">
            <a:avLst/>
          </a:prstGeom>
          <a:solidFill>
            <a:schemeClr val="accent5">
              <a:lumMod val="60000"/>
              <a:lumOff val="40000"/>
            </a:schemeClr>
          </a:solidFill>
          <a:ln w="12700" cap="sq">
            <a:solidFill>
              <a:schemeClr val="tx1"/>
            </a:solidFill>
            <a:miter lim="800000"/>
            <a:headEnd type="none" w="sm" len="sm"/>
            <a:tailEnd type="none" w="sm" len="sm"/>
          </a:ln>
          <a:effectLst/>
        </p:spPr>
        <p:txBody>
          <a:bodyPr wrap="none" anchor="ctr"/>
          <a:lstStyle/>
          <a:p>
            <a:pPr algn="ctr"/>
            <a:r>
              <a:rPr lang="en-US" sz="2200">
                <a:latin typeface="+mj-lt"/>
              </a:rPr>
              <a:t>train</a:t>
            </a:r>
          </a:p>
        </p:txBody>
      </p:sp>
      <p:sp>
        <p:nvSpPr>
          <p:cNvPr id="22" name="Rectangle 19"/>
          <p:cNvSpPr>
            <a:spLocks noChangeArrowheads="1"/>
          </p:cNvSpPr>
          <p:nvPr/>
        </p:nvSpPr>
        <p:spPr bwMode="auto">
          <a:xfrm>
            <a:off x="8153400" y="5943600"/>
            <a:ext cx="533400" cy="381000"/>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pPr algn="ctr"/>
            <a:r>
              <a:rPr lang="en-US" sz="2200">
                <a:latin typeface="+mj-lt"/>
              </a:rPr>
              <a:t>test</a:t>
            </a:r>
          </a:p>
        </p:txBody>
      </p:sp>
      <p:sp>
        <p:nvSpPr>
          <p:cNvPr id="23" name="Rectangle 23"/>
          <p:cNvSpPr>
            <a:spLocks noChangeArrowheads="1"/>
          </p:cNvSpPr>
          <p:nvPr/>
        </p:nvSpPr>
        <p:spPr bwMode="auto">
          <a:xfrm>
            <a:off x="2667000" y="4038600"/>
            <a:ext cx="533400" cy="2286000"/>
          </a:xfrm>
          <a:prstGeom prst="rect">
            <a:avLst/>
          </a:prstGeom>
          <a:solidFill>
            <a:schemeClr val="accent5">
              <a:lumMod val="60000"/>
              <a:lumOff val="40000"/>
            </a:schemeClr>
          </a:solidFill>
          <a:ln w="12700" cap="sq">
            <a:solidFill>
              <a:schemeClr val="tx1"/>
            </a:solidFill>
            <a:miter lim="800000"/>
            <a:headEnd type="none" w="sm" len="sm"/>
            <a:tailEnd type="none" w="sm" len="sm"/>
          </a:ln>
          <a:effectLst/>
        </p:spPr>
        <p:txBody>
          <a:bodyPr wrap="none" anchor="ctr"/>
          <a:lstStyle/>
          <a:p>
            <a:pPr algn="ctr"/>
            <a:r>
              <a:rPr lang="en-US" sz="2200" dirty="0" smtClean="0">
                <a:latin typeface="+mj-lt"/>
              </a:rPr>
              <a:t>data</a:t>
            </a:r>
            <a:endParaRPr lang="en-US" sz="2200" dirty="0">
              <a:latin typeface="+mj-lt"/>
            </a:endParaRPr>
          </a:p>
        </p:txBody>
      </p:sp>
      <p:sp>
        <p:nvSpPr>
          <p:cNvPr id="24" name="Rectangle 23"/>
          <p:cNvSpPr/>
          <p:nvPr/>
        </p:nvSpPr>
        <p:spPr>
          <a:xfrm>
            <a:off x="381000" y="1752600"/>
            <a:ext cx="3701936" cy="830997"/>
          </a:xfrm>
          <a:prstGeom prst="rect">
            <a:avLst/>
          </a:prstGeom>
        </p:spPr>
        <p:txBody>
          <a:bodyPr wrap="square">
            <a:spAutoFit/>
          </a:bodyPr>
          <a:lstStyle/>
          <a:p>
            <a:r>
              <a:rPr lang="en-US" sz="2400" b="1" dirty="0">
                <a:latin typeface="Comic Sans MS" pitchFamily="66" charset="0"/>
                <a:ea typeface="+mj-ea"/>
                <a:cs typeface="+mj-cs"/>
              </a:rPr>
              <a:t>Large sample</a:t>
            </a:r>
            <a:r>
              <a:rPr lang="en-US" sz="2400" dirty="0">
                <a:latin typeface="Comic Sans MS" pitchFamily="66" charset="0"/>
                <a:ea typeface="+mj-ea"/>
                <a:cs typeface="+mj-cs"/>
              </a:rPr>
              <a:t> case: </a:t>
            </a:r>
          </a:p>
          <a:p>
            <a:r>
              <a:rPr lang="en-US" sz="2400" dirty="0">
                <a:latin typeface="Comic Sans MS" pitchFamily="66" charset="0"/>
                <a:ea typeface="+mj-ea"/>
                <a:cs typeface="+mj-cs"/>
              </a:rPr>
              <a:t>use hold-out validation</a:t>
            </a:r>
          </a:p>
        </p:txBody>
      </p:sp>
      <p:sp>
        <p:nvSpPr>
          <p:cNvPr id="25" name="Rectangle 24"/>
          <p:cNvSpPr/>
          <p:nvPr/>
        </p:nvSpPr>
        <p:spPr>
          <a:xfrm>
            <a:off x="38100" y="4590871"/>
            <a:ext cx="2628900" cy="1200329"/>
          </a:xfrm>
          <a:prstGeom prst="rect">
            <a:avLst/>
          </a:prstGeom>
        </p:spPr>
        <p:txBody>
          <a:bodyPr wrap="square">
            <a:spAutoFit/>
          </a:bodyPr>
          <a:lstStyle/>
          <a:p>
            <a:r>
              <a:rPr lang="en-US" sz="2400" b="1" dirty="0">
                <a:latin typeface="Comic Sans MS" pitchFamily="66" charset="0"/>
                <a:ea typeface="+mj-ea"/>
                <a:cs typeface="+mj-cs"/>
              </a:rPr>
              <a:t>Small sample </a:t>
            </a:r>
            <a:r>
              <a:rPr lang="en-US" sz="2400" dirty="0">
                <a:latin typeface="Comic Sans MS" pitchFamily="66" charset="0"/>
                <a:ea typeface="+mj-ea"/>
                <a:cs typeface="+mj-cs"/>
              </a:rPr>
              <a:t>case: use </a:t>
            </a:r>
            <a:r>
              <a:rPr lang="en-US" sz="2400" b="1" dirty="0">
                <a:latin typeface="Comic Sans MS" pitchFamily="66" charset="0"/>
                <a:ea typeface="+mj-ea"/>
                <a:cs typeface="+mj-cs"/>
              </a:rPr>
              <a:t>N-fold cross-validation</a:t>
            </a:r>
          </a:p>
        </p:txBody>
      </p:sp>
      <p:sp>
        <p:nvSpPr>
          <p:cNvPr id="26" name="Line 7"/>
          <p:cNvSpPr>
            <a:spLocks noChangeShapeType="1"/>
          </p:cNvSpPr>
          <p:nvPr/>
        </p:nvSpPr>
        <p:spPr bwMode="auto">
          <a:xfrm>
            <a:off x="228600" y="4572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3579628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a:spLocks noChangeArrowheads="1"/>
          </p:cNvSpPr>
          <p:nvPr/>
        </p:nvSpPr>
        <p:spPr bwMode="auto">
          <a:xfrm>
            <a:off x="0" y="76200"/>
            <a:ext cx="9144000" cy="811213"/>
          </a:xfrm>
          <a:prstGeom prst="rect">
            <a:avLst/>
          </a:prstGeom>
          <a:noFill/>
          <a:ln w="9525">
            <a:noFill/>
            <a:miter lim="800000"/>
            <a:headEnd/>
            <a:tailEnd/>
          </a:ln>
        </p:spPr>
        <p:txBody>
          <a:bodyPr lIns="0" tIns="0" rIns="0" bIns="0"/>
          <a:lstStyle/>
          <a:p>
            <a:pPr algn="ctr">
              <a:lnSpc>
                <a:spcPct val="90000"/>
              </a:lnSpc>
            </a:pPr>
            <a:r>
              <a:rPr lang="en-US" sz="2800" b="1" dirty="0" smtClean="0">
                <a:latin typeface="Comic Sans MS" pitchFamily="66" charset="0"/>
                <a:ea typeface="+mj-ea"/>
                <a:cs typeface="+mj-cs"/>
              </a:rPr>
              <a:t>Challenges in computational analysis of </a:t>
            </a:r>
            <a:r>
              <a:rPr lang="en-US" sz="2800" b="1" dirty="0" err="1" smtClean="0">
                <a:latin typeface="Comic Sans MS" pitchFamily="66" charset="0"/>
                <a:ea typeface="+mj-ea"/>
                <a:cs typeface="+mj-cs"/>
              </a:rPr>
              <a:t>omics</a:t>
            </a:r>
            <a:r>
              <a:rPr lang="en-US" sz="2800" b="1" dirty="0" smtClean="0">
                <a:latin typeface="Comic Sans MS" pitchFamily="66" charset="0"/>
                <a:ea typeface="+mj-ea"/>
                <a:cs typeface="+mj-cs"/>
              </a:rPr>
              <a:t> data for development of molecular signatures </a:t>
            </a:r>
            <a:endParaRPr lang="en-US" sz="2800" b="1" dirty="0">
              <a:latin typeface="Comic Sans MS" pitchFamily="66" charset="0"/>
              <a:ea typeface="+mj-ea"/>
              <a:cs typeface="+mj-cs"/>
            </a:endParaRPr>
          </a:p>
        </p:txBody>
      </p:sp>
      <p:sp>
        <p:nvSpPr>
          <p:cNvPr id="27" name="Line 7"/>
          <p:cNvSpPr>
            <a:spLocks noChangeShapeType="1"/>
          </p:cNvSpPr>
          <p:nvPr/>
        </p:nvSpPr>
        <p:spPr bwMode="auto">
          <a:xfrm>
            <a:off x="228600" y="914400"/>
            <a:ext cx="8610600" cy="0"/>
          </a:xfrm>
          <a:prstGeom prst="line">
            <a:avLst/>
          </a:prstGeom>
          <a:noFill/>
          <a:ln w="31750">
            <a:solidFill>
              <a:srgbClr val="CC3300"/>
            </a:solidFill>
            <a:round/>
            <a:headEnd/>
            <a:tailEnd/>
          </a:ln>
        </p:spPr>
        <p:txBody>
          <a:bodyPr/>
          <a:lstStyle/>
          <a:p>
            <a:endParaRPr lang="en-US"/>
          </a:p>
        </p:txBody>
      </p:sp>
      <p:sp>
        <p:nvSpPr>
          <p:cNvPr id="2" name="TextBox 1"/>
          <p:cNvSpPr txBox="1"/>
          <p:nvPr/>
        </p:nvSpPr>
        <p:spPr>
          <a:xfrm>
            <a:off x="457200" y="1447800"/>
            <a:ext cx="7935186" cy="4647426"/>
          </a:xfrm>
          <a:prstGeom prst="rect">
            <a:avLst/>
          </a:prstGeom>
          <a:noFill/>
        </p:spPr>
        <p:txBody>
          <a:bodyPr wrap="none" rtlCol="0">
            <a:spAutoFit/>
          </a:bodyPr>
          <a:lstStyle/>
          <a:p>
            <a:pPr marL="342900" indent="-342900">
              <a:spcAft>
                <a:spcPts val="1200"/>
              </a:spcAft>
              <a:buFont typeface="Arial" pitchFamily="34" charset="0"/>
              <a:buChar char="•"/>
            </a:pPr>
            <a:r>
              <a:rPr lang="en-US" sz="2400" dirty="0" smtClean="0">
                <a:latin typeface="Comic Sans MS" pitchFamily="66" charset="0"/>
              </a:rPr>
              <a:t>Signature multiplicity (</a:t>
            </a:r>
            <a:r>
              <a:rPr lang="en-US" sz="2400" dirty="0" err="1" smtClean="0">
                <a:latin typeface="Comic Sans MS" pitchFamily="66" charset="0"/>
              </a:rPr>
              <a:t>Rashomon</a:t>
            </a:r>
            <a:r>
              <a:rPr lang="en-US" sz="2400" dirty="0" smtClean="0">
                <a:latin typeface="Comic Sans MS" pitchFamily="66" charset="0"/>
              </a:rPr>
              <a:t> effect)</a:t>
            </a:r>
          </a:p>
          <a:p>
            <a:pPr marL="342900" indent="-342900">
              <a:spcAft>
                <a:spcPts val="1200"/>
              </a:spcAft>
              <a:buFont typeface="Arial" pitchFamily="34" charset="0"/>
              <a:buChar char="•"/>
            </a:pPr>
            <a:r>
              <a:rPr lang="en-US" sz="2400" dirty="0" smtClean="0">
                <a:latin typeface="Comic Sans MS" pitchFamily="66" charset="0"/>
              </a:rPr>
              <a:t>Poor experimental design</a:t>
            </a:r>
          </a:p>
          <a:p>
            <a:pPr marL="342900" indent="-342900">
              <a:spcAft>
                <a:spcPts val="1200"/>
              </a:spcAft>
              <a:buFont typeface="Arial" pitchFamily="34" charset="0"/>
              <a:buChar char="•"/>
            </a:pPr>
            <a:r>
              <a:rPr lang="en-US" sz="2400" dirty="0" smtClean="0">
                <a:latin typeface="Comic Sans MS" pitchFamily="66" charset="0"/>
              </a:rPr>
              <a:t>Is there predictive signal?</a:t>
            </a:r>
          </a:p>
          <a:p>
            <a:pPr marL="342900" indent="-342900">
              <a:spcAft>
                <a:spcPts val="1200"/>
              </a:spcAft>
              <a:buFont typeface="Arial" pitchFamily="34" charset="0"/>
              <a:buChar char="•"/>
            </a:pPr>
            <a:r>
              <a:rPr lang="en-US" sz="2400" dirty="0" smtClean="0">
                <a:latin typeface="Comic Sans MS" pitchFamily="66" charset="0"/>
              </a:rPr>
              <a:t>Assay validity/reproducibility</a:t>
            </a:r>
          </a:p>
          <a:p>
            <a:pPr marL="342900" indent="-342900">
              <a:spcAft>
                <a:spcPts val="1200"/>
              </a:spcAft>
              <a:buFont typeface="Arial" pitchFamily="34" charset="0"/>
              <a:buChar char="•"/>
            </a:pPr>
            <a:r>
              <a:rPr lang="en-US" sz="2400" dirty="0" smtClean="0">
                <a:latin typeface="Comic Sans MS" pitchFamily="66" charset="0"/>
              </a:rPr>
              <a:t>Efficiency (Statistical and computational)</a:t>
            </a:r>
          </a:p>
          <a:p>
            <a:pPr marL="342900" indent="-342900">
              <a:spcAft>
                <a:spcPts val="1200"/>
              </a:spcAft>
              <a:buFont typeface="Arial" pitchFamily="34" charset="0"/>
              <a:buChar char="•"/>
            </a:pPr>
            <a:r>
              <a:rPr lang="en-US" sz="2400" dirty="0" smtClean="0">
                <a:latin typeface="Comic Sans MS" pitchFamily="66" charset="0"/>
              </a:rPr>
              <a:t>Causality </a:t>
            </a:r>
            <a:r>
              <a:rPr lang="en-US" sz="2400" dirty="0" err="1" smtClean="0">
                <a:latin typeface="Comic Sans MS" pitchFamily="66" charset="0"/>
              </a:rPr>
              <a:t>vs</a:t>
            </a:r>
            <a:r>
              <a:rPr lang="en-US" sz="2400" dirty="0" smtClean="0">
                <a:latin typeface="Comic Sans MS" pitchFamily="66" charset="0"/>
              </a:rPr>
              <a:t> </a:t>
            </a:r>
            <a:r>
              <a:rPr lang="en-US" sz="2400" dirty="0" err="1" smtClean="0">
                <a:latin typeface="Comic Sans MS" pitchFamily="66" charset="0"/>
              </a:rPr>
              <a:t>predictivness</a:t>
            </a:r>
            <a:endParaRPr lang="en-US" sz="2400" dirty="0" smtClean="0">
              <a:latin typeface="Comic Sans MS" pitchFamily="66" charset="0"/>
            </a:endParaRPr>
          </a:p>
          <a:p>
            <a:pPr marL="342900" indent="-342900">
              <a:spcAft>
                <a:spcPts val="1200"/>
              </a:spcAft>
              <a:buFont typeface="Arial" pitchFamily="34" charset="0"/>
              <a:buChar char="•"/>
            </a:pPr>
            <a:r>
              <a:rPr lang="en-US" sz="2400" dirty="0" smtClean="0">
                <a:latin typeface="Comic Sans MS" pitchFamily="66" charset="0"/>
              </a:rPr>
              <a:t>Methods development (reinventing the wheel)</a:t>
            </a:r>
          </a:p>
          <a:p>
            <a:pPr marL="342900" indent="-342900">
              <a:spcAft>
                <a:spcPts val="1200"/>
              </a:spcAft>
              <a:buFont typeface="Arial" pitchFamily="34" charset="0"/>
              <a:buChar char="•"/>
            </a:pPr>
            <a:r>
              <a:rPr lang="en-US" sz="2400" dirty="0" smtClean="0">
                <a:latin typeface="Comic Sans MS" pitchFamily="66" charset="0"/>
              </a:rPr>
              <a:t>Many variables, few samples, noise, artifacts</a:t>
            </a:r>
          </a:p>
          <a:p>
            <a:pPr marL="342900" indent="-342900">
              <a:spcAft>
                <a:spcPts val="1200"/>
              </a:spcAft>
              <a:buFont typeface="Arial" pitchFamily="34" charset="0"/>
              <a:buChar char="•"/>
            </a:pPr>
            <a:r>
              <a:rPr lang="en-US" sz="2400" dirty="0" err="1" smtClean="0">
                <a:latin typeface="Comic Sans MS" pitchFamily="66" charset="0"/>
              </a:rPr>
              <a:t>Editorialization</a:t>
            </a:r>
            <a:r>
              <a:rPr lang="en-US" sz="2400" dirty="0" smtClean="0">
                <a:latin typeface="Comic Sans MS" pitchFamily="66" charset="0"/>
              </a:rPr>
              <a:t>/Over-simplification/Sensationalism</a:t>
            </a:r>
            <a:endParaRPr lang="en-US" sz="2400" dirty="0">
              <a:latin typeface="Comic Sans MS" pitchFamily="66" charset="0"/>
            </a:endParaRPr>
          </a:p>
        </p:txBody>
      </p:sp>
    </p:spTree>
    <p:extLst>
      <p:ext uri="{BB962C8B-B14F-4D97-AF65-F5344CB8AC3E}">
        <p14:creationId xmlns:p14="http://schemas.microsoft.com/office/powerpoint/2010/main" val="380921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rtlCol="0">
            <a:noAutofit/>
          </a:bodyPr>
          <a:lstStyle/>
          <a:p>
            <a:pPr algn="ctr" eaLnBrk="1" fontAlgn="auto" hangingPunct="1">
              <a:spcAft>
                <a:spcPts val="0"/>
              </a:spcAft>
              <a:defRPr/>
            </a:pPr>
            <a:r>
              <a:rPr lang="en-US" sz="2800" b="1" kern="1200" dirty="0">
                <a:solidFill>
                  <a:schemeClr val="tx1"/>
                </a:solidFill>
                <a:latin typeface="Comic Sans MS" pitchFamily="66" charset="0"/>
              </a:rPr>
              <a:t>General conclusions</a:t>
            </a:r>
          </a:p>
        </p:txBody>
      </p:sp>
      <p:sp>
        <p:nvSpPr>
          <p:cNvPr id="57348" name="Content Placeholder 3"/>
          <p:cNvSpPr>
            <a:spLocks noGrp="1"/>
          </p:cNvSpPr>
          <p:nvPr>
            <p:ph idx="1"/>
          </p:nvPr>
        </p:nvSpPr>
        <p:spPr>
          <a:xfrm>
            <a:off x="152400" y="685800"/>
            <a:ext cx="9144000" cy="6019800"/>
          </a:xfrm>
        </p:spPr>
        <p:txBody>
          <a:bodyPr>
            <a:normAutofit fontScale="92500" lnSpcReduction="10000"/>
          </a:bodyPr>
          <a:lstStyle/>
          <a:p>
            <a:pPr marL="514350" indent="-514350" eaLnBrk="1" hangingPunct="1">
              <a:spcBef>
                <a:spcPts val="200"/>
              </a:spcBef>
              <a:buFont typeface="Gill Sans MT" pitchFamily="34" charset="0"/>
              <a:buAutoNum type="arabicPeriod"/>
            </a:pPr>
            <a:r>
              <a:rPr lang="en-US" sz="2400" kern="1200" dirty="0">
                <a:latin typeface="Comic Sans MS" pitchFamily="66" charset="0"/>
              </a:rPr>
              <a:t>Molecular signatures play a crucial role in personalized medicine and translational bioinformatics. </a:t>
            </a:r>
            <a:endParaRPr lang="en-US" sz="2400" kern="1200" dirty="0" smtClean="0">
              <a:latin typeface="Comic Sans MS" pitchFamily="66" charset="0"/>
            </a:endParaRPr>
          </a:p>
          <a:p>
            <a:pPr marL="514350" indent="-514350" eaLnBrk="1" hangingPunct="1">
              <a:spcBef>
                <a:spcPts val="200"/>
              </a:spcBef>
              <a:buFont typeface="Gill Sans MT" pitchFamily="34" charset="0"/>
              <a:buAutoNum type="arabicPeriod"/>
            </a:pPr>
            <a:endParaRPr lang="en-US" sz="2400" kern="1200" dirty="0">
              <a:latin typeface="Comic Sans MS" pitchFamily="66" charset="0"/>
            </a:endParaRPr>
          </a:p>
          <a:p>
            <a:pPr marL="514350" indent="-514350" eaLnBrk="1" hangingPunct="1">
              <a:spcBef>
                <a:spcPts val="200"/>
              </a:spcBef>
              <a:buFont typeface="Gill Sans MT" pitchFamily="34" charset="0"/>
              <a:buAutoNum type="arabicPeriod"/>
            </a:pPr>
            <a:r>
              <a:rPr lang="en-US" sz="2400" kern="1200" dirty="0">
                <a:latin typeface="Comic Sans MS" pitchFamily="66" charset="0"/>
              </a:rPr>
              <a:t>Molecular signatures are being used to treat patients today, not in the future</a:t>
            </a:r>
            <a:r>
              <a:rPr lang="en-US" sz="2400" kern="1200" dirty="0" smtClean="0">
                <a:latin typeface="Comic Sans MS" pitchFamily="66" charset="0"/>
              </a:rPr>
              <a:t>.</a:t>
            </a:r>
          </a:p>
          <a:p>
            <a:pPr marL="514350" indent="-514350" eaLnBrk="1" hangingPunct="1">
              <a:spcBef>
                <a:spcPts val="200"/>
              </a:spcBef>
              <a:buFont typeface="Gill Sans MT" pitchFamily="34" charset="0"/>
              <a:buAutoNum type="arabicPeriod"/>
            </a:pPr>
            <a:endParaRPr lang="en-US" sz="2400" kern="1200" dirty="0">
              <a:latin typeface="Comic Sans MS" pitchFamily="66" charset="0"/>
            </a:endParaRPr>
          </a:p>
          <a:p>
            <a:pPr marL="514350" indent="-514350" eaLnBrk="1" hangingPunct="1">
              <a:spcBef>
                <a:spcPts val="200"/>
              </a:spcBef>
              <a:buFont typeface="Gill Sans MT" pitchFamily="34" charset="0"/>
              <a:buAutoNum type="arabicPeriod"/>
            </a:pPr>
            <a:r>
              <a:rPr lang="en-US" sz="2400" kern="1200" dirty="0">
                <a:latin typeface="Comic Sans MS" pitchFamily="66" charset="0"/>
              </a:rPr>
              <a:t>Development of accurate molecular signature should rely on use of supervised methods</a:t>
            </a:r>
            <a:r>
              <a:rPr lang="en-US" sz="2400" kern="1200" dirty="0" smtClean="0">
                <a:latin typeface="Comic Sans MS" pitchFamily="66" charset="0"/>
              </a:rPr>
              <a:t>.</a:t>
            </a:r>
          </a:p>
          <a:p>
            <a:pPr marL="514350" indent="-514350" eaLnBrk="1" hangingPunct="1">
              <a:spcBef>
                <a:spcPts val="200"/>
              </a:spcBef>
              <a:buFont typeface="Gill Sans MT" pitchFamily="34" charset="0"/>
              <a:buAutoNum type="arabicPeriod"/>
            </a:pPr>
            <a:endParaRPr lang="en-US" sz="2400" kern="1200" dirty="0">
              <a:latin typeface="Comic Sans MS" pitchFamily="66" charset="0"/>
            </a:endParaRPr>
          </a:p>
          <a:p>
            <a:pPr marL="514350" indent="-514350" eaLnBrk="1" hangingPunct="1">
              <a:spcBef>
                <a:spcPts val="200"/>
              </a:spcBef>
              <a:buFont typeface="Gill Sans MT" pitchFamily="34" charset="0"/>
              <a:buAutoNum type="arabicPeriod"/>
            </a:pPr>
            <a:r>
              <a:rPr lang="en-US" sz="2400" kern="1200" dirty="0">
                <a:latin typeface="Comic Sans MS" pitchFamily="66" charset="0"/>
              </a:rPr>
              <a:t>In general, there are many challenges for computational analysis of </a:t>
            </a:r>
            <a:r>
              <a:rPr lang="en-US" sz="2400" kern="1200" dirty="0" err="1">
                <a:latin typeface="Comic Sans MS" pitchFamily="66" charset="0"/>
              </a:rPr>
              <a:t>omics</a:t>
            </a:r>
            <a:r>
              <a:rPr lang="en-US" sz="2400" kern="1200" dirty="0">
                <a:latin typeface="Comic Sans MS" pitchFamily="66" charset="0"/>
              </a:rPr>
              <a:t> data for development of molecular signatures</a:t>
            </a:r>
            <a:r>
              <a:rPr lang="en-US" sz="2400" kern="1200" dirty="0" smtClean="0">
                <a:latin typeface="Comic Sans MS" pitchFamily="66" charset="0"/>
              </a:rPr>
              <a:t>.</a:t>
            </a:r>
          </a:p>
          <a:p>
            <a:pPr marL="514350" indent="-514350" eaLnBrk="1" hangingPunct="1">
              <a:spcBef>
                <a:spcPts val="200"/>
              </a:spcBef>
              <a:buFont typeface="Gill Sans MT" pitchFamily="34" charset="0"/>
              <a:buAutoNum type="arabicPeriod"/>
            </a:pPr>
            <a:endParaRPr lang="en-US" sz="2400" kern="1200" dirty="0">
              <a:latin typeface="Comic Sans MS" pitchFamily="66" charset="0"/>
            </a:endParaRPr>
          </a:p>
          <a:p>
            <a:pPr marL="514350" indent="-514350" eaLnBrk="1" hangingPunct="1">
              <a:spcBef>
                <a:spcPts val="200"/>
              </a:spcBef>
              <a:buFont typeface="Gill Sans MT" pitchFamily="34" charset="0"/>
              <a:buAutoNum type="arabicPeriod"/>
            </a:pPr>
            <a:r>
              <a:rPr lang="en-US" sz="2400" kern="1200" dirty="0">
                <a:latin typeface="Comic Sans MS" pitchFamily="66" charset="0"/>
              </a:rPr>
              <a:t>One of these challenges is molecular signature multiplicity</a:t>
            </a:r>
            <a:r>
              <a:rPr lang="en-US" sz="2400" kern="1200" dirty="0" smtClean="0">
                <a:latin typeface="Comic Sans MS" pitchFamily="66" charset="0"/>
              </a:rPr>
              <a:t>.</a:t>
            </a:r>
          </a:p>
          <a:p>
            <a:pPr marL="514350" indent="-514350" eaLnBrk="1" hangingPunct="1">
              <a:spcBef>
                <a:spcPts val="200"/>
              </a:spcBef>
              <a:buFont typeface="Gill Sans MT" pitchFamily="34" charset="0"/>
              <a:buAutoNum type="arabicPeriod"/>
            </a:pPr>
            <a:endParaRPr lang="en-US" sz="2400" kern="1200" dirty="0">
              <a:latin typeface="Comic Sans MS" pitchFamily="66" charset="0"/>
            </a:endParaRPr>
          </a:p>
          <a:p>
            <a:pPr marL="514350" indent="-514350" eaLnBrk="1" hangingPunct="1">
              <a:spcBef>
                <a:spcPts val="200"/>
              </a:spcBef>
              <a:buFont typeface="Gill Sans MT" pitchFamily="34" charset="0"/>
              <a:buAutoNum type="arabicPeriod"/>
            </a:pPr>
            <a:r>
              <a:rPr lang="en-US" sz="2400" kern="1200" dirty="0">
                <a:latin typeface="Comic Sans MS" pitchFamily="66" charset="0"/>
              </a:rPr>
              <a:t>There exist an algorithm that can extract the set of maximally predictive and non-redundant molecular signatures from high-throughput data.</a:t>
            </a:r>
          </a:p>
        </p:txBody>
      </p:sp>
      <p:sp>
        <p:nvSpPr>
          <p:cNvPr id="5" name="Line 7"/>
          <p:cNvSpPr>
            <a:spLocks noChangeShapeType="1"/>
          </p:cNvSpPr>
          <p:nvPr/>
        </p:nvSpPr>
        <p:spPr bwMode="auto">
          <a:xfrm>
            <a:off x="228600" y="4572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2346514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895350" y="609600"/>
            <a:ext cx="723900" cy="1143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097" name="Rectangle 87"/>
          <p:cNvSpPr>
            <a:spLocks noChangeArrowheads="1"/>
          </p:cNvSpPr>
          <p:nvPr/>
        </p:nvSpPr>
        <p:spPr bwMode="auto">
          <a:xfrm>
            <a:off x="0" y="2286000"/>
            <a:ext cx="9144000" cy="685800"/>
          </a:xfrm>
          <a:prstGeom prst="rect">
            <a:avLst/>
          </a:prstGeom>
          <a:noFill/>
          <a:ln w="9525">
            <a:noFill/>
            <a:miter lim="800000"/>
            <a:headEnd/>
            <a:tailEnd/>
          </a:ln>
        </p:spPr>
        <p:txBody>
          <a:bodyPr anchor="ctr"/>
          <a:lstStyle/>
          <a:p>
            <a:pPr algn="ctr"/>
            <a:r>
              <a:rPr lang="sv-SE" sz="2800" b="1" dirty="0" smtClean="0">
                <a:latin typeface="Comic Sans MS" pitchFamily="66" charset="0"/>
              </a:rPr>
              <a:t>Proteomics Informatics – </a:t>
            </a:r>
          </a:p>
          <a:p>
            <a:pPr algn="ctr"/>
            <a:r>
              <a:rPr lang="en-US" sz="2800" b="1" dirty="0" smtClean="0">
                <a:latin typeface="Comic Sans MS" pitchFamily="66" charset="0"/>
              </a:rPr>
              <a:t> Molecular signatures </a:t>
            </a:r>
            <a:r>
              <a:rPr lang="sv-SE" sz="2800" b="1" dirty="0" smtClean="0">
                <a:latin typeface="Comic Sans MS" pitchFamily="66" charset="0"/>
              </a:rPr>
              <a:t>(Week 11)</a:t>
            </a:r>
            <a:endParaRPr lang="sv-SE" sz="2800" b="1" dirty="0">
              <a:latin typeface="Comic Sans MS" pitchFamily="66" charset="0"/>
            </a:endParaRPr>
          </a:p>
        </p:txBody>
      </p:sp>
      <p:sp>
        <p:nvSpPr>
          <p:cNvPr id="3098" name="Line 88"/>
          <p:cNvSpPr>
            <a:spLocks noChangeShapeType="1"/>
          </p:cNvSpPr>
          <p:nvPr/>
        </p:nvSpPr>
        <p:spPr bwMode="auto">
          <a:xfrm>
            <a:off x="609600" y="3276600"/>
            <a:ext cx="7924800" cy="0"/>
          </a:xfrm>
          <a:prstGeom prst="line">
            <a:avLst/>
          </a:prstGeom>
          <a:noFill/>
          <a:ln w="31750">
            <a:solidFill>
              <a:srgbClr val="CC3300"/>
            </a:solidFill>
            <a:round/>
            <a:headEnd/>
            <a:tailEnd/>
          </a:ln>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a:spLocks noChangeArrowheads="1"/>
          </p:cNvSpPr>
          <p:nvPr/>
        </p:nvSpPr>
        <p:spPr bwMode="auto">
          <a:xfrm>
            <a:off x="0" y="76200"/>
            <a:ext cx="9144000" cy="811213"/>
          </a:xfrm>
          <a:prstGeom prst="rect">
            <a:avLst/>
          </a:prstGeom>
          <a:noFill/>
          <a:ln w="9525">
            <a:noFill/>
            <a:miter lim="800000"/>
            <a:headEnd/>
            <a:tailEnd/>
          </a:ln>
        </p:spPr>
        <p:txBody>
          <a:bodyPr lIns="0" tIns="0" rIns="0" bIns="0"/>
          <a:lstStyle/>
          <a:p>
            <a:pPr algn="ctr">
              <a:lnSpc>
                <a:spcPct val="90000"/>
              </a:lnSpc>
            </a:pPr>
            <a:r>
              <a:rPr lang="en-US" sz="2800" b="1" dirty="0" smtClean="0">
                <a:latin typeface="Comic Sans MS" pitchFamily="66" charset="0"/>
                <a:ea typeface="+mj-ea"/>
                <a:cs typeface="+mj-cs"/>
              </a:rPr>
              <a:t>Example of a molecular signature</a:t>
            </a:r>
            <a:endParaRPr lang="en-US" sz="2800" b="1" dirty="0">
              <a:latin typeface="Comic Sans MS" pitchFamily="66" charset="0"/>
              <a:ea typeface="+mj-ea"/>
              <a:cs typeface="+mj-cs"/>
            </a:endParaRPr>
          </a:p>
        </p:txBody>
      </p:sp>
      <p:sp>
        <p:nvSpPr>
          <p:cNvPr id="27" name="Line 7"/>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pic>
        <p:nvPicPr>
          <p:cNvPr id="6146" name="Picture 2" descr="D:\Google Drive\NYU\Teaching\2012 Fall Boot Camp\informatics\Yin\2011-11-Informatics-Molecular_Signatures\2011-11-Informatics-Molecular_Signatures_Page_05.png"/>
          <p:cNvPicPr>
            <a:picLocks noChangeAspect="1" noChangeArrowheads="1"/>
          </p:cNvPicPr>
          <p:nvPr/>
        </p:nvPicPr>
        <p:blipFill>
          <a:blip r:embed="rId3" cstate="print"/>
          <a:srcRect l="11695" t="27308" r="11032" b="29555"/>
          <a:stretch>
            <a:fillRect/>
          </a:stretch>
        </p:blipFill>
        <p:spPr bwMode="auto">
          <a:xfrm>
            <a:off x="259773" y="1143000"/>
            <a:ext cx="8655627" cy="3733800"/>
          </a:xfrm>
          <a:prstGeom prst="rect">
            <a:avLst/>
          </a:prstGeom>
          <a:noFill/>
        </p:spPr>
      </p:pic>
    </p:spTree>
    <p:extLst>
      <p:ext uri="{BB962C8B-B14F-4D97-AF65-F5344CB8AC3E}">
        <p14:creationId xmlns:p14="http://schemas.microsoft.com/office/powerpoint/2010/main" val="1437174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914400"/>
            <a:ext cx="5638800" cy="5105400"/>
          </a:xfrm>
        </p:spPr>
        <p:txBody>
          <a:bodyPr>
            <a:normAutofit fontScale="85000" lnSpcReduction="20000"/>
          </a:bodyPr>
          <a:lstStyle/>
          <a:p>
            <a:pPr>
              <a:buFont typeface="Arial" pitchFamily="34" charset="0"/>
              <a:buNone/>
              <a:defRPr/>
            </a:pPr>
            <a:r>
              <a:rPr lang="en-US" sz="2200" dirty="0" smtClean="0"/>
              <a:t>•	</a:t>
            </a:r>
            <a:r>
              <a:rPr lang="en-US" sz="2600" kern="1200" dirty="0">
                <a:latin typeface="Comic Sans MS" pitchFamily="66" charset="0"/>
                <a:ea typeface="+mj-ea"/>
                <a:cs typeface="+mj-cs"/>
              </a:rPr>
              <a:t>Developed by </a:t>
            </a:r>
            <a:r>
              <a:rPr lang="en-US" sz="2600" kern="1200" dirty="0" err="1">
                <a:latin typeface="Comic Sans MS" pitchFamily="66" charset="0"/>
                <a:ea typeface="+mj-ea"/>
                <a:cs typeface="+mj-cs"/>
              </a:rPr>
              <a:t>Agendia</a:t>
            </a:r>
            <a:r>
              <a:rPr lang="en-US" sz="2600" kern="1200" dirty="0">
                <a:latin typeface="Comic Sans MS" pitchFamily="66" charset="0"/>
                <a:ea typeface="+mj-ea"/>
                <a:cs typeface="+mj-cs"/>
              </a:rPr>
              <a:t> (www.agendia.com)</a:t>
            </a:r>
          </a:p>
          <a:p>
            <a:pPr>
              <a:buFont typeface="Arial" pitchFamily="34" charset="0"/>
              <a:buNone/>
              <a:defRPr/>
            </a:pPr>
            <a:r>
              <a:rPr lang="en-US" sz="2600" kern="1200" dirty="0">
                <a:latin typeface="Comic Sans MS" pitchFamily="66" charset="0"/>
                <a:ea typeface="+mj-ea"/>
                <a:cs typeface="+mj-cs"/>
              </a:rPr>
              <a:t>•	70-gene signature to stratify women with breast cancer that hasn’t spread into “low risk” and “high risk” for recurrence of the disease</a:t>
            </a:r>
          </a:p>
          <a:p>
            <a:pPr>
              <a:buFont typeface="Arial" pitchFamily="34" charset="0"/>
              <a:buNone/>
              <a:defRPr/>
            </a:pPr>
            <a:r>
              <a:rPr lang="en-US" sz="2600" kern="1200" dirty="0">
                <a:latin typeface="Comic Sans MS" pitchFamily="66" charset="0"/>
                <a:ea typeface="+mj-ea"/>
                <a:cs typeface="+mj-cs"/>
              </a:rPr>
              <a:t>•	Independently validated in &gt;1,000 patients</a:t>
            </a:r>
          </a:p>
          <a:p>
            <a:pPr>
              <a:buFont typeface="Arial" pitchFamily="34" charset="0"/>
              <a:buNone/>
              <a:defRPr/>
            </a:pPr>
            <a:r>
              <a:rPr lang="en-US" sz="2600" kern="1200" dirty="0">
                <a:latin typeface="Comic Sans MS" pitchFamily="66" charset="0"/>
                <a:ea typeface="+mj-ea"/>
                <a:cs typeface="+mj-cs"/>
              </a:rPr>
              <a:t>•	So far performed &gt;10,000 tests</a:t>
            </a:r>
          </a:p>
          <a:p>
            <a:pPr>
              <a:buFont typeface="Arial" pitchFamily="34" charset="0"/>
              <a:buNone/>
              <a:defRPr/>
            </a:pPr>
            <a:r>
              <a:rPr lang="en-US" sz="2600" kern="1200" dirty="0">
                <a:latin typeface="Comic Sans MS" pitchFamily="66" charset="0"/>
                <a:ea typeface="+mj-ea"/>
                <a:cs typeface="+mj-cs"/>
              </a:rPr>
              <a:t>•	Cost of the test is ~$3,000</a:t>
            </a:r>
          </a:p>
          <a:p>
            <a:pPr>
              <a:buFont typeface="Arial" pitchFamily="34" charset="0"/>
              <a:buNone/>
              <a:defRPr/>
            </a:pPr>
            <a:r>
              <a:rPr lang="en-US" sz="2600" kern="1200" dirty="0">
                <a:latin typeface="Comic Sans MS" pitchFamily="66" charset="0"/>
                <a:ea typeface="+mj-ea"/>
                <a:cs typeface="+mj-cs"/>
              </a:rPr>
              <a:t>•	In February, 2007 the FDA cleared the </a:t>
            </a:r>
            <a:r>
              <a:rPr lang="en-US" sz="2600" kern="1200" dirty="0" err="1">
                <a:latin typeface="Comic Sans MS" pitchFamily="66" charset="0"/>
                <a:ea typeface="+mj-ea"/>
                <a:cs typeface="+mj-cs"/>
              </a:rPr>
              <a:t>MammaPrint</a:t>
            </a:r>
            <a:r>
              <a:rPr lang="en-US" sz="2600" kern="1200" dirty="0">
                <a:latin typeface="Comic Sans MS" pitchFamily="66" charset="0"/>
                <a:ea typeface="+mj-ea"/>
                <a:cs typeface="+mj-cs"/>
              </a:rPr>
              <a:t> test for marketing in the U.S. for node negative women under 61 years of age with tumors of less than 5 cm.</a:t>
            </a:r>
          </a:p>
          <a:p>
            <a:pPr>
              <a:buFont typeface="Arial" pitchFamily="34" charset="0"/>
              <a:buNone/>
              <a:defRPr/>
            </a:pPr>
            <a:r>
              <a:rPr lang="en-US" sz="2600" kern="1200" dirty="0">
                <a:latin typeface="Comic Sans MS" pitchFamily="66" charset="0"/>
                <a:ea typeface="+mj-ea"/>
                <a:cs typeface="+mj-cs"/>
              </a:rPr>
              <a:t>•	TIME Magazine’s 2007 “medical invention of the year”.</a:t>
            </a:r>
          </a:p>
          <a:p>
            <a:pPr>
              <a:buFont typeface="Arial" pitchFamily="34" charset="0"/>
              <a:buNone/>
              <a:defRPr/>
            </a:pPr>
            <a:endParaRPr lang="en-US" sz="2200" dirty="0"/>
          </a:p>
        </p:txBody>
      </p:sp>
      <p:pic>
        <p:nvPicPr>
          <p:cNvPr id="24580" name="Picture 2"/>
          <p:cNvPicPr>
            <a:picLocks noChangeAspect="1" noChangeArrowheads="1"/>
          </p:cNvPicPr>
          <p:nvPr/>
        </p:nvPicPr>
        <p:blipFill>
          <a:blip r:embed="rId2" cstate="print"/>
          <a:srcRect/>
          <a:stretch>
            <a:fillRect/>
          </a:stretch>
        </p:blipFill>
        <p:spPr bwMode="auto">
          <a:xfrm>
            <a:off x="6248400" y="762000"/>
            <a:ext cx="1997075" cy="2514600"/>
          </a:xfrm>
          <a:prstGeom prst="rect">
            <a:avLst/>
          </a:prstGeom>
          <a:noFill/>
          <a:ln w="9525">
            <a:noFill/>
            <a:miter lim="800000"/>
            <a:headEnd/>
            <a:tailEnd/>
          </a:ln>
        </p:spPr>
      </p:pic>
      <p:pic>
        <p:nvPicPr>
          <p:cNvPr id="24581" name="Picture 6"/>
          <p:cNvPicPr>
            <a:picLocks noChangeAspect="1" noChangeArrowheads="1"/>
          </p:cNvPicPr>
          <p:nvPr/>
        </p:nvPicPr>
        <p:blipFill>
          <a:blip r:embed="rId3" cstate="print"/>
          <a:srcRect/>
          <a:stretch>
            <a:fillRect/>
          </a:stretch>
        </p:blipFill>
        <p:spPr bwMode="auto">
          <a:xfrm>
            <a:off x="6019800" y="3886200"/>
            <a:ext cx="2282825" cy="1968500"/>
          </a:xfrm>
          <a:prstGeom prst="rect">
            <a:avLst/>
          </a:prstGeom>
          <a:noFill/>
          <a:ln w="9525">
            <a:noFill/>
            <a:miter lim="800000"/>
            <a:headEnd/>
            <a:tailEnd/>
          </a:ln>
        </p:spPr>
      </p:pic>
      <p:sp>
        <p:nvSpPr>
          <p:cNvPr id="7" name="Title 1"/>
          <p:cNvSpPr txBox="1">
            <a:spLocks/>
          </p:cNvSpPr>
          <p:nvPr/>
        </p:nvSpPr>
        <p:spPr>
          <a:xfrm>
            <a:off x="0" y="0"/>
            <a:ext cx="9144000" cy="5715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err="1">
                <a:latin typeface="Comic Sans MS" pitchFamily="66" charset="0"/>
                <a:ea typeface="+mj-ea"/>
                <a:cs typeface="+mj-cs"/>
              </a:rPr>
              <a:t>MammaPrint</a:t>
            </a:r>
            <a:endParaRPr lang="en-US" sz="2800" b="1" dirty="0">
              <a:latin typeface="Comic Sans MS" pitchFamily="66" charset="0"/>
              <a:ea typeface="+mj-ea"/>
              <a:cs typeface="+mj-cs"/>
            </a:endParaRPr>
          </a:p>
        </p:txBody>
      </p:sp>
      <p:sp>
        <p:nvSpPr>
          <p:cNvPr id="8" name="Line 7"/>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1108378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0" y="0"/>
            <a:ext cx="9144000" cy="609600"/>
          </a:xfrm>
        </p:spPr>
        <p:txBody>
          <a:bodyPr>
            <a:normAutofit/>
          </a:bodyPr>
          <a:lstStyle/>
          <a:p>
            <a:r>
              <a:rPr lang="en-US" sz="2800" b="1" kern="1200" dirty="0" err="1">
                <a:solidFill>
                  <a:schemeClr val="tx1"/>
                </a:solidFill>
                <a:latin typeface="Comic Sans MS" pitchFamily="66" charset="0"/>
              </a:rPr>
              <a:t>Oncotype</a:t>
            </a:r>
            <a:r>
              <a:rPr lang="en-US" sz="2800" b="1" kern="1200" dirty="0">
                <a:solidFill>
                  <a:schemeClr val="tx1"/>
                </a:solidFill>
                <a:latin typeface="Comic Sans MS" pitchFamily="66" charset="0"/>
              </a:rPr>
              <a:t> DX Breast Cancer </a:t>
            </a:r>
            <a:r>
              <a:rPr lang="en-US" sz="2800" b="1" kern="1200" dirty="0" smtClean="0">
                <a:solidFill>
                  <a:schemeClr val="tx1"/>
                </a:solidFill>
                <a:latin typeface="Comic Sans MS" pitchFamily="66" charset="0"/>
              </a:rPr>
              <a:t>Assay</a:t>
            </a:r>
            <a:endParaRPr lang="en-US" sz="2800" b="1" kern="1200" dirty="0">
              <a:solidFill>
                <a:schemeClr val="tx1"/>
              </a:solidFill>
              <a:latin typeface="Comic Sans MS" pitchFamily="66" charset="0"/>
            </a:endParaRPr>
          </a:p>
        </p:txBody>
      </p:sp>
      <p:sp>
        <p:nvSpPr>
          <p:cNvPr id="27651" name="Content Placeholder 2"/>
          <p:cNvSpPr>
            <a:spLocks noGrp="1"/>
          </p:cNvSpPr>
          <p:nvPr>
            <p:ph idx="4294967295"/>
          </p:nvPr>
        </p:nvSpPr>
        <p:spPr>
          <a:xfrm>
            <a:off x="228600" y="1371600"/>
            <a:ext cx="8534400" cy="5105400"/>
          </a:xfrm>
        </p:spPr>
        <p:txBody>
          <a:bodyPr>
            <a:noAutofit/>
          </a:bodyPr>
          <a:lstStyle/>
          <a:p>
            <a:r>
              <a:rPr lang="en-US" sz="2200" kern="1200" dirty="0">
                <a:latin typeface="Comic Sans MS" pitchFamily="66" charset="0"/>
                <a:ea typeface="+mj-ea"/>
                <a:cs typeface="+mj-cs"/>
              </a:rPr>
              <a:t>Developed by Genomic Health (www.genomichealth.com)</a:t>
            </a:r>
          </a:p>
          <a:p>
            <a:r>
              <a:rPr lang="en-US" sz="2200" kern="1200" dirty="0">
                <a:latin typeface="Comic Sans MS" pitchFamily="66" charset="0"/>
                <a:ea typeface="+mj-ea"/>
                <a:cs typeface="+mj-cs"/>
              </a:rPr>
              <a:t>21-gene signature to predict whether a woman with localized, ER+ breast cancer is at risk of relapse</a:t>
            </a:r>
          </a:p>
          <a:p>
            <a:r>
              <a:rPr lang="en-US" sz="2200" kern="1200" dirty="0">
                <a:latin typeface="Comic Sans MS" pitchFamily="66" charset="0"/>
                <a:ea typeface="+mj-ea"/>
                <a:cs typeface="+mj-cs"/>
              </a:rPr>
              <a:t>Independently validated in thousands of patients</a:t>
            </a:r>
          </a:p>
          <a:p>
            <a:r>
              <a:rPr lang="en-US" sz="2200" kern="1200" dirty="0">
                <a:latin typeface="Comic Sans MS" pitchFamily="66" charset="0"/>
                <a:ea typeface="+mj-ea"/>
                <a:cs typeface="+mj-cs"/>
              </a:rPr>
              <a:t>So far performed &gt;100,000 tests</a:t>
            </a:r>
          </a:p>
          <a:p>
            <a:r>
              <a:rPr lang="en-US" sz="2200" kern="1200" dirty="0">
                <a:latin typeface="Comic Sans MS" pitchFamily="66" charset="0"/>
                <a:ea typeface="+mj-ea"/>
                <a:cs typeface="+mj-cs"/>
              </a:rPr>
              <a:t>Price of the test is $4,175</a:t>
            </a:r>
          </a:p>
          <a:p>
            <a:r>
              <a:rPr lang="en-US" sz="2200" kern="1200" dirty="0">
                <a:latin typeface="Comic Sans MS" pitchFamily="66" charset="0"/>
                <a:ea typeface="+mj-ea"/>
                <a:cs typeface="+mj-cs"/>
              </a:rPr>
              <a:t>Not FDA approved but covered by most insurances including Medicare</a:t>
            </a:r>
          </a:p>
          <a:p>
            <a:r>
              <a:rPr lang="en-US" sz="2200" kern="1200" dirty="0">
                <a:latin typeface="Comic Sans MS" pitchFamily="66" charset="0"/>
                <a:ea typeface="+mj-ea"/>
                <a:cs typeface="+mj-cs"/>
              </a:rPr>
              <a:t>Its sales in 2010 reached $170M and with a compound annual growth rate is projected to hit $300M by 2015.</a:t>
            </a:r>
          </a:p>
          <a:p>
            <a:pPr>
              <a:buFont typeface="Arial" pitchFamily="34" charset="0"/>
              <a:buNone/>
            </a:pPr>
            <a:endParaRPr lang="en-US" sz="2200" kern="1200" dirty="0">
              <a:latin typeface="Comic Sans MS" pitchFamily="66" charset="0"/>
              <a:ea typeface="+mj-ea"/>
              <a:cs typeface="+mj-cs"/>
            </a:endParaRPr>
          </a:p>
        </p:txBody>
      </p:sp>
      <p:pic>
        <p:nvPicPr>
          <p:cNvPr id="27652" name="Picture 2" descr="http://www.genomichealth.com/oncotype/images/110.jpg"/>
          <p:cNvPicPr>
            <a:picLocks noChangeAspect="1" noChangeArrowheads="1"/>
          </p:cNvPicPr>
          <p:nvPr/>
        </p:nvPicPr>
        <p:blipFill>
          <a:blip r:embed="rId2" cstate="print"/>
          <a:srcRect/>
          <a:stretch>
            <a:fillRect/>
          </a:stretch>
        </p:blipFill>
        <p:spPr bwMode="auto">
          <a:xfrm>
            <a:off x="6362700" y="2286000"/>
            <a:ext cx="2095500" cy="1362075"/>
          </a:xfrm>
          <a:prstGeom prst="rect">
            <a:avLst/>
          </a:prstGeom>
          <a:noFill/>
          <a:ln w="9525">
            <a:noFill/>
            <a:miter lim="800000"/>
            <a:headEnd/>
            <a:tailEnd/>
          </a:ln>
        </p:spPr>
      </p:pic>
      <p:sp>
        <p:nvSpPr>
          <p:cNvPr id="6" name="Line 7"/>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3111806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0" y="0"/>
            <a:ext cx="9144000" cy="533400"/>
          </a:xfrm>
        </p:spPr>
        <p:txBody>
          <a:bodyPr/>
          <a:lstStyle/>
          <a:p>
            <a:r>
              <a:rPr lang="en-US" sz="2800" b="1" kern="1200" dirty="0" smtClean="0">
                <a:solidFill>
                  <a:schemeClr val="tx1"/>
                </a:solidFill>
                <a:latin typeface="Comic Sans MS" pitchFamily="66" charset="0"/>
              </a:rPr>
              <a:t>Improved Survival and Cost Savings</a:t>
            </a:r>
            <a:endParaRPr lang="en-US" sz="2800" b="1" kern="1200" dirty="0">
              <a:solidFill>
                <a:schemeClr val="tx1"/>
              </a:solidFill>
              <a:latin typeface="Comic Sans MS" pitchFamily="66" charset="0"/>
            </a:endParaRPr>
          </a:p>
        </p:txBody>
      </p:sp>
      <p:sp>
        <p:nvSpPr>
          <p:cNvPr id="27651" name="Content Placeholder 2"/>
          <p:cNvSpPr>
            <a:spLocks noGrp="1"/>
          </p:cNvSpPr>
          <p:nvPr>
            <p:ph idx="4294967295"/>
          </p:nvPr>
        </p:nvSpPr>
        <p:spPr>
          <a:xfrm>
            <a:off x="152400" y="1066800"/>
            <a:ext cx="8610600" cy="5105400"/>
          </a:xfrm>
        </p:spPr>
        <p:txBody>
          <a:bodyPr>
            <a:noAutofit/>
          </a:bodyPr>
          <a:lstStyle/>
          <a:p>
            <a:pPr marL="0" indent="0">
              <a:buNone/>
            </a:pPr>
            <a:r>
              <a:rPr lang="en-US" sz="2200" kern="1200" dirty="0">
                <a:latin typeface="Comic Sans MS" pitchFamily="66" charset="0"/>
                <a:ea typeface="+mj-ea"/>
                <a:cs typeface="+mj-cs"/>
              </a:rPr>
              <a:t>In a 2005 economic analysis of r</a:t>
            </a:r>
            <a:r>
              <a:rPr lang="en-US" sz="2200" kern="1200" dirty="0" smtClean="0">
                <a:latin typeface="Comic Sans MS" pitchFamily="66" charset="0"/>
                <a:ea typeface="+mj-ea"/>
                <a:cs typeface="+mj-cs"/>
              </a:rPr>
              <a:t>ecurrence in </a:t>
            </a:r>
            <a:r>
              <a:rPr lang="en-US" sz="2200" kern="1200" dirty="0">
                <a:latin typeface="Comic Sans MS" pitchFamily="66" charset="0"/>
                <a:ea typeface="+mj-ea"/>
                <a:cs typeface="+mj-cs"/>
              </a:rPr>
              <a:t>LN-,ER+ patients receiving </a:t>
            </a:r>
            <a:r>
              <a:rPr lang="en-US" sz="2200" kern="1200" dirty="0" err="1">
                <a:latin typeface="Comic Sans MS" pitchFamily="66" charset="0"/>
                <a:ea typeface="+mj-ea"/>
                <a:cs typeface="+mj-cs"/>
              </a:rPr>
              <a:t>tamoxifen</a:t>
            </a:r>
            <a:r>
              <a:rPr lang="en-US" sz="2200" kern="1200" dirty="0">
                <a:latin typeface="Comic Sans MS" pitchFamily="66" charset="0"/>
                <a:ea typeface="+mj-ea"/>
                <a:cs typeface="+mj-cs"/>
              </a:rPr>
              <a:t>, </a:t>
            </a:r>
            <a:r>
              <a:rPr lang="en-US" sz="2200" kern="1200" dirty="0" err="1">
                <a:latin typeface="Comic Sans MS" pitchFamily="66" charset="0"/>
                <a:ea typeface="+mj-ea"/>
                <a:cs typeface="+mj-cs"/>
              </a:rPr>
              <a:t>Hornberger</a:t>
            </a:r>
            <a:r>
              <a:rPr lang="en-US" sz="2200" kern="1200" dirty="0">
                <a:latin typeface="Comic Sans MS" pitchFamily="66" charset="0"/>
                <a:ea typeface="+mj-ea"/>
                <a:cs typeface="+mj-cs"/>
              </a:rPr>
              <a:t> et al. performed a cost-utility analysis using a decision analytic model. Using a model, recurrence Score result was predicted on average to increase quality-adjusted survival by 16.3 years and reduce overall costs by $155,128.</a:t>
            </a:r>
          </a:p>
          <a:p>
            <a:pPr marL="0" indent="0">
              <a:buNone/>
            </a:pPr>
            <a:endParaRPr lang="en-US" sz="2200" kern="1200" dirty="0">
              <a:latin typeface="Comic Sans MS" pitchFamily="66" charset="0"/>
              <a:ea typeface="+mj-ea"/>
              <a:cs typeface="+mj-cs"/>
            </a:endParaRPr>
          </a:p>
          <a:p>
            <a:pPr marL="0" indent="0">
              <a:buNone/>
            </a:pPr>
            <a:r>
              <a:rPr lang="en-US" sz="2200" kern="1200" dirty="0">
                <a:latin typeface="Comic Sans MS" pitchFamily="66" charset="0"/>
                <a:ea typeface="+mj-ea"/>
                <a:cs typeface="+mj-cs"/>
              </a:rPr>
              <a:t>In a 2 million member plan, approximately 773 women are eligible for the test. If half receive the test, given the high and increasing cost of adjuvant chemotherapy, supportive care and management of adverse events, the use of the </a:t>
            </a:r>
            <a:r>
              <a:rPr lang="en-US" sz="2200" kern="1200" dirty="0" err="1">
                <a:latin typeface="Comic Sans MS" pitchFamily="66" charset="0"/>
                <a:ea typeface="+mj-ea"/>
                <a:cs typeface="+mj-cs"/>
              </a:rPr>
              <a:t>Oncotype</a:t>
            </a:r>
            <a:r>
              <a:rPr lang="en-US" sz="2200" kern="1200" dirty="0">
                <a:latin typeface="Comic Sans MS" pitchFamily="66" charset="0"/>
                <a:ea typeface="+mj-ea"/>
                <a:cs typeface="+mj-cs"/>
              </a:rPr>
              <a:t> DX assay is estimated to save approximately $1,930 per woman tested (given an aggregate 34% reduction in chemotherapy use). </a:t>
            </a:r>
          </a:p>
          <a:p>
            <a:pPr marL="0" indent="0">
              <a:buNone/>
            </a:pPr>
            <a:endParaRPr lang="en-US" sz="2200" kern="1200" dirty="0">
              <a:latin typeface="Comic Sans MS" pitchFamily="66" charset="0"/>
              <a:ea typeface="+mj-ea"/>
              <a:cs typeface="+mj-cs"/>
            </a:endParaRPr>
          </a:p>
        </p:txBody>
      </p:sp>
      <p:sp>
        <p:nvSpPr>
          <p:cNvPr id="6" name="Line 7"/>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1291785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a:spLocks noChangeArrowheads="1"/>
          </p:cNvSpPr>
          <p:nvPr/>
        </p:nvSpPr>
        <p:spPr bwMode="auto">
          <a:xfrm>
            <a:off x="0" y="76200"/>
            <a:ext cx="9144000" cy="811213"/>
          </a:xfrm>
          <a:prstGeom prst="rect">
            <a:avLst/>
          </a:prstGeom>
          <a:noFill/>
          <a:ln w="9525">
            <a:noFill/>
            <a:miter lim="800000"/>
            <a:headEnd/>
            <a:tailEnd/>
          </a:ln>
        </p:spPr>
        <p:txBody>
          <a:bodyPr lIns="0" tIns="0" rIns="0" bIns="0"/>
          <a:lstStyle/>
          <a:p>
            <a:pPr algn="ctr">
              <a:lnSpc>
                <a:spcPct val="90000"/>
              </a:lnSpc>
            </a:pPr>
            <a:r>
              <a:rPr lang="en-US" sz="2800" b="1" dirty="0" smtClean="0">
                <a:latin typeface="Comic Sans MS" pitchFamily="66" charset="0"/>
                <a:ea typeface="+mj-ea"/>
                <a:cs typeface="+mj-cs"/>
              </a:rPr>
              <a:t>Molecular signatures on the market</a:t>
            </a:r>
            <a:endParaRPr lang="en-US" sz="2800" b="1" dirty="0">
              <a:latin typeface="Comic Sans MS" pitchFamily="66" charset="0"/>
              <a:ea typeface="+mj-ea"/>
              <a:cs typeface="+mj-cs"/>
            </a:endParaRPr>
          </a:p>
        </p:txBody>
      </p:sp>
      <p:sp>
        <p:nvSpPr>
          <p:cNvPr id="27" name="Line 7"/>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pic>
        <p:nvPicPr>
          <p:cNvPr id="7170" name="Picture 2" descr="D:\Google Drive\NYU\Teaching\2012 Fall Boot Camp\informatics\Yin\2011-11-Informatics-Molecular_Signatures\2011-11-Informatics-Molecular_Signatures_Page_10.png"/>
          <p:cNvPicPr>
            <a:picLocks noChangeAspect="1" noChangeArrowheads="1"/>
          </p:cNvPicPr>
          <p:nvPr/>
        </p:nvPicPr>
        <p:blipFill>
          <a:blip r:embed="rId3" cstate="print"/>
          <a:srcRect l="5303" t="18627" r="4545" b="11765"/>
          <a:stretch>
            <a:fillRect/>
          </a:stretch>
        </p:blipFill>
        <p:spPr bwMode="auto">
          <a:xfrm>
            <a:off x="0" y="914400"/>
            <a:ext cx="9067800" cy="54102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705" t="12409" r="12830" b="2314"/>
          <a:stretch/>
        </p:blipFill>
        <p:spPr bwMode="auto">
          <a:xfrm>
            <a:off x="762001" y="29967"/>
            <a:ext cx="7543799" cy="6859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695288" y="5626805"/>
            <a:ext cx="4572000" cy="1384995"/>
          </a:xfrm>
          <a:prstGeom prst="rect">
            <a:avLst/>
          </a:prstGeom>
          <a:solidFill>
            <a:schemeClr val="bg1"/>
          </a:solidFill>
        </p:spPr>
        <p:txBody>
          <a:bodyPr>
            <a:spAutoFit/>
          </a:bodyPr>
          <a:lstStyle/>
          <a:p>
            <a:r>
              <a:rPr lang="en-US" sz="1400" dirty="0">
                <a:latin typeface="Comic Sans MS" pitchFamily="66" charset="0"/>
              </a:rPr>
              <a:t>EF </a:t>
            </a:r>
            <a:r>
              <a:rPr lang="en-US" sz="1400" dirty="0" err="1">
                <a:latin typeface="Comic Sans MS" pitchFamily="66" charset="0"/>
              </a:rPr>
              <a:t>Petricoin</a:t>
            </a:r>
            <a:r>
              <a:rPr lang="en-US" sz="1400" dirty="0">
                <a:latin typeface="Comic Sans MS" pitchFamily="66" charset="0"/>
              </a:rPr>
              <a:t> III, AM </a:t>
            </a:r>
            <a:r>
              <a:rPr lang="en-US" sz="1400" dirty="0" err="1">
                <a:latin typeface="Comic Sans MS" pitchFamily="66" charset="0"/>
              </a:rPr>
              <a:t>Ardekani</a:t>
            </a:r>
            <a:r>
              <a:rPr lang="en-US" sz="1400" dirty="0">
                <a:latin typeface="Comic Sans MS" pitchFamily="66" charset="0"/>
              </a:rPr>
              <a:t>, BA </a:t>
            </a:r>
            <a:r>
              <a:rPr lang="en-US" sz="1400" dirty="0" err="1">
                <a:latin typeface="Comic Sans MS" pitchFamily="66" charset="0"/>
              </a:rPr>
              <a:t>Hitt</a:t>
            </a:r>
            <a:r>
              <a:rPr lang="en-US" sz="1400" dirty="0">
                <a:latin typeface="Comic Sans MS" pitchFamily="66" charset="0"/>
              </a:rPr>
              <a:t>, PJ Levine, VA </a:t>
            </a:r>
            <a:r>
              <a:rPr lang="en-US" sz="1400" dirty="0" err="1">
                <a:latin typeface="Comic Sans MS" pitchFamily="66" charset="0"/>
              </a:rPr>
              <a:t>Fusaro</a:t>
            </a:r>
            <a:r>
              <a:rPr lang="en-US" sz="1400" dirty="0">
                <a:latin typeface="Comic Sans MS" pitchFamily="66" charset="0"/>
              </a:rPr>
              <a:t>, SM Steinberg, GB Mills, C Simone, DA Fishman, EC Kohn, LA </a:t>
            </a:r>
            <a:r>
              <a:rPr lang="en-US" sz="1400" dirty="0" err="1">
                <a:latin typeface="Comic Sans MS" pitchFamily="66" charset="0"/>
              </a:rPr>
              <a:t>Liotta</a:t>
            </a:r>
            <a:r>
              <a:rPr lang="en-US" sz="1400" dirty="0">
                <a:latin typeface="Comic Sans MS" pitchFamily="66" charset="0"/>
              </a:rPr>
              <a:t>, </a:t>
            </a:r>
            <a:r>
              <a:rPr lang="en-US" sz="1400" b="1" i="1" dirty="0">
                <a:latin typeface="Comic Sans MS" pitchFamily="66" charset="0"/>
              </a:rPr>
              <a:t>"Use of proteomic patterns in serum to identify ovarian cancer"</a:t>
            </a:r>
            <a:r>
              <a:rPr lang="en-US" sz="1400" dirty="0">
                <a:latin typeface="Comic Sans MS" pitchFamily="66" charset="0"/>
              </a:rPr>
              <a:t>, Lancet 359 (2002) </a:t>
            </a:r>
            <a:r>
              <a:rPr lang="en-US" sz="1400" dirty="0" smtClean="0">
                <a:latin typeface="Comic Sans MS" pitchFamily="66" charset="0"/>
              </a:rPr>
              <a:t>572–77</a:t>
            </a:r>
          </a:p>
          <a:p>
            <a:endParaRPr lang="en-US" sz="1400" dirty="0">
              <a:latin typeface="Comic Sans MS" pitchFamily="66" charset="0"/>
            </a:endParaRPr>
          </a:p>
        </p:txBody>
      </p:sp>
      <p:sp>
        <p:nvSpPr>
          <p:cNvPr id="4" name="Rectangle 3"/>
          <p:cNvSpPr/>
          <p:nvPr/>
        </p:nvSpPr>
        <p:spPr>
          <a:xfrm>
            <a:off x="609600" y="5379378"/>
            <a:ext cx="3924300" cy="1478821"/>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3653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00000"/>
        </a:solidFill>
        <a:ln w="3175">
          <a:solidFill>
            <a:srgbClr val="C0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4538</TotalTime>
  <Words>1431</Words>
  <Application>Microsoft Office PowerPoint</Application>
  <PresentationFormat>On-screen Show (4:3)</PresentationFormat>
  <Paragraphs>253</Paragraphs>
  <Slides>35</Slides>
  <Notes>16</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Default Design</vt:lpstr>
      <vt:lpstr>PowerPoint Presentation</vt:lpstr>
      <vt:lpstr>PowerPoint Presentation</vt:lpstr>
      <vt:lpstr>Uses of molecular signatures</vt:lpstr>
      <vt:lpstr>PowerPoint Presentation</vt:lpstr>
      <vt:lpstr>PowerPoint Presentation</vt:lpstr>
      <vt:lpstr>Oncotype DX Breast Cancer Assay</vt:lpstr>
      <vt:lpstr>Improved Survival and Cost Savings</vt:lpstr>
      <vt:lpstr>PowerPoint Presentation</vt:lpstr>
      <vt:lpstr>PowerPoint Presentation</vt:lpstr>
      <vt:lpstr>Example: OvaCheck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2-D this looks simple but what  happens in higher dimensional data…</vt:lpstr>
      <vt:lpstr>High-dimensionality  (especially with small samples) causes:</vt:lpstr>
      <vt:lpstr>Two problems: Over-fitting &amp; Under-fitting</vt:lpstr>
      <vt:lpstr>Over/under-fitting are related to complexity of the decision surface and how well the training data is fit  </vt:lpstr>
      <vt:lpstr>Over/under-fitting are related to complexity of the decision surface and how well the training data is fit  </vt:lpstr>
      <vt:lpstr>Over/under-fitting are related to complexity of the decision surface and how well the training data is fit  </vt:lpstr>
      <vt:lpstr>Successful data analysis methods balance training data fit with complexity</vt:lpstr>
      <vt:lpstr>PowerPoint Presentation</vt:lpstr>
      <vt:lpstr>The Support Vector Machine (SVM)  approach for building molecular signatures</vt:lpstr>
      <vt:lpstr>The Support Vector Machine (SVM)  approach for building molecular signatures</vt:lpstr>
      <vt:lpstr>The Support Vector Machine (SVM)  approach for building molecular signatures</vt:lpstr>
      <vt:lpstr>The Support Vector Machine (SVM)  approach for building molecular signatures</vt:lpstr>
      <vt:lpstr>Estimation of signature accuracy</vt:lpstr>
      <vt:lpstr>PowerPoint Presentation</vt:lpstr>
      <vt:lpstr>General conclusions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fenyo</dc:creator>
  <cp:lastModifiedBy>fenyo</cp:lastModifiedBy>
  <cp:revision>89</cp:revision>
  <dcterms:created xsi:type="dcterms:W3CDTF">2005-06-29T18:18:27Z</dcterms:created>
  <dcterms:modified xsi:type="dcterms:W3CDTF">2013-04-30T22:15:52Z</dcterms:modified>
</cp:coreProperties>
</file>