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03" r:id="rId2"/>
    <p:sldId id="644" r:id="rId3"/>
    <p:sldId id="721" r:id="rId4"/>
    <p:sldId id="656" r:id="rId5"/>
    <p:sldId id="659" r:id="rId6"/>
    <p:sldId id="706" r:id="rId7"/>
    <p:sldId id="725" r:id="rId8"/>
    <p:sldId id="724" r:id="rId9"/>
    <p:sldId id="707" r:id="rId10"/>
    <p:sldId id="655" r:id="rId11"/>
    <p:sldId id="722" r:id="rId12"/>
    <p:sldId id="662" r:id="rId13"/>
    <p:sldId id="727" r:id="rId14"/>
    <p:sldId id="708" r:id="rId15"/>
    <p:sldId id="709" r:id="rId16"/>
    <p:sldId id="726" r:id="rId17"/>
    <p:sldId id="710" r:id="rId18"/>
    <p:sldId id="663" r:id="rId19"/>
    <p:sldId id="711" r:id="rId20"/>
    <p:sldId id="713" r:id="rId21"/>
    <p:sldId id="714" r:id="rId22"/>
    <p:sldId id="715" r:id="rId23"/>
    <p:sldId id="716" r:id="rId24"/>
    <p:sldId id="717" r:id="rId25"/>
    <p:sldId id="718" r:id="rId26"/>
    <p:sldId id="719" r:id="rId27"/>
    <p:sldId id="720" r:id="rId28"/>
    <p:sldId id="71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D689-CD45-4F21-BEA0-4C7B37C3FE38}" type="slidenum">
              <a:rPr smtClean="0"/>
              <a:pPr/>
              <a:t>22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1563-7694-4513-94A9-FDCCC197152E}" type="slidenum">
              <a:rPr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1E4D-051C-4239-814C-9B0BEAB7A21E}" type="slidenum">
              <a:rPr smtClean="0"/>
              <a:pPr/>
              <a:t>24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B528-5254-48FC-81B8-81CD525CB9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0.193.36.101/plot-filter-cgi/plot_filter.p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Analysis of mass spectra: signal processing, peak finding, and isotope clusters </a:t>
            </a:r>
            <a:r>
              <a:rPr lang="sv-SE" sz="2800" b="1" dirty="0" smtClean="0">
                <a:latin typeface="Comic Sans MS" pitchFamily="66" charset="0"/>
              </a:rPr>
              <a:t>(Week 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276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Isotope Clusters and Charge 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15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29" y="2039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29" y="3515978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087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090" y="117948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33890" y="838200"/>
            <a:ext cx="16017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Possible to </a:t>
            </a:r>
          </a:p>
          <a:p>
            <a:pPr algn="ctr"/>
            <a:r>
              <a:rPr lang="en-US" sz="1200" b="1" dirty="0" smtClean="0"/>
              <a:t>Determine Charge?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Maybe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No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29"/>
          <p:cNvSpPr>
            <a:spLocks noChangeAspect="1" noChangeArrowheads="1" noTextEdit="1"/>
          </p:cNvSpPr>
          <p:nvPr/>
        </p:nvSpPr>
        <p:spPr bwMode="auto">
          <a:xfrm>
            <a:off x="5010150" y="1860242"/>
            <a:ext cx="32385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843"/>
          <p:cNvSpPr>
            <a:spLocks noChangeShapeType="1"/>
          </p:cNvSpPr>
          <p:nvPr/>
        </p:nvSpPr>
        <p:spPr bwMode="auto">
          <a:xfrm>
            <a:off x="5151438" y="3408055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161"/>
          <p:cNvSpPr>
            <a:spLocks noChangeShapeType="1"/>
          </p:cNvSpPr>
          <p:nvPr/>
        </p:nvSpPr>
        <p:spPr bwMode="auto">
          <a:xfrm flipV="1">
            <a:off x="5151438" y="2030105"/>
            <a:ext cx="1588" cy="13747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243"/>
          <p:cNvSpPr>
            <a:spLocks noChangeShapeType="1"/>
          </p:cNvSpPr>
          <p:nvPr/>
        </p:nvSpPr>
        <p:spPr bwMode="auto">
          <a:xfrm flipH="1">
            <a:off x="5129213" y="3404880"/>
            <a:ext cx="2222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286"/>
          <p:cNvSpPr>
            <a:spLocks/>
          </p:cNvSpPr>
          <p:nvPr/>
        </p:nvSpPr>
        <p:spPr bwMode="auto">
          <a:xfrm>
            <a:off x="5151438" y="2030105"/>
            <a:ext cx="3038475" cy="1374775"/>
          </a:xfrm>
          <a:custGeom>
            <a:avLst/>
            <a:gdLst/>
            <a:ahLst/>
            <a:cxnLst>
              <a:cxn ang="0">
                <a:pos x="100" y="610"/>
              </a:cxn>
              <a:cxn ang="0">
                <a:pos x="112" y="610"/>
              </a:cxn>
              <a:cxn ang="0">
                <a:pos x="124" y="610"/>
              </a:cxn>
              <a:cxn ang="0">
                <a:pos x="234" y="610"/>
              </a:cxn>
              <a:cxn ang="0">
                <a:pos x="246" y="610"/>
              </a:cxn>
              <a:cxn ang="0">
                <a:pos x="258" y="608"/>
              </a:cxn>
              <a:cxn ang="0">
                <a:pos x="270" y="610"/>
              </a:cxn>
              <a:cxn ang="0">
                <a:pos x="359" y="610"/>
              </a:cxn>
              <a:cxn ang="0">
                <a:pos x="371" y="609"/>
              </a:cxn>
              <a:cxn ang="0">
                <a:pos x="383" y="610"/>
              </a:cxn>
              <a:cxn ang="0">
                <a:pos x="395" y="594"/>
              </a:cxn>
              <a:cxn ang="0">
                <a:pos x="408" y="0"/>
              </a:cxn>
              <a:cxn ang="0">
                <a:pos x="420" y="607"/>
              </a:cxn>
              <a:cxn ang="0">
                <a:pos x="432" y="609"/>
              </a:cxn>
              <a:cxn ang="0">
                <a:pos x="444" y="610"/>
              </a:cxn>
              <a:cxn ang="0">
                <a:pos x="456" y="610"/>
              </a:cxn>
              <a:cxn ang="0">
                <a:pos x="469" y="610"/>
              </a:cxn>
              <a:cxn ang="0">
                <a:pos x="481" y="609"/>
              </a:cxn>
              <a:cxn ang="0">
                <a:pos x="493" y="610"/>
              </a:cxn>
              <a:cxn ang="0">
                <a:pos x="511" y="610"/>
              </a:cxn>
              <a:cxn ang="0">
                <a:pos x="524" y="609"/>
              </a:cxn>
              <a:cxn ang="0">
                <a:pos x="536" y="610"/>
              </a:cxn>
              <a:cxn ang="0">
                <a:pos x="548" y="529"/>
              </a:cxn>
              <a:cxn ang="0">
                <a:pos x="560" y="232"/>
              </a:cxn>
              <a:cxn ang="0">
                <a:pos x="573" y="609"/>
              </a:cxn>
              <a:cxn ang="0">
                <a:pos x="585" y="610"/>
              </a:cxn>
              <a:cxn ang="0">
                <a:pos x="597" y="610"/>
              </a:cxn>
              <a:cxn ang="0">
                <a:pos x="615" y="610"/>
              </a:cxn>
              <a:cxn ang="0">
                <a:pos x="628" y="610"/>
              </a:cxn>
              <a:cxn ang="0">
                <a:pos x="640" y="610"/>
              </a:cxn>
              <a:cxn ang="0">
                <a:pos x="652" y="610"/>
              </a:cxn>
              <a:cxn ang="0">
                <a:pos x="683" y="610"/>
              </a:cxn>
              <a:cxn ang="0">
                <a:pos x="695" y="608"/>
              </a:cxn>
              <a:cxn ang="0">
                <a:pos x="707" y="417"/>
              </a:cxn>
              <a:cxn ang="0">
                <a:pos x="719" y="608"/>
              </a:cxn>
              <a:cxn ang="0">
                <a:pos x="731" y="610"/>
              </a:cxn>
              <a:cxn ang="0">
                <a:pos x="832" y="610"/>
              </a:cxn>
              <a:cxn ang="0">
                <a:pos x="845" y="610"/>
              </a:cxn>
              <a:cxn ang="0">
                <a:pos x="857" y="554"/>
              </a:cxn>
              <a:cxn ang="0">
                <a:pos x="869" y="610"/>
              </a:cxn>
              <a:cxn ang="0">
                <a:pos x="881" y="610"/>
              </a:cxn>
              <a:cxn ang="0">
                <a:pos x="983" y="610"/>
              </a:cxn>
              <a:cxn ang="0">
                <a:pos x="995" y="609"/>
              </a:cxn>
              <a:cxn ang="0">
                <a:pos x="1007" y="598"/>
              </a:cxn>
              <a:cxn ang="0">
                <a:pos x="1019" y="610"/>
              </a:cxn>
              <a:cxn ang="0">
                <a:pos x="1032" y="610"/>
              </a:cxn>
              <a:cxn ang="0">
                <a:pos x="1145" y="610"/>
              </a:cxn>
              <a:cxn ang="0">
                <a:pos x="1157" y="608"/>
              </a:cxn>
              <a:cxn ang="0">
                <a:pos x="1170" y="610"/>
              </a:cxn>
              <a:cxn ang="0">
                <a:pos x="1286" y="610"/>
              </a:cxn>
              <a:cxn ang="0">
                <a:pos x="1299" y="610"/>
              </a:cxn>
              <a:cxn ang="0">
                <a:pos x="1311" y="610"/>
              </a:cxn>
              <a:cxn ang="0">
                <a:pos x="1323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94" y="610"/>
                </a:lnTo>
                <a:lnTo>
                  <a:pt x="97" y="610"/>
                </a:lnTo>
                <a:lnTo>
                  <a:pt x="100" y="610"/>
                </a:lnTo>
                <a:lnTo>
                  <a:pt x="103" y="610"/>
                </a:lnTo>
                <a:lnTo>
                  <a:pt x="106" y="610"/>
                </a:lnTo>
                <a:lnTo>
                  <a:pt x="109" y="610"/>
                </a:lnTo>
                <a:lnTo>
                  <a:pt x="112" y="610"/>
                </a:lnTo>
                <a:lnTo>
                  <a:pt x="115" y="610"/>
                </a:lnTo>
                <a:lnTo>
                  <a:pt x="118" y="610"/>
                </a:lnTo>
                <a:lnTo>
                  <a:pt x="121" y="610"/>
                </a:lnTo>
                <a:lnTo>
                  <a:pt x="124" y="610"/>
                </a:lnTo>
                <a:lnTo>
                  <a:pt x="127" y="610"/>
                </a:lnTo>
                <a:lnTo>
                  <a:pt x="130" y="610"/>
                </a:lnTo>
                <a:lnTo>
                  <a:pt x="133" y="610"/>
                </a:lnTo>
                <a:lnTo>
                  <a:pt x="234" y="610"/>
                </a:lnTo>
                <a:lnTo>
                  <a:pt x="237" y="610"/>
                </a:lnTo>
                <a:lnTo>
                  <a:pt x="240" y="610"/>
                </a:lnTo>
                <a:lnTo>
                  <a:pt x="243" y="610"/>
                </a:lnTo>
                <a:lnTo>
                  <a:pt x="246" y="610"/>
                </a:lnTo>
                <a:lnTo>
                  <a:pt x="249" y="610"/>
                </a:lnTo>
                <a:lnTo>
                  <a:pt x="252" y="609"/>
                </a:lnTo>
                <a:lnTo>
                  <a:pt x="255" y="608"/>
                </a:lnTo>
                <a:lnTo>
                  <a:pt x="258" y="608"/>
                </a:lnTo>
                <a:lnTo>
                  <a:pt x="261" y="609"/>
                </a:lnTo>
                <a:lnTo>
                  <a:pt x="264" y="610"/>
                </a:lnTo>
                <a:lnTo>
                  <a:pt x="267" y="610"/>
                </a:lnTo>
                <a:lnTo>
                  <a:pt x="270" y="610"/>
                </a:lnTo>
                <a:lnTo>
                  <a:pt x="273" y="610"/>
                </a:lnTo>
                <a:lnTo>
                  <a:pt x="276" y="610"/>
                </a:lnTo>
                <a:lnTo>
                  <a:pt x="356" y="610"/>
                </a:lnTo>
                <a:lnTo>
                  <a:pt x="359" y="610"/>
                </a:lnTo>
                <a:lnTo>
                  <a:pt x="362" y="610"/>
                </a:lnTo>
                <a:lnTo>
                  <a:pt x="365" y="610"/>
                </a:lnTo>
                <a:lnTo>
                  <a:pt x="368" y="610"/>
                </a:lnTo>
                <a:lnTo>
                  <a:pt x="371" y="609"/>
                </a:lnTo>
                <a:lnTo>
                  <a:pt x="374" y="610"/>
                </a:lnTo>
                <a:lnTo>
                  <a:pt x="377" y="610"/>
                </a:lnTo>
                <a:lnTo>
                  <a:pt x="380" y="610"/>
                </a:lnTo>
                <a:lnTo>
                  <a:pt x="383" y="610"/>
                </a:lnTo>
                <a:lnTo>
                  <a:pt x="386" y="610"/>
                </a:lnTo>
                <a:lnTo>
                  <a:pt x="389" y="610"/>
                </a:lnTo>
                <a:lnTo>
                  <a:pt x="392" y="607"/>
                </a:lnTo>
                <a:lnTo>
                  <a:pt x="395" y="594"/>
                </a:lnTo>
                <a:lnTo>
                  <a:pt x="398" y="487"/>
                </a:lnTo>
                <a:lnTo>
                  <a:pt x="402" y="280"/>
                </a:lnTo>
                <a:lnTo>
                  <a:pt x="405" y="70"/>
                </a:lnTo>
                <a:lnTo>
                  <a:pt x="408" y="0"/>
                </a:lnTo>
                <a:lnTo>
                  <a:pt x="411" y="125"/>
                </a:lnTo>
                <a:lnTo>
                  <a:pt x="414" y="350"/>
                </a:lnTo>
                <a:lnTo>
                  <a:pt x="417" y="532"/>
                </a:lnTo>
                <a:lnTo>
                  <a:pt x="420" y="607"/>
                </a:lnTo>
                <a:lnTo>
                  <a:pt x="423" y="608"/>
                </a:lnTo>
                <a:lnTo>
                  <a:pt x="426" y="607"/>
                </a:lnTo>
                <a:lnTo>
                  <a:pt x="429" y="609"/>
                </a:lnTo>
                <a:lnTo>
                  <a:pt x="432" y="609"/>
                </a:lnTo>
                <a:lnTo>
                  <a:pt x="435" y="609"/>
                </a:lnTo>
                <a:lnTo>
                  <a:pt x="438" y="609"/>
                </a:lnTo>
                <a:lnTo>
                  <a:pt x="441" y="610"/>
                </a:lnTo>
                <a:lnTo>
                  <a:pt x="444" y="610"/>
                </a:lnTo>
                <a:lnTo>
                  <a:pt x="447" y="610"/>
                </a:lnTo>
                <a:lnTo>
                  <a:pt x="450" y="610"/>
                </a:lnTo>
                <a:lnTo>
                  <a:pt x="453" y="610"/>
                </a:lnTo>
                <a:lnTo>
                  <a:pt x="456" y="610"/>
                </a:lnTo>
                <a:lnTo>
                  <a:pt x="460" y="610"/>
                </a:lnTo>
                <a:lnTo>
                  <a:pt x="463" y="610"/>
                </a:lnTo>
                <a:lnTo>
                  <a:pt x="466" y="610"/>
                </a:lnTo>
                <a:lnTo>
                  <a:pt x="469" y="610"/>
                </a:lnTo>
                <a:lnTo>
                  <a:pt x="472" y="610"/>
                </a:lnTo>
                <a:lnTo>
                  <a:pt x="475" y="610"/>
                </a:lnTo>
                <a:lnTo>
                  <a:pt x="478" y="609"/>
                </a:lnTo>
                <a:lnTo>
                  <a:pt x="481" y="609"/>
                </a:lnTo>
                <a:lnTo>
                  <a:pt x="484" y="610"/>
                </a:lnTo>
                <a:lnTo>
                  <a:pt x="487" y="610"/>
                </a:lnTo>
                <a:lnTo>
                  <a:pt x="490" y="610"/>
                </a:lnTo>
                <a:lnTo>
                  <a:pt x="493" y="610"/>
                </a:lnTo>
                <a:lnTo>
                  <a:pt x="496" y="610"/>
                </a:lnTo>
                <a:lnTo>
                  <a:pt x="505" y="610"/>
                </a:lnTo>
                <a:lnTo>
                  <a:pt x="508" y="610"/>
                </a:lnTo>
                <a:lnTo>
                  <a:pt x="511" y="610"/>
                </a:lnTo>
                <a:lnTo>
                  <a:pt x="514" y="610"/>
                </a:lnTo>
                <a:lnTo>
                  <a:pt x="518" y="610"/>
                </a:lnTo>
                <a:lnTo>
                  <a:pt x="521" y="609"/>
                </a:lnTo>
                <a:lnTo>
                  <a:pt x="524" y="609"/>
                </a:lnTo>
                <a:lnTo>
                  <a:pt x="527" y="610"/>
                </a:lnTo>
                <a:lnTo>
                  <a:pt x="530" y="610"/>
                </a:lnTo>
                <a:lnTo>
                  <a:pt x="533" y="609"/>
                </a:lnTo>
                <a:lnTo>
                  <a:pt x="536" y="610"/>
                </a:lnTo>
                <a:lnTo>
                  <a:pt x="539" y="610"/>
                </a:lnTo>
                <a:lnTo>
                  <a:pt x="542" y="607"/>
                </a:lnTo>
                <a:lnTo>
                  <a:pt x="545" y="602"/>
                </a:lnTo>
                <a:lnTo>
                  <a:pt x="548" y="529"/>
                </a:lnTo>
                <a:lnTo>
                  <a:pt x="551" y="379"/>
                </a:lnTo>
                <a:lnTo>
                  <a:pt x="554" y="216"/>
                </a:lnTo>
                <a:lnTo>
                  <a:pt x="557" y="150"/>
                </a:lnTo>
                <a:lnTo>
                  <a:pt x="560" y="232"/>
                </a:lnTo>
                <a:lnTo>
                  <a:pt x="563" y="399"/>
                </a:lnTo>
                <a:lnTo>
                  <a:pt x="566" y="542"/>
                </a:lnTo>
                <a:lnTo>
                  <a:pt x="569" y="605"/>
                </a:lnTo>
                <a:lnTo>
                  <a:pt x="573" y="609"/>
                </a:lnTo>
                <a:lnTo>
                  <a:pt x="576" y="608"/>
                </a:lnTo>
                <a:lnTo>
                  <a:pt x="579" y="610"/>
                </a:lnTo>
                <a:lnTo>
                  <a:pt x="582" y="609"/>
                </a:lnTo>
                <a:lnTo>
                  <a:pt x="585" y="610"/>
                </a:lnTo>
                <a:lnTo>
                  <a:pt x="588" y="610"/>
                </a:lnTo>
                <a:lnTo>
                  <a:pt x="591" y="610"/>
                </a:lnTo>
                <a:lnTo>
                  <a:pt x="594" y="610"/>
                </a:lnTo>
                <a:lnTo>
                  <a:pt x="597" y="610"/>
                </a:lnTo>
                <a:lnTo>
                  <a:pt x="600" y="610"/>
                </a:lnTo>
                <a:lnTo>
                  <a:pt x="603" y="610"/>
                </a:lnTo>
                <a:lnTo>
                  <a:pt x="612" y="610"/>
                </a:lnTo>
                <a:lnTo>
                  <a:pt x="615" y="610"/>
                </a:lnTo>
                <a:lnTo>
                  <a:pt x="618" y="610"/>
                </a:lnTo>
                <a:lnTo>
                  <a:pt x="621" y="610"/>
                </a:lnTo>
                <a:lnTo>
                  <a:pt x="624" y="610"/>
                </a:lnTo>
                <a:lnTo>
                  <a:pt x="628" y="610"/>
                </a:lnTo>
                <a:lnTo>
                  <a:pt x="631" y="610"/>
                </a:lnTo>
                <a:lnTo>
                  <a:pt x="634" y="610"/>
                </a:lnTo>
                <a:lnTo>
                  <a:pt x="637" y="610"/>
                </a:lnTo>
                <a:lnTo>
                  <a:pt x="640" y="610"/>
                </a:lnTo>
                <a:lnTo>
                  <a:pt x="643" y="610"/>
                </a:lnTo>
                <a:lnTo>
                  <a:pt x="646" y="610"/>
                </a:lnTo>
                <a:lnTo>
                  <a:pt x="649" y="610"/>
                </a:lnTo>
                <a:lnTo>
                  <a:pt x="652" y="610"/>
                </a:lnTo>
                <a:lnTo>
                  <a:pt x="655" y="610"/>
                </a:lnTo>
                <a:lnTo>
                  <a:pt x="676" y="610"/>
                </a:lnTo>
                <a:lnTo>
                  <a:pt x="679" y="610"/>
                </a:lnTo>
                <a:lnTo>
                  <a:pt x="683" y="610"/>
                </a:lnTo>
                <a:lnTo>
                  <a:pt x="686" y="610"/>
                </a:lnTo>
                <a:lnTo>
                  <a:pt x="689" y="610"/>
                </a:lnTo>
                <a:lnTo>
                  <a:pt x="692" y="609"/>
                </a:lnTo>
                <a:lnTo>
                  <a:pt x="695" y="608"/>
                </a:lnTo>
                <a:lnTo>
                  <a:pt x="698" y="579"/>
                </a:lnTo>
                <a:lnTo>
                  <a:pt x="701" y="517"/>
                </a:lnTo>
                <a:lnTo>
                  <a:pt x="704" y="447"/>
                </a:lnTo>
                <a:lnTo>
                  <a:pt x="707" y="417"/>
                </a:lnTo>
                <a:lnTo>
                  <a:pt x="710" y="449"/>
                </a:lnTo>
                <a:lnTo>
                  <a:pt x="713" y="519"/>
                </a:lnTo>
                <a:lnTo>
                  <a:pt x="716" y="580"/>
                </a:lnTo>
                <a:lnTo>
                  <a:pt x="719" y="608"/>
                </a:lnTo>
                <a:lnTo>
                  <a:pt x="722" y="610"/>
                </a:lnTo>
                <a:lnTo>
                  <a:pt x="725" y="610"/>
                </a:lnTo>
                <a:lnTo>
                  <a:pt x="728" y="610"/>
                </a:lnTo>
                <a:lnTo>
                  <a:pt x="731" y="610"/>
                </a:lnTo>
                <a:lnTo>
                  <a:pt x="735" y="610"/>
                </a:lnTo>
                <a:lnTo>
                  <a:pt x="738" y="610"/>
                </a:lnTo>
                <a:lnTo>
                  <a:pt x="829" y="610"/>
                </a:lnTo>
                <a:lnTo>
                  <a:pt x="832" y="610"/>
                </a:lnTo>
                <a:lnTo>
                  <a:pt x="836" y="610"/>
                </a:lnTo>
                <a:lnTo>
                  <a:pt x="839" y="610"/>
                </a:lnTo>
                <a:lnTo>
                  <a:pt x="842" y="610"/>
                </a:lnTo>
                <a:lnTo>
                  <a:pt x="845" y="610"/>
                </a:lnTo>
                <a:lnTo>
                  <a:pt x="848" y="601"/>
                </a:lnTo>
                <a:lnTo>
                  <a:pt x="851" y="583"/>
                </a:lnTo>
                <a:lnTo>
                  <a:pt x="854" y="563"/>
                </a:lnTo>
                <a:lnTo>
                  <a:pt x="857" y="554"/>
                </a:lnTo>
                <a:lnTo>
                  <a:pt x="860" y="563"/>
                </a:lnTo>
                <a:lnTo>
                  <a:pt x="863" y="584"/>
                </a:lnTo>
                <a:lnTo>
                  <a:pt x="866" y="601"/>
                </a:lnTo>
                <a:lnTo>
                  <a:pt x="869" y="610"/>
                </a:lnTo>
                <a:lnTo>
                  <a:pt x="872" y="610"/>
                </a:lnTo>
                <a:lnTo>
                  <a:pt x="875" y="610"/>
                </a:lnTo>
                <a:lnTo>
                  <a:pt x="878" y="610"/>
                </a:lnTo>
                <a:lnTo>
                  <a:pt x="881" y="610"/>
                </a:lnTo>
                <a:lnTo>
                  <a:pt x="885" y="610"/>
                </a:lnTo>
                <a:lnTo>
                  <a:pt x="976" y="610"/>
                </a:lnTo>
                <a:lnTo>
                  <a:pt x="980" y="610"/>
                </a:lnTo>
                <a:lnTo>
                  <a:pt x="983" y="610"/>
                </a:lnTo>
                <a:lnTo>
                  <a:pt x="986" y="610"/>
                </a:lnTo>
                <a:lnTo>
                  <a:pt x="989" y="610"/>
                </a:lnTo>
                <a:lnTo>
                  <a:pt x="992" y="610"/>
                </a:lnTo>
                <a:lnTo>
                  <a:pt x="995" y="609"/>
                </a:lnTo>
                <a:lnTo>
                  <a:pt x="998" y="608"/>
                </a:lnTo>
                <a:lnTo>
                  <a:pt x="1001" y="604"/>
                </a:lnTo>
                <a:lnTo>
                  <a:pt x="1004" y="600"/>
                </a:lnTo>
                <a:lnTo>
                  <a:pt x="1007" y="598"/>
                </a:lnTo>
                <a:lnTo>
                  <a:pt x="1010" y="600"/>
                </a:lnTo>
                <a:lnTo>
                  <a:pt x="1013" y="605"/>
                </a:lnTo>
                <a:lnTo>
                  <a:pt x="1016" y="609"/>
                </a:lnTo>
                <a:lnTo>
                  <a:pt x="1019" y="610"/>
                </a:lnTo>
                <a:lnTo>
                  <a:pt x="1022" y="610"/>
                </a:lnTo>
                <a:lnTo>
                  <a:pt x="1025" y="610"/>
                </a:lnTo>
                <a:lnTo>
                  <a:pt x="1029" y="610"/>
                </a:lnTo>
                <a:lnTo>
                  <a:pt x="1032" y="610"/>
                </a:lnTo>
                <a:lnTo>
                  <a:pt x="1136" y="610"/>
                </a:lnTo>
                <a:lnTo>
                  <a:pt x="1139" y="610"/>
                </a:lnTo>
                <a:lnTo>
                  <a:pt x="1142" y="610"/>
                </a:lnTo>
                <a:lnTo>
                  <a:pt x="1145" y="610"/>
                </a:lnTo>
                <a:lnTo>
                  <a:pt x="1148" y="610"/>
                </a:lnTo>
                <a:lnTo>
                  <a:pt x="1151" y="609"/>
                </a:lnTo>
                <a:lnTo>
                  <a:pt x="1154" y="608"/>
                </a:lnTo>
                <a:lnTo>
                  <a:pt x="1157" y="608"/>
                </a:lnTo>
                <a:lnTo>
                  <a:pt x="1160" y="608"/>
                </a:lnTo>
                <a:lnTo>
                  <a:pt x="1164" y="610"/>
                </a:lnTo>
                <a:lnTo>
                  <a:pt x="1167" y="610"/>
                </a:lnTo>
                <a:lnTo>
                  <a:pt x="1170" y="610"/>
                </a:lnTo>
                <a:lnTo>
                  <a:pt x="1173" y="610"/>
                </a:lnTo>
                <a:lnTo>
                  <a:pt x="1176" y="610"/>
                </a:lnTo>
                <a:lnTo>
                  <a:pt x="1179" y="610"/>
                </a:lnTo>
                <a:lnTo>
                  <a:pt x="1286" y="610"/>
                </a:lnTo>
                <a:lnTo>
                  <a:pt x="1289" y="610"/>
                </a:lnTo>
                <a:lnTo>
                  <a:pt x="1293" y="610"/>
                </a:lnTo>
                <a:lnTo>
                  <a:pt x="1296" y="610"/>
                </a:lnTo>
                <a:lnTo>
                  <a:pt x="1299" y="610"/>
                </a:lnTo>
                <a:lnTo>
                  <a:pt x="1302" y="610"/>
                </a:lnTo>
                <a:lnTo>
                  <a:pt x="1305" y="610"/>
                </a:lnTo>
                <a:lnTo>
                  <a:pt x="1308" y="610"/>
                </a:lnTo>
                <a:lnTo>
                  <a:pt x="1311" y="610"/>
                </a:lnTo>
                <a:lnTo>
                  <a:pt x="1314" y="610"/>
                </a:lnTo>
                <a:lnTo>
                  <a:pt x="1317" y="610"/>
                </a:lnTo>
                <a:lnTo>
                  <a:pt x="1320" y="610"/>
                </a:lnTo>
                <a:lnTo>
                  <a:pt x="1323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287"/>
          <p:cNvSpPr>
            <a:spLocks noChangeArrowheads="1"/>
          </p:cNvSpPr>
          <p:nvPr/>
        </p:nvSpPr>
        <p:spPr bwMode="auto">
          <a:xfrm>
            <a:off x="5715000" y="16822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432.8990</a:t>
            </a:r>
          </a:p>
        </p:txBody>
      </p:sp>
      <p:sp>
        <p:nvSpPr>
          <p:cNvPr id="9" name="Rectangle 1289"/>
          <p:cNvSpPr>
            <a:spLocks noChangeArrowheads="1"/>
          </p:cNvSpPr>
          <p:nvPr/>
        </p:nvSpPr>
        <p:spPr bwMode="auto">
          <a:xfrm>
            <a:off x="6146782" y="2025188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433.2330</a:t>
            </a:r>
          </a:p>
        </p:txBody>
      </p:sp>
      <p:sp>
        <p:nvSpPr>
          <p:cNvPr id="10" name="Rectangle 1291"/>
          <p:cNvSpPr>
            <a:spLocks noChangeArrowheads="1"/>
          </p:cNvSpPr>
          <p:nvPr/>
        </p:nvSpPr>
        <p:spPr bwMode="auto">
          <a:xfrm>
            <a:off x="6484919" y="26220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433.5671</a:t>
            </a:r>
          </a:p>
        </p:txBody>
      </p:sp>
      <p:sp>
        <p:nvSpPr>
          <p:cNvPr id="11" name="Rectangle 1293"/>
          <p:cNvSpPr>
            <a:spLocks noChangeArrowheads="1"/>
          </p:cNvSpPr>
          <p:nvPr/>
        </p:nvSpPr>
        <p:spPr bwMode="auto">
          <a:xfrm>
            <a:off x="6794479" y="2936415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433.9014</a:t>
            </a:r>
          </a:p>
        </p:txBody>
      </p:sp>
      <p:sp>
        <p:nvSpPr>
          <p:cNvPr id="12" name="AutoShape 1321"/>
          <p:cNvSpPr>
            <a:spLocks noChangeAspect="1" noChangeArrowheads="1" noTextEdit="1"/>
          </p:cNvSpPr>
          <p:nvPr/>
        </p:nvSpPr>
        <p:spPr bwMode="auto">
          <a:xfrm>
            <a:off x="1179513" y="1860242"/>
            <a:ext cx="32400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35"/>
          <p:cNvSpPr>
            <a:spLocks noChangeShapeType="1"/>
          </p:cNvSpPr>
          <p:nvPr/>
        </p:nvSpPr>
        <p:spPr bwMode="auto">
          <a:xfrm>
            <a:off x="1322387" y="3408055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48"/>
          <p:cNvSpPr>
            <a:spLocks noChangeShapeType="1"/>
          </p:cNvSpPr>
          <p:nvPr/>
        </p:nvSpPr>
        <p:spPr bwMode="auto">
          <a:xfrm flipV="1">
            <a:off x="1322388" y="2030105"/>
            <a:ext cx="1587" cy="13747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72"/>
          <p:cNvSpPr>
            <a:spLocks/>
          </p:cNvSpPr>
          <p:nvPr/>
        </p:nvSpPr>
        <p:spPr bwMode="auto">
          <a:xfrm>
            <a:off x="1322388" y="2030105"/>
            <a:ext cx="3038475" cy="1374775"/>
          </a:xfrm>
          <a:custGeom>
            <a:avLst/>
            <a:gdLst/>
            <a:ahLst/>
            <a:cxnLst>
              <a:cxn ang="0">
                <a:pos x="246" y="610"/>
              </a:cxn>
              <a:cxn ang="0">
                <a:pos x="260" y="610"/>
              </a:cxn>
              <a:cxn ang="0">
                <a:pos x="275" y="607"/>
              </a:cxn>
              <a:cxn ang="0">
                <a:pos x="289" y="610"/>
              </a:cxn>
              <a:cxn ang="0">
                <a:pos x="304" y="610"/>
              </a:cxn>
              <a:cxn ang="0">
                <a:pos x="396" y="610"/>
              </a:cxn>
              <a:cxn ang="0">
                <a:pos x="410" y="610"/>
              </a:cxn>
              <a:cxn ang="0">
                <a:pos x="425" y="602"/>
              </a:cxn>
              <a:cxn ang="0">
                <a:pos x="439" y="101"/>
              </a:cxn>
              <a:cxn ang="0">
                <a:pos x="454" y="314"/>
              </a:cxn>
              <a:cxn ang="0">
                <a:pos x="468" y="607"/>
              </a:cxn>
              <a:cxn ang="0">
                <a:pos x="483" y="610"/>
              </a:cxn>
              <a:cxn ang="0">
                <a:pos x="497" y="610"/>
              </a:cxn>
              <a:cxn ang="0">
                <a:pos x="512" y="609"/>
              </a:cxn>
              <a:cxn ang="0">
                <a:pos x="526" y="610"/>
              </a:cxn>
              <a:cxn ang="0">
                <a:pos x="541" y="610"/>
              </a:cxn>
              <a:cxn ang="0">
                <a:pos x="560" y="610"/>
              </a:cxn>
              <a:cxn ang="0">
                <a:pos x="575" y="610"/>
              </a:cxn>
              <a:cxn ang="0">
                <a:pos x="589" y="608"/>
              </a:cxn>
              <a:cxn ang="0">
                <a:pos x="604" y="357"/>
              </a:cxn>
              <a:cxn ang="0">
                <a:pos x="618" y="242"/>
              </a:cxn>
              <a:cxn ang="0">
                <a:pos x="633" y="607"/>
              </a:cxn>
              <a:cxn ang="0">
                <a:pos x="647" y="610"/>
              </a:cxn>
              <a:cxn ang="0">
                <a:pos x="662" y="610"/>
              </a:cxn>
              <a:cxn ang="0">
                <a:pos x="749" y="610"/>
              </a:cxn>
              <a:cxn ang="0">
                <a:pos x="763" y="600"/>
              </a:cxn>
              <a:cxn ang="0">
                <a:pos x="778" y="422"/>
              </a:cxn>
              <a:cxn ang="0">
                <a:pos x="793" y="541"/>
              </a:cxn>
              <a:cxn ang="0">
                <a:pos x="807" y="610"/>
              </a:cxn>
              <a:cxn ang="0">
                <a:pos x="822" y="610"/>
              </a:cxn>
              <a:cxn ang="0">
                <a:pos x="919" y="610"/>
              </a:cxn>
              <a:cxn ang="0">
                <a:pos x="933" y="606"/>
              </a:cxn>
              <a:cxn ang="0">
                <a:pos x="948" y="549"/>
              </a:cxn>
              <a:cxn ang="0">
                <a:pos x="962" y="594"/>
              </a:cxn>
              <a:cxn ang="0">
                <a:pos x="977" y="610"/>
              </a:cxn>
              <a:cxn ang="0">
                <a:pos x="991" y="610"/>
              </a:cxn>
              <a:cxn ang="0">
                <a:pos x="1088" y="610"/>
              </a:cxn>
              <a:cxn ang="0">
                <a:pos x="1103" y="609"/>
              </a:cxn>
              <a:cxn ang="0">
                <a:pos x="1118" y="601"/>
              </a:cxn>
              <a:cxn ang="0">
                <a:pos x="1132" y="609"/>
              </a:cxn>
              <a:cxn ang="0">
                <a:pos x="1147" y="610"/>
              </a:cxn>
              <a:cxn ang="0">
                <a:pos x="1258" y="610"/>
              </a:cxn>
              <a:cxn ang="0">
                <a:pos x="1273" y="610"/>
              </a:cxn>
              <a:cxn ang="0">
                <a:pos x="1288" y="609"/>
              </a:cxn>
              <a:cxn ang="0">
                <a:pos x="1302" y="610"/>
              </a:cxn>
              <a:cxn ang="0">
                <a:pos x="131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241" y="610"/>
                </a:lnTo>
                <a:lnTo>
                  <a:pt x="246" y="610"/>
                </a:lnTo>
                <a:lnTo>
                  <a:pt x="251" y="610"/>
                </a:lnTo>
                <a:lnTo>
                  <a:pt x="256" y="610"/>
                </a:lnTo>
                <a:lnTo>
                  <a:pt x="260" y="610"/>
                </a:lnTo>
                <a:lnTo>
                  <a:pt x="265" y="609"/>
                </a:lnTo>
                <a:lnTo>
                  <a:pt x="270" y="608"/>
                </a:lnTo>
                <a:lnTo>
                  <a:pt x="275" y="607"/>
                </a:lnTo>
                <a:lnTo>
                  <a:pt x="280" y="608"/>
                </a:lnTo>
                <a:lnTo>
                  <a:pt x="285" y="609"/>
                </a:lnTo>
                <a:lnTo>
                  <a:pt x="289" y="610"/>
                </a:lnTo>
                <a:lnTo>
                  <a:pt x="294" y="610"/>
                </a:lnTo>
                <a:lnTo>
                  <a:pt x="299" y="610"/>
                </a:lnTo>
                <a:lnTo>
                  <a:pt x="304" y="610"/>
                </a:lnTo>
                <a:lnTo>
                  <a:pt x="309" y="610"/>
                </a:lnTo>
                <a:lnTo>
                  <a:pt x="391" y="610"/>
                </a:lnTo>
                <a:lnTo>
                  <a:pt x="396" y="610"/>
                </a:lnTo>
                <a:lnTo>
                  <a:pt x="400" y="610"/>
                </a:lnTo>
                <a:lnTo>
                  <a:pt x="405" y="610"/>
                </a:lnTo>
                <a:lnTo>
                  <a:pt x="410" y="610"/>
                </a:lnTo>
                <a:lnTo>
                  <a:pt x="415" y="609"/>
                </a:lnTo>
                <a:lnTo>
                  <a:pt x="420" y="608"/>
                </a:lnTo>
                <a:lnTo>
                  <a:pt x="425" y="602"/>
                </a:lnTo>
                <a:lnTo>
                  <a:pt x="429" y="513"/>
                </a:lnTo>
                <a:lnTo>
                  <a:pt x="434" y="320"/>
                </a:lnTo>
                <a:lnTo>
                  <a:pt x="439" y="101"/>
                </a:lnTo>
                <a:lnTo>
                  <a:pt x="444" y="0"/>
                </a:lnTo>
                <a:lnTo>
                  <a:pt x="449" y="96"/>
                </a:lnTo>
                <a:lnTo>
                  <a:pt x="454" y="314"/>
                </a:lnTo>
                <a:lnTo>
                  <a:pt x="459" y="509"/>
                </a:lnTo>
                <a:lnTo>
                  <a:pt x="463" y="601"/>
                </a:lnTo>
                <a:lnTo>
                  <a:pt x="468" y="607"/>
                </a:lnTo>
                <a:lnTo>
                  <a:pt x="473" y="610"/>
                </a:lnTo>
                <a:lnTo>
                  <a:pt x="478" y="610"/>
                </a:lnTo>
                <a:lnTo>
                  <a:pt x="483" y="610"/>
                </a:lnTo>
                <a:lnTo>
                  <a:pt x="488" y="610"/>
                </a:lnTo>
                <a:lnTo>
                  <a:pt x="492" y="610"/>
                </a:lnTo>
                <a:lnTo>
                  <a:pt x="497" y="610"/>
                </a:lnTo>
                <a:lnTo>
                  <a:pt x="502" y="610"/>
                </a:lnTo>
                <a:lnTo>
                  <a:pt x="507" y="609"/>
                </a:lnTo>
                <a:lnTo>
                  <a:pt x="512" y="609"/>
                </a:lnTo>
                <a:lnTo>
                  <a:pt x="517" y="609"/>
                </a:lnTo>
                <a:lnTo>
                  <a:pt x="521" y="609"/>
                </a:lnTo>
                <a:lnTo>
                  <a:pt x="526" y="610"/>
                </a:lnTo>
                <a:lnTo>
                  <a:pt x="531" y="610"/>
                </a:lnTo>
                <a:lnTo>
                  <a:pt x="536" y="610"/>
                </a:lnTo>
                <a:lnTo>
                  <a:pt x="541" y="610"/>
                </a:lnTo>
                <a:lnTo>
                  <a:pt x="546" y="610"/>
                </a:lnTo>
                <a:lnTo>
                  <a:pt x="555" y="610"/>
                </a:lnTo>
                <a:lnTo>
                  <a:pt x="560" y="610"/>
                </a:lnTo>
                <a:lnTo>
                  <a:pt x="565" y="610"/>
                </a:lnTo>
                <a:lnTo>
                  <a:pt x="570" y="610"/>
                </a:lnTo>
                <a:lnTo>
                  <a:pt x="575" y="610"/>
                </a:lnTo>
                <a:lnTo>
                  <a:pt x="579" y="609"/>
                </a:lnTo>
                <a:lnTo>
                  <a:pt x="584" y="609"/>
                </a:lnTo>
                <a:lnTo>
                  <a:pt x="589" y="608"/>
                </a:lnTo>
                <a:lnTo>
                  <a:pt x="594" y="597"/>
                </a:lnTo>
                <a:lnTo>
                  <a:pt x="599" y="515"/>
                </a:lnTo>
                <a:lnTo>
                  <a:pt x="604" y="357"/>
                </a:lnTo>
                <a:lnTo>
                  <a:pt x="608" y="197"/>
                </a:lnTo>
                <a:lnTo>
                  <a:pt x="613" y="145"/>
                </a:lnTo>
                <a:lnTo>
                  <a:pt x="618" y="242"/>
                </a:lnTo>
                <a:lnTo>
                  <a:pt x="623" y="414"/>
                </a:lnTo>
                <a:lnTo>
                  <a:pt x="628" y="551"/>
                </a:lnTo>
                <a:lnTo>
                  <a:pt x="633" y="607"/>
                </a:lnTo>
                <a:lnTo>
                  <a:pt x="638" y="609"/>
                </a:lnTo>
                <a:lnTo>
                  <a:pt x="642" y="609"/>
                </a:lnTo>
                <a:lnTo>
                  <a:pt x="647" y="610"/>
                </a:lnTo>
                <a:lnTo>
                  <a:pt x="652" y="610"/>
                </a:lnTo>
                <a:lnTo>
                  <a:pt x="657" y="610"/>
                </a:lnTo>
                <a:lnTo>
                  <a:pt x="662" y="610"/>
                </a:lnTo>
                <a:lnTo>
                  <a:pt x="739" y="610"/>
                </a:lnTo>
                <a:lnTo>
                  <a:pt x="744" y="610"/>
                </a:lnTo>
                <a:lnTo>
                  <a:pt x="749" y="610"/>
                </a:lnTo>
                <a:lnTo>
                  <a:pt x="754" y="610"/>
                </a:lnTo>
                <a:lnTo>
                  <a:pt x="759" y="610"/>
                </a:lnTo>
                <a:lnTo>
                  <a:pt x="763" y="600"/>
                </a:lnTo>
                <a:lnTo>
                  <a:pt x="768" y="557"/>
                </a:lnTo>
                <a:lnTo>
                  <a:pt x="773" y="485"/>
                </a:lnTo>
                <a:lnTo>
                  <a:pt x="778" y="422"/>
                </a:lnTo>
                <a:lnTo>
                  <a:pt x="783" y="414"/>
                </a:lnTo>
                <a:lnTo>
                  <a:pt x="788" y="467"/>
                </a:lnTo>
                <a:lnTo>
                  <a:pt x="793" y="541"/>
                </a:lnTo>
                <a:lnTo>
                  <a:pt x="797" y="593"/>
                </a:lnTo>
                <a:lnTo>
                  <a:pt x="802" y="610"/>
                </a:lnTo>
                <a:lnTo>
                  <a:pt x="807" y="610"/>
                </a:lnTo>
                <a:lnTo>
                  <a:pt x="812" y="610"/>
                </a:lnTo>
                <a:lnTo>
                  <a:pt x="817" y="610"/>
                </a:lnTo>
                <a:lnTo>
                  <a:pt x="822" y="610"/>
                </a:lnTo>
                <a:lnTo>
                  <a:pt x="909" y="610"/>
                </a:lnTo>
                <a:lnTo>
                  <a:pt x="914" y="610"/>
                </a:lnTo>
                <a:lnTo>
                  <a:pt x="919" y="610"/>
                </a:lnTo>
                <a:lnTo>
                  <a:pt x="923" y="610"/>
                </a:lnTo>
                <a:lnTo>
                  <a:pt x="928" y="610"/>
                </a:lnTo>
                <a:lnTo>
                  <a:pt x="933" y="606"/>
                </a:lnTo>
                <a:lnTo>
                  <a:pt x="938" y="590"/>
                </a:lnTo>
                <a:lnTo>
                  <a:pt x="943" y="566"/>
                </a:lnTo>
                <a:lnTo>
                  <a:pt x="948" y="549"/>
                </a:lnTo>
                <a:lnTo>
                  <a:pt x="953" y="551"/>
                </a:lnTo>
                <a:lnTo>
                  <a:pt x="957" y="571"/>
                </a:lnTo>
                <a:lnTo>
                  <a:pt x="962" y="594"/>
                </a:lnTo>
                <a:lnTo>
                  <a:pt x="967" y="608"/>
                </a:lnTo>
                <a:lnTo>
                  <a:pt x="972" y="610"/>
                </a:lnTo>
                <a:lnTo>
                  <a:pt x="977" y="610"/>
                </a:lnTo>
                <a:lnTo>
                  <a:pt x="982" y="610"/>
                </a:lnTo>
                <a:lnTo>
                  <a:pt x="986" y="610"/>
                </a:lnTo>
                <a:lnTo>
                  <a:pt x="991" y="610"/>
                </a:lnTo>
                <a:lnTo>
                  <a:pt x="1079" y="610"/>
                </a:lnTo>
                <a:lnTo>
                  <a:pt x="1084" y="610"/>
                </a:lnTo>
                <a:lnTo>
                  <a:pt x="1088" y="610"/>
                </a:lnTo>
                <a:lnTo>
                  <a:pt x="1093" y="610"/>
                </a:lnTo>
                <a:lnTo>
                  <a:pt x="1098" y="609"/>
                </a:lnTo>
                <a:lnTo>
                  <a:pt x="1103" y="609"/>
                </a:lnTo>
                <a:lnTo>
                  <a:pt x="1108" y="607"/>
                </a:lnTo>
                <a:lnTo>
                  <a:pt x="1113" y="603"/>
                </a:lnTo>
                <a:lnTo>
                  <a:pt x="1118" y="601"/>
                </a:lnTo>
                <a:lnTo>
                  <a:pt x="1122" y="602"/>
                </a:lnTo>
                <a:lnTo>
                  <a:pt x="1127" y="606"/>
                </a:lnTo>
                <a:lnTo>
                  <a:pt x="1132" y="609"/>
                </a:lnTo>
                <a:lnTo>
                  <a:pt x="1137" y="610"/>
                </a:lnTo>
                <a:lnTo>
                  <a:pt x="1142" y="610"/>
                </a:lnTo>
                <a:lnTo>
                  <a:pt x="1147" y="610"/>
                </a:lnTo>
                <a:lnTo>
                  <a:pt x="1152" y="610"/>
                </a:lnTo>
                <a:lnTo>
                  <a:pt x="1156" y="610"/>
                </a:lnTo>
                <a:lnTo>
                  <a:pt x="1258" y="610"/>
                </a:lnTo>
                <a:lnTo>
                  <a:pt x="1263" y="610"/>
                </a:lnTo>
                <a:lnTo>
                  <a:pt x="1268" y="610"/>
                </a:lnTo>
                <a:lnTo>
                  <a:pt x="1273" y="610"/>
                </a:lnTo>
                <a:lnTo>
                  <a:pt x="1278" y="610"/>
                </a:lnTo>
                <a:lnTo>
                  <a:pt x="1283" y="609"/>
                </a:lnTo>
                <a:lnTo>
                  <a:pt x="1288" y="609"/>
                </a:lnTo>
                <a:lnTo>
                  <a:pt x="1292" y="609"/>
                </a:lnTo>
                <a:lnTo>
                  <a:pt x="1297" y="610"/>
                </a:lnTo>
                <a:lnTo>
                  <a:pt x="1302" y="610"/>
                </a:lnTo>
                <a:lnTo>
                  <a:pt x="1307" y="610"/>
                </a:lnTo>
                <a:lnTo>
                  <a:pt x="1312" y="610"/>
                </a:lnTo>
                <a:lnTo>
                  <a:pt x="1317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73"/>
          <p:cNvSpPr>
            <a:spLocks noChangeArrowheads="1"/>
          </p:cNvSpPr>
          <p:nvPr/>
        </p:nvSpPr>
        <p:spPr bwMode="auto">
          <a:xfrm>
            <a:off x="2011680" y="167104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713.3225</a:t>
            </a:r>
          </a:p>
        </p:txBody>
      </p:sp>
      <p:sp>
        <p:nvSpPr>
          <p:cNvPr id="17" name="Rectangle 1675"/>
          <p:cNvSpPr>
            <a:spLocks noChangeArrowheads="1"/>
          </p:cNvSpPr>
          <p:nvPr/>
        </p:nvSpPr>
        <p:spPr bwMode="auto">
          <a:xfrm>
            <a:off x="2392680" y="1998065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713.8239</a:t>
            </a:r>
          </a:p>
        </p:txBody>
      </p:sp>
      <p:sp>
        <p:nvSpPr>
          <p:cNvPr id="18" name="Rectangle 1677"/>
          <p:cNvSpPr>
            <a:spLocks noChangeArrowheads="1"/>
          </p:cNvSpPr>
          <p:nvPr/>
        </p:nvSpPr>
        <p:spPr bwMode="auto">
          <a:xfrm>
            <a:off x="2772093" y="2604490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714.3251</a:t>
            </a:r>
          </a:p>
        </p:txBody>
      </p:sp>
      <p:sp>
        <p:nvSpPr>
          <p:cNvPr id="19" name="Rectangle 1679"/>
          <p:cNvSpPr>
            <a:spLocks noChangeArrowheads="1"/>
          </p:cNvSpPr>
          <p:nvPr/>
        </p:nvSpPr>
        <p:spPr bwMode="auto">
          <a:xfrm>
            <a:off x="3216157" y="2972354"/>
            <a:ext cx="85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714.8263</a:t>
            </a:r>
          </a:p>
        </p:txBody>
      </p:sp>
      <p:sp>
        <p:nvSpPr>
          <p:cNvPr id="22" name="Line 843"/>
          <p:cNvSpPr>
            <a:spLocks noChangeShapeType="1"/>
          </p:cNvSpPr>
          <p:nvPr/>
        </p:nvSpPr>
        <p:spPr bwMode="auto">
          <a:xfrm>
            <a:off x="5151438" y="3398013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35"/>
          <p:cNvSpPr>
            <a:spLocks noChangeShapeType="1"/>
          </p:cNvSpPr>
          <p:nvPr/>
        </p:nvSpPr>
        <p:spPr bwMode="auto">
          <a:xfrm>
            <a:off x="1322387" y="3398013"/>
            <a:ext cx="303847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What is the Charge State?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25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172"/>
          <p:cNvSpPr>
            <a:spLocks noChangeArrowheads="1"/>
          </p:cNvSpPr>
          <p:nvPr/>
        </p:nvSpPr>
        <p:spPr bwMode="auto">
          <a:xfrm>
            <a:off x="5284787" y="3560454"/>
            <a:ext cx="45719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3810000"/>
            <a:ext cx="234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dirty="0" smtClean="0">
                <a:latin typeface="Comic Sans MS" pitchFamily="66" charset="0"/>
              </a:rPr>
              <a:t> between the isotopes is 0.5 </a:t>
            </a:r>
            <a:r>
              <a:rPr lang="en-US" dirty="0" err="1" smtClean="0">
                <a:latin typeface="Comic Sans MS" pitchFamily="66" charset="0"/>
              </a:rPr>
              <a:t>Da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810000"/>
            <a:ext cx="25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dirty="0" smtClean="0">
                <a:latin typeface="Comic Sans MS" pitchFamily="66" charset="0"/>
              </a:rPr>
              <a:t> between the isotopes is 0.33 </a:t>
            </a:r>
            <a:r>
              <a:rPr lang="en-US" dirty="0" err="1" smtClean="0">
                <a:latin typeface="Comic Sans MS" pitchFamily="66" charset="0"/>
              </a:rPr>
              <a:t>Da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3" cstate="print"/>
          <a:srcRect b="63161"/>
          <a:stretch>
            <a:fillRect/>
          </a:stretch>
        </p:blipFill>
        <p:spPr bwMode="auto">
          <a:xfrm>
            <a:off x="590550" y="620443"/>
            <a:ext cx="3676650" cy="1968500"/>
          </a:xfrm>
          <a:prstGeom prst="rect">
            <a:avLst/>
          </a:prstGeom>
          <a:noFill/>
        </p:spPr>
      </p:pic>
      <p:pic>
        <p:nvPicPr>
          <p:cNvPr id="19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4" cstate="print"/>
          <a:srcRect b="63220"/>
          <a:stretch>
            <a:fillRect/>
          </a:stretch>
        </p:blipFill>
        <p:spPr bwMode="auto">
          <a:xfrm>
            <a:off x="4495800" y="631633"/>
            <a:ext cx="3676650" cy="1965325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Noise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8002" name="Picture 2" descr="C:\Users\fenyo\Desktop\week3\20130212-073133-9381329.png"/>
          <p:cNvPicPr>
            <a:picLocks noChangeAspect="1" noChangeArrowheads="1"/>
          </p:cNvPicPr>
          <p:nvPr/>
        </p:nvPicPr>
        <p:blipFill>
          <a:blip r:embed="rId5" cstate="print"/>
          <a:srcRect b="63102"/>
          <a:stretch>
            <a:fillRect/>
          </a:stretch>
        </p:blipFill>
        <p:spPr bwMode="auto">
          <a:xfrm>
            <a:off x="533400" y="2752725"/>
            <a:ext cx="3676650" cy="1971675"/>
          </a:xfrm>
          <a:prstGeom prst="rect">
            <a:avLst/>
          </a:prstGeom>
          <a:noFill/>
        </p:spPr>
      </p:pic>
      <p:pic>
        <p:nvPicPr>
          <p:cNvPr id="128003" name="Picture 3" descr="C:\Users\fenyo\Desktop\week3\20130212-073213-94630864.png"/>
          <p:cNvPicPr>
            <a:picLocks noChangeAspect="1" noChangeArrowheads="1"/>
          </p:cNvPicPr>
          <p:nvPr/>
        </p:nvPicPr>
        <p:blipFill>
          <a:blip r:embed="rId6" cstate="print"/>
          <a:srcRect b="61497"/>
          <a:stretch>
            <a:fillRect/>
          </a:stretch>
        </p:blipFill>
        <p:spPr bwMode="auto">
          <a:xfrm>
            <a:off x="533400" y="4800600"/>
            <a:ext cx="3676650" cy="2057400"/>
          </a:xfrm>
          <a:prstGeom prst="rect">
            <a:avLst/>
          </a:prstGeom>
          <a:noFill/>
        </p:spPr>
      </p:pic>
      <p:pic>
        <p:nvPicPr>
          <p:cNvPr id="15" name="Picture 14" descr="C:\Users\fenyo\Desktop\week3\20130212-073310-38399401.png"/>
          <p:cNvPicPr>
            <a:picLocks noChangeAspect="1" noChangeArrowheads="1"/>
          </p:cNvPicPr>
          <p:nvPr/>
        </p:nvPicPr>
        <p:blipFill>
          <a:blip r:embed="rId7" cstate="print"/>
          <a:srcRect b="62834"/>
          <a:stretch>
            <a:fillRect/>
          </a:stretch>
        </p:blipFill>
        <p:spPr bwMode="auto">
          <a:xfrm>
            <a:off x="4476750" y="4800600"/>
            <a:ext cx="3676650" cy="1985963"/>
          </a:xfrm>
          <a:prstGeom prst="rect">
            <a:avLst/>
          </a:prstGeom>
          <a:noFill/>
        </p:spPr>
      </p:pic>
      <p:pic>
        <p:nvPicPr>
          <p:cNvPr id="128005" name="Picture 5" descr="C:\Users\fenyo\Desktop\week3\20130212-073424-15921886.png"/>
          <p:cNvPicPr>
            <a:picLocks noChangeAspect="1" noChangeArrowheads="1"/>
          </p:cNvPicPr>
          <p:nvPr/>
        </p:nvPicPr>
        <p:blipFill>
          <a:blip r:embed="rId8" cstate="print"/>
          <a:srcRect b="62923"/>
          <a:stretch>
            <a:fillRect/>
          </a:stretch>
        </p:blipFill>
        <p:spPr bwMode="auto">
          <a:xfrm>
            <a:off x="4495800" y="2743200"/>
            <a:ext cx="367665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3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6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4" cstate="print"/>
          <a:srcRect b="63220"/>
          <a:stretch>
            <a:fillRect/>
          </a:stretch>
        </p:blipFill>
        <p:spPr bwMode="auto">
          <a:xfrm>
            <a:off x="4495800" y="701675"/>
            <a:ext cx="3676650" cy="1965325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5953" name="Picture 1" descr="C:\Users\fenyo\Desktop\week3\20130212-073715-76700845.png"/>
          <p:cNvPicPr>
            <a:picLocks noChangeAspect="1" noChangeArrowheads="1"/>
          </p:cNvPicPr>
          <p:nvPr/>
        </p:nvPicPr>
        <p:blipFill>
          <a:blip r:embed="rId5" cstate="print"/>
          <a:srcRect b="29947"/>
          <a:stretch>
            <a:fillRect/>
          </a:stretch>
        </p:blipFill>
        <p:spPr bwMode="auto">
          <a:xfrm>
            <a:off x="609600" y="2809875"/>
            <a:ext cx="3552825" cy="3743325"/>
          </a:xfrm>
          <a:prstGeom prst="rect">
            <a:avLst/>
          </a:prstGeom>
          <a:noFill/>
        </p:spPr>
      </p:pic>
      <p:pic>
        <p:nvPicPr>
          <p:cNvPr id="125954" name="Picture 2" descr="C:\Users\fenyo\Desktop\week3\20130212-073818-23686915.png"/>
          <p:cNvPicPr>
            <a:picLocks noChangeAspect="1" noChangeArrowheads="1"/>
          </p:cNvPicPr>
          <p:nvPr/>
        </p:nvPicPr>
        <p:blipFill>
          <a:blip r:embed="rId6" cstate="print"/>
          <a:srcRect b="30125"/>
          <a:stretch>
            <a:fillRect/>
          </a:stretch>
        </p:blipFill>
        <p:spPr bwMode="auto">
          <a:xfrm>
            <a:off x="4572000" y="2819400"/>
            <a:ext cx="352425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3" cstate="print"/>
          <a:srcRect b="63220"/>
          <a:stretch>
            <a:fillRect/>
          </a:stretch>
        </p:blipFill>
        <p:spPr bwMode="auto">
          <a:xfrm>
            <a:off x="4419600" y="701675"/>
            <a:ext cx="3676650" cy="19653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7218" name="Picture 2" descr="C:\Users\fenyo\Desktop\week3\20130212-073941-16415442.png"/>
          <p:cNvPicPr>
            <a:picLocks noChangeAspect="1" noChangeArrowheads="1"/>
          </p:cNvPicPr>
          <p:nvPr/>
        </p:nvPicPr>
        <p:blipFill>
          <a:blip r:embed="rId4" cstate="print"/>
          <a:srcRect b="30303"/>
          <a:stretch>
            <a:fillRect/>
          </a:stretch>
        </p:blipFill>
        <p:spPr bwMode="auto">
          <a:xfrm>
            <a:off x="4495800" y="2828925"/>
            <a:ext cx="3524250" cy="3724275"/>
          </a:xfrm>
          <a:prstGeom prst="rect">
            <a:avLst/>
          </a:prstGeom>
          <a:noFill/>
        </p:spPr>
      </p:pic>
      <p:pic>
        <p:nvPicPr>
          <p:cNvPr id="11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5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37219" name="Picture 3" descr="C:\Users\fenyo\Desktop\week3\20130212-075917-87219991.png"/>
          <p:cNvPicPr>
            <a:picLocks noChangeAspect="1" noChangeArrowheads="1"/>
          </p:cNvPicPr>
          <p:nvPr/>
        </p:nvPicPr>
        <p:blipFill>
          <a:blip r:embed="rId6" cstate="print"/>
          <a:srcRect b="30689"/>
          <a:stretch>
            <a:fillRect/>
          </a:stretch>
        </p:blipFill>
        <p:spPr bwMode="auto">
          <a:xfrm>
            <a:off x="609600" y="2819400"/>
            <a:ext cx="3552825" cy="37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Adaptive Background </a:t>
            </a:r>
            <a:r>
              <a:rPr lang="sv-SE" sz="2800" b="1" dirty="0" smtClean="0">
                <a:latin typeface="Comic Sans MS" pitchFamily="66" charset="0"/>
              </a:rPr>
              <a:t>Correction </a:t>
            </a:r>
            <a:r>
              <a:rPr lang="sv-SE" sz="2800" b="1" dirty="0" smtClean="0">
                <a:latin typeface="Comic Sans MS" pitchFamily="66" charset="0"/>
              </a:rPr>
              <a:t>(</a:t>
            </a:r>
            <a:r>
              <a:rPr lang="en-US" sz="2800" b="1" dirty="0" err="1" smtClean="0">
                <a:latin typeface="Comic Sans MS" pitchFamily="66" charset="0"/>
              </a:rPr>
              <a:t>Unsharp</a:t>
            </a:r>
            <a:r>
              <a:rPr lang="en-US" sz="2800" b="1" dirty="0" smtClean="0">
                <a:latin typeface="Comic Sans MS" pitchFamily="66" charset="0"/>
              </a:rPr>
              <a:t> masking</a:t>
            </a:r>
            <a:r>
              <a:rPr lang="sv-SE" sz="2800" b="1" dirty="0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914400" y="2057400"/>
          <a:ext cx="7045967" cy="1676400"/>
        </p:xfrm>
        <a:graphic>
          <a:graphicData uri="http://schemas.openxmlformats.org/presentationml/2006/ole">
            <p:oleObj spid="_x0000_s155649" name="Equation" r:id="rId4" imgW="1676160" imgH="431640" progId="Equation.3">
              <p:embed/>
            </p:oleObj>
          </a:graphicData>
        </a:graphic>
      </p:graphicFrame>
      <p:pic>
        <p:nvPicPr>
          <p:cNvPr id="155650" name="Picture 2" descr="C:\Users\fenyo\Desktop\220px-Usm-unsharp-ma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648200"/>
            <a:ext cx="2722563" cy="193276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05200" y="6165939"/>
            <a:ext cx="20329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Unsharp</a:t>
            </a:r>
            <a:r>
              <a:rPr lang="en-US" b="1" dirty="0" smtClean="0">
                <a:latin typeface="Comic Sans MS" pitchFamily="66" charset="0"/>
              </a:rPr>
              <a:t> masking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88530" y="4675094"/>
            <a:ext cx="10406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Original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Adaptive Background Correction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3" cstate="print"/>
          <a:srcRect b="63220"/>
          <a:stretch>
            <a:fillRect/>
          </a:stretch>
        </p:blipFill>
        <p:spPr bwMode="auto">
          <a:xfrm>
            <a:off x="4857750" y="701675"/>
            <a:ext cx="3676650" cy="1965325"/>
          </a:xfrm>
          <a:prstGeom prst="rect">
            <a:avLst/>
          </a:prstGeom>
          <a:noFill/>
        </p:spPr>
      </p:pic>
      <p:pic>
        <p:nvPicPr>
          <p:cNvPr id="17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4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  <p:pic>
        <p:nvPicPr>
          <p:cNvPr id="138249" name="Picture 9" descr="C:\Users\fenyo\Desktop\week3\20130212-080240-48232843.png"/>
          <p:cNvPicPr>
            <a:picLocks noChangeAspect="1" noChangeArrowheads="1"/>
          </p:cNvPicPr>
          <p:nvPr/>
        </p:nvPicPr>
        <p:blipFill>
          <a:blip r:embed="rId5" cstate="print"/>
          <a:srcRect b="29947"/>
          <a:stretch>
            <a:fillRect/>
          </a:stretch>
        </p:blipFill>
        <p:spPr bwMode="auto">
          <a:xfrm>
            <a:off x="543790" y="2819400"/>
            <a:ext cx="3695700" cy="3743325"/>
          </a:xfrm>
          <a:prstGeom prst="rect">
            <a:avLst/>
          </a:prstGeom>
          <a:noFill/>
        </p:spPr>
      </p:pic>
      <p:pic>
        <p:nvPicPr>
          <p:cNvPr id="138250" name="Picture 10" descr="C:\Users\fenyo\Desktop\week3\20130212-080307-23988323.png"/>
          <p:cNvPicPr>
            <a:picLocks noChangeAspect="1" noChangeArrowheads="1"/>
          </p:cNvPicPr>
          <p:nvPr/>
        </p:nvPicPr>
        <p:blipFill>
          <a:blip r:embed="rId6" cstate="print"/>
          <a:srcRect b="30125"/>
          <a:stretch>
            <a:fillRect/>
          </a:stretch>
        </p:blipFill>
        <p:spPr bwMode="auto">
          <a:xfrm>
            <a:off x="4800600" y="2895600"/>
            <a:ext cx="36671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Smoothing and Adaptive Background Correction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:\Users\fenyo\Desktop\week3\20130212-075110-2064646.png"/>
          <p:cNvPicPr>
            <a:picLocks noChangeAspect="1" noChangeArrowheads="1"/>
          </p:cNvPicPr>
          <p:nvPr/>
        </p:nvPicPr>
        <p:blipFill>
          <a:blip r:embed="rId3" cstate="print"/>
          <a:srcRect b="30125"/>
          <a:stretch>
            <a:fillRect/>
          </a:stretch>
        </p:blipFill>
        <p:spPr bwMode="auto">
          <a:xfrm>
            <a:off x="457200" y="2743200"/>
            <a:ext cx="3695700" cy="3733800"/>
          </a:xfrm>
          <a:prstGeom prst="rect">
            <a:avLst/>
          </a:prstGeom>
          <a:noFill/>
        </p:spPr>
      </p:pic>
      <p:pic>
        <p:nvPicPr>
          <p:cNvPr id="9" name="Picture 7" descr="C:\Users\fenyo\Desktop\week3\20130212-075153-87653265.png"/>
          <p:cNvPicPr>
            <a:picLocks noChangeAspect="1" noChangeArrowheads="1"/>
          </p:cNvPicPr>
          <p:nvPr/>
        </p:nvPicPr>
        <p:blipFill>
          <a:blip r:embed="rId4" cstate="print"/>
          <a:srcRect b="30125"/>
          <a:stretch>
            <a:fillRect/>
          </a:stretch>
        </p:blipFill>
        <p:spPr bwMode="auto">
          <a:xfrm>
            <a:off x="4781550" y="2743200"/>
            <a:ext cx="3667125" cy="3733800"/>
          </a:xfrm>
          <a:prstGeom prst="rect">
            <a:avLst/>
          </a:prstGeom>
          <a:noFill/>
        </p:spPr>
      </p:pic>
      <p:pic>
        <p:nvPicPr>
          <p:cNvPr id="1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5" cstate="print"/>
          <a:srcRect b="63220"/>
          <a:stretch>
            <a:fillRect/>
          </a:stretch>
        </p:blipFill>
        <p:spPr bwMode="auto">
          <a:xfrm>
            <a:off x="4857750" y="701675"/>
            <a:ext cx="3676650" cy="1965325"/>
          </a:xfrm>
          <a:prstGeom prst="rect">
            <a:avLst/>
          </a:prstGeom>
          <a:noFill/>
        </p:spPr>
      </p:pic>
      <p:pic>
        <p:nvPicPr>
          <p:cNvPr id="11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6" cstate="print"/>
          <a:srcRect b="63161"/>
          <a:stretch>
            <a:fillRect/>
          </a:stretch>
        </p:blipFill>
        <p:spPr bwMode="auto">
          <a:xfrm>
            <a:off x="590550" y="698500"/>
            <a:ext cx="3676650" cy="196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685800"/>
            <a:ext cx="110067" cy="617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003800" y="1752600"/>
          <a:ext cx="1971675" cy="836613"/>
        </p:xfrm>
        <a:graphic>
          <a:graphicData uri="http://schemas.openxmlformats.org/presentationml/2006/ole">
            <p:oleObj spid="_x0000_s98321" name="Equation" r:id="rId7" imgW="939600" imgH="431640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98908" y="1443335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maxima of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3886200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centroid</a:t>
            </a:r>
            <a:r>
              <a:rPr lang="en-US" sz="2400" b="1" dirty="0" smtClean="0"/>
              <a:t> m/z of a peak</a:t>
            </a:r>
            <a:endParaRPr lang="en-US" sz="2400" b="1" dirty="0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959350" y="4321175"/>
          <a:ext cx="2157413" cy="1622425"/>
        </p:xfrm>
        <a:graphic>
          <a:graphicData uri="http://schemas.openxmlformats.org/presentationml/2006/ole">
            <p:oleObj spid="_x0000_s98322" name="Equation" r:id="rId8" imgW="1028520" imgH="838080" progId="Equation.3">
              <p:embed/>
            </p:oleObj>
          </a:graphicData>
        </a:graphic>
      </p:graphicFrame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184E-6 L -0.2658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/>
      <p:bldP spid="19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32119" y="1828800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signal in a peak can be</a:t>
            </a:r>
          </a:p>
          <a:p>
            <a:r>
              <a:rPr lang="en-US" sz="2400" b="1" dirty="0" smtClean="0"/>
              <a:t>estimated with the RMSD</a:t>
            </a:r>
            <a:endParaRPr lang="en-US" sz="2400" b="1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114800" y="2595265"/>
          <a:ext cx="4156075" cy="1206500"/>
        </p:xfrm>
        <a:graphic>
          <a:graphicData uri="http://schemas.openxmlformats.org/presentationml/2006/ole">
            <p:oleObj spid="_x0000_s140292" name="Equation" r:id="rId8" imgW="1981200" imgH="6223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352800" y="3732768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the signal-to-noise ratio of a peak </a:t>
            </a:r>
          </a:p>
          <a:p>
            <a:r>
              <a:rPr lang="en-US" sz="2400" b="1" dirty="0" smtClean="0"/>
              <a:t>can be estimated by dividing the signal </a:t>
            </a:r>
          </a:p>
          <a:p>
            <a:r>
              <a:rPr lang="en-US" sz="2400" b="1" dirty="0" smtClean="0"/>
              <a:t>with the RMSD of the background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Charge-State Distributions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1"/>
          <p:cNvSpPr>
            <a:spLocks noChangeAspect="1" noChangeArrowheads="1"/>
          </p:cNvSpPr>
          <p:nvPr/>
        </p:nvSpPr>
        <p:spPr bwMode="auto">
          <a:xfrm>
            <a:off x="1614845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4"/>
          <p:cNvSpPr>
            <a:spLocks noChangeAspect="1" noChangeShapeType="1"/>
          </p:cNvSpPr>
          <p:nvPr/>
        </p:nvSpPr>
        <p:spPr bwMode="auto">
          <a:xfrm>
            <a:off x="3572629" y="1645445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2119731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" name="Text Box 72"/>
          <p:cNvSpPr txBox="1">
            <a:spLocks noChangeAspect="1" noChangeArrowheads="1"/>
          </p:cNvSpPr>
          <p:nvPr/>
        </p:nvSpPr>
        <p:spPr bwMode="auto">
          <a:xfrm>
            <a:off x="2438400" y="9906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 Box 72"/>
          <p:cNvSpPr txBox="1">
            <a:spLocks noChangeAspect="1" noChangeArrowheads="1"/>
          </p:cNvSpPr>
          <p:nvPr/>
        </p:nvSpPr>
        <p:spPr bwMode="auto">
          <a:xfrm>
            <a:off x="6100317" y="9906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Rectangle 61"/>
          <p:cNvSpPr>
            <a:spLocks noChangeAspect="1" noChangeArrowheads="1"/>
          </p:cNvSpPr>
          <p:nvPr/>
        </p:nvSpPr>
        <p:spPr bwMode="auto">
          <a:xfrm>
            <a:off x="5219700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4"/>
          <p:cNvSpPr>
            <a:spLocks noChangeAspect="1" noChangeShapeType="1"/>
          </p:cNvSpPr>
          <p:nvPr/>
        </p:nvSpPr>
        <p:spPr bwMode="auto">
          <a:xfrm>
            <a:off x="6191250" y="165020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72"/>
          <p:cNvSpPr txBox="1">
            <a:spLocks noChangeAspect="1" noChangeArrowheads="1"/>
          </p:cNvSpPr>
          <p:nvPr/>
        </p:nvSpPr>
        <p:spPr bwMode="auto">
          <a:xfrm>
            <a:off x="5724586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 rot="-5400000">
            <a:off x="4478608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" name="Line 64"/>
          <p:cNvSpPr>
            <a:spLocks noChangeAspect="1" noChangeShapeType="1"/>
          </p:cNvSpPr>
          <p:nvPr/>
        </p:nvSpPr>
        <p:spPr bwMode="auto">
          <a:xfrm>
            <a:off x="7162800" y="2843211"/>
            <a:ext cx="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4"/>
          <p:cNvSpPr>
            <a:spLocks noChangeAspect="1" noChangeShapeType="1"/>
          </p:cNvSpPr>
          <p:nvPr/>
        </p:nvSpPr>
        <p:spPr bwMode="auto">
          <a:xfrm>
            <a:off x="5861304" y="2155031"/>
            <a:ext cx="0" cy="7881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4"/>
          <p:cNvSpPr>
            <a:spLocks noChangeAspect="1" noChangeShapeType="1"/>
          </p:cNvSpPr>
          <p:nvPr/>
        </p:nvSpPr>
        <p:spPr bwMode="auto">
          <a:xfrm>
            <a:off x="5705856" y="2663380"/>
            <a:ext cx="0" cy="258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72"/>
          <p:cNvSpPr txBox="1">
            <a:spLocks noChangeAspect="1" noChangeArrowheads="1"/>
          </p:cNvSpPr>
          <p:nvPr/>
        </p:nvSpPr>
        <p:spPr bwMode="auto">
          <a:xfrm>
            <a:off x="6972696" y="2557046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Text Box 72"/>
          <p:cNvSpPr txBox="1">
            <a:spLocks noChangeAspect="1" noChangeArrowheads="1"/>
          </p:cNvSpPr>
          <p:nvPr/>
        </p:nvSpPr>
        <p:spPr bwMode="auto">
          <a:xfrm>
            <a:off x="3367841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ext Box 72"/>
          <p:cNvSpPr txBox="1">
            <a:spLocks noChangeAspect="1" noChangeArrowheads="1"/>
          </p:cNvSpPr>
          <p:nvPr/>
        </p:nvSpPr>
        <p:spPr bwMode="auto">
          <a:xfrm>
            <a:off x="5981700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Text Box 72"/>
          <p:cNvSpPr txBox="1">
            <a:spLocks noChangeAspect="1" noChangeArrowheads="1"/>
          </p:cNvSpPr>
          <p:nvPr/>
        </p:nvSpPr>
        <p:spPr bwMode="auto">
          <a:xfrm>
            <a:off x="5638800" y="19050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Text Box 72"/>
          <p:cNvSpPr txBox="1">
            <a:spLocks noChangeAspect="1" noChangeArrowheads="1"/>
          </p:cNvSpPr>
          <p:nvPr/>
        </p:nvSpPr>
        <p:spPr bwMode="auto">
          <a:xfrm>
            <a:off x="5486400" y="24384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Text Box 72"/>
          <p:cNvSpPr txBox="1">
            <a:spLocks noChangeAspect="1" noChangeArrowheads="1"/>
          </p:cNvSpPr>
          <p:nvPr/>
        </p:nvSpPr>
        <p:spPr bwMode="auto">
          <a:xfrm>
            <a:off x="156717" y="2023646"/>
            <a:ext cx="92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Peptide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Text Box 72"/>
          <p:cNvSpPr txBox="1">
            <a:spLocks noChangeAspect="1" noChangeArrowheads="1"/>
          </p:cNvSpPr>
          <p:nvPr/>
        </p:nvSpPr>
        <p:spPr bwMode="auto">
          <a:xfrm>
            <a:off x="152400" y="5376446"/>
            <a:ext cx="89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Protein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>
            <a:off x="2579339" y="2826463"/>
            <a:ext cx="0" cy="118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spect="1" noChangeArrowheads="1"/>
          </p:cNvSpPr>
          <p:nvPr/>
        </p:nvSpPr>
        <p:spPr bwMode="auto">
          <a:xfrm>
            <a:off x="2369789" y="256411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133600" y="3276600"/>
          <a:ext cx="2664373" cy="990600"/>
        </p:xfrm>
        <a:graphic>
          <a:graphicData uri="http://schemas.openxmlformats.org/presentationml/2006/ole">
            <p:oleObj spid="_x0000_s108549" name="Equation" r:id="rId4" imgW="990600" imgH="368300" progId="Equation.3">
              <p:embed/>
            </p:oleObj>
          </a:graphicData>
        </a:graphic>
      </p:graphicFrame>
      <p:sp>
        <p:nvSpPr>
          <p:cNvPr id="38" name="Text Box 72"/>
          <p:cNvSpPr txBox="1">
            <a:spLocks noChangeAspect="1" noChangeArrowheads="1"/>
          </p:cNvSpPr>
          <p:nvPr/>
        </p:nvSpPr>
        <p:spPr bwMode="auto">
          <a:xfrm>
            <a:off x="4886386" y="3429000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 - molecular mass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n - number of charges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H – mass of a proton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3276600"/>
            <a:ext cx="5257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1"/>
          <p:cNvSpPr>
            <a:spLocks noChangeAspect="1" noChangeArrowheads="1"/>
          </p:cNvSpPr>
          <p:nvPr/>
        </p:nvSpPr>
        <p:spPr bwMode="auto">
          <a:xfrm>
            <a:off x="52724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4"/>
          <p:cNvSpPr>
            <a:spLocks noChangeAspect="1" noChangeShapeType="1"/>
          </p:cNvSpPr>
          <p:nvPr/>
        </p:nvSpPr>
        <p:spPr bwMode="auto">
          <a:xfrm>
            <a:off x="6234546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>
            <a:off x="57773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 rot="-5400000">
            <a:off x="45313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Rectangle 61"/>
          <p:cNvSpPr>
            <a:spLocks noChangeAspect="1" noChangeArrowheads="1"/>
          </p:cNvSpPr>
          <p:nvPr/>
        </p:nvSpPr>
        <p:spPr bwMode="auto">
          <a:xfrm>
            <a:off x="16148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4"/>
          <p:cNvSpPr>
            <a:spLocks noChangeAspect="1" noChangeShapeType="1"/>
          </p:cNvSpPr>
          <p:nvPr/>
        </p:nvSpPr>
        <p:spPr bwMode="auto">
          <a:xfrm>
            <a:off x="2586395" y="518209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72"/>
          <p:cNvSpPr txBox="1">
            <a:spLocks noChangeAspect="1" noChangeArrowheads="1"/>
          </p:cNvSpPr>
          <p:nvPr/>
        </p:nvSpPr>
        <p:spPr bwMode="auto">
          <a:xfrm>
            <a:off x="21197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7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8" name="Line 64"/>
          <p:cNvSpPr>
            <a:spLocks noChangeAspect="1" noChangeShapeType="1"/>
          </p:cNvSpPr>
          <p:nvPr/>
        </p:nvSpPr>
        <p:spPr bwMode="auto">
          <a:xfrm>
            <a:off x="3557945" y="5486401"/>
            <a:ext cx="0" cy="988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4"/>
          <p:cNvSpPr>
            <a:spLocks noChangeAspect="1" noChangeShapeType="1"/>
          </p:cNvSpPr>
          <p:nvPr/>
        </p:nvSpPr>
        <p:spPr bwMode="auto">
          <a:xfrm>
            <a:off x="2256449" y="5486400"/>
            <a:ext cx="0" cy="9887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4"/>
          <p:cNvSpPr>
            <a:spLocks noChangeAspect="1" noChangeShapeType="1"/>
          </p:cNvSpPr>
          <p:nvPr/>
        </p:nvSpPr>
        <p:spPr bwMode="auto">
          <a:xfrm>
            <a:off x="2101001" y="5867400"/>
            <a:ext cx="0" cy="5862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72"/>
          <p:cNvSpPr txBox="1">
            <a:spLocks noChangeAspect="1" noChangeArrowheads="1"/>
          </p:cNvSpPr>
          <p:nvPr/>
        </p:nvSpPr>
        <p:spPr bwMode="auto">
          <a:xfrm>
            <a:off x="3367841" y="5181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Text Box 72"/>
          <p:cNvSpPr txBox="1">
            <a:spLocks noChangeAspect="1" noChangeArrowheads="1"/>
          </p:cNvSpPr>
          <p:nvPr/>
        </p:nvSpPr>
        <p:spPr bwMode="auto">
          <a:xfrm>
            <a:off x="6222999" y="5071646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27+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Text Box 72"/>
          <p:cNvSpPr txBox="1">
            <a:spLocks noChangeAspect="1" noChangeArrowheads="1"/>
          </p:cNvSpPr>
          <p:nvPr/>
        </p:nvSpPr>
        <p:spPr bwMode="auto">
          <a:xfrm>
            <a:off x="2376845" y="492254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Text Box 72"/>
          <p:cNvSpPr txBox="1">
            <a:spLocks noChangeAspect="1" noChangeArrowheads="1"/>
          </p:cNvSpPr>
          <p:nvPr/>
        </p:nvSpPr>
        <p:spPr bwMode="auto">
          <a:xfrm>
            <a:off x="2033945" y="5192889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5" name="Text Box 72"/>
          <p:cNvSpPr txBox="1">
            <a:spLocks noChangeAspect="1" noChangeArrowheads="1"/>
          </p:cNvSpPr>
          <p:nvPr/>
        </p:nvSpPr>
        <p:spPr bwMode="auto">
          <a:xfrm>
            <a:off x="1881545" y="5562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Text Box 72"/>
          <p:cNvSpPr txBox="1">
            <a:spLocks noChangeAspect="1" noChangeArrowheads="1"/>
          </p:cNvSpPr>
          <p:nvPr/>
        </p:nvSpPr>
        <p:spPr bwMode="auto">
          <a:xfrm>
            <a:off x="2438400" y="45720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Text Box 72"/>
          <p:cNvSpPr txBox="1">
            <a:spLocks noChangeAspect="1" noChangeArrowheads="1"/>
          </p:cNvSpPr>
          <p:nvPr/>
        </p:nvSpPr>
        <p:spPr bwMode="auto">
          <a:xfrm>
            <a:off x="6100317" y="45720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Line 64"/>
          <p:cNvSpPr>
            <a:spLocks noChangeAspect="1" noChangeShapeType="1"/>
          </p:cNvSpPr>
          <p:nvPr/>
        </p:nvSpPr>
        <p:spPr bwMode="auto">
          <a:xfrm>
            <a:off x="1972056" y="6172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72"/>
          <p:cNvSpPr txBox="1">
            <a:spLocks noChangeAspect="1" noChangeArrowheads="1"/>
          </p:cNvSpPr>
          <p:nvPr/>
        </p:nvSpPr>
        <p:spPr bwMode="auto">
          <a:xfrm>
            <a:off x="1786467" y="5904203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5+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4" name="Line 64"/>
          <p:cNvSpPr>
            <a:spLocks noChangeAspect="1" noChangeShapeType="1"/>
          </p:cNvSpPr>
          <p:nvPr/>
        </p:nvSpPr>
        <p:spPr bwMode="auto">
          <a:xfrm>
            <a:off x="6359237" y="5322711"/>
            <a:ext cx="0" cy="1140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4"/>
          <p:cNvSpPr>
            <a:spLocks noChangeAspect="1" noChangeShapeType="1"/>
          </p:cNvSpPr>
          <p:nvPr/>
        </p:nvSpPr>
        <p:spPr bwMode="auto">
          <a:xfrm>
            <a:off x="6483928" y="5475111"/>
            <a:ext cx="0" cy="988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4"/>
          <p:cNvSpPr>
            <a:spLocks noChangeAspect="1" noChangeShapeType="1"/>
          </p:cNvSpPr>
          <p:nvPr/>
        </p:nvSpPr>
        <p:spPr bwMode="auto">
          <a:xfrm>
            <a:off x="6608619" y="5703711"/>
            <a:ext cx="0" cy="759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/>
          <p:cNvSpPr>
            <a:spLocks noChangeAspect="1" noChangeShapeType="1"/>
          </p:cNvSpPr>
          <p:nvPr/>
        </p:nvSpPr>
        <p:spPr bwMode="auto">
          <a:xfrm>
            <a:off x="6733310" y="5932311"/>
            <a:ext cx="0" cy="531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4"/>
          <p:cNvSpPr>
            <a:spLocks noChangeAspect="1" noChangeShapeType="1"/>
          </p:cNvSpPr>
          <p:nvPr/>
        </p:nvSpPr>
        <p:spPr bwMode="auto">
          <a:xfrm>
            <a:off x="6858000" y="6160911"/>
            <a:ext cx="0" cy="3024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4"/>
          <p:cNvSpPr>
            <a:spLocks noChangeAspect="1" noChangeShapeType="1"/>
          </p:cNvSpPr>
          <p:nvPr/>
        </p:nvSpPr>
        <p:spPr bwMode="auto">
          <a:xfrm>
            <a:off x="6109855" y="5094111"/>
            <a:ext cx="0" cy="1369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4"/>
          <p:cNvSpPr>
            <a:spLocks noChangeAspect="1" noChangeShapeType="1"/>
          </p:cNvSpPr>
          <p:nvPr/>
        </p:nvSpPr>
        <p:spPr bwMode="auto">
          <a:xfrm>
            <a:off x="5985164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4"/>
          <p:cNvSpPr>
            <a:spLocks noChangeAspect="1" noChangeShapeType="1"/>
          </p:cNvSpPr>
          <p:nvPr/>
        </p:nvSpPr>
        <p:spPr bwMode="auto">
          <a:xfrm>
            <a:off x="5735782" y="5909733"/>
            <a:ext cx="0" cy="544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64"/>
          <p:cNvSpPr>
            <a:spLocks noChangeAspect="1" noChangeShapeType="1"/>
          </p:cNvSpPr>
          <p:nvPr/>
        </p:nvSpPr>
        <p:spPr bwMode="auto">
          <a:xfrm>
            <a:off x="5486400" y="6324599"/>
            <a:ext cx="0" cy="1387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64"/>
          <p:cNvSpPr>
            <a:spLocks noChangeAspect="1" noChangeShapeType="1"/>
          </p:cNvSpPr>
          <p:nvPr/>
        </p:nvSpPr>
        <p:spPr bwMode="auto">
          <a:xfrm>
            <a:off x="5860473" y="5562600"/>
            <a:ext cx="0" cy="9007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64"/>
          <p:cNvSpPr>
            <a:spLocks noChangeAspect="1" noChangeShapeType="1"/>
          </p:cNvSpPr>
          <p:nvPr/>
        </p:nvSpPr>
        <p:spPr bwMode="auto">
          <a:xfrm>
            <a:off x="5611091" y="6172199"/>
            <a:ext cx="0" cy="2911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72"/>
          <p:cNvSpPr txBox="1">
            <a:spLocks noChangeAspect="1" noChangeArrowheads="1"/>
          </p:cNvSpPr>
          <p:nvPr/>
        </p:nvSpPr>
        <p:spPr bwMode="auto">
          <a:xfrm>
            <a:off x="5484459" y="5322824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31+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39" y="1676400"/>
            <a:ext cx="5504923" cy="33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0923" y="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841157" y="4310520"/>
            <a:ext cx="541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41106" y="3121818"/>
            <a:ext cx="2348576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17526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height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43" y="1738773"/>
            <a:ext cx="366703" cy="2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57800" y="213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Curve fitting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0135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area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614607" y="2019758"/>
            <a:ext cx="280993" cy="2293242"/>
            <a:chOff x="2614607" y="681037"/>
            <a:chExt cx="280993" cy="2293242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58575" y="2718247"/>
              <a:ext cx="512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676534" y="2752733"/>
              <a:ext cx="433377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52689" y="2552700"/>
              <a:ext cx="83819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302673" y="2421730"/>
              <a:ext cx="11001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897853" y="2055016"/>
              <a:ext cx="18335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509840" y="2643185"/>
              <a:ext cx="657227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21701" y="2540790"/>
              <a:ext cx="862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83645" y="2817022"/>
              <a:ext cx="304799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802601" y="1978816"/>
              <a:ext cx="19859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350" y="1919282"/>
              <a:ext cx="21050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376480" y="2666999"/>
              <a:ext cx="60960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7819" y="1826419"/>
              <a:ext cx="229076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52611" y="2095501"/>
              <a:ext cx="1752602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743078" y="1957389"/>
              <a:ext cx="20288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916910" y="2116930"/>
              <a:ext cx="17097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257800" y="175671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height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213771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Curve fitting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65735" y="4876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71600" y="2435894"/>
            <a:ext cx="492443" cy="11455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Intensity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0405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1323" y="0"/>
            <a:ext cx="2797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Time dimension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959" y="2336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3810000"/>
            <a:ext cx="2568964" cy="13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1722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1295400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096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5016552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-381000" y="3657600"/>
            <a:ext cx="579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368" y="12706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6344" y="4572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4402" y="2776500"/>
            <a:ext cx="553998" cy="8049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972" y="5102423"/>
            <a:ext cx="147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Retention 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059692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3810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38004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38" y="990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Arrow Connector 15"/>
          <p:cNvCxnSpPr>
            <a:cxnSpLocks noChangeShapeType="1"/>
          </p:cNvCxnSpPr>
          <p:nvPr/>
        </p:nvCxnSpPr>
        <p:spPr bwMode="auto">
          <a:xfrm rot="5400000">
            <a:off x="3582194" y="2934494"/>
            <a:ext cx="533400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415" name="Straight Arrow Connector 16"/>
          <p:cNvCxnSpPr>
            <a:cxnSpLocks noChangeShapeType="1"/>
          </p:cNvCxnSpPr>
          <p:nvPr/>
        </p:nvCxnSpPr>
        <p:spPr bwMode="auto">
          <a:xfrm>
            <a:off x="3471863" y="2667000"/>
            <a:ext cx="379412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479800" y="2297113"/>
            <a:ext cx="481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cxnSp>
        <p:nvCxnSpPr>
          <p:cNvPr id="17417" name="Straight Arrow Connector 20"/>
          <p:cNvCxnSpPr>
            <a:cxnSpLocks noChangeShapeType="1"/>
          </p:cNvCxnSpPr>
          <p:nvPr/>
        </p:nvCxnSpPr>
        <p:spPr bwMode="auto">
          <a:xfrm rot="5400000">
            <a:off x="3590132" y="5447506"/>
            <a:ext cx="533400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16225" y="6396038"/>
            <a:ext cx="347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Acquisition time = 0.05</a:t>
            </a:r>
            <a:r>
              <a:rPr lang="en-US">
                <a:latin typeface="Symbol" pitchFamily="18" charset="2"/>
                <a:cs typeface="Arial" charset="0"/>
              </a:rPr>
              <a:t>s</a:t>
            </a:r>
          </a:p>
        </p:txBody>
      </p: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>
            <a:off x="3471863" y="5180013"/>
            <a:ext cx="379412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481388" y="4810125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125538"/>
            <a:ext cx="62325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927" y="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is the best way to estimate quantity?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243548"/>
            <a:ext cx="7758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Peak height  	- resistant to interference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poor statistics</a:t>
            </a:r>
          </a:p>
          <a:p>
            <a:pPr>
              <a:tabLst>
                <a:tab pos="2978150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Peak area  	- better statistics 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more sensitive to interference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Curve fitting 	- better statistics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needs to know the peak shape</a:t>
            </a:r>
          </a:p>
          <a:p>
            <a:pPr>
              <a:tabLst>
                <a:tab pos="2978150" algn="l"/>
              </a:tabLst>
            </a:pPr>
            <a:r>
              <a:rPr lang="en-US" sz="2400" dirty="0" smtClean="0">
                <a:latin typeface="Comic Sans MS" pitchFamily="66" charset="0"/>
              </a:rPr>
              <a:t>	- slow</a:t>
            </a:r>
          </a:p>
          <a:p>
            <a:pPr>
              <a:tabLst>
                <a:tab pos="2978150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8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Web Tool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http://10.193.36.101/plot-filter-cgi/plot_filter.pl 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http://10.193.36.219/plot-filter-cgi/plot_filter.pl</a:t>
            </a:r>
          </a:p>
          <a:p>
            <a:pPr>
              <a:tabLst>
                <a:tab pos="2978150" algn="l"/>
              </a:tabLst>
            </a:pP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14848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85" t="18071" r="7781" b="5654"/>
          <a:stretch>
            <a:fillRect/>
          </a:stretch>
        </p:blipFill>
        <p:spPr bwMode="auto">
          <a:xfrm>
            <a:off x="281763" y="1981200"/>
            <a:ext cx="8633637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Web Tool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762000"/>
            <a:ext cx="7758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>
                <a:latin typeface="Comic Sans MS" pitchFamily="66" charset="0"/>
              </a:rPr>
              <a:t>http://10.193.36.101 or http://10.193.36.219 </a:t>
            </a:r>
          </a:p>
          <a:p>
            <a:pPr>
              <a:tabLst>
                <a:tab pos="2978150" algn="l"/>
              </a:tabLst>
            </a:pP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2819" r="2500" b="4423"/>
          <a:stretch>
            <a:fillRect/>
          </a:stretch>
        </p:blipFill>
        <p:spPr bwMode="auto">
          <a:xfrm>
            <a:off x="1600200" y="1447800"/>
            <a:ext cx="571500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Analysis of mass spectra: signal processing, peak finding, and isotope clusters </a:t>
            </a:r>
            <a:r>
              <a:rPr lang="sv-SE" sz="2800" b="1" dirty="0" smtClean="0">
                <a:latin typeface="Comic Sans MS" pitchFamily="66" charset="0"/>
              </a:rPr>
              <a:t>(Week 3)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276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Charge-State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286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Example: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peptide of mass 898 carrying 1 H</a:t>
            </a:r>
            <a:r>
              <a:rPr lang="en-US" sz="2400" baseline="30000" dirty="0" smtClean="0">
                <a:latin typeface="Comic Sans MS" pitchFamily="66" charset="0"/>
              </a:rPr>
              <a:t>+</a:t>
            </a:r>
            <a:r>
              <a:rPr lang="en-US" sz="2400" dirty="0" smtClean="0">
                <a:latin typeface="Comic Sans MS" pitchFamily="66" charset="0"/>
              </a:rPr>
              <a:t> = (898 + 1) / 1 = 899 m/z</a:t>
            </a:r>
          </a:p>
          <a:p>
            <a:r>
              <a:rPr lang="en-US" sz="2400" dirty="0" smtClean="0">
                <a:latin typeface="Comic Sans MS" pitchFamily="66" charset="0"/>
              </a:rPr>
              <a:t>			 </a:t>
            </a:r>
          </a:p>
          <a:p>
            <a:r>
              <a:rPr lang="en-US" sz="2400" dirty="0" smtClean="0">
                <a:latin typeface="Comic Sans MS" pitchFamily="66" charset="0"/>
              </a:rPr>
              <a:t>			carrying 2 H</a:t>
            </a:r>
            <a:r>
              <a:rPr lang="en-US" sz="2400" baseline="30000" dirty="0" smtClean="0">
                <a:latin typeface="Comic Sans MS" pitchFamily="66" charset="0"/>
              </a:rPr>
              <a:t>+  </a:t>
            </a:r>
            <a:r>
              <a:rPr lang="en-US" sz="2400" dirty="0" smtClean="0">
                <a:latin typeface="Comic Sans MS" pitchFamily="66" charset="0"/>
              </a:rPr>
              <a:t>= (898 + 2) / 2 = 450 m/z</a:t>
            </a:r>
          </a:p>
          <a:p>
            <a:r>
              <a:rPr lang="en-US" sz="2400" dirty="0" smtClean="0">
                <a:latin typeface="Comic Sans MS" pitchFamily="66" charset="0"/>
              </a:rPr>
              <a:t>			 </a:t>
            </a:r>
          </a:p>
          <a:p>
            <a:r>
              <a:rPr lang="en-US" sz="2400" dirty="0" smtClean="0">
                <a:latin typeface="Comic Sans MS" pitchFamily="66" charset="0"/>
              </a:rPr>
              <a:t>			carrying 3 H</a:t>
            </a:r>
            <a:r>
              <a:rPr lang="en-US" sz="2400" baseline="30000" dirty="0" smtClean="0">
                <a:latin typeface="Comic Sans MS" pitchFamily="66" charset="0"/>
              </a:rPr>
              <a:t>+ </a:t>
            </a:r>
            <a:r>
              <a:rPr lang="en-US" sz="2400" dirty="0" smtClean="0">
                <a:latin typeface="Comic Sans MS" pitchFamily="66" charset="0"/>
              </a:rPr>
              <a:t> = (898 + 3) / 3 = 300.3 m/z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2133600" y="1371600"/>
          <a:ext cx="2664373" cy="990600"/>
        </p:xfrm>
        <a:graphic>
          <a:graphicData uri="http://schemas.openxmlformats.org/presentationml/2006/ole">
            <p:oleObj spid="_x0000_s150531" name="Equation" r:id="rId4" imgW="990600" imgH="368300" progId="Equation.3">
              <p:embed/>
            </p:oleObj>
          </a:graphicData>
        </a:graphic>
      </p:graphicFrame>
      <p:sp>
        <p:nvSpPr>
          <p:cNvPr id="79" name="Text Box 72"/>
          <p:cNvSpPr txBox="1">
            <a:spLocks noChangeAspect="1" noChangeArrowheads="1"/>
          </p:cNvSpPr>
          <p:nvPr/>
        </p:nvSpPr>
        <p:spPr bwMode="auto">
          <a:xfrm>
            <a:off x="4886386" y="1524000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 - molecular mass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n - number of charges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H – mass of a proton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81200" y="1371600"/>
            <a:ext cx="5257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685800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33929" y="0"/>
            <a:ext cx="385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334982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1752599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704272"/>
            <a:ext cx="365760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0.015% </a:t>
            </a:r>
            <a:r>
              <a:rPr lang="en-GB" baseline="30000" dirty="0" smtClean="0"/>
              <a:t>2</a:t>
            </a:r>
            <a:r>
              <a:rPr lang="en-GB" dirty="0" smtClean="0"/>
              <a:t>H</a:t>
            </a:r>
          </a:p>
          <a:p>
            <a:r>
              <a:rPr lang="en-US" dirty="0" smtClean="0"/>
              <a:t>1.11% </a:t>
            </a:r>
            <a:r>
              <a:rPr lang="en-GB" baseline="30000" dirty="0" smtClean="0"/>
              <a:t>13</a:t>
            </a:r>
            <a:r>
              <a:rPr lang="en-GB" dirty="0" smtClean="0"/>
              <a:t>C </a:t>
            </a:r>
          </a:p>
          <a:p>
            <a:r>
              <a:rPr lang="en-GB" dirty="0" smtClean="0"/>
              <a:t>0.366% </a:t>
            </a:r>
            <a:r>
              <a:rPr lang="en-GB" baseline="30000" dirty="0" smtClean="0"/>
              <a:t>15</a:t>
            </a:r>
            <a:r>
              <a:rPr lang="en-GB" dirty="0" smtClean="0"/>
              <a:t>N</a:t>
            </a:r>
          </a:p>
          <a:p>
            <a:r>
              <a:rPr lang="en-GB" dirty="0" smtClean="0"/>
              <a:t>0.038% </a:t>
            </a:r>
            <a:r>
              <a:rPr lang="en-GB" baseline="30000" dirty="0" smtClean="0"/>
              <a:t>17</a:t>
            </a:r>
            <a:r>
              <a:rPr lang="en-GB" dirty="0" smtClean="0"/>
              <a:t>O, 0.200% </a:t>
            </a:r>
            <a:r>
              <a:rPr lang="en-GB" baseline="30000" dirty="0" smtClean="0"/>
              <a:t>18</a:t>
            </a:r>
            <a:r>
              <a:rPr lang="en-GB" dirty="0" smtClean="0"/>
              <a:t>O, </a:t>
            </a:r>
          </a:p>
          <a:p>
            <a:r>
              <a:rPr lang="en-GB" dirty="0" smtClean="0"/>
              <a:t>0.75% </a:t>
            </a:r>
            <a:r>
              <a:rPr lang="en-GB" baseline="30000" dirty="0" smtClean="0"/>
              <a:t>33</a:t>
            </a:r>
            <a:r>
              <a:rPr lang="en-GB" dirty="0" smtClean="0"/>
              <a:t>S, 4.21% </a:t>
            </a:r>
            <a:r>
              <a:rPr lang="en-GB" baseline="30000" dirty="0" smtClean="0"/>
              <a:t>34</a:t>
            </a:r>
            <a:r>
              <a:rPr lang="en-GB" dirty="0" smtClean="0"/>
              <a:t>S, 0.02% </a:t>
            </a:r>
            <a:r>
              <a:rPr lang="en-GB" baseline="30000" dirty="0" smtClean="0"/>
              <a:t>36</a:t>
            </a:r>
            <a:r>
              <a:rPr lang="en-GB" dirty="0" smtClean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5105400"/>
            <a:ext cx="39453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Only </a:t>
            </a:r>
            <a:r>
              <a:rPr lang="en-GB" b="1" baseline="30000" dirty="0" smtClean="0"/>
              <a:t>12</a:t>
            </a:r>
            <a:r>
              <a:rPr lang="en-GB" b="1" dirty="0" smtClean="0"/>
              <a:t>C and </a:t>
            </a:r>
            <a:r>
              <a:rPr lang="en-GB" b="1" baseline="30000" dirty="0" smtClean="0"/>
              <a:t>13</a:t>
            </a:r>
            <a:r>
              <a:rPr lang="en-GB" b="1" dirty="0" smtClean="0"/>
              <a:t>C:</a:t>
            </a:r>
          </a:p>
          <a:p>
            <a:r>
              <a:rPr lang="en-GB" dirty="0" smtClean="0"/>
              <a:t>p=0.0111</a:t>
            </a:r>
          </a:p>
          <a:p>
            <a:r>
              <a:rPr lang="en-GB" dirty="0" smtClean="0"/>
              <a:t>n is the number of C in the peptide</a:t>
            </a:r>
            <a:endParaRPr lang="en-US" dirty="0" smtClean="0"/>
          </a:p>
          <a:p>
            <a:r>
              <a:rPr lang="en-GB" dirty="0" smtClean="0"/>
              <a:t>m is the number of </a:t>
            </a:r>
            <a:r>
              <a:rPr lang="en-GB" baseline="30000" dirty="0" smtClean="0"/>
              <a:t>13</a:t>
            </a:r>
            <a:r>
              <a:rPr lang="en-GB" dirty="0" smtClean="0"/>
              <a:t>C in the peptide</a:t>
            </a:r>
          </a:p>
          <a:p>
            <a:r>
              <a:rPr lang="en-GB" dirty="0" smtClean="0"/>
              <a:t>T</a:t>
            </a:r>
            <a:r>
              <a:rPr lang="en-GB" baseline="-25000" dirty="0" smtClean="0"/>
              <a:t>m</a:t>
            </a:r>
            <a:r>
              <a:rPr lang="en-GB" dirty="0" smtClean="0"/>
              <a:t> is the relative intensity of </a:t>
            </a:r>
          </a:p>
          <a:p>
            <a:r>
              <a:rPr lang="en-GB" dirty="0" smtClean="0"/>
              <a:t>the </a:t>
            </a:r>
            <a:r>
              <a:rPr lang="en-US" dirty="0" smtClean="0"/>
              <a:t>peptide m </a:t>
            </a:r>
            <a:r>
              <a:rPr lang="en-GB" baseline="30000" dirty="0" smtClean="0"/>
              <a:t>13</a:t>
            </a:r>
            <a:r>
              <a:rPr lang="en-GB" dirty="0" smtClean="0"/>
              <a:t>C</a:t>
            </a:r>
            <a:endParaRPr lang="en-US" dirty="0" smtClean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66029" y="1220716"/>
            <a:ext cx="5341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/>
              <a:t>12</a:t>
            </a:r>
            <a:r>
              <a:rPr lang="en-GB" dirty="0" smtClean="0"/>
              <a:t>C</a:t>
            </a:r>
          </a:p>
          <a:p>
            <a:r>
              <a:rPr lang="en-GB" baseline="30000" dirty="0" smtClean="0"/>
              <a:t>14</a:t>
            </a:r>
            <a:r>
              <a:rPr lang="en-GB" dirty="0" smtClean="0"/>
              <a:t>N</a:t>
            </a:r>
          </a:p>
          <a:p>
            <a:r>
              <a:rPr lang="en-GB" baseline="30000" dirty="0" smtClean="0"/>
              <a:t>16</a:t>
            </a:r>
            <a:r>
              <a:rPr lang="en-GB" dirty="0" smtClean="0"/>
              <a:t>O</a:t>
            </a:r>
          </a:p>
          <a:p>
            <a:r>
              <a:rPr lang="en-GB" baseline="30000" dirty="0" smtClean="0"/>
              <a:t>1</a:t>
            </a:r>
            <a:r>
              <a:rPr lang="en-GB" dirty="0" smtClean="0"/>
              <a:t>H</a:t>
            </a:r>
          </a:p>
          <a:p>
            <a:r>
              <a:rPr lang="en-GB" baseline="30000" dirty="0" smtClean="0"/>
              <a:t>32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0114" y="16880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+1Da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9689" y="25262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+2Da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7875" y="2878693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+3Da</a:t>
            </a:r>
          </a:p>
        </p:txBody>
      </p:sp>
      <p:sp>
        <p:nvSpPr>
          <p:cNvPr id="19" name="Oval 18"/>
          <p:cNvSpPr/>
          <p:nvPr/>
        </p:nvSpPr>
        <p:spPr>
          <a:xfrm>
            <a:off x="3928533" y="1013178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1306689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3178" y="1030110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20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3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238" y="38766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39972" y="6562725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263422" y="6172200"/>
            <a:ext cx="609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344180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monoisotopic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mass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1232" y="5105400"/>
            <a:ext cx="1127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GFP 29kDa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869848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2133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Symbol"/>
              </a:rPr>
              <a:t>Resolution</a:t>
            </a:r>
            <a:r>
              <a:rPr lang="en-US" dirty="0" smtClean="0">
                <a:latin typeface="Comic Sans MS" pitchFamily="66" charset="0"/>
              </a:rPr>
              <a:t> = minimum peak separation, </a:t>
            </a:r>
            <a:r>
              <a:rPr lang="en-US" dirty="0" smtClean="0">
                <a:latin typeface="Comic Sans MS" pitchFamily="66" charset="0"/>
                <a:sym typeface="Symbol"/>
              </a:rPr>
              <a:t></a:t>
            </a:r>
            <a:r>
              <a:rPr lang="en-US" dirty="0" smtClean="0">
                <a:latin typeface="Comic Sans MS" pitchFamily="66" charset="0"/>
              </a:rPr>
              <a:t>M, </a:t>
            </a:r>
          </a:p>
          <a:p>
            <a:r>
              <a:rPr lang="en-US" dirty="0" smtClean="0">
                <a:latin typeface="Comic Sans MS" pitchFamily="66" charset="0"/>
              </a:rPr>
              <a:t>                     which allows to distinguish two ion species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50341" y="5511801"/>
            <a:ext cx="3043238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Line 209"/>
          <p:cNvSpPr>
            <a:spLocks noChangeShapeType="1"/>
          </p:cNvSpPr>
          <p:nvPr/>
        </p:nvSpPr>
        <p:spPr bwMode="auto">
          <a:xfrm flipV="1">
            <a:off x="3250340" y="4132263"/>
            <a:ext cx="1588" cy="1377950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Freeform 333"/>
          <p:cNvSpPr>
            <a:spLocks/>
          </p:cNvSpPr>
          <p:nvPr/>
        </p:nvSpPr>
        <p:spPr bwMode="auto">
          <a:xfrm>
            <a:off x="3250340" y="4132263"/>
            <a:ext cx="3043238" cy="1377950"/>
          </a:xfrm>
          <a:custGeom>
            <a:avLst/>
            <a:gdLst/>
            <a:ahLst/>
            <a:cxnLst>
              <a:cxn ang="0">
                <a:pos x="0" y="610"/>
              </a:cxn>
              <a:cxn ang="0">
                <a:pos x="12" y="610"/>
              </a:cxn>
              <a:cxn ang="0">
                <a:pos x="66" y="610"/>
              </a:cxn>
              <a:cxn ang="0">
                <a:pos x="120" y="610"/>
              </a:cxn>
              <a:cxn ang="0">
                <a:pos x="173" y="610"/>
              </a:cxn>
              <a:cxn ang="0">
                <a:pos x="227" y="610"/>
              </a:cxn>
              <a:cxn ang="0">
                <a:pos x="280" y="610"/>
              </a:cxn>
              <a:cxn ang="0">
                <a:pos x="334" y="609"/>
              </a:cxn>
              <a:cxn ang="0">
                <a:pos x="387" y="608"/>
              </a:cxn>
              <a:cxn ang="0">
                <a:pos x="441" y="601"/>
              </a:cxn>
              <a:cxn ang="0">
                <a:pos x="494" y="510"/>
              </a:cxn>
              <a:cxn ang="0">
                <a:pos x="548" y="315"/>
              </a:cxn>
              <a:cxn ang="0">
                <a:pos x="602" y="97"/>
              </a:cxn>
              <a:cxn ang="0">
                <a:pos x="655" y="0"/>
              </a:cxn>
              <a:cxn ang="0">
                <a:pos x="709" y="100"/>
              </a:cxn>
              <a:cxn ang="0">
                <a:pos x="762" y="318"/>
              </a:cxn>
              <a:cxn ang="0">
                <a:pos x="816" y="511"/>
              </a:cxn>
              <a:cxn ang="0">
                <a:pos x="870" y="601"/>
              </a:cxn>
              <a:cxn ang="0">
                <a:pos x="923" y="607"/>
              </a:cxn>
              <a:cxn ang="0">
                <a:pos x="977" y="609"/>
              </a:cxn>
              <a:cxn ang="0">
                <a:pos x="1030" y="610"/>
              </a:cxn>
              <a:cxn ang="0">
                <a:pos x="1084" y="610"/>
              </a:cxn>
              <a:cxn ang="0">
                <a:pos x="1137" y="610"/>
              </a:cxn>
              <a:cxn ang="0">
                <a:pos x="1191" y="610"/>
              </a:cxn>
              <a:cxn ang="0">
                <a:pos x="1245" y="610"/>
              </a:cxn>
              <a:cxn ang="0">
                <a:pos x="1298" y="610"/>
              </a:cxn>
              <a:cxn ang="0">
                <a:pos x="134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12" y="610"/>
                </a:lnTo>
                <a:lnTo>
                  <a:pt x="66" y="610"/>
                </a:lnTo>
                <a:lnTo>
                  <a:pt x="120" y="610"/>
                </a:lnTo>
                <a:lnTo>
                  <a:pt x="173" y="610"/>
                </a:lnTo>
                <a:lnTo>
                  <a:pt x="227" y="610"/>
                </a:lnTo>
                <a:lnTo>
                  <a:pt x="280" y="610"/>
                </a:lnTo>
                <a:lnTo>
                  <a:pt x="334" y="609"/>
                </a:lnTo>
                <a:lnTo>
                  <a:pt x="387" y="608"/>
                </a:lnTo>
                <a:lnTo>
                  <a:pt x="441" y="601"/>
                </a:lnTo>
                <a:lnTo>
                  <a:pt x="494" y="510"/>
                </a:lnTo>
                <a:lnTo>
                  <a:pt x="548" y="315"/>
                </a:lnTo>
                <a:lnTo>
                  <a:pt x="602" y="97"/>
                </a:lnTo>
                <a:lnTo>
                  <a:pt x="655" y="0"/>
                </a:lnTo>
                <a:lnTo>
                  <a:pt x="709" y="100"/>
                </a:lnTo>
                <a:lnTo>
                  <a:pt x="762" y="318"/>
                </a:lnTo>
                <a:lnTo>
                  <a:pt x="816" y="511"/>
                </a:lnTo>
                <a:lnTo>
                  <a:pt x="870" y="601"/>
                </a:lnTo>
                <a:lnTo>
                  <a:pt x="923" y="607"/>
                </a:lnTo>
                <a:lnTo>
                  <a:pt x="977" y="609"/>
                </a:lnTo>
                <a:lnTo>
                  <a:pt x="1030" y="610"/>
                </a:lnTo>
                <a:lnTo>
                  <a:pt x="1084" y="610"/>
                </a:lnTo>
                <a:lnTo>
                  <a:pt x="1137" y="610"/>
                </a:lnTo>
                <a:lnTo>
                  <a:pt x="1191" y="610"/>
                </a:lnTo>
                <a:lnTo>
                  <a:pt x="1245" y="610"/>
                </a:lnTo>
                <a:lnTo>
                  <a:pt x="1298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220240" y="463196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Relative Intensity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1115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m/z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924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80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9643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0955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707" y="545228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itchFamily="66" charset="0"/>
              </a:rPr>
              <a:t>I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4846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501.5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4446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502.0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5749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500.5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3747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500.0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4147" y="55284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499.5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1115" y="3810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500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073245" y="4798831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980710" y="4798831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477490" y="463434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50 %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36" idx="3"/>
            <a:endCxn id="36" idx="3"/>
          </p:cNvCxnSpPr>
          <p:nvPr/>
        </p:nvCxnSpPr>
        <p:spPr bwMode="auto">
          <a:xfrm>
            <a:off x="4163290" y="4788234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09800" y="6096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Resolution = M/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M = 500/0.5 = 1000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3020507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M = full width at half maximum (FWHM)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87445" y="121722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 =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073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40730" y="143197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sym typeface="Symbol"/>
              </a:rPr>
              <a:t></a:t>
            </a:r>
            <a:r>
              <a:rPr lang="en-US" dirty="0" smtClean="0">
                <a:latin typeface="Comic Sans MS" pitchFamily="66" charset="0"/>
              </a:rPr>
              <a:t>M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945580" y="140525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648200" y="12033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= resolving power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3222626" y="5511801"/>
            <a:ext cx="3043238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8" name="Line 209"/>
          <p:cNvSpPr>
            <a:spLocks noChangeShapeType="1"/>
          </p:cNvSpPr>
          <p:nvPr/>
        </p:nvSpPr>
        <p:spPr bwMode="auto">
          <a:xfrm flipV="1">
            <a:off x="3222625" y="4132263"/>
            <a:ext cx="1588" cy="137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9" name="Freeform 333"/>
          <p:cNvSpPr>
            <a:spLocks/>
          </p:cNvSpPr>
          <p:nvPr/>
        </p:nvSpPr>
        <p:spPr bwMode="auto">
          <a:xfrm>
            <a:off x="3222625" y="4132263"/>
            <a:ext cx="3043238" cy="1377950"/>
          </a:xfrm>
          <a:custGeom>
            <a:avLst/>
            <a:gdLst/>
            <a:ahLst/>
            <a:cxnLst>
              <a:cxn ang="0">
                <a:pos x="0" y="610"/>
              </a:cxn>
              <a:cxn ang="0">
                <a:pos x="12" y="610"/>
              </a:cxn>
              <a:cxn ang="0">
                <a:pos x="66" y="610"/>
              </a:cxn>
              <a:cxn ang="0">
                <a:pos x="120" y="610"/>
              </a:cxn>
              <a:cxn ang="0">
                <a:pos x="173" y="610"/>
              </a:cxn>
              <a:cxn ang="0">
                <a:pos x="227" y="610"/>
              </a:cxn>
              <a:cxn ang="0">
                <a:pos x="280" y="610"/>
              </a:cxn>
              <a:cxn ang="0">
                <a:pos x="334" y="609"/>
              </a:cxn>
              <a:cxn ang="0">
                <a:pos x="387" y="608"/>
              </a:cxn>
              <a:cxn ang="0">
                <a:pos x="441" y="601"/>
              </a:cxn>
              <a:cxn ang="0">
                <a:pos x="494" y="510"/>
              </a:cxn>
              <a:cxn ang="0">
                <a:pos x="548" y="315"/>
              </a:cxn>
              <a:cxn ang="0">
                <a:pos x="602" y="97"/>
              </a:cxn>
              <a:cxn ang="0">
                <a:pos x="655" y="0"/>
              </a:cxn>
              <a:cxn ang="0">
                <a:pos x="709" y="100"/>
              </a:cxn>
              <a:cxn ang="0">
                <a:pos x="762" y="318"/>
              </a:cxn>
              <a:cxn ang="0">
                <a:pos x="816" y="511"/>
              </a:cxn>
              <a:cxn ang="0">
                <a:pos x="870" y="601"/>
              </a:cxn>
              <a:cxn ang="0">
                <a:pos x="923" y="607"/>
              </a:cxn>
              <a:cxn ang="0">
                <a:pos x="977" y="609"/>
              </a:cxn>
              <a:cxn ang="0">
                <a:pos x="1030" y="610"/>
              </a:cxn>
              <a:cxn ang="0">
                <a:pos x="1084" y="610"/>
              </a:cxn>
              <a:cxn ang="0">
                <a:pos x="1137" y="610"/>
              </a:cxn>
              <a:cxn ang="0">
                <a:pos x="1191" y="610"/>
              </a:cxn>
              <a:cxn ang="0">
                <a:pos x="1245" y="610"/>
              </a:cxn>
              <a:cxn ang="0">
                <a:pos x="1298" y="610"/>
              </a:cxn>
              <a:cxn ang="0">
                <a:pos x="1347" y="610"/>
              </a:cxn>
            </a:cxnLst>
            <a:rect l="0" t="0" r="r" b="b"/>
            <a:pathLst>
              <a:path w="1347" h="610">
                <a:moveTo>
                  <a:pt x="0" y="610"/>
                </a:moveTo>
                <a:lnTo>
                  <a:pt x="12" y="610"/>
                </a:lnTo>
                <a:lnTo>
                  <a:pt x="66" y="610"/>
                </a:lnTo>
                <a:lnTo>
                  <a:pt x="120" y="610"/>
                </a:lnTo>
                <a:lnTo>
                  <a:pt x="173" y="610"/>
                </a:lnTo>
                <a:lnTo>
                  <a:pt x="227" y="610"/>
                </a:lnTo>
                <a:lnTo>
                  <a:pt x="280" y="610"/>
                </a:lnTo>
                <a:lnTo>
                  <a:pt x="334" y="609"/>
                </a:lnTo>
                <a:lnTo>
                  <a:pt x="387" y="608"/>
                </a:lnTo>
                <a:lnTo>
                  <a:pt x="441" y="601"/>
                </a:lnTo>
                <a:lnTo>
                  <a:pt x="494" y="510"/>
                </a:lnTo>
                <a:lnTo>
                  <a:pt x="548" y="315"/>
                </a:lnTo>
                <a:lnTo>
                  <a:pt x="602" y="97"/>
                </a:lnTo>
                <a:lnTo>
                  <a:pt x="655" y="0"/>
                </a:lnTo>
                <a:lnTo>
                  <a:pt x="709" y="100"/>
                </a:lnTo>
                <a:lnTo>
                  <a:pt x="762" y="318"/>
                </a:lnTo>
                <a:lnTo>
                  <a:pt x="816" y="511"/>
                </a:lnTo>
                <a:lnTo>
                  <a:pt x="870" y="601"/>
                </a:lnTo>
                <a:lnTo>
                  <a:pt x="923" y="607"/>
                </a:lnTo>
                <a:lnTo>
                  <a:pt x="977" y="609"/>
                </a:lnTo>
                <a:lnTo>
                  <a:pt x="1030" y="610"/>
                </a:lnTo>
                <a:lnTo>
                  <a:pt x="1084" y="610"/>
                </a:lnTo>
                <a:lnTo>
                  <a:pt x="1137" y="610"/>
                </a:lnTo>
                <a:lnTo>
                  <a:pt x="1191" y="610"/>
                </a:lnTo>
                <a:lnTo>
                  <a:pt x="1245" y="610"/>
                </a:lnTo>
                <a:lnTo>
                  <a:pt x="1298" y="610"/>
                </a:lnTo>
                <a:lnTo>
                  <a:pt x="1347" y="61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2" name="Picture 10" descr="C:\Users\fenyo\Desktop\week3\20130212-071736-27808671.png"/>
          <p:cNvPicPr>
            <a:picLocks noChangeAspect="1" noChangeArrowheads="1"/>
          </p:cNvPicPr>
          <p:nvPr/>
        </p:nvPicPr>
        <p:blipFill>
          <a:blip r:embed="rId3" cstate="print"/>
          <a:srcRect b="54889"/>
          <a:stretch>
            <a:fillRect/>
          </a:stretch>
        </p:blipFill>
        <p:spPr bwMode="auto">
          <a:xfrm>
            <a:off x="4800600" y="4191000"/>
            <a:ext cx="3752850" cy="2410522"/>
          </a:xfrm>
          <a:prstGeom prst="rect">
            <a:avLst/>
          </a:prstGeom>
          <a:noFill/>
        </p:spPr>
      </p:pic>
      <p:pic>
        <p:nvPicPr>
          <p:cNvPr id="136203" name="Picture 11" descr="C:\Users\fenyo\Desktop\week3\20130212-071849-45328022.png"/>
          <p:cNvPicPr>
            <a:picLocks noChangeAspect="1" noChangeArrowheads="1"/>
          </p:cNvPicPr>
          <p:nvPr/>
        </p:nvPicPr>
        <p:blipFill>
          <a:blip r:embed="rId4" cstate="print"/>
          <a:srcRect b="55584"/>
          <a:stretch>
            <a:fillRect/>
          </a:stretch>
        </p:blipFill>
        <p:spPr bwMode="auto">
          <a:xfrm>
            <a:off x="419100" y="4191000"/>
            <a:ext cx="3752850" cy="2373351"/>
          </a:xfrm>
          <a:prstGeom prst="rect">
            <a:avLst/>
          </a:prstGeom>
          <a:noFill/>
        </p:spPr>
      </p:pic>
      <p:pic>
        <p:nvPicPr>
          <p:cNvPr id="136201" name="Picture 9" descr="C:\Users\fenyo\Desktop\week3\20130212-071656-106623142.png"/>
          <p:cNvPicPr>
            <a:picLocks noChangeAspect="1" noChangeArrowheads="1"/>
          </p:cNvPicPr>
          <p:nvPr/>
        </p:nvPicPr>
        <p:blipFill>
          <a:blip r:embed="rId5" cstate="print"/>
          <a:srcRect b="62923"/>
          <a:stretch>
            <a:fillRect/>
          </a:stretch>
        </p:blipFill>
        <p:spPr bwMode="auto">
          <a:xfrm>
            <a:off x="4800600" y="2412384"/>
            <a:ext cx="3752850" cy="1981200"/>
          </a:xfrm>
          <a:prstGeom prst="rect">
            <a:avLst/>
          </a:prstGeom>
          <a:noFill/>
        </p:spPr>
      </p:pic>
      <p:pic>
        <p:nvPicPr>
          <p:cNvPr id="136204" name="Picture 12" descr="C:\Users\fenyo\Desktop\week3\20130212-071924-88094074.png"/>
          <p:cNvPicPr>
            <a:picLocks noChangeAspect="1" noChangeArrowheads="1"/>
          </p:cNvPicPr>
          <p:nvPr/>
        </p:nvPicPr>
        <p:blipFill>
          <a:blip r:embed="rId6" cstate="print"/>
          <a:srcRect b="63102"/>
          <a:stretch>
            <a:fillRect/>
          </a:stretch>
        </p:blipFill>
        <p:spPr bwMode="auto">
          <a:xfrm>
            <a:off x="419100" y="2401233"/>
            <a:ext cx="3752850" cy="1971675"/>
          </a:xfrm>
          <a:prstGeom prst="rect">
            <a:avLst/>
          </a:prstGeom>
          <a:noFill/>
        </p:spPr>
      </p:pic>
      <p:pic>
        <p:nvPicPr>
          <p:cNvPr id="136200" name="Picture 8" descr="C:\Users\fenyo\Desktop\week3\20130212-071559-103835116.png"/>
          <p:cNvPicPr>
            <a:picLocks noChangeAspect="1" noChangeArrowheads="1"/>
          </p:cNvPicPr>
          <p:nvPr/>
        </p:nvPicPr>
        <p:blipFill>
          <a:blip r:embed="rId7" cstate="print"/>
          <a:srcRect b="63220"/>
          <a:stretch>
            <a:fillRect/>
          </a:stretch>
        </p:blipFill>
        <p:spPr bwMode="auto">
          <a:xfrm>
            <a:off x="4838700" y="631633"/>
            <a:ext cx="3676650" cy="1965325"/>
          </a:xfrm>
          <a:prstGeom prst="rect">
            <a:avLst/>
          </a:prstGeom>
          <a:noFill/>
        </p:spPr>
      </p:pic>
      <p:pic>
        <p:nvPicPr>
          <p:cNvPr id="136205" name="Picture 13" descr="C:\Users\fenyo\Desktop\week3\20130212-071959-31975639.png"/>
          <p:cNvPicPr>
            <a:picLocks noChangeAspect="1" noChangeArrowheads="1"/>
          </p:cNvPicPr>
          <p:nvPr/>
        </p:nvPicPr>
        <p:blipFill>
          <a:blip r:embed="rId8" cstate="print"/>
          <a:srcRect b="63161"/>
          <a:stretch>
            <a:fillRect/>
          </a:stretch>
        </p:blipFill>
        <p:spPr bwMode="auto">
          <a:xfrm>
            <a:off x="457200" y="620443"/>
            <a:ext cx="3676650" cy="1968500"/>
          </a:xfrm>
          <a:prstGeom prst="rect">
            <a:avLst/>
          </a:prstGeom>
          <a:noFill/>
        </p:spPr>
      </p:pic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611563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What resolution do we need to differentiate a 1600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peptide that carries either an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acetylation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(+ 42.0100) </a:t>
            </a:r>
            <a:r>
              <a:rPr lang="en-US" sz="2800" dirty="0" smtClean="0">
                <a:latin typeface="Comic Sans MS" pitchFamily="66" charset="0"/>
              </a:rPr>
              <a:t>or </a:t>
            </a:r>
            <a:r>
              <a:rPr lang="en-US" sz="2800" dirty="0" err="1" smtClean="0">
                <a:latin typeface="Comic Sans MS" pitchFamily="66" charset="0"/>
              </a:rPr>
              <a:t>trimethylation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42.0464 )?</a:t>
            </a:r>
          </a:p>
          <a:p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R = 1600/0.0364 = 43,956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4733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4685" y="124669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4685" y="1688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139535" y="1661343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65955" y="145946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resolving power </a:t>
            </a:r>
            <a:endParaRPr lang="en-US" dirty="0"/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Resolution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3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Isotope Clusters and Charge 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29" y="830407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237220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090" y="1494284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3" name="Group 6"/>
          <p:cNvGrpSpPr/>
          <p:nvPr/>
        </p:nvGrpSpPr>
        <p:grpSpPr>
          <a:xfrm>
            <a:off x="3993901" y="1076804"/>
            <a:ext cx="1861418" cy="1066800"/>
            <a:chOff x="3993901" y="762000"/>
            <a:chExt cx="1861418" cy="1066800"/>
          </a:xfrm>
        </p:grpSpPr>
        <p:sp>
          <p:nvSpPr>
            <p:cNvPr id="24" name="TextBox 23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1+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7620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32676" y="115175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26249" y="15518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94" y="2600804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342065" y="41426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103755" y="3264681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87" name="Group 34"/>
          <p:cNvGrpSpPr/>
          <p:nvPr/>
        </p:nvGrpSpPr>
        <p:grpSpPr>
          <a:xfrm>
            <a:off x="3995853" y="2847201"/>
            <a:ext cx="1864344" cy="1066800"/>
            <a:chOff x="3990975" y="762000"/>
            <a:chExt cx="1864344" cy="1066800"/>
          </a:xfrm>
        </p:grpSpPr>
        <p:sp>
          <p:nvSpPr>
            <p:cNvPr id="88" name="TextBox 87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2+</a:t>
              </a:r>
              <a:endParaRPr lang="en-US" sz="1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90975" y="76200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375526" y="115175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765426" y="155180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88" y="4582004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4351359" y="612380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49" y="5245881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grpSp>
        <p:nvGrpSpPr>
          <p:cNvPr id="122" name="Group 43"/>
          <p:cNvGrpSpPr/>
          <p:nvPr/>
        </p:nvGrpSpPr>
        <p:grpSpPr>
          <a:xfrm>
            <a:off x="3962400" y="4828401"/>
            <a:ext cx="1902444" cy="1066800"/>
            <a:chOff x="3952875" y="762000"/>
            <a:chExt cx="1902444" cy="1066800"/>
          </a:xfrm>
        </p:grpSpPr>
        <p:sp>
          <p:nvSpPr>
            <p:cNvPr id="123" name="TextBox 122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3+</a:t>
              </a:r>
              <a:endParaRPr lang="en-US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952875" y="76200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346951" y="115175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746376" y="155180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7388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104" grpId="0"/>
      <p:bldP spid="1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557</Words>
  <Application>Microsoft Office PowerPoint</Application>
  <PresentationFormat>On-screen Show (4:3)</PresentationFormat>
  <Paragraphs>261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65</cp:revision>
  <dcterms:created xsi:type="dcterms:W3CDTF">2005-06-29T18:18:27Z</dcterms:created>
  <dcterms:modified xsi:type="dcterms:W3CDTF">2013-02-13T12:43:55Z</dcterms:modified>
</cp:coreProperties>
</file>