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703" r:id="rId2"/>
    <p:sldId id="712" r:id="rId3"/>
    <p:sldId id="713" r:id="rId4"/>
    <p:sldId id="714" r:id="rId5"/>
    <p:sldId id="665" r:id="rId6"/>
    <p:sldId id="734" r:id="rId7"/>
    <p:sldId id="736" r:id="rId8"/>
    <p:sldId id="737" r:id="rId9"/>
    <p:sldId id="672" r:id="rId10"/>
    <p:sldId id="449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23" r:id="rId21"/>
    <p:sldId id="625" r:id="rId22"/>
    <p:sldId id="674" r:id="rId23"/>
    <p:sldId id="675" r:id="rId24"/>
    <p:sldId id="676" r:id="rId25"/>
    <p:sldId id="677" r:id="rId26"/>
    <p:sldId id="489" r:id="rId27"/>
    <p:sldId id="735" r:id="rId28"/>
    <p:sldId id="495" r:id="rId29"/>
    <p:sldId id="699" r:id="rId30"/>
    <p:sldId id="501" r:id="rId31"/>
    <p:sldId id="693" r:id="rId32"/>
    <p:sldId id="694" r:id="rId33"/>
    <p:sldId id="695" r:id="rId34"/>
    <p:sldId id="696" r:id="rId35"/>
    <p:sldId id="715" r:id="rId36"/>
    <p:sldId id="716" r:id="rId37"/>
    <p:sldId id="717" r:id="rId38"/>
    <p:sldId id="718" r:id="rId39"/>
    <p:sldId id="719" r:id="rId40"/>
    <p:sldId id="720" r:id="rId41"/>
    <p:sldId id="721" r:id="rId42"/>
    <p:sldId id="722" r:id="rId43"/>
    <p:sldId id="723" r:id="rId44"/>
    <p:sldId id="724" r:id="rId45"/>
    <p:sldId id="725" r:id="rId46"/>
    <p:sldId id="726" r:id="rId47"/>
    <p:sldId id="728" r:id="rId48"/>
    <p:sldId id="729" r:id="rId49"/>
    <p:sldId id="730" r:id="rId50"/>
    <p:sldId id="731" r:id="rId51"/>
    <p:sldId id="732" r:id="rId52"/>
    <p:sldId id="733" r:id="rId53"/>
    <p:sldId id="704" r:id="rId5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25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26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27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9E221-5C21-4FA3-948B-170E2F54A34A}" type="slidenum">
              <a:rPr lang="en-US"/>
              <a:pPr/>
              <a:t>28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38B63-8854-47EB-B2AA-1312C5592CEB}" type="slidenum">
              <a:rPr lang="en-US"/>
              <a:pPr/>
              <a:t>29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C9E5C-58A2-438F-A0CC-4BB450167811}" type="slidenum">
              <a:rPr lang="en-US"/>
              <a:pPr/>
              <a:t>30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68011-F1FC-4EC7-A221-09451EAD4602}" type="slidenum">
              <a:rPr lang="en-US"/>
              <a:pPr/>
              <a:t>31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904DA-9855-4214-92CA-69133E6B8C24}" type="slidenum">
              <a:rPr lang="en-US"/>
              <a:pPr/>
              <a:t>32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BA917-B103-4F2F-A253-305D3DBE4655}" type="slidenum">
              <a:rPr lang="en-US"/>
              <a:pPr/>
              <a:t>33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4F2D3-23AE-4038-A177-F9D89CC87746}" type="slidenum">
              <a:rPr lang="en-US"/>
              <a:pPr/>
              <a:t>34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782F1-BE9C-4521-8EDB-8C7123542526}" type="slidenum">
              <a:rPr/>
              <a:pPr/>
              <a:t>35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2E885-A624-4441-B0D4-28E664738CAC}" type="slidenum">
              <a:rPr/>
              <a:pPr/>
              <a:t>36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5112A-13F4-472F-B36B-40FE2390F717}" type="slidenum">
              <a:rPr/>
              <a:pPr/>
              <a:t>37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762C0-CDD6-4020-A1C1-D1E6AD7BBDDC}" type="slidenum">
              <a:rPr/>
              <a:pPr/>
              <a:t>38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27CD3-6B35-435F-917D-2E45DC010499}" type="slidenum">
              <a:rPr/>
              <a:pPr/>
              <a:t>39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0179B-8D92-46C7-A7F2-804D3AF2B4BE}" type="slidenum">
              <a:rPr/>
              <a:pPr/>
              <a:t>40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5018C-A495-4010-A5E8-090133FC65E6}" type="slidenum">
              <a:rPr/>
              <a:pPr/>
              <a:t>41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70FE6-77A2-4FD1-AD04-374901752C0C}" type="slidenum">
              <a:rPr/>
              <a:pPr/>
              <a:t>42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79FAF-4207-4E84-82CD-EE270264063A}" type="slidenum">
              <a:rPr/>
              <a:pPr/>
              <a:t>43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BC30A-0357-40AE-BCB7-E67F1EE043CE}" type="slidenum">
              <a:rPr/>
              <a:pPr/>
              <a:t>44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BCF63-709D-4A72-A6CF-9DD49ECD2CE9}" type="slidenum">
              <a:rPr/>
              <a:pPr/>
              <a:t>45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5CC8D-EB0F-4527-A8B9-4451CAAD442C}" type="slidenum">
              <a:rPr/>
              <a:pPr/>
              <a:t>46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B095F-479C-464B-9AA8-52A59E8C79FF}" type="slidenum">
              <a:rPr/>
              <a:pPr/>
              <a:t>47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89F44-FD42-46CD-B0B2-95D38B125502}" type="slidenum">
              <a:rPr/>
              <a:pPr/>
              <a:t>48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A3116-2656-422F-8C30-8833DFFA7259}" type="slidenum">
              <a:rPr/>
              <a:pPr/>
              <a:t>49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80ACA-CAB1-4004-A875-C7F138947E82}" type="slidenum">
              <a:rPr/>
              <a:pPr/>
              <a:t>50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E5637-06FC-4EFE-90C9-021D8BE50310}" type="slidenum">
              <a:rPr/>
              <a:pPr/>
              <a:t>51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BE8CF-6E23-409C-BA3E-E2E07E7254F1}" type="slidenum">
              <a:rPr/>
              <a:pPr/>
              <a:t>52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53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1F03B-8A7C-4785-9DB4-9BA5EE0DEC3B}" type="slidenum">
              <a:rPr lang="en-US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BCB89D-9B41-4370-BC46-C1F75AC2A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identification I: searching protein sequence collections and significance testing </a:t>
            </a:r>
            <a:r>
              <a:rPr lang="sv-SE" sz="2800" b="1" dirty="0" smtClean="0">
                <a:latin typeface="Comic Sans MS" pitchFamily="66" charset="0"/>
              </a:rPr>
              <a:t>(Week 4)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352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/>
          <p:cNvPicPr>
            <a:picLocks noChangeAspect="1" noChangeArrowheads="1"/>
          </p:cNvPicPr>
          <p:nvPr/>
        </p:nvPicPr>
        <p:blipFill>
          <a:blip r:embed="rId3" cstate="print"/>
          <a:srcRect r="24001" b="49916"/>
          <a:stretch>
            <a:fillRect/>
          </a:stretch>
        </p:blipFill>
        <p:spPr bwMode="auto">
          <a:xfrm>
            <a:off x="0" y="1371600"/>
            <a:ext cx="91440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1447800"/>
            <a:ext cx="9144000" cy="4419600"/>
            <a:chOff x="0" y="912"/>
            <a:chExt cx="5760" cy="2784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288"/>
              <a:ext cx="5760" cy="2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Rectangle 3"/>
            <p:cNvSpPr>
              <a:spLocks noChangeArrowheads="1"/>
            </p:cNvSpPr>
            <p:nvPr/>
          </p:nvSpPr>
          <p:spPr bwMode="auto">
            <a:xfrm>
              <a:off x="0" y="3456"/>
              <a:ext cx="307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32"/>
            <p:cNvSpPr>
              <a:spLocks noChangeArrowheads="1"/>
            </p:cNvSpPr>
            <p:nvPr/>
          </p:nvSpPr>
          <p:spPr bwMode="auto">
            <a:xfrm>
              <a:off x="0" y="912"/>
              <a:ext cx="30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40597" y="0"/>
            <a:ext cx="5083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Identification – Tandem MS</a:t>
            </a:r>
          </a:p>
        </p:txBody>
      </p:sp>
      <p:sp>
        <p:nvSpPr>
          <p:cNvPr id="11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roup 414"/>
          <p:cNvGrpSpPr/>
          <p:nvPr/>
        </p:nvGrpSpPr>
        <p:grpSpPr>
          <a:xfrm>
            <a:off x="300038" y="2916238"/>
            <a:ext cx="8736012" cy="3698875"/>
            <a:chOff x="300038" y="2916238"/>
            <a:chExt cx="8736012" cy="3698875"/>
          </a:xfrm>
        </p:grpSpPr>
        <p:sp>
          <p:nvSpPr>
            <p:cNvPr id="41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41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% Relative Abundance</a:t>
              </a:r>
            </a:p>
          </p:txBody>
        </p:sp>
        <p:sp>
          <p:nvSpPr>
            <p:cNvPr id="81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81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81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81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81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81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</p:grpSp>
      <p:sp>
        <p:nvSpPr>
          <p:cNvPr id="816" name="Text Box 10"/>
          <p:cNvSpPr txBox="1">
            <a:spLocks noChangeArrowheads="1"/>
          </p:cNvSpPr>
          <p:nvPr/>
        </p:nvSpPr>
        <p:spPr bwMode="auto">
          <a:xfrm>
            <a:off x="1265554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17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18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819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820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21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2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823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24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25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26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82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828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6553200" y="2819400"/>
            <a:ext cx="2438400" cy="1981200"/>
            <a:chOff x="6553200" y="2819400"/>
            <a:chExt cx="2438400" cy="1981200"/>
          </a:xfrm>
        </p:grpSpPr>
        <p:pic>
          <p:nvPicPr>
            <p:cNvPr id="85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22580" t="3810" r="25807" b="35216"/>
            <a:stretch>
              <a:fillRect/>
            </a:stretch>
          </p:blipFill>
          <p:spPr bwMode="auto">
            <a:xfrm>
              <a:off x="6553200" y="2819400"/>
              <a:ext cx="2438400" cy="198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57" name="Rectangle 8"/>
            <p:cNvSpPr>
              <a:spLocks noChangeArrowheads="1"/>
            </p:cNvSpPr>
            <p:nvPr/>
          </p:nvSpPr>
          <p:spPr bwMode="auto">
            <a:xfrm>
              <a:off x="7123889" y="28813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Rectangle 9"/>
            <p:cNvSpPr>
              <a:spLocks noChangeArrowheads="1"/>
            </p:cNvSpPr>
            <p:nvPr/>
          </p:nvSpPr>
          <p:spPr bwMode="auto">
            <a:xfrm>
              <a:off x="7279532" y="38719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10"/>
            <p:cNvSpPr>
              <a:spLocks noChangeShapeType="1"/>
            </p:cNvSpPr>
            <p:nvPr/>
          </p:nvSpPr>
          <p:spPr bwMode="auto">
            <a:xfrm>
              <a:off x="7294772" y="3609568"/>
              <a:ext cx="0" cy="1857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Line 11"/>
            <p:cNvSpPr>
              <a:spLocks noChangeShapeType="1"/>
            </p:cNvSpPr>
            <p:nvPr/>
          </p:nvSpPr>
          <p:spPr bwMode="auto">
            <a:xfrm flipV="1">
              <a:off x="7302014" y="3840956"/>
              <a:ext cx="0" cy="123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Rectangle 8"/>
            <p:cNvSpPr>
              <a:spLocks noChangeArrowheads="1"/>
            </p:cNvSpPr>
            <p:nvPr/>
          </p:nvSpPr>
          <p:spPr bwMode="auto">
            <a:xfrm>
              <a:off x="7965495" y="2946109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Rectangle 8"/>
            <p:cNvSpPr>
              <a:spLocks noChangeArrowheads="1"/>
            </p:cNvSpPr>
            <p:nvPr/>
          </p:nvSpPr>
          <p:spPr bwMode="auto">
            <a:xfrm>
              <a:off x="7762672" y="2895600"/>
              <a:ext cx="466928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Rectangle 8"/>
            <p:cNvSpPr>
              <a:spLocks noChangeArrowheads="1"/>
            </p:cNvSpPr>
            <p:nvPr/>
          </p:nvSpPr>
          <p:spPr bwMode="auto">
            <a:xfrm>
              <a:off x="8005864" y="4338637"/>
              <a:ext cx="259404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Rectangle 8"/>
            <p:cNvSpPr>
              <a:spLocks noChangeArrowheads="1"/>
            </p:cNvSpPr>
            <p:nvPr/>
          </p:nvSpPr>
          <p:spPr bwMode="auto">
            <a:xfrm>
              <a:off x="7968877" y="3840956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5" name="Straight Connector 864"/>
            <p:cNvCxnSpPr/>
            <p:nvPr/>
          </p:nvCxnSpPr>
          <p:spPr>
            <a:xfrm rot="10800000" flipV="1">
              <a:off x="7927181" y="3817143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/>
            <p:cNvCxnSpPr/>
            <p:nvPr/>
          </p:nvCxnSpPr>
          <p:spPr>
            <a:xfrm rot="10800000" flipV="1">
              <a:off x="7860505" y="3726657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4700" y="1447800"/>
            <a:ext cx="7683500" cy="677863"/>
            <a:chOff x="774700" y="1447800"/>
            <a:chExt cx="7683619" cy="677863"/>
          </a:xfrm>
        </p:grpSpPr>
        <p:sp>
          <p:nvSpPr>
            <p:cNvPr id="1474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42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14743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44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14745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46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14747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48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14749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0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14751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2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14753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4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14755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1475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8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14759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60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14761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300038" y="2916238"/>
            <a:ext cx="8736012" cy="3698875"/>
            <a:chOff x="300038" y="2916238"/>
            <a:chExt cx="8736012" cy="3698875"/>
          </a:xfrm>
        </p:grpSpPr>
        <p:sp>
          <p:nvSpPr>
            <p:cNvPr id="427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428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% Relative Abundance</a:t>
              </a:r>
            </a:p>
          </p:txBody>
        </p:sp>
        <p:sp>
          <p:nvSpPr>
            <p:cNvPr id="821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822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823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824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825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826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</p:grpSp>
      <p:grpSp>
        <p:nvGrpSpPr>
          <p:cNvPr id="851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852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853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54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5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856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7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8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59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860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861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grpSp>
        <p:nvGrpSpPr>
          <p:cNvPr id="840" name="Group 839"/>
          <p:cNvGrpSpPr/>
          <p:nvPr/>
        </p:nvGrpSpPr>
        <p:grpSpPr>
          <a:xfrm>
            <a:off x="6553200" y="2819400"/>
            <a:ext cx="2438400" cy="1981200"/>
            <a:chOff x="6553200" y="2819400"/>
            <a:chExt cx="2438400" cy="1981200"/>
          </a:xfrm>
        </p:grpSpPr>
        <p:pic>
          <p:nvPicPr>
            <p:cNvPr id="84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22580" t="3810" r="25807" b="35216"/>
            <a:stretch>
              <a:fillRect/>
            </a:stretch>
          </p:blipFill>
          <p:spPr bwMode="auto">
            <a:xfrm>
              <a:off x="6553200" y="2819400"/>
              <a:ext cx="2438400" cy="198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42" name="Rectangle 8"/>
            <p:cNvSpPr>
              <a:spLocks noChangeArrowheads="1"/>
            </p:cNvSpPr>
            <p:nvPr/>
          </p:nvSpPr>
          <p:spPr bwMode="auto">
            <a:xfrm>
              <a:off x="7123889" y="28813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Rectangle 9"/>
            <p:cNvSpPr>
              <a:spLocks noChangeArrowheads="1"/>
            </p:cNvSpPr>
            <p:nvPr/>
          </p:nvSpPr>
          <p:spPr bwMode="auto">
            <a:xfrm>
              <a:off x="7279532" y="38719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10"/>
            <p:cNvSpPr>
              <a:spLocks noChangeShapeType="1"/>
            </p:cNvSpPr>
            <p:nvPr/>
          </p:nvSpPr>
          <p:spPr bwMode="auto">
            <a:xfrm>
              <a:off x="7294772" y="3609568"/>
              <a:ext cx="0" cy="1857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Line 11"/>
            <p:cNvSpPr>
              <a:spLocks noChangeShapeType="1"/>
            </p:cNvSpPr>
            <p:nvPr/>
          </p:nvSpPr>
          <p:spPr bwMode="auto">
            <a:xfrm flipV="1">
              <a:off x="7302014" y="3840956"/>
              <a:ext cx="0" cy="123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Rectangle 8"/>
            <p:cNvSpPr>
              <a:spLocks noChangeArrowheads="1"/>
            </p:cNvSpPr>
            <p:nvPr/>
          </p:nvSpPr>
          <p:spPr bwMode="auto">
            <a:xfrm>
              <a:off x="7965495" y="2946109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Rectangle 8"/>
            <p:cNvSpPr>
              <a:spLocks noChangeArrowheads="1"/>
            </p:cNvSpPr>
            <p:nvPr/>
          </p:nvSpPr>
          <p:spPr bwMode="auto">
            <a:xfrm>
              <a:off x="7762672" y="2895600"/>
              <a:ext cx="466928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Rectangle 8"/>
            <p:cNvSpPr>
              <a:spLocks noChangeArrowheads="1"/>
            </p:cNvSpPr>
            <p:nvPr/>
          </p:nvSpPr>
          <p:spPr bwMode="auto">
            <a:xfrm>
              <a:off x="8005864" y="4338637"/>
              <a:ext cx="259404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Rectangle 8"/>
            <p:cNvSpPr>
              <a:spLocks noChangeArrowheads="1"/>
            </p:cNvSpPr>
            <p:nvPr/>
          </p:nvSpPr>
          <p:spPr bwMode="auto">
            <a:xfrm>
              <a:off x="7968877" y="3840956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50" name="Straight Connector 849"/>
            <p:cNvCxnSpPr/>
            <p:nvPr/>
          </p:nvCxnSpPr>
          <p:spPr>
            <a:xfrm rot="10800000" flipV="1">
              <a:off x="7927181" y="3817143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/>
            <p:cNvCxnSpPr/>
            <p:nvPr/>
          </p:nvCxnSpPr>
          <p:spPr>
            <a:xfrm rot="10800000" flipV="1">
              <a:off x="7860505" y="3726657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3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15765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15766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67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15768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69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15770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15771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72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15773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1577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75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15776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15777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78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15779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15780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81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15782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15783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84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15785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15786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87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15788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1578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90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15791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15792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93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15794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15795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15796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300038" y="2916238"/>
            <a:ext cx="8736012" cy="3698875"/>
            <a:chOff x="300038" y="2916238"/>
            <a:chExt cx="8736012" cy="3698875"/>
          </a:xfrm>
        </p:grpSpPr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439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% Relative Abundance</a:t>
              </a:r>
            </a:p>
          </p:txBody>
        </p:sp>
        <p:sp>
          <p:nvSpPr>
            <p:cNvPr id="832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833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834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835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836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837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</p:grpSp>
      <p:grpSp>
        <p:nvGrpSpPr>
          <p:cNvPr id="851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852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853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54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5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856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7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8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59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860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861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grpSp>
        <p:nvGrpSpPr>
          <p:cNvPr id="866" name="Group 865"/>
          <p:cNvGrpSpPr/>
          <p:nvPr/>
        </p:nvGrpSpPr>
        <p:grpSpPr>
          <a:xfrm>
            <a:off x="6553200" y="2819400"/>
            <a:ext cx="2438400" cy="1981200"/>
            <a:chOff x="6553200" y="2819400"/>
            <a:chExt cx="2438400" cy="1981200"/>
          </a:xfrm>
        </p:grpSpPr>
        <p:pic>
          <p:nvPicPr>
            <p:cNvPr id="84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22580" t="3810" r="25807" b="35216"/>
            <a:stretch>
              <a:fillRect/>
            </a:stretch>
          </p:blipFill>
          <p:spPr bwMode="auto">
            <a:xfrm>
              <a:off x="6553200" y="2819400"/>
              <a:ext cx="2438400" cy="198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42" name="Rectangle 8"/>
            <p:cNvSpPr>
              <a:spLocks noChangeArrowheads="1"/>
            </p:cNvSpPr>
            <p:nvPr/>
          </p:nvSpPr>
          <p:spPr bwMode="auto">
            <a:xfrm>
              <a:off x="7123889" y="28813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Rectangle 9"/>
            <p:cNvSpPr>
              <a:spLocks noChangeArrowheads="1"/>
            </p:cNvSpPr>
            <p:nvPr/>
          </p:nvSpPr>
          <p:spPr bwMode="auto">
            <a:xfrm>
              <a:off x="7279532" y="38719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10"/>
            <p:cNvSpPr>
              <a:spLocks noChangeShapeType="1"/>
            </p:cNvSpPr>
            <p:nvPr/>
          </p:nvSpPr>
          <p:spPr bwMode="auto">
            <a:xfrm>
              <a:off x="7294772" y="3609568"/>
              <a:ext cx="0" cy="1857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Line 11"/>
            <p:cNvSpPr>
              <a:spLocks noChangeShapeType="1"/>
            </p:cNvSpPr>
            <p:nvPr/>
          </p:nvSpPr>
          <p:spPr bwMode="auto">
            <a:xfrm flipV="1">
              <a:off x="7302014" y="3840956"/>
              <a:ext cx="0" cy="123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Rectangle 8"/>
            <p:cNvSpPr>
              <a:spLocks noChangeArrowheads="1"/>
            </p:cNvSpPr>
            <p:nvPr/>
          </p:nvSpPr>
          <p:spPr bwMode="auto">
            <a:xfrm>
              <a:off x="7965495" y="2946109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Rectangle 8"/>
            <p:cNvSpPr>
              <a:spLocks noChangeArrowheads="1"/>
            </p:cNvSpPr>
            <p:nvPr/>
          </p:nvSpPr>
          <p:spPr bwMode="auto">
            <a:xfrm>
              <a:off x="7762672" y="2895600"/>
              <a:ext cx="466928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Rectangle 8"/>
            <p:cNvSpPr>
              <a:spLocks noChangeArrowheads="1"/>
            </p:cNvSpPr>
            <p:nvPr/>
          </p:nvSpPr>
          <p:spPr bwMode="auto">
            <a:xfrm>
              <a:off x="8005864" y="4338637"/>
              <a:ext cx="259404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Rectangle 8"/>
            <p:cNvSpPr>
              <a:spLocks noChangeArrowheads="1"/>
            </p:cNvSpPr>
            <p:nvPr/>
          </p:nvSpPr>
          <p:spPr bwMode="auto">
            <a:xfrm>
              <a:off x="7968877" y="3840956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3" name="Straight Connector 862"/>
            <p:cNvCxnSpPr/>
            <p:nvPr/>
          </p:nvCxnSpPr>
          <p:spPr>
            <a:xfrm rot="10800000" flipV="1">
              <a:off x="7927181" y="3817143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/>
            <p:nvPr/>
          </p:nvCxnSpPr>
          <p:spPr>
            <a:xfrm rot="10800000" flipV="1">
              <a:off x="7860505" y="3726657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7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6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16805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16806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07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16808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09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16810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16811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12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16813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1681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15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16816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16817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18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16819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16820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21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16822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16823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24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16825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16826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27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16828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1682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30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16831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16832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33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16834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16835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16836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871" name="Group 870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455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456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849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850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851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852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853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854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855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856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57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858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59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60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61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62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3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4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5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6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7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8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9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70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grpSp>
        <p:nvGrpSpPr>
          <p:cNvPr id="884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885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88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87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88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889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90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9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92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893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894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872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73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70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82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3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84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5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86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87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8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89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90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1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92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93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4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95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9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7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498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499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0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501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502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3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504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505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6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507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08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9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10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11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12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13" name="Group 512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14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15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08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09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10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11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12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13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14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15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6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17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8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9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0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2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3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4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5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6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7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8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9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grpSp>
        <p:nvGrpSpPr>
          <p:cNvPr id="3" name="Group 468"/>
          <p:cNvGrpSpPr>
            <a:grpSpLocks/>
          </p:cNvGrpSpPr>
          <p:nvPr/>
        </p:nvGrpSpPr>
        <p:grpSpPr bwMode="auto">
          <a:xfrm>
            <a:off x="2362200" y="1371600"/>
            <a:ext cx="1041400" cy="1295400"/>
            <a:chOff x="2312" y="864"/>
            <a:chExt cx="656" cy="816"/>
          </a:xfrm>
        </p:grpSpPr>
        <p:sp>
          <p:nvSpPr>
            <p:cNvPr id="17833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34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35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Oval 1296"/>
          <p:cNvSpPr>
            <a:spLocks noChangeArrowheads="1"/>
          </p:cNvSpPr>
          <p:nvPr/>
        </p:nvSpPr>
        <p:spPr bwMode="auto">
          <a:xfrm>
            <a:off x="5943600" y="35052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Oval 1297"/>
          <p:cNvSpPr>
            <a:spLocks noChangeArrowheads="1"/>
          </p:cNvSpPr>
          <p:nvPr/>
        </p:nvSpPr>
        <p:spPr bwMode="auto">
          <a:xfrm>
            <a:off x="1676400" y="48006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72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73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4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5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76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7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8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9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80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81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930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31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8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8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8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8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8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9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9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9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9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9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9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50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50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50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50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50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50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50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1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1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1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1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1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1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1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1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1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1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1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1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1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1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1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3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3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grpSp>
        <p:nvGrpSpPr>
          <p:cNvPr id="3" name="Group 468"/>
          <p:cNvGrpSpPr>
            <a:grpSpLocks/>
          </p:cNvGrpSpPr>
          <p:nvPr/>
        </p:nvGrpSpPr>
        <p:grpSpPr bwMode="auto">
          <a:xfrm>
            <a:off x="3009900" y="1371600"/>
            <a:ext cx="1041400" cy="1295400"/>
            <a:chOff x="2312" y="864"/>
            <a:chExt cx="656" cy="816"/>
          </a:xfrm>
        </p:grpSpPr>
        <p:sp>
          <p:nvSpPr>
            <p:cNvPr id="18863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4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5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8" name="Oval 1296"/>
          <p:cNvSpPr>
            <a:spLocks noChangeArrowheads="1"/>
          </p:cNvSpPr>
          <p:nvPr/>
        </p:nvSpPr>
        <p:spPr bwMode="auto">
          <a:xfrm>
            <a:off x="5105400" y="25908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Oval 1297"/>
          <p:cNvSpPr>
            <a:spLocks noChangeArrowheads="1"/>
          </p:cNvSpPr>
          <p:nvPr/>
        </p:nvSpPr>
        <p:spPr bwMode="auto">
          <a:xfrm>
            <a:off x="2552700" y="49530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Oval 1296"/>
          <p:cNvSpPr>
            <a:spLocks noChangeArrowheads="1"/>
          </p:cNvSpPr>
          <p:nvPr/>
        </p:nvSpPr>
        <p:spPr bwMode="auto">
          <a:xfrm>
            <a:off x="5943600" y="35052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Oval 1297"/>
          <p:cNvSpPr>
            <a:spLocks noChangeArrowheads="1"/>
          </p:cNvSpPr>
          <p:nvPr/>
        </p:nvSpPr>
        <p:spPr bwMode="auto">
          <a:xfrm>
            <a:off x="1676400" y="48006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8444" name="Straight Arrow Connector 469"/>
          <p:cNvCxnSpPr>
            <a:cxnSpLocks noChangeShapeType="1"/>
          </p:cNvCxnSpPr>
          <p:nvPr/>
        </p:nvCxnSpPr>
        <p:spPr bwMode="auto">
          <a:xfrm>
            <a:off x="5461000" y="4491037"/>
            <a:ext cx="685800" cy="15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45" name="TextBox 470"/>
          <p:cNvSpPr txBox="1">
            <a:spLocks noChangeArrowheads="1"/>
          </p:cNvSpPr>
          <p:nvPr/>
        </p:nvSpPr>
        <p:spPr bwMode="auto">
          <a:xfrm>
            <a:off x="5448300" y="4033837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113</a:t>
            </a:r>
          </a:p>
        </p:txBody>
      </p:sp>
      <p:grpSp>
        <p:nvGrpSpPr>
          <p:cNvPr id="466" name="Group 468"/>
          <p:cNvGrpSpPr>
            <a:grpSpLocks/>
          </p:cNvGrpSpPr>
          <p:nvPr/>
        </p:nvGrpSpPr>
        <p:grpSpPr bwMode="auto">
          <a:xfrm>
            <a:off x="2362200" y="1371600"/>
            <a:ext cx="1041400" cy="1295400"/>
            <a:chOff x="2312" y="864"/>
            <a:chExt cx="656" cy="816"/>
          </a:xfrm>
        </p:grpSpPr>
        <p:sp>
          <p:nvSpPr>
            <p:cNvPr id="467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7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7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7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7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8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81" name="Oval 1296"/>
          <p:cNvSpPr>
            <a:spLocks noChangeArrowheads="1"/>
          </p:cNvSpPr>
          <p:nvPr/>
        </p:nvSpPr>
        <p:spPr bwMode="auto">
          <a:xfrm>
            <a:off x="292608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32" name="Straight Arrow Connector 469"/>
          <p:cNvCxnSpPr>
            <a:cxnSpLocks noChangeShapeType="1"/>
          </p:cNvCxnSpPr>
          <p:nvPr/>
        </p:nvCxnSpPr>
        <p:spPr bwMode="auto">
          <a:xfrm>
            <a:off x="2070100" y="4724400"/>
            <a:ext cx="685800" cy="15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33" name="TextBox 470"/>
          <p:cNvSpPr txBox="1">
            <a:spLocks noChangeArrowheads="1"/>
          </p:cNvSpPr>
          <p:nvPr/>
        </p:nvSpPr>
        <p:spPr bwMode="auto">
          <a:xfrm>
            <a:off x="2057400" y="42672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113</a:t>
            </a:r>
          </a:p>
        </p:txBody>
      </p:sp>
      <p:sp>
        <p:nvSpPr>
          <p:cNvPr id="934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3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8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8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8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8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8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9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9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9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9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9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9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50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50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50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50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50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50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50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1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1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1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1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1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1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1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1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1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1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1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1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1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1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1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3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3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grpSp>
        <p:nvGrpSpPr>
          <p:cNvPr id="5" name="Group 468"/>
          <p:cNvGrpSpPr>
            <a:grpSpLocks/>
          </p:cNvGrpSpPr>
          <p:nvPr/>
        </p:nvGrpSpPr>
        <p:grpSpPr bwMode="auto">
          <a:xfrm>
            <a:off x="3657600" y="1371600"/>
            <a:ext cx="1041400" cy="1295400"/>
            <a:chOff x="2312" y="864"/>
            <a:chExt cx="656" cy="816"/>
          </a:xfrm>
        </p:grpSpPr>
        <p:sp>
          <p:nvSpPr>
            <p:cNvPr id="19470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2" name="Oval 1296"/>
          <p:cNvSpPr>
            <a:spLocks noChangeArrowheads="1"/>
          </p:cNvSpPr>
          <p:nvPr/>
        </p:nvSpPr>
        <p:spPr bwMode="auto">
          <a:xfrm>
            <a:off x="4178300" y="46482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Oval 1297"/>
          <p:cNvSpPr>
            <a:spLocks noChangeArrowheads="1"/>
          </p:cNvSpPr>
          <p:nvPr/>
        </p:nvSpPr>
        <p:spPr bwMode="auto">
          <a:xfrm>
            <a:off x="3479800" y="50800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Oval 1296"/>
          <p:cNvSpPr>
            <a:spLocks noChangeArrowheads="1"/>
          </p:cNvSpPr>
          <p:nvPr/>
        </p:nvSpPr>
        <p:spPr bwMode="auto">
          <a:xfrm>
            <a:off x="5105400" y="25908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Oval 1297"/>
          <p:cNvSpPr>
            <a:spLocks noChangeArrowheads="1"/>
          </p:cNvSpPr>
          <p:nvPr/>
        </p:nvSpPr>
        <p:spPr bwMode="auto">
          <a:xfrm>
            <a:off x="2552700" y="49530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TextBox 462"/>
          <p:cNvSpPr txBox="1">
            <a:spLocks noChangeArrowheads="1"/>
          </p:cNvSpPr>
          <p:nvPr/>
        </p:nvSpPr>
        <p:spPr bwMode="auto">
          <a:xfrm>
            <a:off x="2959100" y="446563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129</a:t>
            </a:r>
          </a:p>
        </p:txBody>
      </p:sp>
      <p:cxnSp>
        <p:nvCxnSpPr>
          <p:cNvPr id="19468" name="Straight Arrow Connector 463"/>
          <p:cNvCxnSpPr>
            <a:cxnSpLocks noChangeShapeType="1"/>
          </p:cNvCxnSpPr>
          <p:nvPr/>
        </p:nvCxnSpPr>
        <p:spPr bwMode="auto">
          <a:xfrm>
            <a:off x="4584700" y="3810000"/>
            <a:ext cx="685800" cy="15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469" name="TextBox 464"/>
          <p:cNvSpPr txBox="1">
            <a:spLocks noChangeArrowheads="1"/>
          </p:cNvSpPr>
          <p:nvPr/>
        </p:nvSpPr>
        <p:spPr bwMode="auto">
          <a:xfrm>
            <a:off x="4572000" y="3352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129</a:t>
            </a:r>
          </a:p>
        </p:txBody>
      </p:sp>
      <p:grpSp>
        <p:nvGrpSpPr>
          <p:cNvPr id="466" name="Group 468"/>
          <p:cNvGrpSpPr>
            <a:grpSpLocks/>
          </p:cNvGrpSpPr>
          <p:nvPr/>
        </p:nvGrpSpPr>
        <p:grpSpPr bwMode="auto">
          <a:xfrm>
            <a:off x="3009900" y="1371600"/>
            <a:ext cx="1041400" cy="1295400"/>
            <a:chOff x="2312" y="864"/>
            <a:chExt cx="656" cy="816"/>
          </a:xfrm>
        </p:grpSpPr>
        <p:sp>
          <p:nvSpPr>
            <p:cNvPr id="467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7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7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7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endParaRPr lang="en-US"/>
            </a:p>
          </p:txBody>
        </p:sp>
        <p:sp>
          <p:nvSpPr>
            <p:cNvPr id="47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7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8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81" name="Oval 1296"/>
          <p:cNvSpPr>
            <a:spLocks noChangeArrowheads="1"/>
          </p:cNvSpPr>
          <p:nvPr/>
        </p:nvSpPr>
        <p:spPr bwMode="auto">
          <a:xfrm>
            <a:off x="358140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32" name="Straight Arrow Connector 463"/>
          <p:cNvCxnSpPr>
            <a:cxnSpLocks noChangeShapeType="1"/>
          </p:cNvCxnSpPr>
          <p:nvPr/>
        </p:nvCxnSpPr>
        <p:spPr bwMode="auto">
          <a:xfrm>
            <a:off x="2971800" y="4951412"/>
            <a:ext cx="685800" cy="15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33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3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8"/>
          <p:cNvGrpSpPr>
            <a:grpSpLocks/>
          </p:cNvGrpSpPr>
          <p:nvPr/>
        </p:nvGrpSpPr>
        <p:grpSpPr bwMode="auto">
          <a:xfrm>
            <a:off x="4267200" y="1371600"/>
            <a:ext cx="1041400" cy="1295400"/>
            <a:chOff x="2312" y="864"/>
            <a:chExt cx="656" cy="816"/>
          </a:xfrm>
        </p:grpSpPr>
        <p:sp>
          <p:nvSpPr>
            <p:cNvPr id="20488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6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6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6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endParaRPr lang="en-US"/>
            </a:p>
          </p:txBody>
        </p:sp>
        <p:sp>
          <p:nvSpPr>
            <p:cNvPr id="46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6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7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71" name="Oval 1296"/>
          <p:cNvSpPr>
            <a:spLocks noChangeArrowheads="1"/>
          </p:cNvSpPr>
          <p:nvPr/>
        </p:nvSpPr>
        <p:spPr bwMode="auto">
          <a:xfrm>
            <a:off x="423672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7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7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7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7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7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8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8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8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8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8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8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49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49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49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49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49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49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49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0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0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0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0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0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0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0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0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0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0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0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0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0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0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0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0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sp>
        <p:nvSpPr>
          <p:cNvPr id="922" name="Oval 1296"/>
          <p:cNvSpPr>
            <a:spLocks noChangeArrowheads="1"/>
          </p:cNvSpPr>
          <p:nvPr/>
        </p:nvSpPr>
        <p:spPr bwMode="auto">
          <a:xfrm>
            <a:off x="3082290" y="52578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" name="Oval 1297"/>
          <p:cNvSpPr>
            <a:spLocks noChangeArrowheads="1"/>
          </p:cNvSpPr>
          <p:nvPr/>
        </p:nvSpPr>
        <p:spPr bwMode="auto">
          <a:xfrm>
            <a:off x="4419600" y="539877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2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8"/>
          <p:cNvGrpSpPr>
            <a:grpSpLocks/>
          </p:cNvGrpSpPr>
          <p:nvPr/>
        </p:nvGrpSpPr>
        <p:grpSpPr bwMode="auto">
          <a:xfrm>
            <a:off x="4927600" y="1371600"/>
            <a:ext cx="1041400" cy="1295400"/>
            <a:chOff x="2312" y="864"/>
            <a:chExt cx="656" cy="816"/>
          </a:xfrm>
        </p:grpSpPr>
        <p:sp>
          <p:nvSpPr>
            <p:cNvPr id="21512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6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6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6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endParaRPr lang="en-US"/>
            </a:p>
          </p:txBody>
        </p:sp>
        <p:sp>
          <p:nvSpPr>
            <p:cNvPr id="46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6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7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71" name="Oval 1296"/>
          <p:cNvSpPr>
            <a:spLocks noChangeArrowheads="1"/>
          </p:cNvSpPr>
          <p:nvPr/>
        </p:nvSpPr>
        <p:spPr bwMode="auto">
          <a:xfrm>
            <a:off x="487680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D9323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7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7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7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7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7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8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8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8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8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8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8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49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49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49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49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49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49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49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0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0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0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0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0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0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0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0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0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0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0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0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0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0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0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0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sp>
        <p:nvSpPr>
          <p:cNvPr id="922" name="Oval 1296"/>
          <p:cNvSpPr>
            <a:spLocks noChangeArrowheads="1"/>
          </p:cNvSpPr>
          <p:nvPr/>
        </p:nvSpPr>
        <p:spPr bwMode="auto">
          <a:xfrm>
            <a:off x="2232660" y="513588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" name="Oval 1297"/>
          <p:cNvSpPr>
            <a:spLocks noChangeArrowheads="1"/>
          </p:cNvSpPr>
          <p:nvPr/>
        </p:nvSpPr>
        <p:spPr bwMode="auto">
          <a:xfrm>
            <a:off x="5368290" y="543306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2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algn="r"/>
            <a:fld id="{9C26E956-C418-49AF-9040-74D9AE5A4BB4}" type="slidenum">
              <a:rPr lang="en-US"/>
              <a:pPr algn="r"/>
              <a:t>2</a:t>
            </a:fld>
            <a:endParaRPr lang="en-US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371475" y="76200"/>
            <a:ext cx="76977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Peptide Mapping - Mass Accuracy</a:t>
            </a:r>
          </a:p>
        </p:txBody>
      </p:sp>
      <p:pic>
        <p:nvPicPr>
          <p:cNvPr id="562180" name="Picture 4" descr="Mass-accuracy-hu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1077913"/>
            <a:ext cx="4570413" cy="2741612"/>
          </a:xfrm>
          <a:prstGeom prst="rect">
            <a:avLst/>
          </a:prstGeom>
          <a:noFill/>
        </p:spPr>
      </p:pic>
      <p:pic>
        <p:nvPicPr>
          <p:cNvPr id="562181" name="Picture 5" descr="Mass-accuracy-human-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488" y="3821113"/>
            <a:ext cx="4570412" cy="2741612"/>
          </a:xfrm>
          <a:prstGeom prst="rect">
            <a:avLst/>
          </a:prstGeom>
          <a:noFill/>
        </p:spPr>
      </p:pic>
      <p:pic>
        <p:nvPicPr>
          <p:cNvPr id="562183" name="Picture 7" descr="Mass-accuracy-human-200Da-dis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1385888"/>
            <a:ext cx="2349500" cy="5481637"/>
          </a:xfrm>
          <a:prstGeom prst="rect">
            <a:avLst/>
          </a:prstGeom>
          <a:noFill/>
        </p:spPr>
      </p:pic>
      <p:sp>
        <p:nvSpPr>
          <p:cNvPr id="562184" name="Line 8"/>
          <p:cNvSpPr>
            <a:spLocks noChangeShapeType="1"/>
          </p:cNvSpPr>
          <p:nvPr/>
        </p:nvSpPr>
        <p:spPr bwMode="auto">
          <a:xfrm flipH="1" flipV="1">
            <a:off x="2857500" y="1685925"/>
            <a:ext cx="3390900" cy="1335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5" name="Line 9"/>
          <p:cNvSpPr>
            <a:spLocks noChangeShapeType="1"/>
          </p:cNvSpPr>
          <p:nvPr/>
        </p:nvSpPr>
        <p:spPr bwMode="auto">
          <a:xfrm flipH="1" flipV="1">
            <a:off x="2857500" y="3057525"/>
            <a:ext cx="3352800" cy="1525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6" name="Line 10"/>
          <p:cNvSpPr>
            <a:spLocks noChangeShapeType="1"/>
          </p:cNvSpPr>
          <p:nvPr/>
        </p:nvSpPr>
        <p:spPr bwMode="auto">
          <a:xfrm flipH="1" flipV="1">
            <a:off x="2857500" y="4352925"/>
            <a:ext cx="3352800" cy="915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7" name="Line 11"/>
          <p:cNvSpPr>
            <a:spLocks noChangeShapeType="1"/>
          </p:cNvSpPr>
          <p:nvPr/>
        </p:nvSpPr>
        <p:spPr bwMode="auto">
          <a:xfrm flipH="1" flipV="1">
            <a:off x="2857500" y="5724525"/>
            <a:ext cx="3352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2188" name="Oval 12"/>
          <p:cNvSpPr>
            <a:spLocks noChangeArrowheads="1"/>
          </p:cNvSpPr>
          <p:nvPr/>
        </p:nvSpPr>
        <p:spPr bwMode="auto">
          <a:xfrm>
            <a:off x="6124575" y="4516438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189" name="Oval 13"/>
          <p:cNvSpPr>
            <a:spLocks noChangeArrowheads="1"/>
          </p:cNvSpPr>
          <p:nvPr/>
        </p:nvSpPr>
        <p:spPr bwMode="auto">
          <a:xfrm>
            <a:off x="6124575" y="2963863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190" name="Oval 14"/>
          <p:cNvSpPr>
            <a:spLocks noChangeArrowheads="1"/>
          </p:cNvSpPr>
          <p:nvPr/>
        </p:nvSpPr>
        <p:spPr bwMode="auto">
          <a:xfrm>
            <a:off x="6124575" y="52117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191" name="Oval 15"/>
          <p:cNvSpPr>
            <a:spLocks noChangeArrowheads="1"/>
          </p:cNvSpPr>
          <p:nvPr/>
        </p:nvSpPr>
        <p:spPr bwMode="auto">
          <a:xfrm>
            <a:off x="6124575" y="564038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192" name="Oval 16"/>
          <p:cNvSpPr>
            <a:spLocks noChangeArrowheads="1"/>
          </p:cNvSpPr>
          <p:nvPr/>
        </p:nvSpPr>
        <p:spPr bwMode="auto">
          <a:xfrm>
            <a:off x="2781300" y="1609725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193" name="Oval 17"/>
          <p:cNvSpPr>
            <a:spLocks noChangeArrowheads="1"/>
          </p:cNvSpPr>
          <p:nvPr/>
        </p:nvSpPr>
        <p:spPr bwMode="auto">
          <a:xfrm>
            <a:off x="2781300" y="2981325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194" name="Oval 18"/>
          <p:cNvSpPr>
            <a:spLocks noChangeArrowheads="1"/>
          </p:cNvSpPr>
          <p:nvPr/>
        </p:nvSpPr>
        <p:spPr bwMode="auto">
          <a:xfrm>
            <a:off x="2781300" y="42767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195" name="Oval 19"/>
          <p:cNvSpPr>
            <a:spLocks noChangeArrowheads="1"/>
          </p:cNvSpPr>
          <p:nvPr/>
        </p:nvSpPr>
        <p:spPr bwMode="auto">
          <a:xfrm>
            <a:off x="2781300" y="564832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8"/>
          <p:cNvSpPr>
            <a:spLocks noChangeShapeType="1"/>
          </p:cNvSpPr>
          <p:nvPr/>
        </p:nvSpPr>
        <p:spPr bwMode="auto">
          <a:xfrm>
            <a:off x="609600" y="555978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8"/>
          <p:cNvGrpSpPr>
            <a:grpSpLocks/>
          </p:cNvGrpSpPr>
          <p:nvPr/>
        </p:nvGrpSpPr>
        <p:grpSpPr bwMode="auto">
          <a:xfrm>
            <a:off x="5588000" y="1371600"/>
            <a:ext cx="1041400" cy="1295400"/>
            <a:chOff x="2312" y="864"/>
            <a:chExt cx="656" cy="816"/>
          </a:xfrm>
        </p:grpSpPr>
        <p:sp>
          <p:nvSpPr>
            <p:cNvPr id="22536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6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6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6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endParaRPr lang="en-US"/>
            </a:p>
          </p:txBody>
        </p:sp>
        <p:sp>
          <p:nvSpPr>
            <p:cNvPr id="46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6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7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71" name="Oval 1296"/>
          <p:cNvSpPr>
            <a:spLocks noChangeArrowheads="1"/>
          </p:cNvSpPr>
          <p:nvPr/>
        </p:nvSpPr>
        <p:spPr bwMode="auto">
          <a:xfrm>
            <a:off x="548640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D9323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7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7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7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7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7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8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8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8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8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8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8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49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49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49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49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49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49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49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0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0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0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0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0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0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0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0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0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0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0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0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0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0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0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0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sp>
        <p:nvSpPr>
          <p:cNvPr id="922" name="Oval 1296"/>
          <p:cNvSpPr>
            <a:spLocks noChangeArrowheads="1"/>
          </p:cNvSpPr>
          <p:nvPr/>
        </p:nvSpPr>
        <p:spPr bwMode="auto">
          <a:xfrm>
            <a:off x="1371600" y="51054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" name="Oval 1297"/>
          <p:cNvSpPr>
            <a:spLocks noChangeArrowheads="1"/>
          </p:cNvSpPr>
          <p:nvPr/>
        </p:nvSpPr>
        <p:spPr bwMode="auto">
          <a:xfrm>
            <a:off x="6195060" y="535686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2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6299835" y="2744787"/>
            <a:ext cx="43441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m/z</a:t>
            </a:r>
          </a:p>
        </p:txBody>
      </p:sp>
      <p:sp>
        <p:nvSpPr>
          <p:cNvPr id="72" name="Line 40"/>
          <p:cNvSpPr>
            <a:spLocks noChangeShapeType="1"/>
          </p:cNvSpPr>
          <p:nvPr/>
        </p:nvSpPr>
        <p:spPr bwMode="auto">
          <a:xfrm flipV="1">
            <a:off x="43900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3" name="Line 41"/>
          <p:cNvSpPr>
            <a:spLocks noChangeShapeType="1"/>
          </p:cNvSpPr>
          <p:nvPr/>
        </p:nvSpPr>
        <p:spPr bwMode="auto">
          <a:xfrm flipV="1">
            <a:off x="44100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4" name="Line 42"/>
          <p:cNvSpPr>
            <a:spLocks noChangeShapeType="1"/>
          </p:cNvSpPr>
          <p:nvPr/>
        </p:nvSpPr>
        <p:spPr bwMode="auto">
          <a:xfrm flipV="1">
            <a:off x="44319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5" name="Line 43"/>
          <p:cNvSpPr>
            <a:spLocks noChangeShapeType="1"/>
          </p:cNvSpPr>
          <p:nvPr/>
        </p:nvSpPr>
        <p:spPr bwMode="auto">
          <a:xfrm flipV="1">
            <a:off x="44453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flipV="1">
            <a:off x="44996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8" name="Line 45"/>
          <p:cNvSpPr>
            <a:spLocks noChangeShapeType="1"/>
          </p:cNvSpPr>
          <p:nvPr/>
        </p:nvSpPr>
        <p:spPr bwMode="auto">
          <a:xfrm flipV="1">
            <a:off x="45062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 flipV="1">
            <a:off x="45129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0" name="Line 47"/>
          <p:cNvSpPr>
            <a:spLocks noChangeShapeType="1"/>
          </p:cNvSpPr>
          <p:nvPr/>
        </p:nvSpPr>
        <p:spPr bwMode="auto">
          <a:xfrm flipV="1">
            <a:off x="45196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1" name="Line 48"/>
          <p:cNvSpPr>
            <a:spLocks noChangeShapeType="1"/>
          </p:cNvSpPr>
          <p:nvPr/>
        </p:nvSpPr>
        <p:spPr bwMode="auto">
          <a:xfrm flipV="1">
            <a:off x="45272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2" name="Line 49"/>
          <p:cNvSpPr>
            <a:spLocks noChangeShapeType="1"/>
          </p:cNvSpPr>
          <p:nvPr/>
        </p:nvSpPr>
        <p:spPr bwMode="auto">
          <a:xfrm flipV="1">
            <a:off x="45339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3" name="Line 50"/>
          <p:cNvSpPr>
            <a:spLocks noChangeShapeType="1"/>
          </p:cNvSpPr>
          <p:nvPr/>
        </p:nvSpPr>
        <p:spPr bwMode="auto">
          <a:xfrm flipV="1">
            <a:off x="455390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4" name="Line 51"/>
          <p:cNvSpPr>
            <a:spLocks noChangeShapeType="1"/>
          </p:cNvSpPr>
          <p:nvPr/>
        </p:nvSpPr>
        <p:spPr bwMode="auto">
          <a:xfrm flipV="1">
            <a:off x="45615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5" name="Line 52"/>
          <p:cNvSpPr>
            <a:spLocks noChangeShapeType="1"/>
          </p:cNvSpPr>
          <p:nvPr/>
        </p:nvSpPr>
        <p:spPr bwMode="auto">
          <a:xfrm flipV="1">
            <a:off x="45681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6" name="Line 53"/>
          <p:cNvSpPr>
            <a:spLocks noChangeShapeType="1"/>
          </p:cNvSpPr>
          <p:nvPr/>
        </p:nvSpPr>
        <p:spPr bwMode="auto">
          <a:xfrm flipV="1">
            <a:off x="45748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8" name="Line 54"/>
          <p:cNvSpPr>
            <a:spLocks noChangeShapeType="1"/>
          </p:cNvSpPr>
          <p:nvPr/>
        </p:nvSpPr>
        <p:spPr bwMode="auto">
          <a:xfrm flipV="1">
            <a:off x="45815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0" name="Line 55"/>
          <p:cNvSpPr>
            <a:spLocks noChangeShapeType="1"/>
          </p:cNvSpPr>
          <p:nvPr/>
        </p:nvSpPr>
        <p:spPr bwMode="auto">
          <a:xfrm flipV="1">
            <a:off x="45881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4" name="Line 56"/>
          <p:cNvSpPr>
            <a:spLocks noChangeShapeType="1"/>
          </p:cNvSpPr>
          <p:nvPr/>
        </p:nvSpPr>
        <p:spPr bwMode="auto">
          <a:xfrm flipV="1">
            <a:off x="4594860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7" name="Line 57"/>
          <p:cNvSpPr>
            <a:spLocks noChangeShapeType="1"/>
          </p:cNvSpPr>
          <p:nvPr/>
        </p:nvSpPr>
        <p:spPr bwMode="auto">
          <a:xfrm flipV="1">
            <a:off x="46015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2" name="Line 58"/>
          <p:cNvSpPr>
            <a:spLocks noChangeShapeType="1"/>
          </p:cNvSpPr>
          <p:nvPr/>
        </p:nvSpPr>
        <p:spPr bwMode="auto">
          <a:xfrm flipV="1">
            <a:off x="46081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4" name="Line 59"/>
          <p:cNvSpPr>
            <a:spLocks noChangeShapeType="1"/>
          </p:cNvSpPr>
          <p:nvPr/>
        </p:nvSpPr>
        <p:spPr bwMode="auto">
          <a:xfrm flipV="1">
            <a:off x="461581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5" name="Line 60"/>
          <p:cNvSpPr>
            <a:spLocks noChangeShapeType="1"/>
          </p:cNvSpPr>
          <p:nvPr/>
        </p:nvSpPr>
        <p:spPr bwMode="auto">
          <a:xfrm flipV="1">
            <a:off x="46224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6" name="Line 61"/>
          <p:cNvSpPr>
            <a:spLocks noChangeShapeType="1"/>
          </p:cNvSpPr>
          <p:nvPr/>
        </p:nvSpPr>
        <p:spPr bwMode="auto">
          <a:xfrm flipV="1">
            <a:off x="46367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7" name="Line 62"/>
          <p:cNvSpPr>
            <a:spLocks noChangeShapeType="1"/>
          </p:cNvSpPr>
          <p:nvPr/>
        </p:nvSpPr>
        <p:spPr bwMode="auto">
          <a:xfrm flipV="1">
            <a:off x="46501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8" name="Line 63"/>
          <p:cNvSpPr>
            <a:spLocks noChangeShapeType="1"/>
          </p:cNvSpPr>
          <p:nvPr/>
        </p:nvSpPr>
        <p:spPr bwMode="auto">
          <a:xfrm flipV="1">
            <a:off x="4656773" y="2560955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0" name="Line 64"/>
          <p:cNvSpPr>
            <a:spLocks noChangeShapeType="1"/>
          </p:cNvSpPr>
          <p:nvPr/>
        </p:nvSpPr>
        <p:spPr bwMode="auto">
          <a:xfrm flipV="1">
            <a:off x="466344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1" name="Line 65"/>
          <p:cNvSpPr>
            <a:spLocks noChangeShapeType="1"/>
          </p:cNvSpPr>
          <p:nvPr/>
        </p:nvSpPr>
        <p:spPr bwMode="auto">
          <a:xfrm flipV="1">
            <a:off x="46767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2" name="Line 66"/>
          <p:cNvSpPr>
            <a:spLocks noChangeShapeType="1"/>
          </p:cNvSpPr>
          <p:nvPr/>
        </p:nvSpPr>
        <p:spPr bwMode="auto">
          <a:xfrm flipV="1">
            <a:off x="46843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3" name="Line 67"/>
          <p:cNvSpPr>
            <a:spLocks noChangeShapeType="1"/>
          </p:cNvSpPr>
          <p:nvPr/>
        </p:nvSpPr>
        <p:spPr bwMode="auto">
          <a:xfrm flipV="1">
            <a:off x="46901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4" name="Line 68"/>
          <p:cNvSpPr>
            <a:spLocks noChangeShapeType="1"/>
          </p:cNvSpPr>
          <p:nvPr/>
        </p:nvSpPr>
        <p:spPr bwMode="auto">
          <a:xfrm flipV="1">
            <a:off x="469677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5" name="Line 69"/>
          <p:cNvSpPr>
            <a:spLocks noChangeShapeType="1"/>
          </p:cNvSpPr>
          <p:nvPr/>
        </p:nvSpPr>
        <p:spPr bwMode="auto">
          <a:xfrm flipV="1">
            <a:off x="47120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6" name="Line 70"/>
          <p:cNvSpPr>
            <a:spLocks noChangeShapeType="1"/>
          </p:cNvSpPr>
          <p:nvPr/>
        </p:nvSpPr>
        <p:spPr bwMode="auto">
          <a:xfrm flipV="1">
            <a:off x="4718685" y="2390457"/>
            <a:ext cx="0" cy="2066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7" name="Line 71"/>
          <p:cNvSpPr>
            <a:spLocks noChangeShapeType="1"/>
          </p:cNvSpPr>
          <p:nvPr/>
        </p:nvSpPr>
        <p:spPr bwMode="auto">
          <a:xfrm flipV="1">
            <a:off x="4725353" y="2573337"/>
            <a:ext cx="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8" name="Line 72"/>
          <p:cNvSpPr>
            <a:spLocks noChangeShapeType="1"/>
          </p:cNvSpPr>
          <p:nvPr/>
        </p:nvSpPr>
        <p:spPr bwMode="auto">
          <a:xfrm flipV="1">
            <a:off x="47386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9" name="Line 73"/>
          <p:cNvSpPr>
            <a:spLocks noChangeShapeType="1"/>
          </p:cNvSpPr>
          <p:nvPr/>
        </p:nvSpPr>
        <p:spPr bwMode="auto">
          <a:xfrm flipV="1">
            <a:off x="47453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0" name="Line 74"/>
          <p:cNvSpPr>
            <a:spLocks noChangeShapeType="1"/>
          </p:cNvSpPr>
          <p:nvPr/>
        </p:nvSpPr>
        <p:spPr bwMode="auto">
          <a:xfrm flipV="1">
            <a:off x="47586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1" name="Line 75"/>
          <p:cNvSpPr>
            <a:spLocks noChangeShapeType="1"/>
          </p:cNvSpPr>
          <p:nvPr/>
        </p:nvSpPr>
        <p:spPr bwMode="auto">
          <a:xfrm flipV="1">
            <a:off x="47663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2" name="Line 76"/>
          <p:cNvSpPr>
            <a:spLocks noChangeShapeType="1"/>
          </p:cNvSpPr>
          <p:nvPr/>
        </p:nvSpPr>
        <p:spPr bwMode="auto">
          <a:xfrm flipV="1">
            <a:off x="4772978" y="2543810"/>
            <a:ext cx="0" cy="533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3" name="Line 77"/>
          <p:cNvSpPr>
            <a:spLocks noChangeShapeType="1"/>
          </p:cNvSpPr>
          <p:nvPr/>
        </p:nvSpPr>
        <p:spPr bwMode="auto">
          <a:xfrm flipV="1">
            <a:off x="4779645" y="2538095"/>
            <a:ext cx="0" cy="59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4" name="Line 78"/>
          <p:cNvSpPr>
            <a:spLocks noChangeShapeType="1"/>
          </p:cNvSpPr>
          <p:nvPr/>
        </p:nvSpPr>
        <p:spPr bwMode="auto">
          <a:xfrm flipV="1">
            <a:off x="478726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5" name="Line 79"/>
          <p:cNvSpPr>
            <a:spLocks noChangeShapeType="1"/>
          </p:cNvSpPr>
          <p:nvPr/>
        </p:nvSpPr>
        <p:spPr bwMode="auto">
          <a:xfrm flipV="1">
            <a:off x="48139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9" name="Line 80"/>
          <p:cNvSpPr>
            <a:spLocks noChangeShapeType="1"/>
          </p:cNvSpPr>
          <p:nvPr/>
        </p:nvSpPr>
        <p:spPr bwMode="auto">
          <a:xfrm flipV="1">
            <a:off x="48215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0" name="Line 81"/>
          <p:cNvSpPr>
            <a:spLocks noChangeShapeType="1"/>
          </p:cNvSpPr>
          <p:nvPr/>
        </p:nvSpPr>
        <p:spPr bwMode="auto">
          <a:xfrm flipV="1">
            <a:off x="48272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1" name="Line 82"/>
          <p:cNvSpPr>
            <a:spLocks noChangeShapeType="1"/>
          </p:cNvSpPr>
          <p:nvPr/>
        </p:nvSpPr>
        <p:spPr bwMode="auto">
          <a:xfrm flipV="1">
            <a:off x="4834890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2" name="Line 83"/>
          <p:cNvSpPr>
            <a:spLocks noChangeShapeType="1"/>
          </p:cNvSpPr>
          <p:nvPr/>
        </p:nvSpPr>
        <p:spPr bwMode="auto">
          <a:xfrm flipV="1">
            <a:off x="48415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3" name="Line 84"/>
          <p:cNvSpPr>
            <a:spLocks noChangeShapeType="1"/>
          </p:cNvSpPr>
          <p:nvPr/>
        </p:nvSpPr>
        <p:spPr bwMode="auto">
          <a:xfrm flipV="1">
            <a:off x="48482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4" name="Line 85"/>
          <p:cNvSpPr>
            <a:spLocks noChangeShapeType="1"/>
          </p:cNvSpPr>
          <p:nvPr/>
        </p:nvSpPr>
        <p:spPr bwMode="auto">
          <a:xfrm flipV="1">
            <a:off x="48558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5" name="Line 86"/>
          <p:cNvSpPr>
            <a:spLocks noChangeShapeType="1"/>
          </p:cNvSpPr>
          <p:nvPr/>
        </p:nvSpPr>
        <p:spPr bwMode="auto">
          <a:xfrm flipV="1">
            <a:off x="48748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6" name="Line 87"/>
          <p:cNvSpPr>
            <a:spLocks noChangeShapeType="1"/>
          </p:cNvSpPr>
          <p:nvPr/>
        </p:nvSpPr>
        <p:spPr bwMode="auto">
          <a:xfrm flipV="1">
            <a:off x="49034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7" name="Line 88"/>
          <p:cNvSpPr>
            <a:spLocks noChangeShapeType="1"/>
          </p:cNvSpPr>
          <p:nvPr/>
        </p:nvSpPr>
        <p:spPr bwMode="auto">
          <a:xfrm flipV="1">
            <a:off x="4910138" y="2225675"/>
            <a:ext cx="0" cy="371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8" name="Line 89"/>
          <p:cNvSpPr>
            <a:spLocks noChangeShapeType="1"/>
          </p:cNvSpPr>
          <p:nvPr/>
        </p:nvSpPr>
        <p:spPr bwMode="auto">
          <a:xfrm flipV="1">
            <a:off x="4916805" y="2538095"/>
            <a:ext cx="0" cy="59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9" name="Line 90"/>
          <p:cNvSpPr>
            <a:spLocks noChangeShapeType="1"/>
          </p:cNvSpPr>
          <p:nvPr/>
        </p:nvSpPr>
        <p:spPr bwMode="auto">
          <a:xfrm flipV="1">
            <a:off x="49244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0" name="Line 91"/>
          <p:cNvSpPr>
            <a:spLocks noChangeShapeType="1"/>
          </p:cNvSpPr>
          <p:nvPr/>
        </p:nvSpPr>
        <p:spPr bwMode="auto">
          <a:xfrm flipV="1">
            <a:off x="49368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1" name="Line 92"/>
          <p:cNvSpPr>
            <a:spLocks noChangeShapeType="1"/>
          </p:cNvSpPr>
          <p:nvPr/>
        </p:nvSpPr>
        <p:spPr bwMode="auto">
          <a:xfrm flipV="1">
            <a:off x="49434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2" name="Line 93"/>
          <p:cNvSpPr>
            <a:spLocks noChangeShapeType="1"/>
          </p:cNvSpPr>
          <p:nvPr/>
        </p:nvSpPr>
        <p:spPr bwMode="auto">
          <a:xfrm flipV="1">
            <a:off x="49777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3" name="Line 94"/>
          <p:cNvSpPr>
            <a:spLocks noChangeShapeType="1"/>
          </p:cNvSpPr>
          <p:nvPr/>
        </p:nvSpPr>
        <p:spPr bwMode="auto">
          <a:xfrm flipV="1">
            <a:off x="49911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4" name="Line 95"/>
          <p:cNvSpPr>
            <a:spLocks noChangeShapeType="1"/>
          </p:cNvSpPr>
          <p:nvPr/>
        </p:nvSpPr>
        <p:spPr bwMode="auto">
          <a:xfrm flipV="1">
            <a:off x="49987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5" name="Line 96"/>
          <p:cNvSpPr>
            <a:spLocks noChangeShapeType="1"/>
          </p:cNvSpPr>
          <p:nvPr/>
        </p:nvSpPr>
        <p:spPr bwMode="auto">
          <a:xfrm flipV="1">
            <a:off x="50053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6" name="Line 97"/>
          <p:cNvSpPr>
            <a:spLocks noChangeShapeType="1"/>
          </p:cNvSpPr>
          <p:nvPr/>
        </p:nvSpPr>
        <p:spPr bwMode="auto">
          <a:xfrm flipV="1">
            <a:off x="50120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7" name="Line 98"/>
          <p:cNvSpPr>
            <a:spLocks noChangeShapeType="1"/>
          </p:cNvSpPr>
          <p:nvPr/>
        </p:nvSpPr>
        <p:spPr bwMode="auto">
          <a:xfrm flipV="1">
            <a:off x="50187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8" name="Line 99"/>
          <p:cNvSpPr>
            <a:spLocks noChangeShapeType="1"/>
          </p:cNvSpPr>
          <p:nvPr/>
        </p:nvSpPr>
        <p:spPr bwMode="auto">
          <a:xfrm flipV="1">
            <a:off x="502539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9" name="Line 100"/>
          <p:cNvSpPr>
            <a:spLocks noChangeShapeType="1"/>
          </p:cNvSpPr>
          <p:nvPr/>
        </p:nvSpPr>
        <p:spPr bwMode="auto">
          <a:xfrm flipV="1">
            <a:off x="50320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0" name="Line 101"/>
          <p:cNvSpPr>
            <a:spLocks noChangeShapeType="1"/>
          </p:cNvSpPr>
          <p:nvPr/>
        </p:nvSpPr>
        <p:spPr bwMode="auto">
          <a:xfrm flipV="1">
            <a:off x="50463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1" name="Line 102"/>
          <p:cNvSpPr>
            <a:spLocks noChangeShapeType="1"/>
          </p:cNvSpPr>
          <p:nvPr/>
        </p:nvSpPr>
        <p:spPr bwMode="auto">
          <a:xfrm flipV="1">
            <a:off x="50530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2" name="Line 103"/>
          <p:cNvSpPr>
            <a:spLocks noChangeShapeType="1"/>
          </p:cNvSpPr>
          <p:nvPr/>
        </p:nvSpPr>
        <p:spPr bwMode="auto">
          <a:xfrm flipV="1">
            <a:off x="50596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3" name="Line 104"/>
          <p:cNvSpPr>
            <a:spLocks noChangeShapeType="1"/>
          </p:cNvSpPr>
          <p:nvPr/>
        </p:nvSpPr>
        <p:spPr bwMode="auto">
          <a:xfrm flipV="1">
            <a:off x="506634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4" name="Line 105"/>
          <p:cNvSpPr>
            <a:spLocks noChangeShapeType="1"/>
          </p:cNvSpPr>
          <p:nvPr/>
        </p:nvSpPr>
        <p:spPr bwMode="auto">
          <a:xfrm flipV="1">
            <a:off x="50796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5" name="Line 106"/>
          <p:cNvSpPr>
            <a:spLocks noChangeShapeType="1"/>
          </p:cNvSpPr>
          <p:nvPr/>
        </p:nvSpPr>
        <p:spPr bwMode="auto">
          <a:xfrm flipV="1">
            <a:off x="50939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6" name="Line 107"/>
          <p:cNvSpPr>
            <a:spLocks noChangeShapeType="1"/>
          </p:cNvSpPr>
          <p:nvPr/>
        </p:nvSpPr>
        <p:spPr bwMode="auto">
          <a:xfrm flipV="1">
            <a:off x="51006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7" name="Line 108"/>
          <p:cNvSpPr>
            <a:spLocks noChangeShapeType="1"/>
          </p:cNvSpPr>
          <p:nvPr/>
        </p:nvSpPr>
        <p:spPr bwMode="auto">
          <a:xfrm flipV="1">
            <a:off x="51082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8" name="Line 109"/>
          <p:cNvSpPr>
            <a:spLocks noChangeShapeType="1"/>
          </p:cNvSpPr>
          <p:nvPr/>
        </p:nvSpPr>
        <p:spPr bwMode="auto">
          <a:xfrm flipV="1">
            <a:off x="51149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9" name="Line 110"/>
          <p:cNvSpPr>
            <a:spLocks noChangeShapeType="1"/>
          </p:cNvSpPr>
          <p:nvPr/>
        </p:nvSpPr>
        <p:spPr bwMode="auto">
          <a:xfrm flipV="1">
            <a:off x="51282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0" name="Line 111"/>
          <p:cNvSpPr>
            <a:spLocks noChangeShapeType="1"/>
          </p:cNvSpPr>
          <p:nvPr/>
        </p:nvSpPr>
        <p:spPr bwMode="auto">
          <a:xfrm flipV="1">
            <a:off x="51349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1" name="Line 112"/>
          <p:cNvSpPr>
            <a:spLocks noChangeShapeType="1"/>
          </p:cNvSpPr>
          <p:nvPr/>
        </p:nvSpPr>
        <p:spPr bwMode="auto">
          <a:xfrm flipV="1">
            <a:off x="51415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2" name="Line 113"/>
          <p:cNvSpPr>
            <a:spLocks noChangeShapeType="1"/>
          </p:cNvSpPr>
          <p:nvPr/>
        </p:nvSpPr>
        <p:spPr bwMode="auto">
          <a:xfrm flipV="1">
            <a:off x="51482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3" name="Line 114"/>
          <p:cNvSpPr>
            <a:spLocks noChangeShapeType="1"/>
          </p:cNvSpPr>
          <p:nvPr/>
        </p:nvSpPr>
        <p:spPr bwMode="auto">
          <a:xfrm flipV="1">
            <a:off x="51558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4" name="Line 115"/>
          <p:cNvSpPr>
            <a:spLocks noChangeShapeType="1"/>
          </p:cNvSpPr>
          <p:nvPr/>
        </p:nvSpPr>
        <p:spPr bwMode="auto">
          <a:xfrm flipV="1">
            <a:off x="516159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5" name="Line 116"/>
          <p:cNvSpPr>
            <a:spLocks noChangeShapeType="1"/>
          </p:cNvSpPr>
          <p:nvPr/>
        </p:nvSpPr>
        <p:spPr bwMode="auto">
          <a:xfrm flipV="1">
            <a:off x="51682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6" name="Line 117"/>
          <p:cNvSpPr>
            <a:spLocks noChangeShapeType="1"/>
          </p:cNvSpPr>
          <p:nvPr/>
        </p:nvSpPr>
        <p:spPr bwMode="auto">
          <a:xfrm flipV="1">
            <a:off x="51749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7" name="Line 118"/>
          <p:cNvSpPr>
            <a:spLocks noChangeShapeType="1"/>
          </p:cNvSpPr>
          <p:nvPr/>
        </p:nvSpPr>
        <p:spPr bwMode="auto">
          <a:xfrm flipV="1">
            <a:off x="51835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8" name="Line 119"/>
          <p:cNvSpPr>
            <a:spLocks noChangeShapeType="1"/>
          </p:cNvSpPr>
          <p:nvPr/>
        </p:nvSpPr>
        <p:spPr bwMode="auto">
          <a:xfrm flipV="1">
            <a:off x="51901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9" name="Line 120"/>
          <p:cNvSpPr>
            <a:spLocks noChangeShapeType="1"/>
          </p:cNvSpPr>
          <p:nvPr/>
        </p:nvSpPr>
        <p:spPr bwMode="auto">
          <a:xfrm flipV="1">
            <a:off x="519684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0" name="Line 121"/>
          <p:cNvSpPr>
            <a:spLocks noChangeShapeType="1"/>
          </p:cNvSpPr>
          <p:nvPr/>
        </p:nvSpPr>
        <p:spPr bwMode="auto">
          <a:xfrm flipV="1">
            <a:off x="520350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1" name="Line 122"/>
          <p:cNvSpPr>
            <a:spLocks noChangeShapeType="1"/>
          </p:cNvSpPr>
          <p:nvPr/>
        </p:nvSpPr>
        <p:spPr bwMode="auto">
          <a:xfrm flipV="1">
            <a:off x="5210175" y="2566670"/>
            <a:ext cx="0" cy="304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2" name="Line 123"/>
          <p:cNvSpPr>
            <a:spLocks noChangeShapeType="1"/>
          </p:cNvSpPr>
          <p:nvPr/>
        </p:nvSpPr>
        <p:spPr bwMode="auto">
          <a:xfrm flipV="1">
            <a:off x="52168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3" name="Line 124"/>
          <p:cNvSpPr>
            <a:spLocks noChangeShapeType="1"/>
          </p:cNvSpPr>
          <p:nvPr/>
        </p:nvSpPr>
        <p:spPr bwMode="auto">
          <a:xfrm flipV="1">
            <a:off x="52244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4" name="Line 125"/>
          <p:cNvSpPr>
            <a:spLocks noChangeShapeType="1"/>
          </p:cNvSpPr>
          <p:nvPr/>
        </p:nvSpPr>
        <p:spPr bwMode="auto">
          <a:xfrm flipV="1">
            <a:off x="52301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5" name="Line 126"/>
          <p:cNvSpPr>
            <a:spLocks noChangeShapeType="1"/>
          </p:cNvSpPr>
          <p:nvPr/>
        </p:nvSpPr>
        <p:spPr bwMode="auto">
          <a:xfrm flipV="1">
            <a:off x="52435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6" name="Line 127"/>
          <p:cNvSpPr>
            <a:spLocks noChangeShapeType="1"/>
          </p:cNvSpPr>
          <p:nvPr/>
        </p:nvSpPr>
        <p:spPr bwMode="auto">
          <a:xfrm flipV="1">
            <a:off x="52511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7" name="Line 128"/>
          <p:cNvSpPr>
            <a:spLocks noChangeShapeType="1"/>
          </p:cNvSpPr>
          <p:nvPr/>
        </p:nvSpPr>
        <p:spPr bwMode="auto">
          <a:xfrm flipV="1">
            <a:off x="5258753" y="2560955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8" name="Line 129"/>
          <p:cNvSpPr>
            <a:spLocks noChangeShapeType="1"/>
          </p:cNvSpPr>
          <p:nvPr/>
        </p:nvSpPr>
        <p:spPr bwMode="auto">
          <a:xfrm flipV="1">
            <a:off x="52644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9" name="Line 130"/>
          <p:cNvSpPr>
            <a:spLocks noChangeShapeType="1"/>
          </p:cNvSpPr>
          <p:nvPr/>
        </p:nvSpPr>
        <p:spPr bwMode="auto">
          <a:xfrm flipV="1">
            <a:off x="5271135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0" name="Line 131"/>
          <p:cNvSpPr>
            <a:spLocks noChangeShapeType="1"/>
          </p:cNvSpPr>
          <p:nvPr/>
        </p:nvSpPr>
        <p:spPr bwMode="auto">
          <a:xfrm flipV="1">
            <a:off x="5278755" y="2408555"/>
            <a:ext cx="0" cy="1885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1" name="Line 132"/>
          <p:cNvSpPr>
            <a:spLocks noChangeShapeType="1"/>
          </p:cNvSpPr>
          <p:nvPr/>
        </p:nvSpPr>
        <p:spPr bwMode="auto">
          <a:xfrm flipV="1">
            <a:off x="5285423" y="2549525"/>
            <a:ext cx="0" cy="4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2" name="Line 133"/>
          <p:cNvSpPr>
            <a:spLocks noChangeShapeType="1"/>
          </p:cNvSpPr>
          <p:nvPr/>
        </p:nvSpPr>
        <p:spPr bwMode="auto">
          <a:xfrm flipV="1">
            <a:off x="52930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3" name="Line 134"/>
          <p:cNvSpPr>
            <a:spLocks noChangeShapeType="1"/>
          </p:cNvSpPr>
          <p:nvPr/>
        </p:nvSpPr>
        <p:spPr bwMode="auto">
          <a:xfrm flipV="1">
            <a:off x="52987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4" name="Line 135"/>
          <p:cNvSpPr>
            <a:spLocks noChangeShapeType="1"/>
          </p:cNvSpPr>
          <p:nvPr/>
        </p:nvSpPr>
        <p:spPr bwMode="auto">
          <a:xfrm flipV="1">
            <a:off x="53054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5" name="Line 136"/>
          <p:cNvSpPr>
            <a:spLocks noChangeShapeType="1"/>
          </p:cNvSpPr>
          <p:nvPr/>
        </p:nvSpPr>
        <p:spPr bwMode="auto">
          <a:xfrm flipV="1">
            <a:off x="53130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6" name="Line 137"/>
          <p:cNvSpPr>
            <a:spLocks noChangeShapeType="1"/>
          </p:cNvSpPr>
          <p:nvPr/>
        </p:nvSpPr>
        <p:spPr bwMode="auto">
          <a:xfrm flipV="1">
            <a:off x="53197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7" name="Line 138"/>
          <p:cNvSpPr>
            <a:spLocks noChangeShapeType="1"/>
          </p:cNvSpPr>
          <p:nvPr/>
        </p:nvSpPr>
        <p:spPr bwMode="auto">
          <a:xfrm flipV="1">
            <a:off x="5327333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8" name="Line 139"/>
          <p:cNvSpPr>
            <a:spLocks noChangeShapeType="1"/>
          </p:cNvSpPr>
          <p:nvPr/>
        </p:nvSpPr>
        <p:spPr bwMode="auto">
          <a:xfrm flipV="1">
            <a:off x="5333048" y="2555240"/>
            <a:ext cx="0" cy="419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9" name="Line 140"/>
          <p:cNvSpPr>
            <a:spLocks noChangeShapeType="1"/>
          </p:cNvSpPr>
          <p:nvPr/>
        </p:nvSpPr>
        <p:spPr bwMode="auto">
          <a:xfrm flipV="1">
            <a:off x="5339715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0" name="Line 141"/>
          <p:cNvSpPr>
            <a:spLocks noChangeShapeType="1"/>
          </p:cNvSpPr>
          <p:nvPr/>
        </p:nvSpPr>
        <p:spPr bwMode="auto">
          <a:xfrm flipV="1">
            <a:off x="535305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1" name="Line 142"/>
          <p:cNvSpPr>
            <a:spLocks noChangeShapeType="1"/>
          </p:cNvSpPr>
          <p:nvPr/>
        </p:nvSpPr>
        <p:spPr bwMode="auto">
          <a:xfrm flipV="1">
            <a:off x="53597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2" name="Line 143"/>
          <p:cNvSpPr>
            <a:spLocks noChangeShapeType="1"/>
          </p:cNvSpPr>
          <p:nvPr/>
        </p:nvSpPr>
        <p:spPr bwMode="auto">
          <a:xfrm flipV="1">
            <a:off x="53663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3" name="Line 144"/>
          <p:cNvSpPr>
            <a:spLocks noChangeShapeType="1"/>
          </p:cNvSpPr>
          <p:nvPr/>
        </p:nvSpPr>
        <p:spPr bwMode="auto">
          <a:xfrm flipV="1">
            <a:off x="53740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4" name="Line 145"/>
          <p:cNvSpPr>
            <a:spLocks noChangeShapeType="1"/>
          </p:cNvSpPr>
          <p:nvPr/>
        </p:nvSpPr>
        <p:spPr bwMode="auto">
          <a:xfrm flipV="1">
            <a:off x="538162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5" name="Line 146"/>
          <p:cNvSpPr>
            <a:spLocks noChangeShapeType="1"/>
          </p:cNvSpPr>
          <p:nvPr/>
        </p:nvSpPr>
        <p:spPr bwMode="auto">
          <a:xfrm flipV="1">
            <a:off x="53882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6" name="Line 147"/>
          <p:cNvSpPr>
            <a:spLocks noChangeShapeType="1"/>
          </p:cNvSpPr>
          <p:nvPr/>
        </p:nvSpPr>
        <p:spPr bwMode="auto">
          <a:xfrm flipV="1">
            <a:off x="5395913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7" name="Line 148"/>
          <p:cNvSpPr>
            <a:spLocks noChangeShapeType="1"/>
          </p:cNvSpPr>
          <p:nvPr/>
        </p:nvSpPr>
        <p:spPr bwMode="auto">
          <a:xfrm flipV="1">
            <a:off x="5401628" y="2284730"/>
            <a:ext cx="0" cy="3124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8" name="Line 149"/>
          <p:cNvSpPr>
            <a:spLocks noChangeShapeType="1"/>
          </p:cNvSpPr>
          <p:nvPr/>
        </p:nvSpPr>
        <p:spPr bwMode="auto">
          <a:xfrm flipV="1">
            <a:off x="5408295" y="2538095"/>
            <a:ext cx="0" cy="59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9" name="Line 150"/>
          <p:cNvSpPr>
            <a:spLocks noChangeShapeType="1"/>
          </p:cNvSpPr>
          <p:nvPr/>
        </p:nvSpPr>
        <p:spPr bwMode="auto">
          <a:xfrm flipV="1">
            <a:off x="541496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0" name="Line 151"/>
          <p:cNvSpPr>
            <a:spLocks noChangeShapeType="1"/>
          </p:cNvSpPr>
          <p:nvPr/>
        </p:nvSpPr>
        <p:spPr bwMode="auto">
          <a:xfrm flipV="1">
            <a:off x="542163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1" name="Line 152"/>
          <p:cNvSpPr>
            <a:spLocks noChangeShapeType="1"/>
          </p:cNvSpPr>
          <p:nvPr/>
        </p:nvSpPr>
        <p:spPr bwMode="auto">
          <a:xfrm flipV="1">
            <a:off x="542829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2" name="Line 153"/>
          <p:cNvSpPr>
            <a:spLocks noChangeShapeType="1"/>
          </p:cNvSpPr>
          <p:nvPr/>
        </p:nvSpPr>
        <p:spPr bwMode="auto">
          <a:xfrm flipV="1">
            <a:off x="54349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3" name="Line 154"/>
          <p:cNvSpPr>
            <a:spLocks noChangeShapeType="1"/>
          </p:cNvSpPr>
          <p:nvPr/>
        </p:nvSpPr>
        <p:spPr bwMode="auto">
          <a:xfrm flipV="1">
            <a:off x="54416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4" name="Line 155"/>
          <p:cNvSpPr>
            <a:spLocks noChangeShapeType="1"/>
          </p:cNvSpPr>
          <p:nvPr/>
        </p:nvSpPr>
        <p:spPr bwMode="auto">
          <a:xfrm flipV="1">
            <a:off x="54559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5" name="Line 156"/>
          <p:cNvSpPr>
            <a:spLocks noChangeShapeType="1"/>
          </p:cNvSpPr>
          <p:nvPr/>
        </p:nvSpPr>
        <p:spPr bwMode="auto">
          <a:xfrm flipV="1">
            <a:off x="54644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6" name="Line 157"/>
          <p:cNvSpPr>
            <a:spLocks noChangeShapeType="1"/>
          </p:cNvSpPr>
          <p:nvPr/>
        </p:nvSpPr>
        <p:spPr bwMode="auto">
          <a:xfrm flipV="1">
            <a:off x="547020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7" name="Line 158"/>
          <p:cNvSpPr>
            <a:spLocks noChangeShapeType="1"/>
          </p:cNvSpPr>
          <p:nvPr/>
        </p:nvSpPr>
        <p:spPr bwMode="auto">
          <a:xfrm flipV="1">
            <a:off x="54768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8" name="Line 159"/>
          <p:cNvSpPr>
            <a:spLocks noChangeShapeType="1"/>
          </p:cNvSpPr>
          <p:nvPr/>
        </p:nvSpPr>
        <p:spPr bwMode="auto">
          <a:xfrm flipV="1">
            <a:off x="54835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9" name="Line 160"/>
          <p:cNvSpPr>
            <a:spLocks noChangeShapeType="1"/>
          </p:cNvSpPr>
          <p:nvPr/>
        </p:nvSpPr>
        <p:spPr bwMode="auto">
          <a:xfrm flipV="1">
            <a:off x="54968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0" name="Line 161"/>
          <p:cNvSpPr>
            <a:spLocks noChangeShapeType="1"/>
          </p:cNvSpPr>
          <p:nvPr/>
        </p:nvSpPr>
        <p:spPr bwMode="auto">
          <a:xfrm flipV="1">
            <a:off x="55035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1" name="Line 162"/>
          <p:cNvSpPr>
            <a:spLocks noChangeShapeType="1"/>
          </p:cNvSpPr>
          <p:nvPr/>
        </p:nvSpPr>
        <p:spPr bwMode="auto">
          <a:xfrm flipV="1">
            <a:off x="55102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 flipV="1">
            <a:off x="55178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3" name="Line 164"/>
          <p:cNvSpPr>
            <a:spLocks noChangeShapeType="1"/>
          </p:cNvSpPr>
          <p:nvPr/>
        </p:nvSpPr>
        <p:spPr bwMode="auto">
          <a:xfrm flipV="1">
            <a:off x="55245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4" name="Line 165"/>
          <p:cNvSpPr>
            <a:spLocks noChangeShapeType="1"/>
          </p:cNvSpPr>
          <p:nvPr/>
        </p:nvSpPr>
        <p:spPr bwMode="auto">
          <a:xfrm flipV="1">
            <a:off x="55311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5" name="Line 166"/>
          <p:cNvSpPr>
            <a:spLocks noChangeShapeType="1"/>
          </p:cNvSpPr>
          <p:nvPr/>
        </p:nvSpPr>
        <p:spPr bwMode="auto">
          <a:xfrm flipV="1">
            <a:off x="5544503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6" name="Line 167"/>
          <p:cNvSpPr>
            <a:spLocks noChangeShapeType="1"/>
          </p:cNvSpPr>
          <p:nvPr/>
        </p:nvSpPr>
        <p:spPr bwMode="auto">
          <a:xfrm flipV="1">
            <a:off x="55511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7" name="Line 168"/>
          <p:cNvSpPr>
            <a:spLocks noChangeShapeType="1"/>
          </p:cNvSpPr>
          <p:nvPr/>
        </p:nvSpPr>
        <p:spPr bwMode="auto">
          <a:xfrm flipV="1">
            <a:off x="55587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8" name="Line 169"/>
          <p:cNvSpPr>
            <a:spLocks noChangeShapeType="1"/>
          </p:cNvSpPr>
          <p:nvPr/>
        </p:nvSpPr>
        <p:spPr bwMode="auto">
          <a:xfrm flipV="1">
            <a:off x="557212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9" name="Line 170"/>
          <p:cNvSpPr>
            <a:spLocks noChangeShapeType="1"/>
          </p:cNvSpPr>
          <p:nvPr/>
        </p:nvSpPr>
        <p:spPr bwMode="auto">
          <a:xfrm flipV="1">
            <a:off x="5586413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0" name="Line 171"/>
          <p:cNvSpPr>
            <a:spLocks noChangeShapeType="1"/>
          </p:cNvSpPr>
          <p:nvPr/>
        </p:nvSpPr>
        <p:spPr bwMode="auto">
          <a:xfrm flipV="1">
            <a:off x="55930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1" name="Line 172"/>
          <p:cNvSpPr>
            <a:spLocks noChangeShapeType="1"/>
          </p:cNvSpPr>
          <p:nvPr/>
        </p:nvSpPr>
        <p:spPr bwMode="auto">
          <a:xfrm flipV="1">
            <a:off x="559974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2" name="Line 173"/>
          <p:cNvSpPr>
            <a:spLocks noChangeShapeType="1"/>
          </p:cNvSpPr>
          <p:nvPr/>
        </p:nvSpPr>
        <p:spPr bwMode="auto">
          <a:xfrm flipV="1">
            <a:off x="560641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3" name="Line 174"/>
          <p:cNvSpPr>
            <a:spLocks noChangeShapeType="1"/>
          </p:cNvSpPr>
          <p:nvPr/>
        </p:nvSpPr>
        <p:spPr bwMode="auto">
          <a:xfrm flipV="1">
            <a:off x="56130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flipV="1">
            <a:off x="561975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5" name="Line 176"/>
          <p:cNvSpPr>
            <a:spLocks noChangeShapeType="1"/>
          </p:cNvSpPr>
          <p:nvPr/>
        </p:nvSpPr>
        <p:spPr bwMode="auto">
          <a:xfrm flipV="1">
            <a:off x="562737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6" name="Line 177"/>
          <p:cNvSpPr>
            <a:spLocks noChangeShapeType="1"/>
          </p:cNvSpPr>
          <p:nvPr/>
        </p:nvSpPr>
        <p:spPr bwMode="auto">
          <a:xfrm flipV="1">
            <a:off x="56330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7" name="Line 178"/>
          <p:cNvSpPr>
            <a:spLocks noChangeShapeType="1"/>
          </p:cNvSpPr>
          <p:nvPr/>
        </p:nvSpPr>
        <p:spPr bwMode="auto">
          <a:xfrm flipV="1">
            <a:off x="56397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8" name="Line 179"/>
          <p:cNvSpPr>
            <a:spLocks noChangeShapeType="1"/>
          </p:cNvSpPr>
          <p:nvPr/>
        </p:nvSpPr>
        <p:spPr bwMode="auto">
          <a:xfrm flipV="1">
            <a:off x="56549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9" name="Line 180"/>
          <p:cNvSpPr>
            <a:spLocks noChangeShapeType="1"/>
          </p:cNvSpPr>
          <p:nvPr/>
        </p:nvSpPr>
        <p:spPr bwMode="auto">
          <a:xfrm flipV="1">
            <a:off x="56683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0" name="Line 181"/>
          <p:cNvSpPr>
            <a:spLocks noChangeShapeType="1"/>
          </p:cNvSpPr>
          <p:nvPr/>
        </p:nvSpPr>
        <p:spPr bwMode="auto">
          <a:xfrm flipV="1">
            <a:off x="56749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1" name="Line 182"/>
          <p:cNvSpPr>
            <a:spLocks noChangeShapeType="1"/>
          </p:cNvSpPr>
          <p:nvPr/>
        </p:nvSpPr>
        <p:spPr bwMode="auto">
          <a:xfrm flipV="1">
            <a:off x="56816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2" name="Line 183"/>
          <p:cNvSpPr>
            <a:spLocks noChangeShapeType="1"/>
          </p:cNvSpPr>
          <p:nvPr/>
        </p:nvSpPr>
        <p:spPr bwMode="auto">
          <a:xfrm flipV="1">
            <a:off x="5688330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3" name="Line 184"/>
          <p:cNvSpPr>
            <a:spLocks noChangeShapeType="1"/>
          </p:cNvSpPr>
          <p:nvPr/>
        </p:nvSpPr>
        <p:spPr bwMode="auto">
          <a:xfrm flipV="1">
            <a:off x="569595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4" name="Line 185"/>
          <p:cNvSpPr>
            <a:spLocks noChangeShapeType="1"/>
          </p:cNvSpPr>
          <p:nvPr/>
        </p:nvSpPr>
        <p:spPr bwMode="auto">
          <a:xfrm flipV="1">
            <a:off x="57016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5" name="Line 186"/>
          <p:cNvSpPr>
            <a:spLocks noChangeShapeType="1"/>
          </p:cNvSpPr>
          <p:nvPr/>
        </p:nvSpPr>
        <p:spPr bwMode="auto">
          <a:xfrm flipV="1">
            <a:off x="57083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6" name="Line 187"/>
          <p:cNvSpPr>
            <a:spLocks noChangeShapeType="1"/>
          </p:cNvSpPr>
          <p:nvPr/>
        </p:nvSpPr>
        <p:spPr bwMode="auto">
          <a:xfrm flipV="1">
            <a:off x="57150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7" name="Line 188"/>
          <p:cNvSpPr>
            <a:spLocks noChangeShapeType="1"/>
          </p:cNvSpPr>
          <p:nvPr/>
        </p:nvSpPr>
        <p:spPr bwMode="auto">
          <a:xfrm flipV="1">
            <a:off x="57216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8" name="Line 189"/>
          <p:cNvSpPr>
            <a:spLocks noChangeShapeType="1"/>
          </p:cNvSpPr>
          <p:nvPr/>
        </p:nvSpPr>
        <p:spPr bwMode="auto">
          <a:xfrm flipV="1">
            <a:off x="573024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9" name="Line 190"/>
          <p:cNvSpPr>
            <a:spLocks noChangeShapeType="1"/>
          </p:cNvSpPr>
          <p:nvPr/>
        </p:nvSpPr>
        <p:spPr bwMode="auto">
          <a:xfrm flipV="1">
            <a:off x="57359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0" name="Line 191"/>
          <p:cNvSpPr>
            <a:spLocks noChangeShapeType="1"/>
          </p:cNvSpPr>
          <p:nvPr/>
        </p:nvSpPr>
        <p:spPr bwMode="auto">
          <a:xfrm flipV="1">
            <a:off x="575024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1" name="Line 192"/>
          <p:cNvSpPr>
            <a:spLocks noChangeShapeType="1"/>
          </p:cNvSpPr>
          <p:nvPr/>
        </p:nvSpPr>
        <p:spPr bwMode="auto">
          <a:xfrm flipV="1">
            <a:off x="575691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2" name="Line 193"/>
          <p:cNvSpPr>
            <a:spLocks noChangeShapeType="1"/>
          </p:cNvSpPr>
          <p:nvPr/>
        </p:nvSpPr>
        <p:spPr bwMode="auto">
          <a:xfrm flipV="1">
            <a:off x="5764530" y="2546667"/>
            <a:ext cx="0" cy="504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3" name="Line 194"/>
          <p:cNvSpPr>
            <a:spLocks noChangeShapeType="1"/>
          </p:cNvSpPr>
          <p:nvPr/>
        </p:nvSpPr>
        <p:spPr bwMode="auto">
          <a:xfrm flipV="1">
            <a:off x="5770245" y="2573337"/>
            <a:ext cx="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4" name="Line 195"/>
          <p:cNvSpPr>
            <a:spLocks noChangeShapeType="1"/>
          </p:cNvSpPr>
          <p:nvPr/>
        </p:nvSpPr>
        <p:spPr bwMode="auto">
          <a:xfrm flipV="1">
            <a:off x="57835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5" name="Line 196"/>
          <p:cNvSpPr>
            <a:spLocks noChangeShapeType="1"/>
          </p:cNvSpPr>
          <p:nvPr/>
        </p:nvSpPr>
        <p:spPr bwMode="auto">
          <a:xfrm flipV="1">
            <a:off x="57912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6" name="Line 197"/>
          <p:cNvSpPr>
            <a:spLocks noChangeShapeType="1"/>
          </p:cNvSpPr>
          <p:nvPr/>
        </p:nvSpPr>
        <p:spPr bwMode="auto">
          <a:xfrm flipV="1">
            <a:off x="57988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7" name="Line 198"/>
          <p:cNvSpPr>
            <a:spLocks noChangeShapeType="1"/>
          </p:cNvSpPr>
          <p:nvPr/>
        </p:nvSpPr>
        <p:spPr bwMode="auto">
          <a:xfrm flipV="1">
            <a:off x="58045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8" name="Line 199"/>
          <p:cNvSpPr>
            <a:spLocks noChangeShapeType="1"/>
          </p:cNvSpPr>
          <p:nvPr/>
        </p:nvSpPr>
        <p:spPr bwMode="auto">
          <a:xfrm flipV="1">
            <a:off x="581120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9" name="Line 200"/>
          <p:cNvSpPr>
            <a:spLocks noChangeShapeType="1"/>
          </p:cNvSpPr>
          <p:nvPr/>
        </p:nvSpPr>
        <p:spPr bwMode="auto">
          <a:xfrm flipV="1">
            <a:off x="58178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0" name="Line 201"/>
          <p:cNvSpPr>
            <a:spLocks noChangeShapeType="1"/>
          </p:cNvSpPr>
          <p:nvPr/>
        </p:nvSpPr>
        <p:spPr bwMode="auto">
          <a:xfrm flipV="1">
            <a:off x="582453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1" name="Line 202"/>
          <p:cNvSpPr>
            <a:spLocks noChangeShapeType="1"/>
          </p:cNvSpPr>
          <p:nvPr/>
        </p:nvSpPr>
        <p:spPr bwMode="auto">
          <a:xfrm flipV="1">
            <a:off x="5831205" y="2479040"/>
            <a:ext cx="0" cy="1181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2" name="Line 203"/>
          <p:cNvSpPr>
            <a:spLocks noChangeShapeType="1"/>
          </p:cNvSpPr>
          <p:nvPr/>
        </p:nvSpPr>
        <p:spPr bwMode="auto">
          <a:xfrm flipV="1">
            <a:off x="5838825" y="2531427"/>
            <a:ext cx="0" cy="65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3" name="Line 204"/>
          <p:cNvSpPr>
            <a:spLocks noChangeShapeType="1"/>
          </p:cNvSpPr>
          <p:nvPr/>
        </p:nvSpPr>
        <p:spPr bwMode="auto">
          <a:xfrm flipV="1">
            <a:off x="58454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4" name="Line 205"/>
          <p:cNvSpPr>
            <a:spLocks noChangeShapeType="1"/>
          </p:cNvSpPr>
          <p:nvPr/>
        </p:nvSpPr>
        <p:spPr bwMode="auto">
          <a:xfrm flipV="1">
            <a:off x="58521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5" name="Line 206"/>
          <p:cNvSpPr>
            <a:spLocks noChangeShapeType="1"/>
          </p:cNvSpPr>
          <p:nvPr/>
        </p:nvSpPr>
        <p:spPr bwMode="auto">
          <a:xfrm flipV="1">
            <a:off x="5867400" y="2343785"/>
            <a:ext cx="0" cy="2533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6" name="Line 207"/>
          <p:cNvSpPr>
            <a:spLocks noChangeShapeType="1"/>
          </p:cNvSpPr>
          <p:nvPr/>
        </p:nvSpPr>
        <p:spPr bwMode="auto">
          <a:xfrm flipV="1">
            <a:off x="5873115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7" name="Line 208"/>
          <p:cNvSpPr>
            <a:spLocks noChangeShapeType="1"/>
          </p:cNvSpPr>
          <p:nvPr/>
        </p:nvSpPr>
        <p:spPr bwMode="auto">
          <a:xfrm flipV="1">
            <a:off x="5886450" y="2519997"/>
            <a:ext cx="0" cy="771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8" name="Line 209"/>
          <p:cNvSpPr>
            <a:spLocks noChangeShapeType="1"/>
          </p:cNvSpPr>
          <p:nvPr/>
        </p:nvSpPr>
        <p:spPr bwMode="auto">
          <a:xfrm flipV="1">
            <a:off x="5893118" y="2531427"/>
            <a:ext cx="0" cy="657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9" name="Line 210"/>
          <p:cNvSpPr>
            <a:spLocks noChangeShapeType="1"/>
          </p:cNvSpPr>
          <p:nvPr/>
        </p:nvSpPr>
        <p:spPr bwMode="auto">
          <a:xfrm flipV="1">
            <a:off x="589978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0" name="Line 211"/>
          <p:cNvSpPr>
            <a:spLocks noChangeShapeType="1"/>
          </p:cNvSpPr>
          <p:nvPr/>
        </p:nvSpPr>
        <p:spPr bwMode="auto">
          <a:xfrm flipV="1">
            <a:off x="59064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1" name="Line 212"/>
          <p:cNvSpPr>
            <a:spLocks noChangeShapeType="1"/>
          </p:cNvSpPr>
          <p:nvPr/>
        </p:nvSpPr>
        <p:spPr bwMode="auto">
          <a:xfrm flipV="1">
            <a:off x="59131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2" name="Line 213"/>
          <p:cNvSpPr>
            <a:spLocks noChangeShapeType="1"/>
          </p:cNvSpPr>
          <p:nvPr/>
        </p:nvSpPr>
        <p:spPr bwMode="auto">
          <a:xfrm flipV="1">
            <a:off x="59197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3" name="Line 214"/>
          <p:cNvSpPr>
            <a:spLocks noChangeShapeType="1"/>
          </p:cNvSpPr>
          <p:nvPr/>
        </p:nvSpPr>
        <p:spPr bwMode="auto">
          <a:xfrm flipV="1">
            <a:off x="59274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4" name="Line 215"/>
          <p:cNvSpPr>
            <a:spLocks noChangeShapeType="1"/>
          </p:cNvSpPr>
          <p:nvPr/>
        </p:nvSpPr>
        <p:spPr bwMode="auto">
          <a:xfrm flipV="1">
            <a:off x="59416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5" name="Line 216"/>
          <p:cNvSpPr>
            <a:spLocks noChangeShapeType="1"/>
          </p:cNvSpPr>
          <p:nvPr/>
        </p:nvSpPr>
        <p:spPr bwMode="auto">
          <a:xfrm flipV="1">
            <a:off x="59483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6" name="Line 217"/>
          <p:cNvSpPr>
            <a:spLocks noChangeShapeType="1"/>
          </p:cNvSpPr>
          <p:nvPr/>
        </p:nvSpPr>
        <p:spPr bwMode="auto">
          <a:xfrm flipV="1">
            <a:off x="595503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7" name="Line 218"/>
          <p:cNvSpPr>
            <a:spLocks noChangeShapeType="1"/>
          </p:cNvSpPr>
          <p:nvPr/>
        </p:nvSpPr>
        <p:spPr bwMode="auto">
          <a:xfrm flipV="1">
            <a:off x="5961698" y="2432367"/>
            <a:ext cx="0" cy="1647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8" name="Line 219"/>
          <p:cNvSpPr>
            <a:spLocks noChangeShapeType="1"/>
          </p:cNvSpPr>
          <p:nvPr/>
        </p:nvSpPr>
        <p:spPr bwMode="auto">
          <a:xfrm flipV="1">
            <a:off x="5968365" y="2555240"/>
            <a:ext cx="0" cy="41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9" name="Line 220"/>
          <p:cNvSpPr>
            <a:spLocks noChangeShapeType="1"/>
          </p:cNvSpPr>
          <p:nvPr/>
        </p:nvSpPr>
        <p:spPr bwMode="auto">
          <a:xfrm flipV="1">
            <a:off x="59750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0" name="Line 221"/>
          <p:cNvSpPr>
            <a:spLocks noChangeShapeType="1"/>
          </p:cNvSpPr>
          <p:nvPr/>
        </p:nvSpPr>
        <p:spPr bwMode="auto">
          <a:xfrm flipV="1">
            <a:off x="59817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1" name="Line 222"/>
          <p:cNvSpPr>
            <a:spLocks noChangeShapeType="1"/>
          </p:cNvSpPr>
          <p:nvPr/>
        </p:nvSpPr>
        <p:spPr bwMode="auto">
          <a:xfrm flipV="1">
            <a:off x="5988368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2" name="Line 223"/>
          <p:cNvSpPr>
            <a:spLocks noChangeShapeType="1"/>
          </p:cNvSpPr>
          <p:nvPr/>
        </p:nvSpPr>
        <p:spPr bwMode="auto">
          <a:xfrm flipV="1">
            <a:off x="59959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3" name="Line 224"/>
          <p:cNvSpPr>
            <a:spLocks noChangeShapeType="1"/>
          </p:cNvSpPr>
          <p:nvPr/>
        </p:nvSpPr>
        <p:spPr bwMode="auto">
          <a:xfrm flipV="1">
            <a:off x="60026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4" name="Line 225"/>
          <p:cNvSpPr>
            <a:spLocks noChangeShapeType="1"/>
          </p:cNvSpPr>
          <p:nvPr/>
        </p:nvSpPr>
        <p:spPr bwMode="auto">
          <a:xfrm flipV="1">
            <a:off x="60093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5" name="Line 226"/>
          <p:cNvSpPr>
            <a:spLocks noChangeShapeType="1"/>
          </p:cNvSpPr>
          <p:nvPr/>
        </p:nvSpPr>
        <p:spPr bwMode="auto">
          <a:xfrm flipV="1">
            <a:off x="60159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6" name="Line 227"/>
          <p:cNvSpPr>
            <a:spLocks noChangeShapeType="1"/>
          </p:cNvSpPr>
          <p:nvPr/>
        </p:nvSpPr>
        <p:spPr bwMode="auto">
          <a:xfrm flipV="1">
            <a:off x="602265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7" name="Line 228"/>
          <p:cNvSpPr>
            <a:spLocks noChangeShapeType="1"/>
          </p:cNvSpPr>
          <p:nvPr/>
        </p:nvSpPr>
        <p:spPr bwMode="auto">
          <a:xfrm flipV="1">
            <a:off x="60302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8" name="Line 229"/>
          <p:cNvSpPr>
            <a:spLocks noChangeShapeType="1"/>
          </p:cNvSpPr>
          <p:nvPr/>
        </p:nvSpPr>
        <p:spPr bwMode="auto">
          <a:xfrm flipV="1">
            <a:off x="60369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9" name="Line 230"/>
          <p:cNvSpPr>
            <a:spLocks noChangeShapeType="1"/>
          </p:cNvSpPr>
          <p:nvPr/>
        </p:nvSpPr>
        <p:spPr bwMode="auto">
          <a:xfrm flipV="1">
            <a:off x="604361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0" name="Line 231"/>
          <p:cNvSpPr>
            <a:spLocks noChangeShapeType="1"/>
          </p:cNvSpPr>
          <p:nvPr/>
        </p:nvSpPr>
        <p:spPr bwMode="auto">
          <a:xfrm flipV="1">
            <a:off x="60502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1" name="Line 232"/>
          <p:cNvSpPr>
            <a:spLocks noChangeShapeType="1"/>
          </p:cNvSpPr>
          <p:nvPr/>
        </p:nvSpPr>
        <p:spPr bwMode="auto">
          <a:xfrm flipV="1">
            <a:off x="605694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2" name="Line 233"/>
          <p:cNvSpPr>
            <a:spLocks noChangeShapeType="1"/>
          </p:cNvSpPr>
          <p:nvPr/>
        </p:nvSpPr>
        <p:spPr bwMode="auto">
          <a:xfrm flipV="1">
            <a:off x="60645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3" name="Line 234"/>
          <p:cNvSpPr>
            <a:spLocks noChangeShapeType="1"/>
          </p:cNvSpPr>
          <p:nvPr/>
        </p:nvSpPr>
        <p:spPr bwMode="auto">
          <a:xfrm flipV="1">
            <a:off x="60712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4" name="Line 235"/>
          <p:cNvSpPr>
            <a:spLocks noChangeShapeType="1"/>
          </p:cNvSpPr>
          <p:nvPr/>
        </p:nvSpPr>
        <p:spPr bwMode="auto">
          <a:xfrm flipV="1">
            <a:off x="6077903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5" name="Line 236"/>
          <p:cNvSpPr>
            <a:spLocks noChangeShapeType="1"/>
          </p:cNvSpPr>
          <p:nvPr/>
        </p:nvSpPr>
        <p:spPr bwMode="auto">
          <a:xfrm flipV="1">
            <a:off x="608457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6" name="Line 237"/>
          <p:cNvSpPr>
            <a:spLocks noChangeShapeType="1"/>
          </p:cNvSpPr>
          <p:nvPr/>
        </p:nvSpPr>
        <p:spPr bwMode="auto">
          <a:xfrm flipV="1">
            <a:off x="6098858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7" name="Line 238"/>
          <p:cNvSpPr>
            <a:spLocks noChangeShapeType="1"/>
          </p:cNvSpPr>
          <p:nvPr/>
        </p:nvSpPr>
        <p:spPr bwMode="auto">
          <a:xfrm flipV="1">
            <a:off x="6104573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8" name="Line 239"/>
          <p:cNvSpPr>
            <a:spLocks noChangeShapeType="1"/>
          </p:cNvSpPr>
          <p:nvPr/>
        </p:nvSpPr>
        <p:spPr bwMode="auto">
          <a:xfrm flipV="1">
            <a:off x="611124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9" name="Line 240"/>
          <p:cNvSpPr>
            <a:spLocks noChangeShapeType="1"/>
          </p:cNvSpPr>
          <p:nvPr/>
        </p:nvSpPr>
        <p:spPr bwMode="auto">
          <a:xfrm flipV="1">
            <a:off x="611790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0" name="Line 241"/>
          <p:cNvSpPr>
            <a:spLocks noChangeShapeType="1"/>
          </p:cNvSpPr>
          <p:nvPr/>
        </p:nvSpPr>
        <p:spPr bwMode="auto">
          <a:xfrm flipV="1">
            <a:off x="612552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1" name="Line 242"/>
          <p:cNvSpPr>
            <a:spLocks noChangeShapeType="1"/>
          </p:cNvSpPr>
          <p:nvPr/>
        </p:nvSpPr>
        <p:spPr bwMode="auto">
          <a:xfrm flipV="1">
            <a:off x="613314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2" name="Line 243"/>
          <p:cNvSpPr>
            <a:spLocks noChangeShapeType="1"/>
          </p:cNvSpPr>
          <p:nvPr/>
        </p:nvSpPr>
        <p:spPr bwMode="auto">
          <a:xfrm flipV="1">
            <a:off x="6139815" y="2484755"/>
            <a:ext cx="0" cy="1123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3" name="Line 244"/>
          <p:cNvSpPr>
            <a:spLocks noChangeShapeType="1"/>
          </p:cNvSpPr>
          <p:nvPr/>
        </p:nvSpPr>
        <p:spPr bwMode="auto">
          <a:xfrm flipV="1">
            <a:off x="6146483" y="2566670"/>
            <a:ext cx="0" cy="304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4" name="Line 245"/>
          <p:cNvSpPr>
            <a:spLocks noChangeShapeType="1"/>
          </p:cNvSpPr>
          <p:nvPr/>
        </p:nvSpPr>
        <p:spPr bwMode="auto">
          <a:xfrm flipV="1">
            <a:off x="6153150" y="2490470"/>
            <a:ext cx="0" cy="1066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5" name="Line 246"/>
          <p:cNvSpPr>
            <a:spLocks noChangeShapeType="1"/>
          </p:cNvSpPr>
          <p:nvPr/>
        </p:nvSpPr>
        <p:spPr bwMode="auto">
          <a:xfrm flipV="1">
            <a:off x="61598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6" name="Line 247"/>
          <p:cNvSpPr>
            <a:spLocks noChangeShapeType="1"/>
          </p:cNvSpPr>
          <p:nvPr/>
        </p:nvSpPr>
        <p:spPr bwMode="auto">
          <a:xfrm flipV="1">
            <a:off x="61674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7" name="Line 248"/>
          <p:cNvSpPr>
            <a:spLocks noChangeShapeType="1"/>
          </p:cNvSpPr>
          <p:nvPr/>
        </p:nvSpPr>
        <p:spPr bwMode="auto">
          <a:xfrm flipV="1">
            <a:off x="617315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8" name="Line 249"/>
          <p:cNvSpPr>
            <a:spLocks noChangeShapeType="1"/>
          </p:cNvSpPr>
          <p:nvPr/>
        </p:nvSpPr>
        <p:spPr bwMode="auto">
          <a:xfrm flipV="1">
            <a:off x="6179820" y="1700847"/>
            <a:ext cx="0" cy="89630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9" name="Line 250"/>
          <p:cNvSpPr>
            <a:spLocks noChangeShapeType="1"/>
          </p:cNvSpPr>
          <p:nvPr/>
        </p:nvSpPr>
        <p:spPr bwMode="auto">
          <a:xfrm flipV="1">
            <a:off x="6186488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0" name="Line 251"/>
          <p:cNvSpPr>
            <a:spLocks noChangeShapeType="1"/>
          </p:cNvSpPr>
          <p:nvPr/>
        </p:nvSpPr>
        <p:spPr bwMode="auto">
          <a:xfrm flipV="1">
            <a:off x="619315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1" name="Line 252"/>
          <p:cNvSpPr>
            <a:spLocks noChangeShapeType="1"/>
          </p:cNvSpPr>
          <p:nvPr/>
        </p:nvSpPr>
        <p:spPr bwMode="auto">
          <a:xfrm flipV="1">
            <a:off x="61998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2" name="Line 253"/>
          <p:cNvSpPr>
            <a:spLocks noChangeShapeType="1"/>
          </p:cNvSpPr>
          <p:nvPr/>
        </p:nvSpPr>
        <p:spPr bwMode="auto">
          <a:xfrm flipV="1">
            <a:off x="62074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3" name="Line 254"/>
          <p:cNvSpPr>
            <a:spLocks noChangeShapeType="1"/>
          </p:cNvSpPr>
          <p:nvPr/>
        </p:nvSpPr>
        <p:spPr bwMode="auto">
          <a:xfrm flipV="1">
            <a:off x="624173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4" name="Line 255"/>
          <p:cNvSpPr>
            <a:spLocks noChangeShapeType="1"/>
          </p:cNvSpPr>
          <p:nvPr/>
        </p:nvSpPr>
        <p:spPr bwMode="auto">
          <a:xfrm flipV="1">
            <a:off x="62484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5" name="Line 256"/>
          <p:cNvSpPr>
            <a:spLocks noChangeShapeType="1"/>
          </p:cNvSpPr>
          <p:nvPr/>
        </p:nvSpPr>
        <p:spPr bwMode="auto">
          <a:xfrm flipV="1">
            <a:off x="62550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6" name="Line 257"/>
          <p:cNvSpPr>
            <a:spLocks noChangeShapeType="1"/>
          </p:cNvSpPr>
          <p:nvPr/>
        </p:nvSpPr>
        <p:spPr bwMode="auto">
          <a:xfrm flipV="1">
            <a:off x="62617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7" name="Line 258"/>
          <p:cNvSpPr>
            <a:spLocks noChangeShapeType="1"/>
          </p:cNvSpPr>
          <p:nvPr/>
        </p:nvSpPr>
        <p:spPr bwMode="auto">
          <a:xfrm flipV="1">
            <a:off x="62760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8" name="Line 259"/>
          <p:cNvSpPr>
            <a:spLocks noChangeShapeType="1"/>
          </p:cNvSpPr>
          <p:nvPr/>
        </p:nvSpPr>
        <p:spPr bwMode="auto">
          <a:xfrm flipV="1">
            <a:off x="62893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9" name="Line 260"/>
          <p:cNvSpPr>
            <a:spLocks noChangeShapeType="1"/>
          </p:cNvSpPr>
          <p:nvPr/>
        </p:nvSpPr>
        <p:spPr bwMode="auto">
          <a:xfrm flipV="1">
            <a:off x="63026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0" name="Line 261"/>
          <p:cNvSpPr>
            <a:spLocks noChangeShapeType="1"/>
          </p:cNvSpPr>
          <p:nvPr/>
        </p:nvSpPr>
        <p:spPr bwMode="auto">
          <a:xfrm flipV="1">
            <a:off x="63103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1" name="Line 262"/>
          <p:cNvSpPr>
            <a:spLocks noChangeShapeType="1"/>
          </p:cNvSpPr>
          <p:nvPr/>
        </p:nvSpPr>
        <p:spPr bwMode="auto">
          <a:xfrm flipV="1">
            <a:off x="6316980" y="2560955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2" name="Line 263"/>
          <p:cNvSpPr>
            <a:spLocks noChangeShapeType="1"/>
          </p:cNvSpPr>
          <p:nvPr/>
        </p:nvSpPr>
        <p:spPr bwMode="auto">
          <a:xfrm flipV="1">
            <a:off x="632364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3" name="Line 264"/>
          <p:cNvSpPr>
            <a:spLocks noChangeShapeType="1"/>
          </p:cNvSpPr>
          <p:nvPr/>
        </p:nvSpPr>
        <p:spPr bwMode="auto">
          <a:xfrm flipV="1">
            <a:off x="633031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4" name="Line 265"/>
          <p:cNvSpPr>
            <a:spLocks noChangeShapeType="1"/>
          </p:cNvSpPr>
          <p:nvPr/>
        </p:nvSpPr>
        <p:spPr bwMode="auto">
          <a:xfrm flipV="1">
            <a:off x="6338888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5" name="Line 266"/>
          <p:cNvSpPr>
            <a:spLocks noChangeShapeType="1"/>
          </p:cNvSpPr>
          <p:nvPr/>
        </p:nvSpPr>
        <p:spPr bwMode="auto">
          <a:xfrm flipV="1">
            <a:off x="634460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6" name="Line 267"/>
          <p:cNvSpPr>
            <a:spLocks noChangeShapeType="1"/>
          </p:cNvSpPr>
          <p:nvPr/>
        </p:nvSpPr>
        <p:spPr bwMode="auto">
          <a:xfrm flipV="1">
            <a:off x="63512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7" name="Line 268"/>
          <p:cNvSpPr>
            <a:spLocks noChangeShapeType="1"/>
          </p:cNvSpPr>
          <p:nvPr/>
        </p:nvSpPr>
        <p:spPr bwMode="auto">
          <a:xfrm flipV="1">
            <a:off x="635793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8" name="Line 269"/>
          <p:cNvSpPr>
            <a:spLocks noChangeShapeType="1"/>
          </p:cNvSpPr>
          <p:nvPr/>
        </p:nvSpPr>
        <p:spPr bwMode="auto">
          <a:xfrm flipV="1">
            <a:off x="63646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9" name="Line 270"/>
          <p:cNvSpPr>
            <a:spLocks noChangeShapeType="1"/>
          </p:cNvSpPr>
          <p:nvPr/>
        </p:nvSpPr>
        <p:spPr bwMode="auto">
          <a:xfrm flipV="1">
            <a:off x="6371273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0" name="Line 271"/>
          <p:cNvSpPr>
            <a:spLocks noChangeShapeType="1"/>
          </p:cNvSpPr>
          <p:nvPr/>
        </p:nvSpPr>
        <p:spPr bwMode="auto">
          <a:xfrm flipV="1">
            <a:off x="637794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1" name="Line 272"/>
          <p:cNvSpPr>
            <a:spLocks noChangeShapeType="1"/>
          </p:cNvSpPr>
          <p:nvPr/>
        </p:nvSpPr>
        <p:spPr bwMode="auto">
          <a:xfrm flipV="1">
            <a:off x="63846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2" name="Line 273"/>
          <p:cNvSpPr>
            <a:spLocks noChangeShapeType="1"/>
          </p:cNvSpPr>
          <p:nvPr/>
        </p:nvSpPr>
        <p:spPr bwMode="auto">
          <a:xfrm flipV="1">
            <a:off x="6391275" y="2055177"/>
            <a:ext cx="0" cy="5419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3" name="Line 274"/>
          <p:cNvSpPr>
            <a:spLocks noChangeShapeType="1"/>
          </p:cNvSpPr>
          <p:nvPr/>
        </p:nvSpPr>
        <p:spPr bwMode="auto">
          <a:xfrm flipV="1">
            <a:off x="6398895" y="2449512"/>
            <a:ext cx="0" cy="14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4" name="Line 275"/>
          <p:cNvSpPr>
            <a:spLocks noChangeShapeType="1"/>
          </p:cNvSpPr>
          <p:nvPr/>
        </p:nvSpPr>
        <p:spPr bwMode="auto">
          <a:xfrm flipV="1">
            <a:off x="6407468" y="2560955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5" name="Line 276"/>
          <p:cNvSpPr>
            <a:spLocks noChangeShapeType="1"/>
          </p:cNvSpPr>
          <p:nvPr/>
        </p:nvSpPr>
        <p:spPr bwMode="auto">
          <a:xfrm flipV="1">
            <a:off x="641985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6" name="Line 277"/>
          <p:cNvSpPr>
            <a:spLocks noChangeShapeType="1"/>
          </p:cNvSpPr>
          <p:nvPr/>
        </p:nvSpPr>
        <p:spPr bwMode="auto">
          <a:xfrm flipV="1">
            <a:off x="64331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7" name="Line 278"/>
          <p:cNvSpPr>
            <a:spLocks noChangeShapeType="1"/>
          </p:cNvSpPr>
          <p:nvPr/>
        </p:nvSpPr>
        <p:spPr bwMode="auto">
          <a:xfrm flipV="1">
            <a:off x="643985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8" name="Line 279"/>
          <p:cNvSpPr>
            <a:spLocks noChangeShapeType="1"/>
          </p:cNvSpPr>
          <p:nvPr/>
        </p:nvSpPr>
        <p:spPr bwMode="auto">
          <a:xfrm flipV="1">
            <a:off x="6446520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9" name="Line 280"/>
          <p:cNvSpPr>
            <a:spLocks noChangeShapeType="1"/>
          </p:cNvSpPr>
          <p:nvPr/>
        </p:nvSpPr>
        <p:spPr bwMode="auto">
          <a:xfrm flipV="1">
            <a:off x="64531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0" name="Line 281"/>
          <p:cNvSpPr>
            <a:spLocks noChangeShapeType="1"/>
          </p:cNvSpPr>
          <p:nvPr/>
        </p:nvSpPr>
        <p:spPr bwMode="auto">
          <a:xfrm flipV="1">
            <a:off x="64674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1" name="Line 282"/>
          <p:cNvSpPr>
            <a:spLocks noChangeShapeType="1"/>
          </p:cNvSpPr>
          <p:nvPr/>
        </p:nvSpPr>
        <p:spPr bwMode="auto">
          <a:xfrm flipV="1">
            <a:off x="64731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2" name="Line 283"/>
          <p:cNvSpPr>
            <a:spLocks noChangeShapeType="1"/>
          </p:cNvSpPr>
          <p:nvPr/>
        </p:nvSpPr>
        <p:spPr bwMode="auto">
          <a:xfrm flipV="1">
            <a:off x="64808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3" name="Line 284"/>
          <p:cNvSpPr>
            <a:spLocks noChangeShapeType="1"/>
          </p:cNvSpPr>
          <p:nvPr/>
        </p:nvSpPr>
        <p:spPr bwMode="auto">
          <a:xfrm flipV="1">
            <a:off x="64874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4" name="Line 285"/>
          <p:cNvSpPr>
            <a:spLocks noChangeShapeType="1"/>
          </p:cNvSpPr>
          <p:nvPr/>
        </p:nvSpPr>
        <p:spPr bwMode="auto">
          <a:xfrm flipV="1">
            <a:off x="649509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5" name="Line 286"/>
          <p:cNvSpPr>
            <a:spLocks noChangeShapeType="1"/>
          </p:cNvSpPr>
          <p:nvPr/>
        </p:nvSpPr>
        <p:spPr bwMode="auto">
          <a:xfrm flipV="1">
            <a:off x="65151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6" name="Line 287"/>
          <p:cNvSpPr>
            <a:spLocks noChangeShapeType="1"/>
          </p:cNvSpPr>
          <p:nvPr/>
        </p:nvSpPr>
        <p:spPr bwMode="auto">
          <a:xfrm flipV="1">
            <a:off x="6521768" y="2531427"/>
            <a:ext cx="0" cy="65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7" name="Line 288"/>
          <p:cNvSpPr>
            <a:spLocks noChangeShapeType="1"/>
          </p:cNvSpPr>
          <p:nvPr/>
        </p:nvSpPr>
        <p:spPr bwMode="auto">
          <a:xfrm flipV="1">
            <a:off x="6528435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8" name="Line 289"/>
          <p:cNvSpPr>
            <a:spLocks noChangeShapeType="1"/>
          </p:cNvSpPr>
          <p:nvPr/>
        </p:nvSpPr>
        <p:spPr bwMode="auto">
          <a:xfrm flipV="1">
            <a:off x="6536055" y="2584767"/>
            <a:ext cx="0" cy="123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9" name="Line 290"/>
          <p:cNvSpPr>
            <a:spLocks noChangeShapeType="1"/>
          </p:cNvSpPr>
          <p:nvPr/>
        </p:nvSpPr>
        <p:spPr bwMode="auto">
          <a:xfrm flipV="1">
            <a:off x="65760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0" name="Line 291"/>
          <p:cNvSpPr>
            <a:spLocks noChangeShapeType="1"/>
          </p:cNvSpPr>
          <p:nvPr/>
        </p:nvSpPr>
        <p:spPr bwMode="auto">
          <a:xfrm flipV="1">
            <a:off x="66046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1" name="Line 292"/>
          <p:cNvSpPr>
            <a:spLocks noChangeShapeType="1"/>
          </p:cNvSpPr>
          <p:nvPr/>
        </p:nvSpPr>
        <p:spPr bwMode="auto">
          <a:xfrm flipV="1">
            <a:off x="66389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2" name="Line 293"/>
          <p:cNvSpPr>
            <a:spLocks noChangeShapeType="1"/>
          </p:cNvSpPr>
          <p:nvPr/>
        </p:nvSpPr>
        <p:spPr bwMode="auto">
          <a:xfrm flipV="1">
            <a:off x="66513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3" name="Line 294"/>
          <p:cNvSpPr>
            <a:spLocks noChangeShapeType="1"/>
          </p:cNvSpPr>
          <p:nvPr/>
        </p:nvSpPr>
        <p:spPr bwMode="auto">
          <a:xfrm flipV="1">
            <a:off x="66646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4" name="Line 295"/>
          <p:cNvSpPr>
            <a:spLocks noChangeShapeType="1"/>
          </p:cNvSpPr>
          <p:nvPr/>
        </p:nvSpPr>
        <p:spPr bwMode="auto">
          <a:xfrm flipV="1">
            <a:off x="66713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5" name="Line 296"/>
          <p:cNvSpPr>
            <a:spLocks noChangeShapeType="1"/>
          </p:cNvSpPr>
          <p:nvPr/>
        </p:nvSpPr>
        <p:spPr bwMode="auto">
          <a:xfrm flipV="1">
            <a:off x="66779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6" name="Line 297"/>
          <p:cNvSpPr>
            <a:spLocks noChangeShapeType="1"/>
          </p:cNvSpPr>
          <p:nvPr/>
        </p:nvSpPr>
        <p:spPr bwMode="auto">
          <a:xfrm flipV="1">
            <a:off x="66932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7" name="Line 298"/>
          <p:cNvSpPr>
            <a:spLocks noChangeShapeType="1"/>
          </p:cNvSpPr>
          <p:nvPr/>
        </p:nvSpPr>
        <p:spPr bwMode="auto">
          <a:xfrm flipV="1">
            <a:off x="66998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8" name="Line 299"/>
          <p:cNvSpPr>
            <a:spLocks noChangeShapeType="1"/>
          </p:cNvSpPr>
          <p:nvPr/>
        </p:nvSpPr>
        <p:spPr bwMode="auto">
          <a:xfrm flipV="1">
            <a:off x="67132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9" name="Line 300"/>
          <p:cNvSpPr>
            <a:spLocks noChangeShapeType="1"/>
          </p:cNvSpPr>
          <p:nvPr/>
        </p:nvSpPr>
        <p:spPr bwMode="auto">
          <a:xfrm flipV="1">
            <a:off x="67198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0" name="Line 301"/>
          <p:cNvSpPr>
            <a:spLocks noChangeShapeType="1"/>
          </p:cNvSpPr>
          <p:nvPr/>
        </p:nvSpPr>
        <p:spPr bwMode="auto">
          <a:xfrm flipV="1">
            <a:off x="673322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1" name="Line 302"/>
          <p:cNvSpPr>
            <a:spLocks noChangeShapeType="1"/>
          </p:cNvSpPr>
          <p:nvPr/>
        </p:nvSpPr>
        <p:spPr bwMode="auto">
          <a:xfrm flipV="1">
            <a:off x="675417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2" name="Line 303"/>
          <p:cNvSpPr>
            <a:spLocks noChangeShapeType="1"/>
          </p:cNvSpPr>
          <p:nvPr/>
        </p:nvSpPr>
        <p:spPr bwMode="auto">
          <a:xfrm flipV="1">
            <a:off x="67608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3" name="Line 304"/>
          <p:cNvSpPr>
            <a:spLocks noChangeShapeType="1"/>
          </p:cNvSpPr>
          <p:nvPr/>
        </p:nvSpPr>
        <p:spPr bwMode="auto">
          <a:xfrm flipV="1">
            <a:off x="676751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4" name="Line 305"/>
          <p:cNvSpPr>
            <a:spLocks noChangeShapeType="1"/>
          </p:cNvSpPr>
          <p:nvPr/>
        </p:nvSpPr>
        <p:spPr bwMode="auto">
          <a:xfrm flipV="1">
            <a:off x="67741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5" name="Line 306"/>
          <p:cNvSpPr>
            <a:spLocks noChangeShapeType="1"/>
          </p:cNvSpPr>
          <p:nvPr/>
        </p:nvSpPr>
        <p:spPr bwMode="auto">
          <a:xfrm flipV="1">
            <a:off x="67818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6" name="Line 307"/>
          <p:cNvSpPr>
            <a:spLocks noChangeShapeType="1"/>
          </p:cNvSpPr>
          <p:nvPr/>
        </p:nvSpPr>
        <p:spPr bwMode="auto">
          <a:xfrm flipV="1">
            <a:off x="67884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7" name="Line 308"/>
          <p:cNvSpPr>
            <a:spLocks noChangeShapeType="1"/>
          </p:cNvSpPr>
          <p:nvPr/>
        </p:nvSpPr>
        <p:spPr bwMode="auto">
          <a:xfrm flipV="1">
            <a:off x="679513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8" name="Line 309"/>
          <p:cNvSpPr>
            <a:spLocks noChangeShapeType="1"/>
          </p:cNvSpPr>
          <p:nvPr/>
        </p:nvSpPr>
        <p:spPr bwMode="auto">
          <a:xfrm flipV="1">
            <a:off x="680180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9" name="Line 310"/>
          <p:cNvSpPr>
            <a:spLocks noChangeShapeType="1"/>
          </p:cNvSpPr>
          <p:nvPr/>
        </p:nvSpPr>
        <p:spPr bwMode="auto">
          <a:xfrm flipV="1">
            <a:off x="68084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0" name="Line 311"/>
          <p:cNvSpPr>
            <a:spLocks noChangeShapeType="1"/>
          </p:cNvSpPr>
          <p:nvPr/>
        </p:nvSpPr>
        <p:spPr bwMode="auto">
          <a:xfrm flipV="1">
            <a:off x="68160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1" name="Line 312"/>
          <p:cNvSpPr>
            <a:spLocks noChangeShapeType="1"/>
          </p:cNvSpPr>
          <p:nvPr/>
        </p:nvSpPr>
        <p:spPr bwMode="auto">
          <a:xfrm flipV="1">
            <a:off x="682275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2" name="Line 313"/>
          <p:cNvSpPr>
            <a:spLocks noChangeShapeType="1"/>
          </p:cNvSpPr>
          <p:nvPr/>
        </p:nvSpPr>
        <p:spPr bwMode="auto">
          <a:xfrm flipV="1">
            <a:off x="68294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3" name="Line 314"/>
          <p:cNvSpPr>
            <a:spLocks noChangeShapeType="1"/>
          </p:cNvSpPr>
          <p:nvPr/>
        </p:nvSpPr>
        <p:spPr bwMode="auto">
          <a:xfrm flipV="1">
            <a:off x="68360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4" name="Line 315"/>
          <p:cNvSpPr>
            <a:spLocks noChangeShapeType="1"/>
          </p:cNvSpPr>
          <p:nvPr/>
        </p:nvSpPr>
        <p:spPr bwMode="auto">
          <a:xfrm flipV="1">
            <a:off x="68703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5" name="Line 316"/>
          <p:cNvSpPr>
            <a:spLocks noChangeShapeType="1"/>
          </p:cNvSpPr>
          <p:nvPr/>
        </p:nvSpPr>
        <p:spPr bwMode="auto">
          <a:xfrm flipV="1">
            <a:off x="6877050" y="2519997"/>
            <a:ext cx="0" cy="771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6" name="Line 317"/>
          <p:cNvSpPr>
            <a:spLocks noChangeShapeType="1"/>
          </p:cNvSpPr>
          <p:nvPr/>
        </p:nvSpPr>
        <p:spPr bwMode="auto">
          <a:xfrm flipV="1">
            <a:off x="68846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7" name="Line 318"/>
          <p:cNvSpPr>
            <a:spLocks noChangeShapeType="1"/>
          </p:cNvSpPr>
          <p:nvPr/>
        </p:nvSpPr>
        <p:spPr bwMode="auto">
          <a:xfrm flipV="1">
            <a:off x="68980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8" name="Line 319"/>
          <p:cNvSpPr>
            <a:spLocks noChangeShapeType="1"/>
          </p:cNvSpPr>
          <p:nvPr/>
        </p:nvSpPr>
        <p:spPr bwMode="auto">
          <a:xfrm flipV="1">
            <a:off x="69046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9" name="Line 320"/>
          <p:cNvSpPr>
            <a:spLocks noChangeShapeType="1"/>
          </p:cNvSpPr>
          <p:nvPr/>
        </p:nvSpPr>
        <p:spPr bwMode="auto">
          <a:xfrm flipV="1">
            <a:off x="69180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0" name="Line 321"/>
          <p:cNvSpPr>
            <a:spLocks noChangeShapeType="1"/>
          </p:cNvSpPr>
          <p:nvPr/>
        </p:nvSpPr>
        <p:spPr bwMode="auto">
          <a:xfrm flipV="1">
            <a:off x="69246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1" name="Line 322"/>
          <p:cNvSpPr>
            <a:spLocks noChangeShapeType="1"/>
          </p:cNvSpPr>
          <p:nvPr/>
        </p:nvSpPr>
        <p:spPr bwMode="auto">
          <a:xfrm flipV="1">
            <a:off x="693896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2" name="Line 323"/>
          <p:cNvSpPr>
            <a:spLocks noChangeShapeType="1"/>
          </p:cNvSpPr>
          <p:nvPr/>
        </p:nvSpPr>
        <p:spPr bwMode="auto">
          <a:xfrm flipV="1">
            <a:off x="694467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3" name="Line 324"/>
          <p:cNvSpPr>
            <a:spLocks noChangeShapeType="1"/>
          </p:cNvSpPr>
          <p:nvPr/>
        </p:nvSpPr>
        <p:spPr bwMode="auto">
          <a:xfrm flipV="1">
            <a:off x="6951345" y="804545"/>
            <a:ext cx="0" cy="17926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4" name="Line 325"/>
          <p:cNvSpPr>
            <a:spLocks noChangeShapeType="1"/>
          </p:cNvSpPr>
          <p:nvPr/>
        </p:nvSpPr>
        <p:spPr bwMode="auto">
          <a:xfrm flipV="1">
            <a:off x="6958965" y="1942782"/>
            <a:ext cx="0" cy="6543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5" name="Line 326"/>
          <p:cNvSpPr>
            <a:spLocks noChangeShapeType="1"/>
          </p:cNvSpPr>
          <p:nvPr/>
        </p:nvSpPr>
        <p:spPr bwMode="auto">
          <a:xfrm flipV="1">
            <a:off x="6966585" y="2502852"/>
            <a:ext cx="0" cy="942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6" name="Line 327"/>
          <p:cNvSpPr>
            <a:spLocks noChangeShapeType="1"/>
          </p:cNvSpPr>
          <p:nvPr/>
        </p:nvSpPr>
        <p:spPr bwMode="auto">
          <a:xfrm flipV="1">
            <a:off x="69732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7" name="Line 328"/>
          <p:cNvSpPr>
            <a:spLocks noChangeShapeType="1"/>
          </p:cNvSpPr>
          <p:nvPr/>
        </p:nvSpPr>
        <p:spPr bwMode="auto">
          <a:xfrm flipV="1">
            <a:off x="69999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8" name="Line 329"/>
          <p:cNvSpPr>
            <a:spLocks noChangeShapeType="1"/>
          </p:cNvSpPr>
          <p:nvPr/>
        </p:nvSpPr>
        <p:spPr bwMode="auto">
          <a:xfrm flipV="1">
            <a:off x="70075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9" name="Line 330"/>
          <p:cNvSpPr>
            <a:spLocks noChangeShapeType="1"/>
          </p:cNvSpPr>
          <p:nvPr/>
        </p:nvSpPr>
        <p:spPr bwMode="auto">
          <a:xfrm flipV="1">
            <a:off x="701325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0" name="Line 331"/>
          <p:cNvSpPr>
            <a:spLocks noChangeShapeType="1"/>
          </p:cNvSpPr>
          <p:nvPr/>
        </p:nvSpPr>
        <p:spPr bwMode="auto">
          <a:xfrm flipV="1">
            <a:off x="7020878" y="2549525"/>
            <a:ext cx="0" cy="4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1" name="Line 332"/>
          <p:cNvSpPr>
            <a:spLocks noChangeShapeType="1"/>
          </p:cNvSpPr>
          <p:nvPr/>
        </p:nvSpPr>
        <p:spPr bwMode="auto">
          <a:xfrm flipV="1">
            <a:off x="7027545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2" name="Line 333"/>
          <p:cNvSpPr>
            <a:spLocks noChangeShapeType="1"/>
          </p:cNvSpPr>
          <p:nvPr/>
        </p:nvSpPr>
        <p:spPr bwMode="auto">
          <a:xfrm flipV="1">
            <a:off x="7034213" y="2573337"/>
            <a:ext cx="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3" name="Line 334"/>
          <p:cNvSpPr>
            <a:spLocks noChangeShapeType="1"/>
          </p:cNvSpPr>
          <p:nvPr/>
        </p:nvSpPr>
        <p:spPr bwMode="auto">
          <a:xfrm flipV="1">
            <a:off x="705421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4" name="Line 335"/>
          <p:cNvSpPr>
            <a:spLocks noChangeShapeType="1"/>
          </p:cNvSpPr>
          <p:nvPr/>
        </p:nvSpPr>
        <p:spPr bwMode="auto">
          <a:xfrm flipV="1">
            <a:off x="70818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5" name="Line 336"/>
          <p:cNvSpPr>
            <a:spLocks noChangeShapeType="1"/>
          </p:cNvSpPr>
          <p:nvPr/>
        </p:nvSpPr>
        <p:spPr bwMode="auto">
          <a:xfrm flipV="1">
            <a:off x="70894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6" name="Line 337"/>
          <p:cNvSpPr>
            <a:spLocks noChangeShapeType="1"/>
          </p:cNvSpPr>
          <p:nvPr/>
        </p:nvSpPr>
        <p:spPr bwMode="auto">
          <a:xfrm flipV="1">
            <a:off x="71027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7" name="Line 338"/>
          <p:cNvSpPr>
            <a:spLocks noChangeShapeType="1"/>
          </p:cNvSpPr>
          <p:nvPr/>
        </p:nvSpPr>
        <p:spPr bwMode="auto">
          <a:xfrm flipV="1">
            <a:off x="71227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8" name="Line 339"/>
          <p:cNvSpPr>
            <a:spLocks noChangeShapeType="1"/>
          </p:cNvSpPr>
          <p:nvPr/>
        </p:nvSpPr>
        <p:spPr bwMode="auto">
          <a:xfrm flipV="1">
            <a:off x="712946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9" name="Line 340"/>
          <p:cNvSpPr>
            <a:spLocks noChangeShapeType="1"/>
          </p:cNvSpPr>
          <p:nvPr/>
        </p:nvSpPr>
        <p:spPr bwMode="auto">
          <a:xfrm flipV="1">
            <a:off x="71580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0" name="Line 341"/>
          <p:cNvSpPr>
            <a:spLocks noChangeShapeType="1"/>
          </p:cNvSpPr>
          <p:nvPr/>
        </p:nvSpPr>
        <p:spPr bwMode="auto">
          <a:xfrm flipV="1">
            <a:off x="71647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1" name="Line 342"/>
          <p:cNvSpPr>
            <a:spLocks noChangeShapeType="1"/>
          </p:cNvSpPr>
          <p:nvPr/>
        </p:nvSpPr>
        <p:spPr bwMode="auto">
          <a:xfrm flipV="1">
            <a:off x="71713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2" name="Line 343"/>
          <p:cNvSpPr>
            <a:spLocks noChangeShapeType="1"/>
          </p:cNvSpPr>
          <p:nvPr/>
        </p:nvSpPr>
        <p:spPr bwMode="auto">
          <a:xfrm flipV="1">
            <a:off x="71789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3" name="Line 344"/>
          <p:cNvSpPr>
            <a:spLocks noChangeShapeType="1"/>
          </p:cNvSpPr>
          <p:nvPr/>
        </p:nvSpPr>
        <p:spPr bwMode="auto">
          <a:xfrm flipV="1">
            <a:off x="71847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4" name="Line 345"/>
          <p:cNvSpPr>
            <a:spLocks noChangeShapeType="1"/>
          </p:cNvSpPr>
          <p:nvPr/>
        </p:nvSpPr>
        <p:spPr bwMode="auto">
          <a:xfrm flipV="1">
            <a:off x="72113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5" name="Line 346"/>
          <p:cNvSpPr>
            <a:spLocks noChangeShapeType="1"/>
          </p:cNvSpPr>
          <p:nvPr/>
        </p:nvSpPr>
        <p:spPr bwMode="auto">
          <a:xfrm flipV="1">
            <a:off x="72247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6" name="Line 347"/>
          <p:cNvSpPr>
            <a:spLocks noChangeShapeType="1"/>
          </p:cNvSpPr>
          <p:nvPr/>
        </p:nvSpPr>
        <p:spPr bwMode="auto">
          <a:xfrm flipV="1">
            <a:off x="72390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7" name="Line 348"/>
          <p:cNvSpPr>
            <a:spLocks noChangeShapeType="1"/>
          </p:cNvSpPr>
          <p:nvPr/>
        </p:nvSpPr>
        <p:spPr bwMode="auto">
          <a:xfrm flipV="1">
            <a:off x="72599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8" name="Line 349"/>
          <p:cNvSpPr>
            <a:spLocks noChangeShapeType="1"/>
          </p:cNvSpPr>
          <p:nvPr/>
        </p:nvSpPr>
        <p:spPr bwMode="auto">
          <a:xfrm flipV="1">
            <a:off x="728662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9" name="Line 350"/>
          <p:cNvSpPr>
            <a:spLocks noChangeShapeType="1"/>
          </p:cNvSpPr>
          <p:nvPr/>
        </p:nvSpPr>
        <p:spPr bwMode="auto">
          <a:xfrm flipV="1">
            <a:off x="729424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0" name="Line 351"/>
          <p:cNvSpPr>
            <a:spLocks noChangeShapeType="1"/>
          </p:cNvSpPr>
          <p:nvPr/>
        </p:nvSpPr>
        <p:spPr bwMode="auto">
          <a:xfrm flipV="1">
            <a:off x="73075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1" name="Line 352"/>
          <p:cNvSpPr>
            <a:spLocks noChangeShapeType="1"/>
          </p:cNvSpPr>
          <p:nvPr/>
        </p:nvSpPr>
        <p:spPr bwMode="auto">
          <a:xfrm flipV="1">
            <a:off x="731424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2" name="Line 353"/>
          <p:cNvSpPr>
            <a:spLocks noChangeShapeType="1"/>
          </p:cNvSpPr>
          <p:nvPr/>
        </p:nvSpPr>
        <p:spPr bwMode="auto">
          <a:xfrm flipV="1">
            <a:off x="73275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3" name="Line 354"/>
          <p:cNvSpPr>
            <a:spLocks noChangeShapeType="1"/>
          </p:cNvSpPr>
          <p:nvPr/>
        </p:nvSpPr>
        <p:spPr bwMode="auto">
          <a:xfrm flipV="1">
            <a:off x="73418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4" name="Line 355"/>
          <p:cNvSpPr>
            <a:spLocks noChangeShapeType="1"/>
          </p:cNvSpPr>
          <p:nvPr/>
        </p:nvSpPr>
        <p:spPr bwMode="auto">
          <a:xfrm flipV="1">
            <a:off x="73485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5" name="Line 356"/>
          <p:cNvSpPr>
            <a:spLocks noChangeShapeType="1"/>
          </p:cNvSpPr>
          <p:nvPr/>
        </p:nvSpPr>
        <p:spPr bwMode="auto">
          <a:xfrm flipV="1">
            <a:off x="73552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6" name="Line 357"/>
          <p:cNvSpPr>
            <a:spLocks noChangeShapeType="1"/>
          </p:cNvSpPr>
          <p:nvPr/>
        </p:nvSpPr>
        <p:spPr bwMode="auto">
          <a:xfrm flipV="1">
            <a:off x="736949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7" name="Line 358"/>
          <p:cNvSpPr>
            <a:spLocks noChangeShapeType="1"/>
          </p:cNvSpPr>
          <p:nvPr/>
        </p:nvSpPr>
        <p:spPr bwMode="auto">
          <a:xfrm flipV="1">
            <a:off x="73828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8" name="Line 359"/>
          <p:cNvSpPr>
            <a:spLocks noChangeShapeType="1"/>
          </p:cNvSpPr>
          <p:nvPr/>
        </p:nvSpPr>
        <p:spPr bwMode="auto">
          <a:xfrm flipV="1">
            <a:off x="73894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9" name="Line 360"/>
          <p:cNvSpPr>
            <a:spLocks noChangeShapeType="1"/>
          </p:cNvSpPr>
          <p:nvPr/>
        </p:nvSpPr>
        <p:spPr bwMode="auto">
          <a:xfrm flipV="1">
            <a:off x="73961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0" name="Line 361"/>
          <p:cNvSpPr>
            <a:spLocks noChangeShapeType="1"/>
          </p:cNvSpPr>
          <p:nvPr/>
        </p:nvSpPr>
        <p:spPr bwMode="auto">
          <a:xfrm flipV="1">
            <a:off x="74161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1" name="Line 362"/>
          <p:cNvSpPr>
            <a:spLocks noChangeShapeType="1"/>
          </p:cNvSpPr>
          <p:nvPr/>
        </p:nvSpPr>
        <p:spPr bwMode="auto">
          <a:xfrm flipV="1">
            <a:off x="74228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2" name="Line 363"/>
          <p:cNvSpPr>
            <a:spLocks noChangeShapeType="1"/>
          </p:cNvSpPr>
          <p:nvPr/>
        </p:nvSpPr>
        <p:spPr bwMode="auto">
          <a:xfrm flipV="1">
            <a:off x="74295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3" name="Line 364"/>
          <p:cNvSpPr>
            <a:spLocks noChangeShapeType="1"/>
          </p:cNvSpPr>
          <p:nvPr/>
        </p:nvSpPr>
        <p:spPr bwMode="auto">
          <a:xfrm flipV="1">
            <a:off x="743807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4" name="Line 365"/>
          <p:cNvSpPr>
            <a:spLocks noChangeShapeType="1"/>
          </p:cNvSpPr>
          <p:nvPr/>
        </p:nvSpPr>
        <p:spPr bwMode="auto">
          <a:xfrm flipV="1">
            <a:off x="7444740" y="1412240"/>
            <a:ext cx="0" cy="1184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5" name="Line 366"/>
          <p:cNvSpPr>
            <a:spLocks noChangeShapeType="1"/>
          </p:cNvSpPr>
          <p:nvPr/>
        </p:nvSpPr>
        <p:spPr bwMode="auto">
          <a:xfrm flipV="1">
            <a:off x="7451408" y="2149475"/>
            <a:ext cx="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6" name="Line 367"/>
          <p:cNvSpPr>
            <a:spLocks noChangeShapeType="1"/>
          </p:cNvSpPr>
          <p:nvPr/>
        </p:nvSpPr>
        <p:spPr bwMode="auto">
          <a:xfrm flipV="1">
            <a:off x="74647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7" name="Line 368"/>
          <p:cNvSpPr>
            <a:spLocks noChangeShapeType="1"/>
          </p:cNvSpPr>
          <p:nvPr/>
        </p:nvSpPr>
        <p:spPr bwMode="auto">
          <a:xfrm flipV="1">
            <a:off x="74914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8" name="Line 369"/>
          <p:cNvSpPr>
            <a:spLocks noChangeShapeType="1"/>
          </p:cNvSpPr>
          <p:nvPr/>
        </p:nvSpPr>
        <p:spPr bwMode="auto">
          <a:xfrm flipV="1">
            <a:off x="7505700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9" name="Line 370"/>
          <p:cNvSpPr>
            <a:spLocks noChangeShapeType="1"/>
          </p:cNvSpPr>
          <p:nvPr/>
        </p:nvSpPr>
        <p:spPr bwMode="auto">
          <a:xfrm flipV="1">
            <a:off x="751332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0" name="Line 371"/>
          <p:cNvSpPr>
            <a:spLocks noChangeShapeType="1"/>
          </p:cNvSpPr>
          <p:nvPr/>
        </p:nvSpPr>
        <p:spPr bwMode="auto">
          <a:xfrm flipV="1">
            <a:off x="75190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1" name="Line 372"/>
          <p:cNvSpPr>
            <a:spLocks noChangeShapeType="1"/>
          </p:cNvSpPr>
          <p:nvPr/>
        </p:nvSpPr>
        <p:spPr bwMode="auto">
          <a:xfrm flipV="1">
            <a:off x="75476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2" name="Line 373"/>
          <p:cNvSpPr>
            <a:spLocks noChangeShapeType="1"/>
          </p:cNvSpPr>
          <p:nvPr/>
        </p:nvSpPr>
        <p:spPr bwMode="auto">
          <a:xfrm flipV="1">
            <a:off x="7581900" y="2502852"/>
            <a:ext cx="0" cy="942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3" name="Line 374"/>
          <p:cNvSpPr>
            <a:spLocks noChangeShapeType="1"/>
          </p:cNvSpPr>
          <p:nvPr/>
        </p:nvSpPr>
        <p:spPr bwMode="auto">
          <a:xfrm flipV="1">
            <a:off x="7587615" y="2555240"/>
            <a:ext cx="0" cy="41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4" name="Line 375"/>
          <p:cNvSpPr>
            <a:spLocks noChangeShapeType="1"/>
          </p:cNvSpPr>
          <p:nvPr/>
        </p:nvSpPr>
        <p:spPr bwMode="auto">
          <a:xfrm flipV="1">
            <a:off x="75942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5" name="Line 376"/>
          <p:cNvSpPr>
            <a:spLocks noChangeShapeType="1"/>
          </p:cNvSpPr>
          <p:nvPr/>
        </p:nvSpPr>
        <p:spPr bwMode="auto">
          <a:xfrm flipV="1">
            <a:off x="76285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6" name="Line 377"/>
          <p:cNvSpPr>
            <a:spLocks noChangeShapeType="1"/>
          </p:cNvSpPr>
          <p:nvPr/>
        </p:nvSpPr>
        <p:spPr bwMode="auto">
          <a:xfrm flipV="1">
            <a:off x="76504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7" name="Line 378"/>
          <p:cNvSpPr>
            <a:spLocks noChangeShapeType="1"/>
          </p:cNvSpPr>
          <p:nvPr/>
        </p:nvSpPr>
        <p:spPr bwMode="auto">
          <a:xfrm flipV="1">
            <a:off x="76628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8" name="Line 379"/>
          <p:cNvSpPr>
            <a:spLocks noChangeShapeType="1"/>
          </p:cNvSpPr>
          <p:nvPr/>
        </p:nvSpPr>
        <p:spPr bwMode="auto">
          <a:xfrm flipV="1">
            <a:off x="76828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9" name="Line 380"/>
          <p:cNvSpPr>
            <a:spLocks noChangeShapeType="1"/>
          </p:cNvSpPr>
          <p:nvPr/>
        </p:nvSpPr>
        <p:spPr bwMode="auto">
          <a:xfrm flipV="1">
            <a:off x="77028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0" name="Line 381"/>
          <p:cNvSpPr>
            <a:spLocks noChangeShapeType="1"/>
          </p:cNvSpPr>
          <p:nvPr/>
        </p:nvSpPr>
        <p:spPr bwMode="auto">
          <a:xfrm flipV="1">
            <a:off x="77190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1" name="Line 382"/>
          <p:cNvSpPr>
            <a:spLocks noChangeShapeType="1"/>
          </p:cNvSpPr>
          <p:nvPr/>
        </p:nvSpPr>
        <p:spPr bwMode="auto">
          <a:xfrm flipV="1">
            <a:off x="77247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2" name="Line 383"/>
          <p:cNvSpPr>
            <a:spLocks noChangeShapeType="1"/>
          </p:cNvSpPr>
          <p:nvPr/>
        </p:nvSpPr>
        <p:spPr bwMode="auto">
          <a:xfrm flipV="1">
            <a:off x="77314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3" name="Line 384"/>
          <p:cNvSpPr>
            <a:spLocks noChangeShapeType="1"/>
          </p:cNvSpPr>
          <p:nvPr/>
        </p:nvSpPr>
        <p:spPr bwMode="auto">
          <a:xfrm flipV="1">
            <a:off x="77447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4" name="Line 385"/>
          <p:cNvSpPr>
            <a:spLocks noChangeShapeType="1"/>
          </p:cNvSpPr>
          <p:nvPr/>
        </p:nvSpPr>
        <p:spPr bwMode="auto">
          <a:xfrm flipV="1">
            <a:off x="77581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5" name="Line 386"/>
          <p:cNvSpPr>
            <a:spLocks noChangeShapeType="1"/>
          </p:cNvSpPr>
          <p:nvPr/>
        </p:nvSpPr>
        <p:spPr bwMode="auto">
          <a:xfrm flipV="1">
            <a:off x="77990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6" name="Line 387"/>
          <p:cNvSpPr>
            <a:spLocks noChangeShapeType="1"/>
          </p:cNvSpPr>
          <p:nvPr/>
        </p:nvSpPr>
        <p:spPr bwMode="auto">
          <a:xfrm flipV="1">
            <a:off x="78057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7" name="Line 388"/>
          <p:cNvSpPr>
            <a:spLocks noChangeShapeType="1"/>
          </p:cNvSpPr>
          <p:nvPr/>
        </p:nvSpPr>
        <p:spPr bwMode="auto">
          <a:xfrm flipV="1">
            <a:off x="78133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8" name="Line 389"/>
          <p:cNvSpPr>
            <a:spLocks noChangeShapeType="1"/>
          </p:cNvSpPr>
          <p:nvPr/>
        </p:nvSpPr>
        <p:spPr bwMode="auto">
          <a:xfrm flipV="1">
            <a:off x="78200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9" name="Line 390"/>
          <p:cNvSpPr>
            <a:spLocks noChangeShapeType="1"/>
          </p:cNvSpPr>
          <p:nvPr/>
        </p:nvSpPr>
        <p:spPr bwMode="auto">
          <a:xfrm flipV="1">
            <a:off x="78743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0" name="Line 391"/>
          <p:cNvSpPr>
            <a:spLocks noChangeShapeType="1"/>
          </p:cNvSpPr>
          <p:nvPr/>
        </p:nvSpPr>
        <p:spPr bwMode="auto">
          <a:xfrm flipV="1">
            <a:off x="78819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1" name="Line 392"/>
          <p:cNvSpPr>
            <a:spLocks noChangeShapeType="1"/>
          </p:cNvSpPr>
          <p:nvPr/>
        </p:nvSpPr>
        <p:spPr bwMode="auto">
          <a:xfrm flipV="1">
            <a:off x="791622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2" name="Line 393"/>
          <p:cNvSpPr>
            <a:spLocks noChangeShapeType="1"/>
          </p:cNvSpPr>
          <p:nvPr/>
        </p:nvSpPr>
        <p:spPr bwMode="auto">
          <a:xfrm flipV="1">
            <a:off x="792289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3" name="Line 394"/>
          <p:cNvSpPr>
            <a:spLocks noChangeShapeType="1"/>
          </p:cNvSpPr>
          <p:nvPr/>
        </p:nvSpPr>
        <p:spPr bwMode="auto">
          <a:xfrm flipV="1">
            <a:off x="79295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4" name="Line 395"/>
          <p:cNvSpPr>
            <a:spLocks noChangeShapeType="1"/>
          </p:cNvSpPr>
          <p:nvPr/>
        </p:nvSpPr>
        <p:spPr bwMode="auto">
          <a:xfrm flipV="1">
            <a:off x="794289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5" name="Line 396"/>
          <p:cNvSpPr>
            <a:spLocks noChangeShapeType="1"/>
          </p:cNvSpPr>
          <p:nvPr/>
        </p:nvSpPr>
        <p:spPr bwMode="auto">
          <a:xfrm flipV="1">
            <a:off x="795051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6" name="Line 397"/>
          <p:cNvSpPr>
            <a:spLocks noChangeShapeType="1"/>
          </p:cNvSpPr>
          <p:nvPr/>
        </p:nvSpPr>
        <p:spPr bwMode="auto">
          <a:xfrm flipV="1">
            <a:off x="79562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7" name="Line 398"/>
          <p:cNvSpPr>
            <a:spLocks noChangeShapeType="1"/>
          </p:cNvSpPr>
          <p:nvPr/>
        </p:nvSpPr>
        <p:spPr bwMode="auto">
          <a:xfrm flipV="1">
            <a:off x="796290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8" name="Line 399"/>
          <p:cNvSpPr>
            <a:spLocks noChangeShapeType="1"/>
          </p:cNvSpPr>
          <p:nvPr/>
        </p:nvSpPr>
        <p:spPr bwMode="auto">
          <a:xfrm flipV="1">
            <a:off x="79848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9" name="Line 400"/>
          <p:cNvSpPr>
            <a:spLocks noChangeShapeType="1"/>
          </p:cNvSpPr>
          <p:nvPr/>
        </p:nvSpPr>
        <p:spPr bwMode="auto">
          <a:xfrm flipV="1">
            <a:off x="7998143" y="2555240"/>
            <a:ext cx="0" cy="41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0" name="Line 401"/>
          <p:cNvSpPr>
            <a:spLocks noChangeShapeType="1"/>
          </p:cNvSpPr>
          <p:nvPr/>
        </p:nvSpPr>
        <p:spPr bwMode="auto">
          <a:xfrm flipV="1">
            <a:off x="800481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1" name="Line 402"/>
          <p:cNvSpPr>
            <a:spLocks noChangeShapeType="1"/>
          </p:cNvSpPr>
          <p:nvPr/>
        </p:nvSpPr>
        <p:spPr bwMode="auto">
          <a:xfrm flipV="1">
            <a:off x="80114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2" name="Line 403"/>
          <p:cNvSpPr>
            <a:spLocks noChangeShapeType="1"/>
          </p:cNvSpPr>
          <p:nvPr/>
        </p:nvSpPr>
        <p:spPr bwMode="auto">
          <a:xfrm flipV="1">
            <a:off x="80533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3" name="Line 404"/>
          <p:cNvSpPr>
            <a:spLocks noChangeShapeType="1"/>
          </p:cNvSpPr>
          <p:nvPr/>
        </p:nvSpPr>
        <p:spPr bwMode="auto">
          <a:xfrm flipV="1">
            <a:off x="805910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4" name="Line 405"/>
          <p:cNvSpPr>
            <a:spLocks noChangeShapeType="1"/>
          </p:cNvSpPr>
          <p:nvPr/>
        </p:nvSpPr>
        <p:spPr bwMode="auto">
          <a:xfrm flipV="1">
            <a:off x="806577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5" name="Line 406"/>
          <p:cNvSpPr>
            <a:spLocks noChangeShapeType="1"/>
          </p:cNvSpPr>
          <p:nvPr/>
        </p:nvSpPr>
        <p:spPr bwMode="auto">
          <a:xfrm flipV="1">
            <a:off x="8072438" y="2460942"/>
            <a:ext cx="0" cy="1362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6" name="Line 407"/>
          <p:cNvSpPr>
            <a:spLocks noChangeShapeType="1"/>
          </p:cNvSpPr>
          <p:nvPr/>
        </p:nvSpPr>
        <p:spPr bwMode="auto">
          <a:xfrm flipV="1">
            <a:off x="8079105" y="2519997"/>
            <a:ext cx="0" cy="77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7" name="Line 408"/>
          <p:cNvSpPr>
            <a:spLocks noChangeShapeType="1"/>
          </p:cNvSpPr>
          <p:nvPr/>
        </p:nvSpPr>
        <p:spPr bwMode="auto">
          <a:xfrm flipV="1">
            <a:off x="8085773" y="2531427"/>
            <a:ext cx="0" cy="65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8" name="Line 409"/>
          <p:cNvSpPr>
            <a:spLocks noChangeShapeType="1"/>
          </p:cNvSpPr>
          <p:nvPr/>
        </p:nvSpPr>
        <p:spPr bwMode="auto">
          <a:xfrm flipV="1">
            <a:off x="809339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9" name="Line 410"/>
          <p:cNvSpPr>
            <a:spLocks noChangeShapeType="1"/>
          </p:cNvSpPr>
          <p:nvPr/>
        </p:nvSpPr>
        <p:spPr bwMode="auto">
          <a:xfrm flipV="1">
            <a:off x="81410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0" name="Line 411"/>
          <p:cNvSpPr>
            <a:spLocks noChangeShapeType="1"/>
          </p:cNvSpPr>
          <p:nvPr/>
        </p:nvSpPr>
        <p:spPr bwMode="auto">
          <a:xfrm flipV="1">
            <a:off x="81476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1" name="Line 412"/>
          <p:cNvSpPr>
            <a:spLocks noChangeShapeType="1"/>
          </p:cNvSpPr>
          <p:nvPr/>
        </p:nvSpPr>
        <p:spPr bwMode="auto">
          <a:xfrm flipV="1">
            <a:off x="81543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2" name="Line 413"/>
          <p:cNvSpPr>
            <a:spLocks noChangeShapeType="1"/>
          </p:cNvSpPr>
          <p:nvPr/>
        </p:nvSpPr>
        <p:spPr bwMode="auto">
          <a:xfrm flipV="1">
            <a:off x="81819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3" name="Line 414"/>
          <p:cNvSpPr>
            <a:spLocks noChangeShapeType="1"/>
          </p:cNvSpPr>
          <p:nvPr/>
        </p:nvSpPr>
        <p:spPr bwMode="auto">
          <a:xfrm flipV="1">
            <a:off x="8332470" y="2566670"/>
            <a:ext cx="0" cy="30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4" name="Line 415"/>
          <p:cNvSpPr>
            <a:spLocks noChangeShapeType="1"/>
          </p:cNvSpPr>
          <p:nvPr/>
        </p:nvSpPr>
        <p:spPr bwMode="auto">
          <a:xfrm flipV="1">
            <a:off x="8339138" y="2584767"/>
            <a:ext cx="0" cy="123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5" name="Line 416"/>
          <p:cNvSpPr>
            <a:spLocks noChangeShapeType="1"/>
          </p:cNvSpPr>
          <p:nvPr/>
        </p:nvSpPr>
        <p:spPr bwMode="auto">
          <a:xfrm flipV="1">
            <a:off x="83800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6" name="Line 417"/>
          <p:cNvSpPr>
            <a:spLocks noChangeShapeType="1"/>
          </p:cNvSpPr>
          <p:nvPr/>
        </p:nvSpPr>
        <p:spPr bwMode="auto">
          <a:xfrm flipV="1">
            <a:off x="83943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7" name="Line 418"/>
          <p:cNvSpPr>
            <a:spLocks noChangeShapeType="1"/>
          </p:cNvSpPr>
          <p:nvPr/>
        </p:nvSpPr>
        <p:spPr bwMode="auto">
          <a:xfrm flipV="1">
            <a:off x="85572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8" name="Line 419"/>
          <p:cNvSpPr>
            <a:spLocks noChangeShapeType="1"/>
          </p:cNvSpPr>
          <p:nvPr/>
        </p:nvSpPr>
        <p:spPr bwMode="auto">
          <a:xfrm flipV="1">
            <a:off x="862584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9" name="Line 420"/>
          <p:cNvSpPr>
            <a:spLocks noChangeShapeType="1"/>
          </p:cNvSpPr>
          <p:nvPr/>
        </p:nvSpPr>
        <p:spPr bwMode="auto">
          <a:xfrm flipV="1">
            <a:off x="86877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0" name="Line 421"/>
          <p:cNvSpPr>
            <a:spLocks noChangeShapeType="1"/>
          </p:cNvSpPr>
          <p:nvPr/>
        </p:nvSpPr>
        <p:spPr bwMode="auto">
          <a:xfrm flipV="1">
            <a:off x="88306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1" name="Line 422"/>
          <p:cNvSpPr>
            <a:spLocks noChangeShapeType="1"/>
          </p:cNvSpPr>
          <p:nvPr/>
        </p:nvSpPr>
        <p:spPr bwMode="auto">
          <a:xfrm>
            <a:off x="6898005" y="2605722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2" name="Line 423"/>
          <p:cNvSpPr>
            <a:spLocks noChangeShapeType="1"/>
          </p:cNvSpPr>
          <p:nvPr/>
        </p:nvSpPr>
        <p:spPr bwMode="auto">
          <a:xfrm>
            <a:off x="5817870" y="2605722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3" name="Line 424"/>
          <p:cNvSpPr>
            <a:spLocks noChangeShapeType="1"/>
          </p:cNvSpPr>
          <p:nvPr/>
        </p:nvSpPr>
        <p:spPr bwMode="auto">
          <a:xfrm>
            <a:off x="4732973" y="2605722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4" name="Line 425"/>
          <p:cNvSpPr>
            <a:spLocks noChangeShapeType="1"/>
          </p:cNvSpPr>
          <p:nvPr/>
        </p:nvSpPr>
        <p:spPr bwMode="auto">
          <a:xfrm>
            <a:off x="4342448" y="2601912"/>
            <a:ext cx="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5" name="Line 426"/>
          <p:cNvSpPr>
            <a:spLocks noChangeShapeType="1"/>
          </p:cNvSpPr>
          <p:nvPr/>
        </p:nvSpPr>
        <p:spPr bwMode="auto">
          <a:xfrm>
            <a:off x="7982903" y="2605722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6" name="Line 427"/>
          <p:cNvSpPr>
            <a:spLocks noChangeShapeType="1"/>
          </p:cNvSpPr>
          <p:nvPr/>
        </p:nvSpPr>
        <p:spPr bwMode="auto">
          <a:xfrm>
            <a:off x="4219575" y="813117"/>
            <a:ext cx="1228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7" name="Line 428"/>
          <p:cNvSpPr>
            <a:spLocks noChangeShapeType="1"/>
          </p:cNvSpPr>
          <p:nvPr/>
        </p:nvSpPr>
        <p:spPr bwMode="auto">
          <a:xfrm>
            <a:off x="4210050" y="2607627"/>
            <a:ext cx="12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8" name="Line 429"/>
          <p:cNvSpPr>
            <a:spLocks noChangeShapeType="1"/>
          </p:cNvSpPr>
          <p:nvPr/>
        </p:nvSpPr>
        <p:spPr bwMode="auto">
          <a:xfrm>
            <a:off x="4343400" y="2579052"/>
            <a:ext cx="0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9" name="Line 430"/>
          <p:cNvSpPr>
            <a:spLocks noChangeShapeType="1"/>
          </p:cNvSpPr>
          <p:nvPr/>
        </p:nvSpPr>
        <p:spPr bwMode="auto">
          <a:xfrm>
            <a:off x="4335780" y="2607627"/>
            <a:ext cx="48082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90" name="Line 431"/>
          <p:cNvSpPr>
            <a:spLocks noChangeShapeType="1"/>
          </p:cNvSpPr>
          <p:nvPr/>
        </p:nvSpPr>
        <p:spPr bwMode="auto">
          <a:xfrm flipV="1">
            <a:off x="4343400" y="815975"/>
            <a:ext cx="0" cy="18040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91" name="Rectangle 432"/>
          <p:cNvSpPr>
            <a:spLocks noChangeArrowheads="1"/>
          </p:cNvSpPr>
          <p:nvPr/>
        </p:nvSpPr>
        <p:spPr bwMode="auto">
          <a:xfrm rot="16200000">
            <a:off x="3236718" y="1629655"/>
            <a:ext cx="172758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% Relative Abundance</a:t>
            </a:r>
          </a:p>
        </p:txBody>
      </p:sp>
      <p:sp>
        <p:nvSpPr>
          <p:cNvPr id="492" name="Rectangle 433"/>
          <p:cNvSpPr>
            <a:spLocks noChangeArrowheads="1"/>
          </p:cNvSpPr>
          <p:nvPr/>
        </p:nvSpPr>
        <p:spPr bwMode="auto">
          <a:xfrm>
            <a:off x="3902393" y="74549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100</a:t>
            </a:r>
          </a:p>
        </p:txBody>
      </p:sp>
      <p:sp>
        <p:nvSpPr>
          <p:cNvPr id="493" name="Rectangle 434"/>
          <p:cNvSpPr>
            <a:spLocks noChangeArrowheads="1"/>
          </p:cNvSpPr>
          <p:nvPr/>
        </p:nvSpPr>
        <p:spPr bwMode="auto">
          <a:xfrm>
            <a:off x="4016693" y="2528570"/>
            <a:ext cx="27090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4" name="Rectangle 435"/>
          <p:cNvSpPr>
            <a:spLocks noChangeArrowheads="1"/>
          </p:cNvSpPr>
          <p:nvPr/>
        </p:nvSpPr>
        <p:spPr bwMode="auto">
          <a:xfrm>
            <a:off x="4523423" y="26609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250</a:t>
            </a:r>
          </a:p>
        </p:txBody>
      </p:sp>
      <p:sp>
        <p:nvSpPr>
          <p:cNvPr id="495" name="Rectangle 436"/>
          <p:cNvSpPr>
            <a:spLocks noChangeArrowheads="1"/>
          </p:cNvSpPr>
          <p:nvPr/>
        </p:nvSpPr>
        <p:spPr bwMode="auto">
          <a:xfrm>
            <a:off x="5608320" y="26609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500</a:t>
            </a:r>
          </a:p>
        </p:txBody>
      </p:sp>
      <p:sp>
        <p:nvSpPr>
          <p:cNvPr id="496" name="Rectangle 437"/>
          <p:cNvSpPr>
            <a:spLocks noChangeArrowheads="1"/>
          </p:cNvSpPr>
          <p:nvPr/>
        </p:nvSpPr>
        <p:spPr bwMode="auto">
          <a:xfrm>
            <a:off x="6687503" y="26609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750</a:t>
            </a:r>
          </a:p>
        </p:txBody>
      </p:sp>
      <p:sp>
        <p:nvSpPr>
          <p:cNvPr id="497" name="Rectangle 438"/>
          <p:cNvSpPr>
            <a:spLocks noChangeArrowheads="1"/>
          </p:cNvSpPr>
          <p:nvPr/>
        </p:nvSpPr>
        <p:spPr bwMode="auto">
          <a:xfrm>
            <a:off x="7720013" y="2660967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1000</a:t>
            </a:r>
          </a:p>
        </p:txBody>
      </p:sp>
      <p:sp>
        <p:nvSpPr>
          <p:cNvPr id="498" name="Rectangle 450"/>
          <p:cNvSpPr>
            <a:spLocks noChangeArrowheads="1"/>
          </p:cNvSpPr>
          <p:nvPr/>
        </p:nvSpPr>
        <p:spPr bwMode="auto">
          <a:xfrm>
            <a:off x="5863590" y="1444625"/>
            <a:ext cx="80310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[M+2H]</a:t>
            </a:r>
            <a:r>
              <a:rPr lang="en-US" sz="1200" baseline="30000">
                <a:solidFill>
                  <a:srgbClr val="FFFFFF"/>
                </a:solidFill>
              </a:rPr>
              <a:t>2+</a:t>
            </a:r>
          </a:p>
        </p:txBody>
      </p:sp>
      <p:sp>
        <p:nvSpPr>
          <p:cNvPr id="499" name="Rectangle 443"/>
          <p:cNvSpPr>
            <a:spLocks noChangeArrowheads="1"/>
          </p:cNvSpPr>
          <p:nvPr/>
        </p:nvSpPr>
        <p:spPr bwMode="auto">
          <a:xfrm>
            <a:off x="6785610" y="58832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762</a:t>
            </a:r>
            <a:endParaRPr lang="en-US" sz="1200" baseline="-25000"/>
          </a:p>
        </p:txBody>
      </p:sp>
      <p:sp>
        <p:nvSpPr>
          <p:cNvPr id="500" name="Rectangle 439"/>
          <p:cNvSpPr>
            <a:spLocks noChangeArrowheads="1"/>
          </p:cNvSpPr>
          <p:nvPr/>
        </p:nvSpPr>
        <p:spPr bwMode="auto">
          <a:xfrm>
            <a:off x="4543425" y="211709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260</a:t>
            </a:r>
            <a:endParaRPr lang="en-US" sz="1200" baseline="-25000" dirty="0"/>
          </a:p>
        </p:txBody>
      </p:sp>
      <p:sp>
        <p:nvSpPr>
          <p:cNvPr id="501" name="Rectangle 440"/>
          <p:cNvSpPr>
            <a:spLocks noChangeArrowheads="1"/>
          </p:cNvSpPr>
          <p:nvPr/>
        </p:nvSpPr>
        <p:spPr bwMode="auto">
          <a:xfrm>
            <a:off x="5063490" y="213518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389</a:t>
            </a:r>
            <a:endParaRPr lang="en-US" sz="1200" baseline="-25000" dirty="0"/>
          </a:p>
        </p:txBody>
      </p:sp>
      <p:sp>
        <p:nvSpPr>
          <p:cNvPr id="502" name="Rectangle 441"/>
          <p:cNvSpPr>
            <a:spLocks noChangeArrowheads="1"/>
          </p:cNvSpPr>
          <p:nvPr/>
        </p:nvSpPr>
        <p:spPr bwMode="auto">
          <a:xfrm>
            <a:off x="5574030" y="219614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504</a:t>
            </a:r>
            <a:endParaRPr lang="en-US" sz="1200" baseline="-25000"/>
          </a:p>
        </p:txBody>
      </p:sp>
      <p:sp>
        <p:nvSpPr>
          <p:cNvPr id="503" name="Rectangle 442"/>
          <p:cNvSpPr>
            <a:spLocks noChangeArrowheads="1"/>
          </p:cNvSpPr>
          <p:nvPr/>
        </p:nvSpPr>
        <p:spPr bwMode="auto">
          <a:xfrm>
            <a:off x="6221730" y="1824672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633</a:t>
            </a:r>
            <a:endParaRPr lang="en-US" sz="1200" baseline="-25000"/>
          </a:p>
        </p:txBody>
      </p:sp>
      <p:sp>
        <p:nvSpPr>
          <p:cNvPr id="504" name="Rectangle 444"/>
          <p:cNvSpPr>
            <a:spLocks noChangeArrowheads="1"/>
          </p:cNvSpPr>
          <p:nvPr/>
        </p:nvSpPr>
        <p:spPr bwMode="auto">
          <a:xfrm>
            <a:off x="7280910" y="1165542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875</a:t>
            </a:r>
            <a:endParaRPr lang="en-US" sz="1200" baseline="-25000"/>
          </a:p>
        </p:txBody>
      </p:sp>
      <p:sp>
        <p:nvSpPr>
          <p:cNvPr id="505" name="Rectangle 445"/>
          <p:cNvSpPr>
            <a:spLocks noChangeArrowheads="1"/>
          </p:cNvSpPr>
          <p:nvPr/>
        </p:nvSpPr>
        <p:spPr bwMode="auto">
          <a:xfrm>
            <a:off x="4728210" y="1920875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292</a:t>
            </a:r>
            <a:endParaRPr lang="en-US" sz="1200" baseline="-25000"/>
          </a:p>
        </p:txBody>
      </p:sp>
      <p:sp>
        <p:nvSpPr>
          <p:cNvPr id="506" name="Rectangle 446"/>
          <p:cNvSpPr>
            <a:spLocks noChangeArrowheads="1"/>
          </p:cNvSpPr>
          <p:nvPr/>
        </p:nvSpPr>
        <p:spPr bwMode="auto">
          <a:xfrm>
            <a:off x="5233035" y="20132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405</a:t>
            </a:r>
            <a:endParaRPr lang="en-US" sz="1200" baseline="-25000" dirty="0"/>
          </a:p>
        </p:txBody>
      </p:sp>
      <p:sp>
        <p:nvSpPr>
          <p:cNvPr id="507" name="Rectangle 447"/>
          <p:cNvSpPr>
            <a:spLocks noChangeArrowheads="1"/>
          </p:cNvSpPr>
          <p:nvPr/>
        </p:nvSpPr>
        <p:spPr bwMode="auto">
          <a:xfrm>
            <a:off x="5802630" y="20894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534</a:t>
            </a:r>
            <a:endParaRPr lang="en-US" sz="1200" baseline="-25000"/>
          </a:p>
        </p:txBody>
      </p:sp>
      <p:sp>
        <p:nvSpPr>
          <p:cNvPr id="508" name="Rectangle 448"/>
          <p:cNvSpPr>
            <a:spLocks noChangeArrowheads="1"/>
          </p:cNvSpPr>
          <p:nvPr/>
        </p:nvSpPr>
        <p:spPr bwMode="auto">
          <a:xfrm>
            <a:off x="7448550" y="227234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907</a:t>
            </a:r>
            <a:endParaRPr lang="en-US" sz="1200" baseline="-25000"/>
          </a:p>
        </p:txBody>
      </p:sp>
      <p:sp>
        <p:nvSpPr>
          <p:cNvPr id="509" name="Rectangle 449"/>
          <p:cNvSpPr>
            <a:spLocks noChangeArrowheads="1"/>
          </p:cNvSpPr>
          <p:nvPr/>
        </p:nvSpPr>
        <p:spPr bwMode="auto">
          <a:xfrm>
            <a:off x="7715250" y="2272347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1020</a:t>
            </a:r>
            <a:endParaRPr lang="en-US" sz="1200" baseline="-25000"/>
          </a:p>
        </p:txBody>
      </p:sp>
      <p:sp>
        <p:nvSpPr>
          <p:cNvPr id="510" name="Rectangle 451"/>
          <p:cNvSpPr>
            <a:spLocks noChangeArrowheads="1"/>
          </p:cNvSpPr>
          <p:nvPr/>
        </p:nvSpPr>
        <p:spPr bwMode="auto">
          <a:xfrm>
            <a:off x="6374130" y="228473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663</a:t>
            </a:r>
            <a:endParaRPr lang="en-US" sz="1200" baseline="-25000"/>
          </a:p>
        </p:txBody>
      </p:sp>
      <p:sp>
        <p:nvSpPr>
          <p:cNvPr id="511" name="Rectangle 452"/>
          <p:cNvSpPr>
            <a:spLocks noChangeArrowheads="1"/>
          </p:cNvSpPr>
          <p:nvPr/>
        </p:nvSpPr>
        <p:spPr bwMode="auto">
          <a:xfrm>
            <a:off x="6937058" y="23180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778</a:t>
            </a:r>
            <a:endParaRPr lang="en-US" sz="1200" baseline="-25000"/>
          </a:p>
        </p:txBody>
      </p:sp>
      <p:sp>
        <p:nvSpPr>
          <p:cNvPr id="512" name="Rectangle 453"/>
          <p:cNvSpPr>
            <a:spLocks noChangeArrowheads="1"/>
          </p:cNvSpPr>
          <p:nvPr/>
        </p:nvSpPr>
        <p:spPr bwMode="auto">
          <a:xfrm>
            <a:off x="8262938" y="2318067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1080</a:t>
            </a:r>
            <a:endParaRPr lang="en-US" sz="1200" baseline="-25000"/>
          </a:p>
        </p:txBody>
      </p:sp>
      <p:sp>
        <p:nvSpPr>
          <p:cNvPr id="513" name="Rectangle 454"/>
          <p:cNvSpPr>
            <a:spLocks noChangeArrowheads="1"/>
          </p:cNvSpPr>
          <p:nvPr/>
        </p:nvSpPr>
        <p:spPr bwMode="auto">
          <a:xfrm>
            <a:off x="7882890" y="2104707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1022</a:t>
            </a:r>
            <a:endParaRPr lang="en-US" sz="1200" baseline="-25000"/>
          </a:p>
        </p:txBody>
      </p:sp>
      <p:cxnSp>
        <p:nvCxnSpPr>
          <p:cNvPr id="515" name="Straight Arrow Connector 514"/>
          <p:cNvCxnSpPr/>
          <p:nvPr/>
        </p:nvCxnSpPr>
        <p:spPr>
          <a:xfrm rot="5400000">
            <a:off x="4991894" y="3619500"/>
            <a:ext cx="129460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/>
          <p:cNvSpPr txBox="1"/>
          <p:nvPr/>
        </p:nvSpPr>
        <p:spPr>
          <a:xfrm>
            <a:off x="5944394" y="3352800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Differences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9725"/>
            <a:ext cx="32670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8" name="Straight Arrow Connector 517"/>
          <p:cNvCxnSpPr/>
          <p:nvPr/>
        </p:nvCxnSpPr>
        <p:spPr>
          <a:xfrm flipV="1">
            <a:off x="3429000" y="3656806"/>
            <a:ext cx="2209800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685800" y="11430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Amino acid masses</a:t>
            </a:r>
            <a:endParaRPr lang="en-US" dirty="0"/>
          </a:p>
        </p:txBody>
      </p:sp>
      <p:sp>
        <p:nvSpPr>
          <p:cNvPr id="524" name="TextBox 7"/>
          <p:cNvSpPr txBox="1">
            <a:spLocks noChangeArrowheads="1"/>
          </p:cNvSpPr>
          <p:nvPr/>
        </p:nvSpPr>
        <p:spPr bwMode="auto">
          <a:xfrm>
            <a:off x="4708681" y="4267200"/>
            <a:ext cx="19207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Sequences </a:t>
            </a:r>
          </a:p>
          <a:p>
            <a:pPr algn="ctr"/>
            <a:r>
              <a:rPr lang="en-US" sz="2000" b="1" dirty="0"/>
              <a:t>consistent </a:t>
            </a:r>
          </a:p>
          <a:p>
            <a:pPr algn="ctr"/>
            <a:r>
              <a:rPr lang="en-US" sz="2000" b="1" dirty="0"/>
              <a:t>with spectrum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98311"/>
            <a:ext cx="6601339" cy="6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152" y="594360"/>
            <a:ext cx="6601339" cy="6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152" y="594360"/>
            <a:ext cx="6601339" cy="6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92022" y="1066800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7022" y="1207911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7022" y="2044523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18933" y="1893711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7022" y="2882723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57133" y="2731911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7022" y="3698345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995333" y="3547533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7022" y="4482923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99666" y="4354689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7022" y="5352167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30155" y="5201355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92022" y="1478844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7022" y="1619955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37933" y="1481667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27111" y="134619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27" name="Oval 26"/>
          <p:cNvSpPr/>
          <p:nvPr/>
        </p:nvSpPr>
        <p:spPr>
          <a:xfrm>
            <a:off x="3310467" y="2310825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87022" y="2451936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756378" y="2313648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45556" y="21781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1" name="Oval 30"/>
          <p:cNvSpPr/>
          <p:nvPr/>
        </p:nvSpPr>
        <p:spPr>
          <a:xfrm>
            <a:off x="4134555" y="3129270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87022" y="3259092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580466" y="3132093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069644" y="29966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5" name="Oval 34"/>
          <p:cNvSpPr/>
          <p:nvPr/>
        </p:nvSpPr>
        <p:spPr>
          <a:xfrm>
            <a:off x="4953000" y="3956181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7022" y="4097292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98911" y="3959004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88089" y="38235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9" name="Oval 38"/>
          <p:cNvSpPr/>
          <p:nvPr/>
        </p:nvSpPr>
        <p:spPr>
          <a:xfrm>
            <a:off x="5779911" y="4783092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5733" y="4935492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225822" y="4785915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715000" y="465044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46" name="Oval 45"/>
          <p:cNvSpPr/>
          <p:nvPr/>
        </p:nvSpPr>
        <p:spPr>
          <a:xfrm>
            <a:off x="7027335" y="5607756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75733" y="5760156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606822" y="5610579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66487" y="547511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7022" y="6159323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7022" y="6582656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425267" y="6431844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828800" y="3577693"/>
            <a:ext cx="279682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…GF(I/L)EEDE(I/L)…</a:t>
            </a:r>
          </a:p>
          <a:p>
            <a:pPr algn="ctr"/>
            <a:r>
              <a:rPr lang="en-US" dirty="0" smtClean="0"/>
              <a:t>…(I/L)EDEE(I/L)FG…</a:t>
            </a:r>
          </a:p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828228" y="3581400"/>
            <a:ext cx="2796822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…GF(I/L)EEDE(I/L)…</a:t>
            </a:r>
          </a:p>
          <a:p>
            <a:pPr algn="ctr"/>
            <a:r>
              <a:rPr lang="en-US" dirty="0" smtClean="0"/>
              <a:t>…(I/L)EDEE(I/L)FG…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Peptide M+H = 1166</a:t>
            </a:r>
          </a:p>
          <a:p>
            <a:pPr algn="ctr"/>
            <a:r>
              <a:rPr lang="en-US" dirty="0" smtClean="0"/>
              <a:t>1166 -1079 = 87 =&gt; S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GF(I/L)EEDE(I/L)…</a:t>
            </a:r>
          </a:p>
          <a:p>
            <a:pPr algn="ctr"/>
            <a:endParaRPr lang="en-US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1828800" y="3575755"/>
            <a:ext cx="2796822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GF(I/L)EEDE(I/L)…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1166 – 1020 – 18 =  128</a:t>
            </a:r>
          </a:p>
          <a:p>
            <a:pPr algn="ctr">
              <a:buFont typeface="Symbol"/>
              <a:buChar char="Þ"/>
            </a:pPr>
            <a:r>
              <a:rPr lang="en-US" dirty="0" smtClean="0"/>
              <a:t>K or Q</a:t>
            </a:r>
          </a:p>
          <a:p>
            <a:pPr algn="ctr">
              <a:buFont typeface="Symbol"/>
              <a:buChar char="Þ"/>
            </a:pPr>
            <a:endParaRPr lang="en-US" dirty="0" smtClean="0"/>
          </a:p>
          <a:p>
            <a:pPr algn="ctr"/>
            <a:r>
              <a:rPr lang="en-US" dirty="0" smtClean="0"/>
              <a:t>SGF(I/L)EEDE(I/L)(</a:t>
            </a:r>
            <a:r>
              <a:rPr lang="en-US" b="1" dirty="0" smtClean="0">
                <a:solidFill>
                  <a:srgbClr val="C00000"/>
                </a:solidFill>
              </a:rPr>
              <a:t>K/Q</a:t>
            </a:r>
            <a:r>
              <a:rPr lang="en-US" b="1" dirty="0" smtClean="0"/>
              <a:t>)</a:t>
            </a:r>
            <a:endParaRPr lang="en-US" dirty="0" smtClean="0"/>
          </a:p>
          <a:p>
            <a:pPr algn="ctr"/>
            <a:endParaRPr lang="en-US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0" grpId="1" animBg="1"/>
      <p:bldP spid="22" grpId="0" animBg="1"/>
      <p:bldP spid="23" grpId="0"/>
      <p:bldP spid="27" grpId="0" animBg="1"/>
      <p:bldP spid="27" grpId="1" animBg="1"/>
      <p:bldP spid="29" grpId="0" animBg="1"/>
      <p:bldP spid="30" grpId="0"/>
      <p:bldP spid="31" grpId="0" animBg="1"/>
      <p:bldP spid="31" grpId="1" animBg="1"/>
      <p:bldP spid="33" grpId="0" animBg="1"/>
      <p:bldP spid="34" grpId="0"/>
      <p:bldP spid="35" grpId="0" animBg="1"/>
      <p:bldP spid="35" grpId="1" animBg="1"/>
      <p:bldP spid="37" grpId="0" animBg="1"/>
      <p:bldP spid="38" grpId="0"/>
      <p:bldP spid="39" grpId="0" animBg="1"/>
      <p:bldP spid="39" grpId="1" animBg="1"/>
      <p:bldP spid="41" grpId="0" animBg="1"/>
      <p:bldP spid="42" grpId="0"/>
      <p:bldP spid="46" grpId="0" animBg="1"/>
      <p:bldP spid="46" grpId="1" animBg="1"/>
      <p:bldP spid="48" grpId="0" animBg="1"/>
      <p:bldP spid="49" grpId="0"/>
      <p:bldP spid="53" grpId="0" animBg="1"/>
      <p:bldP spid="54" grpId="0" animBg="1"/>
      <p:bldP spid="55" grpId="0" animBg="1"/>
      <p:bldP spid="55" grpId="1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636542" y="1295400"/>
            <a:ext cx="52405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Challenges in de novo sequencing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Neutral loss (-H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-NH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Modifications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Background peaks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Incomplete information</a:t>
            </a:r>
            <a:endParaRPr lang="en-US" sz="24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636542" y="1295400"/>
            <a:ext cx="5240537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Challenges in de novo sequencing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Neutral loss (-H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-NH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Modifications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Background peaks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Incomplete information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2568575" y="4322763"/>
            <a:ext cx="1360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MS/MS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4500" y="5210175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85144" y="5925344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320925" y="6103938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320926" y="61753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37"/>
          <p:cNvSpPr txBox="1">
            <a:spLocks noChangeArrowheads="1"/>
          </p:cNvSpPr>
          <p:nvPr/>
        </p:nvSpPr>
        <p:spPr bwMode="auto">
          <a:xfrm>
            <a:off x="1285875" y="1920875"/>
            <a:ext cx="2462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Lysis</a:t>
            </a:r>
          </a:p>
          <a:p>
            <a:pPr algn="ctr"/>
            <a:r>
              <a:rPr lang="en-US" sz="2800" b="1"/>
              <a:t>Fractionation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764084" y="0"/>
            <a:ext cx="5636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Database Search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2857500" y="5138738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499519" y="5995194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99581" y="60666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36825" y="617378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248694" y="5817394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785269" y="5996782"/>
            <a:ext cx="573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892426" y="61753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999581" y="5923757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571081" y="60666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428206" y="6209507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Box 7"/>
          <p:cNvSpPr txBox="1">
            <a:spLocks noChangeArrowheads="1"/>
          </p:cNvSpPr>
          <p:nvPr/>
        </p:nvSpPr>
        <p:spPr bwMode="auto">
          <a:xfrm>
            <a:off x="3535363" y="2857500"/>
            <a:ext cx="1822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8212" name="TextBox 24"/>
          <p:cNvSpPr txBox="1">
            <a:spLocks noChangeArrowheads="1"/>
          </p:cNvSpPr>
          <p:nvPr/>
        </p:nvSpPr>
        <p:spPr bwMode="auto">
          <a:xfrm>
            <a:off x="4949825" y="1074738"/>
            <a:ext cx="18827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Sequence</a:t>
            </a:r>
          </a:p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DB</a:t>
            </a:r>
          </a:p>
        </p:txBody>
      </p:sp>
      <p:sp>
        <p:nvSpPr>
          <p:cNvPr id="8213" name="TextBox 7"/>
          <p:cNvSpPr txBox="1">
            <a:spLocks noChangeArrowheads="1"/>
          </p:cNvSpPr>
          <p:nvPr/>
        </p:nvSpPr>
        <p:spPr bwMode="auto">
          <a:xfrm>
            <a:off x="4808538" y="4432300"/>
            <a:ext cx="23812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All Fragment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Masses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4927600" y="198755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TextBox 7"/>
          <p:cNvSpPr txBox="1">
            <a:spLocks noChangeArrowheads="1"/>
          </p:cNvSpPr>
          <p:nvPr/>
        </p:nvSpPr>
        <p:spPr bwMode="auto">
          <a:xfrm>
            <a:off x="4868863" y="2109788"/>
            <a:ext cx="226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 Protein</a:t>
            </a:r>
          </a:p>
        </p:txBody>
      </p:sp>
      <p:sp>
        <p:nvSpPr>
          <p:cNvPr id="91" name="Oval 90"/>
          <p:cNvSpPr/>
          <p:nvPr/>
        </p:nvSpPr>
        <p:spPr>
          <a:xfrm>
            <a:off x="3500438" y="1065213"/>
            <a:ext cx="285750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643188" y="708025"/>
            <a:ext cx="1643062" cy="1071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6200000" flipH="1">
            <a:off x="3137694" y="2410619"/>
            <a:ext cx="1154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4200525" y="6135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4572000" y="58547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000500" y="58547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2" name="TextBox 7"/>
          <p:cNvSpPr txBox="1">
            <a:spLocks noChangeArrowheads="1"/>
          </p:cNvSpPr>
          <p:nvPr/>
        </p:nvSpPr>
        <p:spPr bwMode="auto">
          <a:xfrm>
            <a:off x="1403350" y="6334125"/>
            <a:ext cx="616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Compare, Score, Test Significance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358063" y="6640513"/>
            <a:ext cx="12858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6452394" y="4488656"/>
            <a:ext cx="434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0800000" flipV="1">
            <a:off x="7042150" y="2354263"/>
            <a:ext cx="15716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6" name="TextBox 7"/>
          <p:cNvSpPr txBox="1">
            <a:spLocks noChangeArrowheads="1"/>
          </p:cNvSpPr>
          <p:nvPr/>
        </p:nvSpPr>
        <p:spPr bwMode="auto">
          <a:xfrm rot="5400000">
            <a:off x="6892132" y="4256881"/>
            <a:ext cx="3979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Repeat for all proteins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4286250" y="58547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4927600" y="27733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4927600" y="34893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4927600" y="496411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3498850" y="34893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3498850" y="4967288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3" name="TextBox 7"/>
          <p:cNvSpPr txBox="1">
            <a:spLocks noChangeArrowheads="1"/>
          </p:cNvSpPr>
          <p:nvPr/>
        </p:nvSpPr>
        <p:spPr bwMode="auto">
          <a:xfrm>
            <a:off x="4857750" y="3595688"/>
            <a:ext cx="232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 Peptide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4927600" y="42338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3498850" y="42338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6" name="TextBox 7"/>
          <p:cNvSpPr txBox="1">
            <a:spLocks noChangeArrowheads="1"/>
          </p:cNvSpPr>
          <p:nvPr/>
        </p:nvSpPr>
        <p:spPr bwMode="auto">
          <a:xfrm>
            <a:off x="2606675" y="359568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rot="10800000">
            <a:off x="7104063" y="3903663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6072981" y="5279232"/>
            <a:ext cx="27717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9" name="TextBox 7"/>
          <p:cNvSpPr txBox="1">
            <a:spLocks noChangeArrowheads="1"/>
          </p:cNvSpPr>
          <p:nvPr/>
        </p:nvSpPr>
        <p:spPr bwMode="auto">
          <a:xfrm rot="5400000">
            <a:off x="6769894" y="4872831"/>
            <a:ext cx="21621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Repeat for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all peptides</a:t>
            </a:r>
          </a:p>
        </p:txBody>
      </p:sp>
      <p:sp>
        <p:nvSpPr>
          <p:cNvPr id="8240" name="Flowchart: Magnetic Disk 23"/>
          <p:cNvSpPr>
            <a:spLocks noChangeArrowheads="1"/>
          </p:cNvSpPr>
          <p:nvPr/>
        </p:nvSpPr>
        <p:spPr bwMode="auto">
          <a:xfrm>
            <a:off x="5072063" y="736600"/>
            <a:ext cx="1643062" cy="1071563"/>
          </a:xfrm>
          <a:prstGeom prst="flowChartMagneticDisk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929188" y="520065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7" name="Straight Connector 126"/>
          <p:cNvCxnSpPr/>
          <p:nvPr/>
        </p:nvCxnSpPr>
        <p:spPr>
          <a:xfrm rot="5400000">
            <a:off x="4892675" y="5807075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H="1">
            <a:off x="5250656" y="5809457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5178425" y="5808663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5535613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5964238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5394325" y="5807075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5464175" y="5807075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5822156" y="5807869"/>
            <a:ext cx="928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5749925" y="5808663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6107113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535738" y="5803900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6249988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  <p:bldP spid="8213" grpId="0"/>
      <p:bldP spid="8215" grpId="0"/>
      <p:bldP spid="8222" grpId="0"/>
      <p:bldP spid="8226" grpId="0"/>
      <p:bldP spid="8233" grpId="0"/>
      <p:bldP spid="8239" grpId="0"/>
      <p:bldP spid="8240" grpId="0" animBg="1"/>
      <p:bldP spid="1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4996" r="3583" b="5691"/>
          <a:stretch/>
        </p:blipFill>
        <p:spPr bwMode="auto">
          <a:xfrm>
            <a:off x="334107" y="1178169"/>
            <a:ext cx="8505093" cy="46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79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-76200"/>
            <a:ext cx="7926387" cy="811213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sz="2800" b="1" kern="1200" dirty="0" smtClean="0">
                <a:solidFill>
                  <a:schemeClr val="tx1"/>
                </a:solidFill>
                <a:latin typeface="Comic Sans MS" pitchFamily="66" charset="0"/>
              </a:rPr>
              <a:t>Significance Testing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2575" y="1600200"/>
            <a:ext cx="8556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800" dirty="0"/>
              <a:t>False protein identification is caused by random matching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800" dirty="0"/>
              <a:t>An objective criterion for testing the significance of protein identification results is necessary.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800" dirty="0"/>
              <a:t>The significance of protein identifications can be tested once the distribution of scores for false results is known.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28600" y="6858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667000"/>
            <a:ext cx="8686800" cy="32004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733800"/>
            <a:ext cx="8686800" cy="32004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33475" y="990600"/>
            <a:ext cx="6334125" cy="5305425"/>
            <a:chOff x="714" y="500"/>
            <a:chExt cx="3990" cy="3342"/>
          </a:xfrm>
        </p:grpSpPr>
        <p:pic>
          <p:nvPicPr>
            <p:cNvPr id="343044" name="Picture 4" descr="ProFound-Expectation-B"/>
            <p:cNvPicPr>
              <a:picLocks noChangeAspect="1" noChangeArrowheads="1"/>
            </p:cNvPicPr>
            <p:nvPr/>
          </p:nvPicPr>
          <p:blipFill>
            <a:blip r:embed="rId3" cstate="print"/>
            <a:srcRect l="2122" t="3667" r="1834" b="14780"/>
            <a:stretch>
              <a:fillRect/>
            </a:stretch>
          </p:blipFill>
          <p:spPr bwMode="auto">
            <a:xfrm>
              <a:off x="714" y="2148"/>
              <a:ext cx="3990" cy="1694"/>
            </a:xfrm>
            <a:prstGeom prst="rect">
              <a:avLst/>
            </a:prstGeom>
            <a:noFill/>
          </p:spPr>
        </p:pic>
        <p:sp>
          <p:nvSpPr>
            <p:cNvPr id="343045" name="Line 5"/>
            <p:cNvSpPr>
              <a:spLocks noChangeShapeType="1"/>
            </p:cNvSpPr>
            <p:nvPr/>
          </p:nvSpPr>
          <p:spPr bwMode="auto">
            <a:xfrm>
              <a:off x="3764" y="2848"/>
              <a:ext cx="0" cy="5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6" name="Line 6"/>
            <p:cNvSpPr>
              <a:spLocks noChangeShapeType="1"/>
            </p:cNvSpPr>
            <p:nvPr/>
          </p:nvSpPr>
          <p:spPr bwMode="auto">
            <a:xfrm>
              <a:off x="4132" y="2850"/>
              <a:ext cx="6" cy="7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7" name="Line 7"/>
            <p:cNvSpPr>
              <a:spLocks noChangeShapeType="1"/>
            </p:cNvSpPr>
            <p:nvPr/>
          </p:nvSpPr>
          <p:spPr bwMode="auto">
            <a:xfrm flipV="1">
              <a:off x="1044" y="3374"/>
              <a:ext cx="26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8" name="Line 8"/>
            <p:cNvSpPr>
              <a:spLocks noChangeShapeType="1"/>
            </p:cNvSpPr>
            <p:nvPr/>
          </p:nvSpPr>
          <p:spPr bwMode="auto">
            <a:xfrm>
              <a:off x="1052" y="3548"/>
              <a:ext cx="3078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9" name="Line 9"/>
            <p:cNvSpPr>
              <a:spLocks noChangeShapeType="1"/>
            </p:cNvSpPr>
            <p:nvPr/>
          </p:nvSpPr>
          <p:spPr bwMode="auto">
            <a:xfrm>
              <a:off x="3760" y="2580"/>
              <a:ext cx="0" cy="1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50" name="Line 10"/>
            <p:cNvSpPr>
              <a:spLocks noChangeShapeType="1"/>
            </p:cNvSpPr>
            <p:nvPr/>
          </p:nvSpPr>
          <p:spPr bwMode="auto">
            <a:xfrm>
              <a:off x="4140" y="2578"/>
              <a:ext cx="0" cy="1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43051" name="Picture 11" descr="ProFound-Expectation-A"/>
            <p:cNvPicPr>
              <a:picLocks noChangeAspect="1" noChangeArrowheads="1"/>
            </p:cNvPicPr>
            <p:nvPr/>
          </p:nvPicPr>
          <p:blipFill>
            <a:blip r:embed="rId4" cstate="print"/>
            <a:srcRect l="890" t="18558" r="2779" b="1889"/>
            <a:stretch>
              <a:fillRect/>
            </a:stretch>
          </p:blipFill>
          <p:spPr bwMode="auto">
            <a:xfrm>
              <a:off x="714" y="500"/>
              <a:ext cx="3990" cy="1648"/>
            </a:xfrm>
            <a:prstGeom prst="rect">
              <a:avLst/>
            </a:prstGeom>
            <a:noFill/>
          </p:spPr>
        </p:pic>
        <p:sp>
          <p:nvSpPr>
            <p:cNvPr id="343052" name="Line 12"/>
            <p:cNvSpPr>
              <a:spLocks noChangeShapeType="1"/>
            </p:cNvSpPr>
            <p:nvPr/>
          </p:nvSpPr>
          <p:spPr bwMode="auto">
            <a:xfrm>
              <a:off x="3762" y="1526"/>
              <a:ext cx="0" cy="1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53" name="Line 13"/>
            <p:cNvSpPr>
              <a:spLocks noChangeShapeType="1"/>
            </p:cNvSpPr>
            <p:nvPr/>
          </p:nvSpPr>
          <p:spPr bwMode="auto">
            <a:xfrm>
              <a:off x="4148" y="1524"/>
              <a:ext cx="0" cy="1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228600" y="4572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26987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Significance Testing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- Expectation Values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85800" y="3581400"/>
            <a:ext cx="7718425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>
              <a:spcBef>
                <a:spcPct val="30000"/>
              </a:spcBef>
              <a:spcAft>
                <a:spcPct val="20000"/>
              </a:spcAft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>
              <a:spcBef>
                <a:spcPct val="30000"/>
              </a:spcBef>
              <a:spcAft>
                <a:spcPct val="20000"/>
              </a:spcAft>
            </a:pPr>
            <a:r>
              <a:rPr lang="en-US" sz="2800" dirty="0" smtClean="0">
                <a:solidFill>
                  <a:srgbClr val="000066"/>
                </a:solidFill>
              </a:rPr>
              <a:t>The </a:t>
            </a:r>
            <a:r>
              <a:rPr lang="en-US" sz="2800" dirty="0">
                <a:solidFill>
                  <a:srgbClr val="000066"/>
                </a:solidFill>
              </a:rPr>
              <a:t>majority of sequences in a collection will </a:t>
            </a:r>
            <a:r>
              <a:rPr lang="en-US" sz="2800" dirty="0" smtClean="0">
                <a:solidFill>
                  <a:srgbClr val="000066"/>
                </a:solidFill>
              </a:rPr>
              <a:t>give a </a:t>
            </a:r>
            <a:r>
              <a:rPr lang="en-US" sz="2800" dirty="0">
                <a:solidFill>
                  <a:srgbClr val="000066"/>
                </a:solidFill>
              </a:rPr>
              <a:t>score due to random matching.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algn="r"/>
            <a:fld id="{D4E40242-E94A-4FAD-9A53-26398B865E3C}" type="slidenum">
              <a:rPr lang="en-US"/>
              <a:pPr algn="r"/>
              <a:t>3</a:t>
            </a:fld>
            <a:endParaRPr lang="en-US"/>
          </a:p>
        </p:txBody>
      </p:sp>
      <p:sp>
        <p:nvSpPr>
          <p:cNvPr id="563203" name="Rectangle 3"/>
          <p:cNvSpPr>
            <a:spLocks noChangeArrowheads="1"/>
          </p:cNvSpPr>
          <p:nvPr/>
        </p:nvSpPr>
        <p:spPr bwMode="auto">
          <a:xfrm>
            <a:off x="369888" y="274638"/>
            <a:ext cx="76977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Peptide Mapping</a:t>
            </a:r>
          </a:p>
          <a:p>
            <a:pPr algn="l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Database Size</a:t>
            </a: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8213725" y="3276600"/>
            <a:ext cx="946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C. elegans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8134350" y="556260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S. cerevisiae</a:t>
            </a:r>
          </a:p>
        </p:txBody>
      </p: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8337550" y="990600"/>
            <a:ext cx="700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Human</a:t>
            </a:r>
          </a:p>
        </p:txBody>
      </p:sp>
      <p:pic>
        <p:nvPicPr>
          <p:cNvPr id="563207" name="Picture 7" descr="Mass-accuracy-human-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00" y="0"/>
            <a:ext cx="3811588" cy="2286000"/>
          </a:xfrm>
          <a:prstGeom prst="rect">
            <a:avLst/>
          </a:prstGeom>
          <a:noFill/>
        </p:spPr>
      </p:pic>
      <p:pic>
        <p:nvPicPr>
          <p:cNvPr id="563208" name="Picture 8" descr="Mass-accuracy-worm-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2286000"/>
            <a:ext cx="3811587" cy="2287588"/>
          </a:xfrm>
          <a:prstGeom prst="rect">
            <a:avLst/>
          </a:prstGeom>
          <a:noFill/>
        </p:spPr>
      </p:pic>
      <p:pic>
        <p:nvPicPr>
          <p:cNvPr id="563209" name="Picture 9" descr="Mass-accuracy-yeast-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900" y="4572000"/>
            <a:ext cx="3811588" cy="2287588"/>
          </a:xfrm>
          <a:prstGeom prst="rect">
            <a:avLst/>
          </a:prstGeom>
          <a:noFill/>
        </p:spPr>
      </p:pic>
      <p:pic>
        <p:nvPicPr>
          <p:cNvPr id="563211" name="Picture 11" descr="Mass-accuracy-200Da-1ppm"/>
          <p:cNvPicPr>
            <a:picLocks noChangeAspect="1" noChangeArrowheads="1"/>
          </p:cNvPicPr>
          <p:nvPr/>
        </p:nvPicPr>
        <p:blipFill>
          <a:blip r:embed="rId5" cstate="print"/>
          <a:srcRect b="30524"/>
          <a:stretch>
            <a:fillRect/>
          </a:stretch>
        </p:blipFill>
        <p:spPr bwMode="auto">
          <a:xfrm>
            <a:off x="1447800" y="1524000"/>
            <a:ext cx="2349500" cy="3808413"/>
          </a:xfrm>
          <a:prstGeom prst="rect">
            <a:avLst/>
          </a:prstGeom>
          <a:noFill/>
        </p:spPr>
      </p:pic>
      <p:sp>
        <p:nvSpPr>
          <p:cNvPr id="563212" name="Line 12"/>
          <p:cNvSpPr>
            <a:spLocks noChangeShapeType="1"/>
          </p:cNvSpPr>
          <p:nvPr/>
        </p:nvSpPr>
        <p:spPr bwMode="auto">
          <a:xfrm flipH="1" flipV="1">
            <a:off x="3581400" y="3048000"/>
            <a:ext cx="2873375" cy="728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13" name="Line 13"/>
          <p:cNvSpPr>
            <a:spLocks noChangeShapeType="1"/>
          </p:cNvSpPr>
          <p:nvPr/>
        </p:nvSpPr>
        <p:spPr bwMode="auto">
          <a:xfrm flipH="1">
            <a:off x="3581400" y="1200150"/>
            <a:ext cx="2878138" cy="552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14" name="Line 14"/>
          <p:cNvSpPr>
            <a:spLocks noChangeShapeType="1"/>
          </p:cNvSpPr>
          <p:nvPr/>
        </p:nvSpPr>
        <p:spPr bwMode="auto">
          <a:xfrm flipH="1" flipV="1">
            <a:off x="3581400" y="4267200"/>
            <a:ext cx="2878138" cy="1947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15" name="Oval 15"/>
          <p:cNvSpPr>
            <a:spLocks noChangeArrowheads="1"/>
          </p:cNvSpPr>
          <p:nvPr/>
        </p:nvSpPr>
        <p:spPr bwMode="auto">
          <a:xfrm>
            <a:off x="6369050" y="37099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6" name="Oval 16"/>
          <p:cNvSpPr>
            <a:spLocks noChangeArrowheads="1"/>
          </p:cNvSpPr>
          <p:nvPr/>
        </p:nvSpPr>
        <p:spPr bwMode="auto">
          <a:xfrm>
            <a:off x="6373813" y="1143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7" name="Oval 17"/>
          <p:cNvSpPr>
            <a:spLocks noChangeArrowheads="1"/>
          </p:cNvSpPr>
          <p:nvPr/>
        </p:nvSpPr>
        <p:spPr bwMode="auto">
          <a:xfrm>
            <a:off x="6373813" y="612933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8" name="Oval 18"/>
          <p:cNvSpPr>
            <a:spLocks noChangeArrowheads="1"/>
          </p:cNvSpPr>
          <p:nvPr/>
        </p:nvSpPr>
        <p:spPr bwMode="auto">
          <a:xfrm>
            <a:off x="3505200" y="167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9" name="Oval 19"/>
          <p:cNvSpPr>
            <a:spLocks noChangeArrowheads="1"/>
          </p:cNvSpPr>
          <p:nvPr/>
        </p:nvSpPr>
        <p:spPr bwMode="auto">
          <a:xfrm>
            <a:off x="3505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0" name="Oval 20"/>
          <p:cNvSpPr>
            <a:spLocks noChangeArrowheads="1"/>
          </p:cNvSpPr>
          <p:nvPr/>
        </p:nvSpPr>
        <p:spPr bwMode="auto">
          <a:xfrm>
            <a:off x="35052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717967" y="1579563"/>
            <a:ext cx="1768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Database Search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47800" y="1371600"/>
            <a:ext cx="1981200" cy="1295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905000" y="182880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057400" y="22098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362200" y="1600200"/>
            <a:ext cx="0" cy="1066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743200" y="24384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286000" y="2362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2133600" y="25146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600200" y="22860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2514600" y="19050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819400" y="22860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124200" y="1676400"/>
            <a:ext cx="0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219325" y="2667000"/>
            <a:ext cx="44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M/Z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191000" y="2139950"/>
            <a:ext cx="1981200" cy="1371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3810000" y="4121150"/>
            <a:ext cx="22098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6324600" y="2155825"/>
            <a:ext cx="0" cy="3184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5565259" y="1747838"/>
            <a:ext cx="18261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List </a:t>
            </a:r>
            <a:r>
              <a:rPr lang="en-US" sz="1600" dirty="0">
                <a:solidFill>
                  <a:srgbClr val="000000"/>
                </a:solidFill>
              </a:rPr>
              <a:t>of Candidates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3657600" y="1911350"/>
            <a:ext cx="190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352800" y="4514850"/>
            <a:ext cx="1920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Extrapolate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And Calculate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Expectation Values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4006850" y="5492750"/>
            <a:ext cx="43922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List </a:t>
            </a:r>
            <a:r>
              <a:rPr lang="en-US" sz="1600" b="1" dirty="0">
                <a:solidFill>
                  <a:srgbClr val="000000"/>
                </a:solidFill>
              </a:rPr>
              <a:t>of Candidates With Expectation Values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1968500" y="3435350"/>
            <a:ext cx="2374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Distribution of Scores</a:t>
            </a:r>
          </a:p>
          <a:p>
            <a:r>
              <a:rPr lang="en-US" sz="1600" b="1">
                <a:solidFill>
                  <a:srgbClr val="000000"/>
                </a:solidFill>
              </a:rPr>
              <a:t>for Random and False </a:t>
            </a:r>
          </a:p>
          <a:p>
            <a:r>
              <a:rPr lang="en-US" sz="1600" b="1">
                <a:solidFill>
                  <a:srgbClr val="000000"/>
                </a:solidFill>
              </a:rPr>
              <a:t>Identifications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Significance Testing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- Expectation Values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457200" y="103187"/>
            <a:ext cx="82296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Rho-diagrams: Overall Quality of a Data Set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45447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476625" y="1096963"/>
          <a:ext cx="30289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4" name="Equation" r:id="rId4" imgW="1028254" imgH="203112" progId="Equation.3">
                  <p:embed/>
                </p:oleObj>
              </mc:Choice>
              <mc:Fallback>
                <p:oleObj name="Equation" r:id="rId4" imgW="1028254" imgH="203112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096963"/>
                        <a:ext cx="302895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77950" y="4876800"/>
          <a:ext cx="63944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5" name="Equation" r:id="rId6" imgW="3035300" imgH="469900" progId="Equation.3">
                  <p:embed/>
                </p:oleObj>
              </mc:Choice>
              <mc:Fallback>
                <p:oleObj name="Equation" r:id="rId6" imgW="3035300" imgH="469900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876800"/>
                        <a:ext cx="6394450" cy="990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" y="2038350"/>
            <a:ext cx="8534400" cy="2447925"/>
            <a:chOff x="192" y="1284"/>
            <a:chExt cx="5376" cy="1542"/>
          </a:xfrm>
        </p:grpSpPr>
        <p:graphicFrame>
          <p:nvGraphicFramePr>
            <p:cNvPr id="445450" name="Object 10"/>
            <p:cNvGraphicFramePr>
              <a:graphicFrameLocks noChangeAspect="1"/>
            </p:cNvGraphicFramePr>
            <p:nvPr/>
          </p:nvGraphicFramePr>
          <p:xfrm>
            <a:off x="1296" y="2148"/>
            <a:ext cx="321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6" name="Equation" r:id="rId8" imgW="2349500" imgH="495300" progId="Equation.3">
                    <p:embed/>
                  </p:oleObj>
                </mc:Choice>
                <mc:Fallback>
                  <p:oleObj name="Equation" r:id="rId8" imgW="2349500" imgH="4953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148"/>
                          <a:ext cx="321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5449" name="Rectangle 9"/>
            <p:cNvSpPr>
              <a:spLocks noChangeArrowheads="1"/>
            </p:cNvSpPr>
            <p:nvPr/>
          </p:nvSpPr>
          <p:spPr bwMode="auto">
            <a:xfrm>
              <a:off x="192" y="1284"/>
              <a:ext cx="537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/>
            <a:lstStyle/>
            <a:p>
              <a:pPr eaLnBrk="0" hangingPunct="0">
                <a:spcBef>
                  <a:spcPct val="30000"/>
                </a:spcBef>
                <a:spcAft>
                  <a:spcPct val="20000"/>
                </a:spcAft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Definition: E</a:t>
              </a:r>
              <a:r>
                <a:rPr lang="en-US" sz="2800" baseline="-25000">
                  <a:solidFill>
                    <a:srgbClr val="000000"/>
                  </a:solidFill>
                  <a:latin typeface="Comic Sans MS" pitchFamily="66" charset="0"/>
                </a:rPr>
                <a:t>i</a:t>
              </a: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 (i=0,-1,-2,…) is the number of spectra that has been assigned an expectation value between exp(i) and exp(i-1). For random matching:</a:t>
              </a:r>
            </a:p>
          </p:txBody>
        </p:sp>
      </p:grpSp>
      <p:sp>
        <p:nvSpPr>
          <p:cNvPr id="445460" name="Rectangle 20"/>
          <p:cNvSpPr>
            <a:spLocks noChangeArrowheads="1"/>
          </p:cNvSpPr>
          <p:nvPr/>
        </p:nvSpPr>
        <p:spPr bwMode="auto">
          <a:xfrm>
            <a:off x="304800" y="685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/>
          <a:lstStyle/>
          <a:p>
            <a:pPr eaLnBrk="0" hangingPunct="0">
              <a:spcBef>
                <a:spcPct val="3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Expectation values as a function of score for random matching: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3" cstate="print"/>
          <a:srcRect t="-29"/>
          <a:stretch>
            <a:fillRect/>
          </a:stretch>
        </p:blipFill>
        <p:spPr bwMode="auto">
          <a:xfrm>
            <a:off x="1524000" y="1295400"/>
            <a:ext cx="6019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608013" y="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Rho-diagram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  <a:ea typeface="+mj-ea"/>
                <a:cs typeface="+mj-cs"/>
              </a:rPr>
              <a:t>Random Matching</a:t>
            </a:r>
          </a:p>
        </p:txBody>
      </p:sp>
      <p:sp>
        <p:nvSpPr>
          <p:cNvPr id="424964" name="Line 4"/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608013" y="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Rho-diagram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  <a:ea typeface="+mj-ea"/>
                <a:cs typeface="+mj-cs"/>
              </a:rPr>
              <a:t>Data Quality</a:t>
            </a:r>
          </a:p>
        </p:txBody>
      </p:sp>
      <p:sp>
        <p:nvSpPr>
          <p:cNvPr id="427011" name="Line 3"/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27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1143000"/>
            <a:ext cx="63722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608013" y="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Rho-diagram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  <a:ea typeface="+mj-ea"/>
                <a:cs typeface="+mj-cs"/>
              </a:rPr>
              <a:t>Parameters</a:t>
            </a:r>
          </a:p>
        </p:txBody>
      </p:sp>
      <p:sp>
        <p:nvSpPr>
          <p:cNvPr id="431107" name="Line 3"/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1109" name="Picture 5" descr="Presenta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001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2460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How many fragments are sufficient?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89154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>
                <a:latin typeface="Comic Sans MS" pitchFamily="66" charset="0"/>
              </a:rPr>
              <a:t>To identify an unmodified peptide?</a:t>
            </a:r>
          </a:p>
          <a:p>
            <a:endParaRPr lang="sv-SE" sz="2400" b="1">
              <a:latin typeface="Comic Sans MS" pitchFamily="66" charset="0"/>
            </a:endParaRPr>
          </a:p>
          <a:p>
            <a:pPr algn="l"/>
            <a:endParaRPr lang="sv-SE" sz="2400" b="1"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89154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 dirty="0">
                <a:latin typeface="Comic Sans MS" pitchFamily="66" charset="0"/>
              </a:rPr>
              <a:t>To identify an unmodified peptide?</a:t>
            </a:r>
          </a:p>
          <a:p>
            <a:endParaRPr lang="sv-SE" sz="2400" b="1" dirty="0">
              <a:latin typeface="Comic Sans MS" pitchFamily="66" charset="0"/>
            </a:endParaRPr>
          </a:p>
          <a:p>
            <a:r>
              <a:rPr lang="sv-SE" sz="2400" b="1" dirty="0">
                <a:latin typeface="Comic Sans MS" pitchFamily="66" charset="0"/>
              </a:rPr>
              <a:t>To identify a modified peptide?</a:t>
            </a:r>
          </a:p>
          <a:p>
            <a:endParaRPr lang="sv-SE" sz="2400" b="1" dirty="0">
              <a:latin typeface="Comic Sans MS" pitchFamily="66" charset="0"/>
            </a:endParaRPr>
          </a:p>
          <a:p>
            <a:r>
              <a:rPr lang="sv-SE" sz="2400" b="1" dirty="0">
                <a:latin typeface="Comic Sans MS" pitchFamily="66" charset="0"/>
              </a:rPr>
              <a:t>To localize a modification on a peptide?</a:t>
            </a:r>
          </a:p>
          <a:p>
            <a:pPr algn="l"/>
            <a:endParaRPr lang="sv-SE" sz="2400" b="1" dirty="0"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89154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 dirty="0">
                <a:latin typeface="Comic Sans MS" pitchFamily="66" charset="0"/>
              </a:rPr>
              <a:t>To identify an unmodified peptide?</a:t>
            </a:r>
          </a:p>
          <a:p>
            <a:endParaRPr lang="sv-SE" sz="2400" b="1" dirty="0">
              <a:latin typeface="Comic Sans MS" pitchFamily="66" charset="0"/>
            </a:endParaRPr>
          </a:p>
          <a:p>
            <a:r>
              <a:rPr lang="sv-SE" sz="2400" b="1" dirty="0">
                <a:latin typeface="Comic Sans MS" pitchFamily="66" charset="0"/>
              </a:rPr>
              <a:t>To identify a modified peptide?</a:t>
            </a:r>
          </a:p>
          <a:p>
            <a:endParaRPr lang="sv-SE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936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How many fragments are sufficient?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14400" y="15954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 dirty="0">
                <a:latin typeface="Comic Sans MS" pitchFamily="66" charset="0"/>
              </a:rPr>
              <a:t>How does it depend on </a:t>
            </a:r>
            <a:r>
              <a:rPr lang="sv-SE" sz="2400" b="1" dirty="0" smtClean="0">
                <a:latin typeface="Comic Sans MS" pitchFamily="66" charset="0"/>
              </a:rPr>
              <a:t>different </a:t>
            </a:r>
            <a:r>
              <a:rPr lang="sv-SE" sz="2400" b="1" dirty="0">
                <a:latin typeface="Comic Sans MS" pitchFamily="66" charset="0"/>
              </a:rPr>
              <a:t>parameters?</a:t>
            </a:r>
          </a:p>
          <a:p>
            <a:pPr algn="l"/>
            <a:endParaRPr lang="sv-SE" sz="2400" b="1" dirty="0">
              <a:latin typeface="Comic Sans MS" pitchFamily="66" charset="0"/>
            </a:endParaRPr>
          </a:p>
          <a:p>
            <a:pPr algn="l"/>
            <a:endParaRPr lang="sv-SE" sz="2400" b="1" dirty="0"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71700" y="2514600"/>
            <a:ext cx="480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sv-SE" sz="2400" b="1" dirty="0"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sv-SE" sz="2400" dirty="0">
                <a:latin typeface="Comic Sans MS" pitchFamily="66" charset="0"/>
              </a:rPr>
              <a:t>Precursor mass</a:t>
            </a:r>
          </a:p>
          <a:p>
            <a:pPr algn="l">
              <a:buFontTx/>
              <a:buChar char="•"/>
            </a:pPr>
            <a:r>
              <a:rPr lang="sv-SE" sz="2400" dirty="0">
                <a:latin typeface="Comic Sans MS" pitchFamily="66" charset="0"/>
              </a:rPr>
              <a:t>Precursor mass error</a:t>
            </a:r>
          </a:p>
          <a:p>
            <a:pPr algn="l">
              <a:buFontTx/>
              <a:buChar char="•"/>
            </a:pPr>
            <a:r>
              <a:rPr lang="sv-SE" sz="2400" dirty="0">
                <a:latin typeface="Comic Sans MS" pitchFamily="66" charset="0"/>
              </a:rPr>
              <a:t>Fragment mass error</a:t>
            </a:r>
          </a:p>
          <a:p>
            <a:pPr algn="l">
              <a:buFontTx/>
              <a:buChar char="•"/>
            </a:pPr>
            <a:r>
              <a:rPr lang="sv-SE" sz="2400" dirty="0">
                <a:latin typeface="Comic Sans MS" pitchFamily="66" charset="0"/>
              </a:rPr>
              <a:t>Background peaks</a:t>
            </a:r>
          </a:p>
          <a:p>
            <a:pPr algn="l">
              <a:buFontTx/>
              <a:buChar char="•"/>
            </a:pPr>
            <a:endParaRPr lang="sv-SE" sz="2400" b="1" dirty="0">
              <a:latin typeface="Comic Sans MS" pitchFamily="66" charset="0"/>
            </a:endParaRPr>
          </a:p>
          <a:p>
            <a:pPr algn="l"/>
            <a:endParaRPr lang="sv-SE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689975" y="1274763"/>
            <a:ext cx="280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  <a:latin typeface="Courier" pitchFamily="49" charset="0"/>
              </a:rPr>
              <a:t>LSDPGVSPAVLSLEMLTDR</a:t>
            </a:r>
          </a:p>
        </p:txBody>
      </p:sp>
      <p:sp>
        <p:nvSpPr>
          <p:cNvPr id="41987" name="Rectangle 25"/>
          <p:cNvSpPr>
            <a:spLocks noChangeArrowheads="1"/>
          </p:cNvSpPr>
          <p:nvPr/>
        </p:nvSpPr>
        <p:spPr bwMode="auto">
          <a:xfrm>
            <a:off x="8382000" y="881063"/>
            <a:ext cx="3200400" cy="12954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Simulations using synthetic spectra</a:t>
            </a:r>
          </a:p>
        </p:txBody>
      </p:sp>
      <p:sp>
        <p:nvSpPr>
          <p:cNvPr id="41989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latin typeface="Comic Sans MS" pitchFamily="66" charset="0"/>
              </a:rPr>
              <a:t>Select a peptide sequence</a:t>
            </a:r>
          </a:p>
          <a:p>
            <a:endParaRPr lang="sv-SE" b="1" dirty="0" smtClean="0">
              <a:latin typeface="Comic Sans MS" pitchFamily="66" charset="0"/>
            </a:endParaRPr>
          </a:p>
          <a:p>
            <a:endParaRPr lang="sv-SE" b="1" dirty="0"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Calculate possible</a:t>
            </a: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fragment ion masses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Choose number of </a:t>
            </a: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fragment ions to select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Randomly select</a:t>
            </a: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fragment ions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Search and store result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Average over peptides</a:t>
            </a: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3467100" y="15954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3467100" y="2735263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467100" y="38052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467100" y="4914900"/>
            <a:ext cx="0" cy="461963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247775" y="5334000"/>
            <a:ext cx="4572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243013" y="4419600"/>
            <a:ext cx="1587" cy="9144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1247775" y="4419600"/>
            <a:ext cx="9144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685800" y="5448300"/>
            <a:ext cx="1033463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677863" y="3259138"/>
            <a:ext cx="0" cy="2193925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687388" y="32766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76200" y="5562600"/>
            <a:ext cx="1646238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 flipV="1">
            <a:off x="93663" y="1447800"/>
            <a:ext cx="0" cy="41148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104775" y="14478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104775" y="3429000"/>
            <a:ext cx="0" cy="21336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2625" y="4267200"/>
            <a:ext cx="0" cy="744538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 flipV="1">
            <a:off x="1247775" y="4800600"/>
            <a:ext cx="0" cy="322263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467100" y="56340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008" name="Flowchart: Magnetic Disk 23"/>
          <p:cNvSpPr>
            <a:spLocks noChangeArrowheads="1"/>
          </p:cNvSpPr>
          <p:nvPr/>
        </p:nvSpPr>
        <p:spPr bwMode="auto">
          <a:xfrm>
            <a:off x="8385175" y="1033463"/>
            <a:ext cx="685800" cy="83820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2009" name="TextBox 24"/>
          <p:cNvSpPr txBox="1">
            <a:spLocks noChangeArrowheads="1"/>
          </p:cNvSpPr>
          <p:nvPr/>
        </p:nvSpPr>
        <p:spPr bwMode="auto">
          <a:xfrm>
            <a:off x="8393113" y="1262063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urier" pitchFamily="49" charset="0"/>
              </a:rPr>
              <a:t>Seq.</a:t>
            </a:r>
          </a:p>
          <a:p>
            <a:r>
              <a:rPr lang="en-US" sz="1800">
                <a:latin typeface="Courier" pitchFamily="49" charset="0"/>
              </a:rPr>
              <a:t>DB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8 0.00323 L -0.33698 0.003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181600" y="896938"/>
            <a:ext cx="1600200" cy="1676400"/>
            <a:chOff x="5867400" y="3352800"/>
            <a:chExt cx="1600200" cy="1676400"/>
          </a:xfrm>
        </p:grpSpPr>
        <p:sp>
          <p:nvSpPr>
            <p:cNvPr id="43040" name="TextBox 33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 dirty="0">
                  <a:latin typeface="Courier" pitchFamily="49" charset="0"/>
                </a:rPr>
                <a:t>1825.92</a:t>
              </a:r>
            </a:p>
            <a:p>
              <a:r>
                <a:rPr lang="en-US" sz="600" dirty="0">
                  <a:latin typeface="Courier" pitchFamily="49" charset="0"/>
                </a:rPr>
                <a:t>1710.89</a:t>
              </a:r>
            </a:p>
            <a:p>
              <a:r>
                <a:rPr lang="en-US" sz="600" dirty="0">
                  <a:latin typeface="Courier" pitchFamily="49" charset="0"/>
                </a:rPr>
                <a:t>1609.84</a:t>
              </a:r>
            </a:p>
            <a:p>
              <a:r>
                <a:rPr lang="en-US" sz="600" dirty="0">
                  <a:latin typeface="Courier" pitchFamily="49" charset="0"/>
                </a:rPr>
                <a:t>1496.76</a:t>
              </a:r>
            </a:p>
            <a:p>
              <a:r>
                <a:rPr lang="en-US" sz="600" dirty="0">
                  <a:latin typeface="Courier" pitchFamily="49" charset="0"/>
                </a:rPr>
                <a:t>1365.72</a:t>
              </a:r>
            </a:p>
            <a:p>
              <a:r>
                <a:rPr lang="en-US" sz="600" dirty="0">
                  <a:latin typeface="Courier" pitchFamily="49" charset="0"/>
                </a:rPr>
                <a:t>1236.68</a:t>
              </a:r>
            </a:p>
            <a:p>
              <a:r>
                <a:rPr lang="en-US" sz="600" dirty="0">
                  <a:latin typeface="Courier" pitchFamily="49" charset="0"/>
                </a:rPr>
                <a:t>1123.59</a:t>
              </a:r>
            </a:p>
            <a:p>
              <a:r>
                <a:rPr lang="en-US" sz="600" dirty="0">
                  <a:latin typeface="Courier" pitchFamily="49" charset="0"/>
                </a:rPr>
                <a:t>1036.56</a:t>
              </a:r>
            </a:p>
            <a:p>
              <a:r>
                <a:rPr lang="en-US" sz="600" dirty="0">
                  <a:latin typeface="Courier" pitchFamily="49" charset="0"/>
                </a:rPr>
                <a:t>923.48</a:t>
              </a:r>
            </a:p>
            <a:p>
              <a:r>
                <a:rPr lang="en-US" sz="600" dirty="0">
                  <a:latin typeface="Courier" pitchFamily="49" charset="0"/>
                </a:rPr>
                <a:t>824.41</a:t>
              </a:r>
            </a:p>
            <a:p>
              <a:r>
                <a:rPr lang="en-US" sz="600" dirty="0">
                  <a:latin typeface="Courier" pitchFamily="49" charset="0"/>
                </a:rPr>
                <a:t>753.37</a:t>
              </a:r>
            </a:p>
            <a:p>
              <a:r>
                <a:rPr lang="en-US" sz="600" dirty="0">
                  <a:latin typeface="Courier" pitchFamily="49" charset="0"/>
                </a:rPr>
                <a:t>656.32</a:t>
              </a:r>
            </a:p>
            <a:p>
              <a:r>
                <a:rPr lang="en-US" sz="600" dirty="0">
                  <a:latin typeface="Courier" pitchFamily="49" charset="0"/>
                </a:rPr>
                <a:t>569.29</a:t>
              </a:r>
            </a:p>
            <a:p>
              <a:r>
                <a:rPr lang="en-US" sz="600" dirty="0">
                  <a:latin typeface="Courier" pitchFamily="49" charset="0"/>
                </a:rPr>
                <a:t>470.22</a:t>
              </a:r>
            </a:p>
            <a:p>
              <a:r>
                <a:rPr lang="en-US" sz="600" dirty="0">
                  <a:latin typeface="Courier" pitchFamily="49" charset="0"/>
                </a:rPr>
                <a:t>413.20</a:t>
              </a:r>
            </a:p>
            <a:p>
              <a:r>
                <a:rPr lang="en-US" sz="600" dirty="0">
                  <a:latin typeface="Courier" pitchFamily="49" charset="0"/>
                </a:rPr>
                <a:t>316.15</a:t>
              </a:r>
            </a:p>
            <a:p>
              <a:r>
                <a:rPr lang="en-US" sz="600" dirty="0">
                  <a:latin typeface="Courier" pitchFamily="49" charset="0"/>
                </a:rPr>
                <a:t>201.12</a:t>
              </a:r>
            </a:p>
            <a:p>
              <a:r>
                <a:rPr lang="en-US" sz="600" dirty="0">
                  <a:latin typeface="Courier" pitchFamily="49" charset="0"/>
                </a:rPr>
                <a:t>114.09</a:t>
              </a:r>
            </a:p>
          </p:txBody>
        </p:sp>
        <p:sp>
          <p:nvSpPr>
            <p:cNvPr id="43041" name="TextBox 35"/>
            <p:cNvSpPr txBox="1">
              <a:spLocks noChangeArrowheads="1"/>
            </p:cNvSpPr>
            <p:nvPr/>
          </p:nvSpPr>
          <p:spPr bwMode="auto">
            <a:xfrm>
              <a:off x="64770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175.12</a:t>
              </a:r>
            </a:p>
            <a:p>
              <a:r>
                <a:rPr lang="en-US" sz="600">
                  <a:latin typeface="Courier" pitchFamily="49" charset="0"/>
                </a:rPr>
                <a:t>290.15</a:t>
              </a:r>
            </a:p>
            <a:p>
              <a:r>
                <a:rPr lang="en-US" sz="600">
                  <a:latin typeface="Courier" pitchFamily="49" charset="0"/>
                </a:rPr>
                <a:t>391.19</a:t>
              </a:r>
            </a:p>
            <a:p>
              <a:r>
                <a:rPr lang="en-US" sz="600">
                  <a:latin typeface="Courier" pitchFamily="49" charset="0"/>
                </a:rPr>
                <a:t>504.28</a:t>
              </a:r>
            </a:p>
            <a:p>
              <a:r>
                <a:rPr lang="en-US" sz="600">
                  <a:latin typeface="Courier" pitchFamily="49" charset="0"/>
                </a:rPr>
                <a:t>635.32</a:t>
              </a:r>
            </a:p>
            <a:p>
              <a:r>
                <a:rPr lang="en-US" sz="600">
                  <a:latin typeface="Courier" pitchFamily="49" charset="0"/>
                </a:rPr>
                <a:t>764.36</a:t>
              </a:r>
            </a:p>
            <a:p>
              <a:r>
                <a:rPr lang="en-US" sz="600">
                  <a:latin typeface="Courier" pitchFamily="49" charset="0"/>
                </a:rPr>
                <a:t>877.44</a:t>
              </a:r>
            </a:p>
            <a:p>
              <a:r>
                <a:rPr lang="en-US" sz="600">
                  <a:latin typeface="Courier" pitchFamily="49" charset="0"/>
                </a:rPr>
                <a:t>964.48</a:t>
              </a:r>
            </a:p>
            <a:p>
              <a:r>
                <a:rPr lang="en-US" sz="600">
                  <a:latin typeface="Courier" pitchFamily="49" charset="0"/>
                </a:rPr>
                <a:t>1077.56</a:t>
              </a:r>
            </a:p>
            <a:p>
              <a:r>
                <a:rPr lang="en-US" sz="600">
                  <a:latin typeface="Courier" pitchFamily="49" charset="0"/>
                </a:rPr>
                <a:t>1176.63</a:t>
              </a:r>
            </a:p>
            <a:p>
              <a:r>
                <a:rPr lang="en-US" sz="600">
                  <a:latin typeface="Courier" pitchFamily="49" charset="0"/>
                </a:rPr>
                <a:t>1247.67</a:t>
              </a:r>
            </a:p>
            <a:p>
              <a:r>
                <a:rPr lang="en-US" sz="600">
                  <a:latin typeface="Courier" pitchFamily="49" charset="0"/>
                </a:rPr>
                <a:t>1344.72</a:t>
              </a:r>
            </a:p>
            <a:p>
              <a:r>
                <a:rPr lang="en-US" sz="600">
                  <a:latin typeface="Courier" pitchFamily="49" charset="0"/>
                </a:rPr>
                <a:t>1431.75</a:t>
              </a:r>
            </a:p>
            <a:p>
              <a:r>
                <a:rPr lang="en-US" sz="600">
                  <a:latin typeface="Courier" pitchFamily="49" charset="0"/>
                </a:rPr>
                <a:t>1530.82</a:t>
              </a:r>
            </a:p>
            <a:p>
              <a:r>
                <a:rPr lang="en-US" sz="600">
                  <a:latin typeface="Courier" pitchFamily="49" charset="0"/>
                </a:rPr>
                <a:t>1587.84</a:t>
              </a:r>
            </a:p>
            <a:p>
              <a:r>
                <a:rPr lang="en-US" sz="600">
                  <a:latin typeface="Courier" pitchFamily="49" charset="0"/>
                </a:rPr>
                <a:t>1684.89</a:t>
              </a:r>
            </a:p>
            <a:p>
              <a:r>
                <a:rPr lang="en-US" sz="600">
                  <a:latin typeface="Courier" pitchFamily="49" charset="0"/>
                </a:rPr>
                <a:t>1799.92</a:t>
              </a:r>
            </a:p>
            <a:p>
              <a:r>
                <a:rPr lang="en-US" sz="600">
                  <a:latin typeface="Courier" pitchFamily="49" charset="0"/>
                </a:rPr>
                <a:t>1886.95</a:t>
              </a:r>
            </a:p>
          </p:txBody>
        </p:sp>
      </p:grpSp>
      <p:sp>
        <p:nvSpPr>
          <p:cNvPr id="43011" name="Rectangle 34"/>
          <p:cNvSpPr>
            <a:spLocks noChangeArrowheads="1"/>
          </p:cNvSpPr>
          <p:nvPr/>
        </p:nvSpPr>
        <p:spPr bwMode="auto">
          <a:xfrm>
            <a:off x="5257800" y="-838200"/>
            <a:ext cx="3886200" cy="34290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05463" y="1289050"/>
            <a:ext cx="280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  <a:latin typeface="Courier" pitchFamily="49" charset="0"/>
              </a:rPr>
              <a:t>LSDPGVSPAVLSLEMLTDR</a:t>
            </a:r>
          </a:p>
        </p:txBody>
      </p:sp>
      <p:sp>
        <p:nvSpPr>
          <p:cNvPr id="43013" name="Rectangle 25"/>
          <p:cNvSpPr>
            <a:spLocks noChangeArrowheads="1"/>
          </p:cNvSpPr>
          <p:nvPr/>
        </p:nvSpPr>
        <p:spPr bwMode="auto">
          <a:xfrm>
            <a:off x="8382000" y="914400"/>
            <a:ext cx="3200400" cy="12954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Simulations using synthetic spectra</a:t>
            </a:r>
          </a:p>
        </p:txBody>
      </p:sp>
      <p:sp>
        <p:nvSpPr>
          <p:cNvPr id="43015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Select a peptide sequence</a:t>
            </a:r>
          </a:p>
          <a:p>
            <a:endParaRPr lang="sv-SE" b="1" dirty="0">
              <a:latin typeface="Comic Sans MS" pitchFamily="66" charset="0"/>
            </a:endParaRPr>
          </a:p>
          <a:p>
            <a:endParaRPr lang="sv-SE" b="1" dirty="0" smtClean="0">
              <a:latin typeface="Comic Sans MS" pitchFamily="66" charset="0"/>
            </a:endParaRPr>
          </a:p>
          <a:p>
            <a:r>
              <a:rPr lang="sv-SE" b="1" dirty="0" smtClean="0">
                <a:latin typeface="Comic Sans MS" pitchFamily="66" charset="0"/>
              </a:rPr>
              <a:t>Calculate </a:t>
            </a:r>
            <a:r>
              <a:rPr lang="sv-SE" b="1" dirty="0">
                <a:latin typeface="Comic Sans MS" pitchFamily="66" charset="0"/>
              </a:rPr>
              <a:t>possible</a:t>
            </a:r>
          </a:p>
          <a:p>
            <a:r>
              <a:rPr lang="sv-SE" b="1" dirty="0">
                <a:latin typeface="Comic Sans MS" pitchFamily="66" charset="0"/>
              </a:rPr>
              <a:t>fragment ion masses</a:t>
            </a:r>
          </a:p>
          <a:p>
            <a:endParaRPr lang="sv-SE" b="1" dirty="0" smtClean="0">
              <a:latin typeface="Comic Sans MS" pitchFamily="66" charset="0"/>
            </a:endParaRPr>
          </a:p>
          <a:p>
            <a:endParaRPr lang="sv-SE" b="1" dirty="0"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Choose number of </a:t>
            </a: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fragment ions to select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Randomly select</a:t>
            </a: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fragment ions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Search and store result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Average over peptides</a:t>
            </a: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</p:txBody>
      </p:sp>
      <p:sp>
        <p:nvSpPr>
          <p:cNvPr id="43017" name="Line 5"/>
          <p:cNvSpPr>
            <a:spLocks noChangeShapeType="1"/>
          </p:cNvSpPr>
          <p:nvPr/>
        </p:nvSpPr>
        <p:spPr bwMode="auto">
          <a:xfrm>
            <a:off x="3467100" y="1595438"/>
            <a:ext cx="0" cy="461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467100" y="2735263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467100" y="38052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467100" y="4914900"/>
            <a:ext cx="0" cy="461963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247775" y="5334000"/>
            <a:ext cx="4572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243013" y="4419600"/>
            <a:ext cx="1587" cy="9144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1247775" y="4419600"/>
            <a:ext cx="9144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685800" y="5448300"/>
            <a:ext cx="1033463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677863" y="3259138"/>
            <a:ext cx="0" cy="2193925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687388" y="32766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76200" y="5562600"/>
            <a:ext cx="1646238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 flipV="1">
            <a:off x="93663" y="1447800"/>
            <a:ext cx="0" cy="41148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104775" y="14478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104775" y="3429000"/>
            <a:ext cx="0" cy="21336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2625" y="4267200"/>
            <a:ext cx="0" cy="744538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 flipV="1">
            <a:off x="1247775" y="4800600"/>
            <a:ext cx="0" cy="322263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467100" y="56340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34" name="Flowchart: Magnetic Disk 23"/>
          <p:cNvSpPr>
            <a:spLocks noChangeArrowheads="1"/>
          </p:cNvSpPr>
          <p:nvPr/>
        </p:nvSpPr>
        <p:spPr bwMode="auto">
          <a:xfrm>
            <a:off x="8385175" y="1033463"/>
            <a:ext cx="685800" cy="83820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3035" name="TextBox 24"/>
          <p:cNvSpPr txBox="1">
            <a:spLocks noChangeArrowheads="1"/>
          </p:cNvSpPr>
          <p:nvPr/>
        </p:nvSpPr>
        <p:spPr bwMode="auto">
          <a:xfrm>
            <a:off x="8393113" y="1262063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urier" pitchFamily="49" charset="0"/>
              </a:rPr>
              <a:t>Seq.</a:t>
            </a:r>
          </a:p>
          <a:p>
            <a:r>
              <a:rPr lang="en-US" sz="1800">
                <a:latin typeface="Courier" pitchFamily="49" charset="0"/>
              </a:rPr>
              <a:t>DB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672138" y="1905000"/>
            <a:ext cx="304800" cy="687388"/>
            <a:chOff x="6096000" y="1143001"/>
            <a:chExt cx="304800" cy="687387"/>
          </a:xfrm>
        </p:grpSpPr>
        <p:cxnSp>
          <p:nvCxnSpPr>
            <p:cNvPr id="43037" name="Straight Connector 27"/>
            <p:cNvCxnSpPr>
              <a:cxnSpLocks noChangeShapeType="1"/>
            </p:cNvCxnSpPr>
            <p:nvPr/>
          </p:nvCxnSpPr>
          <p:spPr bwMode="auto">
            <a:xfrm rot="5400000">
              <a:off x="5905500" y="1485900"/>
              <a:ext cx="685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8" name="Straight Connector 28"/>
            <p:cNvCxnSpPr>
              <a:cxnSpLocks noChangeShapeType="1"/>
            </p:cNvCxnSpPr>
            <p:nvPr/>
          </p:nvCxnSpPr>
          <p:spPr bwMode="auto">
            <a:xfrm rot="10800000">
              <a:off x="6096000" y="1828800"/>
              <a:ext cx="15398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9" name="Straight Connector 30"/>
            <p:cNvCxnSpPr>
              <a:cxnSpLocks noChangeShapeType="1"/>
            </p:cNvCxnSpPr>
            <p:nvPr/>
          </p:nvCxnSpPr>
          <p:spPr bwMode="auto">
            <a:xfrm rot="10800000">
              <a:off x="6246812" y="1143001"/>
              <a:ext cx="15398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52601E-6 L 0.00035 0.11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1.15607E-6 L 0.25677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23699E-6 L 0.25139 0.24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029200" y="3276600"/>
            <a:ext cx="1219200" cy="1447800"/>
            <a:chOff x="4128" y="1824"/>
            <a:chExt cx="768" cy="912"/>
          </a:xfrm>
        </p:grpSpPr>
        <p:sp>
          <p:nvSpPr>
            <p:cNvPr id="44067" name="Oval 37"/>
            <p:cNvSpPr>
              <a:spLocks noChangeArrowheads="1"/>
            </p:cNvSpPr>
            <p:nvPr/>
          </p:nvSpPr>
          <p:spPr bwMode="auto">
            <a:xfrm>
              <a:off x="4167" y="2143"/>
              <a:ext cx="227" cy="227"/>
            </a:xfrm>
            <a:prstGeom prst="ellipse">
              <a:avLst/>
            </a:prstGeom>
            <a:solidFill>
              <a:srgbClr val="0066CC"/>
            </a:solidFill>
            <a:ln w="12700">
              <a:solidFill>
                <a:srgbClr val="0066CC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068" name="TextBox 36"/>
            <p:cNvSpPr txBox="1">
              <a:spLocks noChangeArrowheads="1"/>
            </p:cNvSpPr>
            <p:nvPr/>
          </p:nvSpPr>
          <p:spPr bwMode="auto">
            <a:xfrm>
              <a:off x="416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44069" name="Oval 37"/>
            <p:cNvSpPr>
              <a:spLocks noChangeArrowheads="1"/>
            </p:cNvSpPr>
            <p:nvPr/>
          </p:nvSpPr>
          <p:spPr bwMode="auto">
            <a:xfrm>
              <a:off x="4128" y="2016"/>
              <a:ext cx="768" cy="72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Rectangle 38"/>
            <p:cNvSpPr>
              <a:spLocks noChangeArrowheads="1"/>
            </p:cNvSpPr>
            <p:nvPr/>
          </p:nvSpPr>
          <p:spPr bwMode="auto">
            <a:xfrm>
              <a:off x="4128" y="1824"/>
              <a:ext cx="76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Oval 39"/>
            <p:cNvSpPr>
              <a:spLocks noChangeArrowheads="1"/>
            </p:cNvSpPr>
            <p:nvPr/>
          </p:nvSpPr>
          <p:spPr bwMode="auto">
            <a:xfrm>
              <a:off x="4272" y="2016"/>
              <a:ext cx="480" cy="1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4212" y="2352"/>
              <a:ext cx="227" cy="288"/>
              <a:chOff x="3792" y="2574"/>
              <a:chExt cx="227" cy="288"/>
            </a:xfrm>
          </p:grpSpPr>
          <p:sp>
            <p:nvSpPr>
              <p:cNvPr id="44079" name="Oval 37"/>
              <p:cNvSpPr>
                <a:spLocks noChangeArrowheads="1"/>
              </p:cNvSpPr>
              <p:nvPr/>
            </p:nvSpPr>
            <p:spPr bwMode="auto">
              <a:xfrm>
                <a:off x="3792" y="2605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080" name="TextBox 36"/>
              <p:cNvSpPr txBox="1">
                <a:spLocks noChangeArrowheads="1"/>
              </p:cNvSpPr>
              <p:nvPr/>
            </p:nvSpPr>
            <p:spPr bwMode="auto">
              <a:xfrm>
                <a:off x="3792" y="257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sp>
          <p:nvSpPr>
            <p:cNvPr id="44073" name="Oval 37"/>
            <p:cNvSpPr>
              <a:spLocks noChangeArrowheads="1"/>
            </p:cNvSpPr>
            <p:nvPr/>
          </p:nvSpPr>
          <p:spPr bwMode="auto">
            <a:xfrm>
              <a:off x="4450" y="2458"/>
              <a:ext cx="227" cy="227"/>
            </a:xfrm>
            <a:prstGeom prst="ellipse">
              <a:avLst/>
            </a:prstGeom>
            <a:solidFill>
              <a:srgbClr val="D93238"/>
            </a:solidFill>
            <a:ln w="1270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074" name="TextBox 36"/>
            <p:cNvSpPr txBox="1">
              <a:spLocks noChangeArrowheads="1"/>
            </p:cNvSpPr>
            <p:nvPr/>
          </p:nvSpPr>
          <p:spPr bwMode="auto">
            <a:xfrm>
              <a:off x="4450" y="242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44075" name="Oval 37"/>
            <p:cNvSpPr>
              <a:spLocks noChangeArrowheads="1"/>
            </p:cNvSpPr>
            <p:nvPr/>
          </p:nvSpPr>
          <p:spPr bwMode="auto">
            <a:xfrm>
              <a:off x="4621" y="2287"/>
              <a:ext cx="227" cy="227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076" name="TextBox 36"/>
            <p:cNvSpPr txBox="1">
              <a:spLocks noChangeArrowheads="1"/>
            </p:cNvSpPr>
            <p:nvPr/>
          </p:nvSpPr>
          <p:spPr bwMode="auto">
            <a:xfrm>
              <a:off x="4621" y="225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44077" name="Oval 37"/>
            <p:cNvSpPr>
              <a:spLocks noChangeArrowheads="1"/>
            </p:cNvSpPr>
            <p:nvPr/>
          </p:nvSpPr>
          <p:spPr bwMode="auto">
            <a:xfrm>
              <a:off x="4407" y="2185"/>
              <a:ext cx="227" cy="227"/>
            </a:xfrm>
            <a:prstGeom prst="ellipse">
              <a:avLst/>
            </a:prstGeom>
            <a:solidFill>
              <a:srgbClr val="C9B9A3"/>
            </a:solidFill>
            <a:ln w="12700">
              <a:solidFill>
                <a:srgbClr val="C9B9A3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078" name="TextBox 36"/>
            <p:cNvSpPr txBox="1">
              <a:spLocks noChangeArrowheads="1"/>
            </p:cNvSpPr>
            <p:nvPr/>
          </p:nvSpPr>
          <p:spPr bwMode="auto">
            <a:xfrm>
              <a:off x="4407" y="21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343775" y="2579688"/>
            <a:ext cx="1600200" cy="1676400"/>
            <a:chOff x="5867400" y="3352800"/>
            <a:chExt cx="1600200" cy="1676400"/>
          </a:xfrm>
        </p:grpSpPr>
        <p:sp>
          <p:nvSpPr>
            <p:cNvPr id="44065" name="TextBox 33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1825.92</a:t>
              </a:r>
            </a:p>
            <a:p>
              <a:r>
                <a:rPr lang="en-US" sz="600">
                  <a:latin typeface="Courier" pitchFamily="49" charset="0"/>
                </a:rPr>
                <a:t>1710.89</a:t>
              </a:r>
            </a:p>
            <a:p>
              <a:r>
                <a:rPr lang="en-US" sz="600">
                  <a:latin typeface="Courier" pitchFamily="49" charset="0"/>
                </a:rPr>
                <a:t>1609.84</a:t>
              </a:r>
            </a:p>
            <a:p>
              <a:r>
                <a:rPr lang="en-US" sz="600">
                  <a:latin typeface="Courier" pitchFamily="49" charset="0"/>
                </a:rPr>
                <a:t>1496.76</a:t>
              </a:r>
            </a:p>
            <a:p>
              <a:r>
                <a:rPr lang="en-US" sz="600">
                  <a:latin typeface="Courier" pitchFamily="49" charset="0"/>
                </a:rPr>
                <a:t>1365.72</a:t>
              </a:r>
            </a:p>
            <a:p>
              <a:r>
                <a:rPr lang="en-US" sz="600">
                  <a:latin typeface="Courier" pitchFamily="49" charset="0"/>
                </a:rPr>
                <a:t>1236.68</a:t>
              </a:r>
            </a:p>
            <a:p>
              <a:r>
                <a:rPr lang="en-US" sz="600">
                  <a:latin typeface="Courier" pitchFamily="49" charset="0"/>
                </a:rPr>
                <a:t>1123.59</a:t>
              </a:r>
            </a:p>
            <a:p>
              <a:r>
                <a:rPr lang="en-US" sz="600">
                  <a:latin typeface="Courier" pitchFamily="49" charset="0"/>
                </a:rPr>
                <a:t>1036.56</a:t>
              </a:r>
            </a:p>
            <a:p>
              <a:r>
                <a:rPr lang="en-US" sz="600">
                  <a:latin typeface="Courier" pitchFamily="49" charset="0"/>
                </a:rPr>
                <a:t>923.48</a:t>
              </a:r>
            </a:p>
            <a:p>
              <a:r>
                <a:rPr lang="en-US" sz="600">
                  <a:latin typeface="Courier" pitchFamily="49" charset="0"/>
                </a:rPr>
                <a:t>824.41</a:t>
              </a:r>
            </a:p>
            <a:p>
              <a:r>
                <a:rPr lang="en-US" sz="600">
                  <a:latin typeface="Courier" pitchFamily="49" charset="0"/>
                </a:rPr>
                <a:t>753.37</a:t>
              </a:r>
            </a:p>
            <a:p>
              <a:r>
                <a:rPr lang="en-US" sz="600">
                  <a:latin typeface="Courier" pitchFamily="49" charset="0"/>
                </a:rPr>
                <a:t>656.32</a:t>
              </a:r>
            </a:p>
            <a:p>
              <a:r>
                <a:rPr lang="en-US" sz="600">
                  <a:latin typeface="Courier" pitchFamily="49" charset="0"/>
                </a:rPr>
                <a:t>569.29</a:t>
              </a:r>
            </a:p>
            <a:p>
              <a:r>
                <a:rPr lang="en-US" sz="600">
                  <a:latin typeface="Courier" pitchFamily="49" charset="0"/>
                </a:rPr>
                <a:t>470.22</a:t>
              </a:r>
            </a:p>
            <a:p>
              <a:r>
                <a:rPr lang="en-US" sz="600">
                  <a:latin typeface="Courier" pitchFamily="49" charset="0"/>
                </a:rPr>
                <a:t>413.20</a:t>
              </a:r>
            </a:p>
            <a:p>
              <a:r>
                <a:rPr lang="en-US" sz="600">
                  <a:latin typeface="Courier" pitchFamily="49" charset="0"/>
                </a:rPr>
                <a:t>316.15</a:t>
              </a:r>
            </a:p>
            <a:p>
              <a:r>
                <a:rPr lang="en-US" sz="600">
                  <a:latin typeface="Courier" pitchFamily="49" charset="0"/>
                </a:rPr>
                <a:t>201.12</a:t>
              </a:r>
            </a:p>
            <a:p>
              <a:r>
                <a:rPr lang="en-US" sz="600">
                  <a:latin typeface="Courier" pitchFamily="49" charset="0"/>
                </a:rPr>
                <a:t>114.09</a:t>
              </a:r>
            </a:p>
          </p:txBody>
        </p:sp>
        <p:sp>
          <p:nvSpPr>
            <p:cNvPr id="44066" name="TextBox 35"/>
            <p:cNvSpPr txBox="1">
              <a:spLocks noChangeArrowheads="1"/>
            </p:cNvSpPr>
            <p:nvPr/>
          </p:nvSpPr>
          <p:spPr bwMode="auto">
            <a:xfrm>
              <a:off x="64770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175.12</a:t>
              </a:r>
            </a:p>
            <a:p>
              <a:r>
                <a:rPr lang="en-US" sz="600">
                  <a:latin typeface="Courier" pitchFamily="49" charset="0"/>
                </a:rPr>
                <a:t>290.15</a:t>
              </a:r>
            </a:p>
            <a:p>
              <a:r>
                <a:rPr lang="en-US" sz="600">
                  <a:latin typeface="Courier" pitchFamily="49" charset="0"/>
                </a:rPr>
                <a:t>391.19</a:t>
              </a:r>
            </a:p>
            <a:p>
              <a:r>
                <a:rPr lang="en-US" sz="600">
                  <a:latin typeface="Courier" pitchFamily="49" charset="0"/>
                </a:rPr>
                <a:t>504.28</a:t>
              </a:r>
            </a:p>
            <a:p>
              <a:r>
                <a:rPr lang="en-US" sz="600">
                  <a:latin typeface="Courier" pitchFamily="49" charset="0"/>
                </a:rPr>
                <a:t>635.32</a:t>
              </a:r>
            </a:p>
            <a:p>
              <a:r>
                <a:rPr lang="en-US" sz="600">
                  <a:latin typeface="Courier" pitchFamily="49" charset="0"/>
                </a:rPr>
                <a:t>764.36</a:t>
              </a:r>
            </a:p>
            <a:p>
              <a:r>
                <a:rPr lang="en-US" sz="600">
                  <a:latin typeface="Courier" pitchFamily="49" charset="0"/>
                </a:rPr>
                <a:t>877.44</a:t>
              </a:r>
            </a:p>
            <a:p>
              <a:r>
                <a:rPr lang="en-US" sz="600">
                  <a:latin typeface="Courier" pitchFamily="49" charset="0"/>
                </a:rPr>
                <a:t>964.48</a:t>
              </a:r>
            </a:p>
            <a:p>
              <a:r>
                <a:rPr lang="en-US" sz="600">
                  <a:latin typeface="Courier" pitchFamily="49" charset="0"/>
                </a:rPr>
                <a:t>1077.56</a:t>
              </a:r>
            </a:p>
            <a:p>
              <a:r>
                <a:rPr lang="en-US" sz="600">
                  <a:latin typeface="Courier" pitchFamily="49" charset="0"/>
                </a:rPr>
                <a:t>1176.63</a:t>
              </a:r>
            </a:p>
            <a:p>
              <a:r>
                <a:rPr lang="en-US" sz="600">
                  <a:latin typeface="Courier" pitchFamily="49" charset="0"/>
                </a:rPr>
                <a:t>1247.67</a:t>
              </a:r>
            </a:p>
            <a:p>
              <a:r>
                <a:rPr lang="en-US" sz="600">
                  <a:latin typeface="Courier" pitchFamily="49" charset="0"/>
                </a:rPr>
                <a:t>1344.72</a:t>
              </a:r>
            </a:p>
            <a:p>
              <a:r>
                <a:rPr lang="en-US" sz="600">
                  <a:latin typeface="Courier" pitchFamily="49" charset="0"/>
                </a:rPr>
                <a:t>1431.75</a:t>
              </a:r>
            </a:p>
            <a:p>
              <a:r>
                <a:rPr lang="en-US" sz="600">
                  <a:latin typeface="Courier" pitchFamily="49" charset="0"/>
                </a:rPr>
                <a:t>1530.82</a:t>
              </a:r>
            </a:p>
            <a:p>
              <a:r>
                <a:rPr lang="en-US" sz="600">
                  <a:latin typeface="Courier" pitchFamily="49" charset="0"/>
                </a:rPr>
                <a:t>1587.84</a:t>
              </a:r>
            </a:p>
            <a:p>
              <a:r>
                <a:rPr lang="en-US" sz="600">
                  <a:latin typeface="Courier" pitchFamily="49" charset="0"/>
                </a:rPr>
                <a:t>1684.89</a:t>
              </a:r>
            </a:p>
            <a:p>
              <a:r>
                <a:rPr lang="en-US" sz="600">
                  <a:latin typeface="Courier" pitchFamily="49" charset="0"/>
                </a:rPr>
                <a:t>1799.92</a:t>
              </a:r>
            </a:p>
            <a:p>
              <a:r>
                <a:rPr lang="en-US" sz="600">
                  <a:latin typeface="Courier" pitchFamily="49" charset="0"/>
                </a:rPr>
                <a:t>1886.95</a:t>
              </a:r>
            </a:p>
          </p:txBody>
        </p:sp>
      </p:grpSp>
      <p:sp>
        <p:nvSpPr>
          <p:cNvPr id="44036" name="TextBox 21"/>
          <p:cNvSpPr txBox="1">
            <a:spLocks noChangeArrowheads="1"/>
          </p:cNvSpPr>
          <p:nvPr/>
        </p:nvSpPr>
        <p:spPr bwMode="auto">
          <a:xfrm>
            <a:off x="5605463" y="2039938"/>
            <a:ext cx="280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  <a:latin typeface="Courier" pitchFamily="49" charset="0"/>
              </a:rPr>
              <a:t>LSDPGVSPAVLSLEMLTDR</a:t>
            </a: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Simulations using synthetic spectra</a:t>
            </a:r>
          </a:p>
        </p:txBody>
      </p:sp>
      <p:sp>
        <p:nvSpPr>
          <p:cNvPr id="44038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Select a peptide sequence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Calculate possible</a:t>
            </a: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fragment ion masses</a:t>
            </a:r>
          </a:p>
          <a:p>
            <a:endParaRPr lang="sv-SE" b="1" dirty="0" smtClean="0">
              <a:latin typeface="Comic Sans MS" pitchFamily="66" charset="0"/>
            </a:endParaRPr>
          </a:p>
          <a:p>
            <a:endParaRPr lang="sv-SE" b="1" dirty="0"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Choose number of </a:t>
            </a:r>
          </a:p>
          <a:p>
            <a:r>
              <a:rPr lang="sv-SE" b="1" dirty="0">
                <a:latin typeface="Comic Sans MS" pitchFamily="66" charset="0"/>
              </a:rPr>
              <a:t>fragment ions to select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Randomly select</a:t>
            </a: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fragment ions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Search and store result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Average over peptides</a:t>
            </a: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3467100" y="1595438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41" name="Line 6"/>
          <p:cNvSpPr>
            <a:spLocks noChangeShapeType="1"/>
          </p:cNvSpPr>
          <p:nvPr/>
        </p:nvSpPr>
        <p:spPr bwMode="auto">
          <a:xfrm>
            <a:off x="3467100" y="2735263"/>
            <a:ext cx="0" cy="461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467100" y="38052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467100" y="4914900"/>
            <a:ext cx="0" cy="461963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247775" y="5334000"/>
            <a:ext cx="4572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243013" y="4419600"/>
            <a:ext cx="1587" cy="9144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1247775" y="4419600"/>
            <a:ext cx="9144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685800" y="5448300"/>
            <a:ext cx="1033463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677863" y="3259138"/>
            <a:ext cx="0" cy="2193925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687388" y="32766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76200" y="5562600"/>
            <a:ext cx="1646238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 flipV="1">
            <a:off x="93663" y="1447800"/>
            <a:ext cx="0" cy="41148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104775" y="14478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104775" y="3429000"/>
            <a:ext cx="0" cy="21336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2625" y="4267200"/>
            <a:ext cx="0" cy="744538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 flipV="1">
            <a:off x="1247775" y="4800600"/>
            <a:ext cx="0" cy="322263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467100" y="56340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8015288" y="1905000"/>
            <a:ext cx="304800" cy="687388"/>
            <a:chOff x="6096000" y="1143001"/>
            <a:chExt cx="304800" cy="687387"/>
          </a:xfrm>
        </p:grpSpPr>
        <p:cxnSp>
          <p:nvCxnSpPr>
            <p:cNvPr id="44062" name="Straight Connector 27"/>
            <p:cNvCxnSpPr>
              <a:cxnSpLocks noChangeShapeType="1"/>
            </p:cNvCxnSpPr>
            <p:nvPr/>
          </p:nvCxnSpPr>
          <p:spPr bwMode="auto">
            <a:xfrm rot="5400000">
              <a:off x="5905500" y="1485900"/>
              <a:ext cx="685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063" name="Straight Connector 28"/>
            <p:cNvCxnSpPr>
              <a:cxnSpLocks noChangeShapeType="1"/>
            </p:cNvCxnSpPr>
            <p:nvPr/>
          </p:nvCxnSpPr>
          <p:spPr bwMode="auto">
            <a:xfrm rot="10800000">
              <a:off x="6096000" y="1828800"/>
              <a:ext cx="15398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064" name="Straight Connector 30"/>
            <p:cNvCxnSpPr>
              <a:cxnSpLocks noChangeShapeType="1"/>
            </p:cNvCxnSpPr>
            <p:nvPr/>
          </p:nvCxnSpPr>
          <p:spPr bwMode="auto">
            <a:xfrm rot="10800000">
              <a:off x="6246812" y="1143001"/>
              <a:ext cx="15398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529" name="Oval 37"/>
          <p:cNvSpPr>
            <a:spLocks noChangeArrowheads="1"/>
          </p:cNvSpPr>
          <p:nvPr/>
        </p:nvSpPr>
        <p:spPr bwMode="auto">
          <a:xfrm>
            <a:off x="5167313" y="4162425"/>
            <a:ext cx="360362" cy="360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105400" y="3962400"/>
            <a:ext cx="533400" cy="641350"/>
            <a:chOff x="4829628" y="2920555"/>
            <a:chExt cx="533400" cy="641567"/>
          </a:xfrm>
        </p:grpSpPr>
        <p:sp>
          <p:nvSpPr>
            <p:cNvPr id="44060" name="Oval 37"/>
            <p:cNvSpPr>
              <a:spLocks noChangeArrowheads="1"/>
            </p:cNvSpPr>
            <p:nvPr/>
          </p:nvSpPr>
          <p:spPr bwMode="auto">
            <a:xfrm>
              <a:off x="4829628" y="2977020"/>
              <a:ext cx="533400" cy="533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061" name="TextBox 36"/>
            <p:cNvSpPr txBox="1">
              <a:spLocks noChangeArrowheads="1"/>
            </p:cNvSpPr>
            <p:nvPr/>
          </p:nvSpPr>
          <p:spPr bwMode="auto">
            <a:xfrm>
              <a:off x="4866141" y="2920555"/>
              <a:ext cx="438150" cy="64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69942E-6 C 0.00573 -0.00694 0.01163 -0.01387 0.01736 -0.01919 C 0.02309 -0.02451 0.0335 -0.02567 0.03489 -0.03168 C 0.03628 -0.03769 0.02482 -0.04809 0.02534 -0.05503 C 0.02586 -0.06197 0.03854 -0.06613 0.03802 -0.07399 C 0.0375 -0.08185 0.02517 -0.09341 0.02222 -0.1015 C 0.01927 -0.1096 0.01996 -0.11353 0.02066 -0.12278 C 0.02135 -0.13202 0.02239 -0.14913 0.02691 -0.15653 C 0.03142 -0.16393 0.03958 -0.16532 0.04757 -0.16717 C 0.05555 -0.16902 0.06666 -0.16925 0.07465 -0.16717 C 0.08264 -0.16509 0.09114 -0.16116 0.09514 -0.15445 C 0.09913 -0.14775 0.09809 -0.13364 0.09843 -0.12694 C 0.09878 -0.12023 0.09687 -0.11399 0.09687 -0.11422 C 0.09687 -0.11445 0.09895 -0.12717 0.09843 -0.12902 " pathEditMode="relative" ptsTypes="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algn="r"/>
            <a:fld id="{FD717CC9-F157-4329-92F4-9481904A7024}" type="slidenum">
              <a:rPr lang="en-US"/>
              <a:pPr algn="r"/>
              <a:t>4</a:t>
            </a:fld>
            <a:endParaRPr lang="en-US"/>
          </a:p>
        </p:txBody>
      </p:sp>
      <p:pic>
        <p:nvPicPr>
          <p:cNvPr id="642050" name="Picture 2" descr="Mass-accuracy-human-C-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013" y="0"/>
            <a:ext cx="3811587" cy="2287588"/>
          </a:xfrm>
          <a:prstGeom prst="rect">
            <a:avLst/>
          </a:prstGeom>
          <a:noFill/>
        </p:spPr>
      </p:pic>
      <p:pic>
        <p:nvPicPr>
          <p:cNvPr id="642051" name="Picture 3" descr="Mass-accuracy-worm-C-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013" y="2286000"/>
            <a:ext cx="3811587" cy="2287588"/>
          </a:xfrm>
          <a:prstGeom prst="rect">
            <a:avLst/>
          </a:prstGeom>
          <a:noFill/>
        </p:spPr>
      </p:pic>
      <p:pic>
        <p:nvPicPr>
          <p:cNvPr id="642052" name="Picture 4" descr="Mass-accuracy-yeast-C-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8013" y="4570413"/>
            <a:ext cx="3811587" cy="2287587"/>
          </a:xfrm>
          <a:prstGeom prst="rect">
            <a:avLst/>
          </a:prstGeom>
          <a:noFill/>
        </p:spPr>
      </p:pic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379413" y="277813"/>
            <a:ext cx="76977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Peptide Mapping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Comic Sans MS" pitchFamily="66" charset="0"/>
              </a:rPr>
              <a:t>Cys</a:t>
            </a:r>
            <a:r>
              <a:rPr lang="en-US" sz="2800" b="1" dirty="0">
                <a:latin typeface="Comic Sans MS" pitchFamily="66" charset="0"/>
              </a:rPr>
              <a:t>-Containing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Peptides</a:t>
            </a:r>
          </a:p>
        </p:txBody>
      </p:sp>
      <p:sp>
        <p:nvSpPr>
          <p:cNvPr id="642055" name="Text Box 7"/>
          <p:cNvSpPr txBox="1">
            <a:spLocks noChangeArrowheads="1"/>
          </p:cNvSpPr>
          <p:nvPr/>
        </p:nvSpPr>
        <p:spPr bwMode="auto">
          <a:xfrm>
            <a:off x="8213725" y="3276600"/>
            <a:ext cx="946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C. elegans</a:t>
            </a:r>
          </a:p>
        </p:txBody>
      </p:sp>
      <p:sp>
        <p:nvSpPr>
          <p:cNvPr id="642056" name="Text Box 8"/>
          <p:cNvSpPr txBox="1">
            <a:spLocks noChangeArrowheads="1"/>
          </p:cNvSpPr>
          <p:nvPr/>
        </p:nvSpPr>
        <p:spPr bwMode="auto">
          <a:xfrm>
            <a:off x="8134350" y="556260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S. cerevisiae</a:t>
            </a:r>
          </a:p>
        </p:txBody>
      </p:sp>
      <p:sp>
        <p:nvSpPr>
          <p:cNvPr id="642057" name="Text Box 9"/>
          <p:cNvSpPr txBox="1">
            <a:spLocks noChangeArrowheads="1"/>
          </p:cNvSpPr>
          <p:nvPr/>
        </p:nvSpPr>
        <p:spPr bwMode="auto">
          <a:xfrm>
            <a:off x="8337550" y="990600"/>
            <a:ext cx="700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Human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47800" y="904875"/>
            <a:ext cx="5068888" cy="5167313"/>
            <a:chOff x="912" y="570"/>
            <a:chExt cx="3193" cy="3255"/>
          </a:xfrm>
        </p:grpSpPr>
        <p:pic>
          <p:nvPicPr>
            <p:cNvPr id="642059" name="Picture 11" descr="Mass-accuracy-200Da-1ppm-Cys-distr"/>
            <p:cNvPicPr>
              <a:picLocks noChangeAspect="1" noChangeArrowheads="1"/>
            </p:cNvPicPr>
            <p:nvPr/>
          </p:nvPicPr>
          <p:blipFill>
            <a:blip r:embed="rId5" cstate="print"/>
            <a:srcRect b="30495"/>
            <a:stretch>
              <a:fillRect/>
            </a:stretch>
          </p:blipFill>
          <p:spPr bwMode="auto">
            <a:xfrm>
              <a:off x="912" y="1248"/>
              <a:ext cx="1480" cy="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642060" name="Line 12"/>
            <p:cNvSpPr>
              <a:spLocks noChangeShapeType="1"/>
            </p:cNvSpPr>
            <p:nvPr/>
          </p:nvSpPr>
          <p:spPr bwMode="auto">
            <a:xfrm flipH="1" flipV="1">
              <a:off x="2256" y="2160"/>
              <a:ext cx="180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1" name="Line 13"/>
            <p:cNvSpPr>
              <a:spLocks noChangeShapeType="1"/>
            </p:cNvSpPr>
            <p:nvPr/>
          </p:nvSpPr>
          <p:spPr bwMode="auto">
            <a:xfrm flipH="1">
              <a:off x="2256" y="618"/>
              <a:ext cx="1801" cy="7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2" name="Line 14"/>
            <p:cNvSpPr>
              <a:spLocks noChangeShapeType="1"/>
            </p:cNvSpPr>
            <p:nvPr/>
          </p:nvSpPr>
          <p:spPr bwMode="auto">
            <a:xfrm flipH="1" flipV="1">
              <a:off x="2256" y="2928"/>
              <a:ext cx="1783" cy="8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3" name="Oval 15"/>
            <p:cNvSpPr>
              <a:spLocks noChangeArrowheads="1"/>
            </p:cNvSpPr>
            <p:nvPr/>
          </p:nvSpPr>
          <p:spPr bwMode="auto">
            <a:xfrm>
              <a:off x="4006" y="218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4" name="Oval 16"/>
            <p:cNvSpPr>
              <a:spLocks noChangeArrowheads="1"/>
            </p:cNvSpPr>
            <p:nvPr/>
          </p:nvSpPr>
          <p:spPr bwMode="auto">
            <a:xfrm>
              <a:off x="4009" y="57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5" name="Oval 17"/>
            <p:cNvSpPr>
              <a:spLocks noChangeArrowheads="1"/>
            </p:cNvSpPr>
            <p:nvPr/>
          </p:nvSpPr>
          <p:spPr bwMode="auto">
            <a:xfrm>
              <a:off x="4003" y="372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6" name="Oval 18"/>
            <p:cNvSpPr>
              <a:spLocks noChangeArrowheads="1"/>
            </p:cNvSpPr>
            <p:nvPr/>
          </p:nvSpPr>
          <p:spPr bwMode="auto">
            <a:xfrm>
              <a:off x="2208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7" name="Oval 19"/>
            <p:cNvSpPr>
              <a:spLocks noChangeArrowheads="1"/>
            </p:cNvSpPr>
            <p:nvPr/>
          </p:nvSpPr>
          <p:spPr bwMode="auto">
            <a:xfrm>
              <a:off x="2208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8" name="Oval 20"/>
            <p:cNvSpPr>
              <a:spLocks noChangeArrowheads="1"/>
            </p:cNvSpPr>
            <p:nvPr/>
          </p:nvSpPr>
          <p:spPr bwMode="auto">
            <a:xfrm>
              <a:off x="2208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029200" y="3276600"/>
            <a:ext cx="1219200" cy="1447800"/>
            <a:chOff x="4128" y="1824"/>
            <a:chExt cx="768" cy="912"/>
          </a:xfrm>
        </p:grpSpPr>
        <p:sp>
          <p:nvSpPr>
            <p:cNvPr id="45095" name="Oval 37"/>
            <p:cNvSpPr>
              <a:spLocks noChangeArrowheads="1"/>
            </p:cNvSpPr>
            <p:nvPr/>
          </p:nvSpPr>
          <p:spPr bwMode="auto">
            <a:xfrm>
              <a:off x="4167" y="2143"/>
              <a:ext cx="227" cy="227"/>
            </a:xfrm>
            <a:prstGeom prst="ellipse">
              <a:avLst/>
            </a:prstGeom>
            <a:solidFill>
              <a:srgbClr val="0066CC"/>
            </a:solidFill>
            <a:ln w="12700">
              <a:solidFill>
                <a:srgbClr val="0066CC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96" name="TextBox 36"/>
            <p:cNvSpPr txBox="1">
              <a:spLocks noChangeArrowheads="1"/>
            </p:cNvSpPr>
            <p:nvPr/>
          </p:nvSpPr>
          <p:spPr bwMode="auto">
            <a:xfrm>
              <a:off x="416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45097" name="Oval 59"/>
            <p:cNvSpPr>
              <a:spLocks noChangeArrowheads="1"/>
            </p:cNvSpPr>
            <p:nvPr/>
          </p:nvSpPr>
          <p:spPr bwMode="auto">
            <a:xfrm>
              <a:off x="4128" y="2016"/>
              <a:ext cx="768" cy="72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8" name="Rectangle 60"/>
            <p:cNvSpPr>
              <a:spLocks noChangeArrowheads="1"/>
            </p:cNvSpPr>
            <p:nvPr/>
          </p:nvSpPr>
          <p:spPr bwMode="auto">
            <a:xfrm>
              <a:off x="4128" y="1824"/>
              <a:ext cx="76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Oval 61"/>
            <p:cNvSpPr>
              <a:spLocks noChangeArrowheads="1"/>
            </p:cNvSpPr>
            <p:nvPr/>
          </p:nvSpPr>
          <p:spPr bwMode="auto">
            <a:xfrm>
              <a:off x="4272" y="2016"/>
              <a:ext cx="480" cy="1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4212" y="2352"/>
              <a:ext cx="227" cy="288"/>
              <a:chOff x="3792" y="2574"/>
              <a:chExt cx="227" cy="288"/>
            </a:xfrm>
          </p:grpSpPr>
          <p:sp>
            <p:nvSpPr>
              <p:cNvPr id="45107" name="Oval 37"/>
              <p:cNvSpPr>
                <a:spLocks noChangeArrowheads="1"/>
              </p:cNvSpPr>
              <p:nvPr/>
            </p:nvSpPr>
            <p:spPr bwMode="auto">
              <a:xfrm>
                <a:off x="3792" y="2605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5108" name="TextBox 36"/>
              <p:cNvSpPr txBox="1">
                <a:spLocks noChangeArrowheads="1"/>
              </p:cNvSpPr>
              <p:nvPr/>
            </p:nvSpPr>
            <p:spPr bwMode="auto">
              <a:xfrm>
                <a:off x="3792" y="257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sp>
          <p:nvSpPr>
            <p:cNvPr id="45101" name="Oval 37"/>
            <p:cNvSpPr>
              <a:spLocks noChangeArrowheads="1"/>
            </p:cNvSpPr>
            <p:nvPr/>
          </p:nvSpPr>
          <p:spPr bwMode="auto">
            <a:xfrm>
              <a:off x="4450" y="2458"/>
              <a:ext cx="227" cy="227"/>
            </a:xfrm>
            <a:prstGeom prst="ellipse">
              <a:avLst/>
            </a:prstGeom>
            <a:solidFill>
              <a:srgbClr val="D93238"/>
            </a:solidFill>
            <a:ln w="1270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102" name="TextBox 36"/>
            <p:cNvSpPr txBox="1">
              <a:spLocks noChangeArrowheads="1"/>
            </p:cNvSpPr>
            <p:nvPr/>
          </p:nvSpPr>
          <p:spPr bwMode="auto">
            <a:xfrm>
              <a:off x="4450" y="242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45103" name="Oval 37"/>
            <p:cNvSpPr>
              <a:spLocks noChangeArrowheads="1"/>
            </p:cNvSpPr>
            <p:nvPr/>
          </p:nvSpPr>
          <p:spPr bwMode="auto">
            <a:xfrm>
              <a:off x="4621" y="2287"/>
              <a:ext cx="227" cy="227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104" name="TextBox 36"/>
            <p:cNvSpPr txBox="1">
              <a:spLocks noChangeArrowheads="1"/>
            </p:cNvSpPr>
            <p:nvPr/>
          </p:nvSpPr>
          <p:spPr bwMode="auto">
            <a:xfrm>
              <a:off x="4621" y="225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45105" name="Oval 37"/>
            <p:cNvSpPr>
              <a:spLocks noChangeArrowheads="1"/>
            </p:cNvSpPr>
            <p:nvPr/>
          </p:nvSpPr>
          <p:spPr bwMode="auto">
            <a:xfrm>
              <a:off x="4407" y="2185"/>
              <a:ext cx="227" cy="227"/>
            </a:xfrm>
            <a:prstGeom prst="ellipse">
              <a:avLst/>
            </a:prstGeom>
            <a:solidFill>
              <a:srgbClr val="C9B9A3"/>
            </a:solidFill>
            <a:ln w="12700">
              <a:solidFill>
                <a:srgbClr val="C9B9A3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106" name="TextBox 36"/>
            <p:cNvSpPr txBox="1">
              <a:spLocks noChangeArrowheads="1"/>
            </p:cNvSpPr>
            <p:nvPr/>
          </p:nvSpPr>
          <p:spPr bwMode="auto">
            <a:xfrm>
              <a:off x="4407" y="21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343775" y="2579688"/>
            <a:ext cx="1600200" cy="1676400"/>
            <a:chOff x="5867400" y="3352800"/>
            <a:chExt cx="1600200" cy="1676400"/>
          </a:xfrm>
        </p:grpSpPr>
        <p:sp>
          <p:nvSpPr>
            <p:cNvPr id="45093" name="TextBox 33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1825.92</a:t>
              </a:r>
            </a:p>
            <a:p>
              <a:r>
                <a:rPr lang="en-US" sz="600">
                  <a:latin typeface="Courier" pitchFamily="49" charset="0"/>
                </a:rPr>
                <a:t>1710.89</a:t>
              </a:r>
            </a:p>
            <a:p>
              <a:r>
                <a:rPr lang="en-US" sz="600">
                  <a:latin typeface="Courier" pitchFamily="49" charset="0"/>
                </a:rPr>
                <a:t>1609.84</a:t>
              </a:r>
            </a:p>
            <a:p>
              <a:r>
                <a:rPr lang="en-US" sz="600">
                  <a:latin typeface="Courier" pitchFamily="49" charset="0"/>
                </a:rPr>
                <a:t>1496.76</a:t>
              </a:r>
            </a:p>
            <a:p>
              <a:r>
                <a:rPr lang="en-US" sz="600">
                  <a:latin typeface="Courier" pitchFamily="49" charset="0"/>
                </a:rPr>
                <a:t>1365.72</a:t>
              </a:r>
            </a:p>
            <a:p>
              <a:r>
                <a:rPr lang="en-US" sz="600">
                  <a:latin typeface="Courier" pitchFamily="49" charset="0"/>
                </a:rPr>
                <a:t>1236.68</a:t>
              </a:r>
            </a:p>
            <a:p>
              <a:r>
                <a:rPr lang="en-US" sz="600">
                  <a:latin typeface="Courier" pitchFamily="49" charset="0"/>
                </a:rPr>
                <a:t>1123.59</a:t>
              </a:r>
            </a:p>
            <a:p>
              <a:r>
                <a:rPr lang="en-US" sz="600">
                  <a:latin typeface="Courier" pitchFamily="49" charset="0"/>
                </a:rPr>
                <a:t>1036.56</a:t>
              </a:r>
            </a:p>
            <a:p>
              <a:r>
                <a:rPr lang="en-US" sz="600">
                  <a:latin typeface="Courier" pitchFamily="49" charset="0"/>
                </a:rPr>
                <a:t>923.48</a:t>
              </a:r>
            </a:p>
            <a:p>
              <a:r>
                <a:rPr lang="en-US" sz="600">
                  <a:latin typeface="Courier" pitchFamily="49" charset="0"/>
                </a:rPr>
                <a:t>824.41</a:t>
              </a:r>
            </a:p>
            <a:p>
              <a:r>
                <a:rPr lang="en-US" sz="600">
                  <a:latin typeface="Courier" pitchFamily="49" charset="0"/>
                </a:rPr>
                <a:t>753.37</a:t>
              </a:r>
            </a:p>
            <a:p>
              <a:r>
                <a:rPr lang="en-US" sz="600">
                  <a:latin typeface="Courier" pitchFamily="49" charset="0"/>
                </a:rPr>
                <a:t>656.32</a:t>
              </a:r>
            </a:p>
            <a:p>
              <a:r>
                <a:rPr lang="en-US" sz="600">
                  <a:latin typeface="Courier" pitchFamily="49" charset="0"/>
                </a:rPr>
                <a:t>569.29</a:t>
              </a:r>
            </a:p>
            <a:p>
              <a:r>
                <a:rPr lang="en-US" sz="600">
                  <a:latin typeface="Courier" pitchFamily="49" charset="0"/>
                </a:rPr>
                <a:t>470.22</a:t>
              </a:r>
            </a:p>
            <a:p>
              <a:r>
                <a:rPr lang="en-US" sz="600">
                  <a:latin typeface="Courier" pitchFamily="49" charset="0"/>
                </a:rPr>
                <a:t>413.20</a:t>
              </a:r>
            </a:p>
            <a:p>
              <a:r>
                <a:rPr lang="en-US" sz="600">
                  <a:latin typeface="Courier" pitchFamily="49" charset="0"/>
                </a:rPr>
                <a:t>316.15</a:t>
              </a:r>
            </a:p>
            <a:p>
              <a:r>
                <a:rPr lang="en-US" sz="600">
                  <a:latin typeface="Courier" pitchFamily="49" charset="0"/>
                </a:rPr>
                <a:t>201.12</a:t>
              </a:r>
            </a:p>
            <a:p>
              <a:r>
                <a:rPr lang="en-US" sz="600">
                  <a:latin typeface="Courier" pitchFamily="49" charset="0"/>
                </a:rPr>
                <a:t>114.09</a:t>
              </a:r>
            </a:p>
          </p:txBody>
        </p:sp>
        <p:sp>
          <p:nvSpPr>
            <p:cNvPr id="45094" name="TextBox 35"/>
            <p:cNvSpPr txBox="1">
              <a:spLocks noChangeArrowheads="1"/>
            </p:cNvSpPr>
            <p:nvPr/>
          </p:nvSpPr>
          <p:spPr bwMode="auto">
            <a:xfrm>
              <a:off x="64770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175.12</a:t>
              </a:r>
            </a:p>
            <a:p>
              <a:r>
                <a:rPr lang="en-US" sz="600">
                  <a:latin typeface="Courier" pitchFamily="49" charset="0"/>
                </a:rPr>
                <a:t>290.15</a:t>
              </a:r>
            </a:p>
            <a:p>
              <a:r>
                <a:rPr lang="en-US" sz="600">
                  <a:latin typeface="Courier" pitchFamily="49" charset="0"/>
                </a:rPr>
                <a:t>391.19</a:t>
              </a:r>
            </a:p>
            <a:p>
              <a:r>
                <a:rPr lang="en-US" sz="600">
                  <a:latin typeface="Courier" pitchFamily="49" charset="0"/>
                </a:rPr>
                <a:t>504.28</a:t>
              </a:r>
            </a:p>
            <a:p>
              <a:r>
                <a:rPr lang="en-US" sz="600">
                  <a:latin typeface="Courier" pitchFamily="49" charset="0"/>
                </a:rPr>
                <a:t>635.32</a:t>
              </a:r>
            </a:p>
            <a:p>
              <a:r>
                <a:rPr lang="en-US" sz="600">
                  <a:latin typeface="Courier" pitchFamily="49" charset="0"/>
                </a:rPr>
                <a:t>764.36</a:t>
              </a:r>
            </a:p>
            <a:p>
              <a:r>
                <a:rPr lang="en-US" sz="600">
                  <a:latin typeface="Courier" pitchFamily="49" charset="0"/>
                </a:rPr>
                <a:t>877.44</a:t>
              </a:r>
            </a:p>
            <a:p>
              <a:r>
                <a:rPr lang="en-US" sz="600">
                  <a:latin typeface="Courier" pitchFamily="49" charset="0"/>
                </a:rPr>
                <a:t>964.48</a:t>
              </a:r>
            </a:p>
            <a:p>
              <a:r>
                <a:rPr lang="en-US" sz="600">
                  <a:latin typeface="Courier" pitchFamily="49" charset="0"/>
                </a:rPr>
                <a:t>1077.56</a:t>
              </a:r>
            </a:p>
            <a:p>
              <a:r>
                <a:rPr lang="en-US" sz="600">
                  <a:latin typeface="Courier" pitchFamily="49" charset="0"/>
                </a:rPr>
                <a:t>1176.63</a:t>
              </a:r>
            </a:p>
            <a:p>
              <a:r>
                <a:rPr lang="en-US" sz="600">
                  <a:latin typeface="Courier" pitchFamily="49" charset="0"/>
                </a:rPr>
                <a:t>1247.67</a:t>
              </a:r>
            </a:p>
            <a:p>
              <a:r>
                <a:rPr lang="en-US" sz="600">
                  <a:latin typeface="Courier" pitchFamily="49" charset="0"/>
                </a:rPr>
                <a:t>1344.72</a:t>
              </a:r>
            </a:p>
            <a:p>
              <a:r>
                <a:rPr lang="en-US" sz="600">
                  <a:latin typeface="Courier" pitchFamily="49" charset="0"/>
                </a:rPr>
                <a:t>1431.75</a:t>
              </a:r>
            </a:p>
            <a:p>
              <a:r>
                <a:rPr lang="en-US" sz="600">
                  <a:latin typeface="Courier" pitchFamily="49" charset="0"/>
                </a:rPr>
                <a:t>1530.82</a:t>
              </a:r>
            </a:p>
            <a:p>
              <a:r>
                <a:rPr lang="en-US" sz="600">
                  <a:latin typeface="Courier" pitchFamily="49" charset="0"/>
                </a:rPr>
                <a:t>1587.84</a:t>
              </a:r>
            </a:p>
            <a:p>
              <a:r>
                <a:rPr lang="en-US" sz="600">
                  <a:latin typeface="Courier" pitchFamily="49" charset="0"/>
                </a:rPr>
                <a:t>1684.89</a:t>
              </a:r>
            </a:p>
            <a:p>
              <a:r>
                <a:rPr lang="en-US" sz="600">
                  <a:latin typeface="Courier" pitchFamily="49" charset="0"/>
                </a:rPr>
                <a:t>1799.92</a:t>
              </a:r>
            </a:p>
            <a:p>
              <a:r>
                <a:rPr lang="en-US" sz="600">
                  <a:latin typeface="Courier" pitchFamily="49" charset="0"/>
                </a:rPr>
                <a:t>1886.95</a:t>
              </a:r>
            </a:p>
          </p:txBody>
        </p:sp>
      </p:grp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Simulations using synthetic spectra</a:t>
            </a:r>
          </a:p>
        </p:txBody>
      </p:sp>
      <p:sp>
        <p:nvSpPr>
          <p:cNvPr id="45061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Select a peptide sequence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Calculate possible</a:t>
            </a: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fragment ion masses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Choose number of </a:t>
            </a: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fragment ions to select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Randomly select</a:t>
            </a:r>
          </a:p>
          <a:p>
            <a:r>
              <a:rPr lang="sv-SE" b="1" dirty="0">
                <a:latin typeface="Comic Sans MS" pitchFamily="66" charset="0"/>
              </a:rPr>
              <a:t>fragment ions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Search and store result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Average over peptides</a:t>
            </a: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3467100" y="1595438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3467100" y="2735263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3467100" y="3805238"/>
            <a:ext cx="0" cy="461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467100" y="4914900"/>
            <a:ext cx="0" cy="461963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247775" y="5334000"/>
            <a:ext cx="4572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243013" y="4419600"/>
            <a:ext cx="1587" cy="9144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1247775" y="4419600"/>
            <a:ext cx="9144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685800" y="5448300"/>
            <a:ext cx="1033463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677863" y="3259138"/>
            <a:ext cx="0" cy="2193925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687388" y="32766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76200" y="5562600"/>
            <a:ext cx="1646238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 flipV="1">
            <a:off x="93663" y="1447800"/>
            <a:ext cx="0" cy="41148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104775" y="14478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104775" y="3429000"/>
            <a:ext cx="0" cy="21336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2625" y="4267200"/>
            <a:ext cx="0" cy="744538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 flipV="1">
            <a:off x="1247775" y="4800600"/>
            <a:ext cx="0" cy="322263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467100" y="56340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015038" y="3078163"/>
            <a:ext cx="533400" cy="641350"/>
            <a:chOff x="4829628" y="2920555"/>
            <a:chExt cx="533400" cy="641567"/>
          </a:xfrm>
        </p:grpSpPr>
        <p:sp>
          <p:nvSpPr>
            <p:cNvPr id="45091" name="Oval 39"/>
            <p:cNvSpPr>
              <a:spLocks noChangeArrowheads="1"/>
            </p:cNvSpPr>
            <p:nvPr/>
          </p:nvSpPr>
          <p:spPr bwMode="auto">
            <a:xfrm>
              <a:off x="4829628" y="2977020"/>
              <a:ext cx="533400" cy="533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92" name="TextBox 40"/>
            <p:cNvSpPr txBox="1">
              <a:spLocks noChangeArrowheads="1"/>
            </p:cNvSpPr>
            <p:nvPr/>
          </p:nvSpPr>
          <p:spPr bwMode="auto">
            <a:xfrm>
              <a:off x="4866141" y="2920555"/>
              <a:ext cx="438150" cy="64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34088" y="2867025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143625" y="29892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00775" y="3149600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186488" y="3316288"/>
            <a:ext cx="381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910263" y="2765425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172200" y="351472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791200" y="26670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72200" y="368617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696200" y="2895600"/>
            <a:ext cx="6096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">
                <a:latin typeface="Courier" pitchFamily="49" charset="0"/>
              </a:rPr>
              <a:t>201.12</a:t>
            </a:r>
          </a:p>
          <a:p>
            <a:r>
              <a:rPr lang="en-US" sz="600">
                <a:latin typeface="Courier" pitchFamily="49" charset="0"/>
              </a:rPr>
              <a:t>504.28</a:t>
            </a:r>
          </a:p>
          <a:p>
            <a:r>
              <a:rPr lang="en-US" sz="600">
                <a:latin typeface="Courier" pitchFamily="49" charset="0"/>
              </a:rPr>
              <a:t>964.48</a:t>
            </a:r>
          </a:p>
          <a:p>
            <a:r>
              <a:rPr lang="en-US" sz="600">
                <a:latin typeface="Courier" pitchFamily="49" charset="0"/>
              </a:rPr>
              <a:t>1123.59</a:t>
            </a:r>
          </a:p>
          <a:p>
            <a:r>
              <a:rPr lang="en-US" sz="600">
                <a:latin typeface="Courier" pitchFamily="49" charset="0"/>
              </a:rPr>
              <a:t>1247.67</a:t>
            </a:r>
          </a:p>
          <a:p>
            <a:r>
              <a:rPr lang="en-US" sz="600">
                <a:latin typeface="Courier" pitchFamily="49" charset="0"/>
              </a:rPr>
              <a:t>1496.76</a:t>
            </a:r>
          </a:p>
          <a:p>
            <a:r>
              <a:rPr lang="en-US" sz="600">
                <a:latin typeface="Courier" pitchFamily="49" charset="0"/>
              </a:rPr>
              <a:t>1530.82</a:t>
            </a:r>
          </a:p>
          <a:p>
            <a:r>
              <a:rPr lang="en-US" sz="600">
                <a:latin typeface="Courier" pitchFamily="49" charset="0"/>
              </a:rPr>
              <a:t>1710.89</a:t>
            </a:r>
          </a:p>
          <a:p>
            <a:endParaRPr lang="en-US" sz="600">
              <a:latin typeface="Courier" pitchFamily="49" charset="0"/>
            </a:endParaRPr>
          </a:p>
        </p:txBody>
      </p:sp>
      <p:sp>
        <p:nvSpPr>
          <p:cNvPr id="45090" name="Oval 37"/>
          <p:cNvSpPr>
            <a:spLocks noChangeArrowheads="1"/>
          </p:cNvSpPr>
          <p:nvPr/>
        </p:nvSpPr>
        <p:spPr bwMode="auto">
          <a:xfrm>
            <a:off x="5167313" y="4162425"/>
            <a:ext cx="360362" cy="360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827E-6 L 0.16389 0.027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1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23282 0.013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5549E-6 L 0.23177 -0.036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-1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0116E-6 L 0.22951 0.027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8844E-6 L 0.16875 -0.005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2948E-6 L 0.2474 -0.024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64162E-6 L 0.19409 -0.012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7 L 0.20746 -0.024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93642E-7 L -0.13646 0.1974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2" grpId="0" animBg="1"/>
      <p:bldP spid="5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477000" y="4241800"/>
            <a:ext cx="6096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">
                <a:latin typeface="Courier" pitchFamily="49" charset="0"/>
              </a:rPr>
              <a:t>201.12</a:t>
            </a:r>
          </a:p>
          <a:p>
            <a:r>
              <a:rPr lang="en-US" sz="600">
                <a:latin typeface="Courier" pitchFamily="49" charset="0"/>
              </a:rPr>
              <a:t>504.28</a:t>
            </a:r>
          </a:p>
          <a:p>
            <a:r>
              <a:rPr lang="en-US" sz="600">
                <a:latin typeface="Courier" pitchFamily="49" charset="0"/>
              </a:rPr>
              <a:t>964.48</a:t>
            </a:r>
          </a:p>
          <a:p>
            <a:r>
              <a:rPr lang="en-US" sz="600">
                <a:latin typeface="Courier" pitchFamily="49" charset="0"/>
              </a:rPr>
              <a:t>1123.59</a:t>
            </a:r>
          </a:p>
          <a:p>
            <a:r>
              <a:rPr lang="en-US" sz="600">
                <a:latin typeface="Courier" pitchFamily="49" charset="0"/>
              </a:rPr>
              <a:t>1247.67</a:t>
            </a:r>
          </a:p>
          <a:p>
            <a:r>
              <a:rPr lang="en-US" sz="600">
                <a:latin typeface="Courier" pitchFamily="49" charset="0"/>
              </a:rPr>
              <a:t>1496.76</a:t>
            </a:r>
          </a:p>
          <a:p>
            <a:r>
              <a:rPr lang="en-US" sz="600">
                <a:latin typeface="Courier" pitchFamily="49" charset="0"/>
              </a:rPr>
              <a:t>1530.82</a:t>
            </a:r>
          </a:p>
          <a:p>
            <a:r>
              <a:rPr lang="en-US" sz="600">
                <a:latin typeface="Courier" pitchFamily="49" charset="0"/>
              </a:rPr>
              <a:t>1710.89</a:t>
            </a:r>
          </a:p>
          <a:p>
            <a:endParaRPr lang="en-US" sz="600">
              <a:latin typeface="Courier" pitchFamily="49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323263" y="4154488"/>
            <a:ext cx="744537" cy="874712"/>
            <a:chOff x="8323916" y="4154269"/>
            <a:chExt cx="743884" cy="874931"/>
          </a:xfrm>
        </p:grpSpPr>
        <p:sp>
          <p:nvSpPr>
            <p:cNvPr id="46117" name="Flowchart: Magnetic Disk 23"/>
            <p:cNvSpPr>
              <a:spLocks noChangeArrowheads="1"/>
            </p:cNvSpPr>
            <p:nvPr/>
          </p:nvSpPr>
          <p:spPr bwMode="auto">
            <a:xfrm>
              <a:off x="8323916" y="4154269"/>
              <a:ext cx="685800" cy="838200"/>
            </a:xfrm>
            <a:prstGeom prst="flowChartMagneticDisk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18" name="TextBox 24"/>
            <p:cNvSpPr txBox="1">
              <a:spLocks noChangeArrowheads="1"/>
            </p:cNvSpPr>
            <p:nvPr/>
          </p:nvSpPr>
          <p:spPr bwMode="auto">
            <a:xfrm>
              <a:off x="8331701" y="4382869"/>
              <a:ext cx="7360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urier" pitchFamily="49" charset="0"/>
                </a:rPr>
                <a:t>Seq.</a:t>
              </a:r>
            </a:p>
            <a:p>
              <a:r>
                <a:rPr lang="en-US" sz="1800">
                  <a:latin typeface="Courier" pitchFamily="49" charset="0"/>
                </a:rPr>
                <a:t>DB</a:t>
              </a:r>
            </a:p>
          </p:txBody>
        </p:sp>
      </p:grp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Simulations using synthetic spectra</a:t>
            </a:r>
          </a:p>
        </p:txBody>
      </p:sp>
      <p:sp>
        <p:nvSpPr>
          <p:cNvPr id="46085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Select a peptide sequence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Calculate possible</a:t>
            </a: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fragment ion masses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Choose number of </a:t>
            </a: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fragment ions to select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Randomly select</a:t>
            </a: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fragment ions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Search and store result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Average over peptides</a:t>
            </a: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</p:txBody>
      </p:sp>
      <p:sp>
        <p:nvSpPr>
          <p:cNvPr id="22535" name="Line 5"/>
          <p:cNvSpPr>
            <a:spLocks noChangeShapeType="1"/>
          </p:cNvSpPr>
          <p:nvPr/>
        </p:nvSpPr>
        <p:spPr bwMode="auto">
          <a:xfrm>
            <a:off x="3467100" y="1595438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6" name="Line 6"/>
          <p:cNvSpPr>
            <a:spLocks noChangeShapeType="1"/>
          </p:cNvSpPr>
          <p:nvPr/>
        </p:nvSpPr>
        <p:spPr bwMode="auto">
          <a:xfrm>
            <a:off x="3467100" y="2735263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7" name="Line 7"/>
          <p:cNvSpPr>
            <a:spLocks noChangeShapeType="1"/>
          </p:cNvSpPr>
          <p:nvPr/>
        </p:nvSpPr>
        <p:spPr bwMode="auto">
          <a:xfrm>
            <a:off x="3467100" y="3805238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90" name="Line 8"/>
          <p:cNvSpPr>
            <a:spLocks noChangeShapeType="1"/>
          </p:cNvSpPr>
          <p:nvPr/>
        </p:nvSpPr>
        <p:spPr bwMode="auto">
          <a:xfrm>
            <a:off x="3467100" y="4914900"/>
            <a:ext cx="0" cy="461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247775" y="5334000"/>
            <a:ext cx="4572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243013" y="4419600"/>
            <a:ext cx="1587" cy="9144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1247775" y="4419600"/>
            <a:ext cx="914400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685800" y="5448300"/>
            <a:ext cx="1033463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677863" y="3259138"/>
            <a:ext cx="0" cy="2193925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687388" y="32766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76200" y="5562600"/>
            <a:ext cx="1646238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 flipV="1">
            <a:off x="93663" y="1447800"/>
            <a:ext cx="0" cy="41148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104775" y="14478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104775" y="3429000"/>
            <a:ext cx="0" cy="21336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2625" y="4267200"/>
            <a:ext cx="0" cy="744538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 flipV="1">
            <a:off x="1247775" y="4800600"/>
            <a:ext cx="0" cy="322263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467100" y="56340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104" name="Rectangle 54"/>
          <p:cNvSpPr>
            <a:spLocks noChangeArrowheads="1"/>
          </p:cNvSpPr>
          <p:nvPr/>
        </p:nvSpPr>
        <p:spPr bwMode="auto">
          <a:xfrm>
            <a:off x="5715000" y="6172200"/>
            <a:ext cx="3886200" cy="14478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781800" y="5791200"/>
            <a:ext cx="1828800" cy="990600"/>
            <a:chOff x="6858000" y="5562600"/>
            <a:chExt cx="1828800" cy="990600"/>
          </a:xfrm>
        </p:grpSpPr>
        <p:sp>
          <p:nvSpPr>
            <p:cNvPr id="46115" name="Oval 50"/>
            <p:cNvSpPr>
              <a:spLocks noChangeArrowheads="1"/>
            </p:cNvSpPr>
            <p:nvPr/>
          </p:nvSpPr>
          <p:spPr bwMode="auto">
            <a:xfrm>
              <a:off x="6858000" y="5562600"/>
              <a:ext cx="1828800" cy="990600"/>
            </a:xfrm>
            <a:prstGeom prst="ellipse">
              <a:avLst/>
            </a:prstGeom>
            <a:solidFill>
              <a:srgbClr val="D93238"/>
            </a:solidFill>
            <a:ln w="5715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16" name="TextBox 52"/>
            <p:cNvSpPr txBox="1">
              <a:spLocks noChangeArrowheads="1"/>
            </p:cNvSpPr>
            <p:nvPr/>
          </p:nvSpPr>
          <p:spPr bwMode="auto">
            <a:xfrm>
              <a:off x="7082976" y="5577114"/>
              <a:ext cx="13837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Search</a:t>
              </a:r>
            </a:p>
            <a:p>
              <a:r>
                <a:rPr lang="en-US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engine</a:t>
              </a: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553200" y="6129338"/>
            <a:ext cx="147955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cs typeface="Arial" charset="0"/>
              </a:rPr>
              <a:t>Identification</a:t>
            </a: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605463" y="1033463"/>
            <a:ext cx="3524250" cy="876300"/>
            <a:chOff x="5606142" y="1034142"/>
            <a:chExt cx="3523372" cy="874931"/>
          </a:xfrm>
        </p:grpSpPr>
        <p:sp>
          <p:nvSpPr>
            <p:cNvPr id="46112" name="TextBox 57"/>
            <p:cNvSpPr txBox="1">
              <a:spLocks noChangeArrowheads="1"/>
            </p:cNvSpPr>
            <p:nvPr/>
          </p:nvSpPr>
          <p:spPr bwMode="auto">
            <a:xfrm>
              <a:off x="5606142" y="1288924"/>
              <a:ext cx="2803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D93238"/>
                  </a:solidFill>
                  <a:latin typeface="Courier" pitchFamily="49" charset="0"/>
                </a:rPr>
                <a:t>LSDPGVSPAVLSLEMLTDR</a:t>
              </a:r>
            </a:p>
          </p:txBody>
        </p:sp>
        <p:sp>
          <p:nvSpPr>
            <p:cNvPr id="46113" name="Flowchart: Magnetic Disk 58"/>
            <p:cNvSpPr>
              <a:spLocks noChangeArrowheads="1"/>
            </p:cNvSpPr>
            <p:nvPr/>
          </p:nvSpPr>
          <p:spPr bwMode="auto">
            <a:xfrm>
              <a:off x="8385630" y="1034142"/>
              <a:ext cx="685800" cy="838200"/>
            </a:xfrm>
            <a:prstGeom prst="flowChartMagneticDisk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14" name="TextBox 59"/>
            <p:cNvSpPr txBox="1">
              <a:spLocks noChangeArrowheads="1"/>
            </p:cNvSpPr>
            <p:nvPr/>
          </p:nvSpPr>
          <p:spPr bwMode="auto">
            <a:xfrm>
              <a:off x="8393415" y="1262742"/>
              <a:ext cx="7360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urier" pitchFamily="49" charset="0"/>
                </a:rPr>
                <a:t>Seq.</a:t>
              </a:r>
            </a:p>
            <a:p>
              <a:r>
                <a:rPr lang="en-US" sz="1800">
                  <a:latin typeface="Courier" pitchFamily="49" charset="0"/>
                </a:rPr>
                <a:t>DB</a:t>
              </a: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239000" y="4876800"/>
            <a:ext cx="18637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Is it significant?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486400" y="2590800"/>
            <a:ext cx="3414713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Is the identified sequence </a:t>
            </a:r>
          </a:p>
          <a:p>
            <a:r>
              <a:rPr lang="en-US" sz="1800" b="1"/>
              <a:t>identical to the one used to </a:t>
            </a:r>
          </a:p>
          <a:p>
            <a:r>
              <a:rPr lang="en-US" sz="1800" b="1"/>
              <a:t>generate the synthetic data?</a:t>
            </a: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V="1">
            <a:off x="5943600" y="1600200"/>
            <a:ext cx="1219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5"/>
          <p:cNvSpPr>
            <a:spLocks noChangeShapeType="1"/>
          </p:cNvSpPr>
          <p:nvPr/>
        </p:nvSpPr>
        <p:spPr bwMode="auto">
          <a:xfrm>
            <a:off x="5715000" y="3505200"/>
            <a:ext cx="53340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20231E-7 L -0.1092 0.3190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6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3064E-6 L 0.09635 0.3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8555E-6 C 0.00468 -0.00278 0.00295 -0.08116 0.00156 -0.08231 C 0.00017 -0.08347 -0.00556 -0.00717 -0.00799 -0.00624 C -0.01042 -0.00532 -0.01632 -0.07792 -0.01285 -0.07607 C -0.00938 -0.07422 0.00677 0.00254 0.01267 0.00439 C 0.01857 0.00624 0.02968 -0.06428 0.02222 -0.06543 C 0.01475 -0.06659 -0.02361 -0.00208 -0.03177 -0.00208 C -0.03993 -0.00208 -0.03177 -0.06659 -0.02709 -0.06543 C -0.0224 -0.06428 -0.00469 0.00277 -2.77778E-7 -2.48555E-6 Z " pathEditMode="relative" ptsTypes="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93642E-6 C 0.00278 -0.07908 0.00573 -0.15816 0.00156 -0.15862 C -0.00261 -0.15908 -0.02049 0.01271 -0.02553 -0.00232 C -0.03056 -0.01735 -0.0257 -0.24995 -0.02865 -0.24949 C -0.03161 -0.24902 -0.03838 0.01757 -0.04289 -6.93642E-6 C -0.0474 -0.01758 -0.05261 -0.35538 -0.05556 -0.35515 C -0.05852 -0.35492 -0.05435 0.01086 -0.06042 0.00207 C -0.0665 -0.00671 -0.08664 -0.40486 -0.0922 -0.4081 C -0.09775 -0.41134 -0.08751 -0.08162 -0.09376 -0.01712 C -0.10001 0.04739 -0.13872 -0.02105 -0.13022 -0.02128 C -0.12171 -0.02151 -0.03924 -0.02382 -0.04289 -0.0192 C -0.04654 -0.01457 -0.1514 -0.00186 -0.15244 0.00624 C -0.15348 0.01433 -0.05348 0.03814 -0.04931 0.02959 C -0.04515 0.02103 -0.1297 -0.03769 -0.12709 -0.0444 C -0.12449 -0.0511 -0.03352 -0.00255 -0.03334 -0.01064 C -0.03317 -0.01873 -0.12414 -0.08579 -0.12553 -0.09319 C -0.12692 -0.10058 -0.03733 -0.06128 -0.04133 -0.05504 C -0.04532 -0.04879 -0.12501 -0.06267 -0.14931 -0.05504 C -0.17362 -0.0474 -0.17987 -0.0148 -0.18733 -0.00856 " pathEditMode="relative" ptsTypes="aaaaaaaaaaaaaaaaa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33 -0.00856 C -0.18698 -0.03769 -0.18629 -0.06683 -0.18177 -0.06544 C -0.17709 -0.06382 -0.16702 0.00069 -0.16007 0.00092 C -0.15313 0.00092 -0.14358 -0.06451 -0.13976 -0.06382 C -0.13594 -0.06313 -0.14219 0.00416 -0.13681 0.00554 C -0.13125 0.00693 -0.11216 -0.05665 -0.10625 -0.05596 C -0.10052 -0.05503 -0.10712 0.00901 -0.10209 0.0104 C -0.09705 0.01179 -0.08143 -0.04787 -0.07587 -0.04787 C -0.07032 -0.04787 -0.075 0.01017 -0.06875 0.0104 C -0.06268 0.0104 -0.04514 -0.04717 -0.03837 -0.04648 C -0.0316 -0.04578 -0.0375 0.01595 -0.0283 0.01502 C -0.0191 0.0141 0.00781 -0.05133 0.01666 -0.05133 C 0.02569 -0.05133 0.02934 0.01479 0.02552 0.01502 C 0.0217 0.01526 0.00364 -0.04856 -0.0066 -0.04972 C -0.01667 -0.05087 -0.03056 -0.00232 -0.03542 0.00716 " pathEditMode="relative" rAng="0" ptsTypes="aaaaaaaaaaaaa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948 L -0.10382 -0.174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7" grpId="0" animBg="1"/>
      <p:bldP spid="57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343775" y="2579688"/>
            <a:ext cx="1600200" cy="1676400"/>
            <a:chOff x="5867400" y="3352800"/>
            <a:chExt cx="1600200" cy="1676400"/>
          </a:xfrm>
        </p:grpSpPr>
        <p:sp>
          <p:nvSpPr>
            <p:cNvPr id="47165" name="TextBox 33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1825.92</a:t>
              </a:r>
            </a:p>
            <a:p>
              <a:r>
                <a:rPr lang="en-US" sz="600">
                  <a:latin typeface="Courier" pitchFamily="49" charset="0"/>
                </a:rPr>
                <a:t>1710.89</a:t>
              </a:r>
            </a:p>
            <a:p>
              <a:r>
                <a:rPr lang="en-US" sz="600">
                  <a:latin typeface="Courier" pitchFamily="49" charset="0"/>
                </a:rPr>
                <a:t>1609.84</a:t>
              </a:r>
            </a:p>
            <a:p>
              <a:r>
                <a:rPr lang="en-US" sz="600">
                  <a:latin typeface="Courier" pitchFamily="49" charset="0"/>
                </a:rPr>
                <a:t>1496.76</a:t>
              </a:r>
            </a:p>
            <a:p>
              <a:r>
                <a:rPr lang="en-US" sz="600">
                  <a:latin typeface="Courier" pitchFamily="49" charset="0"/>
                </a:rPr>
                <a:t>1365.72</a:t>
              </a:r>
            </a:p>
            <a:p>
              <a:r>
                <a:rPr lang="en-US" sz="600">
                  <a:latin typeface="Courier" pitchFamily="49" charset="0"/>
                </a:rPr>
                <a:t>1236.68</a:t>
              </a:r>
            </a:p>
            <a:p>
              <a:r>
                <a:rPr lang="en-US" sz="600">
                  <a:latin typeface="Courier" pitchFamily="49" charset="0"/>
                </a:rPr>
                <a:t>1123.59</a:t>
              </a:r>
            </a:p>
            <a:p>
              <a:r>
                <a:rPr lang="en-US" sz="600">
                  <a:latin typeface="Courier" pitchFamily="49" charset="0"/>
                </a:rPr>
                <a:t>1036.56</a:t>
              </a:r>
            </a:p>
            <a:p>
              <a:r>
                <a:rPr lang="en-US" sz="600">
                  <a:latin typeface="Courier" pitchFamily="49" charset="0"/>
                </a:rPr>
                <a:t>923.48</a:t>
              </a:r>
            </a:p>
            <a:p>
              <a:r>
                <a:rPr lang="en-US" sz="600">
                  <a:latin typeface="Courier" pitchFamily="49" charset="0"/>
                </a:rPr>
                <a:t>824.41</a:t>
              </a:r>
            </a:p>
            <a:p>
              <a:r>
                <a:rPr lang="en-US" sz="600">
                  <a:latin typeface="Courier" pitchFamily="49" charset="0"/>
                </a:rPr>
                <a:t>753.37</a:t>
              </a:r>
            </a:p>
            <a:p>
              <a:r>
                <a:rPr lang="en-US" sz="600">
                  <a:latin typeface="Courier" pitchFamily="49" charset="0"/>
                </a:rPr>
                <a:t>656.32</a:t>
              </a:r>
            </a:p>
            <a:p>
              <a:r>
                <a:rPr lang="en-US" sz="600">
                  <a:latin typeface="Courier" pitchFamily="49" charset="0"/>
                </a:rPr>
                <a:t>569.29</a:t>
              </a:r>
            </a:p>
            <a:p>
              <a:r>
                <a:rPr lang="en-US" sz="600">
                  <a:latin typeface="Courier" pitchFamily="49" charset="0"/>
                </a:rPr>
                <a:t>470.22</a:t>
              </a:r>
            </a:p>
            <a:p>
              <a:r>
                <a:rPr lang="en-US" sz="600">
                  <a:latin typeface="Courier" pitchFamily="49" charset="0"/>
                </a:rPr>
                <a:t>413.20</a:t>
              </a:r>
            </a:p>
            <a:p>
              <a:r>
                <a:rPr lang="en-US" sz="600">
                  <a:latin typeface="Courier" pitchFamily="49" charset="0"/>
                </a:rPr>
                <a:t>316.15</a:t>
              </a:r>
            </a:p>
            <a:p>
              <a:r>
                <a:rPr lang="en-US" sz="600">
                  <a:latin typeface="Courier" pitchFamily="49" charset="0"/>
                </a:rPr>
                <a:t>201.12</a:t>
              </a:r>
            </a:p>
            <a:p>
              <a:r>
                <a:rPr lang="en-US" sz="600">
                  <a:latin typeface="Courier" pitchFamily="49" charset="0"/>
                </a:rPr>
                <a:t>114.09</a:t>
              </a:r>
            </a:p>
          </p:txBody>
        </p:sp>
        <p:sp>
          <p:nvSpPr>
            <p:cNvPr id="47166" name="TextBox 35"/>
            <p:cNvSpPr txBox="1">
              <a:spLocks noChangeArrowheads="1"/>
            </p:cNvSpPr>
            <p:nvPr/>
          </p:nvSpPr>
          <p:spPr bwMode="auto">
            <a:xfrm>
              <a:off x="64770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175.12</a:t>
              </a:r>
            </a:p>
            <a:p>
              <a:r>
                <a:rPr lang="en-US" sz="600">
                  <a:latin typeface="Courier" pitchFamily="49" charset="0"/>
                </a:rPr>
                <a:t>290.15</a:t>
              </a:r>
            </a:p>
            <a:p>
              <a:r>
                <a:rPr lang="en-US" sz="600">
                  <a:latin typeface="Courier" pitchFamily="49" charset="0"/>
                </a:rPr>
                <a:t>391.19</a:t>
              </a:r>
            </a:p>
            <a:p>
              <a:r>
                <a:rPr lang="en-US" sz="600">
                  <a:latin typeface="Courier" pitchFamily="49" charset="0"/>
                </a:rPr>
                <a:t>504.28</a:t>
              </a:r>
            </a:p>
            <a:p>
              <a:r>
                <a:rPr lang="en-US" sz="600">
                  <a:latin typeface="Courier" pitchFamily="49" charset="0"/>
                </a:rPr>
                <a:t>635.32</a:t>
              </a:r>
            </a:p>
            <a:p>
              <a:r>
                <a:rPr lang="en-US" sz="600">
                  <a:latin typeface="Courier" pitchFamily="49" charset="0"/>
                </a:rPr>
                <a:t>764.36</a:t>
              </a:r>
            </a:p>
            <a:p>
              <a:r>
                <a:rPr lang="en-US" sz="600">
                  <a:latin typeface="Courier" pitchFamily="49" charset="0"/>
                </a:rPr>
                <a:t>877.44</a:t>
              </a:r>
            </a:p>
            <a:p>
              <a:r>
                <a:rPr lang="en-US" sz="600">
                  <a:latin typeface="Courier" pitchFamily="49" charset="0"/>
                </a:rPr>
                <a:t>964.48</a:t>
              </a:r>
            </a:p>
            <a:p>
              <a:r>
                <a:rPr lang="en-US" sz="600">
                  <a:latin typeface="Courier" pitchFamily="49" charset="0"/>
                </a:rPr>
                <a:t>1077.56</a:t>
              </a:r>
            </a:p>
            <a:p>
              <a:r>
                <a:rPr lang="en-US" sz="600">
                  <a:latin typeface="Courier" pitchFamily="49" charset="0"/>
                </a:rPr>
                <a:t>1176.63</a:t>
              </a:r>
            </a:p>
            <a:p>
              <a:r>
                <a:rPr lang="en-US" sz="600">
                  <a:latin typeface="Courier" pitchFamily="49" charset="0"/>
                </a:rPr>
                <a:t>1247.67</a:t>
              </a:r>
            </a:p>
            <a:p>
              <a:r>
                <a:rPr lang="en-US" sz="600">
                  <a:latin typeface="Courier" pitchFamily="49" charset="0"/>
                </a:rPr>
                <a:t>1344.72</a:t>
              </a:r>
            </a:p>
            <a:p>
              <a:r>
                <a:rPr lang="en-US" sz="600">
                  <a:latin typeface="Courier" pitchFamily="49" charset="0"/>
                </a:rPr>
                <a:t>1431.75</a:t>
              </a:r>
            </a:p>
            <a:p>
              <a:r>
                <a:rPr lang="en-US" sz="600">
                  <a:latin typeface="Courier" pitchFamily="49" charset="0"/>
                </a:rPr>
                <a:t>1530.82</a:t>
              </a:r>
            </a:p>
            <a:p>
              <a:r>
                <a:rPr lang="en-US" sz="600">
                  <a:latin typeface="Courier" pitchFamily="49" charset="0"/>
                </a:rPr>
                <a:t>1587.84</a:t>
              </a:r>
            </a:p>
            <a:p>
              <a:r>
                <a:rPr lang="en-US" sz="600">
                  <a:latin typeface="Courier" pitchFamily="49" charset="0"/>
                </a:rPr>
                <a:t>1684.89</a:t>
              </a:r>
            </a:p>
            <a:p>
              <a:r>
                <a:rPr lang="en-US" sz="600">
                  <a:latin typeface="Courier" pitchFamily="49" charset="0"/>
                </a:rPr>
                <a:t>1799.92</a:t>
              </a:r>
            </a:p>
            <a:p>
              <a:r>
                <a:rPr lang="en-US" sz="600">
                  <a:latin typeface="Courier" pitchFamily="49" charset="0"/>
                </a:rPr>
                <a:t>1886.95</a:t>
              </a:r>
            </a:p>
          </p:txBody>
        </p:sp>
      </p:grp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Simulations using synthetic spectra</a:t>
            </a:r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3467100" y="1595438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3467100" y="2735263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3467100" y="3805238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467100" y="4914900"/>
            <a:ext cx="0" cy="461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1247775" y="5334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1243013" y="4419600"/>
            <a:ext cx="1587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 flipV="1">
            <a:off x="1247775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685800" y="5448300"/>
            <a:ext cx="1033463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677863" y="3259138"/>
            <a:ext cx="0" cy="2193925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687388" y="32766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76200" y="5562600"/>
            <a:ext cx="1646238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 flipV="1">
            <a:off x="93663" y="1447800"/>
            <a:ext cx="0" cy="41148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104775" y="14478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104775" y="3429000"/>
            <a:ext cx="0" cy="21336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2625" y="4267200"/>
            <a:ext cx="0" cy="744538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H="1" flipV="1">
            <a:off x="1247775" y="4800600"/>
            <a:ext cx="0" cy="322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467100" y="56340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34088" y="2867025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143625" y="29892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00775" y="3149600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186488" y="3316288"/>
            <a:ext cx="381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910263" y="2765425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172200" y="351472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791200" y="26670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400800" y="368617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848600" y="2895600"/>
            <a:ext cx="6096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">
                <a:latin typeface="Courier" pitchFamily="49" charset="0"/>
              </a:rPr>
              <a:t>201.12</a:t>
            </a:r>
          </a:p>
          <a:p>
            <a:r>
              <a:rPr lang="en-US" sz="600">
                <a:latin typeface="Courier" pitchFamily="49" charset="0"/>
              </a:rPr>
              <a:t>504.28</a:t>
            </a:r>
          </a:p>
          <a:p>
            <a:r>
              <a:rPr lang="en-US" sz="600">
                <a:latin typeface="Courier" pitchFamily="49" charset="0"/>
              </a:rPr>
              <a:t>964.48</a:t>
            </a:r>
          </a:p>
          <a:p>
            <a:r>
              <a:rPr lang="en-US" sz="600">
                <a:latin typeface="Courier" pitchFamily="49" charset="0"/>
              </a:rPr>
              <a:t>1123.59</a:t>
            </a:r>
          </a:p>
          <a:p>
            <a:r>
              <a:rPr lang="en-US" sz="600">
                <a:latin typeface="Courier" pitchFamily="49" charset="0"/>
              </a:rPr>
              <a:t>1247.67</a:t>
            </a:r>
          </a:p>
          <a:p>
            <a:r>
              <a:rPr lang="en-US" sz="600">
                <a:latin typeface="Courier" pitchFamily="49" charset="0"/>
              </a:rPr>
              <a:t>1496.76</a:t>
            </a:r>
          </a:p>
          <a:p>
            <a:r>
              <a:rPr lang="en-US" sz="600">
                <a:latin typeface="Courier" pitchFamily="49" charset="0"/>
              </a:rPr>
              <a:t>1530.82</a:t>
            </a:r>
          </a:p>
          <a:p>
            <a:r>
              <a:rPr lang="en-US" sz="600">
                <a:latin typeface="Courier" pitchFamily="49" charset="0"/>
              </a:rPr>
              <a:t>1710.89</a:t>
            </a:r>
          </a:p>
          <a:p>
            <a:endParaRPr lang="en-US" sz="600">
              <a:latin typeface="Courier" pitchFamily="49" charset="0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8399463" y="5983288"/>
            <a:ext cx="744537" cy="874712"/>
            <a:chOff x="8323916" y="4154269"/>
            <a:chExt cx="743884" cy="874931"/>
          </a:xfrm>
        </p:grpSpPr>
        <p:sp>
          <p:nvSpPr>
            <p:cNvPr id="47163" name="Flowchart: Magnetic Disk 23"/>
            <p:cNvSpPr>
              <a:spLocks noChangeArrowheads="1"/>
            </p:cNvSpPr>
            <p:nvPr/>
          </p:nvSpPr>
          <p:spPr bwMode="auto">
            <a:xfrm>
              <a:off x="8323916" y="4154269"/>
              <a:ext cx="685800" cy="838200"/>
            </a:xfrm>
            <a:prstGeom prst="flowChartMagneticDisk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64" name="TextBox 24"/>
            <p:cNvSpPr txBox="1">
              <a:spLocks noChangeArrowheads="1"/>
            </p:cNvSpPr>
            <p:nvPr/>
          </p:nvSpPr>
          <p:spPr bwMode="auto">
            <a:xfrm>
              <a:off x="8331701" y="4382869"/>
              <a:ext cx="7360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urier" pitchFamily="49" charset="0"/>
                </a:rPr>
                <a:t>Seq.</a:t>
              </a:r>
            </a:p>
            <a:p>
              <a:r>
                <a:rPr lang="en-US" sz="1800">
                  <a:latin typeface="Courier" pitchFamily="49" charset="0"/>
                </a:rPr>
                <a:t>DB</a:t>
              </a:r>
            </a:p>
          </p:txBody>
        </p:sp>
      </p:grpSp>
      <p:sp>
        <p:nvSpPr>
          <p:cNvPr id="47136" name="Rectangle 54"/>
          <p:cNvSpPr>
            <a:spLocks noChangeArrowheads="1"/>
          </p:cNvSpPr>
          <p:nvPr/>
        </p:nvSpPr>
        <p:spPr bwMode="auto">
          <a:xfrm>
            <a:off x="5410200" y="4724400"/>
            <a:ext cx="1143000" cy="20574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7137" name="Rectangle 54"/>
          <p:cNvSpPr>
            <a:spLocks noChangeArrowheads="1"/>
          </p:cNvSpPr>
          <p:nvPr/>
        </p:nvSpPr>
        <p:spPr bwMode="auto">
          <a:xfrm>
            <a:off x="5715000" y="4724400"/>
            <a:ext cx="1143000" cy="10668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867400" y="4343400"/>
            <a:ext cx="2133600" cy="19050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019800" y="4724400"/>
            <a:ext cx="1828800" cy="990600"/>
            <a:chOff x="6858000" y="5562600"/>
            <a:chExt cx="1828800" cy="990600"/>
          </a:xfrm>
        </p:grpSpPr>
        <p:sp>
          <p:nvSpPr>
            <p:cNvPr id="47161" name="Oval 50"/>
            <p:cNvSpPr>
              <a:spLocks noChangeArrowheads="1"/>
            </p:cNvSpPr>
            <p:nvPr/>
          </p:nvSpPr>
          <p:spPr bwMode="auto">
            <a:xfrm>
              <a:off x="6858000" y="5562600"/>
              <a:ext cx="1828800" cy="990600"/>
            </a:xfrm>
            <a:prstGeom prst="ellipse">
              <a:avLst/>
            </a:prstGeom>
            <a:solidFill>
              <a:srgbClr val="D93238"/>
            </a:solidFill>
            <a:ln w="5715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62" name="TextBox 52"/>
            <p:cNvSpPr txBox="1">
              <a:spLocks noChangeArrowheads="1"/>
            </p:cNvSpPr>
            <p:nvPr/>
          </p:nvSpPr>
          <p:spPr bwMode="auto">
            <a:xfrm>
              <a:off x="7082976" y="5577114"/>
              <a:ext cx="13837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Search</a:t>
              </a:r>
            </a:p>
            <a:p>
              <a:r>
                <a:rPr lang="en-US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engine</a:t>
              </a:r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205538" y="5029200"/>
            <a:ext cx="147955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cs typeface="Arial" charset="0"/>
              </a:rPr>
              <a:t>Identification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5181600" y="3429000"/>
            <a:ext cx="1219200" cy="1447800"/>
            <a:chOff x="4128" y="1824"/>
            <a:chExt cx="768" cy="912"/>
          </a:xfrm>
        </p:grpSpPr>
        <p:sp>
          <p:nvSpPr>
            <p:cNvPr id="47147" name="Oval 37"/>
            <p:cNvSpPr>
              <a:spLocks noChangeArrowheads="1"/>
            </p:cNvSpPr>
            <p:nvPr/>
          </p:nvSpPr>
          <p:spPr bwMode="auto">
            <a:xfrm>
              <a:off x="4167" y="2143"/>
              <a:ext cx="227" cy="227"/>
            </a:xfrm>
            <a:prstGeom prst="ellipse">
              <a:avLst/>
            </a:prstGeom>
            <a:solidFill>
              <a:srgbClr val="0066CC"/>
            </a:solidFill>
            <a:ln w="12700">
              <a:solidFill>
                <a:srgbClr val="0066CC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48" name="TextBox 36"/>
            <p:cNvSpPr txBox="1">
              <a:spLocks noChangeArrowheads="1"/>
            </p:cNvSpPr>
            <p:nvPr/>
          </p:nvSpPr>
          <p:spPr bwMode="auto">
            <a:xfrm>
              <a:off x="416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47149" name="Oval 51"/>
            <p:cNvSpPr>
              <a:spLocks noChangeArrowheads="1"/>
            </p:cNvSpPr>
            <p:nvPr/>
          </p:nvSpPr>
          <p:spPr bwMode="auto">
            <a:xfrm>
              <a:off x="4128" y="2016"/>
              <a:ext cx="768" cy="72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0" name="Rectangle 52"/>
            <p:cNvSpPr>
              <a:spLocks noChangeArrowheads="1"/>
            </p:cNvSpPr>
            <p:nvPr/>
          </p:nvSpPr>
          <p:spPr bwMode="auto">
            <a:xfrm>
              <a:off x="4128" y="1824"/>
              <a:ext cx="76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1" name="Oval 53"/>
            <p:cNvSpPr>
              <a:spLocks noChangeArrowheads="1"/>
            </p:cNvSpPr>
            <p:nvPr/>
          </p:nvSpPr>
          <p:spPr bwMode="auto">
            <a:xfrm>
              <a:off x="4272" y="2016"/>
              <a:ext cx="480" cy="1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4212" y="2352"/>
              <a:ext cx="227" cy="288"/>
              <a:chOff x="3792" y="2574"/>
              <a:chExt cx="227" cy="288"/>
            </a:xfrm>
          </p:grpSpPr>
          <p:sp>
            <p:nvSpPr>
              <p:cNvPr id="47159" name="Oval 37"/>
              <p:cNvSpPr>
                <a:spLocks noChangeArrowheads="1"/>
              </p:cNvSpPr>
              <p:nvPr/>
            </p:nvSpPr>
            <p:spPr bwMode="auto">
              <a:xfrm>
                <a:off x="3792" y="2605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7160" name="TextBox 36"/>
              <p:cNvSpPr txBox="1">
                <a:spLocks noChangeArrowheads="1"/>
              </p:cNvSpPr>
              <p:nvPr/>
            </p:nvSpPr>
            <p:spPr bwMode="auto">
              <a:xfrm>
                <a:off x="3792" y="257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sp>
          <p:nvSpPr>
            <p:cNvPr id="47153" name="Oval 37"/>
            <p:cNvSpPr>
              <a:spLocks noChangeArrowheads="1"/>
            </p:cNvSpPr>
            <p:nvPr/>
          </p:nvSpPr>
          <p:spPr bwMode="auto">
            <a:xfrm>
              <a:off x="4450" y="2458"/>
              <a:ext cx="227" cy="227"/>
            </a:xfrm>
            <a:prstGeom prst="ellipse">
              <a:avLst/>
            </a:prstGeom>
            <a:solidFill>
              <a:srgbClr val="D93238"/>
            </a:solidFill>
            <a:ln w="1270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54" name="TextBox 36"/>
            <p:cNvSpPr txBox="1">
              <a:spLocks noChangeArrowheads="1"/>
            </p:cNvSpPr>
            <p:nvPr/>
          </p:nvSpPr>
          <p:spPr bwMode="auto">
            <a:xfrm>
              <a:off x="4450" y="242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47155" name="Oval 37"/>
            <p:cNvSpPr>
              <a:spLocks noChangeArrowheads="1"/>
            </p:cNvSpPr>
            <p:nvPr/>
          </p:nvSpPr>
          <p:spPr bwMode="auto">
            <a:xfrm>
              <a:off x="4621" y="2287"/>
              <a:ext cx="227" cy="227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56" name="TextBox 36"/>
            <p:cNvSpPr txBox="1">
              <a:spLocks noChangeArrowheads="1"/>
            </p:cNvSpPr>
            <p:nvPr/>
          </p:nvSpPr>
          <p:spPr bwMode="auto">
            <a:xfrm>
              <a:off x="4621" y="225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47157" name="Oval 37"/>
            <p:cNvSpPr>
              <a:spLocks noChangeArrowheads="1"/>
            </p:cNvSpPr>
            <p:nvPr/>
          </p:nvSpPr>
          <p:spPr bwMode="auto">
            <a:xfrm>
              <a:off x="4407" y="2185"/>
              <a:ext cx="227" cy="227"/>
            </a:xfrm>
            <a:prstGeom prst="ellipse">
              <a:avLst/>
            </a:prstGeom>
            <a:solidFill>
              <a:srgbClr val="C9B9A3"/>
            </a:solidFill>
            <a:ln w="12700">
              <a:solidFill>
                <a:srgbClr val="C9B9A3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58" name="TextBox 36"/>
            <p:cNvSpPr txBox="1">
              <a:spLocks noChangeArrowheads="1"/>
            </p:cNvSpPr>
            <p:nvPr/>
          </p:nvSpPr>
          <p:spPr bwMode="auto">
            <a:xfrm>
              <a:off x="4407" y="21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</p:grpSp>
      <p:sp>
        <p:nvSpPr>
          <p:cNvPr id="47142" name="Oval 37"/>
          <p:cNvSpPr>
            <a:spLocks noChangeArrowheads="1"/>
          </p:cNvSpPr>
          <p:nvPr/>
        </p:nvSpPr>
        <p:spPr bwMode="auto">
          <a:xfrm>
            <a:off x="5319713" y="4314825"/>
            <a:ext cx="360362" cy="360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972175" y="3106738"/>
            <a:ext cx="533400" cy="646112"/>
            <a:chOff x="4829628" y="2920555"/>
            <a:chExt cx="533400" cy="646331"/>
          </a:xfrm>
        </p:grpSpPr>
        <p:sp>
          <p:nvSpPr>
            <p:cNvPr id="47145" name="Oval 39"/>
            <p:cNvSpPr>
              <a:spLocks noChangeArrowheads="1"/>
            </p:cNvSpPr>
            <p:nvPr/>
          </p:nvSpPr>
          <p:spPr bwMode="auto">
            <a:xfrm>
              <a:off x="4829628" y="2977020"/>
              <a:ext cx="533400" cy="533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46" name="TextBox 40"/>
            <p:cNvSpPr txBox="1">
              <a:spLocks noChangeArrowheads="1"/>
            </p:cNvSpPr>
            <p:nvPr/>
          </p:nvSpPr>
          <p:spPr bwMode="auto">
            <a:xfrm>
              <a:off x="4865335" y="2920555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</p:grpSp>
      <p:sp>
        <p:nvSpPr>
          <p:cNvPr id="47144" name="Text Box 4"/>
          <p:cNvSpPr txBox="1">
            <a:spLocks noChangeArrowheads="1"/>
          </p:cNvSpPr>
          <p:nvPr/>
        </p:nvSpPr>
        <p:spPr bwMode="auto">
          <a:xfrm>
            <a:off x="2209800" y="1219200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Select a peptide sequence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Calculate possible</a:t>
            </a: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fragment ion masses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Choose number of </a:t>
            </a: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fragment ions to select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Randomly select</a:t>
            </a:r>
          </a:p>
          <a:p>
            <a:r>
              <a:rPr lang="sv-SE" b="1" dirty="0">
                <a:latin typeface="Comic Sans MS" pitchFamily="66" charset="0"/>
              </a:rPr>
              <a:t>fragment ions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Search and store result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Average over peptides</a:t>
            </a: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827E-6 L 0.16389 0.0275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1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23282 0.0138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5549E-6 L 0.23177 -0.0367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-1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0116E-6 L 0.22951 0.0279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8844E-6 L 0.16875 -0.005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2948E-6 L 0.2474 -0.0247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64162E-6 L 0.19409 -0.0120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7 L 0.20746 -0.0249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09 L -0.18334 0.2719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42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09827E-6 L -0.2092 -0.1692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64162E-6 C -0.00451 -0.00208 -0.00034 -0.04739 7.77778E-6 -0.04 C 0.00035 -0.0326 0.004 0.04232 0.00157 0.0444 C -0.00086 0.04648 -0.0118 -0.01988 -0.01423 -0.02728 C -0.01666 -0.03468 -0.01979 -0.00462 -0.01267 -3.64162E-6 C -0.00555 0.00463 0.03126 -0.00208 0.02865 -3.64162E-6 C 0.02605 0.00209 -0.01892 0.01434 -0.02864 0.01272 C -0.03836 0.0111 -0.0394 -0.0104 -0.0302 -0.0104 C -0.021 -0.0104 0.01737 0.0155 0.02692 0.01272 C 0.03646 0.00995 0.0316 -0.02381 0.02692 -0.02728 C 0.02223 -0.03075 0.00452 0.00209 7.77778E-6 -3.64162E-6 Z " pathEditMode="relative" ptsTypes="aaaaaaaaaaa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463 L -0.01042 0.1470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2" grpId="0" animBg="1"/>
      <p:bldP spid="52" grpId="1" animBg="1"/>
      <p:bldP spid="55" grpId="0" animBg="1"/>
      <p:bldP spid="51" grpId="0" animBg="1"/>
      <p:bldP spid="5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Simulations using synthetic spectra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3467100" y="1595438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3467100" y="2735263"/>
            <a:ext cx="0" cy="461962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3467100" y="3805238"/>
            <a:ext cx="0" cy="461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3467100" y="4914900"/>
            <a:ext cx="0" cy="461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 flipH="1">
            <a:off x="1247775" y="5334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 flipV="1">
            <a:off x="1243013" y="4419600"/>
            <a:ext cx="1587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 flipH="1" flipV="1">
            <a:off x="1247775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 flipH="1">
            <a:off x="685800" y="5448300"/>
            <a:ext cx="1033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 flipH="1" flipV="1">
            <a:off x="677863" y="3259138"/>
            <a:ext cx="0" cy="2193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 flipH="1" flipV="1">
            <a:off x="687388" y="3276600"/>
            <a:ext cx="1279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76200" y="5562600"/>
            <a:ext cx="1646238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 flipV="1">
            <a:off x="93663" y="1447800"/>
            <a:ext cx="0" cy="41148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104775" y="1447800"/>
            <a:ext cx="1279525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104775" y="3429000"/>
            <a:ext cx="0" cy="21336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46" name="Line 19"/>
          <p:cNvSpPr>
            <a:spLocks noChangeShapeType="1"/>
          </p:cNvSpPr>
          <p:nvPr/>
        </p:nvSpPr>
        <p:spPr bwMode="auto">
          <a:xfrm flipH="1" flipV="1">
            <a:off x="682625" y="4267200"/>
            <a:ext cx="0" cy="744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Line 20"/>
          <p:cNvSpPr>
            <a:spLocks noChangeShapeType="1"/>
          </p:cNvSpPr>
          <p:nvPr/>
        </p:nvSpPr>
        <p:spPr bwMode="auto">
          <a:xfrm flipH="1" flipV="1">
            <a:off x="1247775" y="4800600"/>
            <a:ext cx="0" cy="322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467100" y="56340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343775" y="2579688"/>
            <a:ext cx="1600200" cy="1676400"/>
            <a:chOff x="5867400" y="3352800"/>
            <a:chExt cx="1600200" cy="1676400"/>
          </a:xfrm>
        </p:grpSpPr>
        <p:sp>
          <p:nvSpPr>
            <p:cNvPr id="48193" name="TextBox 33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1825.92</a:t>
              </a:r>
            </a:p>
            <a:p>
              <a:r>
                <a:rPr lang="en-US" sz="600">
                  <a:latin typeface="Courier" pitchFamily="49" charset="0"/>
                </a:rPr>
                <a:t>1710.89</a:t>
              </a:r>
            </a:p>
            <a:p>
              <a:r>
                <a:rPr lang="en-US" sz="600">
                  <a:latin typeface="Courier" pitchFamily="49" charset="0"/>
                </a:rPr>
                <a:t>1609.84</a:t>
              </a:r>
            </a:p>
            <a:p>
              <a:r>
                <a:rPr lang="en-US" sz="600">
                  <a:latin typeface="Courier" pitchFamily="49" charset="0"/>
                </a:rPr>
                <a:t>1496.76</a:t>
              </a:r>
            </a:p>
            <a:p>
              <a:r>
                <a:rPr lang="en-US" sz="600">
                  <a:latin typeface="Courier" pitchFamily="49" charset="0"/>
                </a:rPr>
                <a:t>1365.72</a:t>
              </a:r>
            </a:p>
            <a:p>
              <a:r>
                <a:rPr lang="en-US" sz="600">
                  <a:latin typeface="Courier" pitchFamily="49" charset="0"/>
                </a:rPr>
                <a:t>1236.68</a:t>
              </a:r>
            </a:p>
            <a:p>
              <a:r>
                <a:rPr lang="en-US" sz="600">
                  <a:latin typeface="Courier" pitchFamily="49" charset="0"/>
                </a:rPr>
                <a:t>1123.59</a:t>
              </a:r>
            </a:p>
            <a:p>
              <a:r>
                <a:rPr lang="en-US" sz="600">
                  <a:latin typeface="Courier" pitchFamily="49" charset="0"/>
                </a:rPr>
                <a:t>1036.56</a:t>
              </a:r>
            </a:p>
            <a:p>
              <a:r>
                <a:rPr lang="en-US" sz="600">
                  <a:latin typeface="Courier" pitchFamily="49" charset="0"/>
                </a:rPr>
                <a:t>923.48</a:t>
              </a:r>
            </a:p>
            <a:p>
              <a:r>
                <a:rPr lang="en-US" sz="600">
                  <a:latin typeface="Courier" pitchFamily="49" charset="0"/>
                </a:rPr>
                <a:t>824.41</a:t>
              </a:r>
            </a:p>
            <a:p>
              <a:r>
                <a:rPr lang="en-US" sz="600">
                  <a:latin typeface="Courier" pitchFamily="49" charset="0"/>
                </a:rPr>
                <a:t>753.37</a:t>
              </a:r>
            </a:p>
            <a:p>
              <a:r>
                <a:rPr lang="en-US" sz="600">
                  <a:latin typeface="Courier" pitchFamily="49" charset="0"/>
                </a:rPr>
                <a:t>656.32</a:t>
              </a:r>
            </a:p>
            <a:p>
              <a:r>
                <a:rPr lang="en-US" sz="600">
                  <a:latin typeface="Courier" pitchFamily="49" charset="0"/>
                </a:rPr>
                <a:t>569.29</a:t>
              </a:r>
            </a:p>
            <a:p>
              <a:r>
                <a:rPr lang="en-US" sz="600">
                  <a:latin typeface="Courier" pitchFamily="49" charset="0"/>
                </a:rPr>
                <a:t>470.22</a:t>
              </a:r>
            </a:p>
            <a:p>
              <a:r>
                <a:rPr lang="en-US" sz="600">
                  <a:latin typeface="Courier" pitchFamily="49" charset="0"/>
                </a:rPr>
                <a:t>413.20</a:t>
              </a:r>
            </a:p>
            <a:p>
              <a:r>
                <a:rPr lang="en-US" sz="600">
                  <a:latin typeface="Courier" pitchFamily="49" charset="0"/>
                </a:rPr>
                <a:t>316.15</a:t>
              </a:r>
            </a:p>
            <a:p>
              <a:r>
                <a:rPr lang="en-US" sz="600">
                  <a:latin typeface="Courier" pitchFamily="49" charset="0"/>
                </a:rPr>
                <a:t>201.12</a:t>
              </a:r>
            </a:p>
            <a:p>
              <a:r>
                <a:rPr lang="en-US" sz="600">
                  <a:latin typeface="Courier" pitchFamily="49" charset="0"/>
                </a:rPr>
                <a:t>114.09</a:t>
              </a:r>
            </a:p>
          </p:txBody>
        </p:sp>
        <p:sp>
          <p:nvSpPr>
            <p:cNvPr id="48194" name="TextBox 35"/>
            <p:cNvSpPr txBox="1">
              <a:spLocks noChangeArrowheads="1"/>
            </p:cNvSpPr>
            <p:nvPr/>
          </p:nvSpPr>
          <p:spPr bwMode="auto">
            <a:xfrm>
              <a:off x="64770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175.12</a:t>
              </a:r>
            </a:p>
            <a:p>
              <a:r>
                <a:rPr lang="en-US" sz="600">
                  <a:latin typeface="Courier" pitchFamily="49" charset="0"/>
                </a:rPr>
                <a:t>290.15</a:t>
              </a:r>
            </a:p>
            <a:p>
              <a:r>
                <a:rPr lang="en-US" sz="600">
                  <a:latin typeface="Courier" pitchFamily="49" charset="0"/>
                </a:rPr>
                <a:t>391.19</a:t>
              </a:r>
            </a:p>
            <a:p>
              <a:r>
                <a:rPr lang="en-US" sz="600">
                  <a:latin typeface="Courier" pitchFamily="49" charset="0"/>
                </a:rPr>
                <a:t>504.28</a:t>
              </a:r>
            </a:p>
            <a:p>
              <a:r>
                <a:rPr lang="en-US" sz="600">
                  <a:latin typeface="Courier" pitchFamily="49" charset="0"/>
                </a:rPr>
                <a:t>635.32</a:t>
              </a:r>
            </a:p>
            <a:p>
              <a:r>
                <a:rPr lang="en-US" sz="600">
                  <a:latin typeface="Courier" pitchFamily="49" charset="0"/>
                </a:rPr>
                <a:t>764.36</a:t>
              </a:r>
            </a:p>
            <a:p>
              <a:r>
                <a:rPr lang="en-US" sz="600">
                  <a:latin typeface="Courier" pitchFamily="49" charset="0"/>
                </a:rPr>
                <a:t>877.44</a:t>
              </a:r>
            </a:p>
            <a:p>
              <a:r>
                <a:rPr lang="en-US" sz="600">
                  <a:latin typeface="Courier" pitchFamily="49" charset="0"/>
                </a:rPr>
                <a:t>964.48</a:t>
              </a:r>
            </a:p>
            <a:p>
              <a:r>
                <a:rPr lang="en-US" sz="600">
                  <a:latin typeface="Courier" pitchFamily="49" charset="0"/>
                </a:rPr>
                <a:t>1077.56</a:t>
              </a:r>
            </a:p>
            <a:p>
              <a:r>
                <a:rPr lang="en-US" sz="600">
                  <a:latin typeface="Courier" pitchFamily="49" charset="0"/>
                </a:rPr>
                <a:t>1176.63</a:t>
              </a:r>
            </a:p>
            <a:p>
              <a:r>
                <a:rPr lang="en-US" sz="600">
                  <a:latin typeface="Courier" pitchFamily="49" charset="0"/>
                </a:rPr>
                <a:t>1247.67</a:t>
              </a:r>
            </a:p>
            <a:p>
              <a:r>
                <a:rPr lang="en-US" sz="600">
                  <a:latin typeface="Courier" pitchFamily="49" charset="0"/>
                </a:rPr>
                <a:t>1344.72</a:t>
              </a:r>
            </a:p>
            <a:p>
              <a:r>
                <a:rPr lang="en-US" sz="600">
                  <a:latin typeface="Courier" pitchFamily="49" charset="0"/>
                </a:rPr>
                <a:t>1431.75</a:t>
              </a:r>
            </a:p>
            <a:p>
              <a:r>
                <a:rPr lang="en-US" sz="600">
                  <a:latin typeface="Courier" pitchFamily="49" charset="0"/>
                </a:rPr>
                <a:t>1530.82</a:t>
              </a:r>
            </a:p>
            <a:p>
              <a:r>
                <a:rPr lang="en-US" sz="600">
                  <a:latin typeface="Courier" pitchFamily="49" charset="0"/>
                </a:rPr>
                <a:t>1587.84</a:t>
              </a:r>
            </a:p>
            <a:p>
              <a:r>
                <a:rPr lang="en-US" sz="600">
                  <a:latin typeface="Courier" pitchFamily="49" charset="0"/>
                </a:rPr>
                <a:t>1684.89</a:t>
              </a:r>
            </a:p>
            <a:p>
              <a:r>
                <a:rPr lang="en-US" sz="600">
                  <a:latin typeface="Courier" pitchFamily="49" charset="0"/>
                </a:rPr>
                <a:t>1799.92</a:t>
              </a:r>
            </a:p>
            <a:p>
              <a:r>
                <a:rPr lang="en-US" sz="600">
                  <a:latin typeface="Courier" pitchFamily="49" charset="0"/>
                </a:rPr>
                <a:t>1886.95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343775" y="2579688"/>
            <a:ext cx="1600200" cy="1676400"/>
            <a:chOff x="5867400" y="3352800"/>
            <a:chExt cx="1600200" cy="1676400"/>
          </a:xfrm>
        </p:grpSpPr>
        <p:sp>
          <p:nvSpPr>
            <p:cNvPr id="48191" name="TextBox 33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1825.92</a:t>
              </a:r>
            </a:p>
            <a:p>
              <a:r>
                <a:rPr lang="en-US" sz="600">
                  <a:latin typeface="Courier" pitchFamily="49" charset="0"/>
                </a:rPr>
                <a:t>1710.89</a:t>
              </a:r>
            </a:p>
            <a:p>
              <a:r>
                <a:rPr lang="en-US" sz="600">
                  <a:latin typeface="Courier" pitchFamily="49" charset="0"/>
                </a:rPr>
                <a:t>1609.84</a:t>
              </a:r>
            </a:p>
            <a:p>
              <a:r>
                <a:rPr lang="en-US" sz="600">
                  <a:latin typeface="Courier" pitchFamily="49" charset="0"/>
                </a:rPr>
                <a:t>1496.76</a:t>
              </a:r>
            </a:p>
            <a:p>
              <a:r>
                <a:rPr lang="en-US" sz="600">
                  <a:latin typeface="Courier" pitchFamily="49" charset="0"/>
                </a:rPr>
                <a:t>1365.72</a:t>
              </a:r>
            </a:p>
            <a:p>
              <a:r>
                <a:rPr lang="en-US" sz="600">
                  <a:latin typeface="Courier" pitchFamily="49" charset="0"/>
                </a:rPr>
                <a:t>1236.68</a:t>
              </a:r>
            </a:p>
            <a:p>
              <a:r>
                <a:rPr lang="en-US" sz="600">
                  <a:latin typeface="Courier" pitchFamily="49" charset="0"/>
                </a:rPr>
                <a:t>1123.59</a:t>
              </a:r>
            </a:p>
            <a:p>
              <a:r>
                <a:rPr lang="en-US" sz="600">
                  <a:latin typeface="Courier" pitchFamily="49" charset="0"/>
                </a:rPr>
                <a:t>1036.56</a:t>
              </a:r>
            </a:p>
            <a:p>
              <a:r>
                <a:rPr lang="en-US" sz="600">
                  <a:latin typeface="Courier" pitchFamily="49" charset="0"/>
                </a:rPr>
                <a:t>923.48</a:t>
              </a:r>
            </a:p>
            <a:p>
              <a:r>
                <a:rPr lang="en-US" sz="600">
                  <a:latin typeface="Courier" pitchFamily="49" charset="0"/>
                </a:rPr>
                <a:t>824.41</a:t>
              </a:r>
            </a:p>
            <a:p>
              <a:r>
                <a:rPr lang="en-US" sz="600">
                  <a:latin typeface="Courier" pitchFamily="49" charset="0"/>
                </a:rPr>
                <a:t>753.37</a:t>
              </a:r>
            </a:p>
            <a:p>
              <a:r>
                <a:rPr lang="en-US" sz="600">
                  <a:latin typeface="Courier" pitchFamily="49" charset="0"/>
                </a:rPr>
                <a:t>656.32</a:t>
              </a:r>
            </a:p>
            <a:p>
              <a:r>
                <a:rPr lang="en-US" sz="600">
                  <a:latin typeface="Courier" pitchFamily="49" charset="0"/>
                </a:rPr>
                <a:t>569.29</a:t>
              </a:r>
            </a:p>
            <a:p>
              <a:r>
                <a:rPr lang="en-US" sz="600">
                  <a:latin typeface="Courier" pitchFamily="49" charset="0"/>
                </a:rPr>
                <a:t>470.22</a:t>
              </a:r>
            </a:p>
            <a:p>
              <a:r>
                <a:rPr lang="en-US" sz="600">
                  <a:latin typeface="Courier" pitchFamily="49" charset="0"/>
                </a:rPr>
                <a:t>413.20</a:t>
              </a:r>
            </a:p>
            <a:p>
              <a:r>
                <a:rPr lang="en-US" sz="600">
                  <a:latin typeface="Courier" pitchFamily="49" charset="0"/>
                </a:rPr>
                <a:t>316.15</a:t>
              </a:r>
            </a:p>
            <a:p>
              <a:r>
                <a:rPr lang="en-US" sz="600">
                  <a:latin typeface="Courier" pitchFamily="49" charset="0"/>
                </a:rPr>
                <a:t>201.12</a:t>
              </a:r>
            </a:p>
            <a:p>
              <a:r>
                <a:rPr lang="en-US" sz="600">
                  <a:latin typeface="Courier" pitchFamily="49" charset="0"/>
                </a:rPr>
                <a:t>114.09</a:t>
              </a:r>
            </a:p>
          </p:txBody>
        </p:sp>
        <p:sp>
          <p:nvSpPr>
            <p:cNvPr id="48192" name="TextBox 35"/>
            <p:cNvSpPr txBox="1">
              <a:spLocks noChangeArrowheads="1"/>
            </p:cNvSpPr>
            <p:nvPr/>
          </p:nvSpPr>
          <p:spPr bwMode="auto">
            <a:xfrm>
              <a:off x="64770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175.12</a:t>
              </a:r>
            </a:p>
            <a:p>
              <a:r>
                <a:rPr lang="en-US" sz="600">
                  <a:latin typeface="Courier" pitchFamily="49" charset="0"/>
                </a:rPr>
                <a:t>290.15</a:t>
              </a:r>
            </a:p>
            <a:p>
              <a:r>
                <a:rPr lang="en-US" sz="600">
                  <a:latin typeface="Courier" pitchFamily="49" charset="0"/>
                </a:rPr>
                <a:t>391.19</a:t>
              </a:r>
            </a:p>
            <a:p>
              <a:r>
                <a:rPr lang="en-US" sz="600">
                  <a:latin typeface="Courier" pitchFamily="49" charset="0"/>
                </a:rPr>
                <a:t>504.28</a:t>
              </a:r>
            </a:p>
            <a:p>
              <a:r>
                <a:rPr lang="en-US" sz="600">
                  <a:latin typeface="Courier" pitchFamily="49" charset="0"/>
                </a:rPr>
                <a:t>635.32</a:t>
              </a:r>
            </a:p>
            <a:p>
              <a:r>
                <a:rPr lang="en-US" sz="600">
                  <a:latin typeface="Courier" pitchFamily="49" charset="0"/>
                </a:rPr>
                <a:t>764.36</a:t>
              </a:r>
            </a:p>
            <a:p>
              <a:r>
                <a:rPr lang="en-US" sz="600">
                  <a:latin typeface="Courier" pitchFamily="49" charset="0"/>
                </a:rPr>
                <a:t>877.44</a:t>
              </a:r>
            </a:p>
            <a:p>
              <a:r>
                <a:rPr lang="en-US" sz="600">
                  <a:latin typeface="Courier" pitchFamily="49" charset="0"/>
                </a:rPr>
                <a:t>964.48</a:t>
              </a:r>
            </a:p>
            <a:p>
              <a:r>
                <a:rPr lang="en-US" sz="600">
                  <a:latin typeface="Courier" pitchFamily="49" charset="0"/>
                </a:rPr>
                <a:t>1077.56</a:t>
              </a:r>
            </a:p>
            <a:p>
              <a:r>
                <a:rPr lang="en-US" sz="600">
                  <a:latin typeface="Courier" pitchFamily="49" charset="0"/>
                </a:rPr>
                <a:t>1176.63</a:t>
              </a:r>
            </a:p>
            <a:p>
              <a:r>
                <a:rPr lang="en-US" sz="600">
                  <a:latin typeface="Courier" pitchFamily="49" charset="0"/>
                </a:rPr>
                <a:t>1247.67</a:t>
              </a:r>
            </a:p>
            <a:p>
              <a:r>
                <a:rPr lang="en-US" sz="600">
                  <a:latin typeface="Courier" pitchFamily="49" charset="0"/>
                </a:rPr>
                <a:t>1344.72</a:t>
              </a:r>
            </a:p>
            <a:p>
              <a:r>
                <a:rPr lang="en-US" sz="600">
                  <a:latin typeface="Courier" pitchFamily="49" charset="0"/>
                </a:rPr>
                <a:t>1431.75</a:t>
              </a:r>
            </a:p>
            <a:p>
              <a:r>
                <a:rPr lang="en-US" sz="600">
                  <a:latin typeface="Courier" pitchFamily="49" charset="0"/>
                </a:rPr>
                <a:t>1530.82</a:t>
              </a:r>
            </a:p>
            <a:p>
              <a:r>
                <a:rPr lang="en-US" sz="600">
                  <a:latin typeface="Courier" pitchFamily="49" charset="0"/>
                </a:rPr>
                <a:t>1587.84</a:t>
              </a:r>
            </a:p>
            <a:p>
              <a:r>
                <a:rPr lang="en-US" sz="600">
                  <a:latin typeface="Courier" pitchFamily="49" charset="0"/>
                </a:rPr>
                <a:t>1684.89</a:t>
              </a:r>
            </a:p>
            <a:p>
              <a:r>
                <a:rPr lang="en-US" sz="600">
                  <a:latin typeface="Courier" pitchFamily="49" charset="0"/>
                </a:rPr>
                <a:t>1799.92</a:t>
              </a:r>
            </a:p>
            <a:p>
              <a:r>
                <a:rPr lang="en-US" sz="600">
                  <a:latin typeface="Courier" pitchFamily="49" charset="0"/>
                </a:rPr>
                <a:t>1886.95</a:t>
              </a:r>
            </a:p>
          </p:txBody>
        </p: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34088" y="2867025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3238"/>
                </a:solidFill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solidFill>
                <a:srgbClr val="D93238"/>
              </a:solidFill>
              <a:latin typeface="Courier" pitchFamily="49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143625" y="29892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3238"/>
                </a:solidFill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solidFill>
                <a:srgbClr val="D93238"/>
              </a:solidFill>
              <a:latin typeface="Courier" pitchFamily="49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200775" y="3149600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3238"/>
                </a:solidFill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solidFill>
                <a:srgbClr val="D93238"/>
              </a:solidFill>
              <a:latin typeface="Courier" pitchFamily="49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186488" y="3316288"/>
            <a:ext cx="381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3238"/>
                </a:solidFill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solidFill>
                <a:srgbClr val="D93238"/>
              </a:solidFill>
              <a:latin typeface="Courier" pitchFamily="49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910263" y="2765425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3238"/>
                </a:solidFill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solidFill>
                <a:srgbClr val="D93238"/>
              </a:solidFill>
              <a:latin typeface="Courier" pitchFamily="49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172200" y="351472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3238"/>
                </a:solidFill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solidFill>
                <a:srgbClr val="D93238"/>
              </a:solidFill>
              <a:latin typeface="Courier" pitchFamily="49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791200" y="26670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3238"/>
                </a:solidFill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solidFill>
                <a:srgbClr val="D93238"/>
              </a:solidFill>
              <a:latin typeface="Courier" pitchFamily="49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172200" y="368617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3238"/>
                </a:solidFill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solidFill>
                <a:srgbClr val="D93238"/>
              </a:solidFill>
              <a:latin typeface="Courier" pitchFamily="49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848600" y="2895600"/>
            <a:ext cx="6096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">
                <a:latin typeface="Courier" pitchFamily="49" charset="0"/>
              </a:rPr>
              <a:t>201.12</a:t>
            </a:r>
          </a:p>
          <a:p>
            <a:r>
              <a:rPr lang="en-US" sz="600">
                <a:latin typeface="Courier" pitchFamily="49" charset="0"/>
              </a:rPr>
              <a:t>504.28</a:t>
            </a:r>
          </a:p>
          <a:p>
            <a:r>
              <a:rPr lang="en-US" sz="600">
                <a:latin typeface="Courier" pitchFamily="49" charset="0"/>
              </a:rPr>
              <a:t>964.48</a:t>
            </a:r>
          </a:p>
          <a:p>
            <a:r>
              <a:rPr lang="en-US" sz="600">
                <a:latin typeface="Courier" pitchFamily="49" charset="0"/>
              </a:rPr>
              <a:t>1123.59</a:t>
            </a:r>
          </a:p>
          <a:p>
            <a:r>
              <a:rPr lang="en-US" sz="600">
                <a:latin typeface="Courier" pitchFamily="49" charset="0"/>
              </a:rPr>
              <a:t>1247.67</a:t>
            </a:r>
          </a:p>
          <a:p>
            <a:r>
              <a:rPr lang="en-US" sz="600">
                <a:latin typeface="Courier" pitchFamily="49" charset="0"/>
              </a:rPr>
              <a:t>1496.76</a:t>
            </a:r>
          </a:p>
          <a:p>
            <a:r>
              <a:rPr lang="en-US" sz="600">
                <a:latin typeface="Courier" pitchFamily="49" charset="0"/>
              </a:rPr>
              <a:t>1530.82</a:t>
            </a:r>
          </a:p>
          <a:p>
            <a:r>
              <a:rPr lang="en-US" sz="600">
                <a:latin typeface="Courier" pitchFamily="49" charset="0"/>
              </a:rPr>
              <a:t>1710.89</a:t>
            </a:r>
          </a:p>
          <a:p>
            <a:endParaRPr lang="en-US" sz="600">
              <a:latin typeface="Courier" pitchFamily="49" charset="0"/>
            </a:endParaRP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8399463" y="5983288"/>
            <a:ext cx="744537" cy="874712"/>
            <a:chOff x="8323916" y="4154269"/>
            <a:chExt cx="743884" cy="874931"/>
          </a:xfrm>
        </p:grpSpPr>
        <p:sp>
          <p:nvSpPr>
            <p:cNvPr id="48189" name="Flowchart: Magnetic Disk 23"/>
            <p:cNvSpPr>
              <a:spLocks noChangeArrowheads="1"/>
            </p:cNvSpPr>
            <p:nvPr/>
          </p:nvSpPr>
          <p:spPr bwMode="auto">
            <a:xfrm>
              <a:off x="8323916" y="4154269"/>
              <a:ext cx="685800" cy="838200"/>
            </a:xfrm>
            <a:prstGeom prst="flowChartMagneticDisk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90" name="TextBox 24"/>
            <p:cNvSpPr txBox="1">
              <a:spLocks noChangeArrowheads="1"/>
            </p:cNvSpPr>
            <p:nvPr/>
          </p:nvSpPr>
          <p:spPr bwMode="auto">
            <a:xfrm>
              <a:off x="8331701" y="4382869"/>
              <a:ext cx="7360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urier" pitchFamily="49" charset="0"/>
                </a:rPr>
                <a:t>Seq.</a:t>
              </a:r>
            </a:p>
            <a:p>
              <a:r>
                <a:rPr lang="en-US" sz="1800">
                  <a:latin typeface="Courier" pitchFamily="49" charset="0"/>
                </a:rPr>
                <a:t>DB</a:t>
              </a:r>
            </a:p>
          </p:txBody>
        </p:sp>
      </p:grpSp>
      <p:sp>
        <p:nvSpPr>
          <p:cNvPr id="48161" name="Rectangle 54"/>
          <p:cNvSpPr>
            <a:spLocks noChangeArrowheads="1"/>
          </p:cNvSpPr>
          <p:nvPr/>
        </p:nvSpPr>
        <p:spPr bwMode="auto">
          <a:xfrm>
            <a:off x="5410200" y="4724400"/>
            <a:ext cx="1143000" cy="20574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8162" name="Rectangle 54"/>
          <p:cNvSpPr>
            <a:spLocks noChangeArrowheads="1"/>
          </p:cNvSpPr>
          <p:nvPr/>
        </p:nvSpPr>
        <p:spPr bwMode="auto">
          <a:xfrm>
            <a:off x="5715000" y="4724400"/>
            <a:ext cx="1143000" cy="10668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867400" y="4343400"/>
            <a:ext cx="2133600" cy="19050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019800" y="4724400"/>
            <a:ext cx="1828800" cy="990600"/>
            <a:chOff x="6858000" y="5562600"/>
            <a:chExt cx="1828800" cy="990600"/>
          </a:xfrm>
        </p:grpSpPr>
        <p:sp>
          <p:nvSpPr>
            <p:cNvPr id="48187" name="Oval 50"/>
            <p:cNvSpPr>
              <a:spLocks noChangeArrowheads="1"/>
            </p:cNvSpPr>
            <p:nvPr/>
          </p:nvSpPr>
          <p:spPr bwMode="auto">
            <a:xfrm>
              <a:off x="6858000" y="5562600"/>
              <a:ext cx="1828800" cy="990600"/>
            </a:xfrm>
            <a:prstGeom prst="ellipse">
              <a:avLst/>
            </a:prstGeom>
            <a:solidFill>
              <a:srgbClr val="D93238"/>
            </a:solidFill>
            <a:ln w="5715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88" name="TextBox 52"/>
            <p:cNvSpPr txBox="1">
              <a:spLocks noChangeArrowheads="1"/>
            </p:cNvSpPr>
            <p:nvPr/>
          </p:nvSpPr>
          <p:spPr bwMode="auto">
            <a:xfrm>
              <a:off x="7082976" y="5577114"/>
              <a:ext cx="13837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Search</a:t>
              </a:r>
            </a:p>
            <a:p>
              <a:r>
                <a:rPr lang="en-US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engine</a:t>
              </a:r>
            </a:p>
          </p:txBody>
        </p: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205538" y="5029200"/>
            <a:ext cx="147955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cs typeface="Arial" charset="0"/>
              </a:rPr>
              <a:t>Identification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172200" y="38528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3238"/>
                </a:solidFill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solidFill>
                <a:srgbClr val="D93238"/>
              </a:solidFill>
              <a:latin typeface="Courier" pitchFamily="49" charset="0"/>
            </a:endParaRP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4724400" y="3505200"/>
            <a:ext cx="1219200" cy="1447800"/>
            <a:chOff x="4128" y="1824"/>
            <a:chExt cx="768" cy="912"/>
          </a:xfrm>
        </p:grpSpPr>
        <p:sp>
          <p:nvSpPr>
            <p:cNvPr id="48173" name="Oval 37"/>
            <p:cNvSpPr>
              <a:spLocks noChangeArrowheads="1"/>
            </p:cNvSpPr>
            <p:nvPr/>
          </p:nvSpPr>
          <p:spPr bwMode="auto">
            <a:xfrm>
              <a:off x="4167" y="2143"/>
              <a:ext cx="227" cy="227"/>
            </a:xfrm>
            <a:prstGeom prst="ellipse">
              <a:avLst/>
            </a:prstGeom>
            <a:solidFill>
              <a:srgbClr val="0066CC"/>
            </a:solidFill>
            <a:ln w="12700">
              <a:solidFill>
                <a:srgbClr val="0066CC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74" name="TextBox 36"/>
            <p:cNvSpPr txBox="1">
              <a:spLocks noChangeArrowheads="1"/>
            </p:cNvSpPr>
            <p:nvPr/>
          </p:nvSpPr>
          <p:spPr bwMode="auto">
            <a:xfrm>
              <a:off x="416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48175" name="Oval 55"/>
            <p:cNvSpPr>
              <a:spLocks noChangeArrowheads="1"/>
            </p:cNvSpPr>
            <p:nvPr/>
          </p:nvSpPr>
          <p:spPr bwMode="auto">
            <a:xfrm>
              <a:off x="4128" y="2016"/>
              <a:ext cx="768" cy="72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6" name="Rectangle 56"/>
            <p:cNvSpPr>
              <a:spLocks noChangeArrowheads="1"/>
            </p:cNvSpPr>
            <p:nvPr/>
          </p:nvSpPr>
          <p:spPr bwMode="auto">
            <a:xfrm>
              <a:off x="4128" y="1824"/>
              <a:ext cx="76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7" name="Oval 57"/>
            <p:cNvSpPr>
              <a:spLocks noChangeArrowheads="1"/>
            </p:cNvSpPr>
            <p:nvPr/>
          </p:nvSpPr>
          <p:spPr bwMode="auto">
            <a:xfrm>
              <a:off x="4272" y="2016"/>
              <a:ext cx="480" cy="1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4212" y="2352"/>
              <a:ext cx="227" cy="288"/>
              <a:chOff x="3792" y="2574"/>
              <a:chExt cx="227" cy="288"/>
            </a:xfrm>
          </p:grpSpPr>
          <p:sp>
            <p:nvSpPr>
              <p:cNvPr id="48185" name="Oval 37"/>
              <p:cNvSpPr>
                <a:spLocks noChangeArrowheads="1"/>
              </p:cNvSpPr>
              <p:nvPr/>
            </p:nvSpPr>
            <p:spPr bwMode="auto">
              <a:xfrm>
                <a:off x="3792" y="2605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8186" name="TextBox 36"/>
              <p:cNvSpPr txBox="1">
                <a:spLocks noChangeArrowheads="1"/>
              </p:cNvSpPr>
              <p:nvPr/>
            </p:nvSpPr>
            <p:spPr bwMode="auto">
              <a:xfrm>
                <a:off x="3792" y="257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sp>
          <p:nvSpPr>
            <p:cNvPr id="48179" name="Oval 37"/>
            <p:cNvSpPr>
              <a:spLocks noChangeArrowheads="1"/>
            </p:cNvSpPr>
            <p:nvPr/>
          </p:nvSpPr>
          <p:spPr bwMode="auto">
            <a:xfrm>
              <a:off x="4450" y="2458"/>
              <a:ext cx="227" cy="227"/>
            </a:xfrm>
            <a:prstGeom prst="ellipse">
              <a:avLst/>
            </a:prstGeom>
            <a:solidFill>
              <a:srgbClr val="D93238"/>
            </a:solidFill>
            <a:ln w="1270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80" name="TextBox 36"/>
            <p:cNvSpPr txBox="1">
              <a:spLocks noChangeArrowheads="1"/>
            </p:cNvSpPr>
            <p:nvPr/>
          </p:nvSpPr>
          <p:spPr bwMode="auto">
            <a:xfrm>
              <a:off x="4450" y="242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48181" name="Oval 37"/>
            <p:cNvSpPr>
              <a:spLocks noChangeArrowheads="1"/>
            </p:cNvSpPr>
            <p:nvPr/>
          </p:nvSpPr>
          <p:spPr bwMode="auto">
            <a:xfrm>
              <a:off x="4621" y="2287"/>
              <a:ext cx="227" cy="227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82" name="TextBox 36"/>
            <p:cNvSpPr txBox="1">
              <a:spLocks noChangeArrowheads="1"/>
            </p:cNvSpPr>
            <p:nvPr/>
          </p:nvSpPr>
          <p:spPr bwMode="auto">
            <a:xfrm>
              <a:off x="4621" y="225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48183" name="Oval 37"/>
            <p:cNvSpPr>
              <a:spLocks noChangeArrowheads="1"/>
            </p:cNvSpPr>
            <p:nvPr/>
          </p:nvSpPr>
          <p:spPr bwMode="auto">
            <a:xfrm>
              <a:off x="4407" y="2185"/>
              <a:ext cx="227" cy="227"/>
            </a:xfrm>
            <a:prstGeom prst="ellipse">
              <a:avLst/>
            </a:prstGeom>
            <a:solidFill>
              <a:srgbClr val="C9B9A3"/>
            </a:solidFill>
            <a:ln w="12700">
              <a:solidFill>
                <a:srgbClr val="C9B9A3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84" name="TextBox 36"/>
            <p:cNvSpPr txBox="1">
              <a:spLocks noChangeArrowheads="1"/>
            </p:cNvSpPr>
            <p:nvPr/>
          </p:nvSpPr>
          <p:spPr bwMode="auto">
            <a:xfrm>
              <a:off x="4407" y="21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</p:grpSp>
      <p:sp>
        <p:nvSpPr>
          <p:cNvPr id="24643" name="Oval 37"/>
          <p:cNvSpPr>
            <a:spLocks noChangeArrowheads="1"/>
          </p:cNvSpPr>
          <p:nvPr/>
        </p:nvSpPr>
        <p:spPr bwMode="auto">
          <a:xfrm>
            <a:off x="5230813" y="4510088"/>
            <a:ext cx="360362" cy="3603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5105400" y="4325938"/>
            <a:ext cx="533400" cy="641350"/>
            <a:chOff x="4829175" y="2935514"/>
            <a:chExt cx="533400" cy="641350"/>
          </a:xfrm>
        </p:grpSpPr>
        <p:sp>
          <p:nvSpPr>
            <p:cNvPr id="48171" name="Oval 37"/>
            <p:cNvSpPr>
              <a:spLocks noChangeArrowheads="1"/>
            </p:cNvSpPr>
            <p:nvPr/>
          </p:nvSpPr>
          <p:spPr bwMode="auto">
            <a:xfrm>
              <a:off x="4829175" y="2977446"/>
              <a:ext cx="533400" cy="53322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72" name="TextBox 36"/>
            <p:cNvSpPr txBox="1">
              <a:spLocks noChangeArrowheads="1"/>
            </p:cNvSpPr>
            <p:nvPr/>
          </p:nvSpPr>
          <p:spPr bwMode="auto">
            <a:xfrm>
              <a:off x="4906963" y="2935514"/>
              <a:ext cx="4381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9</a:t>
              </a:r>
            </a:p>
          </p:txBody>
        </p:sp>
      </p:grpSp>
      <p:sp>
        <p:nvSpPr>
          <p:cNvPr id="48170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Select a peptide sequence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Calculate possible</a:t>
            </a:r>
          </a:p>
          <a:p>
            <a:r>
              <a:rPr lang="sv-SE" b="1" dirty="0">
                <a:solidFill>
                  <a:srgbClr val="595959"/>
                </a:solidFill>
                <a:latin typeface="Comic Sans MS" pitchFamily="66" charset="0"/>
              </a:rPr>
              <a:t>fragment ion masses</a:t>
            </a:r>
          </a:p>
          <a:p>
            <a:endParaRPr lang="sv-SE" b="1" dirty="0" smtClean="0">
              <a:solidFill>
                <a:srgbClr val="595959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595959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Choose number of </a:t>
            </a:r>
          </a:p>
          <a:p>
            <a:r>
              <a:rPr lang="sv-SE" b="1" dirty="0">
                <a:latin typeface="Comic Sans MS" pitchFamily="66" charset="0"/>
              </a:rPr>
              <a:t>fragment ions to select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Randomly select</a:t>
            </a:r>
          </a:p>
          <a:p>
            <a:r>
              <a:rPr lang="sv-SE" b="1" dirty="0">
                <a:latin typeface="Comic Sans MS" pitchFamily="66" charset="0"/>
              </a:rPr>
              <a:t>fragment ions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Search and store result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Average over peptides</a:t>
            </a: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1387E-6 C 0.00833 -0.00693 0.01667 -0.01387 0.0158 -0.01919 C 0.01493 -0.02451 -0.00417 -0.02566 -0.00486 -0.03167 C -0.00555 -0.03769 0.01302 -0.04878 0.01111 -0.05503 C 0.0092 -0.06127 -0.01354 -0.06381 -0.01597 -0.06982 C -0.0184 -0.07584 -0.00538 -0.08393 -0.0033 -0.09087 C -0.00121 -0.0978 -0.00347 -0.10335 -0.0033 -0.11214 C -0.00312 -0.12092 -0.00434 -0.13433 -0.00173 -0.14381 C 0.00087 -0.15329 0.00573 -0.16115 0.01268 -0.16925 C 0.01962 -0.17734 0.03108 -0.18844 0.03958 -0.19237 C 0.04809 -0.1963 0.05521 -0.19306 0.06337 -0.19237 C 0.07153 -0.19167 0.08177 -0.19144 0.08889 -0.18821 C 0.09601 -0.18497 0.10365 -0.17595 0.10625 -0.17341 " pathEditMode="relative" ptsTypes="aaaaaaaaa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208 L 0.23073 0.0374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23282 0.0138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7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0209 L 0.16527 -0.1391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7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0116E-6 L 0.22951 0.0279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4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8844E-6 L 0.16875 -0.0050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3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0.17448 0.1105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5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3.64162E-6 L 0.18802 0.1031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52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7 L 0.27083 -0.0270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14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4162E-6 L 0.22917 -0.15538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09 L -0.18334 0.27191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42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09827E-6 L -0.2092 -0.1692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64162E-6 C -0.00451 -0.00208 -0.00034 -0.04739 7.77778E-6 -0.04 C 0.00035 -0.0326 0.004 0.04232 0.00157 0.0444 C -0.00086 0.04648 -0.0118 -0.01988 -0.01423 -0.02728 C -0.01666 -0.03468 -0.01979 -0.00462 -0.01267 -3.64162E-6 C -0.00555 0.00463 0.03126 -0.00208 0.02865 -3.64162E-6 C 0.02605 0.00209 -0.01892 0.01434 -0.02864 0.01272 C -0.03836 0.0111 -0.0394 -0.0104 -0.0302 -0.0104 C -0.021 -0.0104 0.01737 0.0155 0.02692 0.01272 C 0.03646 0.00995 0.0316 -0.02381 0.02692 -0.02728 C 0.02223 -0.03075 0.00452 0.00209 7.77778E-6 -3.64162E-6 Z " pathEditMode="relative" ptsTypes="aaaaaaaaaaa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463 L -0.01042 0.1470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 animBg="1"/>
      <p:bldP spid="77" grpId="1" animBg="1"/>
      <p:bldP spid="83" grpId="0" animBg="1"/>
      <p:bldP spid="87" grpId="0" animBg="1"/>
      <p:bldP spid="87" grpId="1" animBg="1"/>
      <p:bldP spid="88" grpId="0"/>
      <p:bldP spid="88" grpId="1"/>
      <p:bldP spid="24643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5029200" y="3276600"/>
            <a:ext cx="1219200" cy="1447800"/>
            <a:chOff x="4128" y="1824"/>
            <a:chExt cx="768" cy="912"/>
          </a:xfrm>
        </p:grpSpPr>
        <p:sp>
          <p:nvSpPr>
            <p:cNvPr id="49241" name="Oval 37"/>
            <p:cNvSpPr>
              <a:spLocks noChangeArrowheads="1"/>
            </p:cNvSpPr>
            <p:nvPr/>
          </p:nvSpPr>
          <p:spPr bwMode="auto">
            <a:xfrm>
              <a:off x="4167" y="2143"/>
              <a:ext cx="227" cy="227"/>
            </a:xfrm>
            <a:prstGeom prst="ellipse">
              <a:avLst/>
            </a:prstGeom>
            <a:solidFill>
              <a:srgbClr val="0066CC"/>
            </a:solidFill>
            <a:ln w="12700">
              <a:solidFill>
                <a:srgbClr val="0066CC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242" name="TextBox 36"/>
            <p:cNvSpPr txBox="1">
              <a:spLocks noChangeArrowheads="1"/>
            </p:cNvSpPr>
            <p:nvPr/>
          </p:nvSpPr>
          <p:spPr bwMode="auto">
            <a:xfrm>
              <a:off x="416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49243" name="Oval 102"/>
            <p:cNvSpPr>
              <a:spLocks noChangeArrowheads="1"/>
            </p:cNvSpPr>
            <p:nvPr/>
          </p:nvSpPr>
          <p:spPr bwMode="auto">
            <a:xfrm>
              <a:off x="4128" y="2016"/>
              <a:ext cx="768" cy="72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4" name="Rectangle 103"/>
            <p:cNvSpPr>
              <a:spLocks noChangeArrowheads="1"/>
            </p:cNvSpPr>
            <p:nvPr/>
          </p:nvSpPr>
          <p:spPr bwMode="auto">
            <a:xfrm>
              <a:off x="4128" y="1824"/>
              <a:ext cx="76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5" name="Oval 104"/>
            <p:cNvSpPr>
              <a:spLocks noChangeArrowheads="1"/>
            </p:cNvSpPr>
            <p:nvPr/>
          </p:nvSpPr>
          <p:spPr bwMode="auto">
            <a:xfrm>
              <a:off x="4272" y="2016"/>
              <a:ext cx="480" cy="1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5"/>
            <p:cNvGrpSpPr>
              <a:grpSpLocks/>
            </p:cNvGrpSpPr>
            <p:nvPr/>
          </p:nvGrpSpPr>
          <p:grpSpPr bwMode="auto">
            <a:xfrm>
              <a:off x="4212" y="2352"/>
              <a:ext cx="227" cy="288"/>
              <a:chOff x="3792" y="2574"/>
              <a:chExt cx="227" cy="288"/>
            </a:xfrm>
          </p:grpSpPr>
          <p:sp>
            <p:nvSpPr>
              <p:cNvPr id="49253" name="Oval 37"/>
              <p:cNvSpPr>
                <a:spLocks noChangeArrowheads="1"/>
              </p:cNvSpPr>
              <p:nvPr/>
            </p:nvSpPr>
            <p:spPr bwMode="auto">
              <a:xfrm>
                <a:off x="3792" y="2605"/>
                <a:ext cx="227" cy="2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9254" name="TextBox 36"/>
              <p:cNvSpPr txBox="1">
                <a:spLocks noChangeArrowheads="1"/>
              </p:cNvSpPr>
              <p:nvPr/>
            </p:nvSpPr>
            <p:spPr bwMode="auto">
              <a:xfrm>
                <a:off x="3792" y="2574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sp>
          <p:nvSpPr>
            <p:cNvPr id="49247" name="Oval 37"/>
            <p:cNvSpPr>
              <a:spLocks noChangeArrowheads="1"/>
            </p:cNvSpPr>
            <p:nvPr/>
          </p:nvSpPr>
          <p:spPr bwMode="auto">
            <a:xfrm>
              <a:off x="4450" y="2458"/>
              <a:ext cx="227" cy="227"/>
            </a:xfrm>
            <a:prstGeom prst="ellipse">
              <a:avLst/>
            </a:prstGeom>
            <a:solidFill>
              <a:srgbClr val="D93238"/>
            </a:solidFill>
            <a:ln w="1270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248" name="TextBox 36"/>
            <p:cNvSpPr txBox="1">
              <a:spLocks noChangeArrowheads="1"/>
            </p:cNvSpPr>
            <p:nvPr/>
          </p:nvSpPr>
          <p:spPr bwMode="auto">
            <a:xfrm>
              <a:off x="4450" y="242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49249" name="Oval 37"/>
            <p:cNvSpPr>
              <a:spLocks noChangeArrowheads="1"/>
            </p:cNvSpPr>
            <p:nvPr/>
          </p:nvSpPr>
          <p:spPr bwMode="auto">
            <a:xfrm>
              <a:off x="4621" y="2287"/>
              <a:ext cx="227" cy="227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250" name="TextBox 36"/>
            <p:cNvSpPr txBox="1">
              <a:spLocks noChangeArrowheads="1"/>
            </p:cNvSpPr>
            <p:nvPr/>
          </p:nvSpPr>
          <p:spPr bwMode="auto">
            <a:xfrm>
              <a:off x="4621" y="225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49251" name="Oval 37"/>
            <p:cNvSpPr>
              <a:spLocks noChangeArrowheads="1"/>
            </p:cNvSpPr>
            <p:nvPr/>
          </p:nvSpPr>
          <p:spPr bwMode="auto">
            <a:xfrm>
              <a:off x="4407" y="2185"/>
              <a:ext cx="227" cy="227"/>
            </a:xfrm>
            <a:prstGeom prst="ellipse">
              <a:avLst/>
            </a:prstGeom>
            <a:solidFill>
              <a:srgbClr val="C9B9A3"/>
            </a:solidFill>
            <a:ln w="12700">
              <a:solidFill>
                <a:srgbClr val="C9B9A3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252" name="TextBox 36"/>
            <p:cNvSpPr txBox="1">
              <a:spLocks noChangeArrowheads="1"/>
            </p:cNvSpPr>
            <p:nvPr/>
          </p:nvSpPr>
          <p:spPr bwMode="auto">
            <a:xfrm>
              <a:off x="4407" y="21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257800" y="896938"/>
            <a:ext cx="1600200" cy="1676400"/>
            <a:chOff x="5867400" y="3352800"/>
            <a:chExt cx="1600200" cy="1676400"/>
          </a:xfrm>
        </p:grpSpPr>
        <p:sp>
          <p:nvSpPr>
            <p:cNvPr id="49239" name="TextBox 33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 dirty="0">
                  <a:latin typeface="Courier" pitchFamily="49" charset="0"/>
                </a:rPr>
                <a:t>1825.92</a:t>
              </a:r>
            </a:p>
            <a:p>
              <a:r>
                <a:rPr lang="en-US" sz="600" dirty="0">
                  <a:latin typeface="Courier" pitchFamily="49" charset="0"/>
                </a:rPr>
                <a:t>1710.89</a:t>
              </a:r>
            </a:p>
            <a:p>
              <a:r>
                <a:rPr lang="en-US" sz="600" dirty="0">
                  <a:latin typeface="Courier" pitchFamily="49" charset="0"/>
                </a:rPr>
                <a:t>1609.84</a:t>
              </a:r>
            </a:p>
            <a:p>
              <a:r>
                <a:rPr lang="en-US" sz="600" dirty="0">
                  <a:latin typeface="Courier" pitchFamily="49" charset="0"/>
                </a:rPr>
                <a:t>1496.76</a:t>
              </a:r>
            </a:p>
            <a:p>
              <a:r>
                <a:rPr lang="en-US" sz="600" dirty="0">
                  <a:latin typeface="Courier" pitchFamily="49" charset="0"/>
                </a:rPr>
                <a:t>1365.72</a:t>
              </a:r>
            </a:p>
            <a:p>
              <a:r>
                <a:rPr lang="en-US" sz="600" dirty="0">
                  <a:latin typeface="Courier" pitchFamily="49" charset="0"/>
                </a:rPr>
                <a:t>1236.68</a:t>
              </a:r>
            </a:p>
            <a:p>
              <a:r>
                <a:rPr lang="en-US" sz="600" dirty="0">
                  <a:latin typeface="Courier" pitchFamily="49" charset="0"/>
                </a:rPr>
                <a:t>1123.59</a:t>
              </a:r>
            </a:p>
            <a:p>
              <a:r>
                <a:rPr lang="en-US" sz="600" dirty="0">
                  <a:latin typeface="Courier" pitchFamily="49" charset="0"/>
                </a:rPr>
                <a:t>1036.56</a:t>
              </a:r>
            </a:p>
            <a:p>
              <a:r>
                <a:rPr lang="en-US" sz="600" dirty="0">
                  <a:latin typeface="Courier" pitchFamily="49" charset="0"/>
                </a:rPr>
                <a:t>923.48</a:t>
              </a:r>
            </a:p>
            <a:p>
              <a:r>
                <a:rPr lang="en-US" sz="600" dirty="0">
                  <a:latin typeface="Courier" pitchFamily="49" charset="0"/>
                </a:rPr>
                <a:t>824.41</a:t>
              </a:r>
            </a:p>
            <a:p>
              <a:r>
                <a:rPr lang="en-US" sz="600" dirty="0">
                  <a:latin typeface="Courier" pitchFamily="49" charset="0"/>
                </a:rPr>
                <a:t>753.37</a:t>
              </a:r>
            </a:p>
            <a:p>
              <a:r>
                <a:rPr lang="en-US" sz="600" dirty="0">
                  <a:latin typeface="Courier" pitchFamily="49" charset="0"/>
                </a:rPr>
                <a:t>656.32</a:t>
              </a:r>
            </a:p>
            <a:p>
              <a:r>
                <a:rPr lang="en-US" sz="600" dirty="0">
                  <a:latin typeface="Courier" pitchFamily="49" charset="0"/>
                </a:rPr>
                <a:t>569.29</a:t>
              </a:r>
            </a:p>
            <a:p>
              <a:r>
                <a:rPr lang="en-US" sz="600" dirty="0">
                  <a:latin typeface="Courier" pitchFamily="49" charset="0"/>
                </a:rPr>
                <a:t>470.22</a:t>
              </a:r>
            </a:p>
            <a:p>
              <a:r>
                <a:rPr lang="en-US" sz="600" dirty="0">
                  <a:latin typeface="Courier" pitchFamily="49" charset="0"/>
                </a:rPr>
                <a:t>413.20</a:t>
              </a:r>
            </a:p>
            <a:p>
              <a:r>
                <a:rPr lang="en-US" sz="600" dirty="0">
                  <a:latin typeface="Courier" pitchFamily="49" charset="0"/>
                </a:rPr>
                <a:t>316.15</a:t>
              </a:r>
            </a:p>
            <a:p>
              <a:r>
                <a:rPr lang="en-US" sz="600" dirty="0">
                  <a:latin typeface="Courier" pitchFamily="49" charset="0"/>
                </a:rPr>
                <a:t>201.12</a:t>
              </a:r>
            </a:p>
            <a:p>
              <a:r>
                <a:rPr lang="en-US" sz="600" dirty="0">
                  <a:latin typeface="Courier" pitchFamily="49" charset="0"/>
                </a:rPr>
                <a:t>114.09</a:t>
              </a:r>
            </a:p>
          </p:txBody>
        </p:sp>
        <p:sp>
          <p:nvSpPr>
            <p:cNvPr id="49240" name="TextBox 35"/>
            <p:cNvSpPr txBox="1">
              <a:spLocks noChangeArrowheads="1"/>
            </p:cNvSpPr>
            <p:nvPr/>
          </p:nvSpPr>
          <p:spPr bwMode="auto">
            <a:xfrm>
              <a:off x="6477000" y="3352800"/>
              <a:ext cx="990600" cy="167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600">
                  <a:latin typeface="Courier" pitchFamily="49" charset="0"/>
                </a:rPr>
                <a:t>175.12</a:t>
              </a:r>
            </a:p>
            <a:p>
              <a:r>
                <a:rPr lang="en-US" sz="600">
                  <a:latin typeface="Courier" pitchFamily="49" charset="0"/>
                </a:rPr>
                <a:t>290.15</a:t>
              </a:r>
            </a:p>
            <a:p>
              <a:r>
                <a:rPr lang="en-US" sz="600">
                  <a:latin typeface="Courier" pitchFamily="49" charset="0"/>
                </a:rPr>
                <a:t>391.19</a:t>
              </a:r>
            </a:p>
            <a:p>
              <a:r>
                <a:rPr lang="en-US" sz="600">
                  <a:latin typeface="Courier" pitchFamily="49" charset="0"/>
                </a:rPr>
                <a:t>504.28</a:t>
              </a:r>
            </a:p>
            <a:p>
              <a:r>
                <a:rPr lang="en-US" sz="600">
                  <a:latin typeface="Courier" pitchFamily="49" charset="0"/>
                </a:rPr>
                <a:t>635.32</a:t>
              </a:r>
            </a:p>
            <a:p>
              <a:r>
                <a:rPr lang="en-US" sz="600">
                  <a:latin typeface="Courier" pitchFamily="49" charset="0"/>
                </a:rPr>
                <a:t>764.36</a:t>
              </a:r>
            </a:p>
            <a:p>
              <a:r>
                <a:rPr lang="en-US" sz="600">
                  <a:latin typeface="Courier" pitchFamily="49" charset="0"/>
                </a:rPr>
                <a:t>877.44</a:t>
              </a:r>
            </a:p>
            <a:p>
              <a:r>
                <a:rPr lang="en-US" sz="600">
                  <a:latin typeface="Courier" pitchFamily="49" charset="0"/>
                </a:rPr>
                <a:t>964.48</a:t>
              </a:r>
            </a:p>
            <a:p>
              <a:r>
                <a:rPr lang="en-US" sz="600">
                  <a:latin typeface="Courier" pitchFamily="49" charset="0"/>
                </a:rPr>
                <a:t>1077.56</a:t>
              </a:r>
            </a:p>
            <a:p>
              <a:r>
                <a:rPr lang="en-US" sz="600">
                  <a:latin typeface="Courier" pitchFamily="49" charset="0"/>
                </a:rPr>
                <a:t>1176.63</a:t>
              </a:r>
            </a:p>
            <a:p>
              <a:r>
                <a:rPr lang="en-US" sz="600">
                  <a:latin typeface="Courier" pitchFamily="49" charset="0"/>
                </a:rPr>
                <a:t>1247.67</a:t>
              </a:r>
            </a:p>
            <a:p>
              <a:r>
                <a:rPr lang="en-US" sz="600">
                  <a:latin typeface="Courier" pitchFamily="49" charset="0"/>
                </a:rPr>
                <a:t>1344.72</a:t>
              </a:r>
            </a:p>
            <a:p>
              <a:r>
                <a:rPr lang="en-US" sz="600">
                  <a:latin typeface="Courier" pitchFamily="49" charset="0"/>
                </a:rPr>
                <a:t>1431.75</a:t>
              </a:r>
            </a:p>
            <a:p>
              <a:r>
                <a:rPr lang="en-US" sz="600">
                  <a:latin typeface="Courier" pitchFamily="49" charset="0"/>
                </a:rPr>
                <a:t>1530.82</a:t>
              </a:r>
            </a:p>
            <a:p>
              <a:r>
                <a:rPr lang="en-US" sz="600">
                  <a:latin typeface="Courier" pitchFamily="49" charset="0"/>
                </a:rPr>
                <a:t>1587.84</a:t>
              </a:r>
            </a:p>
            <a:p>
              <a:r>
                <a:rPr lang="en-US" sz="600">
                  <a:latin typeface="Courier" pitchFamily="49" charset="0"/>
                </a:rPr>
                <a:t>1684.89</a:t>
              </a:r>
            </a:p>
            <a:p>
              <a:r>
                <a:rPr lang="en-US" sz="600">
                  <a:latin typeface="Courier" pitchFamily="49" charset="0"/>
                </a:rPr>
                <a:t>1799.92</a:t>
              </a:r>
            </a:p>
            <a:p>
              <a:r>
                <a:rPr lang="en-US" sz="600">
                  <a:latin typeface="Courier" pitchFamily="49" charset="0"/>
                </a:rPr>
                <a:t>1886.95</a:t>
              </a:r>
            </a:p>
          </p:txBody>
        </p:sp>
      </p:grp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5257800" y="-838200"/>
            <a:ext cx="3886200" cy="34290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605463" y="1289050"/>
            <a:ext cx="280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  <a:latin typeface="Courier" pitchFamily="49" charset="0"/>
              </a:rPr>
              <a:t>LSDPGVSPAVLSLEMLTDR</a:t>
            </a: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3467100" y="1595438"/>
            <a:ext cx="0" cy="461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>
            <a:off x="3467100" y="2735263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3467100" y="38052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3467100" y="4914900"/>
            <a:ext cx="0" cy="461963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>
            <a:off x="3467100" y="56340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700713" y="1905000"/>
            <a:ext cx="304800" cy="687388"/>
            <a:chOff x="6096000" y="1143001"/>
            <a:chExt cx="304800" cy="687387"/>
          </a:xfrm>
        </p:grpSpPr>
        <p:cxnSp>
          <p:nvCxnSpPr>
            <p:cNvPr id="49236" name="Straight Connector 27"/>
            <p:cNvCxnSpPr>
              <a:cxnSpLocks noChangeShapeType="1"/>
            </p:cNvCxnSpPr>
            <p:nvPr/>
          </p:nvCxnSpPr>
          <p:spPr bwMode="auto">
            <a:xfrm rot="5400000">
              <a:off x="5905500" y="1485900"/>
              <a:ext cx="685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237" name="Straight Connector 28"/>
            <p:cNvCxnSpPr>
              <a:cxnSpLocks noChangeShapeType="1"/>
            </p:cNvCxnSpPr>
            <p:nvPr/>
          </p:nvCxnSpPr>
          <p:spPr bwMode="auto">
            <a:xfrm rot="10800000">
              <a:off x="6096000" y="1828800"/>
              <a:ext cx="15398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238" name="Straight Connector 30"/>
            <p:cNvCxnSpPr>
              <a:cxnSpLocks noChangeShapeType="1"/>
            </p:cNvCxnSpPr>
            <p:nvPr/>
          </p:nvCxnSpPr>
          <p:spPr bwMode="auto">
            <a:xfrm rot="10800000">
              <a:off x="6246812" y="1143001"/>
              <a:ext cx="15398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9164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Simulations using synthetic spectra</a:t>
            </a:r>
          </a:p>
        </p:txBody>
      </p:sp>
      <p:sp>
        <p:nvSpPr>
          <p:cNvPr id="49165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latin typeface="Comic Sans MS" pitchFamily="66" charset="0"/>
              </a:rPr>
              <a:t>Select a peptide sequence</a:t>
            </a:r>
          </a:p>
          <a:p>
            <a:endParaRPr lang="sv-SE" b="1" dirty="0" smtClean="0">
              <a:latin typeface="Comic Sans MS" pitchFamily="66" charset="0"/>
            </a:endParaRPr>
          </a:p>
          <a:p>
            <a:endParaRPr lang="sv-SE" b="1" dirty="0"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Calculate possible</a:t>
            </a:r>
          </a:p>
          <a:p>
            <a:r>
              <a:rPr lang="sv-SE" b="1" dirty="0">
                <a:latin typeface="Comic Sans MS" pitchFamily="66" charset="0"/>
              </a:rPr>
              <a:t>fragment ion masses</a:t>
            </a:r>
          </a:p>
          <a:p>
            <a:endParaRPr lang="sv-SE" b="1" dirty="0" smtClean="0">
              <a:latin typeface="Comic Sans MS" pitchFamily="66" charset="0"/>
            </a:endParaRPr>
          </a:p>
          <a:p>
            <a:endParaRPr lang="sv-SE" b="1" dirty="0"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Choose number of </a:t>
            </a:r>
          </a:p>
          <a:p>
            <a:r>
              <a:rPr lang="sv-SE" b="1" dirty="0">
                <a:latin typeface="Comic Sans MS" pitchFamily="66" charset="0"/>
              </a:rPr>
              <a:t>fragment ions to select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Randomly select</a:t>
            </a:r>
          </a:p>
          <a:p>
            <a:r>
              <a:rPr lang="sv-SE" b="1" dirty="0">
                <a:latin typeface="Comic Sans MS" pitchFamily="66" charset="0"/>
              </a:rPr>
              <a:t>fragment ions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Search and store result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solidFill>
                  <a:srgbClr val="B3B3B3"/>
                </a:solidFill>
                <a:latin typeface="Comic Sans MS" pitchFamily="66" charset="0"/>
              </a:rPr>
              <a:t>Average over peptides</a:t>
            </a: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</p:txBody>
      </p:sp>
      <p:sp>
        <p:nvSpPr>
          <p:cNvPr id="49167" name="Line 5"/>
          <p:cNvSpPr>
            <a:spLocks noChangeShapeType="1"/>
          </p:cNvSpPr>
          <p:nvPr/>
        </p:nvSpPr>
        <p:spPr bwMode="auto">
          <a:xfrm>
            <a:off x="3467100" y="1595438"/>
            <a:ext cx="0" cy="461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6"/>
          <p:cNvSpPr>
            <a:spLocks noChangeShapeType="1"/>
          </p:cNvSpPr>
          <p:nvPr/>
        </p:nvSpPr>
        <p:spPr bwMode="auto">
          <a:xfrm>
            <a:off x="3467100" y="2735263"/>
            <a:ext cx="0" cy="461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7"/>
          <p:cNvSpPr>
            <a:spLocks noChangeShapeType="1"/>
          </p:cNvSpPr>
          <p:nvPr/>
        </p:nvSpPr>
        <p:spPr bwMode="auto">
          <a:xfrm>
            <a:off x="3467100" y="3805238"/>
            <a:ext cx="0" cy="461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Line 8"/>
          <p:cNvSpPr>
            <a:spLocks noChangeShapeType="1"/>
          </p:cNvSpPr>
          <p:nvPr/>
        </p:nvSpPr>
        <p:spPr bwMode="auto">
          <a:xfrm>
            <a:off x="3467100" y="4914900"/>
            <a:ext cx="0" cy="461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6200" y="1447800"/>
            <a:ext cx="1646238" cy="4114800"/>
            <a:chOff x="76200" y="1447800"/>
            <a:chExt cx="1646238" cy="4114800"/>
          </a:xfrm>
        </p:grpSpPr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H="1">
              <a:off x="76200" y="5562600"/>
              <a:ext cx="1646238" cy="0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H="1" flipV="1">
              <a:off x="93663" y="1447800"/>
              <a:ext cx="0" cy="4114800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H="1" flipV="1">
              <a:off x="104775" y="1447800"/>
              <a:ext cx="1279525" cy="0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 flipV="1">
              <a:off x="104775" y="3429000"/>
              <a:ext cx="0" cy="2133600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77863" y="3259138"/>
            <a:ext cx="1289050" cy="2193925"/>
            <a:chOff x="677863" y="3259138"/>
            <a:chExt cx="1289050" cy="2193925"/>
          </a:xfrm>
        </p:grpSpPr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685800" y="5448300"/>
              <a:ext cx="1033463" cy="0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H="1" flipV="1">
              <a:off x="677863" y="3259138"/>
              <a:ext cx="0" cy="2193925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H="1" flipV="1">
              <a:off x="687388" y="3276600"/>
              <a:ext cx="1279525" cy="0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 flipV="1">
              <a:off x="682625" y="4267200"/>
              <a:ext cx="0" cy="744538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243013" y="4419600"/>
            <a:ext cx="919162" cy="914400"/>
            <a:chOff x="1243013" y="4419600"/>
            <a:chExt cx="919162" cy="914400"/>
          </a:xfrm>
        </p:grpSpPr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H="1">
              <a:off x="1247775" y="5334000"/>
              <a:ext cx="457200" cy="0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V="1">
              <a:off x="1243013" y="4419600"/>
              <a:ext cx="1587" cy="914400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 flipV="1">
              <a:off x="1247775" y="4419600"/>
              <a:ext cx="914400" cy="0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 flipV="1">
              <a:off x="1247775" y="4800600"/>
              <a:ext cx="0" cy="322263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467100" y="5634038"/>
            <a:ext cx="0" cy="461962"/>
          </a:xfrm>
          <a:prstGeom prst="lin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252538" y="4419600"/>
            <a:ext cx="919162" cy="914400"/>
            <a:chOff x="1243013" y="4419600"/>
            <a:chExt cx="919162" cy="914400"/>
          </a:xfrm>
        </p:grpSpPr>
        <p:sp>
          <p:nvSpPr>
            <p:cNvPr id="49220" name="Line 9"/>
            <p:cNvSpPr>
              <a:spLocks noChangeShapeType="1"/>
            </p:cNvSpPr>
            <p:nvPr/>
          </p:nvSpPr>
          <p:spPr bwMode="auto">
            <a:xfrm flipH="1">
              <a:off x="1247775" y="53340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Line 10"/>
            <p:cNvSpPr>
              <a:spLocks noChangeShapeType="1"/>
            </p:cNvSpPr>
            <p:nvPr/>
          </p:nvSpPr>
          <p:spPr bwMode="auto">
            <a:xfrm flipV="1">
              <a:off x="1243013" y="4419600"/>
              <a:ext cx="1587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Line 11"/>
            <p:cNvSpPr>
              <a:spLocks noChangeShapeType="1"/>
            </p:cNvSpPr>
            <p:nvPr/>
          </p:nvSpPr>
          <p:spPr bwMode="auto">
            <a:xfrm flipH="1" flipV="1">
              <a:off x="1247775" y="44196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Line 20"/>
            <p:cNvSpPr>
              <a:spLocks noChangeShapeType="1"/>
            </p:cNvSpPr>
            <p:nvPr/>
          </p:nvSpPr>
          <p:spPr bwMode="auto">
            <a:xfrm flipH="1" flipV="1">
              <a:off x="1247775" y="4800600"/>
              <a:ext cx="0" cy="322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685800" y="3259138"/>
            <a:ext cx="1289050" cy="2193925"/>
            <a:chOff x="677863" y="3259138"/>
            <a:chExt cx="1289050" cy="2193925"/>
          </a:xfrm>
        </p:grpSpPr>
        <p:sp>
          <p:nvSpPr>
            <p:cNvPr id="49216" name="Line 12"/>
            <p:cNvSpPr>
              <a:spLocks noChangeShapeType="1"/>
            </p:cNvSpPr>
            <p:nvPr/>
          </p:nvSpPr>
          <p:spPr bwMode="auto">
            <a:xfrm flipH="1">
              <a:off x="685800" y="5448300"/>
              <a:ext cx="1033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Line 13"/>
            <p:cNvSpPr>
              <a:spLocks noChangeShapeType="1"/>
            </p:cNvSpPr>
            <p:nvPr/>
          </p:nvSpPr>
          <p:spPr bwMode="auto">
            <a:xfrm flipH="1" flipV="1">
              <a:off x="677863" y="3259138"/>
              <a:ext cx="0" cy="2193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Line 14"/>
            <p:cNvSpPr>
              <a:spLocks noChangeShapeType="1"/>
            </p:cNvSpPr>
            <p:nvPr/>
          </p:nvSpPr>
          <p:spPr bwMode="auto">
            <a:xfrm flipH="1" flipV="1">
              <a:off x="687388" y="3276600"/>
              <a:ext cx="1279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Line 19"/>
            <p:cNvSpPr>
              <a:spLocks noChangeShapeType="1"/>
            </p:cNvSpPr>
            <p:nvPr/>
          </p:nvSpPr>
          <p:spPr bwMode="auto">
            <a:xfrm flipH="1" flipV="1">
              <a:off x="682625" y="4267200"/>
              <a:ext cx="0" cy="744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76200" y="1447800"/>
            <a:ext cx="1646238" cy="4114800"/>
            <a:chOff x="76200" y="1447800"/>
            <a:chExt cx="1646238" cy="4114800"/>
          </a:xfrm>
        </p:grpSpPr>
        <p:sp>
          <p:nvSpPr>
            <p:cNvPr id="49212" name="Line 15"/>
            <p:cNvSpPr>
              <a:spLocks noChangeShapeType="1"/>
            </p:cNvSpPr>
            <p:nvPr/>
          </p:nvSpPr>
          <p:spPr bwMode="auto">
            <a:xfrm flipH="1">
              <a:off x="76200" y="5562600"/>
              <a:ext cx="1646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Line 16"/>
            <p:cNvSpPr>
              <a:spLocks noChangeShapeType="1"/>
            </p:cNvSpPr>
            <p:nvPr/>
          </p:nvSpPr>
          <p:spPr bwMode="auto">
            <a:xfrm flipH="1" flipV="1">
              <a:off x="93663" y="1447800"/>
              <a:ext cx="0" cy="411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Line 17"/>
            <p:cNvSpPr>
              <a:spLocks noChangeShapeType="1"/>
            </p:cNvSpPr>
            <p:nvPr/>
          </p:nvSpPr>
          <p:spPr bwMode="auto">
            <a:xfrm flipH="1" flipV="1">
              <a:off x="104775" y="1447800"/>
              <a:ext cx="1279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Line 18"/>
            <p:cNvSpPr>
              <a:spLocks noChangeShapeType="1"/>
            </p:cNvSpPr>
            <p:nvPr/>
          </p:nvSpPr>
          <p:spPr bwMode="auto">
            <a:xfrm flipH="1" flipV="1">
              <a:off x="104775" y="3429000"/>
              <a:ext cx="0" cy="213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689975" y="1274763"/>
            <a:ext cx="280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  <a:latin typeface="Courier" pitchFamily="49" charset="0"/>
              </a:rPr>
              <a:t>LSDPGVSPAVLSLEMLTDR</a:t>
            </a:r>
          </a:p>
        </p:txBody>
      </p:sp>
      <p:sp>
        <p:nvSpPr>
          <p:cNvPr id="49179" name="Rectangle 25"/>
          <p:cNvSpPr>
            <a:spLocks noChangeArrowheads="1"/>
          </p:cNvSpPr>
          <p:nvPr/>
        </p:nvSpPr>
        <p:spPr bwMode="auto">
          <a:xfrm>
            <a:off x="8382000" y="838200"/>
            <a:ext cx="3200400" cy="12954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51" name="Flowchart: Magnetic Disk 23"/>
          <p:cNvSpPr>
            <a:spLocks noChangeArrowheads="1"/>
          </p:cNvSpPr>
          <p:nvPr/>
        </p:nvSpPr>
        <p:spPr bwMode="auto">
          <a:xfrm>
            <a:off x="8385175" y="1033463"/>
            <a:ext cx="685800" cy="838200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52" name="TextBox 24"/>
          <p:cNvSpPr txBox="1">
            <a:spLocks noChangeArrowheads="1"/>
          </p:cNvSpPr>
          <p:nvPr/>
        </p:nvSpPr>
        <p:spPr bwMode="auto">
          <a:xfrm>
            <a:off x="8350250" y="1219200"/>
            <a:ext cx="87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urier" pitchFamily="49" charset="0"/>
              </a:rPr>
              <a:t>Prot.</a:t>
            </a:r>
          </a:p>
          <a:p>
            <a:r>
              <a:rPr lang="en-US" sz="1800">
                <a:latin typeface="Courier" pitchFamily="49" charset="0"/>
              </a:rPr>
              <a:t>seq.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262688" y="2867025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372225" y="29892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429375" y="3149600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415088" y="3316288"/>
            <a:ext cx="381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138863" y="2765425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400800" y="351472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019800" y="26670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400800" y="368617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urier" pitchFamily="49" charset="0"/>
                <a:sym typeface="Wingdings" pitchFamily="2" charset="2"/>
              </a:rPr>
              <a:t></a:t>
            </a:r>
            <a:endParaRPr lang="en-US" sz="2800" b="1">
              <a:latin typeface="Courier" pitchFamily="49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848600" y="2895600"/>
            <a:ext cx="6096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">
                <a:latin typeface="Courier" pitchFamily="49" charset="0"/>
              </a:rPr>
              <a:t>201.12</a:t>
            </a:r>
          </a:p>
          <a:p>
            <a:r>
              <a:rPr lang="en-US" sz="600">
                <a:latin typeface="Courier" pitchFamily="49" charset="0"/>
              </a:rPr>
              <a:t>504.28</a:t>
            </a:r>
          </a:p>
          <a:p>
            <a:r>
              <a:rPr lang="en-US" sz="600">
                <a:latin typeface="Courier" pitchFamily="49" charset="0"/>
              </a:rPr>
              <a:t>964.48</a:t>
            </a:r>
          </a:p>
          <a:p>
            <a:r>
              <a:rPr lang="en-US" sz="600">
                <a:latin typeface="Courier" pitchFamily="49" charset="0"/>
              </a:rPr>
              <a:t>1123.59</a:t>
            </a:r>
          </a:p>
          <a:p>
            <a:r>
              <a:rPr lang="en-US" sz="600">
                <a:latin typeface="Courier" pitchFamily="49" charset="0"/>
              </a:rPr>
              <a:t>1247.67</a:t>
            </a:r>
          </a:p>
          <a:p>
            <a:r>
              <a:rPr lang="en-US" sz="600">
                <a:latin typeface="Courier" pitchFamily="49" charset="0"/>
              </a:rPr>
              <a:t>1496.76</a:t>
            </a:r>
          </a:p>
          <a:p>
            <a:r>
              <a:rPr lang="en-US" sz="600">
                <a:latin typeface="Courier" pitchFamily="49" charset="0"/>
              </a:rPr>
              <a:t>1530.82</a:t>
            </a:r>
          </a:p>
          <a:p>
            <a:r>
              <a:rPr lang="en-US" sz="600">
                <a:latin typeface="Courier" pitchFamily="49" charset="0"/>
              </a:rPr>
              <a:t>1710.89</a:t>
            </a:r>
          </a:p>
          <a:p>
            <a:endParaRPr lang="en-US" sz="600">
              <a:latin typeface="Courier" pitchFamily="49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6586538" y="4241800"/>
            <a:ext cx="6096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">
                <a:latin typeface="Courier" pitchFamily="49" charset="0"/>
              </a:rPr>
              <a:t>201.12</a:t>
            </a:r>
          </a:p>
          <a:p>
            <a:r>
              <a:rPr lang="en-US" sz="600">
                <a:latin typeface="Courier" pitchFamily="49" charset="0"/>
              </a:rPr>
              <a:t>504.28</a:t>
            </a:r>
          </a:p>
          <a:p>
            <a:r>
              <a:rPr lang="en-US" sz="600">
                <a:latin typeface="Courier" pitchFamily="49" charset="0"/>
              </a:rPr>
              <a:t>964.48</a:t>
            </a:r>
          </a:p>
          <a:p>
            <a:r>
              <a:rPr lang="en-US" sz="600">
                <a:latin typeface="Courier" pitchFamily="49" charset="0"/>
              </a:rPr>
              <a:t>1123.59</a:t>
            </a:r>
          </a:p>
          <a:p>
            <a:r>
              <a:rPr lang="en-US" sz="600">
                <a:latin typeface="Courier" pitchFamily="49" charset="0"/>
              </a:rPr>
              <a:t>1247.67</a:t>
            </a:r>
          </a:p>
          <a:p>
            <a:r>
              <a:rPr lang="en-US" sz="600">
                <a:latin typeface="Courier" pitchFamily="49" charset="0"/>
              </a:rPr>
              <a:t>1496.76</a:t>
            </a:r>
          </a:p>
          <a:p>
            <a:r>
              <a:rPr lang="en-US" sz="600">
                <a:latin typeface="Courier" pitchFamily="49" charset="0"/>
              </a:rPr>
              <a:t>1530.82</a:t>
            </a:r>
          </a:p>
          <a:p>
            <a:r>
              <a:rPr lang="en-US" sz="600">
                <a:latin typeface="Courier" pitchFamily="49" charset="0"/>
              </a:rPr>
              <a:t>1710.89</a:t>
            </a:r>
          </a:p>
          <a:p>
            <a:endParaRPr lang="en-US" sz="600">
              <a:latin typeface="Courier" pitchFamily="49" charset="0"/>
            </a:endParaRPr>
          </a:p>
        </p:txBody>
      </p: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8323263" y="4154488"/>
            <a:ext cx="744537" cy="874712"/>
            <a:chOff x="8323916" y="4154269"/>
            <a:chExt cx="743884" cy="874931"/>
          </a:xfrm>
        </p:grpSpPr>
        <p:sp>
          <p:nvSpPr>
            <p:cNvPr id="49210" name="Flowchart: Magnetic Disk 23"/>
            <p:cNvSpPr>
              <a:spLocks noChangeArrowheads="1"/>
            </p:cNvSpPr>
            <p:nvPr/>
          </p:nvSpPr>
          <p:spPr bwMode="auto">
            <a:xfrm>
              <a:off x="8323916" y="4154269"/>
              <a:ext cx="685800" cy="838200"/>
            </a:xfrm>
            <a:prstGeom prst="flowChartMagneticDisk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211" name="TextBox 24"/>
            <p:cNvSpPr txBox="1">
              <a:spLocks noChangeArrowheads="1"/>
            </p:cNvSpPr>
            <p:nvPr/>
          </p:nvSpPr>
          <p:spPr bwMode="auto">
            <a:xfrm>
              <a:off x="8331701" y="4382869"/>
              <a:ext cx="7360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urier" pitchFamily="49" charset="0"/>
                </a:rPr>
                <a:t>Seq.</a:t>
              </a:r>
            </a:p>
            <a:p>
              <a:r>
                <a:rPr lang="en-US" sz="1800">
                  <a:latin typeface="Courier" pitchFamily="49" charset="0"/>
                </a:rPr>
                <a:t>DB</a:t>
              </a:r>
            </a:p>
          </p:txBody>
        </p:sp>
      </p:grpSp>
      <p:sp>
        <p:nvSpPr>
          <p:cNvPr id="49193" name="Rectangle 54"/>
          <p:cNvSpPr>
            <a:spLocks noChangeArrowheads="1"/>
          </p:cNvSpPr>
          <p:nvPr/>
        </p:nvSpPr>
        <p:spPr bwMode="auto">
          <a:xfrm>
            <a:off x="5715000" y="6172200"/>
            <a:ext cx="3886200" cy="1447800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781800" y="5791200"/>
            <a:ext cx="1828800" cy="990600"/>
            <a:chOff x="6858000" y="5562600"/>
            <a:chExt cx="1828800" cy="990600"/>
          </a:xfrm>
        </p:grpSpPr>
        <p:sp>
          <p:nvSpPr>
            <p:cNvPr id="49208" name="Oval 50"/>
            <p:cNvSpPr>
              <a:spLocks noChangeArrowheads="1"/>
            </p:cNvSpPr>
            <p:nvPr/>
          </p:nvSpPr>
          <p:spPr bwMode="auto">
            <a:xfrm>
              <a:off x="6858000" y="5562600"/>
              <a:ext cx="1828800" cy="990600"/>
            </a:xfrm>
            <a:prstGeom prst="ellipse">
              <a:avLst/>
            </a:prstGeom>
            <a:solidFill>
              <a:srgbClr val="D93238"/>
            </a:solidFill>
            <a:ln w="5715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209" name="TextBox 52"/>
            <p:cNvSpPr txBox="1">
              <a:spLocks noChangeArrowheads="1"/>
            </p:cNvSpPr>
            <p:nvPr/>
          </p:nvSpPr>
          <p:spPr bwMode="auto">
            <a:xfrm>
              <a:off x="7082976" y="5577114"/>
              <a:ext cx="13837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Search</a:t>
              </a:r>
            </a:p>
            <a:p>
              <a:r>
                <a:rPr lang="en-US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engine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945313" y="6100763"/>
            <a:ext cx="147955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cs typeface="Arial" charset="0"/>
              </a:rPr>
              <a:t>Identification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239000" y="4419600"/>
            <a:ext cx="18637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Is it significant?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486400" y="2590800"/>
            <a:ext cx="3414713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Is the identified sequence </a:t>
            </a:r>
          </a:p>
          <a:p>
            <a:r>
              <a:rPr lang="en-US" sz="1800" b="1"/>
              <a:t>identical to the one used to </a:t>
            </a:r>
          </a:p>
          <a:p>
            <a:r>
              <a:rPr lang="en-US" sz="1800" b="1"/>
              <a:t>generate the synthetic data?</a:t>
            </a: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 flipV="1">
            <a:off x="5943600" y="1600200"/>
            <a:ext cx="1219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5"/>
          <p:cNvSpPr>
            <a:spLocks noChangeShapeType="1"/>
          </p:cNvSpPr>
          <p:nvPr/>
        </p:nvSpPr>
        <p:spPr bwMode="auto">
          <a:xfrm>
            <a:off x="5715000" y="3505200"/>
            <a:ext cx="53340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" name="TextBox 57"/>
          <p:cNvSpPr txBox="1">
            <a:spLocks noChangeArrowheads="1"/>
          </p:cNvSpPr>
          <p:nvPr/>
        </p:nvSpPr>
        <p:spPr bwMode="auto">
          <a:xfrm>
            <a:off x="5605463" y="1289050"/>
            <a:ext cx="280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93238"/>
                </a:solidFill>
                <a:latin typeface="Courier" pitchFamily="49" charset="0"/>
              </a:rPr>
              <a:t>LSDPGVSPAVLSLEMLTDR</a:t>
            </a:r>
          </a:p>
        </p:txBody>
      </p:sp>
      <p:sp>
        <p:nvSpPr>
          <p:cNvPr id="25714" name="Oval 37"/>
          <p:cNvSpPr>
            <a:spLocks noChangeArrowheads="1"/>
          </p:cNvSpPr>
          <p:nvPr/>
        </p:nvSpPr>
        <p:spPr bwMode="auto">
          <a:xfrm>
            <a:off x="5167313" y="4162425"/>
            <a:ext cx="360362" cy="360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5105400" y="3962400"/>
            <a:ext cx="533400" cy="641350"/>
            <a:chOff x="4829628" y="2920555"/>
            <a:chExt cx="533400" cy="641567"/>
          </a:xfrm>
        </p:grpSpPr>
        <p:sp>
          <p:nvSpPr>
            <p:cNvPr id="49206" name="Oval 37"/>
            <p:cNvSpPr>
              <a:spLocks noChangeArrowheads="1"/>
            </p:cNvSpPr>
            <p:nvPr/>
          </p:nvSpPr>
          <p:spPr bwMode="auto">
            <a:xfrm>
              <a:off x="4829628" y="2977020"/>
              <a:ext cx="533400" cy="533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207" name="TextBox 36"/>
            <p:cNvSpPr txBox="1">
              <a:spLocks noChangeArrowheads="1"/>
            </p:cNvSpPr>
            <p:nvPr/>
          </p:nvSpPr>
          <p:spPr bwMode="auto">
            <a:xfrm>
              <a:off x="4866141" y="2920555"/>
              <a:ext cx="438150" cy="64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</p:grp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latin typeface="Comic Sans MS" pitchFamily="66" charset="0"/>
              </a:rPr>
              <a:t>Select a peptide sequence</a:t>
            </a:r>
          </a:p>
          <a:p>
            <a:endParaRPr lang="sv-SE" b="1" dirty="0" smtClean="0">
              <a:latin typeface="Comic Sans MS" pitchFamily="66" charset="0"/>
            </a:endParaRPr>
          </a:p>
          <a:p>
            <a:endParaRPr lang="sv-SE" b="1" dirty="0"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Calculate possible</a:t>
            </a:r>
          </a:p>
          <a:p>
            <a:r>
              <a:rPr lang="sv-SE" b="1" dirty="0">
                <a:latin typeface="Comic Sans MS" pitchFamily="66" charset="0"/>
              </a:rPr>
              <a:t>fragment ion masses</a:t>
            </a:r>
          </a:p>
          <a:p>
            <a:endParaRPr lang="sv-SE" b="1" dirty="0" smtClean="0">
              <a:latin typeface="Comic Sans MS" pitchFamily="66" charset="0"/>
            </a:endParaRPr>
          </a:p>
          <a:p>
            <a:endParaRPr lang="sv-SE" b="1" dirty="0"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Choose number of </a:t>
            </a:r>
          </a:p>
          <a:p>
            <a:r>
              <a:rPr lang="sv-SE" b="1" dirty="0">
                <a:latin typeface="Comic Sans MS" pitchFamily="66" charset="0"/>
              </a:rPr>
              <a:t>fragment ions to select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Randomly select</a:t>
            </a:r>
          </a:p>
          <a:p>
            <a:r>
              <a:rPr lang="sv-SE" b="1" dirty="0">
                <a:latin typeface="Comic Sans MS" pitchFamily="66" charset="0"/>
              </a:rPr>
              <a:t>fragment ions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Search and store result</a:t>
            </a:r>
          </a:p>
          <a:p>
            <a:endParaRPr lang="sv-SE" b="1" dirty="0" smtClean="0">
              <a:solidFill>
                <a:srgbClr val="B3B3B3"/>
              </a:solidFill>
              <a:latin typeface="Comic Sans MS" pitchFamily="66" charset="0"/>
            </a:endParaRP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  <a:p>
            <a:r>
              <a:rPr lang="sv-SE" b="1" dirty="0">
                <a:latin typeface="Comic Sans MS" pitchFamily="66" charset="0"/>
              </a:rPr>
              <a:t>Average over peptides</a:t>
            </a:r>
          </a:p>
          <a:p>
            <a:endParaRPr lang="sv-SE" b="1" dirty="0">
              <a:solidFill>
                <a:srgbClr val="B3B3B3"/>
              </a:solidFill>
              <a:latin typeface="Comic Sans MS" pitchFamily="66" charset="0"/>
            </a:endParaRPr>
          </a:p>
        </p:txBody>
      </p:sp>
      <p:sp>
        <p:nvSpPr>
          <p:cNvPr id="101" name="Line 21"/>
          <p:cNvSpPr>
            <a:spLocks noChangeShapeType="1"/>
          </p:cNvSpPr>
          <p:nvPr/>
        </p:nvSpPr>
        <p:spPr bwMode="auto">
          <a:xfrm>
            <a:off x="3476625" y="5638800"/>
            <a:ext cx="0" cy="461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205" name="Line 21"/>
          <p:cNvSpPr>
            <a:spLocks noChangeShapeType="1"/>
          </p:cNvSpPr>
          <p:nvPr/>
        </p:nvSpPr>
        <p:spPr bwMode="auto">
          <a:xfrm>
            <a:off x="3476625" y="5638800"/>
            <a:ext cx="0" cy="461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8 0.00323 L -0.33698 0.003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52601E-6 L 0.00035 0.1109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1.15607E-6 L 0.25678 0.0013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23699E-6 L 0.25139 0.246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69942E-6 C 0.00573 -0.00694 0.01163 -0.01387 0.01736 -0.01919 C 0.02309 -0.02451 0.0335 -0.02567 0.03489 -0.03168 C 0.03628 -0.03769 0.02482 -0.04809 0.02534 -0.05503 C 0.02586 -0.06197 0.03854 -0.06613 0.03802 -0.07399 C 0.0375 -0.08185 0.02517 -0.09341 0.02222 -0.1015 C 0.01927 -0.1096 0.01996 -0.11353 0.02066 -0.12278 C 0.02135 -0.13202 0.02239 -0.14913 0.02691 -0.15653 C 0.03142 -0.16393 0.03958 -0.16532 0.04757 -0.16717 C 0.05555 -0.16902 0.06666 -0.16925 0.07465 -0.16717 C 0.08264 -0.16509 0.09114 -0.16116 0.09514 -0.15445 C 0.09913 -0.14775 0.09809 -0.13364 0.09843 -0.12694 C 0.09878 -0.12023 0.09687 -0.11399 0.09687 -0.11422 C 0.09687 -0.11445 0.09895 -0.12717 0.09843 -0.12902 " pathEditMode="relative" ptsTypes="aaaaaaaaaaaa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827E-6 L 0.16389 0.0275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1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23282 0.0138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5549E-6 L 0.23177 -0.0367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0116E-6 L 0.22951 0.0279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8844E-6 L 0.16875 -0.0050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2948E-6 L 0.2474 -0.02474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64162E-6 L 0.19409 -0.01202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7 L 0.20746 -0.02497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93642E-7 L -0.13646 0.1974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20231E-7 L -0.1092 0.3190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6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3064E-6 L 0.09635 0.32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21387E-6 C 0.00173 -0.02706 0.00347 -0.05388 0.00642 -0.05295 C 0.00937 -0.05203 0.02152 0.003 0.01753 0.00624 C 0.01354 0.00948 -0.01129 -0.037 -0.01737 -0.03376 C -0.02344 -0.03052 -0.02362 0.02474 -0.0191 0.02543 C -0.01459 0.02612 0.00434 -0.03029 0.00954 -0.0296 C 0.01475 -0.02891 0.00711 0.03028 0.01267 0.02959 C 0.01823 0.0289 0.04427 -0.03052 0.04288 -0.03376 C 0.04149 -0.037 0.01232 0.00439 0.00486 0.01063 " pathEditMode="relative" ptsTypes="aaaaaaaaA">
                                      <p:cBhvr>
                                        <p:cTn id="1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948 L -0.10382 -0.17434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59" grpId="1"/>
      <p:bldP spid="59" grpId="2"/>
      <p:bldP spid="60" grpId="0" animBg="1"/>
      <p:bldP spid="51" grpId="0"/>
      <p:bldP spid="51" grpId="1"/>
      <p:bldP spid="26651" grpId="0" animBg="1"/>
      <p:bldP spid="26651" grpId="1" animBg="1"/>
      <p:bldP spid="26652" grpId="0"/>
      <p:bldP spid="26652" grpId="1"/>
      <p:bldP spid="72" grpId="0"/>
      <p:bldP spid="72" grpId="1"/>
      <p:bldP spid="72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6" grpId="0"/>
      <p:bldP spid="76" grpId="1"/>
      <p:bldP spid="76" grpId="2"/>
      <p:bldP spid="77" grpId="0"/>
      <p:bldP spid="77" grpId="1"/>
      <p:bldP spid="77" grpId="2"/>
      <p:bldP spid="78" grpId="0"/>
      <p:bldP spid="78" grpId="1"/>
      <p:bldP spid="78" grpId="2"/>
      <p:bldP spid="79" grpId="0"/>
      <p:bldP spid="79" grpId="1"/>
      <p:bldP spid="79" grpId="2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9" grpId="0" animBg="1"/>
      <p:bldP spid="89" grpId="1" animBg="1"/>
      <p:bldP spid="82" grpId="0" animBg="1"/>
      <p:bldP spid="83" grpId="0" animBg="1"/>
      <p:bldP spid="84" grpId="0" animBg="1"/>
      <p:bldP spid="85" grpId="0" animBg="1"/>
      <p:bldP spid="86" grpId="0"/>
      <p:bldP spid="25714" grpId="0" animBg="1"/>
      <p:bldP spid="25714" grpId="1" animBg="1"/>
      <p:bldP spid="100" grpId="0"/>
      <p:bldP spid="10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Simulations using synthetic spectra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Rectangle 24"/>
          <p:cNvSpPr>
            <a:spLocks noChangeArrowheads="1"/>
          </p:cNvSpPr>
          <p:nvPr/>
        </p:nvSpPr>
        <p:spPr bwMode="auto">
          <a:xfrm>
            <a:off x="2743200" y="1219200"/>
            <a:ext cx="838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25"/>
          <p:cNvSpPr txBox="1">
            <a:spLocks noChangeArrowheads="1"/>
          </p:cNvSpPr>
          <p:nvPr/>
        </p:nvSpPr>
        <p:spPr bwMode="auto">
          <a:xfrm>
            <a:off x="6553200" y="2133600"/>
            <a:ext cx="2438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Each point is an average of searches with 20 randomly generated synthetic fragment mass spectra.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40025" y="1295400"/>
            <a:ext cx="10518775" cy="4343400"/>
            <a:chOff x="2740025" y="1295400"/>
            <a:chExt cx="10518775" cy="434340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40025" y="1427163"/>
              <a:ext cx="3663950" cy="3602037"/>
              <a:chOff x="2740025" y="1427163"/>
              <a:chExt cx="3663950" cy="3602037"/>
            </a:xfrm>
          </p:grpSpPr>
          <p:pic>
            <p:nvPicPr>
              <p:cNvPr id="5019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73" t="11150" r="69026" b="11150"/>
              <a:stretch>
                <a:fillRect/>
              </a:stretch>
            </p:blipFill>
            <p:spPr bwMode="auto">
              <a:xfrm>
                <a:off x="2740025" y="1427163"/>
                <a:ext cx="3663950" cy="3602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6" name="Rectangle 5"/>
              <p:cNvSpPr>
                <a:spLocks noChangeArrowheads="1"/>
              </p:cNvSpPr>
              <p:nvPr/>
            </p:nvSpPr>
            <p:spPr bwMode="auto">
              <a:xfrm>
                <a:off x="3487056" y="1632858"/>
                <a:ext cx="838200" cy="990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94" name="Rectangle 9"/>
            <p:cNvSpPr>
              <a:spLocks noChangeArrowheads="1"/>
            </p:cNvSpPr>
            <p:nvPr/>
          </p:nvSpPr>
          <p:spPr bwMode="auto">
            <a:xfrm>
              <a:off x="8686800" y="1295400"/>
              <a:ext cx="4572000" cy="4343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noProof="1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77000" y="1371600"/>
            <a:ext cx="2438400" cy="426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66800" y="4068763"/>
            <a:ext cx="2855913" cy="336550"/>
            <a:chOff x="624" y="2655"/>
            <a:chExt cx="1799" cy="212"/>
          </a:xfrm>
        </p:grpSpPr>
        <p:sp>
          <p:nvSpPr>
            <p:cNvPr id="50191" name="Line 10"/>
            <p:cNvSpPr>
              <a:spLocks noChangeShapeType="1"/>
            </p:cNvSpPr>
            <p:nvPr/>
          </p:nvSpPr>
          <p:spPr bwMode="auto">
            <a:xfrm flipH="1">
              <a:off x="624" y="2679"/>
              <a:ext cx="1799" cy="9"/>
            </a:xfrm>
            <a:prstGeom prst="line">
              <a:avLst/>
            </a:prstGeom>
            <a:noFill/>
            <a:ln w="57150">
              <a:solidFill>
                <a:srgbClr val="D93238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Text Box 12"/>
            <p:cNvSpPr txBox="1">
              <a:spLocks noChangeArrowheads="1"/>
            </p:cNvSpPr>
            <p:nvPr/>
          </p:nvSpPr>
          <p:spPr bwMode="auto">
            <a:xfrm>
              <a:off x="1632" y="2655"/>
              <a:ext cx="7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sv-SE" sz="1600" b="1" dirty="0">
                  <a:solidFill>
                    <a:srgbClr val="D93238"/>
                  </a:solidFill>
                </a:rPr>
                <a:t>Threshold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019550" y="1435100"/>
            <a:ext cx="4972050" cy="3600450"/>
            <a:chOff x="2484" y="996"/>
            <a:chExt cx="3132" cy="2268"/>
          </a:xfrm>
        </p:grpSpPr>
        <p:pic>
          <p:nvPicPr>
            <p:cNvPr id="5018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4520" t="11150" r="36316" b="11150"/>
            <a:stretch>
              <a:fillRect/>
            </a:stretch>
          </p:blipFill>
          <p:spPr bwMode="auto">
            <a:xfrm>
              <a:off x="3264" y="996"/>
              <a:ext cx="2352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7" name="Rectangle 8"/>
            <p:cNvSpPr>
              <a:spLocks noChangeArrowheads="1"/>
            </p:cNvSpPr>
            <p:nvPr/>
          </p:nvSpPr>
          <p:spPr bwMode="auto">
            <a:xfrm>
              <a:off x="3792" y="1104"/>
              <a:ext cx="52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8" name="Text Box 6"/>
            <p:cNvSpPr txBox="1">
              <a:spLocks noChangeArrowheads="1"/>
            </p:cNvSpPr>
            <p:nvPr/>
          </p:nvSpPr>
          <p:spPr bwMode="auto">
            <a:xfrm>
              <a:off x="3717" y="1107"/>
              <a:ext cx="103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sv-SE" sz="1400" b="1"/>
                <a:t>Each point is an average of 50 peptides.</a:t>
              </a:r>
            </a:p>
          </p:txBody>
        </p:sp>
        <p:sp>
          <p:nvSpPr>
            <p:cNvPr id="50189" name="Line 9"/>
            <p:cNvSpPr>
              <a:spLocks noChangeShapeType="1"/>
            </p:cNvSpPr>
            <p:nvPr/>
          </p:nvSpPr>
          <p:spPr bwMode="auto">
            <a:xfrm flipH="1" flipV="1">
              <a:off x="2688" y="2064"/>
              <a:ext cx="384" cy="0"/>
            </a:xfrm>
            <a:prstGeom prst="line">
              <a:avLst/>
            </a:prstGeom>
            <a:noFill/>
            <a:ln w="57150">
              <a:solidFill>
                <a:srgbClr val="D93238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Text Box 16"/>
            <p:cNvSpPr txBox="1">
              <a:spLocks noChangeArrowheads="1"/>
            </p:cNvSpPr>
            <p:nvPr/>
          </p:nvSpPr>
          <p:spPr bwMode="auto">
            <a:xfrm>
              <a:off x="2484" y="1488"/>
              <a:ext cx="79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600" b="1">
                  <a:solidFill>
                    <a:srgbClr val="D93238"/>
                  </a:solidFill>
                </a:rPr>
                <a:t>Average over peptides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Critical number of fragment masses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228600" y="779463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209675" y="1660525"/>
            <a:ext cx="838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1435100"/>
            <a:ext cx="3733800" cy="3600450"/>
            <a:chOff x="5257800" y="1434873"/>
            <a:chExt cx="3733800" cy="3600450"/>
          </a:xfrm>
        </p:grpSpPr>
        <p:pic>
          <p:nvPicPr>
            <p:cNvPr id="5120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4520" t="11150" r="36316" b="11150"/>
            <a:stretch>
              <a:fillRect/>
            </a:stretch>
          </p:blipFill>
          <p:spPr bwMode="auto">
            <a:xfrm>
              <a:off x="5257800" y="1434873"/>
              <a:ext cx="37338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7" name="Rectangle 8"/>
            <p:cNvSpPr>
              <a:spLocks noChangeArrowheads="1"/>
            </p:cNvSpPr>
            <p:nvPr/>
          </p:nvSpPr>
          <p:spPr bwMode="auto">
            <a:xfrm>
              <a:off x="6096000" y="1606323"/>
              <a:ext cx="8382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0508 L -0.28021 -0.00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936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Small peptides are slightly more difficult to identify</a:t>
            </a:r>
          </a:p>
        </p:txBody>
      </p:sp>
      <p:sp>
        <p:nvSpPr>
          <p:cNvPr id="52228" name="Line 3"/>
          <p:cNvSpPr>
            <a:spLocks noChangeShapeType="1"/>
          </p:cNvSpPr>
          <p:nvPr/>
        </p:nvSpPr>
        <p:spPr bwMode="auto">
          <a:xfrm>
            <a:off x="228600" y="609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807325" y="16002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086600" y="5951538"/>
            <a:ext cx="2209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No modification</a:t>
            </a: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3121025" y="1998663"/>
            <a:ext cx="1185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m</a:t>
            </a:r>
            <a:r>
              <a:rPr lang="sv-SE" sz="1800" b="1" baseline="-25000"/>
              <a:t>precursor</a:t>
            </a:r>
            <a:endParaRPr lang="sv-SE" sz="1800" b="1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 flipH="1" flipV="1">
            <a:off x="3852863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 flipV="1">
            <a:off x="4833938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A lower precursor mass error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requires fewer fragment masses for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identification of unmodified peptides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572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Line 9"/>
          <p:cNvSpPr>
            <a:spLocks noChangeShapeType="1"/>
          </p:cNvSpPr>
          <p:nvPr/>
        </p:nvSpPr>
        <p:spPr bwMode="auto">
          <a:xfrm flipH="1" flipV="1">
            <a:off x="3609975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9"/>
          <p:cNvSpPr>
            <a:spLocks noChangeShapeType="1"/>
          </p:cNvSpPr>
          <p:nvPr/>
        </p:nvSpPr>
        <p:spPr bwMode="auto">
          <a:xfrm flipH="1" flipV="1">
            <a:off x="4665663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086600" y="5951538"/>
            <a:ext cx="2362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No modification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572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0" y="174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The dependence on the fragment mass error is weak below a threshold for identification of unmodified peptides</a:t>
            </a:r>
          </a:p>
        </p:txBody>
      </p:sp>
      <p:sp>
        <p:nvSpPr>
          <p:cNvPr id="54276" name="Line 3"/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3225800" y="2057400"/>
            <a:ext cx="140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>
                <a:latin typeface="Symbol" pitchFamily="18" charset="2"/>
              </a:rPr>
              <a:t>D</a:t>
            </a:r>
            <a:r>
              <a:rPr lang="sv-SE" sz="1800" b="1"/>
              <a:t>m</a:t>
            </a:r>
            <a:r>
              <a:rPr lang="sv-SE" sz="1800" b="1" baseline="-25000"/>
              <a:t>fragment</a:t>
            </a:r>
            <a:endParaRPr lang="sv-SE" sz="1800" b="1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7086600" y="59436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/>
              <a:t>No modification</a:t>
            </a:r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 flipH="1" flipV="1">
            <a:off x="3871913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 flipH="1" flipV="1">
            <a:off x="5791200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2986088" y="3570287"/>
            <a:ext cx="723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5425" y="4457700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66069" y="51728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101850" y="5351463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101850" y="5422900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56404" y="0"/>
            <a:ext cx="7851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Identification – Peptide Mass Fingerprinting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3209925" y="4386262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280444" y="5242718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780506" y="5314156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317751" y="5421312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029619" y="5064919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566194" y="5244306"/>
            <a:ext cx="573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673350" y="5422900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780506" y="5171281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352006" y="5314156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209131" y="5457031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TextBox 7"/>
          <p:cNvSpPr txBox="1">
            <a:spLocks noChangeArrowheads="1"/>
          </p:cNvSpPr>
          <p:nvPr/>
        </p:nvSpPr>
        <p:spPr bwMode="auto">
          <a:xfrm>
            <a:off x="3316288" y="2835275"/>
            <a:ext cx="182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710113" y="4457700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4673600" y="5064125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5031581" y="5066506"/>
            <a:ext cx="928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959350" y="5065712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5316538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5745163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5175250" y="5064125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5245100" y="5064125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5603081" y="5064919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5530850" y="5065712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888038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6316663" y="5060950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6030913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TextBox 7"/>
          <p:cNvSpPr txBox="1">
            <a:spLocks noChangeArrowheads="1"/>
          </p:cNvSpPr>
          <p:nvPr/>
        </p:nvSpPr>
        <p:spPr bwMode="auto">
          <a:xfrm>
            <a:off x="4710113" y="3684587"/>
            <a:ext cx="21399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All Peptide 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Masses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4708525" y="19653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9" name="TextBox 7"/>
          <p:cNvSpPr txBox="1">
            <a:spLocks noChangeArrowheads="1"/>
          </p:cNvSpPr>
          <p:nvPr/>
        </p:nvSpPr>
        <p:spPr bwMode="auto">
          <a:xfrm>
            <a:off x="4649788" y="2087562"/>
            <a:ext cx="226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 Protein</a:t>
            </a:r>
          </a:p>
        </p:txBody>
      </p:sp>
      <p:sp>
        <p:nvSpPr>
          <p:cNvPr id="91" name="Oval 90"/>
          <p:cNvSpPr/>
          <p:nvPr/>
        </p:nvSpPr>
        <p:spPr>
          <a:xfrm>
            <a:off x="3281363" y="1042987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424113" y="685800"/>
            <a:ext cx="1643062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6200000" flipH="1">
            <a:off x="2889250" y="2359025"/>
            <a:ext cx="12128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3981450" y="5383212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4352925" y="5102225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781425" y="5102225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6" name="TextBox 7"/>
          <p:cNvSpPr txBox="1">
            <a:spLocks noChangeArrowheads="1"/>
          </p:cNvSpPr>
          <p:nvPr/>
        </p:nvSpPr>
        <p:spPr bwMode="auto">
          <a:xfrm>
            <a:off x="1184275" y="5580062"/>
            <a:ext cx="616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Compare, Score, Test Significance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138988" y="5883275"/>
            <a:ext cx="9286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6283325" y="4110037"/>
            <a:ext cx="35702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0800000">
            <a:off x="6853238" y="2324100"/>
            <a:ext cx="12144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0" name="TextBox 7"/>
          <p:cNvSpPr txBox="1">
            <a:spLocks noChangeArrowheads="1"/>
          </p:cNvSpPr>
          <p:nvPr/>
        </p:nvSpPr>
        <p:spPr bwMode="auto">
          <a:xfrm rot="5400000">
            <a:off x="6204745" y="3877468"/>
            <a:ext cx="4202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Repeat for each protein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4067175" y="5102225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4708525" y="2751137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4708525" y="3465512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4708525" y="4211637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3279775" y="3468687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3279775" y="4214812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7" name="TextBox 24"/>
          <p:cNvSpPr txBox="1">
            <a:spLocks noChangeArrowheads="1"/>
          </p:cNvSpPr>
          <p:nvPr/>
        </p:nvSpPr>
        <p:spPr bwMode="auto">
          <a:xfrm>
            <a:off x="4730750" y="1093787"/>
            <a:ext cx="18827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 dirty="0">
                <a:cs typeface="Arial" charset="0"/>
              </a:rPr>
              <a:t>Sequence</a:t>
            </a:r>
          </a:p>
          <a:p>
            <a:pPr algn="ctr">
              <a:lnSpc>
                <a:spcPts val="2600"/>
              </a:lnSpc>
            </a:pPr>
            <a:r>
              <a:rPr lang="en-US" sz="2800" b="1" dirty="0">
                <a:cs typeface="Arial" charset="0"/>
              </a:rPr>
              <a:t>DB</a:t>
            </a:r>
          </a:p>
        </p:txBody>
      </p:sp>
      <p:sp>
        <p:nvSpPr>
          <p:cNvPr id="6198" name="Flowchart: Magnetic Disk 23"/>
          <p:cNvSpPr>
            <a:spLocks noChangeArrowheads="1"/>
          </p:cNvSpPr>
          <p:nvPr/>
        </p:nvSpPr>
        <p:spPr bwMode="auto">
          <a:xfrm>
            <a:off x="4852988" y="728662"/>
            <a:ext cx="1643062" cy="1073150"/>
          </a:xfrm>
          <a:prstGeom prst="flowChartMagneticDisk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2602089" y="6334780"/>
            <a:ext cx="3320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Identified Proteins</a:t>
            </a:r>
            <a:endParaRPr lang="en-US" sz="2800" b="1" dirty="0"/>
          </a:p>
        </p:txBody>
      </p:sp>
      <p:cxnSp>
        <p:nvCxnSpPr>
          <p:cNvPr id="64" name="Straight Arrow Connector 63"/>
          <p:cNvCxnSpPr/>
          <p:nvPr/>
        </p:nvCxnSpPr>
        <p:spPr>
          <a:xfrm rot="16200000" flipH="1">
            <a:off x="4046259" y="6206369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177" grpId="0"/>
      <p:bldP spid="6179" grpId="0"/>
      <p:bldP spid="6186" grpId="0"/>
      <p:bldP spid="6190" grpId="0"/>
      <p:bldP spid="6197" grpId="0"/>
      <p:bldP spid="6198" grpId="0" animBg="1"/>
      <p:bldP spid="6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4572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A moderate number of background peaks can be tolerated when identifying unmodified peptides</a:t>
            </a:r>
          </a:p>
        </p:txBody>
      </p:sp>
      <p:sp>
        <p:nvSpPr>
          <p:cNvPr id="55300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No modification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3048000" y="2297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Background</a:t>
            </a:r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 flipH="1" flipV="1">
            <a:off x="3944938" y="3776663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 flipV="1">
            <a:off x="5091113" y="3776663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174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A large number of background peaks can be tolerated if the fragment mass is accurate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0.01 Da</a:t>
            </a:r>
          </a:p>
          <a:p>
            <a:pPr algn="l"/>
            <a:r>
              <a:rPr lang="sv-SE" sz="1600" b="1"/>
              <a:t>No modification</a:t>
            </a:r>
          </a:p>
        </p:txBody>
      </p:sp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4572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3048000" y="2297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Background</a:t>
            </a:r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H="1" flipV="1">
            <a:off x="3838575" y="3776663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 flipV="1">
            <a:off x="4513263" y="3776663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1793875"/>
            <a:ext cx="5486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Identification of </a:t>
            </a:r>
            <a:r>
              <a:rPr lang="en-US" sz="2800" b="1" dirty="0" err="1" smtClean="0">
                <a:latin typeface="Comic Sans MS" pitchFamily="66" charset="0"/>
                <a:ea typeface="+mj-ea"/>
                <a:cs typeface="+mj-cs"/>
              </a:rPr>
              <a:t>phosphopeptides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is only slightly more difficult</a:t>
            </a:r>
          </a:p>
        </p:txBody>
      </p:sp>
      <p:sp>
        <p:nvSpPr>
          <p:cNvPr id="57348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5521325" y="16002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Line 9"/>
          <p:cNvSpPr>
            <a:spLocks noChangeShapeType="1"/>
          </p:cNvSpPr>
          <p:nvPr/>
        </p:nvSpPr>
        <p:spPr bwMode="auto">
          <a:xfrm flipH="1" flipV="1">
            <a:off x="3709988" y="382428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Line 9"/>
          <p:cNvSpPr>
            <a:spLocks noChangeShapeType="1"/>
          </p:cNvSpPr>
          <p:nvPr/>
        </p:nvSpPr>
        <p:spPr bwMode="auto">
          <a:xfrm flipH="1" flipV="1">
            <a:off x="4456113" y="382428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7086600" y="5951538"/>
            <a:ext cx="2362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identification I: searching protein sequence collections and significance testing </a:t>
            </a:r>
            <a:r>
              <a:rPr lang="sv-SE" sz="2800" b="1" dirty="0" smtClean="0">
                <a:latin typeface="Comic Sans MS" pitchFamily="66" charset="0"/>
              </a:rPr>
              <a:t>(Week 4)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352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023239" y="0"/>
            <a:ext cx="3118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omic Sans MS" pitchFamily="66" charset="0"/>
              </a:rPr>
              <a:t>ProFound</a:t>
            </a:r>
            <a:r>
              <a:rPr lang="en-US" sz="2800" b="1" dirty="0" smtClean="0">
                <a:latin typeface="Comic Sans MS" pitchFamily="66" charset="0"/>
              </a:rPr>
              <a:t> Results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 cstate="print"/>
          <a:srcRect l="25397" t="60146" r="13492" b="6863"/>
          <a:stretch>
            <a:fillRect/>
          </a:stretch>
        </p:blipFill>
        <p:spPr bwMode="auto">
          <a:xfrm>
            <a:off x="25834" y="914400"/>
            <a:ext cx="9071866" cy="248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270105" y="0"/>
            <a:ext cx="2624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Database size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3" cstate="print"/>
          <a:srcRect l="2419" t="10624" r="5645" b="3497"/>
          <a:stretch>
            <a:fillRect/>
          </a:stretch>
        </p:blipFill>
        <p:spPr bwMode="auto">
          <a:xfrm>
            <a:off x="1091938" y="1066800"/>
            <a:ext cx="69852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722954" y="0"/>
            <a:ext cx="1718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Mixtures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3" cstate="print"/>
          <a:srcRect l="4579" t="14505" r="7509" b="4949"/>
          <a:stretch>
            <a:fillRect/>
          </a:stretch>
        </p:blipFill>
        <p:spPr bwMode="auto">
          <a:xfrm>
            <a:off x="1600200" y="685800"/>
            <a:ext cx="5943600" cy="584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47151" y="0"/>
            <a:ext cx="4070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Peptide Fragmentation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1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 noChangeAspect="1"/>
          </p:cNvGrpSpPr>
          <p:nvPr/>
        </p:nvGrpSpPr>
        <p:grpSpPr>
          <a:xfrm>
            <a:off x="914400" y="645602"/>
            <a:ext cx="7315200" cy="573598"/>
            <a:chOff x="-1253925" y="2270008"/>
            <a:chExt cx="116615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1219200" y="2270008"/>
              <a:ext cx="1752600" cy="914400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Mass Analyzer 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95700" y="2270008"/>
              <a:ext cx="1752600" cy="914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Frag-mentation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654975" y="2270008"/>
              <a:ext cx="1752600" cy="914400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Detector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97180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4830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-1253925" y="2270008"/>
              <a:ext cx="1752600" cy="914400"/>
            </a:xfrm>
            <a:prstGeom prst="round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Ion Source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172200" y="2270008"/>
              <a:ext cx="1752600" cy="914400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Mass Analyzer 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93975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710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22580" t="6108" r="25807" b="38772"/>
          <a:stretch>
            <a:fillRect/>
          </a:stretch>
        </p:blipFill>
        <p:spPr bwMode="auto">
          <a:xfrm>
            <a:off x="2943842" y="2895600"/>
            <a:ext cx="3837958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 rot="5400000">
            <a:off x="3859389" y="4056945"/>
            <a:ext cx="16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4307594" y="3254020"/>
            <a:ext cx="381003" cy="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627382" y="4854219"/>
            <a:ext cx="381003" cy="2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61" name="Picture 1" descr="C:\Users\fenyo\Desktop\MS-MS-positive.gif"/>
          <p:cNvPicPr>
            <a:picLocks noChangeAspect="1" noChangeArrowheads="1"/>
          </p:cNvPicPr>
          <p:nvPr/>
        </p:nvPicPr>
        <p:blipFill>
          <a:blip r:embed="rId3" cstate="print"/>
          <a:srcRect l="8333" t="14865" r="19748" b="69627"/>
          <a:stretch>
            <a:fillRect/>
          </a:stretch>
        </p:blipFill>
        <p:spPr bwMode="auto">
          <a:xfrm>
            <a:off x="457200" y="1436511"/>
            <a:ext cx="4471865" cy="1300726"/>
          </a:xfrm>
          <a:prstGeom prst="rect">
            <a:avLst/>
          </a:prstGeom>
          <a:noFill/>
        </p:spPr>
      </p:pic>
      <p:pic>
        <p:nvPicPr>
          <p:cNvPr id="33" name="Picture 1" descr="C:\Users\fenyo\Desktop\MS-MS-positive.gif"/>
          <p:cNvPicPr>
            <a:picLocks noChangeAspect="1" noChangeArrowheads="1"/>
          </p:cNvPicPr>
          <p:nvPr/>
        </p:nvPicPr>
        <p:blipFill>
          <a:blip r:embed="rId3" cstate="print"/>
          <a:srcRect l="6250" t="68917" r="18750" b="15639"/>
          <a:stretch>
            <a:fillRect/>
          </a:stretch>
        </p:blipFill>
        <p:spPr bwMode="auto">
          <a:xfrm>
            <a:off x="4419600" y="5410200"/>
            <a:ext cx="4663440" cy="12954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209800" y="15240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98108" y="52826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5410200"/>
            <a:ext cx="4419600" cy="1219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9778" y="1535289"/>
            <a:ext cx="4419600" cy="1219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4008</TotalTime>
  <Words>2138</Words>
  <Application>Microsoft Office PowerPoint</Application>
  <PresentationFormat>On-screen Show (4:3)</PresentationFormat>
  <Paragraphs>1436</Paragraphs>
  <Slides>53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Results</vt:lpstr>
      <vt:lpstr>Significance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fenyo</dc:creator>
  <cp:lastModifiedBy>fenyo</cp:lastModifiedBy>
  <cp:revision>25</cp:revision>
  <dcterms:created xsi:type="dcterms:W3CDTF">2005-06-29T18:18:27Z</dcterms:created>
  <dcterms:modified xsi:type="dcterms:W3CDTF">2013-02-19T22:51:08Z</dcterms:modified>
</cp:coreProperties>
</file>