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693" r:id="rId2"/>
    <p:sldId id="743" r:id="rId3"/>
    <p:sldId id="744" r:id="rId4"/>
    <p:sldId id="665" r:id="rId5"/>
    <p:sldId id="709" r:id="rId6"/>
    <p:sldId id="668" r:id="rId7"/>
    <p:sldId id="705" r:id="rId8"/>
    <p:sldId id="669" r:id="rId9"/>
    <p:sldId id="711" r:id="rId10"/>
    <p:sldId id="712" r:id="rId11"/>
    <p:sldId id="713" r:id="rId12"/>
    <p:sldId id="714" r:id="rId13"/>
    <p:sldId id="715" r:id="rId14"/>
    <p:sldId id="489" r:id="rId15"/>
    <p:sldId id="707" r:id="rId16"/>
    <p:sldId id="710" r:id="rId17"/>
    <p:sldId id="716" r:id="rId18"/>
    <p:sldId id="708" r:id="rId19"/>
    <p:sldId id="631" r:id="rId20"/>
    <p:sldId id="632" r:id="rId21"/>
    <p:sldId id="633" r:id="rId22"/>
    <p:sldId id="740" r:id="rId23"/>
    <p:sldId id="741" r:id="rId24"/>
    <p:sldId id="484" r:id="rId25"/>
    <p:sldId id="634" r:id="rId26"/>
    <p:sldId id="635" r:id="rId27"/>
    <p:sldId id="706" r:id="rId28"/>
    <p:sldId id="636" r:id="rId29"/>
    <p:sldId id="637" r:id="rId30"/>
    <p:sldId id="696" r:id="rId31"/>
    <p:sldId id="490" r:id="rId32"/>
    <p:sldId id="739" r:id="rId33"/>
    <p:sldId id="699" r:id="rId34"/>
    <p:sldId id="700" r:id="rId35"/>
    <p:sldId id="702" r:id="rId36"/>
    <p:sldId id="703" r:id="rId37"/>
    <p:sldId id="704" r:id="rId38"/>
    <p:sldId id="493" r:id="rId39"/>
    <p:sldId id="694" r:id="rId40"/>
    <p:sldId id="738" r:id="rId41"/>
    <p:sldId id="494" r:id="rId42"/>
    <p:sldId id="717" r:id="rId43"/>
    <p:sldId id="718" r:id="rId44"/>
    <p:sldId id="719" r:id="rId45"/>
    <p:sldId id="720" r:id="rId46"/>
    <p:sldId id="721" r:id="rId47"/>
    <p:sldId id="722" r:id="rId48"/>
    <p:sldId id="723" r:id="rId49"/>
    <p:sldId id="724" r:id="rId50"/>
    <p:sldId id="725" r:id="rId51"/>
    <p:sldId id="726" r:id="rId52"/>
    <p:sldId id="727" r:id="rId53"/>
    <p:sldId id="728" r:id="rId54"/>
    <p:sldId id="729" r:id="rId55"/>
    <p:sldId id="730" r:id="rId56"/>
    <p:sldId id="731" r:id="rId57"/>
    <p:sldId id="732" r:id="rId58"/>
    <p:sldId id="733" r:id="rId59"/>
    <p:sldId id="734" r:id="rId60"/>
    <p:sldId id="735" r:id="rId61"/>
    <p:sldId id="736" r:id="rId62"/>
    <p:sldId id="737" r:id="rId63"/>
    <p:sldId id="697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E10B-E879-4274-B118-1963F5ADE183}" type="slidenum">
              <a:rPr lang="en-US"/>
              <a:pPr/>
              <a:t>22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C175-CA3B-44AF-8981-4306DC299566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3B166-00A3-4EF8-9312-37AED4B07577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A4079-0451-470F-930B-F1D1B549D99F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29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8241-DC79-4CE8-83A9-10986AAC0E5A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335A2-A4E0-4E8A-8F34-83C7E60B2266}" type="slidenum">
              <a:rPr lang="en-US"/>
              <a:pPr/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0ADBF-6C1F-473A-A19C-DC5DDE7C4157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C1C61-B57F-4717-9A51-932850804A3E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B1027-648D-47BE-AF7E-A0223ABA1ABB}" type="slidenum">
              <a:rPr lang="en-US"/>
              <a:pPr/>
              <a:t>34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7ECB-1354-4C3F-BA41-E0206D753F4B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93FE-EC7A-40E3-856D-17883CDA846F}" type="slidenum">
              <a:rPr lang="en-US"/>
              <a:pPr/>
              <a:t>36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06AE7-2839-4421-86E2-A29159D1EEE9}" type="slidenum">
              <a:rPr lang="en-US"/>
              <a:pPr/>
              <a:t>37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C7DEB-327C-44C4-90F1-902ABA5CF805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EC4C-C249-4E67-96D4-4EC9FDB2959D}" type="slidenum">
              <a:rPr lang="en-US"/>
              <a:pPr/>
              <a:t>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8241-DC79-4CE8-83A9-10986AAC0E5A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E7F99-EDEB-43F2-B420-A256C9BFD830}" type="slidenum">
              <a:rPr lang="en-US"/>
              <a:pPr/>
              <a:t>40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8241-DC79-4CE8-83A9-10986AAC0E5A}" type="slidenum">
              <a:rPr lang="en-US"/>
              <a:pPr/>
              <a:t>41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48A09753-70B6-4B56-B784-488908D76A0A}" type="slidenum">
              <a:rPr sz="1300"/>
              <a:pPr/>
              <a:t>42</a:t>
            </a:fld>
            <a:endParaRPr 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64E5682-0992-4006-AA12-EA209C071F1B}" type="slidenum">
              <a:rPr sz="1300"/>
              <a:pPr/>
              <a:t>43</a:t>
            </a:fld>
            <a:endParaRPr 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CCFA236-BD7B-46E2-AF50-43CF3BD0A14A}" type="slidenum">
              <a:rPr sz="1300"/>
              <a:pPr/>
              <a:t>44</a:t>
            </a:fld>
            <a:endParaRPr 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FAA3614-C20C-4F4E-AFF2-7C7A0230CBCC}" type="slidenum">
              <a:rPr sz="1300"/>
              <a:pPr/>
              <a:t>45</a:t>
            </a:fld>
            <a:endParaRPr 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0972C3C-79FA-4909-8622-22437335A430}" type="slidenum">
              <a:rPr sz="1300"/>
              <a:pPr/>
              <a:t>46</a:t>
            </a:fld>
            <a:endParaRPr lang="en-US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5F10A27-FCE8-418A-A983-2D47A6B81CA6}" type="slidenum">
              <a:rPr sz="1300"/>
              <a:pPr/>
              <a:t>47</a:t>
            </a:fld>
            <a:endParaRPr 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C1A7BE1-B32E-4951-9373-856F1C16ED9C}" type="slidenum">
              <a:rPr sz="1300"/>
              <a:pPr/>
              <a:t>48</a:t>
            </a:fld>
            <a:endParaRPr 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7CE0969-9B27-40EA-99B0-5287A87F443C}" type="slidenum">
              <a:rPr sz="1300"/>
              <a:pPr/>
              <a:t>49</a:t>
            </a:fld>
            <a:endParaRPr lang="en-US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88CF03E-C567-4844-8B20-EA790FE5C62B}" type="slidenum">
              <a:rPr sz="1300"/>
              <a:pPr/>
              <a:t>50</a:t>
            </a:fld>
            <a:endParaRPr 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015CE52-031C-4E7A-BE40-7610D80983F8}" type="slidenum">
              <a:rPr sz="1300"/>
              <a:pPr/>
              <a:t>51</a:t>
            </a:fld>
            <a:endParaRPr 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97D682D-75AA-48E8-AF6C-CE1B0CAB1807}" type="slidenum">
              <a:rPr sz="1300"/>
              <a:pPr/>
              <a:t>52</a:t>
            </a:fld>
            <a:endParaRPr 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506E4EF-55DF-4D3D-B47D-976FC00546F8}" type="slidenum">
              <a:rPr sz="1300"/>
              <a:pPr/>
              <a:t>53</a:t>
            </a:fld>
            <a:endParaRPr lang="en-US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9AED6CB-71CD-4A90-AD0A-B631688B0857}" type="slidenum">
              <a:rPr sz="1300"/>
              <a:pPr/>
              <a:t>54</a:t>
            </a:fld>
            <a:endParaRPr 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1408238-EADA-43E7-8463-D55473795E36}" type="slidenum">
              <a:rPr sz="1300"/>
              <a:pPr/>
              <a:t>55</a:t>
            </a:fld>
            <a:endParaRPr lang="en-US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15BCC39-EF1C-4319-892A-D4FEA6C7626B}" type="slidenum">
              <a:rPr sz="1300"/>
              <a:pPr/>
              <a:t>56</a:t>
            </a:fld>
            <a:endParaRPr 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3CD590D-2BFB-4279-B5B8-D34ECACFB5EC}" type="slidenum">
              <a:rPr sz="1300"/>
              <a:pPr/>
              <a:t>57</a:t>
            </a:fld>
            <a:endParaRPr lang="en-US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AF3238F-3F3B-4898-94E8-A7D1E92A74B5}" type="slidenum">
              <a:rPr sz="1300"/>
              <a:pPr/>
              <a:t>58</a:t>
            </a:fld>
            <a:endParaRPr 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F6A9B7F-0EC8-435B-A63A-1C2BCB6A533B}" type="slidenum">
              <a:rPr sz="1300"/>
              <a:pPr/>
              <a:t>59</a:t>
            </a:fld>
            <a:endParaRPr lang="en-US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E0659D2-D0EA-46F2-A0E0-475B28707F42}" type="slidenum">
              <a:rPr sz="1300"/>
              <a:pPr/>
              <a:t>60</a:t>
            </a:fld>
            <a:endParaRPr 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ECD835F-10B5-4018-83CB-61242C0938E0}" type="slidenum">
              <a:rPr sz="1300"/>
              <a:pPr/>
              <a:t>61</a:t>
            </a:fld>
            <a:endParaRPr lang="en-US" sz="13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C0E84C9-20D4-40AD-A1F0-493101DE9611}" type="slidenum">
              <a:rPr sz="1300"/>
              <a:pPr/>
              <a:t>62</a:t>
            </a:fld>
            <a:endParaRPr 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8241-DC79-4CE8-83A9-10986AAC0E5A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650B0-820F-408D-ACF1-BE77D364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3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55.emf"/><Relationship Id="rId10" Type="http://schemas.openxmlformats.org/officeDocument/2006/relationships/image" Target="../media/image58.emf"/><Relationship Id="rId4" Type="http://schemas.openxmlformats.org/officeDocument/2006/relationships/image" Target="../media/image54.emf"/><Relationship Id="rId9" Type="http://schemas.openxmlformats.org/officeDocument/2006/relationships/image" Target="../media/image5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9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emf"/><Relationship Id="rId5" Type="http://schemas.openxmlformats.org/officeDocument/2006/relationships/image" Target="../media/image61.emf"/><Relationship Id="rId10" Type="http://schemas.openxmlformats.org/officeDocument/2006/relationships/image" Target="../media/image64.emf"/><Relationship Id="rId4" Type="http://schemas.openxmlformats.org/officeDocument/2006/relationships/image" Target="../media/image60.emf"/><Relationship Id="rId9" Type="http://schemas.openxmlformats.org/officeDocument/2006/relationships/image" Target="../media/image6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64.emf"/><Relationship Id="rId3" Type="http://schemas.openxmlformats.org/officeDocument/2006/relationships/image" Target="../media/image65.emf"/><Relationship Id="rId7" Type="http://schemas.openxmlformats.org/officeDocument/2006/relationships/image" Target="../media/image52.emf"/><Relationship Id="rId12" Type="http://schemas.openxmlformats.org/officeDocument/2006/relationships/image" Target="../media/image71.emf"/><Relationship Id="rId17" Type="http://schemas.openxmlformats.org/officeDocument/2006/relationships/image" Target="../media/image75.emf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emf"/><Relationship Id="rId11" Type="http://schemas.openxmlformats.org/officeDocument/2006/relationships/image" Target="../media/image70.emf"/><Relationship Id="rId5" Type="http://schemas.openxmlformats.org/officeDocument/2006/relationships/image" Target="../media/image66.emf"/><Relationship Id="rId15" Type="http://schemas.openxmlformats.org/officeDocument/2006/relationships/image" Target="../media/image73.emf"/><Relationship Id="rId10" Type="http://schemas.openxmlformats.org/officeDocument/2006/relationships/image" Target="../media/image58.emf"/><Relationship Id="rId4" Type="http://schemas.openxmlformats.org/officeDocument/2006/relationships/image" Target="../media/image50.emf"/><Relationship Id="rId9" Type="http://schemas.openxmlformats.org/officeDocument/2006/relationships/image" Target="../media/image69.emf"/><Relationship Id="rId14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II: search engines and protein sequence databases </a:t>
            </a:r>
            <a:r>
              <a:rPr lang="sv-SE" sz="2800" b="1" dirty="0" smtClean="0">
                <a:latin typeface="Comic Sans MS" pitchFamily="66" charset="0"/>
              </a:rPr>
              <a:t>(Week 5)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54339" name="Rectangle 3"/>
          <p:cNvSpPr>
            <a:spLocks noChangeArrowheads="1"/>
          </p:cNvSpPr>
          <p:nvPr/>
        </p:nvSpPr>
        <p:spPr bwMode="auto">
          <a:xfrm>
            <a:off x="369888" y="51594"/>
            <a:ext cx="8501062" cy="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 - Database Size</a:t>
            </a:r>
          </a:p>
        </p:txBody>
      </p:sp>
      <p:pic>
        <p:nvPicPr>
          <p:cNvPr id="654340" name="Picture 4" descr="ProFound-Tax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3612"/>
          <a:stretch>
            <a:fillRect/>
          </a:stretch>
        </p:blipFill>
        <p:spPr bwMode="auto">
          <a:xfrm>
            <a:off x="4649788" y="777875"/>
            <a:ext cx="2970212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341" name="Line 5"/>
          <p:cNvSpPr>
            <a:spLocks noChangeShapeType="1"/>
          </p:cNvSpPr>
          <p:nvPr/>
        </p:nvSpPr>
        <p:spPr bwMode="auto">
          <a:xfrm>
            <a:off x="7126288" y="195103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2" name="Line 6"/>
          <p:cNvSpPr>
            <a:spLocks noChangeShapeType="1"/>
          </p:cNvSpPr>
          <p:nvPr/>
        </p:nvSpPr>
        <p:spPr bwMode="auto">
          <a:xfrm>
            <a:off x="7069138" y="381793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3" name="Line 7"/>
          <p:cNvSpPr>
            <a:spLocks noChangeShapeType="1"/>
          </p:cNvSpPr>
          <p:nvPr/>
        </p:nvSpPr>
        <p:spPr bwMode="auto">
          <a:xfrm>
            <a:off x="7097713" y="562768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6402388" y="827088"/>
            <a:ext cx="1104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S. cerevisiae</a:t>
            </a:r>
          </a:p>
        </p:txBody>
      </p:sp>
      <p:sp>
        <p:nvSpPr>
          <p:cNvPr id="654345" name="Text Box 9"/>
          <p:cNvSpPr txBox="1">
            <a:spLocks noChangeArrowheads="1"/>
          </p:cNvSpPr>
          <p:nvPr/>
        </p:nvSpPr>
        <p:spPr bwMode="auto">
          <a:xfrm>
            <a:off x="6867525" y="2686050"/>
            <a:ext cx="60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Fungi</a:t>
            </a:r>
          </a:p>
        </p:txBody>
      </p:sp>
      <p:sp>
        <p:nvSpPr>
          <p:cNvPr id="654346" name="Text Box 10"/>
          <p:cNvSpPr txBox="1">
            <a:spLocks noChangeArrowheads="1"/>
          </p:cNvSpPr>
          <p:nvPr/>
        </p:nvSpPr>
        <p:spPr bwMode="auto">
          <a:xfrm>
            <a:off x="6777038" y="4514850"/>
            <a:ext cx="768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All Taxa</a:t>
            </a:r>
          </a:p>
        </p:txBody>
      </p:sp>
      <p:sp>
        <p:nvSpPr>
          <p:cNvPr id="654347" name="Line 11"/>
          <p:cNvSpPr>
            <a:spLocks noChangeShapeType="1"/>
          </p:cNvSpPr>
          <p:nvPr/>
        </p:nvSpPr>
        <p:spPr bwMode="auto">
          <a:xfrm>
            <a:off x="5364163" y="817563"/>
            <a:ext cx="0" cy="5219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8" name="Rectangle 12"/>
          <p:cNvSpPr>
            <a:spLocks noChangeArrowheads="1"/>
          </p:cNvSpPr>
          <p:nvPr/>
        </p:nvSpPr>
        <p:spPr bwMode="auto">
          <a:xfrm>
            <a:off x="1058863" y="1524000"/>
            <a:ext cx="32845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/>
          <a:lstStyle/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</a:rPr>
              <a:t>Expectation Values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endParaRPr lang="en-US" sz="1200">
              <a:solidFill>
                <a:srgbClr val="000000"/>
              </a:solidFill>
            </a:endParaRP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2000">
                <a:solidFill>
                  <a:srgbClr val="000000"/>
                </a:solidFill>
              </a:rPr>
              <a:t>Peptide mapping example: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S. Cerevisiae	4.8e-7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Fungi		8.4e-6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All Taxa		2.9e-4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55363" name="Picture 3" descr="ProFound-missed-Cleav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763588"/>
            <a:ext cx="2970212" cy="5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369888" y="81756"/>
            <a:ext cx="7697787" cy="37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Missed Cleavage Sites</a:t>
            </a:r>
          </a:p>
        </p:txBody>
      </p:sp>
      <p:sp>
        <p:nvSpPr>
          <p:cNvPr id="655366" name="Line 6"/>
          <p:cNvSpPr>
            <a:spLocks noChangeShapeType="1"/>
          </p:cNvSpPr>
          <p:nvPr/>
        </p:nvSpPr>
        <p:spPr bwMode="auto">
          <a:xfrm>
            <a:off x="8031163" y="2030413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67" name="Line 7"/>
          <p:cNvSpPr>
            <a:spLocks noChangeShapeType="1"/>
          </p:cNvSpPr>
          <p:nvPr/>
        </p:nvSpPr>
        <p:spPr bwMode="auto">
          <a:xfrm>
            <a:off x="8154988" y="383063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68" name="Line 8"/>
          <p:cNvSpPr>
            <a:spLocks noChangeShapeType="1"/>
          </p:cNvSpPr>
          <p:nvPr/>
        </p:nvSpPr>
        <p:spPr bwMode="auto">
          <a:xfrm>
            <a:off x="8135938" y="569753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69" name="Text Box 9"/>
          <p:cNvSpPr txBox="1">
            <a:spLocks noChangeArrowheads="1"/>
          </p:cNvSpPr>
          <p:nvPr/>
        </p:nvSpPr>
        <p:spPr bwMode="auto">
          <a:xfrm>
            <a:off x="7850188" y="914400"/>
            <a:ext cx="536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u = 1</a:t>
            </a:r>
          </a:p>
        </p:txBody>
      </p:sp>
      <p:sp>
        <p:nvSpPr>
          <p:cNvPr id="655370" name="Line 10"/>
          <p:cNvSpPr>
            <a:spLocks noChangeShapeType="1"/>
          </p:cNvSpPr>
          <p:nvPr/>
        </p:nvSpPr>
        <p:spPr bwMode="auto">
          <a:xfrm>
            <a:off x="6278563" y="896938"/>
            <a:ext cx="0" cy="5219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1" name="Line 11"/>
          <p:cNvSpPr>
            <a:spLocks noChangeShapeType="1"/>
          </p:cNvSpPr>
          <p:nvPr/>
        </p:nvSpPr>
        <p:spPr bwMode="auto">
          <a:xfrm>
            <a:off x="8164513" y="3857625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2" name="Text Box 12"/>
          <p:cNvSpPr txBox="1">
            <a:spLocks noChangeArrowheads="1"/>
          </p:cNvSpPr>
          <p:nvPr/>
        </p:nvSpPr>
        <p:spPr bwMode="auto">
          <a:xfrm>
            <a:off x="7850188" y="2743200"/>
            <a:ext cx="536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u = 2</a:t>
            </a:r>
          </a:p>
        </p:txBody>
      </p:sp>
      <p:sp>
        <p:nvSpPr>
          <p:cNvPr id="655373" name="Text Box 13"/>
          <p:cNvSpPr txBox="1">
            <a:spLocks noChangeArrowheads="1"/>
          </p:cNvSpPr>
          <p:nvPr/>
        </p:nvSpPr>
        <p:spPr bwMode="auto">
          <a:xfrm>
            <a:off x="7850188" y="4572000"/>
            <a:ext cx="536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u = 4</a:t>
            </a:r>
          </a:p>
        </p:txBody>
      </p:sp>
      <p:sp>
        <p:nvSpPr>
          <p:cNvPr id="655374" name="Rectangle 14"/>
          <p:cNvSpPr>
            <a:spLocks noChangeArrowheads="1"/>
          </p:cNvSpPr>
          <p:nvPr/>
        </p:nvSpPr>
        <p:spPr bwMode="auto">
          <a:xfrm>
            <a:off x="1058863" y="1524000"/>
            <a:ext cx="32845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/>
          <a:lstStyle/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2000" b="1">
                <a:solidFill>
                  <a:srgbClr val="000000"/>
                </a:solidFill>
              </a:rPr>
              <a:t>Expectation Values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endParaRPr lang="en-US" sz="1200">
              <a:solidFill>
                <a:srgbClr val="000000"/>
              </a:solidFill>
            </a:endParaRP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2000">
                <a:solidFill>
                  <a:srgbClr val="000000"/>
                </a:solidFill>
              </a:rPr>
              <a:t>Peptide mapping example: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u=1	4.8e-7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u=2 	1.1e-5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r>
              <a:rPr lang="en-US" sz="1600">
                <a:solidFill>
                  <a:srgbClr val="000000"/>
                </a:solidFill>
              </a:rPr>
              <a:t>u=4 	6.8e-4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57410" name="Picture 2" descr="ProFound-NoMod-P-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5"/>
          <a:stretch>
            <a:fillRect/>
          </a:stretch>
        </p:blipFill>
        <p:spPr bwMode="auto">
          <a:xfrm>
            <a:off x="5716588" y="1371600"/>
            <a:ext cx="29702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1055688" y="51594"/>
            <a:ext cx="6945312" cy="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 - Partial Modifications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8191500" y="2667000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7196138" y="1522413"/>
            <a:ext cx="1414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No Modifications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6429375" y="1495425"/>
            <a:ext cx="0" cy="3371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6" name="Line 8"/>
          <p:cNvSpPr>
            <a:spLocks noChangeShapeType="1"/>
          </p:cNvSpPr>
          <p:nvPr/>
        </p:nvSpPr>
        <p:spPr bwMode="auto">
          <a:xfrm>
            <a:off x="7724775" y="4484688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6477000" y="3352800"/>
            <a:ext cx="2112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</a:rPr>
              <a:t>Phophorylation (S, T, or Y)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457200" y="1943100"/>
            <a:ext cx="48768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	 Searched		Searched With</a:t>
            </a:r>
          </a:p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	   Without		       Possible </a:t>
            </a:r>
          </a:p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	Modifications 	 Phosphorylation</a:t>
            </a:r>
          </a:p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			       of S/T/Y					</a:t>
            </a:r>
          </a:p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DARPP-32	   0.00006		        0.01</a:t>
            </a:r>
          </a:p>
          <a:p>
            <a:pPr algn="l" eaLnBrk="1" hangingPunct="1">
              <a:buFontTx/>
              <a:buChar char="•"/>
            </a:pPr>
            <a:endParaRPr lang="en-US" sz="1400">
              <a:solidFill>
                <a:srgbClr val="000000"/>
              </a:solidFill>
            </a:endParaRPr>
          </a:p>
          <a:p>
            <a:pPr algn="l" eaLnBrk="1" hangingPunct="1"/>
            <a:r>
              <a:rPr lang="en-US" sz="1400">
                <a:solidFill>
                  <a:srgbClr val="000000"/>
                </a:solidFill>
              </a:rPr>
              <a:t>CFTR	   0.00002		       0.005</a:t>
            </a:r>
          </a:p>
          <a:p>
            <a:pPr algn="l" eaLnBrk="1" hangingPunct="1"/>
            <a:endParaRPr lang="en-US" sz="1400">
              <a:solidFill>
                <a:srgbClr val="000000"/>
              </a:solidFill>
            </a:endParaRPr>
          </a:p>
          <a:p>
            <a:pPr algn="l" eaLnBrk="1" hangingPunct="1"/>
            <a:endParaRPr lang="en-US" sz="1400">
              <a:solidFill>
                <a:srgbClr val="000000"/>
              </a:solidFill>
            </a:endParaRPr>
          </a:p>
          <a:p>
            <a:pPr algn="l" eaLnBrk="1" hangingPunct="1"/>
            <a:r>
              <a:rPr lang="en-US" sz="1600">
                <a:solidFill>
                  <a:srgbClr val="000000"/>
                </a:solidFill>
              </a:rPr>
              <a:t>Even if the protein is modified it is usually better to search a protein sequence database without specifying possible modifications using peptide mapping data.</a:t>
            </a:r>
          </a:p>
        </p:txBody>
      </p:sp>
      <p:sp>
        <p:nvSpPr>
          <p:cNvPr id="12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auto">
          <a:xfrm>
            <a:off x="369888" y="26987"/>
            <a:ext cx="85010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 - Ranking by </a:t>
            </a:r>
            <a:endParaRPr lang="en-US" sz="2800" b="1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Direct </a:t>
            </a:r>
            <a:r>
              <a:rPr lang="en-US" sz="2800" b="1" dirty="0">
                <a:latin typeface="Comic Sans MS" pitchFamily="66" charset="0"/>
              </a:rPr>
              <a:t>Calculation of the Significance</a:t>
            </a:r>
          </a:p>
        </p:txBody>
      </p:sp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2681288" y="134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0661" name="Picture 5" descr="Figur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262063"/>
            <a:ext cx="44545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2568575" y="4322763"/>
            <a:ext cx="1360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MS/MS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500" y="52101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85144" y="59253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20925" y="61039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37"/>
          <p:cNvSpPr txBox="1">
            <a:spLocks noChangeArrowheads="1"/>
          </p:cNvSpPr>
          <p:nvPr/>
        </p:nvSpPr>
        <p:spPr bwMode="auto">
          <a:xfrm>
            <a:off x="1285875" y="1920875"/>
            <a:ext cx="246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764084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Database Search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2857500" y="51387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499519" y="59951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95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36825" y="61737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48694" y="58173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785269" y="59967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8924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999581" y="59237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5710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428206" y="62095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7"/>
          <p:cNvSpPr txBox="1">
            <a:spLocks noChangeArrowheads="1"/>
          </p:cNvSpPr>
          <p:nvPr/>
        </p:nvSpPr>
        <p:spPr bwMode="auto">
          <a:xfrm>
            <a:off x="3535363" y="2857500"/>
            <a:ext cx="1822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4949825" y="1074738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DB</a:t>
            </a:r>
          </a:p>
        </p:txBody>
      </p:sp>
      <p:sp>
        <p:nvSpPr>
          <p:cNvPr id="8213" name="TextBox 7"/>
          <p:cNvSpPr txBox="1">
            <a:spLocks noChangeArrowheads="1"/>
          </p:cNvSpPr>
          <p:nvPr/>
        </p:nvSpPr>
        <p:spPr bwMode="auto">
          <a:xfrm>
            <a:off x="4808538" y="4432300"/>
            <a:ext cx="2381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Fragment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927600" y="198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7"/>
          <p:cNvSpPr txBox="1">
            <a:spLocks noChangeArrowheads="1"/>
          </p:cNvSpPr>
          <p:nvPr/>
        </p:nvSpPr>
        <p:spPr bwMode="auto">
          <a:xfrm>
            <a:off x="4868863" y="2109788"/>
            <a:ext cx="226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500438" y="1065213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643188" y="708025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3137694" y="2410619"/>
            <a:ext cx="1154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200525" y="6135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5720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005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" name="TextBox 7"/>
          <p:cNvSpPr txBox="1">
            <a:spLocks noChangeArrowheads="1"/>
          </p:cNvSpPr>
          <p:nvPr/>
        </p:nvSpPr>
        <p:spPr bwMode="auto">
          <a:xfrm>
            <a:off x="1403350" y="63341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358063" y="6640513"/>
            <a:ext cx="12858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452394" y="4488656"/>
            <a:ext cx="434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 flipV="1">
            <a:off x="7042150" y="23542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7"/>
          <p:cNvSpPr txBox="1">
            <a:spLocks noChangeArrowheads="1"/>
          </p:cNvSpPr>
          <p:nvPr/>
        </p:nvSpPr>
        <p:spPr bwMode="auto">
          <a:xfrm rot="5400000">
            <a:off x="6892132" y="4256881"/>
            <a:ext cx="397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all proteins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28625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927600" y="27733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92760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927600" y="496411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49885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498850" y="496728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3" name="TextBox 7"/>
          <p:cNvSpPr txBox="1">
            <a:spLocks noChangeArrowheads="1"/>
          </p:cNvSpPr>
          <p:nvPr/>
        </p:nvSpPr>
        <p:spPr bwMode="auto">
          <a:xfrm>
            <a:off x="4857750" y="3595688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Peptide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492760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349885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6" name="TextBox 7"/>
          <p:cNvSpPr txBox="1">
            <a:spLocks noChangeArrowheads="1"/>
          </p:cNvSpPr>
          <p:nvPr/>
        </p:nvSpPr>
        <p:spPr bwMode="auto">
          <a:xfrm>
            <a:off x="2606675" y="359568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7104063" y="390366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6072981" y="5279232"/>
            <a:ext cx="27717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9" name="TextBox 7"/>
          <p:cNvSpPr txBox="1">
            <a:spLocks noChangeArrowheads="1"/>
          </p:cNvSpPr>
          <p:nvPr/>
        </p:nvSpPr>
        <p:spPr bwMode="auto">
          <a:xfrm rot="5400000">
            <a:off x="6769894" y="4872831"/>
            <a:ext cx="2162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peptides</a:t>
            </a:r>
          </a:p>
        </p:txBody>
      </p:sp>
      <p:sp>
        <p:nvSpPr>
          <p:cNvPr id="8240" name="Flowchart: Magnetic Disk 23"/>
          <p:cNvSpPr>
            <a:spLocks noChangeArrowheads="1"/>
          </p:cNvSpPr>
          <p:nvPr/>
        </p:nvSpPr>
        <p:spPr bwMode="auto">
          <a:xfrm>
            <a:off x="5072063" y="736600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929188" y="520065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48926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5250656" y="5809457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1784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55356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596423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539432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54641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5822156" y="5807869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7499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61071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535738" y="5803900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624998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3" grpId="0"/>
      <p:bldP spid="8215" grpId="0"/>
      <p:bldP spid="8222" grpId="0"/>
      <p:bldP spid="8226" grpId="0"/>
      <p:bldP spid="8233" grpId="0"/>
      <p:bldP spid="8239" grpId="0"/>
      <p:bldP spid="8240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848" t="20444" r="8944" b="6667"/>
          <a:stretch>
            <a:fillRect/>
          </a:stretch>
        </p:blipFill>
        <p:spPr bwMode="auto">
          <a:xfrm>
            <a:off x="2362200" y="609600"/>
            <a:ext cx="449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Algorithms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69955" t="71795" r="6726" b="7692"/>
          <a:stretch>
            <a:fillRect/>
          </a:stretch>
        </p:blipFill>
        <p:spPr bwMode="auto">
          <a:xfrm>
            <a:off x="4724400" y="838200"/>
            <a:ext cx="1485939" cy="9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50901" t="54598" r="24324" b="33907"/>
          <a:stretch>
            <a:fillRect/>
          </a:stretch>
        </p:blipFill>
        <p:spPr bwMode="auto">
          <a:xfrm>
            <a:off x="4495800" y="3962400"/>
            <a:ext cx="2095493" cy="5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6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334962"/>
          </a:xfrm>
          <a:noFill/>
          <a:ln/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</a:rPr>
              <a:t>Comparing and Optimizing Algorithms</a:t>
            </a:r>
          </a:p>
        </p:txBody>
      </p:sp>
      <p:pic>
        <p:nvPicPr>
          <p:cNvPr id="67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8687" y="1143000"/>
            <a:ext cx="4887913" cy="4397375"/>
          </a:xfrm>
          <a:noFill/>
          <a:ln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algn="r"/>
            <a:fld id="{635BB736-A635-42FA-82D3-179169D54065}" type="slidenum">
              <a:rPr lang="en-US"/>
              <a:pPr algn="r"/>
              <a:t>17</a:t>
            </a:fld>
            <a:endParaRPr lang="en-US"/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369888" y="26987"/>
            <a:ext cx="85010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MS/MS - Parent Mass Error </a:t>
            </a:r>
            <a:endParaRPr lang="en-US" sz="2800" b="1" dirty="0" smtClean="0">
              <a:latin typeface="Comic Sans MS" pitchFamily="66" charset="0"/>
              <a:ea typeface="+mj-ea"/>
              <a:cs typeface="+mj-cs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and Enzyme </a:t>
            </a: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Specificity</a:t>
            </a:r>
          </a:p>
        </p:txBody>
      </p:sp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1832" r="10001" b="5458"/>
          <a:stretch>
            <a:fillRect/>
          </a:stretch>
        </p:blipFill>
        <p:spPr bwMode="auto">
          <a:xfrm>
            <a:off x="4329113" y="1639888"/>
            <a:ext cx="45910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1685" name="Object 5"/>
          <p:cNvGraphicFramePr>
            <a:graphicFrameLocks noChangeAspect="1"/>
          </p:cNvGraphicFramePr>
          <p:nvPr/>
        </p:nvGraphicFramePr>
        <p:xfrm>
          <a:off x="4987925" y="4289425"/>
          <a:ext cx="15811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965160" imgH="241200" progId="Equation.3">
                  <p:embed/>
                </p:oleObj>
              </mc:Choice>
              <mc:Fallback>
                <p:oleObj name="Equation" r:id="rId4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4289425"/>
                        <a:ext cx="15811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1686" name="Rectangle 6"/>
          <p:cNvSpPr>
            <a:spLocks noChangeArrowheads="1"/>
          </p:cNvSpPr>
          <p:nvPr/>
        </p:nvSpPr>
        <p:spPr bwMode="auto">
          <a:xfrm>
            <a:off x="747713" y="1633538"/>
            <a:ext cx="4122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/>
          <a:lstStyle/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2000" b="1">
                <a:solidFill>
                  <a:srgbClr val="000000"/>
                </a:solidFill>
              </a:rPr>
              <a:t>Expectation Values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endParaRPr lang="en-US" sz="1200">
              <a:solidFill>
                <a:srgbClr val="000000"/>
              </a:solidFill>
            </a:endParaRP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2000">
                <a:solidFill>
                  <a:srgbClr val="000000"/>
                </a:solidFill>
              </a:rPr>
              <a:t>MS/MS example: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>
                <a:solidFill>
                  <a:srgbClr val="000000"/>
                </a:solidFill>
              </a:rPr>
              <a:t>m=2, Trypsin	2.5e-5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>
                <a:solidFill>
                  <a:srgbClr val="000000"/>
                </a:solidFill>
              </a:rPr>
              <a:t>m=100, Trypsin 	2.5e-5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>
                <a:solidFill>
                  <a:srgbClr val="000000"/>
                </a:solidFill>
              </a:rPr>
              <a:t>m=2, non-specific	7.9e-5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>
                <a:solidFill>
                  <a:srgbClr val="000000"/>
                </a:solidFill>
              </a:rPr>
              <a:t>m=100, non-specific	1.6e-4</a:t>
            </a: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algn="l">
              <a:spcBef>
                <a:spcPct val="30000"/>
              </a:spcBef>
              <a:spcAft>
                <a:spcPct val="20000"/>
              </a:spcAft>
              <a:tabLst>
                <a:tab pos="2286000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8600" y="8382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8013" y="-7620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 err="1" smtClean="0">
                <a:latin typeface="Comic Sans MS" pitchFamily="66" charset="0"/>
                <a:ea typeface="+mj-ea"/>
                <a:cs typeface="+mj-cs"/>
              </a:rPr>
              <a:t>Sequest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14921" r="21013" b="1291"/>
          <a:stretch/>
        </p:blipFill>
        <p:spPr bwMode="auto">
          <a:xfrm>
            <a:off x="762000" y="1344706"/>
            <a:ext cx="2997432" cy="41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t="32769" r="24713" b="2941"/>
          <a:stretch/>
        </p:blipFill>
        <p:spPr bwMode="auto">
          <a:xfrm>
            <a:off x="4527176" y="2590800"/>
            <a:ext cx="3765177" cy="19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5" t="34459" r="12169" b="15287"/>
          <a:stretch/>
        </p:blipFill>
        <p:spPr bwMode="auto">
          <a:xfrm>
            <a:off x="5708275" y="1981200"/>
            <a:ext cx="1402977" cy="4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59432" y="2819400"/>
            <a:ext cx="811774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33800" y="3733800"/>
            <a:ext cx="811774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419600" y="2514600"/>
            <a:ext cx="304800" cy="381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1219200"/>
            <a:ext cx="304800" cy="381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" y="3429000"/>
            <a:ext cx="304800" cy="381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0" y="1651794"/>
            <a:ext cx="3657600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latin typeface="Comic Sans MS" pitchFamily="66" charset="0"/>
                <a:ea typeface="+mj-ea"/>
                <a:cs typeface="+mj-cs"/>
              </a:rPr>
              <a:t>Cross-correlation</a:t>
            </a:r>
          </a:p>
        </p:txBody>
      </p:sp>
    </p:spTree>
    <p:extLst>
      <p:ext uri="{BB962C8B-B14F-4D97-AF65-F5344CB8AC3E}">
        <p14:creationId xmlns:p14="http://schemas.microsoft.com/office/powerpoint/2010/main" val="39916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4131" r="5915" b="32251"/>
          <a:stretch/>
        </p:blipFill>
        <p:spPr bwMode="auto">
          <a:xfrm>
            <a:off x="93785" y="762000"/>
            <a:ext cx="897880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685800"/>
            <a:ext cx="7315200" cy="990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863025"/>
            <a:ext cx="4876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http://www.thegpm.org/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15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663575" y="1219200"/>
            <a:ext cx="8099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400" dirty="0" smtClean="0">
                <a:latin typeface="Trebuchet MS" pitchFamily="34" charset="0"/>
              </a:rPr>
              <a:t>The </a:t>
            </a:r>
            <a:r>
              <a:rPr lang="en-US" sz="2400" dirty="0">
                <a:latin typeface="Trebuchet MS" pitchFamily="34" charset="0"/>
              </a:rPr>
              <a:t>response to random input data should be random.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Maximum number of correct identification and minimum number of incorrect identifications for any data set.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Maximal separation between scores for correct identifications and the distribution of scores for random matching proteins for any data set. 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The statistical significance of the results should be calculated.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The searches should be fast.</a:t>
            </a:r>
          </a:p>
        </p:txBody>
      </p:sp>
      <p:sp>
        <p:nvSpPr>
          <p:cNvPr id="3" name="Line 88"/>
          <p:cNvSpPr>
            <a:spLocks noChangeShapeType="1"/>
          </p:cNvSpPr>
          <p:nvPr/>
        </p:nvSpPr>
        <p:spPr bwMode="auto">
          <a:xfrm>
            <a:off x="609600" y="914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-39707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800" b="1" dirty="0">
                <a:latin typeface="Comic Sans MS" pitchFamily="66" charset="0"/>
              </a:rPr>
              <a:t>General Criteria for a Good Protein Identification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1047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13220" r="6788" b="40626"/>
          <a:stretch/>
        </p:blipFill>
        <p:spPr bwMode="auto">
          <a:xfrm>
            <a:off x="381000" y="762001"/>
            <a:ext cx="8305800" cy="595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5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t="41937" r="6724" b="6097"/>
          <a:stretch/>
        </p:blipFill>
        <p:spPr bwMode="auto">
          <a:xfrm>
            <a:off x="685800" y="685800"/>
            <a:ext cx="757989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</p:spTree>
    <p:extLst>
      <p:ext uri="{BB962C8B-B14F-4D97-AF65-F5344CB8AC3E}">
        <p14:creationId xmlns:p14="http://schemas.microsoft.com/office/powerpoint/2010/main" val="32637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886200" y="3200400"/>
            <a:ext cx="17526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sequences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81000" y="1295400"/>
            <a:ext cx="1600200" cy="434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sz="2400" b="1">
                <a:latin typeface="Trebuchet MS" pitchFamily="34" charset="0"/>
              </a:rPr>
              <a:t>sequences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57200" y="533400"/>
            <a:ext cx="1524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spectra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791200" y="5791200"/>
            <a:ext cx="3173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Conventional, </a:t>
            </a:r>
          </a:p>
          <a:p>
            <a:r>
              <a:rPr lang="en-US" sz="2400">
                <a:latin typeface="Trebuchet MS" pitchFamily="34" charset="0"/>
              </a:rPr>
              <a:t>single stage searching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651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2209800" y="838200"/>
            <a:ext cx="5029200" cy="4419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endParaRPr lang="en-US" sz="2400" b="1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Generic search engine</a:t>
            </a:r>
          </a:p>
          <a:p>
            <a:pPr algn="ctr"/>
            <a:endParaRPr lang="en-US" sz="2400" b="1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Test all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cleavages,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modifications,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&amp; mutations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for all sequences</a:t>
            </a:r>
          </a:p>
          <a:p>
            <a:pPr algn="ctr"/>
            <a:endParaRPr lang="en-US" sz="2400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375 0.3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44444E-6 L 0.3875 -0.06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695 -0.01342 0.01407 -0.02801 0.02101 -0.04676 C 0.03993 -0.1 0.04497 -0.15208 0.03108 -0.15995 C 0.01702 -0.16944 -0.01007 -0.13194 -0.02899 -0.0787 C -0.03906 -0.05069 -0.04496 -0.02407 -0.04705 -0.00393 C -0.05 0.01204 -0.05104 0.02801 -0.05104 0.04676 C -0.05104 0.10672 -0.03802 0.15602 -0.02291 0.15602 C -0.00798 0.15602 0.00504 0.10672 0.00504 0.04676 C 0.00504 0.01875 0.00209 -0.0081 -0.00295 -0.02662 C -0.00503 -0.04259 -0.01007 -0.05995 -0.01597 -0.07731 C -0.03593 -0.13194 -0.06302 -0.16944 -0.07708 -0.15995 C -0.09097 -0.15069 -0.08593 -0.1 -0.06597 -0.04537 C -0.05798 -0.01991 -0.04705 0.00139 -0.03593 0.01597 C -0.02795 0.0294 -0.01892 0.04144 -0.00694 0.05324 C 0.029 0.0919 0.06493 0.10926 0.075 0.09329 C 0.08403 0.07732 0.06407 0.03334 0.02795 -0.00393 C 0.01302 -0.01991 -0.00295 -0.03194 -0.01597 -0.04004 C -0.02795 -0.04791 -0.04305 -0.05463 -0.05902 -0.05856 C -0.10295 -0.07199 -0.14097 -0.06805 -0.14392 -0.04676 C -0.14791 -0.02662 -0.11493 -2.22222E-6 -0.071 0.01343 C -0.05104 0.01875 -0.03194 0.0213 -0.01701 0.01991 C -0.00399 0.01991 0.01007 0.01736 0.025 0.01343 C 0.06893 -2.22222E-6 0.10209 -0.02801 0.09792 -0.04791 C 0.09497 -0.06805 0.05695 -0.07338 0.01302 -0.05995 C -0.00798 -0.05324 -0.02708 -0.04398 -0.03993 -0.03333 C -0.05104 -0.02523 -0.06198 -0.01597 -0.07395 -0.00393 C -0.10902 0.03472 -0.13003 0.07732 -0.11996 0.09329 C -0.11093 0.10926 -0.07395 0.0919 -0.03906 0.05463 C -0.02205 0.03611 -0.00798 0.01736 -3.33333E-6 -2.22222E-6 Z " pathEditMode="relative" rAng="0" ptsTypes="fffffffffffffffffffffffffffff">
                                      <p:cBhvr>
                                        <p:cTn id="14" dur="2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1493 -0.01921 -0.02239 -0.05209 -0.0184 -0.08496 C -0.01614 -0.0963 -0.01354 -0.10764 -0.00954 -0.11667 C -0.00677 -0.09074 0.00261 -0.0669 0.01684 -0.05209 C 0.01684 -0.0838 0.02761 -0.11459 0.04601 -0.12801 C 0.05209 -0.1338 0.05869 -0.13588 0.06546 -0.13704 C 0.05539 -0.11783 0.05 -0.09074 0.05209 -0.06227 C 0.06684 -0.08264 0.08785 -0.08727 0.10608 -0.07246 C 0.11216 -0.06806 0.11823 -0.05996 0.1224 -0.05209 C 0.10678 -0.05417 0.09046 -0.04421 0.079 -0.02361 C 0.09723 -0.0169 0.11285 0.00694 0.11754 0.03981 C 0.11893 0.05116 0.11893 0.0625 0.11754 0.07384 C 0.10869 0.05231 0.09393 0.0375 0.07761 0.03541 C 0.08577 0.06366 0.08369 0.09884 0.07171 0.125 C 0.06684 0.13403 0.06146 0.1419 0.05539 0.14653 C 0.06007 0.12129 0.05747 0.09305 0.04862 0.07037 C 0.04063 0.09884 0.02292 0.11805 0.00261 0.11805 C -0.00468 0.11805 -0.01145 0.11597 -0.0177 0.11111 C -0.00277 0.10208 0.00869 0.08055 0.01424 0.0544 C -0.00468 0.06134 -0.0243 0.05116 -0.03715 0.025 C -0.04184 0.01481 -0.04461 0.00463 -0.04652 -0.00671 C -0.03316 0.00787 -0.01545 0.01041 -4.44444E-6 1.85185E-6 Z " pathEditMode="relative" rAng="0" ptsTypes="ffffffffffffffffffffff">
                                      <p:cBhvr>
                                        <p:cTn id="17" dur="2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7199 C -0.125 -0.05115 -0.06389 -0.03263 0.01302 -0.03194 C 0.07396 -0.03009 0.12396 -0.04004 0.125 -0.05277 C 0.125 -0.06527 0.07604 -0.07708 0.01406 -0.07777 C -0.01702 -0.07777 -0.04497 -0.07638 -0.06493 -0.07199 C -0.09393 -0.0662 -0.11094 -0.05694 -0.11094 -0.04606 C -0.11094 -0.04004 -0.10591 -0.03425 -0.09688 -0.02916 C -0.07604 -0.01828 -0.0349 -0.01088 0.01198 -0.00995 C 0.06701 -0.00833 0.11198 -0.01759 0.11198 -0.02824 C 0.11302 -0.04004 0.06805 -0.05023 0.01302 -0.05185 C -0.01493 -0.05185 -0.03993 -0.05023 -0.05903 -0.04675 C -0.08403 -0.04097 -0.1 -0.03194 -0.1 -0.02245 C -0.1 -0.01759 -0.09497 -0.0125 -0.08698 -0.0074 C -0.06789 0.00186 -0.03195 0.0095 0.01111 0.01019 C 0.06111 0.01112 0.10104 0.00278 0.10104 -0.0074 C 0.10208 -0.01759 0.06198 -0.02662 0.01198 -0.02754 C -0.01302 -0.02824 -0.03594 -0.02662 -0.05295 -0.02338 C -0.07604 -0.01828 -0.08889 -0.01088 -0.08889 -0.00162 C -0.08889 0.00278 -0.0849 0.00764 -0.07795 0.01181 C -0.06094 0.02037 -0.02795 0.02709 0.01007 0.02778 C 0.05503 0.02778 0.09097 0.02107 0.09097 0.01181 C 0.09097 0.00278 0.05607 -0.00578 0.01111 -0.00671 C -0.01094 -0.00671 -0.03195 -0.00486 -0.04688 -0.00231 C -0.06789 0.00186 -0.08004 0.0095 -0.08091 0.0169 C -0.08091 0.02107 -0.07604 0.02524 -0.06997 0.02871 C -0.05504 0.03704 -0.025 0.04283 0.00902 0.04283 C 0.04896 0.04375 0.08211 0.03797 0.08211 0.02963 C 0.08298 0.02107 0.05 0.01366 0.01007 0.01274 C -0.0099 0.01274 -0.029 0.01366 -0.04202 0.0169 C -0.06094 0.02037 -0.07188 0.02709 -0.07188 0.0338 C -0.07188 0.03797 -0.06893 0.04144 -0.06302 0.04468 C -0.04896 0.05209 -0.02292 0.05718 0.00798 0.05811 C 0.04496 0.05811 0.07396 0.05301 0.07396 0.04537 C 0.075 0.03797 0.046 0.03102 0.00902 0.03033 C -0.00903 0.03033 -0.025 0.03102 -0.03698 0.0338 C -0.054 0.03704 -0.06389 0.04283 -0.06389 0.04954 C -0.06389 0.05301 -0.06094 0.05556 -0.05591 0.05903 C -0.04393 0.06575 -0.01997 0.06968 0.00798 0.07061 C 0.04097 0.07153 0.06701 0.06644 0.06701 0.05903 C 0.06701 0.05301 0.04201 0.0463 0.00902 0.0463 C -0.00799 0.04537 -0.02292 0.04723 -0.03403 0.04885 C -0.04896 0.05209 -0.05799 0.05718 -0.05799 0.06297 C -0.05799 0.06644 -0.05504 0.06899 -0.05 0.07153 C -0.03889 0.07732 -0.01702 0.08149 0.00711 0.08241 C 0.03698 0.08334 0.06111 0.07825 0.06111 0.07246 C 0.06111 0.06575 0.03698 0.06065 0.00798 0.05973 C -0.00591 0.05973 -0.01997 0.06065 -0.03004 0.06297 C -0.04393 0.06575 -0.05191 0.06968 -0.05191 0.0757 C -0.05191 0.07825 -0.04896 0.08079 -0.04497 0.08334 C -0.0349 0.0882 -0.01598 0.0926 0.00711 0.0926 C 0.03298 0.09329 0.05503 0.08912 0.05503 0.08334 C 0.05503 0.07825 0.03402 0.07315 0.00711 0.07315 C -0.00504 0.07246 -0.01789 0.07315 -0.02691 0.07477 C -0.03889 0.07825 -0.04601 0.08241 -0.04601 0.08658 C -0.04601 0.08912 -0.04393 0.09167 -0.03993 0.09329 C -0.03091 0.09838 -0.01389 0.10162 0.00711 0.10255 C 0.03107 0.10255 0.05 0.09838 0.05 0.09399 C 0.05 0.08912 0.03107 0.08403 0.00711 0.08403 C -0.00504 0.08403 -0.01598 0.08496 -0.02292 0.08658 C -0.0349 0.0882 -0.04098 0.0926 -0.04098 0.09676 C -0.04098 0.09838 -0.03889 0.10093 -0.03594 0.10255 C -0.02795 0.10764 -0.01198 0.11019 0.00607 0.11112 C 0.02812 0.11112 0.04496 0.10764 0.04496 0.10348 C 0.04496 0.09838 0.02812 0.09491 0.00711 0.09399 C -0.004 0.09399 -0.01389 0.09491 -0.02101 0.09676 C -0.03091 0.09838 -0.03698 0.10162 -0.03698 0.10579 C -0.03698 0.10764 -0.0349 0.10926 -0.03195 0.11112 " pathEditMode="relative" rAng="0" ptsTypes="fffffffffffffffffffffffffffffffffffffffffffffffffffffffffffffffffff">
                                      <p:cBhvr>
                                        <p:cTn id="20" dur="2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11112 L -0.03333 -0.05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0.30555 L 0.18334 0.727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0" grpId="1" animBg="1"/>
      <p:bldP spid="145411" grpId="0" animBg="1"/>
      <p:bldP spid="145411" grpId="1" animBg="1"/>
      <p:bldP spid="145412" grpId="0" animBg="1"/>
      <p:bldP spid="145412" grpId="1" animBg="1"/>
      <p:bldP spid="145416" grpId="0" animBg="1"/>
      <p:bldP spid="145416" grpId="1" animBg="1"/>
      <p:bldP spid="145416" grpId="2" animBg="1"/>
      <p:bldP spid="145416" grpId="3" animBg="1"/>
      <p:bldP spid="145416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3019425"/>
            <a:ext cx="7416800" cy="15525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rebuchet MS" pitchFamily="34" charset="0"/>
              </a:rPr>
              <a:t>Determining potential modifications</a:t>
            </a:r>
          </a:p>
          <a:p>
            <a:r>
              <a:rPr lang="en-US" sz="2400">
                <a:latin typeface="Trebuchet MS" pitchFamily="34" charset="0"/>
              </a:rPr>
              <a:t>	- e.g., oxidation, phosphorylation, deamidation</a:t>
            </a:r>
          </a:p>
          <a:p>
            <a:r>
              <a:rPr lang="en-US" sz="2400">
                <a:latin typeface="Trebuchet MS" pitchFamily="34" charset="0"/>
              </a:rPr>
              <a:t>    - calculation order 2</a:t>
            </a:r>
            <a:r>
              <a:rPr lang="en-US" sz="2400" baseline="30000">
                <a:latin typeface="Trebuchet MS" pitchFamily="34" charset="0"/>
              </a:rPr>
              <a:t>n</a:t>
            </a:r>
          </a:p>
          <a:p>
            <a:r>
              <a:rPr lang="en-US" sz="2400" baseline="30000">
                <a:latin typeface="Trebuchet MS" pitchFamily="34" charset="0"/>
              </a:rPr>
              <a:t>     </a:t>
            </a:r>
            <a:r>
              <a:rPr lang="en-US" sz="2400">
                <a:latin typeface="Trebuchet MS" pitchFamily="34" charset="0"/>
              </a:rPr>
              <a:t> - NP complete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37113" y="-27887"/>
            <a:ext cx="57935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Some hard problems in MS/MS </a:t>
            </a:r>
            <a:endParaRPr lang="en-US" sz="2800" b="1" dirty="0" smtClean="0">
              <a:latin typeface="Comic Sans MS" pitchFamily="66" charset="0"/>
              <a:ea typeface="+mj-ea"/>
              <a:cs typeface="+mj-cs"/>
            </a:endParaRPr>
          </a:p>
          <a:p>
            <a:pPr algn="ctr"/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analysis </a:t>
            </a: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in proteomics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1266825"/>
            <a:ext cx="7385050" cy="15525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Allowing for unanticipated peptide cleavages</a:t>
            </a:r>
          </a:p>
          <a:p>
            <a:r>
              <a:rPr lang="en-US" sz="2400" dirty="0">
                <a:latin typeface="Tahoma" pitchFamily="34" charset="0"/>
              </a:rPr>
              <a:t>    - e.g., </a:t>
            </a:r>
            <a:r>
              <a:rPr lang="en-US" sz="2400" dirty="0" err="1">
                <a:latin typeface="Tahoma" pitchFamily="34" charset="0"/>
              </a:rPr>
              <a:t>chymotryptic</a:t>
            </a:r>
            <a:r>
              <a:rPr lang="en-US" sz="2400" dirty="0">
                <a:latin typeface="Tahoma" pitchFamily="34" charset="0"/>
              </a:rPr>
              <a:t> contamination in trypsin</a:t>
            </a:r>
          </a:p>
          <a:p>
            <a:r>
              <a:rPr lang="en-US" sz="2400" dirty="0">
                <a:latin typeface="Tahoma" pitchFamily="34" charset="0"/>
              </a:rPr>
              <a:t>    - calculation order ~ 200 × </a:t>
            </a:r>
            <a:r>
              <a:rPr lang="en-US" sz="2400" dirty="0" err="1">
                <a:latin typeface="Tahoma" pitchFamily="34" charset="0"/>
              </a:rPr>
              <a:t>tryptic</a:t>
            </a:r>
            <a:r>
              <a:rPr lang="en-US" sz="2400" dirty="0">
                <a:latin typeface="Tahoma" pitchFamily="34" charset="0"/>
              </a:rPr>
              <a:t> cleavage</a:t>
            </a:r>
          </a:p>
          <a:p>
            <a:r>
              <a:rPr lang="en-US" sz="2400" dirty="0">
                <a:latin typeface="Tahoma" pitchFamily="34" charset="0"/>
              </a:rPr>
              <a:t>    - “unfortunate” coefficient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4772025"/>
            <a:ext cx="7321550" cy="1552575"/>
          </a:xfrm>
          <a:prstGeom prst="rect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Detecting point mutations</a:t>
            </a:r>
          </a:p>
          <a:p>
            <a:r>
              <a:rPr lang="en-US" sz="2400">
                <a:latin typeface="Tahoma" pitchFamily="34" charset="0"/>
              </a:rPr>
              <a:t>    - e.g., sequence homology</a:t>
            </a:r>
          </a:p>
          <a:p>
            <a:r>
              <a:rPr lang="en-US" sz="2400">
                <a:latin typeface="Tahoma" pitchFamily="34" charset="0"/>
              </a:rPr>
              <a:t>    - calculation order 18</a:t>
            </a:r>
            <a:r>
              <a:rPr lang="en-US" sz="2400" baseline="30000">
                <a:latin typeface="Tahoma" pitchFamily="34" charset="0"/>
              </a:rPr>
              <a:t>N</a:t>
            </a:r>
          </a:p>
          <a:p>
            <a:r>
              <a:rPr lang="en-US" sz="2400">
                <a:latin typeface="Tahoma" pitchFamily="34" charset="0"/>
              </a:rPr>
              <a:t>    - NP complete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337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81200" y="762000"/>
            <a:ext cx="6781800" cy="53340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04800" y="1371600"/>
            <a:ext cx="1600200" cy="434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2400" b="1">
                <a:latin typeface="Trebuchet MS" pitchFamily="34" charset="0"/>
              </a:rPr>
              <a:t>sequences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2590800" y="3124200"/>
            <a:ext cx="1600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sequences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381000" y="685800"/>
            <a:ext cx="13716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spectra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0" y="0"/>
            <a:ext cx="3983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Multi-stage searching</a:t>
            </a:r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2133600" y="1219200"/>
            <a:ext cx="2590800" cy="441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Tryptic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cleavage</a:t>
            </a:r>
          </a:p>
        </p:txBody>
      </p:sp>
      <p:sp>
        <p:nvSpPr>
          <p:cNvPr id="474120" name="Oval 8"/>
          <p:cNvSpPr>
            <a:spLocks noChangeArrowheads="1"/>
          </p:cNvSpPr>
          <p:nvPr/>
        </p:nvSpPr>
        <p:spPr bwMode="auto">
          <a:xfrm>
            <a:off x="5562600" y="1219200"/>
            <a:ext cx="2819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Modifications #1</a:t>
            </a:r>
          </a:p>
        </p:txBody>
      </p:sp>
      <p:sp>
        <p:nvSpPr>
          <p:cNvPr id="474121" name="Oval 9"/>
          <p:cNvSpPr>
            <a:spLocks noChangeArrowheads="1"/>
          </p:cNvSpPr>
          <p:nvPr/>
        </p:nvSpPr>
        <p:spPr bwMode="auto">
          <a:xfrm>
            <a:off x="5638800" y="2667000"/>
            <a:ext cx="2819400" cy="1371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Modifications #2</a:t>
            </a:r>
          </a:p>
        </p:txBody>
      </p:sp>
      <p:sp>
        <p:nvSpPr>
          <p:cNvPr id="474122" name="Oval 10"/>
          <p:cNvSpPr>
            <a:spLocks noChangeArrowheads="1"/>
          </p:cNvSpPr>
          <p:nvPr/>
        </p:nvSpPr>
        <p:spPr bwMode="auto">
          <a:xfrm>
            <a:off x="5638800" y="4191000"/>
            <a:ext cx="28194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Point mutation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191000" y="5562600"/>
            <a:ext cx="181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X! Tandem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22222E-6 L 0.23333 0.2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3333 -3.33333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209 -0.00486 0.00434 -0.01018 0.00643 -0.01666 C 0.01233 -0.03588 0.01389 -0.0544 0.00955 -0.05717 C 0.00521 -0.06041 -0.0033 -0.04722 -0.00902 -0.02824 C -0.01215 -0.01828 -0.01406 -0.00879 -0.01458 -0.00162 C -0.01545 0.00417 -0.01597 0.00996 -0.01597 0.01667 C -0.01597 0.03797 -0.0118 0.05579 -0.00711 0.05579 C -0.00243 0.05579 0.00157 0.03797 0.00157 0.01667 C 0.00157 0.00672 0.00052 -0.00301 -0.00104 -0.00949 C -0.00156 -0.01528 -0.0033 -0.02153 -0.00503 -0.02778 C -0.01128 -0.04722 -0.01961 -0.06041 -0.02395 -0.05717 C -0.0283 -0.05393 -0.02673 -0.03588 -0.02048 -0.0162 C -0.01805 -0.00717 -0.01458 0.00047 -0.01128 0.00556 C -0.00868 0.01042 -0.0059 0.01482 -0.00225 0.01898 C 0.00886 0.03264 0.02014 0.03889 0.02327 0.0331 C 0.02605 0.02755 0.01997 0.01181 0.00851 -0.00162 C 0.004 -0.00717 -0.00104 -0.01157 -0.00503 -0.01435 C -0.00868 -0.01713 -0.01336 -0.01967 -0.0184 -0.02106 C -0.03211 -0.02592 -0.04375 -0.02453 -0.04461 -0.01666 C -0.04583 -0.00949 -0.03576 -2.22222E-6 -0.02205 0.00463 C -0.01597 0.00672 -0.01007 0.00764 -0.00538 0.00695 C -0.00121 0.00695 0.00313 0.00602 0.00764 0.00463 C 0.02136 -2.22222E-6 0.03177 -0.01018 0.03039 -0.01713 C 0.02934 -0.02453 0.01754 -0.02616 0.004 -0.02153 C -0.00243 -0.01921 -0.0085 -0.01574 -0.0125 -0.01203 C -0.01597 -0.00903 -0.01927 -0.00578 -0.02309 -0.00162 C -0.03385 0.01227 -0.04045 0.02755 -0.03732 0.0331 C -0.03455 0.03889 -0.02309 0.03264 -0.01215 0.01945 C -0.00694 0.01273 -0.00243 0.00602 -3.33333E-6 -2.22222E-6 Z " pathEditMode="relative" rAng="0" ptsTypes="fffffffffffffffffffffffffffff">
                                      <p:cBhvr>
                                        <p:cTn id="14" dur="1000" fill="hold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3704 C 0.06389 -0.17477 0.11094 -0.31227 0.17223 -0.34283 C 0.23351 -0.37338 0.3474 -0.24213 0.38438 -0.22084 C 0.42136 -0.19977 0.40799 -0.20834 0.39462 -0.21644 " pathEditMode="relative" ptsTypes="aaaA">
                                      <p:cBhvr>
                                        <p:cTn id="20" dur="5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0.28889 C 0.30052 0.31366 0.36789 0.33866 0.43507 0.31412 C 0.50226 0.28958 0.56945 0.21551 0.63681 0.14166 " pathEditMode="relative" rAng="0" ptsTypes="aaA">
                                      <p:cBhvr>
                                        <p:cTn id="22" dur="5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0503 -0.00486 -0.00746 -0.01342 -0.00607 -0.02176 C -0.00538 -0.02477 -0.00451 -0.02754 -0.00312 -0.02986 C -0.00225 -0.02315 0.00087 -0.01713 0.00573 -0.01342 C 0.00573 -0.02153 0.00921 -0.0294 0.01546 -0.03287 C 0.01737 -0.03426 0.01962 -0.03472 0.02188 -0.03495 C 0.01858 -0.03009 0.01667 -0.02315 0.01737 -0.01597 C 0.0224 -0.02106 0.02935 -0.02245 0.03542 -0.01852 C 0.0375 -0.01736 0.03959 -0.01528 0.04098 -0.01342 C 0.0356 -0.01389 0.03021 -0.01134 0.02639 -0.00602 C 0.03247 -0.0044 0.03768 0.00185 0.03924 0.01019 C 0.03976 0.01296 0.03976 0.01597 0.03924 0.01875 C 0.03629 0.01343 0.03143 0.00949 0.02605 0.00903 C 0.02865 0.01621 0.02796 0.02523 0.02396 0.03195 C 0.0224 0.03426 0.02049 0.03634 0.01858 0.0375 C 0.02014 0.03102 0.01928 0.02384 0.01632 0.01806 C 0.01355 0.02523 0.00764 0.03009 0.00087 0.03009 C -0.00156 0.03009 -0.00381 0.02963 -0.0059 0.02847 C -0.00086 0.02616 0.00296 0.0206 0.00469 0.01389 C -0.00156 0.01574 -0.00815 0.01296 -0.01232 0.00648 C -0.01388 0.00371 -0.01493 0.00116 -0.01545 -0.00185 C -0.01111 0.00208 -0.0052 0.00255 -4.72222E-6 -1.48148E-6 Z " pathEditMode="relative" rAng="0" ptsTypes="ffffffffffffffffffffff">
                                      <p:cBhvr>
                                        <p:cTn id="25" dur="20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1 -0.21667 C 0.28611 -0.18611 0.17777 -0.15533 0.17743 -0.11783 C 0.17708 -0.08033 0.35607 -0.0132 0.39288 0.00856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878 0.13889 C 0.71927 0.16227 0.78993 0.18565 0.7901 0.22153 C 0.79028 0.25741 0.67361 0.33264 0.65035 0.35486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434 0.0169 L 0.01875 0.0169 L 0.00711 0.02732 L 0.01146 0.04445 L 3.33333E-6 0.0338 L -0.01164 0.04445 L -0.00729 0.02732 L -0.01875 0.0169 L -0.00452 0.0169 L 3.33333E-6 -1.11111E-6 Z " pathEditMode="relative" rAng="0" ptsTypes="FFFFFFFFFFF">
                                      <p:cBhvr>
                                        <p:cTn id="36" dur="2000" fill="hold"/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856 C 0.29167 0.0456 0.19063 0.08287 0.19167 0.11921 C 0.19288 0.15578 0.3651 0.20972 0.39983 0.22778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05 0.36412 C 0.71181 0.39468 0.77674 0.4257 0.77726 0.46412 C 0.77778 0.50232 0.71389 0.54815 0.65018 0.59445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1355 -0.00625 L 0.01875 -0.02222 L 0.02379 -0.00625 L 0.0375 -3.33333E-6 L 0.02379 0.00602 L 0.01875 0.02223 L 0.01355 0.00602 L -3.33333E-6 -3.33333E-6 Z " pathEditMode="relative" rAng="0" ptsTypes="FFFFFFFFF">
                                      <p:cBhvr>
                                        <p:cTn id="47" dur="2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83 0.22778 L 0.1375 0.46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1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 0.58334 L 0.154 0.805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animBg="1"/>
      <p:bldP spid="474115" grpId="1" animBg="1"/>
      <p:bldP spid="474116" grpId="0" animBg="1"/>
      <p:bldP spid="474116" grpId="1" animBg="1"/>
      <p:bldP spid="474116" grpId="2" animBg="1"/>
      <p:bldP spid="474116" grpId="3" animBg="1"/>
      <p:bldP spid="474117" grpId="0" animBg="1"/>
      <p:bldP spid="474117" grpId="1" animBg="1"/>
      <p:bldP spid="474117" grpId="2" animBg="1"/>
      <p:bldP spid="474117" grpId="3" animBg="1"/>
      <p:bldP spid="474117" grpId="4" animBg="1"/>
      <p:bldP spid="474119" grpId="0" animBg="1"/>
      <p:bldP spid="474119" grpId="1" animBg="1"/>
      <p:bldP spid="474120" grpId="0" animBg="1"/>
      <p:bldP spid="474120" grpId="1" animBg="1"/>
      <p:bldP spid="474121" grpId="0" animBg="1"/>
      <p:bldP spid="474121" grpId="1" animBg="1"/>
      <p:bldP spid="474122" grpId="0" animBg="1"/>
      <p:bldP spid="4741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4996" r="3583" b="5691"/>
          <a:stretch/>
        </p:blipFill>
        <p:spPr bwMode="auto">
          <a:xfrm>
            <a:off x="334107" y="1178169"/>
            <a:ext cx="8505093" cy="46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4624" r="4119" b="5940"/>
          <a:stretch/>
        </p:blipFill>
        <p:spPr bwMode="auto">
          <a:xfrm>
            <a:off x="705085" y="638908"/>
            <a:ext cx="752451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Sequence Annotations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208" t="24164" r="8442" b="6025"/>
          <a:stretch>
            <a:fillRect/>
          </a:stretch>
        </p:blipFill>
        <p:spPr bwMode="auto">
          <a:xfrm>
            <a:off x="94342" y="914400"/>
            <a:ext cx="904965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16120" r="5030" b="19538"/>
          <a:stretch/>
        </p:blipFill>
        <p:spPr bwMode="auto">
          <a:xfrm>
            <a:off x="1143000" y="685800"/>
            <a:ext cx="6781800" cy="61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40118" r="23965" b="12642"/>
          <a:stretch/>
        </p:blipFill>
        <p:spPr bwMode="auto">
          <a:xfrm>
            <a:off x="76200" y="2831123"/>
            <a:ext cx="4736123" cy="395067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5128" r="5215" b="4743"/>
          <a:stretch/>
        </p:blipFill>
        <p:spPr bwMode="auto">
          <a:xfrm>
            <a:off x="1742237" y="685800"/>
            <a:ext cx="57253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2971800" y="76200"/>
            <a:ext cx="3510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earch </a:t>
            </a: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P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arameters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225358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95242"/>
              </p:ext>
            </p:extLst>
          </p:nvPr>
        </p:nvGraphicFramePr>
        <p:xfrm>
          <a:off x="1145849" y="1143000"/>
          <a:ext cx="7162800" cy="4840224"/>
        </p:xfrm>
        <a:graphic>
          <a:graphicData uri="http://schemas.openxmlformats.org/drawingml/2006/table">
            <a:tbl>
              <a:tblPr/>
              <a:tblGrid>
                <a:gridCol w="2590800"/>
                <a:gridCol w="4572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Parent tolerance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+/- daltons/ppm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Frag. Tolerance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+/- daltons/ppm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Complete mods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Cys alkylation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Potential mods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(artifacts)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Met/Trp oxidation,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Gln/Asn deamidation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Potential mods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(PTMs)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Phosphoryl, sulfonyl, acetyl, methyl, glycosyl, GPI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Cleavage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Trypsin ([KR]|{P})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Scoring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Scores or 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Sequences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FASTA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8013" y="-7620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Mascot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4619" r="21833" b="2983"/>
          <a:stretch/>
        </p:blipFill>
        <p:spPr bwMode="auto">
          <a:xfrm>
            <a:off x="1382437" y="685800"/>
            <a:ext cx="6389963" cy="580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488668"/>
            <a:ext cx="8458200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http://www.matrixscience.com/cgi/search_form.pl?FORMVER=2&amp;SEARCH=MIS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4500" y="40544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85144" y="47696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20925" y="49482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26" y="50196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37"/>
          <p:cNvSpPr txBox="1">
            <a:spLocks noChangeArrowheads="1"/>
          </p:cNvSpPr>
          <p:nvPr/>
        </p:nvSpPr>
        <p:spPr bwMode="auto">
          <a:xfrm>
            <a:off x="1279525" y="2070100"/>
            <a:ext cx="24749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  <a:p>
            <a:pPr algn="ctr"/>
            <a:r>
              <a:rPr lang="en-US" sz="2800" b="1"/>
              <a:t>Digestion</a:t>
            </a:r>
          </a:p>
          <a:p>
            <a:pPr algn="ctr"/>
            <a:r>
              <a:rPr lang="en-US" sz="2800" b="1"/>
              <a:t>LC-MS/MS</a:t>
            </a:r>
          </a:p>
          <a:p>
            <a:pPr algn="ctr"/>
            <a:endParaRPr lang="en-US" sz="2800" b="1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2857500" y="39830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499519" y="48394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9581" y="49109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36825" y="50180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48694" y="46616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785269" y="48410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892426" y="50196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999581" y="47680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571081" y="49109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428206" y="50538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5000625" y="1214438"/>
            <a:ext cx="19415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Spectrum 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Library</a:t>
            </a:r>
          </a:p>
        </p:txBody>
      </p:sp>
      <p:sp>
        <p:nvSpPr>
          <p:cNvPr id="17427" name="Flowchart: Magnetic Disk 23"/>
          <p:cNvSpPr>
            <a:spLocks noChangeArrowheads="1"/>
          </p:cNvSpPr>
          <p:nvPr/>
        </p:nvSpPr>
        <p:spPr bwMode="auto">
          <a:xfrm>
            <a:off x="5072063" y="885825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28" name="TextBox 7"/>
          <p:cNvSpPr txBox="1">
            <a:spLocks noChangeArrowheads="1"/>
          </p:cNvSpPr>
          <p:nvPr/>
        </p:nvSpPr>
        <p:spPr bwMode="auto">
          <a:xfrm>
            <a:off x="5078413" y="2259013"/>
            <a:ext cx="184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</a:t>
            </a:r>
          </a:p>
          <a:p>
            <a:pPr algn="ctr"/>
            <a:r>
              <a:rPr lang="en-US" sz="2800" b="1"/>
              <a:t>Spectrum</a:t>
            </a:r>
          </a:p>
        </p:txBody>
      </p:sp>
      <p:sp>
        <p:nvSpPr>
          <p:cNvPr id="91" name="Oval 90"/>
          <p:cNvSpPr/>
          <p:nvPr/>
        </p:nvSpPr>
        <p:spPr>
          <a:xfrm>
            <a:off x="3500438" y="121443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643188" y="85725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2714625" y="29829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200525" y="49799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572000" y="4692297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00500" y="46990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TextBox 7"/>
          <p:cNvSpPr txBox="1">
            <a:spLocks noChangeArrowheads="1"/>
          </p:cNvSpPr>
          <p:nvPr/>
        </p:nvSpPr>
        <p:spPr bwMode="auto">
          <a:xfrm>
            <a:off x="1403350" y="51784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286625" y="4697413"/>
            <a:ext cx="7143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965950" y="3660775"/>
            <a:ext cx="20716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 flipV="1">
            <a:off x="6429375" y="26971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7"/>
          <p:cNvSpPr txBox="1">
            <a:spLocks noChangeArrowheads="1"/>
          </p:cNvSpPr>
          <p:nvPr/>
        </p:nvSpPr>
        <p:spPr bwMode="auto">
          <a:xfrm rot="5400000">
            <a:off x="7425532" y="3336131"/>
            <a:ext cx="19637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spectra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286250" y="46990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4143375" y="29829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929188" y="4049713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4999831" y="4764882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5535612" y="4943476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535612" y="50149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5714207" y="4834731"/>
            <a:ext cx="5715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6214269" y="49061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5751513" y="5013325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463381" y="4656932"/>
            <a:ext cx="9302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999956" y="4836319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6107112" y="50149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6214269" y="476329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6785769" y="49061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6642894" y="5049044"/>
            <a:ext cx="142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2818192" y="602998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4262362" y="5901569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1. Find the best 10 spectra for a particular sequence, with the same PTMs and charge.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2. Add the spectra together and normalize the intensity values.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38200" y="37020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3. Assign a “quality” value: the median expectation value of the 10 spectra used.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14400" y="5027613"/>
            <a:ext cx="7696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4. Record the 20 most intense peaks in the averaged spectrum, it’s parent ion </a:t>
            </a:r>
            <a:r>
              <a:rPr lang="en-US" sz="2800" i="1">
                <a:latin typeface="Trebuchet MS" pitchFamily="34" charset="0"/>
              </a:rPr>
              <a:t>z</a:t>
            </a:r>
            <a:r>
              <a:rPr lang="en-US" sz="2800">
                <a:latin typeface="Trebuchet MS" pitchFamily="34" charset="0"/>
              </a:rPr>
              <a:t>, </a:t>
            </a:r>
            <a:r>
              <a:rPr lang="en-US" sz="2800" i="1">
                <a:latin typeface="Trebuchet MS" pitchFamily="34" charset="0"/>
              </a:rPr>
              <a:t>m/z</a:t>
            </a:r>
            <a:r>
              <a:rPr lang="en-US" sz="2800">
                <a:latin typeface="Trebuchet MS" pitchFamily="34" charset="0"/>
              </a:rPr>
              <a:t>, sequence, protein accessions &amp; quality.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62000" y="3048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Steps in making an </a:t>
            </a:r>
          </a:p>
          <a:p>
            <a:r>
              <a:rPr lang="en-US" sz="2800" b="1">
                <a:latin typeface="Trebuchet MS" pitchFamily="34" charset="0"/>
              </a:rPr>
              <a:t>Annotated Spectrum Library (ASL):</a:t>
            </a:r>
          </a:p>
        </p:txBody>
      </p:sp>
    </p:spTree>
    <p:extLst>
      <p:ext uri="{BB962C8B-B14F-4D97-AF65-F5344CB8AC3E}">
        <p14:creationId xmlns:p14="http://schemas.microsoft.com/office/powerpoint/2010/main" val="32330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1" grpId="1"/>
      <p:bldP spid="109572" grpId="0"/>
      <p:bldP spid="109572" grpId="1"/>
      <p:bldP spid="109573" grpId="0"/>
      <p:bldP spid="1095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457200"/>
            <a:ext cx="8839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279" y="0"/>
            <a:ext cx="9062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Spectrum Library Characteristics – Peptide Length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27088"/>
            <a:ext cx="89154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-120238" y="0"/>
            <a:ext cx="9405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Spectrum Library Characteristics – Protein Coverage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Group 2"/>
          <p:cNvGraphicFramePr>
            <a:graphicFrameLocks noGrp="1"/>
          </p:cNvGraphicFramePr>
          <p:nvPr/>
        </p:nvGraphicFramePr>
        <p:xfrm>
          <a:off x="2590800" y="900113"/>
          <a:ext cx="6096000" cy="39624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672" name="Group 56"/>
          <p:cNvGraphicFramePr>
            <a:graphicFrameLocks noGrp="1"/>
          </p:cNvGraphicFramePr>
          <p:nvPr/>
        </p:nvGraphicFramePr>
        <p:xfrm>
          <a:off x="2590800" y="2057400"/>
          <a:ext cx="6096000" cy="39624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84138" y="838200"/>
            <a:ext cx="250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Library spectrum</a:t>
            </a: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457200" y="205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Test spectrum</a:t>
            </a:r>
          </a:p>
        </p:txBody>
      </p:sp>
      <p:sp>
        <p:nvSpPr>
          <p:cNvPr id="111729" name="Oval 113"/>
          <p:cNvSpPr>
            <a:spLocks noChangeArrowheads="1"/>
          </p:cNvSpPr>
          <p:nvPr/>
        </p:nvSpPr>
        <p:spPr bwMode="auto">
          <a:xfrm>
            <a:off x="30480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0" name="Oval 114"/>
          <p:cNvSpPr>
            <a:spLocks noChangeArrowheads="1"/>
          </p:cNvSpPr>
          <p:nvPr/>
        </p:nvSpPr>
        <p:spPr bwMode="auto">
          <a:xfrm>
            <a:off x="62484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1" name="Oval 115"/>
          <p:cNvSpPr>
            <a:spLocks noChangeArrowheads="1"/>
          </p:cNvSpPr>
          <p:nvPr/>
        </p:nvSpPr>
        <p:spPr bwMode="auto">
          <a:xfrm>
            <a:off x="40386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2" name="Oval 116"/>
          <p:cNvSpPr>
            <a:spLocks noChangeArrowheads="1"/>
          </p:cNvSpPr>
          <p:nvPr/>
        </p:nvSpPr>
        <p:spPr bwMode="auto">
          <a:xfrm>
            <a:off x="52578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3" name="Oval 117"/>
          <p:cNvSpPr>
            <a:spLocks noChangeArrowheads="1"/>
          </p:cNvSpPr>
          <p:nvPr/>
        </p:nvSpPr>
        <p:spPr bwMode="auto">
          <a:xfrm>
            <a:off x="76962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3048000" y="2133600"/>
            <a:ext cx="4876800" cy="228600"/>
            <a:chOff x="1920" y="1344"/>
            <a:chExt cx="3072" cy="144"/>
          </a:xfrm>
        </p:grpSpPr>
        <p:sp>
          <p:nvSpPr>
            <p:cNvPr id="111735" name="Oval 119"/>
            <p:cNvSpPr>
              <a:spLocks noChangeArrowheads="1"/>
            </p:cNvSpPr>
            <p:nvPr/>
          </p:nvSpPr>
          <p:spPr bwMode="auto">
            <a:xfrm>
              <a:off x="1920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6" name="Oval 120"/>
            <p:cNvSpPr>
              <a:spLocks noChangeArrowheads="1"/>
            </p:cNvSpPr>
            <p:nvPr/>
          </p:nvSpPr>
          <p:spPr bwMode="auto">
            <a:xfrm>
              <a:off x="254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Oval 121"/>
            <p:cNvSpPr>
              <a:spLocks noChangeArrowheads="1"/>
            </p:cNvSpPr>
            <p:nvPr/>
          </p:nvSpPr>
          <p:spPr bwMode="auto">
            <a:xfrm>
              <a:off x="302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8" name="Oval 122"/>
            <p:cNvSpPr>
              <a:spLocks noChangeArrowheads="1"/>
            </p:cNvSpPr>
            <p:nvPr/>
          </p:nvSpPr>
          <p:spPr bwMode="auto">
            <a:xfrm>
              <a:off x="4848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9" name="Oval 123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40" name="Oval 124"/>
          <p:cNvSpPr>
            <a:spLocks noChangeArrowheads="1"/>
          </p:cNvSpPr>
          <p:nvPr/>
        </p:nvSpPr>
        <p:spPr bwMode="auto">
          <a:xfrm>
            <a:off x="30480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1" name="Oval 125"/>
          <p:cNvSpPr>
            <a:spLocks noChangeArrowheads="1"/>
          </p:cNvSpPr>
          <p:nvPr/>
        </p:nvSpPr>
        <p:spPr bwMode="auto">
          <a:xfrm>
            <a:off x="40386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2" name="Oval 126"/>
          <p:cNvSpPr>
            <a:spLocks noChangeArrowheads="1"/>
          </p:cNvSpPr>
          <p:nvPr/>
        </p:nvSpPr>
        <p:spPr bwMode="auto">
          <a:xfrm>
            <a:off x="4800600" y="9906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3" name="Oval 127"/>
          <p:cNvSpPr>
            <a:spLocks noChangeArrowheads="1"/>
          </p:cNvSpPr>
          <p:nvPr/>
        </p:nvSpPr>
        <p:spPr bwMode="auto">
          <a:xfrm>
            <a:off x="76962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4" name="Oval 128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3048000" y="2133600"/>
            <a:ext cx="4876800" cy="228600"/>
            <a:chOff x="1920" y="1344"/>
            <a:chExt cx="3072" cy="144"/>
          </a:xfrm>
        </p:grpSpPr>
        <p:sp>
          <p:nvSpPr>
            <p:cNvPr id="111746" name="Oval 130"/>
            <p:cNvSpPr>
              <a:spLocks noChangeArrowheads="1"/>
            </p:cNvSpPr>
            <p:nvPr/>
          </p:nvSpPr>
          <p:spPr bwMode="auto">
            <a:xfrm>
              <a:off x="1920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7" name="Oval 131"/>
            <p:cNvSpPr>
              <a:spLocks noChangeArrowheads="1"/>
            </p:cNvSpPr>
            <p:nvPr/>
          </p:nvSpPr>
          <p:spPr bwMode="auto">
            <a:xfrm>
              <a:off x="254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8" name="Oval 132"/>
            <p:cNvSpPr>
              <a:spLocks noChangeArrowheads="1"/>
            </p:cNvSpPr>
            <p:nvPr/>
          </p:nvSpPr>
          <p:spPr bwMode="auto">
            <a:xfrm>
              <a:off x="302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9" name="Oval 133"/>
            <p:cNvSpPr>
              <a:spLocks noChangeArrowheads="1"/>
            </p:cNvSpPr>
            <p:nvPr/>
          </p:nvSpPr>
          <p:spPr bwMode="auto">
            <a:xfrm>
              <a:off x="4848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0" name="Oval 134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51" name="Text Box 135"/>
          <p:cNvSpPr txBox="1">
            <a:spLocks noChangeArrowheads="1"/>
          </p:cNvSpPr>
          <p:nvPr/>
        </p:nvSpPr>
        <p:spPr bwMode="auto">
          <a:xfrm>
            <a:off x="1600200" y="25146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(5:25)</a:t>
            </a:r>
          </a:p>
        </p:txBody>
      </p:sp>
      <p:sp>
        <p:nvSpPr>
          <p:cNvPr id="111752" name="Text Box 136"/>
          <p:cNvSpPr txBox="1">
            <a:spLocks noChangeArrowheads="1"/>
          </p:cNvSpPr>
          <p:nvPr/>
        </p:nvSpPr>
        <p:spPr bwMode="auto">
          <a:xfrm>
            <a:off x="1587500" y="12192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(5:25)</a:t>
            </a:r>
          </a:p>
        </p:txBody>
      </p:sp>
      <p:sp>
        <p:nvSpPr>
          <p:cNvPr id="111753" name="Text Box 137"/>
          <p:cNvSpPr txBox="1">
            <a:spLocks noChangeArrowheads="1"/>
          </p:cNvSpPr>
          <p:nvPr/>
        </p:nvSpPr>
        <p:spPr bwMode="auto">
          <a:xfrm>
            <a:off x="2474913" y="3962400"/>
            <a:ext cx="6669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Results: 4 peaks selected, 1 peak missed</a:t>
            </a:r>
          </a:p>
        </p:txBody>
      </p:sp>
      <p:sp>
        <p:nvSpPr>
          <p:cNvPr id="111754" name="Oval 138"/>
          <p:cNvSpPr>
            <a:spLocks noChangeArrowheads="1"/>
          </p:cNvSpPr>
          <p:nvPr/>
        </p:nvSpPr>
        <p:spPr bwMode="auto">
          <a:xfrm>
            <a:off x="3810000" y="3048000"/>
            <a:ext cx="3657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-0.1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2917 0.32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1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7916 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6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0.0625 0.3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2916 0.3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2084 0.32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40" grpId="0" animBg="1"/>
      <p:bldP spid="111740" grpId="1" animBg="1"/>
      <p:bldP spid="111741" grpId="0" animBg="1"/>
      <p:bldP spid="111741" grpId="1" animBg="1"/>
      <p:bldP spid="111742" grpId="0" animBg="1"/>
      <p:bldP spid="111742" grpId="1" animBg="1"/>
      <p:bldP spid="111743" grpId="0" animBg="1"/>
      <p:bldP spid="111743" grpId="1" animBg="1"/>
      <p:bldP spid="111744" grpId="0" animBg="1"/>
      <p:bldP spid="111744" grpId="1" animBg="1"/>
      <p:bldP spid="111753" grpId="0"/>
      <p:bldP spid="1117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/>
        </p:nvGraphicFramePr>
        <p:xfrm>
          <a:off x="2743200" y="3619500"/>
          <a:ext cx="3733800" cy="3108960"/>
        </p:xfrm>
        <a:graphic>
          <a:graphicData uri="http://schemas.openxmlformats.org/drawingml/2006/table">
            <a:tbl>
              <a:tblPr/>
              <a:tblGrid>
                <a:gridCol w="1524000"/>
                <a:gridCol w="22098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Matches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Probability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0.45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0.15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0.016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0.00039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0.0000037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524000" y="1665288"/>
            <a:ext cx="7143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rebuchet MS" pitchFamily="34" charset="0"/>
              </a:rPr>
              <a:t>Apply a </a:t>
            </a:r>
            <a:r>
              <a:rPr lang="en-US" sz="2800" dirty="0" err="1">
                <a:latin typeface="Trebuchet MS" pitchFamily="34" charset="0"/>
              </a:rPr>
              <a:t>hypergeometric</a:t>
            </a:r>
            <a:r>
              <a:rPr lang="en-US" sz="2800" dirty="0">
                <a:latin typeface="Trebuchet MS" pitchFamily="34" charset="0"/>
              </a:rPr>
              <a:t> probability model: </a:t>
            </a:r>
          </a:p>
          <a:p>
            <a:r>
              <a:rPr lang="en-US" sz="2800" dirty="0">
                <a:latin typeface="Trebuchet MS" pitchFamily="34" charset="0"/>
              </a:rPr>
              <a:t>    - 25 possible m/z values;</a:t>
            </a:r>
          </a:p>
          <a:p>
            <a:r>
              <a:rPr lang="en-US" sz="2800" dirty="0">
                <a:latin typeface="Trebuchet MS" pitchFamily="34" charset="0"/>
              </a:rPr>
              <a:t>    - 5 peaks in the library spectrum; and</a:t>
            </a:r>
          </a:p>
          <a:p>
            <a:r>
              <a:rPr lang="en-US" sz="2800" dirty="0">
                <a:latin typeface="Trebuchet MS" pitchFamily="34" charset="0"/>
              </a:rPr>
              <a:t>    - </a:t>
            </a:r>
            <a:r>
              <a:rPr lang="en-US" sz="2800" dirty="0" smtClean="0">
                <a:latin typeface="Trebuchet MS" pitchFamily="34" charset="0"/>
              </a:rPr>
              <a:t>4 selected by </a:t>
            </a:r>
            <a:r>
              <a:rPr lang="en-US" sz="2800" dirty="0">
                <a:latin typeface="Trebuchet MS" pitchFamily="34" charset="0"/>
              </a:rPr>
              <a:t>the test spectrum.</a:t>
            </a:r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2133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2514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2895600" y="8763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3657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3276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4916488" y="747713"/>
            <a:ext cx="3008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How likely is this?</a:t>
            </a:r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3048000" y="5676900"/>
            <a:ext cx="3200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1162050" y="685800"/>
            <a:ext cx="3657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23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79925" y="62912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19200" y="6096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If you have 1000 possible m/z values and 20 peaks in test and library spectrum?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1581150"/>
          <a:ext cx="76962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5" imgW="5210251" imgH="3676802" progId="Excel.Sheet.8">
                  <p:embed/>
                </p:oleObj>
              </mc:Choice>
              <mc:Fallback>
                <p:oleObj name="Chart" r:id="rId5" imgW="5210251" imgH="367680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1150"/>
                        <a:ext cx="769620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328863" y="358140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1 matched: </a:t>
            </a:r>
            <a:r>
              <a:rPr lang="en-US" sz="2400" b="1">
                <a:latin typeface="Trebuchet MS" pitchFamily="34" charset="0"/>
              </a:rPr>
              <a:t>p = 0.6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362200" y="4038600"/>
            <a:ext cx="337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5 matched: </a:t>
            </a:r>
            <a:r>
              <a:rPr lang="en-US" sz="2400" b="1">
                <a:latin typeface="Trebuchet MS" pitchFamily="34" charset="0"/>
              </a:rPr>
              <a:t>p = 0.0002</a:t>
            </a:r>
            <a:endParaRPr lang="en-US" sz="2400" b="1" baseline="30000">
              <a:latin typeface="Trebuchet MS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10 matched: </a:t>
            </a:r>
            <a:r>
              <a:rPr lang="en-US" sz="2400" b="1">
                <a:latin typeface="Trebuchet MS" pitchFamily="34" charset="0"/>
              </a:rPr>
              <a:t>p = 0.0000000000001</a:t>
            </a:r>
            <a:endParaRPr lang="en-US" sz="2400" b="1" baseline="30000">
              <a:latin typeface="Trebuchet MS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5717" grpId="0"/>
      <p:bldOleChart spid="115717" grpId="1"/>
      <p:bldP spid="115718" grpId="0"/>
      <p:bldP spid="115719" grpId="0"/>
      <p:bldP spid="1157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1066800"/>
            <a:ext cx="194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Experimental</a:t>
            </a:r>
          </a:p>
          <a:p>
            <a:r>
              <a:rPr lang="en-US" sz="2000">
                <a:solidFill>
                  <a:srgbClr val="13528A"/>
                </a:solidFill>
              </a:rPr>
              <a:t>Mass Spectrum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86400" y="685800"/>
            <a:ext cx="235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Library of Assigned</a:t>
            </a:r>
          </a:p>
          <a:p>
            <a:r>
              <a:rPr lang="en-US" sz="2000">
                <a:solidFill>
                  <a:srgbClr val="13528A"/>
                </a:solidFill>
              </a:rPr>
              <a:t>Mass Spectra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343400" y="1447800"/>
            <a:ext cx="762000" cy="496888"/>
            <a:chOff x="2448" y="1728"/>
            <a:chExt cx="1248" cy="1075"/>
          </a:xfrm>
        </p:grpSpPr>
        <p:sp>
          <p:nvSpPr>
            <p:cNvPr id="18803" name="Rectangle 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4" name="Line 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5" name="Line 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6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7" name="Line 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8" name="Line 1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9" name="Line 1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10" name="Text Box 1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5257800" y="1447800"/>
            <a:ext cx="762000" cy="496888"/>
            <a:chOff x="2448" y="1728"/>
            <a:chExt cx="1248" cy="1075"/>
          </a:xfrm>
        </p:grpSpPr>
        <p:sp>
          <p:nvSpPr>
            <p:cNvPr id="18795" name="Rectangle 1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6" name="Line 1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7" name="Line 1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8" name="Line 1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9" name="Line 1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0" name="Line 1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1" name="Line 2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2" name="Text Box 2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6172200" y="1447800"/>
            <a:ext cx="762000" cy="496888"/>
            <a:chOff x="2448" y="1728"/>
            <a:chExt cx="1248" cy="1075"/>
          </a:xfrm>
        </p:grpSpPr>
        <p:sp>
          <p:nvSpPr>
            <p:cNvPr id="18787" name="Rectangle 2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8" name="Line 2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9" name="Line 2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0" name="Line 2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1" name="Line 2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2" name="Line 2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3" name="Line 2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4" name="Text Box 3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9" name="Group 31"/>
          <p:cNvGrpSpPr>
            <a:grpSpLocks/>
          </p:cNvGrpSpPr>
          <p:nvPr/>
        </p:nvGrpSpPr>
        <p:grpSpPr bwMode="auto">
          <a:xfrm>
            <a:off x="7086600" y="1447800"/>
            <a:ext cx="762000" cy="496888"/>
            <a:chOff x="2448" y="1728"/>
            <a:chExt cx="1248" cy="1075"/>
          </a:xfrm>
        </p:grpSpPr>
        <p:sp>
          <p:nvSpPr>
            <p:cNvPr id="18779" name="Rectangle 3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" name="Line 3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" name="Line 3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" name="Line 3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3" name="Line 3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4" name="Line 3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5" name="Line 3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6" name="Text Box 3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0" name="Group 40"/>
          <p:cNvGrpSpPr>
            <a:grpSpLocks/>
          </p:cNvGrpSpPr>
          <p:nvPr/>
        </p:nvGrpSpPr>
        <p:grpSpPr bwMode="auto">
          <a:xfrm>
            <a:off x="8001000" y="1447800"/>
            <a:ext cx="762000" cy="496888"/>
            <a:chOff x="2448" y="1728"/>
            <a:chExt cx="1248" cy="1075"/>
          </a:xfrm>
        </p:grpSpPr>
        <p:sp>
          <p:nvSpPr>
            <p:cNvPr id="18771" name="Rectangle 4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" name="Line 4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" name="Line 4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" name="Line 4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" name="Line 4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" name="Line 4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" name="Line 4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" name="Text Box 4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1" name="Group 49"/>
          <p:cNvGrpSpPr>
            <a:grpSpLocks/>
          </p:cNvGrpSpPr>
          <p:nvPr/>
        </p:nvGrpSpPr>
        <p:grpSpPr bwMode="auto">
          <a:xfrm>
            <a:off x="4343400" y="2057400"/>
            <a:ext cx="762000" cy="496888"/>
            <a:chOff x="2448" y="1728"/>
            <a:chExt cx="1248" cy="1075"/>
          </a:xfrm>
        </p:grpSpPr>
        <p:sp>
          <p:nvSpPr>
            <p:cNvPr id="18763" name="Rectangle 5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" name="Line 5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" name="Line 5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" name="Line 5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" name="Line 5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" name="Line 5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" name="Line 5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" name="Text Box 5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2" name="Group 58"/>
          <p:cNvGrpSpPr>
            <a:grpSpLocks/>
          </p:cNvGrpSpPr>
          <p:nvPr/>
        </p:nvGrpSpPr>
        <p:grpSpPr bwMode="auto">
          <a:xfrm>
            <a:off x="5257800" y="2057400"/>
            <a:ext cx="762000" cy="496888"/>
            <a:chOff x="2448" y="1728"/>
            <a:chExt cx="1248" cy="1075"/>
          </a:xfrm>
        </p:grpSpPr>
        <p:sp>
          <p:nvSpPr>
            <p:cNvPr id="18755" name="Rectangle 5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" name="Line 6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" name="Line 6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" name="Line 6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" name="Line 6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" name="Line 6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" name="Line 6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" name="Text Box 6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3" name="Group 67"/>
          <p:cNvGrpSpPr>
            <a:grpSpLocks/>
          </p:cNvGrpSpPr>
          <p:nvPr/>
        </p:nvGrpSpPr>
        <p:grpSpPr bwMode="auto">
          <a:xfrm>
            <a:off x="6172200" y="2057400"/>
            <a:ext cx="762000" cy="496888"/>
            <a:chOff x="2448" y="1728"/>
            <a:chExt cx="1248" cy="1075"/>
          </a:xfrm>
        </p:grpSpPr>
        <p:sp>
          <p:nvSpPr>
            <p:cNvPr id="18747" name="Rectangle 6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" name="Line 6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" name="Line 7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" name="Line 7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" name="Line 7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" name="Line 7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" name="Line 7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" name="Text Box 7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4" name="Group 76"/>
          <p:cNvGrpSpPr>
            <a:grpSpLocks/>
          </p:cNvGrpSpPr>
          <p:nvPr/>
        </p:nvGrpSpPr>
        <p:grpSpPr bwMode="auto">
          <a:xfrm>
            <a:off x="7086600" y="2057400"/>
            <a:ext cx="762000" cy="496888"/>
            <a:chOff x="2448" y="1728"/>
            <a:chExt cx="1248" cy="1075"/>
          </a:xfrm>
        </p:grpSpPr>
        <p:sp>
          <p:nvSpPr>
            <p:cNvPr id="18739" name="Rectangle 7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" name="Line 7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" name="Line 7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" name="Line 8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" name="Line 8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" name="Line 8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" name="Line 8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" name="Text Box 8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5" name="Group 85"/>
          <p:cNvGrpSpPr>
            <a:grpSpLocks/>
          </p:cNvGrpSpPr>
          <p:nvPr/>
        </p:nvGrpSpPr>
        <p:grpSpPr bwMode="auto">
          <a:xfrm>
            <a:off x="8001000" y="2057400"/>
            <a:ext cx="762000" cy="496888"/>
            <a:chOff x="2448" y="1728"/>
            <a:chExt cx="1248" cy="1075"/>
          </a:xfrm>
        </p:grpSpPr>
        <p:sp>
          <p:nvSpPr>
            <p:cNvPr id="18731" name="Rectangle 8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" name="Line 8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" name="Line 8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" name="Line 8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" name="Line 9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" name="Line 9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" name="Line 9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" name="Text Box 9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6" name="Group 94"/>
          <p:cNvGrpSpPr>
            <a:grpSpLocks/>
          </p:cNvGrpSpPr>
          <p:nvPr/>
        </p:nvGrpSpPr>
        <p:grpSpPr bwMode="auto">
          <a:xfrm>
            <a:off x="4343400" y="2667000"/>
            <a:ext cx="762000" cy="496888"/>
            <a:chOff x="2448" y="1728"/>
            <a:chExt cx="1248" cy="1075"/>
          </a:xfrm>
        </p:grpSpPr>
        <p:sp>
          <p:nvSpPr>
            <p:cNvPr id="18723" name="Rectangle 9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" name="Line 9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" name="Line 9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" name="Line 9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" name="Line 9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" name="Line 10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" name="Line 10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" name="Text Box 10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7" name="Group 103"/>
          <p:cNvGrpSpPr>
            <a:grpSpLocks/>
          </p:cNvGrpSpPr>
          <p:nvPr/>
        </p:nvGrpSpPr>
        <p:grpSpPr bwMode="auto">
          <a:xfrm>
            <a:off x="5257800" y="2667000"/>
            <a:ext cx="762000" cy="496888"/>
            <a:chOff x="2448" y="1728"/>
            <a:chExt cx="1248" cy="1075"/>
          </a:xfrm>
        </p:grpSpPr>
        <p:sp>
          <p:nvSpPr>
            <p:cNvPr id="18715" name="Rectangle 10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Line 10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" name="Line 10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" name="Line 10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" name="Line 10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" name="Line 10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" name="Line 11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" name="Text Box 11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8" name="Group 112"/>
          <p:cNvGrpSpPr>
            <a:grpSpLocks/>
          </p:cNvGrpSpPr>
          <p:nvPr/>
        </p:nvGrpSpPr>
        <p:grpSpPr bwMode="auto">
          <a:xfrm>
            <a:off x="6172200" y="2667000"/>
            <a:ext cx="762000" cy="496888"/>
            <a:chOff x="2448" y="1728"/>
            <a:chExt cx="1248" cy="1075"/>
          </a:xfrm>
        </p:grpSpPr>
        <p:sp>
          <p:nvSpPr>
            <p:cNvPr id="18707" name="Rectangle 11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" name="Line 11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" name="Line 11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Line 11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" name="Line 11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Line 11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Line 11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Text Box 12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9" name="Group 121"/>
          <p:cNvGrpSpPr>
            <a:grpSpLocks/>
          </p:cNvGrpSpPr>
          <p:nvPr/>
        </p:nvGrpSpPr>
        <p:grpSpPr bwMode="auto">
          <a:xfrm>
            <a:off x="7086600" y="2667000"/>
            <a:ext cx="762000" cy="496888"/>
            <a:chOff x="2448" y="1728"/>
            <a:chExt cx="1248" cy="1075"/>
          </a:xfrm>
        </p:grpSpPr>
        <p:sp>
          <p:nvSpPr>
            <p:cNvPr id="18699" name="Rectangle 12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" name="Line 12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Line 12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" name="Line 12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" name="Line 12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Line 12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" name="Line 12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" name="Text Box 12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0" name="Group 130"/>
          <p:cNvGrpSpPr>
            <a:grpSpLocks/>
          </p:cNvGrpSpPr>
          <p:nvPr/>
        </p:nvGrpSpPr>
        <p:grpSpPr bwMode="auto">
          <a:xfrm>
            <a:off x="8001000" y="2667000"/>
            <a:ext cx="762000" cy="496888"/>
            <a:chOff x="2448" y="1728"/>
            <a:chExt cx="1248" cy="1075"/>
          </a:xfrm>
        </p:grpSpPr>
        <p:sp>
          <p:nvSpPr>
            <p:cNvPr id="18691" name="Rectangle 13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Line 13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" name="Line 13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" name="Line 13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Line 13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" name="Line 13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" name="Line 13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Text Box 13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1" name="Group 139"/>
          <p:cNvGrpSpPr>
            <a:grpSpLocks/>
          </p:cNvGrpSpPr>
          <p:nvPr/>
        </p:nvGrpSpPr>
        <p:grpSpPr bwMode="auto">
          <a:xfrm>
            <a:off x="4343400" y="3200400"/>
            <a:ext cx="762000" cy="496888"/>
            <a:chOff x="2448" y="1728"/>
            <a:chExt cx="1248" cy="1075"/>
          </a:xfrm>
        </p:grpSpPr>
        <p:sp>
          <p:nvSpPr>
            <p:cNvPr id="18683" name="Rectangle 14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" name="Line 14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" name="Line 14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Line 14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" name="Line 14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" name="Line 14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Line 14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" name="Text Box 14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2" name="Group 148"/>
          <p:cNvGrpSpPr>
            <a:grpSpLocks/>
          </p:cNvGrpSpPr>
          <p:nvPr/>
        </p:nvGrpSpPr>
        <p:grpSpPr bwMode="auto">
          <a:xfrm>
            <a:off x="5257800" y="3200400"/>
            <a:ext cx="762000" cy="496888"/>
            <a:chOff x="2448" y="1728"/>
            <a:chExt cx="1248" cy="1075"/>
          </a:xfrm>
        </p:grpSpPr>
        <p:sp>
          <p:nvSpPr>
            <p:cNvPr id="18675" name="Rectangle 14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" name="Line 15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" name="Line 15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" name="Line 15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" name="Line 15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" name="Line 15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" name="Line 15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" name="Text Box 15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3" name="Group 157"/>
          <p:cNvGrpSpPr>
            <a:grpSpLocks/>
          </p:cNvGrpSpPr>
          <p:nvPr/>
        </p:nvGrpSpPr>
        <p:grpSpPr bwMode="auto">
          <a:xfrm>
            <a:off x="7086600" y="3200400"/>
            <a:ext cx="762000" cy="496888"/>
            <a:chOff x="2448" y="1728"/>
            <a:chExt cx="1248" cy="1075"/>
          </a:xfrm>
        </p:grpSpPr>
        <p:sp>
          <p:nvSpPr>
            <p:cNvPr id="18667" name="Rectangle 15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" name="Line 15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" name="Line 16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" name="Line 16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" name="Line 16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" name="Line 16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" name="Line 16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Text Box 16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4" name="Group 166"/>
          <p:cNvGrpSpPr>
            <a:grpSpLocks/>
          </p:cNvGrpSpPr>
          <p:nvPr/>
        </p:nvGrpSpPr>
        <p:grpSpPr bwMode="auto">
          <a:xfrm>
            <a:off x="8001000" y="3200400"/>
            <a:ext cx="762000" cy="496888"/>
            <a:chOff x="2448" y="1728"/>
            <a:chExt cx="1248" cy="1075"/>
          </a:xfrm>
        </p:grpSpPr>
        <p:sp>
          <p:nvSpPr>
            <p:cNvPr id="18659" name="Rectangle 16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Line 16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Line 16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" name="Line 17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" name="Line 17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" name="Line 17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" name="Line 17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" name="Text Box 17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5" name="Group 175"/>
          <p:cNvGrpSpPr>
            <a:grpSpLocks/>
          </p:cNvGrpSpPr>
          <p:nvPr/>
        </p:nvGrpSpPr>
        <p:grpSpPr bwMode="auto">
          <a:xfrm>
            <a:off x="4343400" y="3733800"/>
            <a:ext cx="762000" cy="496888"/>
            <a:chOff x="2448" y="1728"/>
            <a:chExt cx="1248" cy="1075"/>
          </a:xfrm>
        </p:grpSpPr>
        <p:sp>
          <p:nvSpPr>
            <p:cNvPr id="18651" name="Rectangle 17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" name="Line 17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" name="Line 17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Line 17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" name="Line 18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" name="Line 18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" name="Line 18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" name="Text Box 18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6" name="Group 184"/>
          <p:cNvGrpSpPr>
            <a:grpSpLocks/>
          </p:cNvGrpSpPr>
          <p:nvPr/>
        </p:nvGrpSpPr>
        <p:grpSpPr bwMode="auto">
          <a:xfrm>
            <a:off x="5257800" y="3733800"/>
            <a:ext cx="762000" cy="496888"/>
            <a:chOff x="2448" y="1728"/>
            <a:chExt cx="1248" cy="1075"/>
          </a:xfrm>
        </p:grpSpPr>
        <p:sp>
          <p:nvSpPr>
            <p:cNvPr id="18643" name="Rectangle 18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Line 18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" name="Line 18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" name="Line 18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" name="Line 18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" name="Line 19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Line 19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Text Box 19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7" name="Group 193"/>
          <p:cNvGrpSpPr>
            <a:grpSpLocks/>
          </p:cNvGrpSpPr>
          <p:nvPr/>
        </p:nvGrpSpPr>
        <p:grpSpPr bwMode="auto">
          <a:xfrm>
            <a:off x="6172200" y="3733800"/>
            <a:ext cx="762000" cy="496888"/>
            <a:chOff x="2448" y="1728"/>
            <a:chExt cx="1248" cy="1075"/>
          </a:xfrm>
        </p:grpSpPr>
        <p:sp>
          <p:nvSpPr>
            <p:cNvPr id="18635" name="Rectangle 19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Line 19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Line 19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Line 19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Line 19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Line 19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Line 20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Text Box 20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8" name="Group 202"/>
          <p:cNvGrpSpPr>
            <a:grpSpLocks/>
          </p:cNvGrpSpPr>
          <p:nvPr/>
        </p:nvGrpSpPr>
        <p:grpSpPr bwMode="auto">
          <a:xfrm>
            <a:off x="7086600" y="3733800"/>
            <a:ext cx="762000" cy="496888"/>
            <a:chOff x="2448" y="1728"/>
            <a:chExt cx="1248" cy="1075"/>
          </a:xfrm>
        </p:grpSpPr>
        <p:sp>
          <p:nvSpPr>
            <p:cNvPr id="18627" name="Rectangle 20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8" name="Line 20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9" name="Line 20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Line 20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Line 20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Line 20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Line 20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Text Box 21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9" name="Group 211"/>
          <p:cNvGrpSpPr>
            <a:grpSpLocks/>
          </p:cNvGrpSpPr>
          <p:nvPr/>
        </p:nvGrpSpPr>
        <p:grpSpPr bwMode="auto">
          <a:xfrm>
            <a:off x="8001000" y="3733800"/>
            <a:ext cx="762000" cy="496888"/>
            <a:chOff x="2448" y="1728"/>
            <a:chExt cx="1248" cy="1075"/>
          </a:xfrm>
        </p:grpSpPr>
        <p:sp>
          <p:nvSpPr>
            <p:cNvPr id="18619" name="Rectangle 21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Line 21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Line 21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Line 21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Line 21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Line 21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Line 21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Text Box 21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0" name="Group 220"/>
          <p:cNvGrpSpPr>
            <a:grpSpLocks/>
          </p:cNvGrpSpPr>
          <p:nvPr/>
        </p:nvGrpSpPr>
        <p:grpSpPr bwMode="auto">
          <a:xfrm>
            <a:off x="4343400" y="4343400"/>
            <a:ext cx="762000" cy="496888"/>
            <a:chOff x="2448" y="1728"/>
            <a:chExt cx="1248" cy="1075"/>
          </a:xfrm>
        </p:grpSpPr>
        <p:sp>
          <p:nvSpPr>
            <p:cNvPr id="18611" name="Rectangle 22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Line 22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Line 22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Line 22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Line 22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Line 22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Line 22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Text Box 22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1" name="Group 229"/>
          <p:cNvGrpSpPr>
            <a:grpSpLocks/>
          </p:cNvGrpSpPr>
          <p:nvPr/>
        </p:nvGrpSpPr>
        <p:grpSpPr bwMode="auto">
          <a:xfrm>
            <a:off x="5257800" y="4343400"/>
            <a:ext cx="762000" cy="496888"/>
            <a:chOff x="2448" y="1728"/>
            <a:chExt cx="1248" cy="1075"/>
          </a:xfrm>
        </p:grpSpPr>
        <p:sp>
          <p:nvSpPr>
            <p:cNvPr id="18603" name="Rectangle 23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Line 23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Line 23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Line 23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Line 23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Line 23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Line 23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Text Box 23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2" name="Group 238"/>
          <p:cNvGrpSpPr>
            <a:grpSpLocks/>
          </p:cNvGrpSpPr>
          <p:nvPr/>
        </p:nvGrpSpPr>
        <p:grpSpPr bwMode="auto">
          <a:xfrm>
            <a:off x="6172200" y="4343400"/>
            <a:ext cx="762000" cy="496888"/>
            <a:chOff x="2448" y="1728"/>
            <a:chExt cx="1248" cy="1075"/>
          </a:xfrm>
        </p:grpSpPr>
        <p:sp>
          <p:nvSpPr>
            <p:cNvPr id="18595" name="Rectangle 23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Line 24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Line 24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Line 24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Line 24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Line 24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Line 24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Text Box 24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3" name="Group 247"/>
          <p:cNvGrpSpPr>
            <a:grpSpLocks/>
          </p:cNvGrpSpPr>
          <p:nvPr/>
        </p:nvGrpSpPr>
        <p:grpSpPr bwMode="auto">
          <a:xfrm>
            <a:off x="7086600" y="4343400"/>
            <a:ext cx="762000" cy="496888"/>
            <a:chOff x="2448" y="1728"/>
            <a:chExt cx="1248" cy="1075"/>
          </a:xfrm>
        </p:grpSpPr>
        <p:sp>
          <p:nvSpPr>
            <p:cNvPr id="18587" name="Rectangle 24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8" name="Line 24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Line 25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Line 25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Line 25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Line 25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Line 25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Text Box 25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4" name="Group 256"/>
          <p:cNvGrpSpPr>
            <a:grpSpLocks/>
          </p:cNvGrpSpPr>
          <p:nvPr/>
        </p:nvGrpSpPr>
        <p:grpSpPr bwMode="auto">
          <a:xfrm>
            <a:off x="8001000" y="4343400"/>
            <a:ext cx="762000" cy="496888"/>
            <a:chOff x="2448" y="1728"/>
            <a:chExt cx="1248" cy="1075"/>
          </a:xfrm>
        </p:grpSpPr>
        <p:sp>
          <p:nvSpPr>
            <p:cNvPr id="18579" name="Rectangle 25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Line 25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Line 25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Line 26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Line 26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Line 26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Line 26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Text Box 26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5" name="Group 265"/>
          <p:cNvGrpSpPr>
            <a:grpSpLocks/>
          </p:cNvGrpSpPr>
          <p:nvPr/>
        </p:nvGrpSpPr>
        <p:grpSpPr bwMode="auto">
          <a:xfrm>
            <a:off x="4343400" y="4876800"/>
            <a:ext cx="762000" cy="496888"/>
            <a:chOff x="2448" y="1728"/>
            <a:chExt cx="1248" cy="1075"/>
          </a:xfrm>
        </p:grpSpPr>
        <p:sp>
          <p:nvSpPr>
            <p:cNvPr id="18571" name="Rectangle 26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Line 26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Line 26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Line 26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Line 27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Line 27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Line 27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Text Box 27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6" name="Group 274"/>
          <p:cNvGrpSpPr>
            <a:grpSpLocks/>
          </p:cNvGrpSpPr>
          <p:nvPr/>
        </p:nvGrpSpPr>
        <p:grpSpPr bwMode="auto">
          <a:xfrm>
            <a:off x="5257800" y="4876800"/>
            <a:ext cx="762000" cy="496888"/>
            <a:chOff x="2448" y="1728"/>
            <a:chExt cx="1248" cy="1075"/>
          </a:xfrm>
        </p:grpSpPr>
        <p:sp>
          <p:nvSpPr>
            <p:cNvPr id="18563" name="Rectangle 27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Line 27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Line 27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Line 27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Line 27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Line 28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Line 28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Text Box 28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7" name="Group 283"/>
          <p:cNvGrpSpPr>
            <a:grpSpLocks/>
          </p:cNvGrpSpPr>
          <p:nvPr/>
        </p:nvGrpSpPr>
        <p:grpSpPr bwMode="auto">
          <a:xfrm>
            <a:off x="6172200" y="4876800"/>
            <a:ext cx="762000" cy="496888"/>
            <a:chOff x="2448" y="1728"/>
            <a:chExt cx="1248" cy="1075"/>
          </a:xfrm>
        </p:grpSpPr>
        <p:sp>
          <p:nvSpPr>
            <p:cNvPr id="18555" name="Rectangle 28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Line 28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Line 28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Line 28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Line 28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Line 28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Line 29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Text Box 29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8" name="Group 292"/>
          <p:cNvGrpSpPr>
            <a:grpSpLocks/>
          </p:cNvGrpSpPr>
          <p:nvPr/>
        </p:nvGrpSpPr>
        <p:grpSpPr bwMode="auto">
          <a:xfrm>
            <a:off x="7086600" y="4876800"/>
            <a:ext cx="762000" cy="496888"/>
            <a:chOff x="2448" y="1728"/>
            <a:chExt cx="1248" cy="1075"/>
          </a:xfrm>
        </p:grpSpPr>
        <p:sp>
          <p:nvSpPr>
            <p:cNvPr id="18547" name="Rectangle 29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Line 29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Line 29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Line 29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Line 29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Line 29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Line 29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Text Box 30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9" name="Group 301"/>
          <p:cNvGrpSpPr>
            <a:grpSpLocks/>
          </p:cNvGrpSpPr>
          <p:nvPr/>
        </p:nvGrpSpPr>
        <p:grpSpPr bwMode="auto">
          <a:xfrm>
            <a:off x="8001000" y="4876800"/>
            <a:ext cx="762000" cy="496888"/>
            <a:chOff x="2448" y="1728"/>
            <a:chExt cx="1248" cy="1075"/>
          </a:xfrm>
        </p:grpSpPr>
        <p:sp>
          <p:nvSpPr>
            <p:cNvPr id="18539" name="Rectangle 30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Line 30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Line 30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Line 30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Line 30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Line 30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Line 30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Text Box 30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0" name="Group 310"/>
          <p:cNvGrpSpPr>
            <a:grpSpLocks/>
          </p:cNvGrpSpPr>
          <p:nvPr/>
        </p:nvGrpSpPr>
        <p:grpSpPr bwMode="auto">
          <a:xfrm>
            <a:off x="4343400" y="5410200"/>
            <a:ext cx="762000" cy="496888"/>
            <a:chOff x="2448" y="1728"/>
            <a:chExt cx="1248" cy="1075"/>
          </a:xfrm>
        </p:grpSpPr>
        <p:sp>
          <p:nvSpPr>
            <p:cNvPr id="18531" name="Rectangle 31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Line 31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Line 31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Line 31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Line 31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Line 31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" name="Line 31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Text Box 31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1" name="Group 319"/>
          <p:cNvGrpSpPr>
            <a:grpSpLocks/>
          </p:cNvGrpSpPr>
          <p:nvPr/>
        </p:nvGrpSpPr>
        <p:grpSpPr bwMode="auto">
          <a:xfrm>
            <a:off x="5257800" y="5410200"/>
            <a:ext cx="762000" cy="496888"/>
            <a:chOff x="2448" y="1728"/>
            <a:chExt cx="1248" cy="1075"/>
          </a:xfrm>
        </p:grpSpPr>
        <p:sp>
          <p:nvSpPr>
            <p:cNvPr id="18523" name="Rectangle 32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Line 32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Line 32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Line 32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Line 32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32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Line 32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Text Box 32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2" name="Group 328"/>
          <p:cNvGrpSpPr>
            <a:grpSpLocks/>
          </p:cNvGrpSpPr>
          <p:nvPr/>
        </p:nvGrpSpPr>
        <p:grpSpPr bwMode="auto">
          <a:xfrm>
            <a:off x="6172200" y="5410200"/>
            <a:ext cx="762000" cy="496888"/>
            <a:chOff x="2448" y="1728"/>
            <a:chExt cx="1248" cy="1075"/>
          </a:xfrm>
        </p:grpSpPr>
        <p:sp>
          <p:nvSpPr>
            <p:cNvPr id="18515" name="Rectangle 32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Line 33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Line 33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Line 33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Line 33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33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Line 33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Text Box 33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3" name="Group 337"/>
          <p:cNvGrpSpPr>
            <a:grpSpLocks/>
          </p:cNvGrpSpPr>
          <p:nvPr/>
        </p:nvGrpSpPr>
        <p:grpSpPr bwMode="auto">
          <a:xfrm>
            <a:off x="7086600" y="5410200"/>
            <a:ext cx="762000" cy="496888"/>
            <a:chOff x="2448" y="1728"/>
            <a:chExt cx="1248" cy="1075"/>
          </a:xfrm>
        </p:grpSpPr>
        <p:sp>
          <p:nvSpPr>
            <p:cNvPr id="18507" name="Rectangle 33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Line 33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Line 34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Line 34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Line 34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34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Line 34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Text Box 34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4" name="Group 346"/>
          <p:cNvGrpSpPr>
            <a:grpSpLocks/>
          </p:cNvGrpSpPr>
          <p:nvPr/>
        </p:nvGrpSpPr>
        <p:grpSpPr bwMode="auto">
          <a:xfrm>
            <a:off x="8001000" y="5410200"/>
            <a:ext cx="762000" cy="496888"/>
            <a:chOff x="2448" y="1728"/>
            <a:chExt cx="1248" cy="1075"/>
          </a:xfrm>
        </p:grpSpPr>
        <p:sp>
          <p:nvSpPr>
            <p:cNvPr id="18499" name="Rectangle 34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Line 34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Line 34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Line 35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Line 35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Line 35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Line 35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Text Box 35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sp>
        <p:nvSpPr>
          <p:cNvPr id="200035" name="Text Box 355"/>
          <p:cNvSpPr txBox="1">
            <a:spLocks noChangeArrowheads="1"/>
          </p:cNvSpPr>
          <p:nvPr/>
        </p:nvSpPr>
        <p:spPr bwMode="auto">
          <a:xfrm>
            <a:off x="1143000" y="2209800"/>
            <a:ext cx="1022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Trebuchet MS" pitchFamily="34" charset="0"/>
                <a:sym typeface="Webdings" pitchFamily="18" charset="2"/>
              </a:rPr>
              <a:t></a:t>
            </a:r>
          </a:p>
        </p:txBody>
      </p:sp>
      <p:sp>
        <p:nvSpPr>
          <p:cNvPr id="18476" name="Rectangle 356"/>
          <p:cNvSpPr>
            <a:spLocks noChangeArrowheads="1"/>
          </p:cNvSpPr>
          <p:nvPr/>
        </p:nvSpPr>
        <p:spPr bwMode="auto">
          <a:xfrm>
            <a:off x="304800" y="1905000"/>
            <a:ext cx="2971800" cy="1500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357"/>
          <p:cNvSpPr>
            <a:spLocks noChangeShapeType="1"/>
          </p:cNvSpPr>
          <p:nvPr/>
        </p:nvSpPr>
        <p:spPr bwMode="auto">
          <a:xfrm>
            <a:off x="1219200" y="3078163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358"/>
          <p:cNvSpPr>
            <a:spLocks noChangeShapeType="1"/>
          </p:cNvSpPr>
          <p:nvPr/>
        </p:nvSpPr>
        <p:spPr bwMode="auto">
          <a:xfrm>
            <a:off x="19319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359"/>
          <p:cNvSpPr>
            <a:spLocks noChangeShapeType="1"/>
          </p:cNvSpPr>
          <p:nvPr/>
        </p:nvSpPr>
        <p:spPr bwMode="auto">
          <a:xfrm>
            <a:off x="1333500" y="3228975"/>
            <a:ext cx="0" cy="176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360"/>
          <p:cNvSpPr>
            <a:spLocks noChangeShapeType="1"/>
          </p:cNvSpPr>
          <p:nvPr/>
        </p:nvSpPr>
        <p:spPr bwMode="auto">
          <a:xfrm>
            <a:off x="533400" y="2963863"/>
            <a:ext cx="0" cy="441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361"/>
          <p:cNvSpPr>
            <a:spLocks noChangeShapeType="1"/>
          </p:cNvSpPr>
          <p:nvPr/>
        </p:nvSpPr>
        <p:spPr bwMode="auto">
          <a:xfrm>
            <a:off x="2846388" y="2106613"/>
            <a:ext cx="0" cy="129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362"/>
          <p:cNvSpPr>
            <a:spLocks noChangeShapeType="1"/>
          </p:cNvSpPr>
          <p:nvPr/>
        </p:nvSpPr>
        <p:spPr bwMode="auto">
          <a:xfrm>
            <a:off x="22748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Text Box 363"/>
          <p:cNvSpPr txBox="1">
            <a:spLocks noChangeArrowheads="1"/>
          </p:cNvSpPr>
          <p:nvPr/>
        </p:nvSpPr>
        <p:spPr bwMode="auto">
          <a:xfrm>
            <a:off x="1462088" y="3405188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M/Z</a:t>
            </a:r>
          </a:p>
        </p:txBody>
      </p:sp>
      <p:sp>
        <p:nvSpPr>
          <p:cNvPr id="18484" name="Line 364"/>
          <p:cNvSpPr>
            <a:spLocks noChangeShapeType="1"/>
          </p:cNvSpPr>
          <p:nvPr/>
        </p:nvSpPr>
        <p:spPr bwMode="auto">
          <a:xfrm>
            <a:off x="9032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046" name="Text Box 366"/>
          <p:cNvSpPr txBox="1">
            <a:spLocks noChangeArrowheads="1"/>
          </p:cNvSpPr>
          <p:nvPr/>
        </p:nvSpPr>
        <p:spPr bwMode="auto">
          <a:xfrm>
            <a:off x="6172200" y="2971800"/>
            <a:ext cx="782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FF00"/>
                </a:solidFill>
                <a:sym typeface="Wingdings" pitchFamily="2" charset="2"/>
              </a:rPr>
              <a:t></a:t>
            </a:r>
          </a:p>
        </p:txBody>
      </p:sp>
      <p:grpSp>
        <p:nvGrpSpPr>
          <p:cNvPr id="199747" name="Group 367"/>
          <p:cNvGrpSpPr>
            <a:grpSpLocks/>
          </p:cNvGrpSpPr>
          <p:nvPr/>
        </p:nvGrpSpPr>
        <p:grpSpPr bwMode="auto">
          <a:xfrm>
            <a:off x="6172200" y="3200400"/>
            <a:ext cx="762000" cy="633413"/>
            <a:chOff x="528" y="2688"/>
            <a:chExt cx="1248" cy="1435"/>
          </a:xfrm>
        </p:grpSpPr>
        <p:sp>
          <p:nvSpPr>
            <p:cNvPr id="18490" name="Rectangle 368"/>
            <p:cNvSpPr>
              <a:spLocks noChangeArrowheads="1"/>
            </p:cNvSpPr>
            <p:nvPr/>
          </p:nvSpPr>
          <p:spPr bwMode="auto">
            <a:xfrm>
              <a:off x="528" y="268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Line 369"/>
            <p:cNvSpPr>
              <a:spLocks noChangeShapeType="1"/>
            </p:cNvSpPr>
            <p:nvPr/>
          </p:nvSpPr>
          <p:spPr bwMode="auto">
            <a:xfrm>
              <a:off x="912" y="332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370"/>
            <p:cNvSpPr>
              <a:spLocks noChangeShapeType="1"/>
            </p:cNvSpPr>
            <p:nvPr/>
          </p:nvSpPr>
          <p:spPr bwMode="auto">
            <a:xfrm>
              <a:off x="1211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371"/>
            <p:cNvSpPr>
              <a:spLocks noChangeShapeType="1"/>
            </p:cNvSpPr>
            <p:nvPr/>
          </p:nvSpPr>
          <p:spPr bwMode="auto">
            <a:xfrm>
              <a:off x="960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Line 372"/>
            <p:cNvSpPr>
              <a:spLocks noChangeShapeType="1"/>
            </p:cNvSpPr>
            <p:nvPr/>
          </p:nvSpPr>
          <p:spPr bwMode="auto">
            <a:xfrm>
              <a:off x="624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Line 373"/>
            <p:cNvSpPr>
              <a:spLocks noChangeShapeType="1"/>
            </p:cNvSpPr>
            <p:nvPr/>
          </p:nvSpPr>
          <p:spPr bwMode="auto">
            <a:xfrm>
              <a:off x="1595" y="279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374"/>
            <p:cNvSpPr>
              <a:spLocks noChangeShapeType="1"/>
            </p:cNvSpPr>
            <p:nvPr/>
          </p:nvSpPr>
          <p:spPr bwMode="auto">
            <a:xfrm>
              <a:off x="1355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Text Box 375"/>
            <p:cNvSpPr txBox="1">
              <a:spLocks noChangeArrowheads="1"/>
            </p:cNvSpPr>
            <p:nvPr/>
          </p:nvSpPr>
          <p:spPr bwMode="auto">
            <a:xfrm>
              <a:off x="996" y="3501"/>
              <a:ext cx="30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  <p:sp>
          <p:nvSpPr>
            <p:cNvPr id="18498" name="Line 376"/>
            <p:cNvSpPr>
              <a:spLocks noChangeShapeType="1"/>
            </p:cNvSpPr>
            <p:nvPr/>
          </p:nvSpPr>
          <p:spPr bwMode="auto">
            <a:xfrm>
              <a:off x="779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685800" y="5486400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Best search result</a:t>
            </a:r>
          </a:p>
        </p:txBody>
      </p:sp>
      <p:sp>
        <p:nvSpPr>
          <p:cNvPr id="378" name="Text Box 10"/>
          <p:cNvSpPr txBox="1">
            <a:spLocks noChangeArrowheads="1"/>
          </p:cNvSpPr>
          <p:nvPr/>
        </p:nvSpPr>
        <p:spPr bwMode="auto">
          <a:xfrm>
            <a:off x="987425" y="0"/>
            <a:ext cx="7189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489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7 -0.01854 C 0.06997 -0.01923 0.07934 -0.019 0.08854 -0.02086 C 0.09861 -0.02294 0.10851 -0.03152 0.11806 -0.03615 C 0.11979 -0.03824 0.12118 -0.04102 0.12309 -0.04264 C 0.12448 -0.0438 0.12657 -0.04334 0.12795 -0.04473 C 0.13125 -0.0482 0.13282 -0.05423 0.13611 -0.05794 C 0.14045 -0.06257 0.14462 -0.06744 0.14931 -0.07115 C 0.15209 -0.07323 0.15486 -0.07509 0.15747 -0.07764 C 0.16563 -0.08575 0.16459 -0.0927 0.17552 -0.09733 C 0.18473 -0.10637 0.19549 -0.11101 0.20504 -0.11912 C 0.2066 -0.12213 0.20747 -0.12607 0.2099 -0.12792 C 0.21389 -0.13094 0.22309 -0.13233 0.22309 -0.1321 C 0.22969 -0.13673 0.23577 -0.14229 0.24271 -0.14554 C 0.24913 -0.15411 0.25538 -0.15921 0.26407 -0.16292 C 0.26459 -0.16524 0.26441 -0.16802 0.26563 -0.16964 C 0.26788 -0.17265 0.27969 -0.17451 0.28368 -0.17613 C 0.30052 -0.19142 0.32778 -0.1752 0.34757 -0.17404 C 0.36719 -0.17288 0.38698 -0.17242 0.4066 -0.17173 C 0.41858 -0.16802 0.42379 -0.16663 0.43785 -0.16524 C 0.50243 -0.16779 0.56702 -0.16755 0.63125 -0.16083 C 0.66216 -0.16431 0.71302 -0.19027 0.73125 -0.15434 C 0.73455 -0.14044 0.73212 -0.12653 0.72969 -0.11263 C 0.73438 -0.02827 0.72691 -0.07115 0.62309 -0.07323 C 0.59532 -0.08111 0.62049 -0.07485 0.55591 -0.07323 C 0.48264 -0.07138 0.40938 -0.07045 0.33611 -0.06883 C 0.32674 -0.06489 0.33073 -0.06211 0.32639 -0.05353 C 0.32518 -0.05098 0.32309 -0.04913 0.32136 -0.04704 C 0.32309 -0.03105 0.32361 -0.0044 0.32969 0.00765 C 0.33073 0.01205 0.33177 0.01646 0.33282 0.02086 C 0.33455 0.02781 0.34375 0.02271 0.34931 0.02294 C 0.36841 0.0241 0.3875 0.02457 0.4066 0.02526 C 0.41545 0.02712 0.42396 0.0299 0.43282 0.03175 C 0.44045 0.03106 0.44827 0.03129 0.45591 0.02966 C 0.45834 0.0292 0.4599 0.02526 0.46233 0.02526 C 0.47657 0.02457 0.4908 0.02665 0.50504 0.02735 C 0.5132 0.02665 0.52153 0.02712 0.52969 0.02526 C 0.5316 0.0248 0.53264 0.02155 0.53455 0.02086 C 0.5382 0.01924 0.54219 0.01924 0.54601 0.01854 C 0.56094 0.01205 0.5658 0.01506 0.58542 0.01646 C 0.62726 0.01298 0.66823 0.01877 0.7099 0.02086 C 0.71372 0.02155 0.71754 0.02294 0.72136 0.02294 C 0.73837 0.02294 0.7342 0.01391 0.73785 0.02735 C 0.73733 0.03175 0.73716 0.03639 0.73611 0.04056 C 0.73542 0.04311 0.73299 0.0445 0.73282 0.04705 C 0.73247 0.05655 0.73403 0.06605 0.73455 0.07555 C 0.73403 0.07856 0.73282 0.08135 0.73282 0.08436 C 0.73282 0.09826 0.73854 0.09363 0.72969 0.09734 C 0.68021 0.09502 0.63386 0.09015 0.58368 0.08876 C 0.55382 0.08691 0.52657 0.08181 0.49688 0.07995 C 0.44896 0.08181 0.40191 0.08668 0.35417 0.08876 C 0.33542 0.09177 0.3441 0.0876 0.33611 0.10406 C 0.34497 0.12167 0.34306 0.14577 0.33455 0.16315 C 0.33802 0.17729 0.34705 0.17103 0.35747 0.16964 C 0.41077 0.1752 0.46354 0.16918 0.5165 0.16524 C 0.54844 0.15157 0.58611 0.15991 0.61979 0.16315 C 0.62136 0.16454 0.62275 0.16732 0.62466 0.16756 C 0.63282 0.16825 0.64115 0.1664 0.64931 0.16524 C 0.65157 0.16501 0.65365 0.16338 0.65591 0.16315 C 0.67223 0.16176 0.68872 0.16153 0.70504 0.16084 C 0.71146 0.15805 0.71736 0.15458 0.72466 0.16084 C 0.72761 0.16338 0.72795 0.17405 0.72795 0.17428 C 0.72743 0.18563 0.72639 0.19745 0.72639 0.20904 C 0.72639 0.25585 0.73021 0.22364 0.72639 0.24612 C 0.7257 0.24983 0.72743 0.25655 0.72466 0.25724 C 0.70521 0.26141 0.68525 0.25863 0.66563 0.25933 C 0.6533 0.26373 0.64775 0.26443 0.63282 0.26582 C 0.51459 0.26396 0.52795 0.26257 0.45261 0.25724 C 0.29844 0.26002 0.36719 0.22271 0.33125 0.27254 C 0.32709 0.28992 0.33125 0.26814 0.33125 0.28552 C 0.33125 0.3168 0.33229 0.31078 0.32795 0.32723 C 0.32848 0.33094 0.32726 0.33627 0.32969 0.33812 C 0.33247 0.34021 0.33611 0.33627 0.33941 0.33604 C 0.35417 0.33488 0.36893 0.33442 0.38368 0.33372 C 0.42188 0.32167 0.45104 0.32213 0.49358 0.32074 C 0.50504 0.32167 0.5165 0.32491 0.52795 0.32491 C 0.54219 0.32491 0.55643 0.3219 0.57066 0.32074 C 0.61025 0.30174 0.69254 0.31819 0.70504 0.31843 C 0.7099 0.32074 0.71979 0.32491 0.71979 0.32515 C 0.73056 0.3467 0.72136 0.32561 0.72466 0.38401 C 0.72518 0.39259 0.72865 0.40394 0.72969 0.41252 C 0.60782 0.41808 0.66407 0.41599 0.56077 0.419 C 0.54723 0.42549 0.5349 0.41506 0.52136 0.41483 C 0.4842 0.41414 0.44705 0.41321 0.4099 0.41252 C 0.39028 0.41391 0.37049 0.41553 0.35087 0.41692 C 0.34549 0.41738 0.33455 0.41483 0.33455 0.41506 " pathEditMode="relative" rAng="0" ptsTypes="ff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C -0.0099 -0.00626 -0.04393 -0.0146 -0.05573 -0.0146 C -0.13108 -0.0146 -0.20834 0.11958 -0.20834 0.25423 C -0.20834 0.18609 -0.24705 0.11958 -0.28351 0.11958 C -0.32223 0.11958 -0.35886 0.18725 -0.35886 0.25423 C -0.35886 0.22062 -0.3783 0.18609 -0.39757 0.18609 C -0.41684 0.18609 -0.43629 0.21969 -0.43629 0.25423 C -0.43629 0.23684 -0.44584 0.22062 -0.45573 0.22062 C -0.46528 0.22062 -0.475 0.23777 -0.475 0.25423 C -0.475 0.24542 -0.48004 0.23684 -0.48438 0.23684 C -0.48716 0.23684 -0.49427 0.24542 -0.49427 0.25423 C -0.49427 0.24982 -0.49688 0.24542 -0.49931 0.24542 C -0.49931 0.24403 -0.50434 0.24982 -0.50434 0.25423 C -0.50434 0.25168 -0.50434 0.24982 -0.50695 0.24982 C -0.50695 0.25098 -0.50955 0.25191 -0.50955 0.25423 C -0.50955 0.25283 -0.50955 0.25168 -0.50955 0.25098 C -0.51198 0.25098 -0.51198 0.25191 -0.51198 0.25307 C -0.51441 0.25307 -0.51441 0.25191 -0.51441 0.25098 C -0.51667 0.25098 -0.51667 0.25191 -0.51667 0.25307 " pathEditMode="relative" rAng="0" ptsTypes="fffffffffffffffffff">
                                      <p:cBhvr>
                                        <p:cTn id="26" dur="3000" fill="hold"/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97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035" grpId="0"/>
      <p:bldP spid="200035" grpId="1"/>
      <p:bldP spid="200035" grpId="2"/>
      <p:bldP spid="200046" grpId="0"/>
      <p:bldP spid="2000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8013" y="-7620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X!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Hunter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14606" r="7913" b="6981"/>
          <a:stretch/>
        </p:blipFill>
        <p:spPr bwMode="auto">
          <a:xfrm>
            <a:off x="762000" y="685800"/>
            <a:ext cx="7315200" cy="602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2986088" y="3570287"/>
            <a:ext cx="723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5425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66069" y="51728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101850" y="5351463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1018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6404" y="0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Peptide Mass Fingerprinting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3209925" y="4386262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280444" y="5242718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7805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317751" y="5421312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029619" y="5064919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566194" y="5244306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6733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780506" y="5171281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3520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209131" y="5457031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3316288" y="2835275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10113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46736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5031581" y="5066506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9593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53165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74516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517525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451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603081" y="5064919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5308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8880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316663" y="5060950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03091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Box 7"/>
          <p:cNvSpPr txBox="1">
            <a:spLocks noChangeArrowheads="1"/>
          </p:cNvSpPr>
          <p:nvPr/>
        </p:nvSpPr>
        <p:spPr bwMode="auto">
          <a:xfrm>
            <a:off x="4710113" y="3684587"/>
            <a:ext cx="21399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Peptide 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708525" y="1965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9" name="TextBox 7"/>
          <p:cNvSpPr txBox="1">
            <a:spLocks noChangeArrowheads="1"/>
          </p:cNvSpPr>
          <p:nvPr/>
        </p:nvSpPr>
        <p:spPr bwMode="auto">
          <a:xfrm>
            <a:off x="4649788" y="2087562"/>
            <a:ext cx="226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281363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424113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2889250" y="2359025"/>
            <a:ext cx="1212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981450" y="5383212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3529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7814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7"/>
          <p:cNvSpPr txBox="1">
            <a:spLocks noChangeArrowheads="1"/>
          </p:cNvSpPr>
          <p:nvPr/>
        </p:nvSpPr>
        <p:spPr bwMode="auto">
          <a:xfrm>
            <a:off x="1184275" y="5580062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138988" y="5883275"/>
            <a:ext cx="928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283325" y="4110037"/>
            <a:ext cx="3570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>
            <a:off x="6853238" y="2324100"/>
            <a:ext cx="1214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TextBox 7"/>
          <p:cNvSpPr txBox="1">
            <a:spLocks noChangeArrowheads="1"/>
          </p:cNvSpPr>
          <p:nvPr/>
        </p:nvSpPr>
        <p:spPr bwMode="auto">
          <a:xfrm rot="5400000">
            <a:off x="6204745" y="3877468"/>
            <a:ext cx="420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each protein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06717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708525" y="27511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708525" y="34655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708525" y="42116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279775" y="346868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279775" y="42148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7" name="TextBox 24"/>
          <p:cNvSpPr txBox="1">
            <a:spLocks noChangeArrowheads="1"/>
          </p:cNvSpPr>
          <p:nvPr/>
        </p:nvSpPr>
        <p:spPr bwMode="auto">
          <a:xfrm>
            <a:off x="4730750" y="1093787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DB</a:t>
            </a:r>
          </a:p>
        </p:txBody>
      </p:sp>
      <p:sp>
        <p:nvSpPr>
          <p:cNvPr id="6198" name="Flowchart: Magnetic Disk 23"/>
          <p:cNvSpPr>
            <a:spLocks noChangeArrowheads="1"/>
          </p:cNvSpPr>
          <p:nvPr/>
        </p:nvSpPr>
        <p:spPr bwMode="auto">
          <a:xfrm>
            <a:off x="4852988" y="728662"/>
            <a:ext cx="1643062" cy="1073150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2602089" y="633478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4046259" y="6206369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177" grpId="0"/>
      <p:bldP spid="6179" grpId="0"/>
      <p:bldP spid="6186" grpId="0"/>
      <p:bldP spid="6190" grpId="0"/>
      <p:bldP spid="6197" grpId="0"/>
      <p:bldP spid="6198" grpId="0" animBg="1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14400" y="1311275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1. Use dot product to find a library spectrum that best matches a test spectrum.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914400" y="2454275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2. Calculate p-value with hypergeometric distribution.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14400" y="370205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3. Use p-value to calculate expectation value, given the identification parameters.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914400" y="4951413"/>
            <a:ext cx="7620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4. If expectation value is less than the median expectation value of the library spectrum, report the median value.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641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sng">
                <a:latin typeface="Trebuchet MS" pitchFamily="34" charset="0"/>
              </a:rPr>
              <a:t>X! Hunter algorithm:</a:t>
            </a:r>
          </a:p>
        </p:txBody>
      </p:sp>
    </p:spTree>
    <p:extLst>
      <p:ext uri="{BB962C8B-B14F-4D97-AF65-F5344CB8AC3E}">
        <p14:creationId xmlns:p14="http://schemas.microsoft.com/office/powerpoint/2010/main" val="20414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3" grpId="1"/>
      <p:bldP spid="117764" grpId="0"/>
      <p:bldP spid="117764" grpId="1"/>
      <p:bldP spid="117765" grpId="0"/>
      <p:bldP spid="1177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8013" y="-7620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X! Hunter Result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76600" y="1219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Query Spectrum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243263" y="40386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Library Spectrum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Dynamic Range In Proteomics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7963" y="5486400"/>
            <a:ext cx="8459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sv-SE">
                <a:solidFill>
                  <a:srgbClr val="010000"/>
                </a:solidFill>
              </a:rPr>
              <a:t>Large discrepancy between the experimental dynamic </a:t>
            </a:r>
          </a:p>
          <a:p>
            <a:pPr algn="l"/>
            <a:r>
              <a:rPr lang="sv-SE">
                <a:solidFill>
                  <a:srgbClr val="010000"/>
                </a:solidFill>
              </a:rPr>
              <a:t>range and the range of amounts of different proteins in </a:t>
            </a:r>
          </a:p>
          <a:p>
            <a:pPr algn="l"/>
            <a:r>
              <a:rPr lang="sv-SE">
                <a:solidFill>
                  <a:srgbClr val="010000"/>
                </a:solidFill>
              </a:rPr>
              <a:t>a proteome</a:t>
            </a:r>
            <a:r>
              <a:rPr lang="sv-SE"/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/>
          <a:stretch>
            <a:fillRect/>
          </a:stretch>
        </p:blipFill>
        <p:spPr bwMode="auto">
          <a:xfrm>
            <a:off x="1852613" y="1371600"/>
            <a:ext cx="553402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1905000" y="4597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477000" y="4597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5867400" y="4191000"/>
            <a:ext cx="1371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699125" y="3533775"/>
            <a:ext cx="1768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b="1">
                <a:solidFill>
                  <a:srgbClr val="D93238"/>
                </a:solidFill>
              </a:rPr>
              <a:t>Experimental</a:t>
            </a:r>
          </a:p>
          <a:p>
            <a:r>
              <a:rPr lang="en-US" sz="1600" b="1">
                <a:solidFill>
                  <a:srgbClr val="D93238"/>
                </a:solidFill>
              </a:rPr>
              <a:t>Dynamic Range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105400" y="1828800"/>
            <a:ext cx="177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b="1"/>
              <a:t>Distribution of </a:t>
            </a:r>
          </a:p>
          <a:p>
            <a:r>
              <a:rPr lang="en-US" sz="1600" b="1"/>
              <a:t>Protein Amounts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65525" y="4522788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 rot="-5400000">
            <a:off x="1303337" y="2597151"/>
            <a:ext cx="180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Number of Proteins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5029200"/>
            <a:ext cx="8751888" cy="1644650"/>
            <a:chOff x="144" y="3168"/>
            <a:chExt cx="5513" cy="1036"/>
          </a:xfrm>
        </p:grpSpPr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44" y="3456"/>
              <a:ext cx="5513" cy="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sv-SE"/>
                <a:t>The goal is to identify and characterize all components of </a:t>
              </a:r>
            </a:p>
            <a:p>
              <a:pPr algn="l"/>
              <a:r>
                <a:rPr lang="sv-SE"/>
                <a:t>a proteome </a:t>
              </a:r>
            </a:p>
            <a:p>
              <a:pPr algn="l"/>
              <a:endParaRPr lang="sv-SE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1200" y="3168"/>
              <a:ext cx="336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2079" y="3216"/>
              <a:ext cx="161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600" b="1">
                  <a:solidFill>
                    <a:srgbClr val="0000FF"/>
                  </a:solidFill>
                </a:rPr>
                <a:t>Desired Dynamic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29225"/>
            <a:ext cx="6172200" cy="1628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4" t="90804" r="36571" b="2921"/>
          <a:stretch>
            <a:fillRect/>
          </a:stretch>
        </p:blipFill>
        <p:spPr bwMode="auto">
          <a:xfrm>
            <a:off x="762000" y="76200"/>
            <a:ext cx="533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7424738" y="3352800"/>
            <a:ext cx="685800" cy="457200"/>
            <a:chOff x="2448" y="2352"/>
            <a:chExt cx="864" cy="576"/>
          </a:xfrm>
        </p:grpSpPr>
        <p:sp>
          <p:nvSpPr>
            <p:cNvPr id="17494" name="Line 5"/>
            <p:cNvSpPr>
              <a:spLocks noChangeAspect="1" noChangeShapeType="1"/>
            </p:cNvSpPr>
            <p:nvPr/>
          </p:nvSpPr>
          <p:spPr bwMode="auto">
            <a:xfrm>
              <a:off x="244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6"/>
            <p:cNvSpPr>
              <a:spLocks noChangeAspect="1" noChangeShapeType="1"/>
            </p:cNvSpPr>
            <p:nvPr/>
          </p:nvSpPr>
          <p:spPr bwMode="auto">
            <a:xfrm>
              <a:off x="259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7"/>
            <p:cNvSpPr>
              <a:spLocks noChangeAspect="1" noChangeShapeType="1"/>
            </p:cNvSpPr>
            <p:nvPr/>
          </p:nvSpPr>
          <p:spPr bwMode="auto">
            <a:xfrm>
              <a:off x="2736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"/>
            <p:cNvSpPr>
              <a:spLocks noChangeAspect="1" noChangeShapeType="1"/>
            </p:cNvSpPr>
            <p:nvPr/>
          </p:nvSpPr>
          <p:spPr bwMode="auto">
            <a:xfrm>
              <a:off x="2880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9"/>
            <p:cNvSpPr>
              <a:spLocks noChangeAspect="1" noChangeShapeType="1"/>
            </p:cNvSpPr>
            <p:nvPr/>
          </p:nvSpPr>
          <p:spPr bwMode="auto">
            <a:xfrm>
              <a:off x="3024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10"/>
            <p:cNvSpPr>
              <a:spLocks noChangeAspect="1" noChangeShapeType="1"/>
            </p:cNvSpPr>
            <p:nvPr/>
          </p:nvSpPr>
          <p:spPr bwMode="auto">
            <a:xfrm>
              <a:off x="316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11"/>
            <p:cNvSpPr>
              <a:spLocks noChangeAspect="1" noChangeShapeType="1"/>
            </p:cNvSpPr>
            <p:nvPr/>
          </p:nvSpPr>
          <p:spPr bwMode="auto">
            <a:xfrm>
              <a:off x="331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AutoShape 12"/>
          <p:cNvSpPr>
            <a:spLocks noChangeAspect="1" noChangeArrowheads="1"/>
          </p:cNvSpPr>
          <p:nvPr/>
        </p:nvSpPr>
        <p:spPr bwMode="auto">
          <a:xfrm>
            <a:off x="7291388" y="2590800"/>
            <a:ext cx="950912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6302375" y="2892425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Mass</a:t>
            </a:r>
          </a:p>
          <a:p>
            <a:pPr eaLnBrk="1" hangingPunct="1"/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17415" name="AutoShape 14"/>
          <p:cNvSpPr>
            <a:spLocks noChangeAspect="1" noChangeArrowheads="1"/>
          </p:cNvSpPr>
          <p:nvPr/>
        </p:nvSpPr>
        <p:spPr bwMode="auto">
          <a:xfrm>
            <a:off x="7291388" y="3810000"/>
            <a:ext cx="950912" cy="912813"/>
          </a:xfrm>
          <a:prstGeom prst="cub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6351588" y="4160838"/>
            <a:ext cx="877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Detection</a:t>
            </a:r>
          </a:p>
        </p:txBody>
      </p:sp>
      <p:grpSp>
        <p:nvGrpSpPr>
          <p:cNvPr id="17417" name="Group 16"/>
          <p:cNvGrpSpPr>
            <a:grpSpLocks noChangeAspect="1"/>
          </p:cNvGrpSpPr>
          <p:nvPr/>
        </p:nvGrpSpPr>
        <p:grpSpPr bwMode="auto">
          <a:xfrm>
            <a:off x="7408863" y="838200"/>
            <a:ext cx="685800" cy="457200"/>
            <a:chOff x="2448" y="2352"/>
            <a:chExt cx="864" cy="576"/>
          </a:xfrm>
        </p:grpSpPr>
        <p:sp>
          <p:nvSpPr>
            <p:cNvPr id="17487" name="Line 17"/>
            <p:cNvSpPr>
              <a:spLocks noChangeAspect="1" noChangeShapeType="1"/>
            </p:cNvSpPr>
            <p:nvPr/>
          </p:nvSpPr>
          <p:spPr bwMode="auto">
            <a:xfrm>
              <a:off x="244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18"/>
            <p:cNvSpPr>
              <a:spLocks noChangeAspect="1" noChangeShapeType="1"/>
            </p:cNvSpPr>
            <p:nvPr/>
          </p:nvSpPr>
          <p:spPr bwMode="auto">
            <a:xfrm>
              <a:off x="259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19"/>
            <p:cNvSpPr>
              <a:spLocks noChangeAspect="1" noChangeShapeType="1"/>
            </p:cNvSpPr>
            <p:nvPr/>
          </p:nvSpPr>
          <p:spPr bwMode="auto">
            <a:xfrm>
              <a:off x="2736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20"/>
            <p:cNvSpPr>
              <a:spLocks noChangeAspect="1" noChangeShapeType="1"/>
            </p:cNvSpPr>
            <p:nvPr/>
          </p:nvSpPr>
          <p:spPr bwMode="auto">
            <a:xfrm>
              <a:off x="2880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21"/>
            <p:cNvSpPr>
              <a:spLocks noChangeAspect="1" noChangeShapeType="1"/>
            </p:cNvSpPr>
            <p:nvPr/>
          </p:nvSpPr>
          <p:spPr bwMode="auto">
            <a:xfrm>
              <a:off x="3024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22"/>
            <p:cNvSpPr>
              <a:spLocks noChangeAspect="1" noChangeShapeType="1"/>
            </p:cNvSpPr>
            <p:nvPr/>
          </p:nvSpPr>
          <p:spPr bwMode="auto">
            <a:xfrm>
              <a:off x="316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23"/>
            <p:cNvSpPr>
              <a:spLocks noChangeAspect="1" noChangeShapeType="1"/>
            </p:cNvSpPr>
            <p:nvPr/>
          </p:nvSpPr>
          <p:spPr bwMode="auto">
            <a:xfrm>
              <a:off x="331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AutoShape 24"/>
          <p:cNvSpPr>
            <a:spLocks noChangeAspect="1" noChangeArrowheads="1"/>
          </p:cNvSpPr>
          <p:nvPr/>
        </p:nvSpPr>
        <p:spPr bwMode="auto">
          <a:xfrm>
            <a:off x="7275513" y="76200"/>
            <a:ext cx="950912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auto">
          <a:xfrm>
            <a:off x="6286500" y="377825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Mass</a:t>
            </a:r>
          </a:p>
          <a:p>
            <a:pPr eaLnBrk="1" hangingPunct="1"/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>
            <a:off x="4570413" y="4648200"/>
            <a:ext cx="1587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27"/>
          <p:cNvGrpSpPr>
            <a:grpSpLocks noChangeAspect="1"/>
          </p:cNvGrpSpPr>
          <p:nvPr/>
        </p:nvGrpSpPr>
        <p:grpSpPr bwMode="auto">
          <a:xfrm>
            <a:off x="4229100" y="3429000"/>
            <a:ext cx="685800" cy="457200"/>
            <a:chOff x="2448" y="2352"/>
            <a:chExt cx="864" cy="576"/>
          </a:xfrm>
        </p:grpSpPr>
        <p:sp>
          <p:nvSpPr>
            <p:cNvPr id="17480" name="Line 28"/>
            <p:cNvSpPr>
              <a:spLocks noChangeAspect="1" noChangeShapeType="1"/>
            </p:cNvSpPr>
            <p:nvPr/>
          </p:nvSpPr>
          <p:spPr bwMode="auto">
            <a:xfrm>
              <a:off x="244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29"/>
            <p:cNvSpPr>
              <a:spLocks noChangeAspect="1" noChangeShapeType="1"/>
            </p:cNvSpPr>
            <p:nvPr/>
          </p:nvSpPr>
          <p:spPr bwMode="auto">
            <a:xfrm>
              <a:off x="259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30"/>
            <p:cNvSpPr>
              <a:spLocks noChangeAspect="1" noChangeShapeType="1"/>
            </p:cNvSpPr>
            <p:nvPr/>
          </p:nvSpPr>
          <p:spPr bwMode="auto">
            <a:xfrm>
              <a:off x="2736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31"/>
            <p:cNvSpPr>
              <a:spLocks noChangeAspect="1" noChangeShapeType="1"/>
            </p:cNvSpPr>
            <p:nvPr/>
          </p:nvSpPr>
          <p:spPr bwMode="auto">
            <a:xfrm>
              <a:off x="2880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32"/>
            <p:cNvSpPr>
              <a:spLocks noChangeAspect="1" noChangeShapeType="1"/>
            </p:cNvSpPr>
            <p:nvPr/>
          </p:nvSpPr>
          <p:spPr bwMode="auto">
            <a:xfrm>
              <a:off x="3024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33"/>
            <p:cNvSpPr>
              <a:spLocks noChangeAspect="1" noChangeShapeType="1"/>
            </p:cNvSpPr>
            <p:nvPr/>
          </p:nvSpPr>
          <p:spPr bwMode="auto">
            <a:xfrm>
              <a:off x="316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34"/>
            <p:cNvSpPr>
              <a:spLocks noChangeAspect="1" noChangeShapeType="1"/>
            </p:cNvSpPr>
            <p:nvPr/>
          </p:nvSpPr>
          <p:spPr bwMode="auto">
            <a:xfrm>
              <a:off x="331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2" name="AutoShape 35"/>
          <p:cNvSpPr>
            <a:spLocks noChangeAspect="1" noChangeArrowheads="1"/>
          </p:cNvSpPr>
          <p:nvPr/>
        </p:nvSpPr>
        <p:spPr bwMode="auto">
          <a:xfrm>
            <a:off x="4095750" y="2667000"/>
            <a:ext cx="950913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36"/>
          <p:cNvSpPr txBox="1">
            <a:spLocks noChangeArrowheads="1"/>
          </p:cNvSpPr>
          <p:nvPr/>
        </p:nvSpPr>
        <p:spPr bwMode="auto">
          <a:xfrm>
            <a:off x="3106738" y="2968625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Peptide</a:t>
            </a:r>
          </a:p>
          <a:p>
            <a:pPr eaLnBrk="1" hangingPunct="1"/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17424" name="Line 37"/>
          <p:cNvSpPr>
            <a:spLocks noChangeShapeType="1"/>
          </p:cNvSpPr>
          <p:nvPr/>
        </p:nvSpPr>
        <p:spPr bwMode="auto">
          <a:xfrm>
            <a:off x="4579938" y="2133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AutoShape 38"/>
          <p:cNvSpPr>
            <a:spLocks noChangeAspect="1" noChangeArrowheads="1"/>
          </p:cNvSpPr>
          <p:nvPr/>
        </p:nvSpPr>
        <p:spPr bwMode="auto">
          <a:xfrm>
            <a:off x="4103688" y="1371600"/>
            <a:ext cx="950912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39"/>
          <p:cNvSpPr txBox="1">
            <a:spLocks noChangeArrowheads="1"/>
          </p:cNvSpPr>
          <p:nvPr/>
        </p:nvSpPr>
        <p:spPr bwMode="auto">
          <a:xfrm>
            <a:off x="3319463" y="1654175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Peptide</a:t>
            </a:r>
          </a:p>
          <a:p>
            <a:pPr eaLnBrk="1" hangingPunct="1"/>
            <a:r>
              <a:rPr lang="en-US" sz="1200" b="1">
                <a:latin typeface="Arial" charset="0"/>
              </a:rPr>
              <a:t>Labeling</a:t>
            </a:r>
          </a:p>
        </p:txBody>
      </p:sp>
      <p:sp>
        <p:nvSpPr>
          <p:cNvPr id="17427" name="Line 40"/>
          <p:cNvSpPr>
            <a:spLocks noChangeShapeType="1"/>
          </p:cNvSpPr>
          <p:nvPr/>
        </p:nvSpPr>
        <p:spPr bwMode="auto">
          <a:xfrm>
            <a:off x="4570413" y="8382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8" name="Group 41"/>
          <p:cNvGrpSpPr>
            <a:grpSpLocks noChangeAspect="1"/>
          </p:cNvGrpSpPr>
          <p:nvPr/>
        </p:nvGrpSpPr>
        <p:grpSpPr bwMode="auto">
          <a:xfrm>
            <a:off x="1012825" y="4648200"/>
            <a:ext cx="685800" cy="457200"/>
            <a:chOff x="2448" y="2352"/>
            <a:chExt cx="864" cy="576"/>
          </a:xfrm>
        </p:grpSpPr>
        <p:sp>
          <p:nvSpPr>
            <p:cNvPr id="17473" name="Line 42"/>
            <p:cNvSpPr>
              <a:spLocks noChangeAspect="1" noChangeShapeType="1"/>
            </p:cNvSpPr>
            <p:nvPr/>
          </p:nvSpPr>
          <p:spPr bwMode="auto">
            <a:xfrm>
              <a:off x="244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43"/>
            <p:cNvSpPr>
              <a:spLocks noChangeAspect="1" noChangeShapeType="1"/>
            </p:cNvSpPr>
            <p:nvPr/>
          </p:nvSpPr>
          <p:spPr bwMode="auto">
            <a:xfrm>
              <a:off x="259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44"/>
            <p:cNvSpPr>
              <a:spLocks noChangeAspect="1" noChangeShapeType="1"/>
            </p:cNvSpPr>
            <p:nvPr/>
          </p:nvSpPr>
          <p:spPr bwMode="auto">
            <a:xfrm>
              <a:off x="2736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45"/>
            <p:cNvSpPr>
              <a:spLocks noChangeAspect="1" noChangeShapeType="1"/>
            </p:cNvSpPr>
            <p:nvPr/>
          </p:nvSpPr>
          <p:spPr bwMode="auto">
            <a:xfrm>
              <a:off x="2880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46"/>
            <p:cNvSpPr>
              <a:spLocks noChangeAspect="1" noChangeShapeType="1"/>
            </p:cNvSpPr>
            <p:nvPr/>
          </p:nvSpPr>
          <p:spPr bwMode="auto">
            <a:xfrm>
              <a:off x="3024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47"/>
            <p:cNvSpPr>
              <a:spLocks noChangeAspect="1" noChangeShapeType="1"/>
            </p:cNvSpPr>
            <p:nvPr/>
          </p:nvSpPr>
          <p:spPr bwMode="auto">
            <a:xfrm>
              <a:off x="3168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48"/>
            <p:cNvSpPr>
              <a:spLocks noChangeAspect="1" noChangeShapeType="1"/>
            </p:cNvSpPr>
            <p:nvPr/>
          </p:nvSpPr>
          <p:spPr bwMode="auto">
            <a:xfrm>
              <a:off x="3312" y="235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9" name="AutoShape 49"/>
          <p:cNvSpPr>
            <a:spLocks noChangeAspect="1" noChangeArrowheads="1"/>
          </p:cNvSpPr>
          <p:nvPr/>
        </p:nvSpPr>
        <p:spPr bwMode="auto">
          <a:xfrm>
            <a:off x="881063" y="3886200"/>
            <a:ext cx="950912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50"/>
          <p:cNvSpPr txBox="1">
            <a:spLocks noChangeArrowheads="1"/>
          </p:cNvSpPr>
          <p:nvPr/>
        </p:nvSpPr>
        <p:spPr bwMode="auto">
          <a:xfrm>
            <a:off x="-38100" y="4168775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Protein</a:t>
            </a:r>
          </a:p>
          <a:p>
            <a:pPr eaLnBrk="1" hangingPunct="1"/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17431" name="AutoShape 51"/>
          <p:cNvSpPr>
            <a:spLocks noChangeAspect="1" noChangeArrowheads="1"/>
          </p:cNvSpPr>
          <p:nvPr/>
        </p:nvSpPr>
        <p:spPr bwMode="auto">
          <a:xfrm>
            <a:off x="4095750" y="76200"/>
            <a:ext cx="950913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Text Box 52"/>
          <p:cNvSpPr txBox="1">
            <a:spLocks noChangeArrowheads="1"/>
          </p:cNvSpPr>
          <p:nvPr/>
        </p:nvSpPr>
        <p:spPr bwMode="auto">
          <a:xfrm>
            <a:off x="3222625" y="358775"/>
            <a:ext cx="879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Digestion</a:t>
            </a:r>
          </a:p>
        </p:txBody>
      </p:sp>
      <p:sp>
        <p:nvSpPr>
          <p:cNvPr id="17433" name="Line 53"/>
          <p:cNvSpPr>
            <a:spLocks noChangeShapeType="1"/>
          </p:cNvSpPr>
          <p:nvPr/>
        </p:nvSpPr>
        <p:spPr bwMode="auto">
          <a:xfrm>
            <a:off x="1346200" y="3276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AutoShape 54"/>
          <p:cNvSpPr>
            <a:spLocks noChangeAspect="1" noChangeArrowheads="1"/>
          </p:cNvSpPr>
          <p:nvPr/>
        </p:nvSpPr>
        <p:spPr bwMode="auto">
          <a:xfrm>
            <a:off x="869950" y="2514600"/>
            <a:ext cx="950913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Text Box 55"/>
          <p:cNvSpPr txBox="1">
            <a:spLocks noChangeArrowheads="1"/>
          </p:cNvSpPr>
          <p:nvPr/>
        </p:nvSpPr>
        <p:spPr bwMode="auto">
          <a:xfrm>
            <a:off x="85725" y="2797175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Protein</a:t>
            </a:r>
          </a:p>
          <a:p>
            <a:pPr eaLnBrk="1" hangingPunct="1"/>
            <a:r>
              <a:rPr lang="en-US" sz="1200" b="1">
                <a:latin typeface="Arial" charset="0"/>
              </a:rPr>
              <a:t>Labeling</a:t>
            </a:r>
          </a:p>
        </p:txBody>
      </p:sp>
      <p:sp>
        <p:nvSpPr>
          <p:cNvPr id="17436" name="Line 56"/>
          <p:cNvSpPr>
            <a:spLocks noChangeShapeType="1"/>
          </p:cNvSpPr>
          <p:nvPr/>
        </p:nvSpPr>
        <p:spPr bwMode="auto">
          <a:xfrm>
            <a:off x="1346200" y="19812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AutoShape 57"/>
          <p:cNvSpPr>
            <a:spLocks noChangeAspect="1" noChangeArrowheads="1"/>
          </p:cNvSpPr>
          <p:nvPr/>
        </p:nvSpPr>
        <p:spPr bwMode="auto">
          <a:xfrm>
            <a:off x="879475" y="1219200"/>
            <a:ext cx="950913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Text Box 58"/>
          <p:cNvSpPr txBox="1">
            <a:spLocks noChangeArrowheads="1"/>
          </p:cNvSpPr>
          <p:nvPr/>
        </p:nvSpPr>
        <p:spPr bwMode="auto">
          <a:xfrm>
            <a:off x="-23813" y="1501775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Sample</a:t>
            </a:r>
          </a:p>
          <a:p>
            <a:pPr eaLnBrk="1" hangingPunct="1"/>
            <a:r>
              <a:rPr lang="en-US" sz="1200" b="1">
                <a:latin typeface="Arial" charset="0"/>
              </a:rPr>
              <a:t>Extraction</a:t>
            </a:r>
          </a:p>
        </p:txBody>
      </p:sp>
      <p:sp>
        <p:nvSpPr>
          <p:cNvPr id="17439" name="Line 59"/>
          <p:cNvSpPr>
            <a:spLocks noChangeShapeType="1"/>
          </p:cNvSpPr>
          <p:nvPr/>
        </p:nvSpPr>
        <p:spPr bwMode="auto">
          <a:xfrm>
            <a:off x="1355725" y="6858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40" name="Group 60"/>
          <p:cNvGrpSpPr>
            <a:grpSpLocks noChangeAspect="1"/>
          </p:cNvGrpSpPr>
          <p:nvPr/>
        </p:nvGrpSpPr>
        <p:grpSpPr bwMode="auto">
          <a:xfrm>
            <a:off x="1323975" y="93663"/>
            <a:ext cx="393700" cy="573087"/>
            <a:chOff x="3648" y="1632"/>
            <a:chExt cx="81" cy="118"/>
          </a:xfrm>
        </p:grpSpPr>
        <p:sp>
          <p:nvSpPr>
            <p:cNvPr id="17464" name="Rectangle 61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62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63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64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65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66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67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8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69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1" name="Group 70"/>
          <p:cNvGrpSpPr>
            <a:grpSpLocks noChangeAspect="1"/>
          </p:cNvGrpSpPr>
          <p:nvPr/>
        </p:nvGrpSpPr>
        <p:grpSpPr bwMode="auto">
          <a:xfrm>
            <a:off x="1781175" y="174625"/>
            <a:ext cx="301625" cy="511175"/>
            <a:chOff x="3976" y="1778"/>
            <a:chExt cx="68" cy="116"/>
          </a:xfrm>
        </p:grpSpPr>
        <p:sp>
          <p:nvSpPr>
            <p:cNvPr id="17455" name="Freeform 71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72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73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74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75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76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77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78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79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2" name="Line 80"/>
          <p:cNvSpPr>
            <a:spLocks noChangeShapeType="1"/>
          </p:cNvSpPr>
          <p:nvPr/>
        </p:nvSpPr>
        <p:spPr bwMode="auto">
          <a:xfrm>
            <a:off x="13716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81"/>
          <p:cNvSpPr>
            <a:spLocks noChangeShapeType="1"/>
          </p:cNvSpPr>
          <p:nvPr/>
        </p:nvSpPr>
        <p:spPr bwMode="auto">
          <a:xfrm flipV="1">
            <a:off x="2743200" y="3048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82"/>
          <p:cNvSpPr>
            <a:spLocks noChangeShapeType="1"/>
          </p:cNvSpPr>
          <p:nvPr/>
        </p:nvSpPr>
        <p:spPr bwMode="auto">
          <a:xfrm>
            <a:off x="2743200" y="30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83"/>
          <p:cNvSpPr>
            <a:spLocks noChangeShapeType="1"/>
          </p:cNvSpPr>
          <p:nvPr/>
        </p:nvSpPr>
        <p:spPr bwMode="auto">
          <a:xfrm>
            <a:off x="45720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84"/>
          <p:cNvSpPr>
            <a:spLocks noChangeShapeType="1"/>
          </p:cNvSpPr>
          <p:nvPr/>
        </p:nvSpPr>
        <p:spPr bwMode="auto">
          <a:xfrm flipV="1">
            <a:off x="5943600" y="3048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85"/>
          <p:cNvSpPr>
            <a:spLocks noChangeShapeType="1"/>
          </p:cNvSpPr>
          <p:nvPr/>
        </p:nvSpPr>
        <p:spPr bwMode="auto">
          <a:xfrm>
            <a:off x="5943600" y="30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AutoShape 86"/>
          <p:cNvSpPr>
            <a:spLocks noChangeAspect="1" noChangeArrowheads="1"/>
          </p:cNvSpPr>
          <p:nvPr/>
        </p:nvSpPr>
        <p:spPr bwMode="auto">
          <a:xfrm>
            <a:off x="4095750" y="3886200"/>
            <a:ext cx="950913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Text Box 87"/>
          <p:cNvSpPr txBox="1">
            <a:spLocks noChangeArrowheads="1"/>
          </p:cNvSpPr>
          <p:nvPr/>
        </p:nvSpPr>
        <p:spPr bwMode="auto">
          <a:xfrm>
            <a:off x="3143250" y="4187825"/>
            <a:ext cx="898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Ionization</a:t>
            </a:r>
          </a:p>
        </p:txBody>
      </p:sp>
      <p:sp>
        <p:nvSpPr>
          <p:cNvPr id="17450" name="Line 88"/>
          <p:cNvSpPr>
            <a:spLocks noChangeShapeType="1"/>
          </p:cNvSpPr>
          <p:nvPr/>
        </p:nvSpPr>
        <p:spPr bwMode="auto">
          <a:xfrm>
            <a:off x="7750175" y="20574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AutoShape 89"/>
          <p:cNvSpPr>
            <a:spLocks noChangeAspect="1" noChangeArrowheads="1"/>
          </p:cNvSpPr>
          <p:nvPr/>
        </p:nvSpPr>
        <p:spPr bwMode="auto">
          <a:xfrm>
            <a:off x="7275513" y="1295400"/>
            <a:ext cx="950912" cy="912813"/>
          </a:xfrm>
          <a:prstGeom prst="cube">
            <a:avLst>
              <a:gd name="adj" fmla="val 25000"/>
            </a:avLst>
          </a:prstGeom>
          <a:solidFill>
            <a:srgbClr val="FA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Text Box 90"/>
          <p:cNvSpPr txBox="1">
            <a:spLocks noChangeArrowheads="1"/>
          </p:cNvSpPr>
          <p:nvPr/>
        </p:nvSpPr>
        <p:spPr bwMode="auto">
          <a:xfrm>
            <a:off x="6115050" y="1520825"/>
            <a:ext cx="1243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Fragmentation</a:t>
            </a:r>
          </a:p>
        </p:txBody>
      </p:sp>
      <p:pic>
        <p:nvPicPr>
          <p:cNvPr id="17453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69913"/>
            <a:ext cx="9874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92" descr="yeas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3" t="32333" r="36000" b="45334"/>
          <a:stretch>
            <a:fillRect/>
          </a:stretch>
        </p:blipFill>
        <p:spPr bwMode="auto">
          <a:xfrm>
            <a:off x="874713" y="361950"/>
            <a:ext cx="334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-76200"/>
            <a:ext cx="4419600" cy="16764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Experimental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Designs </a:t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Simulated</a:t>
            </a:r>
            <a:endParaRPr lang="sv-SE" sz="2800" b="1" kern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029200" y="1524000"/>
            <a:ext cx="35052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0671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-228600"/>
            <a:ext cx="60960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Parameters in Simulation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429000" y="609600"/>
            <a:ext cx="5562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62400" y="762000"/>
            <a:ext cx="4724400" cy="5213350"/>
            <a:chOff x="2496" y="480"/>
            <a:chExt cx="2976" cy="3284"/>
          </a:xfrm>
        </p:grpSpPr>
        <p:sp>
          <p:nvSpPr>
            <p:cNvPr id="19471" name="Text Box 9"/>
            <p:cNvSpPr txBox="1">
              <a:spLocks noChangeArrowheads="1"/>
            </p:cNvSpPr>
            <p:nvPr/>
          </p:nvSpPr>
          <p:spPr bwMode="auto">
            <a:xfrm>
              <a:off x="2616" y="480"/>
              <a:ext cx="27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●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Distribution of protein amounts in sample</a:t>
              </a:r>
            </a:p>
          </p:txBody>
        </p:sp>
        <p:sp>
          <p:nvSpPr>
            <p:cNvPr id="19472" name="Text Box 10"/>
            <p:cNvSpPr txBox="1">
              <a:spLocks noChangeArrowheads="1"/>
            </p:cNvSpPr>
            <p:nvPr/>
          </p:nvSpPr>
          <p:spPr bwMode="auto">
            <a:xfrm>
              <a:off x="2682" y="2153"/>
              <a:ext cx="260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Loss of peptides before binding to the column</a:t>
              </a:r>
            </a:p>
          </p:txBody>
        </p:sp>
        <p:sp>
          <p:nvSpPr>
            <p:cNvPr id="19473" name="Text Box 11"/>
            <p:cNvSpPr txBox="1">
              <a:spLocks noChangeArrowheads="1"/>
            </p:cNvSpPr>
            <p:nvPr/>
          </p:nvSpPr>
          <p:spPr bwMode="auto">
            <a:xfrm>
              <a:off x="2706" y="2585"/>
              <a:ext cx="25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Loss of peptides after elution off the column</a:t>
              </a:r>
            </a:p>
          </p:txBody>
        </p:sp>
        <p:sp>
          <p:nvSpPr>
            <p:cNvPr id="19474" name="Text Box 12"/>
            <p:cNvSpPr txBox="1">
              <a:spLocks noChangeArrowheads="1"/>
            </p:cNvSpPr>
            <p:nvPr/>
          </p:nvSpPr>
          <p:spPr bwMode="auto">
            <a:xfrm>
              <a:off x="2496" y="3456"/>
              <a:ext cx="29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Distribution of mass spectrometric response for different peptides present at the same amount</a:t>
              </a:r>
            </a:p>
          </p:txBody>
        </p:sp>
      </p:grpSp>
      <p:grpSp>
        <p:nvGrpSpPr>
          <p:cNvPr id="19461" name="Group 23"/>
          <p:cNvGrpSpPr>
            <a:grpSpLocks/>
          </p:cNvGrpSpPr>
          <p:nvPr/>
        </p:nvGrpSpPr>
        <p:grpSpPr bwMode="auto">
          <a:xfrm>
            <a:off x="4362450" y="1676400"/>
            <a:ext cx="4000500" cy="2371725"/>
            <a:chOff x="2748" y="1056"/>
            <a:chExt cx="2520" cy="1494"/>
          </a:xfrm>
        </p:grpSpPr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2748" y="1779"/>
              <a:ext cx="25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Total amount of peptides that are loaded on column (limited by column loading capacity)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3072" y="2364"/>
              <a:ext cx="18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●</a:t>
              </a:r>
              <a:r>
                <a:rPr lang="en-US" sz="1300">
                  <a:latin typeface="Arial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# of peptide fractions</a:t>
              </a:r>
            </a:p>
          </p:txBody>
        </p:sp>
        <p:sp>
          <p:nvSpPr>
            <p:cNvPr id="19468" name="Text Box 13"/>
            <p:cNvSpPr txBox="1">
              <a:spLocks noChangeArrowheads="1"/>
            </p:cNvSpPr>
            <p:nvPr/>
          </p:nvSpPr>
          <p:spPr bwMode="auto">
            <a:xfrm>
              <a:off x="3132" y="1056"/>
              <a:ext cx="1752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# of Proteins in each fraction</a:t>
              </a:r>
            </a:p>
          </p:txBody>
        </p: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2748" y="1776"/>
              <a:ext cx="2520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Total amount of peptides that are loaded on column (limited by column loading capacity)</a:t>
              </a: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3072" y="2367"/>
              <a:ext cx="1872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# of peptide fractions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52900" y="6176963"/>
            <a:ext cx="4419600" cy="595312"/>
            <a:chOff x="2616" y="3891"/>
            <a:chExt cx="2784" cy="375"/>
          </a:xfrm>
        </p:grpSpPr>
        <p:sp>
          <p:nvSpPr>
            <p:cNvPr id="19464" name="Text Box 17"/>
            <p:cNvSpPr txBox="1">
              <a:spLocks noChangeArrowheads="1"/>
            </p:cNvSpPr>
            <p:nvPr/>
          </p:nvSpPr>
          <p:spPr bwMode="auto">
            <a:xfrm>
              <a:off x="2712" y="3891"/>
              <a:ext cx="2592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Dynamic range of mass spectrometer</a:t>
              </a:r>
            </a:p>
          </p:txBody>
        </p:sp>
        <p:sp>
          <p:nvSpPr>
            <p:cNvPr id="19465" name="Text Box 18"/>
            <p:cNvSpPr txBox="1">
              <a:spLocks noChangeArrowheads="1"/>
            </p:cNvSpPr>
            <p:nvPr/>
          </p:nvSpPr>
          <p:spPr bwMode="auto">
            <a:xfrm>
              <a:off x="2616" y="4083"/>
              <a:ext cx="2784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●</a:t>
              </a:r>
              <a:r>
                <a:rPr lang="en-US" sz="1300">
                  <a:solidFill>
                    <a:srgbClr val="D93238"/>
                  </a:solidFill>
                  <a:latin typeface="Arial" charset="0"/>
                </a:rPr>
                <a:t> </a:t>
              </a:r>
              <a:r>
                <a:rPr lang="en-US" sz="1300" b="1">
                  <a:solidFill>
                    <a:srgbClr val="D93238"/>
                  </a:solidFill>
                  <a:latin typeface="Arial" charset="0"/>
                </a:rPr>
                <a:t>Detection limit of mass spectrometer</a:t>
              </a:r>
            </a:p>
          </p:txBody>
        </p:sp>
      </p:grpSp>
      <p:pic>
        <p:nvPicPr>
          <p:cNvPr id="1946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2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Simulation Results for 1D-LC-MS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68263" y="1828800"/>
            <a:ext cx="1760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>
                <a:latin typeface="Arial" charset="0"/>
              </a:rPr>
              <a:t>Complex Mixtures </a:t>
            </a:r>
          </a:p>
          <a:p>
            <a:r>
              <a:rPr lang="en-US" sz="1400" b="1">
                <a:latin typeface="Arial" charset="0"/>
              </a:rPr>
              <a:t>of Proteins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685800" y="2362200"/>
            <a:ext cx="403225" cy="722313"/>
            <a:chOff x="1288" y="1367"/>
            <a:chExt cx="254" cy="455"/>
          </a:xfrm>
        </p:grpSpPr>
        <p:sp>
          <p:nvSpPr>
            <p:cNvPr id="20507" name="Line 6"/>
            <p:cNvSpPr>
              <a:spLocks noChangeAspect="1" noChangeShapeType="1"/>
            </p:cNvSpPr>
            <p:nvPr/>
          </p:nvSpPr>
          <p:spPr bwMode="auto">
            <a:xfrm>
              <a:off x="1439" y="1468"/>
              <a:ext cx="2" cy="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"/>
            <p:cNvSpPr>
              <a:spLocks noChangeAspect="1" noChangeShapeType="1"/>
            </p:cNvSpPr>
            <p:nvPr/>
          </p:nvSpPr>
          <p:spPr bwMode="auto">
            <a:xfrm>
              <a:off x="1540" y="1468"/>
              <a:ext cx="2" cy="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8"/>
            <p:cNvSpPr>
              <a:spLocks noChangeAspect="1" noChangeShapeType="1"/>
            </p:cNvSpPr>
            <p:nvPr/>
          </p:nvSpPr>
          <p:spPr bwMode="auto">
            <a:xfrm>
              <a:off x="1439" y="1721"/>
              <a:ext cx="51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9"/>
            <p:cNvSpPr>
              <a:spLocks noChangeAspect="1" noChangeShapeType="1"/>
            </p:cNvSpPr>
            <p:nvPr/>
          </p:nvSpPr>
          <p:spPr bwMode="auto">
            <a:xfrm flipH="1">
              <a:off x="1490" y="1721"/>
              <a:ext cx="50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Oval 10"/>
            <p:cNvSpPr>
              <a:spLocks noChangeAspect="1" noChangeArrowheads="1"/>
            </p:cNvSpPr>
            <p:nvPr/>
          </p:nvSpPr>
          <p:spPr bwMode="auto">
            <a:xfrm>
              <a:off x="1439" y="1418"/>
              <a:ext cx="101" cy="5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Oval 11"/>
            <p:cNvSpPr>
              <a:spLocks noChangeAspect="1" noChangeArrowheads="1"/>
            </p:cNvSpPr>
            <p:nvPr/>
          </p:nvSpPr>
          <p:spPr bwMode="auto">
            <a:xfrm>
              <a:off x="1288" y="1367"/>
              <a:ext cx="101" cy="51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12"/>
            <p:cNvSpPr>
              <a:spLocks noChangeAspect="1" noChangeShapeType="1"/>
            </p:cNvSpPr>
            <p:nvPr/>
          </p:nvSpPr>
          <p:spPr bwMode="auto">
            <a:xfrm flipH="1" flipV="1">
              <a:off x="1364" y="1418"/>
              <a:ext cx="69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13"/>
            <p:cNvSpPr>
              <a:spLocks noChangeAspect="1" noChangeShapeType="1"/>
            </p:cNvSpPr>
            <p:nvPr/>
          </p:nvSpPr>
          <p:spPr bwMode="auto">
            <a:xfrm>
              <a:off x="1439" y="1671"/>
              <a:ext cx="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Line 14"/>
          <p:cNvSpPr>
            <a:spLocks noChangeAspect="1" noChangeShapeType="1"/>
          </p:cNvSpPr>
          <p:nvPr/>
        </p:nvSpPr>
        <p:spPr bwMode="auto">
          <a:xfrm>
            <a:off x="900113" y="3814763"/>
            <a:ext cx="1587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5"/>
          <p:cNvSpPr>
            <a:spLocks noChangeAspect="1" noChangeShapeType="1"/>
          </p:cNvSpPr>
          <p:nvPr/>
        </p:nvSpPr>
        <p:spPr bwMode="auto">
          <a:xfrm>
            <a:off x="1139825" y="3814763"/>
            <a:ext cx="3175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6"/>
          <p:cNvSpPr>
            <a:spLocks noChangeAspect="1" noChangeShapeType="1"/>
          </p:cNvSpPr>
          <p:nvPr/>
        </p:nvSpPr>
        <p:spPr bwMode="auto">
          <a:xfrm>
            <a:off x="900113" y="4216400"/>
            <a:ext cx="79375" cy="160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7"/>
          <p:cNvSpPr>
            <a:spLocks noChangeAspect="1" noChangeShapeType="1"/>
          </p:cNvSpPr>
          <p:nvPr/>
        </p:nvSpPr>
        <p:spPr bwMode="auto">
          <a:xfrm flipH="1">
            <a:off x="1060450" y="4216400"/>
            <a:ext cx="79375" cy="160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Oval 18"/>
          <p:cNvSpPr>
            <a:spLocks noChangeAspect="1" noChangeArrowheads="1"/>
          </p:cNvSpPr>
          <p:nvPr/>
        </p:nvSpPr>
        <p:spPr bwMode="auto">
          <a:xfrm>
            <a:off x="900113" y="3733800"/>
            <a:ext cx="242887" cy="8255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19"/>
          <p:cNvSpPr txBox="1">
            <a:spLocks noChangeAspect="1" noChangeArrowheads="1"/>
          </p:cNvSpPr>
          <p:nvPr/>
        </p:nvSpPr>
        <p:spPr bwMode="auto">
          <a:xfrm>
            <a:off x="322263" y="3895725"/>
            <a:ext cx="560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>
                <a:latin typeface="Arial" charset="0"/>
              </a:rPr>
              <a:t>RPC</a:t>
            </a:r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>
            <a:off x="1014413" y="3216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21"/>
          <p:cNvSpPr txBox="1">
            <a:spLocks noChangeAspect="1" noChangeArrowheads="1"/>
          </p:cNvSpPr>
          <p:nvPr/>
        </p:nvSpPr>
        <p:spPr bwMode="auto">
          <a:xfrm>
            <a:off x="0" y="3200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>
                <a:latin typeface="Arial" charset="0"/>
              </a:rPr>
              <a:t>Digestion</a:t>
            </a:r>
          </a:p>
        </p:txBody>
      </p:sp>
      <p:sp>
        <p:nvSpPr>
          <p:cNvPr id="20494" name="Line 22"/>
          <p:cNvSpPr>
            <a:spLocks noChangeShapeType="1"/>
          </p:cNvSpPr>
          <p:nvPr/>
        </p:nvSpPr>
        <p:spPr bwMode="auto">
          <a:xfrm>
            <a:off x="1014413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23"/>
          <p:cNvSpPr txBox="1">
            <a:spLocks noChangeAspect="1" noChangeArrowheads="1"/>
          </p:cNvSpPr>
          <p:nvPr/>
        </p:nvSpPr>
        <p:spPr bwMode="auto">
          <a:xfrm>
            <a:off x="404813" y="4953000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>
                <a:latin typeface="Arial" charset="0"/>
              </a:rPr>
              <a:t>MS Analysis</a:t>
            </a:r>
          </a:p>
        </p:txBody>
      </p:sp>
      <p:pic>
        <p:nvPicPr>
          <p:cNvPr id="204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3188"/>
            <a:ext cx="60420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 Box 25"/>
          <p:cNvSpPr txBox="1">
            <a:spLocks noChangeAspect="1" noChangeArrowheads="1"/>
          </p:cNvSpPr>
          <p:nvPr/>
        </p:nvSpPr>
        <p:spPr bwMode="auto">
          <a:xfrm>
            <a:off x="4038600" y="1447800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No Protein</a:t>
            </a:r>
          </a:p>
          <a:p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20498" name="Text Box 26"/>
          <p:cNvSpPr txBox="1">
            <a:spLocks noChangeAspect="1" noChangeArrowheads="1"/>
          </p:cNvSpPr>
          <p:nvPr/>
        </p:nvSpPr>
        <p:spPr bwMode="auto">
          <a:xfrm>
            <a:off x="3962400" y="4191000"/>
            <a:ext cx="1038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Protein </a:t>
            </a:r>
          </a:p>
          <a:p>
            <a:r>
              <a:rPr lang="en-US" sz="1200" b="1">
                <a:latin typeface="Arial" charset="0"/>
              </a:rPr>
              <a:t>Separation:</a:t>
            </a:r>
          </a:p>
          <a:p>
            <a:r>
              <a:rPr lang="en-US" sz="1200" b="1">
                <a:latin typeface="Arial" charset="0"/>
              </a:rPr>
              <a:t>10 fractions</a:t>
            </a:r>
          </a:p>
        </p:txBody>
      </p:sp>
      <p:sp>
        <p:nvSpPr>
          <p:cNvPr id="20499" name="Text Box 27"/>
          <p:cNvSpPr txBox="1">
            <a:spLocks noChangeAspect="1" noChangeArrowheads="1"/>
          </p:cNvSpPr>
          <p:nvPr/>
        </p:nvSpPr>
        <p:spPr bwMode="auto">
          <a:xfrm>
            <a:off x="6934200" y="4191000"/>
            <a:ext cx="1038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Protein </a:t>
            </a:r>
          </a:p>
          <a:p>
            <a:r>
              <a:rPr lang="en-US" sz="1200" b="1">
                <a:latin typeface="Arial" charset="0"/>
              </a:rPr>
              <a:t>Separation:</a:t>
            </a:r>
          </a:p>
          <a:p>
            <a:r>
              <a:rPr lang="en-US" sz="1200" b="1">
                <a:latin typeface="Arial" charset="0"/>
              </a:rPr>
              <a:t>10 fractions</a:t>
            </a:r>
          </a:p>
        </p:txBody>
      </p:sp>
      <p:sp>
        <p:nvSpPr>
          <p:cNvPr id="20500" name="Text Box 28"/>
          <p:cNvSpPr txBox="1">
            <a:spLocks noChangeAspect="1" noChangeArrowheads="1"/>
          </p:cNvSpPr>
          <p:nvPr/>
        </p:nvSpPr>
        <p:spPr bwMode="auto">
          <a:xfrm>
            <a:off x="7029450" y="1447800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No Protein</a:t>
            </a:r>
          </a:p>
          <a:p>
            <a:r>
              <a:rPr lang="en-US" sz="1200" b="1">
                <a:latin typeface="Arial" charset="0"/>
              </a:rPr>
              <a:t>Separation</a:t>
            </a:r>
          </a:p>
        </p:txBody>
      </p:sp>
      <p:sp>
        <p:nvSpPr>
          <p:cNvPr id="20501" name="Text Box 29"/>
          <p:cNvSpPr txBox="1">
            <a:spLocks noChangeAspect="1" noChangeArrowheads="1"/>
          </p:cNvSpPr>
          <p:nvPr/>
        </p:nvSpPr>
        <p:spPr bwMode="auto">
          <a:xfrm>
            <a:off x="2362200" y="144780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Tissue</a:t>
            </a:r>
          </a:p>
        </p:txBody>
      </p:sp>
      <p:sp>
        <p:nvSpPr>
          <p:cNvPr id="20502" name="Text Box 30"/>
          <p:cNvSpPr txBox="1">
            <a:spLocks noChangeAspect="1" noChangeArrowheads="1"/>
          </p:cNvSpPr>
          <p:nvPr/>
        </p:nvSpPr>
        <p:spPr bwMode="auto">
          <a:xfrm>
            <a:off x="2362200" y="419100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Tissue</a:t>
            </a:r>
          </a:p>
        </p:txBody>
      </p:sp>
      <p:sp>
        <p:nvSpPr>
          <p:cNvPr id="20503" name="Text Box 31"/>
          <p:cNvSpPr txBox="1">
            <a:spLocks noChangeAspect="1" noChangeArrowheads="1"/>
          </p:cNvSpPr>
          <p:nvPr/>
        </p:nvSpPr>
        <p:spPr bwMode="auto">
          <a:xfrm>
            <a:off x="5410200" y="1447800"/>
            <a:ext cx="97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Body Fluid</a:t>
            </a:r>
          </a:p>
        </p:txBody>
      </p:sp>
      <p:sp>
        <p:nvSpPr>
          <p:cNvPr id="20504" name="Text Box 32"/>
          <p:cNvSpPr txBox="1">
            <a:spLocks noChangeAspect="1" noChangeArrowheads="1"/>
          </p:cNvSpPr>
          <p:nvPr/>
        </p:nvSpPr>
        <p:spPr bwMode="auto">
          <a:xfrm>
            <a:off x="5486400" y="4191000"/>
            <a:ext cx="97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Body Fluid</a:t>
            </a:r>
          </a:p>
        </p:txBody>
      </p:sp>
    </p:spTree>
    <p:extLst>
      <p:ext uri="{BB962C8B-B14F-4D97-AF65-F5344CB8AC3E}">
        <p14:creationId xmlns:p14="http://schemas.microsoft.com/office/powerpoint/2010/main" val="8920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381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Success Rate of a Proteomics Experiment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47850" y="1724025"/>
            <a:ext cx="5448300" cy="410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47850" y="18192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/>
          <p:cNvSpPr>
            <a:spLocks noChangeAspect="1" noChangeArrowheads="1" noTextEdit="1"/>
          </p:cNvSpPr>
          <p:nvPr/>
        </p:nvSpPr>
        <p:spPr bwMode="auto">
          <a:xfrm>
            <a:off x="1800225" y="1676400"/>
            <a:ext cx="5543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47850" y="49625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847850" y="41814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47850" y="34004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847850" y="261937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47850" y="1838325"/>
            <a:ext cx="5353050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1847850" y="3914775"/>
            <a:ext cx="5353050" cy="1047750"/>
          </a:xfrm>
          <a:custGeom>
            <a:avLst/>
            <a:gdLst>
              <a:gd name="T0" fmla="*/ 8 w 562"/>
              <a:gd name="T1" fmla="*/ 110 h 110"/>
              <a:gd name="T2" fmla="*/ 20 w 562"/>
              <a:gd name="T3" fmla="*/ 110 h 110"/>
              <a:gd name="T4" fmla="*/ 31 w 562"/>
              <a:gd name="T5" fmla="*/ 110 h 110"/>
              <a:gd name="T6" fmla="*/ 42 w 562"/>
              <a:gd name="T7" fmla="*/ 110 h 110"/>
              <a:gd name="T8" fmla="*/ 53 w 562"/>
              <a:gd name="T9" fmla="*/ 110 h 110"/>
              <a:gd name="T10" fmla="*/ 65 w 562"/>
              <a:gd name="T11" fmla="*/ 110 h 110"/>
              <a:gd name="T12" fmla="*/ 76 w 562"/>
              <a:gd name="T13" fmla="*/ 110 h 110"/>
              <a:gd name="T14" fmla="*/ 87 w 562"/>
              <a:gd name="T15" fmla="*/ 110 h 110"/>
              <a:gd name="T16" fmla="*/ 98 w 562"/>
              <a:gd name="T17" fmla="*/ 110 h 110"/>
              <a:gd name="T18" fmla="*/ 110 w 562"/>
              <a:gd name="T19" fmla="*/ 110 h 110"/>
              <a:gd name="T20" fmla="*/ 121 w 562"/>
              <a:gd name="T21" fmla="*/ 110 h 110"/>
              <a:gd name="T22" fmla="*/ 132 w 562"/>
              <a:gd name="T23" fmla="*/ 110 h 110"/>
              <a:gd name="T24" fmla="*/ 143 w 562"/>
              <a:gd name="T25" fmla="*/ 110 h 110"/>
              <a:gd name="T26" fmla="*/ 155 w 562"/>
              <a:gd name="T27" fmla="*/ 110 h 110"/>
              <a:gd name="T28" fmla="*/ 166 w 562"/>
              <a:gd name="T29" fmla="*/ 110 h 110"/>
              <a:gd name="T30" fmla="*/ 177 w 562"/>
              <a:gd name="T31" fmla="*/ 110 h 110"/>
              <a:gd name="T32" fmla="*/ 188 w 562"/>
              <a:gd name="T33" fmla="*/ 110 h 110"/>
              <a:gd name="T34" fmla="*/ 200 w 562"/>
              <a:gd name="T35" fmla="*/ 110 h 110"/>
              <a:gd name="T36" fmla="*/ 211 w 562"/>
              <a:gd name="T37" fmla="*/ 110 h 110"/>
              <a:gd name="T38" fmla="*/ 222 w 562"/>
              <a:gd name="T39" fmla="*/ 110 h 110"/>
              <a:gd name="T40" fmla="*/ 233 w 562"/>
              <a:gd name="T41" fmla="*/ 110 h 110"/>
              <a:gd name="T42" fmla="*/ 244 w 562"/>
              <a:gd name="T43" fmla="*/ 110 h 110"/>
              <a:gd name="T44" fmla="*/ 256 w 562"/>
              <a:gd name="T45" fmla="*/ 110 h 110"/>
              <a:gd name="T46" fmla="*/ 267 w 562"/>
              <a:gd name="T47" fmla="*/ 110 h 110"/>
              <a:gd name="T48" fmla="*/ 278 w 562"/>
              <a:gd name="T49" fmla="*/ 110 h 110"/>
              <a:gd name="T50" fmla="*/ 289 w 562"/>
              <a:gd name="T51" fmla="*/ 104 h 110"/>
              <a:gd name="T52" fmla="*/ 301 w 562"/>
              <a:gd name="T53" fmla="*/ 82 h 110"/>
              <a:gd name="T54" fmla="*/ 312 w 562"/>
              <a:gd name="T55" fmla="*/ 51 h 110"/>
              <a:gd name="T56" fmla="*/ 323 w 562"/>
              <a:gd name="T57" fmla="*/ 22 h 110"/>
              <a:gd name="T58" fmla="*/ 334 w 562"/>
              <a:gd name="T59" fmla="*/ 4 h 110"/>
              <a:gd name="T60" fmla="*/ 346 w 562"/>
              <a:gd name="T61" fmla="*/ 1 h 110"/>
              <a:gd name="T62" fmla="*/ 357 w 562"/>
              <a:gd name="T63" fmla="*/ 10 h 110"/>
              <a:gd name="T64" fmla="*/ 368 w 562"/>
              <a:gd name="T65" fmla="*/ 26 h 110"/>
              <a:gd name="T66" fmla="*/ 379 w 562"/>
              <a:gd name="T67" fmla="*/ 46 h 110"/>
              <a:gd name="T68" fmla="*/ 391 w 562"/>
              <a:gd name="T69" fmla="*/ 64 h 110"/>
              <a:gd name="T70" fmla="*/ 402 w 562"/>
              <a:gd name="T71" fmla="*/ 78 h 110"/>
              <a:gd name="T72" fmla="*/ 413 w 562"/>
              <a:gd name="T73" fmla="*/ 90 h 110"/>
              <a:gd name="T74" fmla="*/ 424 w 562"/>
              <a:gd name="T75" fmla="*/ 97 h 110"/>
              <a:gd name="T76" fmla="*/ 436 w 562"/>
              <a:gd name="T77" fmla="*/ 103 h 110"/>
              <a:gd name="T78" fmla="*/ 447 w 562"/>
              <a:gd name="T79" fmla="*/ 106 h 110"/>
              <a:gd name="T80" fmla="*/ 458 w 562"/>
              <a:gd name="T81" fmla="*/ 108 h 110"/>
              <a:gd name="T82" fmla="*/ 469 w 562"/>
              <a:gd name="T83" fmla="*/ 109 h 110"/>
              <a:gd name="T84" fmla="*/ 481 w 562"/>
              <a:gd name="T85" fmla="*/ 109 h 110"/>
              <a:gd name="T86" fmla="*/ 492 w 562"/>
              <a:gd name="T87" fmla="*/ 110 h 110"/>
              <a:gd name="T88" fmla="*/ 503 w 562"/>
              <a:gd name="T89" fmla="*/ 110 h 110"/>
              <a:gd name="T90" fmla="*/ 514 w 562"/>
              <a:gd name="T91" fmla="*/ 110 h 110"/>
              <a:gd name="T92" fmla="*/ 525 w 562"/>
              <a:gd name="T93" fmla="*/ 110 h 110"/>
              <a:gd name="T94" fmla="*/ 537 w 562"/>
              <a:gd name="T95" fmla="*/ 110 h 110"/>
              <a:gd name="T96" fmla="*/ 548 w 562"/>
              <a:gd name="T97" fmla="*/ 110 h 110"/>
              <a:gd name="T98" fmla="*/ 559 w 562"/>
              <a:gd name="T99" fmla="*/ 110 h 1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110"/>
              <a:gd name="T152" fmla="*/ 562 w 562"/>
              <a:gd name="T153" fmla="*/ 110 h 1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110">
                <a:moveTo>
                  <a:pt x="0" y="110"/>
                </a:moveTo>
                <a:lnTo>
                  <a:pt x="3" y="110"/>
                </a:lnTo>
                <a:lnTo>
                  <a:pt x="6" y="110"/>
                </a:lnTo>
                <a:lnTo>
                  <a:pt x="8" y="110"/>
                </a:lnTo>
                <a:lnTo>
                  <a:pt x="11" y="110"/>
                </a:lnTo>
                <a:lnTo>
                  <a:pt x="14" y="110"/>
                </a:lnTo>
                <a:lnTo>
                  <a:pt x="17" y="110"/>
                </a:lnTo>
                <a:lnTo>
                  <a:pt x="20" y="110"/>
                </a:lnTo>
                <a:lnTo>
                  <a:pt x="22" y="110"/>
                </a:lnTo>
                <a:lnTo>
                  <a:pt x="25" y="110"/>
                </a:lnTo>
                <a:lnTo>
                  <a:pt x="28" y="110"/>
                </a:lnTo>
                <a:lnTo>
                  <a:pt x="31" y="110"/>
                </a:lnTo>
                <a:lnTo>
                  <a:pt x="34" y="110"/>
                </a:lnTo>
                <a:lnTo>
                  <a:pt x="37" y="110"/>
                </a:lnTo>
                <a:lnTo>
                  <a:pt x="39" y="110"/>
                </a:lnTo>
                <a:lnTo>
                  <a:pt x="42" y="110"/>
                </a:lnTo>
                <a:lnTo>
                  <a:pt x="45" y="110"/>
                </a:lnTo>
                <a:lnTo>
                  <a:pt x="48" y="110"/>
                </a:lnTo>
                <a:lnTo>
                  <a:pt x="51" y="110"/>
                </a:lnTo>
                <a:lnTo>
                  <a:pt x="53" y="110"/>
                </a:lnTo>
                <a:lnTo>
                  <a:pt x="56" y="110"/>
                </a:lnTo>
                <a:lnTo>
                  <a:pt x="59" y="110"/>
                </a:lnTo>
                <a:lnTo>
                  <a:pt x="62" y="110"/>
                </a:lnTo>
                <a:lnTo>
                  <a:pt x="65" y="110"/>
                </a:lnTo>
                <a:lnTo>
                  <a:pt x="67" y="110"/>
                </a:lnTo>
                <a:lnTo>
                  <a:pt x="70" y="110"/>
                </a:lnTo>
                <a:lnTo>
                  <a:pt x="73" y="110"/>
                </a:lnTo>
                <a:lnTo>
                  <a:pt x="76" y="110"/>
                </a:lnTo>
                <a:lnTo>
                  <a:pt x="79" y="110"/>
                </a:lnTo>
                <a:lnTo>
                  <a:pt x="81" y="110"/>
                </a:lnTo>
                <a:lnTo>
                  <a:pt x="84" y="110"/>
                </a:lnTo>
                <a:lnTo>
                  <a:pt x="87" y="110"/>
                </a:lnTo>
                <a:lnTo>
                  <a:pt x="90" y="110"/>
                </a:lnTo>
                <a:lnTo>
                  <a:pt x="93" y="110"/>
                </a:lnTo>
                <a:lnTo>
                  <a:pt x="96" y="110"/>
                </a:lnTo>
                <a:lnTo>
                  <a:pt x="98" y="110"/>
                </a:lnTo>
                <a:lnTo>
                  <a:pt x="101" y="110"/>
                </a:lnTo>
                <a:lnTo>
                  <a:pt x="104" y="110"/>
                </a:lnTo>
                <a:lnTo>
                  <a:pt x="107" y="110"/>
                </a:lnTo>
                <a:lnTo>
                  <a:pt x="110" y="110"/>
                </a:lnTo>
                <a:lnTo>
                  <a:pt x="112" y="110"/>
                </a:lnTo>
                <a:lnTo>
                  <a:pt x="115" y="110"/>
                </a:lnTo>
                <a:lnTo>
                  <a:pt x="118" y="110"/>
                </a:lnTo>
                <a:lnTo>
                  <a:pt x="121" y="110"/>
                </a:lnTo>
                <a:lnTo>
                  <a:pt x="124" y="110"/>
                </a:lnTo>
                <a:lnTo>
                  <a:pt x="126" y="110"/>
                </a:lnTo>
                <a:lnTo>
                  <a:pt x="129" y="110"/>
                </a:lnTo>
                <a:lnTo>
                  <a:pt x="132" y="110"/>
                </a:lnTo>
                <a:lnTo>
                  <a:pt x="135" y="110"/>
                </a:lnTo>
                <a:lnTo>
                  <a:pt x="138" y="110"/>
                </a:lnTo>
                <a:lnTo>
                  <a:pt x="140" y="110"/>
                </a:lnTo>
                <a:lnTo>
                  <a:pt x="143" y="110"/>
                </a:lnTo>
                <a:lnTo>
                  <a:pt x="146" y="110"/>
                </a:lnTo>
                <a:lnTo>
                  <a:pt x="149" y="110"/>
                </a:lnTo>
                <a:lnTo>
                  <a:pt x="152" y="110"/>
                </a:lnTo>
                <a:lnTo>
                  <a:pt x="155" y="110"/>
                </a:lnTo>
                <a:lnTo>
                  <a:pt x="157" y="110"/>
                </a:lnTo>
                <a:lnTo>
                  <a:pt x="160" y="110"/>
                </a:lnTo>
                <a:lnTo>
                  <a:pt x="163" y="110"/>
                </a:lnTo>
                <a:lnTo>
                  <a:pt x="166" y="110"/>
                </a:lnTo>
                <a:lnTo>
                  <a:pt x="169" y="110"/>
                </a:lnTo>
                <a:lnTo>
                  <a:pt x="171" y="110"/>
                </a:lnTo>
                <a:lnTo>
                  <a:pt x="174" y="110"/>
                </a:lnTo>
                <a:lnTo>
                  <a:pt x="177" y="110"/>
                </a:lnTo>
                <a:lnTo>
                  <a:pt x="180" y="110"/>
                </a:lnTo>
                <a:lnTo>
                  <a:pt x="183" y="110"/>
                </a:lnTo>
                <a:lnTo>
                  <a:pt x="185" y="110"/>
                </a:lnTo>
                <a:lnTo>
                  <a:pt x="188" y="110"/>
                </a:lnTo>
                <a:lnTo>
                  <a:pt x="191" y="110"/>
                </a:lnTo>
                <a:lnTo>
                  <a:pt x="194" y="110"/>
                </a:lnTo>
                <a:lnTo>
                  <a:pt x="197" y="110"/>
                </a:lnTo>
                <a:lnTo>
                  <a:pt x="200" y="110"/>
                </a:lnTo>
                <a:lnTo>
                  <a:pt x="202" y="110"/>
                </a:lnTo>
                <a:lnTo>
                  <a:pt x="205" y="110"/>
                </a:lnTo>
                <a:lnTo>
                  <a:pt x="208" y="110"/>
                </a:lnTo>
                <a:lnTo>
                  <a:pt x="211" y="110"/>
                </a:lnTo>
                <a:lnTo>
                  <a:pt x="214" y="110"/>
                </a:lnTo>
                <a:lnTo>
                  <a:pt x="216" y="110"/>
                </a:lnTo>
                <a:lnTo>
                  <a:pt x="219" y="110"/>
                </a:lnTo>
                <a:lnTo>
                  <a:pt x="222" y="110"/>
                </a:lnTo>
                <a:lnTo>
                  <a:pt x="225" y="110"/>
                </a:lnTo>
                <a:lnTo>
                  <a:pt x="228" y="110"/>
                </a:lnTo>
                <a:lnTo>
                  <a:pt x="230" y="110"/>
                </a:lnTo>
                <a:lnTo>
                  <a:pt x="233" y="110"/>
                </a:lnTo>
                <a:lnTo>
                  <a:pt x="236" y="110"/>
                </a:lnTo>
                <a:lnTo>
                  <a:pt x="239" y="110"/>
                </a:lnTo>
                <a:lnTo>
                  <a:pt x="242" y="110"/>
                </a:lnTo>
                <a:lnTo>
                  <a:pt x="244" y="110"/>
                </a:lnTo>
                <a:lnTo>
                  <a:pt x="247" y="110"/>
                </a:lnTo>
                <a:lnTo>
                  <a:pt x="250" y="110"/>
                </a:lnTo>
                <a:lnTo>
                  <a:pt x="253" y="110"/>
                </a:lnTo>
                <a:lnTo>
                  <a:pt x="256" y="110"/>
                </a:lnTo>
                <a:lnTo>
                  <a:pt x="259" y="110"/>
                </a:lnTo>
                <a:lnTo>
                  <a:pt x="261" y="110"/>
                </a:lnTo>
                <a:lnTo>
                  <a:pt x="264" y="110"/>
                </a:lnTo>
                <a:lnTo>
                  <a:pt x="267" y="110"/>
                </a:lnTo>
                <a:lnTo>
                  <a:pt x="270" y="110"/>
                </a:lnTo>
                <a:lnTo>
                  <a:pt x="273" y="110"/>
                </a:lnTo>
                <a:lnTo>
                  <a:pt x="275" y="110"/>
                </a:lnTo>
                <a:lnTo>
                  <a:pt x="278" y="110"/>
                </a:lnTo>
                <a:lnTo>
                  <a:pt x="281" y="110"/>
                </a:lnTo>
                <a:lnTo>
                  <a:pt x="284" y="109"/>
                </a:lnTo>
                <a:lnTo>
                  <a:pt x="287" y="107"/>
                </a:lnTo>
                <a:lnTo>
                  <a:pt x="289" y="104"/>
                </a:lnTo>
                <a:lnTo>
                  <a:pt x="292" y="100"/>
                </a:lnTo>
                <a:lnTo>
                  <a:pt x="295" y="95"/>
                </a:lnTo>
                <a:lnTo>
                  <a:pt x="298" y="89"/>
                </a:lnTo>
                <a:lnTo>
                  <a:pt x="301" y="82"/>
                </a:lnTo>
                <a:lnTo>
                  <a:pt x="303" y="74"/>
                </a:lnTo>
                <a:lnTo>
                  <a:pt x="306" y="67"/>
                </a:lnTo>
                <a:lnTo>
                  <a:pt x="309" y="59"/>
                </a:lnTo>
                <a:lnTo>
                  <a:pt x="312" y="51"/>
                </a:lnTo>
                <a:lnTo>
                  <a:pt x="315" y="43"/>
                </a:lnTo>
                <a:lnTo>
                  <a:pt x="318" y="35"/>
                </a:lnTo>
                <a:lnTo>
                  <a:pt x="320" y="28"/>
                </a:lnTo>
                <a:lnTo>
                  <a:pt x="323" y="22"/>
                </a:lnTo>
                <a:lnTo>
                  <a:pt x="326" y="16"/>
                </a:lnTo>
                <a:lnTo>
                  <a:pt x="329" y="11"/>
                </a:lnTo>
                <a:lnTo>
                  <a:pt x="332" y="7"/>
                </a:lnTo>
                <a:lnTo>
                  <a:pt x="334" y="4"/>
                </a:lnTo>
                <a:lnTo>
                  <a:pt x="337" y="2"/>
                </a:lnTo>
                <a:lnTo>
                  <a:pt x="340" y="1"/>
                </a:lnTo>
                <a:lnTo>
                  <a:pt x="343" y="0"/>
                </a:lnTo>
                <a:lnTo>
                  <a:pt x="346" y="1"/>
                </a:lnTo>
                <a:lnTo>
                  <a:pt x="348" y="2"/>
                </a:lnTo>
                <a:lnTo>
                  <a:pt x="351" y="4"/>
                </a:lnTo>
                <a:lnTo>
                  <a:pt x="354" y="7"/>
                </a:lnTo>
                <a:lnTo>
                  <a:pt x="357" y="10"/>
                </a:lnTo>
                <a:lnTo>
                  <a:pt x="360" y="14"/>
                </a:lnTo>
                <a:lnTo>
                  <a:pt x="362" y="18"/>
                </a:lnTo>
                <a:lnTo>
                  <a:pt x="365" y="22"/>
                </a:lnTo>
                <a:lnTo>
                  <a:pt x="368" y="26"/>
                </a:lnTo>
                <a:lnTo>
                  <a:pt x="371" y="31"/>
                </a:lnTo>
                <a:lnTo>
                  <a:pt x="374" y="36"/>
                </a:lnTo>
                <a:lnTo>
                  <a:pt x="377" y="41"/>
                </a:lnTo>
                <a:lnTo>
                  <a:pt x="379" y="46"/>
                </a:lnTo>
                <a:lnTo>
                  <a:pt x="382" y="50"/>
                </a:lnTo>
                <a:lnTo>
                  <a:pt x="385" y="55"/>
                </a:lnTo>
                <a:lnTo>
                  <a:pt x="388" y="59"/>
                </a:lnTo>
                <a:lnTo>
                  <a:pt x="391" y="64"/>
                </a:lnTo>
                <a:lnTo>
                  <a:pt x="393" y="68"/>
                </a:lnTo>
                <a:lnTo>
                  <a:pt x="396" y="71"/>
                </a:lnTo>
                <a:lnTo>
                  <a:pt x="399" y="75"/>
                </a:lnTo>
                <a:lnTo>
                  <a:pt x="402" y="78"/>
                </a:lnTo>
                <a:lnTo>
                  <a:pt x="405" y="81"/>
                </a:lnTo>
                <a:lnTo>
                  <a:pt x="407" y="84"/>
                </a:lnTo>
                <a:lnTo>
                  <a:pt x="410" y="87"/>
                </a:lnTo>
                <a:lnTo>
                  <a:pt x="413" y="90"/>
                </a:lnTo>
                <a:lnTo>
                  <a:pt x="416" y="92"/>
                </a:lnTo>
                <a:lnTo>
                  <a:pt x="419" y="94"/>
                </a:lnTo>
                <a:lnTo>
                  <a:pt x="421" y="96"/>
                </a:lnTo>
                <a:lnTo>
                  <a:pt x="424" y="97"/>
                </a:lnTo>
                <a:lnTo>
                  <a:pt x="427" y="99"/>
                </a:lnTo>
                <a:lnTo>
                  <a:pt x="430" y="100"/>
                </a:lnTo>
                <a:lnTo>
                  <a:pt x="433" y="101"/>
                </a:lnTo>
                <a:lnTo>
                  <a:pt x="436" y="103"/>
                </a:lnTo>
                <a:lnTo>
                  <a:pt x="438" y="104"/>
                </a:lnTo>
                <a:lnTo>
                  <a:pt x="441" y="104"/>
                </a:lnTo>
                <a:lnTo>
                  <a:pt x="444" y="105"/>
                </a:lnTo>
                <a:lnTo>
                  <a:pt x="447" y="106"/>
                </a:lnTo>
                <a:lnTo>
                  <a:pt x="450" y="106"/>
                </a:lnTo>
                <a:lnTo>
                  <a:pt x="452" y="107"/>
                </a:lnTo>
                <a:lnTo>
                  <a:pt x="455" y="107"/>
                </a:lnTo>
                <a:lnTo>
                  <a:pt x="458" y="108"/>
                </a:lnTo>
                <a:lnTo>
                  <a:pt x="461" y="108"/>
                </a:lnTo>
                <a:lnTo>
                  <a:pt x="464" y="108"/>
                </a:lnTo>
                <a:lnTo>
                  <a:pt x="466" y="109"/>
                </a:lnTo>
                <a:lnTo>
                  <a:pt x="469" y="109"/>
                </a:lnTo>
                <a:lnTo>
                  <a:pt x="472" y="109"/>
                </a:lnTo>
                <a:lnTo>
                  <a:pt x="475" y="109"/>
                </a:lnTo>
                <a:lnTo>
                  <a:pt x="478" y="109"/>
                </a:lnTo>
                <a:lnTo>
                  <a:pt x="481" y="109"/>
                </a:lnTo>
                <a:lnTo>
                  <a:pt x="483" y="109"/>
                </a:lnTo>
                <a:lnTo>
                  <a:pt x="486" y="110"/>
                </a:lnTo>
                <a:lnTo>
                  <a:pt x="489" y="110"/>
                </a:lnTo>
                <a:lnTo>
                  <a:pt x="492" y="110"/>
                </a:lnTo>
                <a:lnTo>
                  <a:pt x="495" y="110"/>
                </a:lnTo>
                <a:lnTo>
                  <a:pt x="497" y="110"/>
                </a:lnTo>
                <a:lnTo>
                  <a:pt x="500" y="110"/>
                </a:lnTo>
                <a:lnTo>
                  <a:pt x="503" y="110"/>
                </a:lnTo>
                <a:lnTo>
                  <a:pt x="506" y="110"/>
                </a:lnTo>
                <a:lnTo>
                  <a:pt x="509" y="110"/>
                </a:lnTo>
                <a:lnTo>
                  <a:pt x="511" y="110"/>
                </a:lnTo>
                <a:lnTo>
                  <a:pt x="514" y="110"/>
                </a:lnTo>
                <a:lnTo>
                  <a:pt x="517" y="110"/>
                </a:lnTo>
                <a:lnTo>
                  <a:pt x="520" y="110"/>
                </a:lnTo>
                <a:lnTo>
                  <a:pt x="523" y="110"/>
                </a:lnTo>
                <a:lnTo>
                  <a:pt x="525" y="110"/>
                </a:lnTo>
                <a:lnTo>
                  <a:pt x="528" y="110"/>
                </a:lnTo>
                <a:lnTo>
                  <a:pt x="531" y="110"/>
                </a:lnTo>
                <a:lnTo>
                  <a:pt x="534" y="110"/>
                </a:lnTo>
                <a:lnTo>
                  <a:pt x="537" y="110"/>
                </a:lnTo>
                <a:lnTo>
                  <a:pt x="540" y="110"/>
                </a:lnTo>
                <a:lnTo>
                  <a:pt x="542" y="110"/>
                </a:lnTo>
                <a:lnTo>
                  <a:pt x="545" y="110"/>
                </a:lnTo>
                <a:lnTo>
                  <a:pt x="548" y="110"/>
                </a:lnTo>
                <a:lnTo>
                  <a:pt x="551" y="110"/>
                </a:lnTo>
                <a:lnTo>
                  <a:pt x="554" y="110"/>
                </a:lnTo>
                <a:lnTo>
                  <a:pt x="556" y="110"/>
                </a:lnTo>
                <a:lnTo>
                  <a:pt x="559" y="110"/>
                </a:lnTo>
                <a:lnTo>
                  <a:pt x="562" y="110"/>
                </a:lnTo>
              </a:path>
            </a:pathLst>
          </a:custGeom>
          <a:noFill/>
          <a:ln w="28575">
            <a:solidFill>
              <a:srgbClr val="D932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1847850" y="1838325"/>
            <a:ext cx="5353050" cy="3124200"/>
          </a:xfrm>
          <a:custGeom>
            <a:avLst/>
            <a:gdLst>
              <a:gd name="T0" fmla="*/ 8 w 562"/>
              <a:gd name="T1" fmla="*/ 328 h 328"/>
              <a:gd name="T2" fmla="*/ 20 w 562"/>
              <a:gd name="T3" fmla="*/ 328 h 328"/>
              <a:gd name="T4" fmla="*/ 31 w 562"/>
              <a:gd name="T5" fmla="*/ 328 h 328"/>
              <a:gd name="T6" fmla="*/ 42 w 562"/>
              <a:gd name="T7" fmla="*/ 328 h 328"/>
              <a:gd name="T8" fmla="*/ 53 w 562"/>
              <a:gd name="T9" fmla="*/ 328 h 328"/>
              <a:gd name="T10" fmla="*/ 65 w 562"/>
              <a:gd name="T11" fmla="*/ 328 h 328"/>
              <a:gd name="T12" fmla="*/ 76 w 562"/>
              <a:gd name="T13" fmla="*/ 328 h 328"/>
              <a:gd name="T14" fmla="*/ 87 w 562"/>
              <a:gd name="T15" fmla="*/ 327 h 328"/>
              <a:gd name="T16" fmla="*/ 98 w 562"/>
              <a:gd name="T17" fmla="*/ 326 h 328"/>
              <a:gd name="T18" fmla="*/ 110 w 562"/>
              <a:gd name="T19" fmla="*/ 325 h 328"/>
              <a:gd name="T20" fmla="*/ 121 w 562"/>
              <a:gd name="T21" fmla="*/ 322 h 328"/>
              <a:gd name="T22" fmla="*/ 132 w 562"/>
              <a:gd name="T23" fmla="*/ 318 h 328"/>
              <a:gd name="T24" fmla="*/ 143 w 562"/>
              <a:gd name="T25" fmla="*/ 312 h 328"/>
              <a:gd name="T26" fmla="*/ 155 w 562"/>
              <a:gd name="T27" fmla="*/ 302 h 328"/>
              <a:gd name="T28" fmla="*/ 166 w 562"/>
              <a:gd name="T29" fmla="*/ 288 h 328"/>
              <a:gd name="T30" fmla="*/ 177 w 562"/>
              <a:gd name="T31" fmla="*/ 269 h 328"/>
              <a:gd name="T32" fmla="*/ 188 w 562"/>
              <a:gd name="T33" fmla="*/ 244 h 328"/>
              <a:gd name="T34" fmla="*/ 200 w 562"/>
              <a:gd name="T35" fmla="*/ 213 h 328"/>
              <a:gd name="T36" fmla="*/ 211 w 562"/>
              <a:gd name="T37" fmla="*/ 178 h 328"/>
              <a:gd name="T38" fmla="*/ 222 w 562"/>
              <a:gd name="T39" fmla="*/ 139 h 328"/>
              <a:gd name="T40" fmla="*/ 233 w 562"/>
              <a:gd name="T41" fmla="*/ 99 h 328"/>
              <a:gd name="T42" fmla="*/ 244 w 562"/>
              <a:gd name="T43" fmla="*/ 62 h 328"/>
              <a:gd name="T44" fmla="*/ 256 w 562"/>
              <a:gd name="T45" fmla="*/ 32 h 328"/>
              <a:gd name="T46" fmla="*/ 267 w 562"/>
              <a:gd name="T47" fmla="*/ 10 h 328"/>
              <a:gd name="T48" fmla="*/ 278 w 562"/>
              <a:gd name="T49" fmla="*/ 0 h 328"/>
              <a:gd name="T50" fmla="*/ 289 w 562"/>
              <a:gd name="T51" fmla="*/ 4 h 328"/>
              <a:gd name="T52" fmla="*/ 301 w 562"/>
              <a:gd name="T53" fmla="*/ 19 h 328"/>
              <a:gd name="T54" fmla="*/ 312 w 562"/>
              <a:gd name="T55" fmla="*/ 46 h 328"/>
              <a:gd name="T56" fmla="*/ 323 w 562"/>
              <a:gd name="T57" fmla="*/ 80 h 328"/>
              <a:gd name="T58" fmla="*/ 334 w 562"/>
              <a:gd name="T59" fmla="*/ 119 h 328"/>
              <a:gd name="T60" fmla="*/ 346 w 562"/>
              <a:gd name="T61" fmla="*/ 159 h 328"/>
              <a:gd name="T62" fmla="*/ 357 w 562"/>
              <a:gd name="T63" fmla="*/ 196 h 328"/>
              <a:gd name="T64" fmla="*/ 368 w 562"/>
              <a:gd name="T65" fmla="*/ 229 h 328"/>
              <a:gd name="T66" fmla="*/ 379 w 562"/>
              <a:gd name="T67" fmla="*/ 257 h 328"/>
              <a:gd name="T68" fmla="*/ 391 w 562"/>
              <a:gd name="T69" fmla="*/ 279 h 328"/>
              <a:gd name="T70" fmla="*/ 402 w 562"/>
              <a:gd name="T71" fmla="*/ 295 h 328"/>
              <a:gd name="T72" fmla="*/ 413 w 562"/>
              <a:gd name="T73" fmla="*/ 307 h 328"/>
              <a:gd name="T74" fmla="*/ 424 w 562"/>
              <a:gd name="T75" fmla="*/ 315 h 328"/>
              <a:gd name="T76" fmla="*/ 436 w 562"/>
              <a:gd name="T77" fmla="*/ 321 h 328"/>
              <a:gd name="T78" fmla="*/ 447 w 562"/>
              <a:gd name="T79" fmla="*/ 324 h 328"/>
              <a:gd name="T80" fmla="*/ 458 w 562"/>
              <a:gd name="T81" fmla="*/ 326 h 328"/>
              <a:gd name="T82" fmla="*/ 469 w 562"/>
              <a:gd name="T83" fmla="*/ 327 h 328"/>
              <a:gd name="T84" fmla="*/ 481 w 562"/>
              <a:gd name="T85" fmla="*/ 327 h 328"/>
              <a:gd name="T86" fmla="*/ 492 w 562"/>
              <a:gd name="T87" fmla="*/ 328 h 328"/>
              <a:gd name="T88" fmla="*/ 503 w 562"/>
              <a:gd name="T89" fmla="*/ 328 h 328"/>
              <a:gd name="T90" fmla="*/ 514 w 562"/>
              <a:gd name="T91" fmla="*/ 328 h 328"/>
              <a:gd name="T92" fmla="*/ 525 w 562"/>
              <a:gd name="T93" fmla="*/ 328 h 328"/>
              <a:gd name="T94" fmla="*/ 537 w 562"/>
              <a:gd name="T95" fmla="*/ 328 h 328"/>
              <a:gd name="T96" fmla="*/ 548 w 562"/>
              <a:gd name="T97" fmla="*/ 328 h 328"/>
              <a:gd name="T98" fmla="*/ 559 w 562"/>
              <a:gd name="T99" fmla="*/ 328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328"/>
              <a:gd name="T152" fmla="*/ 562 w 562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328">
                <a:moveTo>
                  <a:pt x="0" y="328"/>
                </a:moveTo>
                <a:lnTo>
                  <a:pt x="3" y="328"/>
                </a:lnTo>
                <a:lnTo>
                  <a:pt x="6" y="328"/>
                </a:lnTo>
                <a:lnTo>
                  <a:pt x="8" y="328"/>
                </a:lnTo>
                <a:lnTo>
                  <a:pt x="11" y="328"/>
                </a:lnTo>
                <a:lnTo>
                  <a:pt x="14" y="328"/>
                </a:lnTo>
                <a:lnTo>
                  <a:pt x="17" y="328"/>
                </a:lnTo>
                <a:lnTo>
                  <a:pt x="20" y="328"/>
                </a:lnTo>
                <a:lnTo>
                  <a:pt x="22" y="328"/>
                </a:lnTo>
                <a:lnTo>
                  <a:pt x="25" y="328"/>
                </a:lnTo>
                <a:lnTo>
                  <a:pt x="28" y="328"/>
                </a:lnTo>
                <a:lnTo>
                  <a:pt x="31" y="328"/>
                </a:lnTo>
                <a:lnTo>
                  <a:pt x="34" y="328"/>
                </a:lnTo>
                <a:lnTo>
                  <a:pt x="37" y="328"/>
                </a:lnTo>
                <a:lnTo>
                  <a:pt x="39" y="328"/>
                </a:lnTo>
                <a:lnTo>
                  <a:pt x="42" y="328"/>
                </a:lnTo>
                <a:lnTo>
                  <a:pt x="45" y="328"/>
                </a:lnTo>
                <a:lnTo>
                  <a:pt x="48" y="328"/>
                </a:lnTo>
                <a:lnTo>
                  <a:pt x="51" y="328"/>
                </a:lnTo>
                <a:lnTo>
                  <a:pt x="53" y="328"/>
                </a:lnTo>
                <a:lnTo>
                  <a:pt x="56" y="328"/>
                </a:lnTo>
                <a:lnTo>
                  <a:pt x="59" y="328"/>
                </a:lnTo>
                <a:lnTo>
                  <a:pt x="62" y="328"/>
                </a:lnTo>
                <a:lnTo>
                  <a:pt x="65" y="328"/>
                </a:lnTo>
                <a:lnTo>
                  <a:pt x="67" y="328"/>
                </a:lnTo>
                <a:lnTo>
                  <a:pt x="70" y="328"/>
                </a:lnTo>
                <a:lnTo>
                  <a:pt x="73" y="328"/>
                </a:lnTo>
                <a:lnTo>
                  <a:pt x="76" y="328"/>
                </a:lnTo>
                <a:lnTo>
                  <a:pt x="79" y="327"/>
                </a:lnTo>
                <a:lnTo>
                  <a:pt x="81" y="327"/>
                </a:lnTo>
                <a:lnTo>
                  <a:pt x="84" y="327"/>
                </a:lnTo>
                <a:lnTo>
                  <a:pt x="87" y="327"/>
                </a:lnTo>
                <a:lnTo>
                  <a:pt x="90" y="327"/>
                </a:lnTo>
                <a:lnTo>
                  <a:pt x="93" y="327"/>
                </a:lnTo>
                <a:lnTo>
                  <a:pt x="96" y="327"/>
                </a:lnTo>
                <a:lnTo>
                  <a:pt x="98" y="326"/>
                </a:lnTo>
                <a:lnTo>
                  <a:pt x="101" y="326"/>
                </a:lnTo>
                <a:lnTo>
                  <a:pt x="104" y="326"/>
                </a:lnTo>
                <a:lnTo>
                  <a:pt x="107" y="325"/>
                </a:lnTo>
                <a:lnTo>
                  <a:pt x="110" y="325"/>
                </a:lnTo>
                <a:lnTo>
                  <a:pt x="112" y="324"/>
                </a:lnTo>
                <a:lnTo>
                  <a:pt x="115" y="324"/>
                </a:lnTo>
                <a:lnTo>
                  <a:pt x="118" y="323"/>
                </a:lnTo>
                <a:lnTo>
                  <a:pt x="121" y="322"/>
                </a:lnTo>
                <a:lnTo>
                  <a:pt x="124" y="321"/>
                </a:lnTo>
                <a:lnTo>
                  <a:pt x="126" y="321"/>
                </a:lnTo>
                <a:lnTo>
                  <a:pt x="129" y="319"/>
                </a:lnTo>
                <a:lnTo>
                  <a:pt x="132" y="318"/>
                </a:lnTo>
                <a:lnTo>
                  <a:pt x="135" y="317"/>
                </a:lnTo>
                <a:lnTo>
                  <a:pt x="138" y="315"/>
                </a:lnTo>
                <a:lnTo>
                  <a:pt x="140" y="314"/>
                </a:lnTo>
                <a:lnTo>
                  <a:pt x="143" y="312"/>
                </a:lnTo>
                <a:lnTo>
                  <a:pt x="146" y="310"/>
                </a:lnTo>
                <a:lnTo>
                  <a:pt x="149" y="307"/>
                </a:lnTo>
                <a:lnTo>
                  <a:pt x="152" y="305"/>
                </a:lnTo>
                <a:lnTo>
                  <a:pt x="155" y="302"/>
                </a:lnTo>
                <a:lnTo>
                  <a:pt x="157" y="299"/>
                </a:lnTo>
                <a:lnTo>
                  <a:pt x="160" y="295"/>
                </a:lnTo>
                <a:lnTo>
                  <a:pt x="163" y="292"/>
                </a:lnTo>
                <a:lnTo>
                  <a:pt x="166" y="288"/>
                </a:lnTo>
                <a:lnTo>
                  <a:pt x="169" y="284"/>
                </a:lnTo>
                <a:lnTo>
                  <a:pt x="171" y="279"/>
                </a:lnTo>
                <a:lnTo>
                  <a:pt x="174" y="274"/>
                </a:lnTo>
                <a:lnTo>
                  <a:pt x="177" y="269"/>
                </a:lnTo>
                <a:lnTo>
                  <a:pt x="180" y="263"/>
                </a:lnTo>
                <a:lnTo>
                  <a:pt x="183" y="257"/>
                </a:lnTo>
                <a:lnTo>
                  <a:pt x="185" y="251"/>
                </a:lnTo>
                <a:lnTo>
                  <a:pt x="188" y="244"/>
                </a:lnTo>
                <a:lnTo>
                  <a:pt x="191" y="237"/>
                </a:lnTo>
                <a:lnTo>
                  <a:pt x="194" y="229"/>
                </a:lnTo>
                <a:lnTo>
                  <a:pt x="197" y="222"/>
                </a:lnTo>
                <a:lnTo>
                  <a:pt x="200" y="213"/>
                </a:lnTo>
                <a:lnTo>
                  <a:pt x="202" y="205"/>
                </a:lnTo>
                <a:lnTo>
                  <a:pt x="205" y="196"/>
                </a:lnTo>
                <a:lnTo>
                  <a:pt x="208" y="187"/>
                </a:lnTo>
                <a:lnTo>
                  <a:pt x="211" y="178"/>
                </a:lnTo>
                <a:lnTo>
                  <a:pt x="214" y="168"/>
                </a:lnTo>
                <a:lnTo>
                  <a:pt x="216" y="159"/>
                </a:lnTo>
                <a:lnTo>
                  <a:pt x="219" y="149"/>
                </a:lnTo>
                <a:lnTo>
                  <a:pt x="222" y="139"/>
                </a:lnTo>
                <a:lnTo>
                  <a:pt x="225" y="129"/>
                </a:lnTo>
                <a:lnTo>
                  <a:pt x="228" y="119"/>
                </a:lnTo>
                <a:lnTo>
                  <a:pt x="230" y="109"/>
                </a:lnTo>
                <a:lnTo>
                  <a:pt x="233" y="99"/>
                </a:lnTo>
                <a:lnTo>
                  <a:pt x="236" y="90"/>
                </a:lnTo>
                <a:lnTo>
                  <a:pt x="239" y="80"/>
                </a:lnTo>
                <a:lnTo>
                  <a:pt x="242" y="71"/>
                </a:lnTo>
                <a:lnTo>
                  <a:pt x="244" y="62"/>
                </a:lnTo>
                <a:lnTo>
                  <a:pt x="247" y="54"/>
                </a:lnTo>
                <a:lnTo>
                  <a:pt x="250" y="46"/>
                </a:lnTo>
                <a:lnTo>
                  <a:pt x="253" y="39"/>
                </a:lnTo>
                <a:lnTo>
                  <a:pt x="256" y="32"/>
                </a:lnTo>
                <a:lnTo>
                  <a:pt x="259" y="25"/>
                </a:lnTo>
                <a:lnTo>
                  <a:pt x="261" y="19"/>
                </a:lnTo>
                <a:lnTo>
                  <a:pt x="264" y="14"/>
                </a:lnTo>
                <a:lnTo>
                  <a:pt x="267" y="10"/>
                </a:lnTo>
                <a:lnTo>
                  <a:pt x="270" y="6"/>
                </a:lnTo>
                <a:lnTo>
                  <a:pt x="273" y="4"/>
                </a:lnTo>
                <a:lnTo>
                  <a:pt x="275" y="2"/>
                </a:lnTo>
                <a:lnTo>
                  <a:pt x="278" y="0"/>
                </a:lnTo>
                <a:lnTo>
                  <a:pt x="281" y="0"/>
                </a:lnTo>
                <a:lnTo>
                  <a:pt x="284" y="0"/>
                </a:lnTo>
                <a:lnTo>
                  <a:pt x="287" y="2"/>
                </a:lnTo>
                <a:lnTo>
                  <a:pt x="289" y="4"/>
                </a:lnTo>
                <a:lnTo>
                  <a:pt x="292" y="6"/>
                </a:lnTo>
                <a:lnTo>
                  <a:pt x="295" y="10"/>
                </a:lnTo>
                <a:lnTo>
                  <a:pt x="298" y="14"/>
                </a:lnTo>
                <a:lnTo>
                  <a:pt x="301" y="19"/>
                </a:lnTo>
                <a:lnTo>
                  <a:pt x="303" y="25"/>
                </a:lnTo>
                <a:lnTo>
                  <a:pt x="306" y="32"/>
                </a:lnTo>
                <a:lnTo>
                  <a:pt x="309" y="39"/>
                </a:lnTo>
                <a:lnTo>
                  <a:pt x="312" y="46"/>
                </a:lnTo>
                <a:lnTo>
                  <a:pt x="315" y="54"/>
                </a:lnTo>
                <a:lnTo>
                  <a:pt x="318" y="62"/>
                </a:lnTo>
                <a:lnTo>
                  <a:pt x="320" y="71"/>
                </a:lnTo>
                <a:lnTo>
                  <a:pt x="323" y="80"/>
                </a:lnTo>
                <a:lnTo>
                  <a:pt x="326" y="90"/>
                </a:lnTo>
                <a:lnTo>
                  <a:pt x="329" y="99"/>
                </a:lnTo>
                <a:lnTo>
                  <a:pt x="332" y="109"/>
                </a:lnTo>
                <a:lnTo>
                  <a:pt x="334" y="119"/>
                </a:lnTo>
                <a:lnTo>
                  <a:pt x="337" y="129"/>
                </a:lnTo>
                <a:lnTo>
                  <a:pt x="340" y="139"/>
                </a:lnTo>
                <a:lnTo>
                  <a:pt x="343" y="149"/>
                </a:lnTo>
                <a:lnTo>
                  <a:pt x="346" y="159"/>
                </a:lnTo>
                <a:lnTo>
                  <a:pt x="348" y="168"/>
                </a:lnTo>
                <a:lnTo>
                  <a:pt x="351" y="178"/>
                </a:lnTo>
                <a:lnTo>
                  <a:pt x="354" y="187"/>
                </a:lnTo>
                <a:lnTo>
                  <a:pt x="357" y="196"/>
                </a:lnTo>
                <a:lnTo>
                  <a:pt x="360" y="205"/>
                </a:lnTo>
                <a:lnTo>
                  <a:pt x="362" y="213"/>
                </a:lnTo>
                <a:lnTo>
                  <a:pt x="365" y="222"/>
                </a:lnTo>
                <a:lnTo>
                  <a:pt x="368" y="229"/>
                </a:lnTo>
                <a:lnTo>
                  <a:pt x="371" y="237"/>
                </a:lnTo>
                <a:lnTo>
                  <a:pt x="374" y="244"/>
                </a:lnTo>
                <a:lnTo>
                  <a:pt x="377" y="251"/>
                </a:lnTo>
                <a:lnTo>
                  <a:pt x="379" y="257"/>
                </a:lnTo>
                <a:lnTo>
                  <a:pt x="382" y="263"/>
                </a:lnTo>
                <a:lnTo>
                  <a:pt x="385" y="269"/>
                </a:lnTo>
                <a:lnTo>
                  <a:pt x="388" y="274"/>
                </a:lnTo>
                <a:lnTo>
                  <a:pt x="391" y="279"/>
                </a:lnTo>
                <a:lnTo>
                  <a:pt x="393" y="284"/>
                </a:lnTo>
                <a:lnTo>
                  <a:pt x="396" y="288"/>
                </a:lnTo>
                <a:lnTo>
                  <a:pt x="399" y="292"/>
                </a:lnTo>
                <a:lnTo>
                  <a:pt x="402" y="295"/>
                </a:lnTo>
                <a:lnTo>
                  <a:pt x="405" y="299"/>
                </a:lnTo>
                <a:lnTo>
                  <a:pt x="407" y="302"/>
                </a:lnTo>
                <a:lnTo>
                  <a:pt x="410" y="305"/>
                </a:lnTo>
                <a:lnTo>
                  <a:pt x="413" y="307"/>
                </a:lnTo>
                <a:lnTo>
                  <a:pt x="416" y="310"/>
                </a:lnTo>
                <a:lnTo>
                  <a:pt x="419" y="312"/>
                </a:lnTo>
                <a:lnTo>
                  <a:pt x="421" y="314"/>
                </a:lnTo>
                <a:lnTo>
                  <a:pt x="424" y="315"/>
                </a:lnTo>
                <a:lnTo>
                  <a:pt x="427" y="317"/>
                </a:lnTo>
                <a:lnTo>
                  <a:pt x="430" y="318"/>
                </a:lnTo>
                <a:lnTo>
                  <a:pt x="433" y="319"/>
                </a:lnTo>
                <a:lnTo>
                  <a:pt x="436" y="321"/>
                </a:lnTo>
                <a:lnTo>
                  <a:pt x="438" y="321"/>
                </a:lnTo>
                <a:lnTo>
                  <a:pt x="441" y="322"/>
                </a:lnTo>
                <a:lnTo>
                  <a:pt x="444" y="323"/>
                </a:lnTo>
                <a:lnTo>
                  <a:pt x="447" y="324"/>
                </a:lnTo>
                <a:lnTo>
                  <a:pt x="450" y="324"/>
                </a:lnTo>
                <a:lnTo>
                  <a:pt x="452" y="325"/>
                </a:lnTo>
                <a:lnTo>
                  <a:pt x="455" y="325"/>
                </a:lnTo>
                <a:lnTo>
                  <a:pt x="458" y="326"/>
                </a:lnTo>
                <a:lnTo>
                  <a:pt x="461" y="326"/>
                </a:lnTo>
                <a:lnTo>
                  <a:pt x="464" y="326"/>
                </a:lnTo>
                <a:lnTo>
                  <a:pt x="466" y="327"/>
                </a:lnTo>
                <a:lnTo>
                  <a:pt x="469" y="327"/>
                </a:lnTo>
                <a:lnTo>
                  <a:pt x="472" y="327"/>
                </a:lnTo>
                <a:lnTo>
                  <a:pt x="475" y="327"/>
                </a:lnTo>
                <a:lnTo>
                  <a:pt x="478" y="327"/>
                </a:lnTo>
                <a:lnTo>
                  <a:pt x="481" y="327"/>
                </a:lnTo>
                <a:lnTo>
                  <a:pt x="483" y="327"/>
                </a:lnTo>
                <a:lnTo>
                  <a:pt x="486" y="328"/>
                </a:lnTo>
                <a:lnTo>
                  <a:pt x="489" y="328"/>
                </a:lnTo>
                <a:lnTo>
                  <a:pt x="492" y="328"/>
                </a:lnTo>
                <a:lnTo>
                  <a:pt x="495" y="328"/>
                </a:lnTo>
                <a:lnTo>
                  <a:pt x="497" y="328"/>
                </a:lnTo>
                <a:lnTo>
                  <a:pt x="500" y="328"/>
                </a:lnTo>
                <a:lnTo>
                  <a:pt x="503" y="328"/>
                </a:lnTo>
                <a:lnTo>
                  <a:pt x="506" y="328"/>
                </a:lnTo>
                <a:lnTo>
                  <a:pt x="509" y="328"/>
                </a:lnTo>
                <a:lnTo>
                  <a:pt x="511" y="328"/>
                </a:lnTo>
                <a:lnTo>
                  <a:pt x="514" y="328"/>
                </a:lnTo>
                <a:lnTo>
                  <a:pt x="517" y="328"/>
                </a:lnTo>
                <a:lnTo>
                  <a:pt x="520" y="328"/>
                </a:lnTo>
                <a:lnTo>
                  <a:pt x="523" y="328"/>
                </a:lnTo>
                <a:lnTo>
                  <a:pt x="525" y="328"/>
                </a:lnTo>
                <a:lnTo>
                  <a:pt x="528" y="328"/>
                </a:lnTo>
                <a:lnTo>
                  <a:pt x="531" y="328"/>
                </a:lnTo>
                <a:lnTo>
                  <a:pt x="534" y="328"/>
                </a:lnTo>
                <a:lnTo>
                  <a:pt x="537" y="328"/>
                </a:lnTo>
                <a:lnTo>
                  <a:pt x="540" y="328"/>
                </a:lnTo>
                <a:lnTo>
                  <a:pt x="542" y="328"/>
                </a:lnTo>
                <a:lnTo>
                  <a:pt x="545" y="328"/>
                </a:lnTo>
                <a:lnTo>
                  <a:pt x="548" y="328"/>
                </a:lnTo>
                <a:lnTo>
                  <a:pt x="551" y="328"/>
                </a:lnTo>
                <a:lnTo>
                  <a:pt x="554" y="328"/>
                </a:lnTo>
                <a:lnTo>
                  <a:pt x="556" y="328"/>
                </a:lnTo>
                <a:lnTo>
                  <a:pt x="559" y="328"/>
                </a:lnTo>
                <a:lnTo>
                  <a:pt x="562" y="32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4489450" y="3916363"/>
            <a:ext cx="1922463" cy="1139825"/>
          </a:xfrm>
          <a:custGeom>
            <a:avLst/>
            <a:gdLst>
              <a:gd name="T0" fmla="*/ 52 w 1211"/>
              <a:gd name="T1" fmla="*/ 679 h 718"/>
              <a:gd name="T2" fmla="*/ 72 w 1211"/>
              <a:gd name="T3" fmla="*/ 628 h 718"/>
              <a:gd name="T4" fmla="*/ 114 w 1211"/>
              <a:gd name="T5" fmla="*/ 562 h 718"/>
              <a:gd name="T6" fmla="*/ 136 w 1211"/>
              <a:gd name="T7" fmla="*/ 512 h 718"/>
              <a:gd name="T8" fmla="*/ 153 w 1211"/>
              <a:gd name="T9" fmla="*/ 463 h 718"/>
              <a:gd name="T10" fmla="*/ 180 w 1211"/>
              <a:gd name="T11" fmla="*/ 395 h 718"/>
              <a:gd name="T12" fmla="*/ 207 w 1211"/>
              <a:gd name="T13" fmla="*/ 334 h 718"/>
              <a:gd name="T14" fmla="*/ 222 w 1211"/>
              <a:gd name="T15" fmla="*/ 268 h 718"/>
              <a:gd name="T16" fmla="*/ 247 w 1211"/>
              <a:gd name="T17" fmla="*/ 209 h 718"/>
              <a:gd name="T18" fmla="*/ 268 w 1211"/>
              <a:gd name="T19" fmla="*/ 151 h 718"/>
              <a:gd name="T20" fmla="*/ 294 w 1211"/>
              <a:gd name="T21" fmla="*/ 97 h 718"/>
              <a:gd name="T22" fmla="*/ 315 w 1211"/>
              <a:gd name="T23" fmla="*/ 68 h 718"/>
              <a:gd name="T24" fmla="*/ 342 w 1211"/>
              <a:gd name="T25" fmla="*/ 33 h 718"/>
              <a:gd name="T26" fmla="*/ 411 w 1211"/>
              <a:gd name="T27" fmla="*/ 2 h 718"/>
              <a:gd name="T28" fmla="*/ 450 w 1211"/>
              <a:gd name="T29" fmla="*/ 29 h 718"/>
              <a:gd name="T30" fmla="*/ 480 w 1211"/>
              <a:gd name="T31" fmla="*/ 73 h 718"/>
              <a:gd name="T32" fmla="*/ 502 w 1211"/>
              <a:gd name="T33" fmla="*/ 98 h 718"/>
              <a:gd name="T34" fmla="*/ 516 w 1211"/>
              <a:gd name="T35" fmla="*/ 125 h 718"/>
              <a:gd name="T36" fmla="*/ 543 w 1211"/>
              <a:gd name="T37" fmla="*/ 167 h 718"/>
              <a:gd name="T38" fmla="*/ 573 w 1211"/>
              <a:gd name="T39" fmla="*/ 208 h 718"/>
              <a:gd name="T40" fmla="*/ 588 w 1211"/>
              <a:gd name="T41" fmla="*/ 242 h 718"/>
              <a:gd name="T42" fmla="*/ 600 w 1211"/>
              <a:gd name="T43" fmla="*/ 260 h 718"/>
              <a:gd name="T44" fmla="*/ 624 w 1211"/>
              <a:gd name="T45" fmla="*/ 296 h 718"/>
              <a:gd name="T46" fmla="*/ 645 w 1211"/>
              <a:gd name="T47" fmla="*/ 328 h 718"/>
              <a:gd name="T48" fmla="*/ 670 w 1211"/>
              <a:gd name="T49" fmla="*/ 358 h 718"/>
              <a:gd name="T50" fmla="*/ 700 w 1211"/>
              <a:gd name="T51" fmla="*/ 406 h 718"/>
              <a:gd name="T52" fmla="*/ 819 w 1211"/>
              <a:gd name="T53" fmla="*/ 545 h 718"/>
              <a:gd name="T54" fmla="*/ 991 w 1211"/>
              <a:gd name="T55" fmla="*/ 628 h 718"/>
              <a:gd name="T56" fmla="*/ 1131 w 1211"/>
              <a:gd name="T57" fmla="*/ 664 h 718"/>
              <a:gd name="T58" fmla="*/ 454 w 1211"/>
              <a:gd name="T59" fmla="*/ 688 h 718"/>
              <a:gd name="T60" fmla="*/ 379 w 1211"/>
              <a:gd name="T61" fmla="*/ 689 h 718"/>
              <a:gd name="T62" fmla="*/ 49 w 1211"/>
              <a:gd name="T63" fmla="*/ 688 h 718"/>
              <a:gd name="T64" fmla="*/ 15 w 1211"/>
              <a:gd name="T65" fmla="*/ 683 h 7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1"/>
              <a:gd name="T100" fmla="*/ 0 h 718"/>
              <a:gd name="T101" fmla="*/ 1211 w 1211"/>
              <a:gd name="T102" fmla="*/ 718 h 7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1" h="718">
                <a:moveTo>
                  <a:pt x="15" y="683"/>
                </a:moveTo>
                <a:cubicBezTo>
                  <a:pt x="35" y="680"/>
                  <a:pt x="40" y="683"/>
                  <a:pt x="52" y="679"/>
                </a:cubicBezTo>
                <a:cubicBezTo>
                  <a:pt x="59" y="675"/>
                  <a:pt x="19" y="673"/>
                  <a:pt x="22" y="665"/>
                </a:cubicBezTo>
                <a:cubicBezTo>
                  <a:pt x="25" y="657"/>
                  <a:pt x="60" y="640"/>
                  <a:pt x="72" y="628"/>
                </a:cubicBezTo>
                <a:cubicBezTo>
                  <a:pt x="89" y="600"/>
                  <a:pt x="73" y="622"/>
                  <a:pt x="94" y="593"/>
                </a:cubicBezTo>
                <a:cubicBezTo>
                  <a:pt x="106" y="571"/>
                  <a:pt x="97" y="572"/>
                  <a:pt x="114" y="562"/>
                </a:cubicBezTo>
                <a:cubicBezTo>
                  <a:pt x="116" y="551"/>
                  <a:pt x="117" y="532"/>
                  <a:pt x="129" y="527"/>
                </a:cubicBezTo>
                <a:cubicBezTo>
                  <a:pt x="130" y="520"/>
                  <a:pt x="133" y="518"/>
                  <a:pt x="136" y="512"/>
                </a:cubicBezTo>
                <a:cubicBezTo>
                  <a:pt x="137" y="501"/>
                  <a:pt x="137" y="490"/>
                  <a:pt x="138" y="479"/>
                </a:cubicBezTo>
                <a:cubicBezTo>
                  <a:pt x="139" y="472"/>
                  <a:pt x="153" y="463"/>
                  <a:pt x="153" y="463"/>
                </a:cubicBezTo>
                <a:cubicBezTo>
                  <a:pt x="156" y="450"/>
                  <a:pt x="158" y="439"/>
                  <a:pt x="165" y="428"/>
                </a:cubicBezTo>
                <a:cubicBezTo>
                  <a:pt x="167" y="417"/>
                  <a:pt x="169" y="399"/>
                  <a:pt x="180" y="395"/>
                </a:cubicBezTo>
                <a:cubicBezTo>
                  <a:pt x="189" y="383"/>
                  <a:pt x="186" y="376"/>
                  <a:pt x="189" y="361"/>
                </a:cubicBezTo>
                <a:cubicBezTo>
                  <a:pt x="191" y="352"/>
                  <a:pt x="203" y="343"/>
                  <a:pt x="207" y="334"/>
                </a:cubicBezTo>
                <a:cubicBezTo>
                  <a:pt x="208" y="300"/>
                  <a:pt x="206" y="306"/>
                  <a:pt x="216" y="286"/>
                </a:cubicBezTo>
                <a:cubicBezTo>
                  <a:pt x="217" y="280"/>
                  <a:pt x="219" y="274"/>
                  <a:pt x="222" y="268"/>
                </a:cubicBezTo>
                <a:cubicBezTo>
                  <a:pt x="223" y="256"/>
                  <a:pt x="226" y="245"/>
                  <a:pt x="234" y="235"/>
                </a:cubicBezTo>
                <a:cubicBezTo>
                  <a:pt x="236" y="226"/>
                  <a:pt x="238" y="211"/>
                  <a:pt x="247" y="209"/>
                </a:cubicBezTo>
                <a:cubicBezTo>
                  <a:pt x="257" y="204"/>
                  <a:pt x="253" y="200"/>
                  <a:pt x="258" y="190"/>
                </a:cubicBezTo>
                <a:cubicBezTo>
                  <a:pt x="261" y="175"/>
                  <a:pt x="257" y="162"/>
                  <a:pt x="268" y="151"/>
                </a:cubicBezTo>
                <a:cubicBezTo>
                  <a:pt x="271" y="145"/>
                  <a:pt x="273" y="143"/>
                  <a:pt x="279" y="140"/>
                </a:cubicBezTo>
                <a:cubicBezTo>
                  <a:pt x="289" y="126"/>
                  <a:pt x="278" y="107"/>
                  <a:pt x="294" y="97"/>
                </a:cubicBezTo>
                <a:cubicBezTo>
                  <a:pt x="296" y="87"/>
                  <a:pt x="298" y="85"/>
                  <a:pt x="306" y="80"/>
                </a:cubicBezTo>
                <a:cubicBezTo>
                  <a:pt x="310" y="75"/>
                  <a:pt x="313" y="74"/>
                  <a:pt x="315" y="68"/>
                </a:cubicBezTo>
                <a:cubicBezTo>
                  <a:pt x="318" y="52"/>
                  <a:pt x="329" y="46"/>
                  <a:pt x="342" y="38"/>
                </a:cubicBezTo>
                <a:cubicBezTo>
                  <a:pt x="347" y="32"/>
                  <a:pt x="336" y="38"/>
                  <a:pt x="342" y="33"/>
                </a:cubicBezTo>
                <a:cubicBezTo>
                  <a:pt x="348" y="28"/>
                  <a:pt x="364" y="13"/>
                  <a:pt x="375" y="8"/>
                </a:cubicBezTo>
                <a:cubicBezTo>
                  <a:pt x="394" y="1"/>
                  <a:pt x="371" y="0"/>
                  <a:pt x="411" y="2"/>
                </a:cubicBezTo>
                <a:cubicBezTo>
                  <a:pt x="421" y="4"/>
                  <a:pt x="424" y="17"/>
                  <a:pt x="432" y="22"/>
                </a:cubicBezTo>
                <a:cubicBezTo>
                  <a:pt x="433" y="31"/>
                  <a:pt x="442" y="26"/>
                  <a:pt x="450" y="29"/>
                </a:cubicBezTo>
                <a:cubicBezTo>
                  <a:pt x="455" y="36"/>
                  <a:pt x="452" y="48"/>
                  <a:pt x="459" y="52"/>
                </a:cubicBezTo>
                <a:cubicBezTo>
                  <a:pt x="466" y="61"/>
                  <a:pt x="475" y="62"/>
                  <a:pt x="480" y="73"/>
                </a:cubicBezTo>
                <a:cubicBezTo>
                  <a:pt x="481" y="80"/>
                  <a:pt x="483" y="83"/>
                  <a:pt x="489" y="88"/>
                </a:cubicBezTo>
                <a:cubicBezTo>
                  <a:pt x="493" y="92"/>
                  <a:pt x="502" y="98"/>
                  <a:pt x="502" y="98"/>
                </a:cubicBezTo>
                <a:cubicBezTo>
                  <a:pt x="504" y="103"/>
                  <a:pt x="505" y="108"/>
                  <a:pt x="507" y="113"/>
                </a:cubicBezTo>
                <a:cubicBezTo>
                  <a:pt x="508" y="120"/>
                  <a:pt x="508" y="123"/>
                  <a:pt x="516" y="125"/>
                </a:cubicBezTo>
                <a:cubicBezTo>
                  <a:pt x="526" y="130"/>
                  <a:pt x="522" y="145"/>
                  <a:pt x="537" y="154"/>
                </a:cubicBezTo>
                <a:cubicBezTo>
                  <a:pt x="540" y="158"/>
                  <a:pt x="541" y="162"/>
                  <a:pt x="543" y="167"/>
                </a:cubicBezTo>
                <a:cubicBezTo>
                  <a:pt x="544" y="179"/>
                  <a:pt x="557" y="180"/>
                  <a:pt x="562" y="190"/>
                </a:cubicBezTo>
                <a:cubicBezTo>
                  <a:pt x="563" y="199"/>
                  <a:pt x="566" y="204"/>
                  <a:pt x="573" y="208"/>
                </a:cubicBezTo>
                <a:cubicBezTo>
                  <a:pt x="574" y="214"/>
                  <a:pt x="575" y="225"/>
                  <a:pt x="579" y="230"/>
                </a:cubicBezTo>
                <a:cubicBezTo>
                  <a:pt x="580" y="237"/>
                  <a:pt x="582" y="238"/>
                  <a:pt x="588" y="242"/>
                </a:cubicBezTo>
                <a:cubicBezTo>
                  <a:pt x="591" y="247"/>
                  <a:pt x="595" y="249"/>
                  <a:pt x="597" y="254"/>
                </a:cubicBezTo>
                <a:cubicBezTo>
                  <a:pt x="591" y="268"/>
                  <a:pt x="596" y="252"/>
                  <a:pt x="600" y="260"/>
                </a:cubicBezTo>
                <a:cubicBezTo>
                  <a:pt x="605" y="272"/>
                  <a:pt x="600" y="277"/>
                  <a:pt x="612" y="284"/>
                </a:cubicBezTo>
                <a:cubicBezTo>
                  <a:pt x="615" y="290"/>
                  <a:pt x="618" y="293"/>
                  <a:pt x="624" y="296"/>
                </a:cubicBezTo>
                <a:cubicBezTo>
                  <a:pt x="628" y="303"/>
                  <a:pt x="630" y="309"/>
                  <a:pt x="636" y="314"/>
                </a:cubicBezTo>
                <a:cubicBezTo>
                  <a:pt x="639" y="319"/>
                  <a:pt x="642" y="323"/>
                  <a:pt x="645" y="328"/>
                </a:cubicBezTo>
                <a:cubicBezTo>
                  <a:pt x="646" y="338"/>
                  <a:pt x="653" y="332"/>
                  <a:pt x="657" y="341"/>
                </a:cubicBezTo>
                <a:cubicBezTo>
                  <a:pt x="658" y="348"/>
                  <a:pt x="667" y="352"/>
                  <a:pt x="670" y="358"/>
                </a:cubicBezTo>
                <a:cubicBezTo>
                  <a:pt x="671" y="361"/>
                  <a:pt x="678" y="370"/>
                  <a:pt x="679" y="373"/>
                </a:cubicBezTo>
                <a:cubicBezTo>
                  <a:pt x="681" y="384"/>
                  <a:pt x="687" y="391"/>
                  <a:pt x="700" y="406"/>
                </a:cubicBezTo>
                <a:cubicBezTo>
                  <a:pt x="709" y="437"/>
                  <a:pt x="745" y="467"/>
                  <a:pt x="769" y="497"/>
                </a:cubicBezTo>
                <a:cubicBezTo>
                  <a:pt x="772" y="515"/>
                  <a:pt x="796" y="521"/>
                  <a:pt x="819" y="545"/>
                </a:cubicBezTo>
                <a:cubicBezTo>
                  <a:pt x="818" y="554"/>
                  <a:pt x="908" y="592"/>
                  <a:pt x="907" y="601"/>
                </a:cubicBezTo>
                <a:cubicBezTo>
                  <a:pt x="936" y="615"/>
                  <a:pt x="954" y="618"/>
                  <a:pt x="991" y="628"/>
                </a:cubicBezTo>
                <a:cubicBezTo>
                  <a:pt x="1013" y="634"/>
                  <a:pt x="1015" y="632"/>
                  <a:pt x="1038" y="638"/>
                </a:cubicBezTo>
                <a:cubicBezTo>
                  <a:pt x="1061" y="644"/>
                  <a:pt x="1211" y="657"/>
                  <a:pt x="1131" y="664"/>
                </a:cubicBezTo>
                <a:cubicBezTo>
                  <a:pt x="1128" y="718"/>
                  <a:pt x="635" y="681"/>
                  <a:pt x="556" y="682"/>
                </a:cubicBezTo>
                <a:cubicBezTo>
                  <a:pt x="520" y="683"/>
                  <a:pt x="490" y="688"/>
                  <a:pt x="454" y="688"/>
                </a:cubicBezTo>
                <a:cubicBezTo>
                  <a:pt x="445" y="692"/>
                  <a:pt x="413" y="682"/>
                  <a:pt x="403" y="683"/>
                </a:cubicBezTo>
                <a:cubicBezTo>
                  <a:pt x="397" y="688"/>
                  <a:pt x="387" y="688"/>
                  <a:pt x="379" y="689"/>
                </a:cubicBezTo>
                <a:cubicBezTo>
                  <a:pt x="375" y="685"/>
                  <a:pt x="366" y="702"/>
                  <a:pt x="312" y="697"/>
                </a:cubicBezTo>
                <a:cubicBezTo>
                  <a:pt x="257" y="697"/>
                  <a:pt x="98" y="692"/>
                  <a:pt x="49" y="688"/>
                </a:cubicBezTo>
                <a:cubicBezTo>
                  <a:pt x="0" y="684"/>
                  <a:pt x="6" y="683"/>
                  <a:pt x="19" y="673"/>
                </a:cubicBezTo>
                <a:cubicBezTo>
                  <a:pt x="11" y="671"/>
                  <a:pt x="9" y="691"/>
                  <a:pt x="15" y="683"/>
                </a:cubicBezTo>
                <a:close/>
              </a:path>
            </a:pathLst>
          </a:custGeom>
          <a:solidFill>
            <a:srgbClr val="D932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733800" y="4981575"/>
            <a:ext cx="3581400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28600" y="5486400"/>
            <a:ext cx="876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sv-SE" i="1" u="sng"/>
              <a:t>DEFINITION</a:t>
            </a:r>
            <a:r>
              <a:rPr lang="sv-SE" u="sng"/>
              <a:t>:</a:t>
            </a:r>
            <a:r>
              <a:rPr lang="sv-SE"/>
              <a:t> 	The success rate of a proteomics experiment is defined as the number of proteins detected divided by the total number of proteins in the proteome.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565525" y="5056188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 rot="-5400000">
            <a:off x="1073150" y="2906713"/>
            <a:ext cx="180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Number of Proteins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648200" y="4433888"/>
            <a:ext cx="1103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</a:rPr>
              <a:t>Proteins</a:t>
            </a:r>
          </a:p>
          <a:p>
            <a:r>
              <a:rPr lang="en-US" sz="1600" b="1">
                <a:solidFill>
                  <a:schemeClr val="bg1"/>
                </a:solidFill>
              </a:rPr>
              <a:t>Detected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851400" y="2009775"/>
            <a:ext cx="177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b="1"/>
              <a:t>Distribution of </a:t>
            </a:r>
          </a:p>
          <a:p>
            <a:r>
              <a:rPr lang="en-US" sz="1600" b="1"/>
              <a:t>Protein Amounts</a:t>
            </a:r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2460625" y="1843088"/>
            <a:ext cx="3001963" cy="3136900"/>
          </a:xfrm>
          <a:custGeom>
            <a:avLst/>
            <a:gdLst>
              <a:gd name="T0" fmla="*/ 492 w 1891"/>
              <a:gd name="T1" fmla="*/ 1867 h 1976"/>
              <a:gd name="T2" fmla="*/ 572 w 1891"/>
              <a:gd name="T3" fmla="*/ 1781 h 1976"/>
              <a:gd name="T4" fmla="*/ 634 w 1891"/>
              <a:gd name="T5" fmla="*/ 1701 h 1976"/>
              <a:gd name="T6" fmla="*/ 712 w 1891"/>
              <a:gd name="T7" fmla="*/ 1559 h 1976"/>
              <a:gd name="T8" fmla="*/ 776 w 1891"/>
              <a:gd name="T9" fmla="*/ 1399 h 1976"/>
              <a:gd name="T10" fmla="*/ 828 w 1891"/>
              <a:gd name="T11" fmla="*/ 1253 h 1976"/>
              <a:gd name="T12" fmla="*/ 884 w 1891"/>
              <a:gd name="T13" fmla="*/ 1083 h 1976"/>
              <a:gd name="T14" fmla="*/ 922 w 1891"/>
              <a:gd name="T15" fmla="*/ 935 h 1976"/>
              <a:gd name="T16" fmla="*/ 966 w 1891"/>
              <a:gd name="T17" fmla="*/ 793 h 1976"/>
              <a:gd name="T18" fmla="*/ 1006 w 1891"/>
              <a:gd name="T19" fmla="*/ 645 h 1976"/>
              <a:gd name="T20" fmla="*/ 1074 w 1891"/>
              <a:gd name="T21" fmla="*/ 413 h 1976"/>
              <a:gd name="T22" fmla="*/ 1130 w 1891"/>
              <a:gd name="T23" fmla="*/ 263 h 1976"/>
              <a:gd name="T24" fmla="*/ 1200 w 1891"/>
              <a:gd name="T25" fmla="*/ 91 h 1976"/>
              <a:gd name="T26" fmla="*/ 1216 w 1891"/>
              <a:gd name="T27" fmla="*/ 71 h 1976"/>
              <a:gd name="T28" fmla="*/ 1258 w 1891"/>
              <a:gd name="T29" fmla="*/ 23 h 1976"/>
              <a:gd name="T30" fmla="*/ 1290 w 1891"/>
              <a:gd name="T31" fmla="*/ 7 h 1976"/>
              <a:gd name="T32" fmla="*/ 1326 w 1891"/>
              <a:gd name="T33" fmla="*/ 7 h 1976"/>
              <a:gd name="T34" fmla="*/ 1368 w 1891"/>
              <a:gd name="T35" fmla="*/ 51 h 1976"/>
              <a:gd name="T36" fmla="*/ 1422 w 1891"/>
              <a:gd name="T37" fmla="*/ 133 h 1976"/>
              <a:gd name="T38" fmla="*/ 1463 w 1891"/>
              <a:gd name="T39" fmla="*/ 238 h 1976"/>
              <a:gd name="T40" fmla="*/ 1492 w 1891"/>
              <a:gd name="T41" fmla="*/ 301 h 1976"/>
              <a:gd name="T42" fmla="*/ 1528 w 1891"/>
              <a:gd name="T43" fmla="*/ 425 h 1976"/>
              <a:gd name="T44" fmla="*/ 1568 w 1891"/>
              <a:gd name="T45" fmla="*/ 555 h 1976"/>
              <a:gd name="T46" fmla="*/ 1612 w 1891"/>
              <a:gd name="T47" fmla="*/ 723 h 1976"/>
              <a:gd name="T48" fmla="*/ 1652 w 1891"/>
              <a:gd name="T49" fmla="*/ 863 h 1976"/>
              <a:gd name="T50" fmla="*/ 1688 w 1891"/>
              <a:gd name="T51" fmla="*/ 977 h 1976"/>
              <a:gd name="T52" fmla="*/ 1722 w 1891"/>
              <a:gd name="T53" fmla="*/ 1091 h 1976"/>
              <a:gd name="T54" fmla="*/ 1764 w 1891"/>
              <a:gd name="T55" fmla="*/ 1219 h 1976"/>
              <a:gd name="T56" fmla="*/ 1820 w 1891"/>
              <a:gd name="T57" fmla="*/ 1391 h 1976"/>
              <a:gd name="T58" fmla="*/ 1856 w 1891"/>
              <a:gd name="T59" fmla="*/ 1475 h 1976"/>
              <a:gd name="T60" fmla="*/ 1882 w 1891"/>
              <a:gd name="T61" fmla="*/ 1533 h 1976"/>
              <a:gd name="T62" fmla="*/ 1802 w 1891"/>
              <a:gd name="T63" fmla="*/ 1421 h 1976"/>
              <a:gd name="T64" fmla="*/ 1774 w 1891"/>
              <a:gd name="T65" fmla="*/ 1375 h 1976"/>
              <a:gd name="T66" fmla="*/ 1714 w 1891"/>
              <a:gd name="T67" fmla="*/ 1313 h 1976"/>
              <a:gd name="T68" fmla="*/ 1674 w 1891"/>
              <a:gd name="T69" fmla="*/ 1301 h 1976"/>
              <a:gd name="T70" fmla="*/ 1650 w 1891"/>
              <a:gd name="T71" fmla="*/ 1303 h 1976"/>
              <a:gd name="T72" fmla="*/ 1602 w 1891"/>
              <a:gd name="T73" fmla="*/ 1335 h 1976"/>
              <a:gd name="T74" fmla="*/ 1570 w 1891"/>
              <a:gd name="T75" fmla="*/ 1389 h 1976"/>
              <a:gd name="T76" fmla="*/ 1540 w 1891"/>
              <a:gd name="T77" fmla="*/ 1439 h 1976"/>
              <a:gd name="T78" fmla="*/ 1506 w 1891"/>
              <a:gd name="T79" fmla="*/ 1535 h 1976"/>
              <a:gd name="T80" fmla="*/ 1468 w 1891"/>
              <a:gd name="T81" fmla="*/ 1633 h 1976"/>
              <a:gd name="T82" fmla="*/ 1440 w 1891"/>
              <a:gd name="T83" fmla="*/ 1707 h 1976"/>
              <a:gd name="T84" fmla="*/ 1410 w 1891"/>
              <a:gd name="T85" fmla="*/ 1795 h 1976"/>
              <a:gd name="T86" fmla="*/ 1386 w 1891"/>
              <a:gd name="T87" fmla="*/ 1851 h 1976"/>
              <a:gd name="T88" fmla="*/ 1360 w 1891"/>
              <a:gd name="T89" fmla="*/ 1899 h 1976"/>
              <a:gd name="T90" fmla="*/ 1322 w 1891"/>
              <a:gd name="T91" fmla="*/ 1949 h 1976"/>
              <a:gd name="T92" fmla="*/ 1260 w 1891"/>
              <a:gd name="T93" fmla="*/ 1961 h 1976"/>
              <a:gd name="T94" fmla="*/ 1152 w 1891"/>
              <a:gd name="T95" fmla="*/ 1969 h 1976"/>
              <a:gd name="T96" fmla="*/ 692 w 1891"/>
              <a:gd name="T97" fmla="*/ 1973 h 1976"/>
              <a:gd name="T98" fmla="*/ 72 w 1891"/>
              <a:gd name="T99" fmla="*/ 1971 h 1976"/>
              <a:gd name="T100" fmla="*/ 308 w 1891"/>
              <a:gd name="T101" fmla="*/ 1945 h 1976"/>
              <a:gd name="T102" fmla="*/ 492 w 1891"/>
              <a:gd name="T103" fmla="*/ 1867 h 19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91"/>
              <a:gd name="T157" fmla="*/ 0 h 1976"/>
              <a:gd name="T158" fmla="*/ 1891 w 1891"/>
              <a:gd name="T159" fmla="*/ 1976 h 19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91" h="1976">
                <a:moveTo>
                  <a:pt x="492" y="1867"/>
                </a:moveTo>
                <a:cubicBezTo>
                  <a:pt x="504" y="1856"/>
                  <a:pt x="548" y="1808"/>
                  <a:pt x="572" y="1781"/>
                </a:cubicBezTo>
                <a:cubicBezTo>
                  <a:pt x="596" y="1753"/>
                  <a:pt x="617" y="1726"/>
                  <a:pt x="634" y="1701"/>
                </a:cubicBezTo>
                <a:cubicBezTo>
                  <a:pt x="654" y="1659"/>
                  <a:pt x="689" y="1610"/>
                  <a:pt x="712" y="1559"/>
                </a:cubicBezTo>
                <a:cubicBezTo>
                  <a:pt x="728" y="1520"/>
                  <a:pt x="759" y="1440"/>
                  <a:pt x="776" y="1399"/>
                </a:cubicBezTo>
                <a:cubicBezTo>
                  <a:pt x="795" y="1348"/>
                  <a:pt x="816" y="1290"/>
                  <a:pt x="828" y="1253"/>
                </a:cubicBezTo>
                <a:cubicBezTo>
                  <a:pt x="842" y="1197"/>
                  <a:pt x="871" y="1125"/>
                  <a:pt x="884" y="1083"/>
                </a:cubicBezTo>
                <a:cubicBezTo>
                  <a:pt x="901" y="1030"/>
                  <a:pt x="908" y="983"/>
                  <a:pt x="922" y="935"/>
                </a:cubicBezTo>
                <a:cubicBezTo>
                  <a:pt x="936" y="887"/>
                  <a:pt x="956" y="825"/>
                  <a:pt x="966" y="793"/>
                </a:cubicBezTo>
                <a:cubicBezTo>
                  <a:pt x="980" y="745"/>
                  <a:pt x="996" y="682"/>
                  <a:pt x="1006" y="645"/>
                </a:cubicBezTo>
                <a:cubicBezTo>
                  <a:pt x="1024" y="582"/>
                  <a:pt x="1061" y="460"/>
                  <a:pt x="1074" y="413"/>
                </a:cubicBezTo>
                <a:cubicBezTo>
                  <a:pt x="1094" y="345"/>
                  <a:pt x="1116" y="295"/>
                  <a:pt x="1130" y="263"/>
                </a:cubicBezTo>
                <a:cubicBezTo>
                  <a:pt x="1151" y="209"/>
                  <a:pt x="1176" y="133"/>
                  <a:pt x="1200" y="91"/>
                </a:cubicBezTo>
                <a:cubicBezTo>
                  <a:pt x="1214" y="58"/>
                  <a:pt x="1206" y="82"/>
                  <a:pt x="1216" y="71"/>
                </a:cubicBezTo>
                <a:cubicBezTo>
                  <a:pt x="1226" y="60"/>
                  <a:pt x="1242" y="33"/>
                  <a:pt x="1258" y="23"/>
                </a:cubicBezTo>
                <a:cubicBezTo>
                  <a:pt x="1273" y="9"/>
                  <a:pt x="1279" y="10"/>
                  <a:pt x="1290" y="7"/>
                </a:cubicBezTo>
                <a:cubicBezTo>
                  <a:pt x="1301" y="4"/>
                  <a:pt x="1313" y="0"/>
                  <a:pt x="1326" y="7"/>
                </a:cubicBezTo>
                <a:cubicBezTo>
                  <a:pt x="1343" y="12"/>
                  <a:pt x="1354" y="37"/>
                  <a:pt x="1368" y="51"/>
                </a:cubicBezTo>
                <a:cubicBezTo>
                  <a:pt x="1385" y="73"/>
                  <a:pt x="1410" y="108"/>
                  <a:pt x="1422" y="133"/>
                </a:cubicBezTo>
                <a:cubicBezTo>
                  <a:pt x="1438" y="164"/>
                  <a:pt x="1454" y="216"/>
                  <a:pt x="1463" y="238"/>
                </a:cubicBezTo>
                <a:cubicBezTo>
                  <a:pt x="1475" y="267"/>
                  <a:pt x="1484" y="284"/>
                  <a:pt x="1492" y="301"/>
                </a:cubicBezTo>
                <a:cubicBezTo>
                  <a:pt x="1506" y="325"/>
                  <a:pt x="1519" y="395"/>
                  <a:pt x="1528" y="425"/>
                </a:cubicBezTo>
                <a:cubicBezTo>
                  <a:pt x="1541" y="467"/>
                  <a:pt x="1559" y="528"/>
                  <a:pt x="1568" y="555"/>
                </a:cubicBezTo>
                <a:cubicBezTo>
                  <a:pt x="1586" y="603"/>
                  <a:pt x="1606" y="685"/>
                  <a:pt x="1612" y="723"/>
                </a:cubicBezTo>
                <a:cubicBezTo>
                  <a:pt x="1627" y="775"/>
                  <a:pt x="1648" y="827"/>
                  <a:pt x="1652" y="863"/>
                </a:cubicBezTo>
                <a:cubicBezTo>
                  <a:pt x="1674" y="905"/>
                  <a:pt x="1680" y="950"/>
                  <a:pt x="1688" y="977"/>
                </a:cubicBezTo>
                <a:cubicBezTo>
                  <a:pt x="1699" y="1015"/>
                  <a:pt x="1714" y="1064"/>
                  <a:pt x="1722" y="1091"/>
                </a:cubicBezTo>
                <a:cubicBezTo>
                  <a:pt x="1735" y="1131"/>
                  <a:pt x="1748" y="1169"/>
                  <a:pt x="1764" y="1219"/>
                </a:cubicBezTo>
                <a:cubicBezTo>
                  <a:pt x="1780" y="1269"/>
                  <a:pt x="1805" y="1348"/>
                  <a:pt x="1820" y="1391"/>
                </a:cubicBezTo>
                <a:cubicBezTo>
                  <a:pt x="1836" y="1434"/>
                  <a:pt x="1846" y="1451"/>
                  <a:pt x="1856" y="1475"/>
                </a:cubicBezTo>
                <a:cubicBezTo>
                  <a:pt x="1866" y="1499"/>
                  <a:pt x="1891" y="1542"/>
                  <a:pt x="1882" y="1533"/>
                </a:cubicBezTo>
                <a:cubicBezTo>
                  <a:pt x="1880" y="1537"/>
                  <a:pt x="1820" y="1447"/>
                  <a:pt x="1802" y="1421"/>
                </a:cubicBezTo>
                <a:cubicBezTo>
                  <a:pt x="1784" y="1395"/>
                  <a:pt x="1789" y="1393"/>
                  <a:pt x="1774" y="1375"/>
                </a:cubicBezTo>
                <a:cubicBezTo>
                  <a:pt x="1759" y="1357"/>
                  <a:pt x="1731" y="1325"/>
                  <a:pt x="1714" y="1313"/>
                </a:cubicBezTo>
                <a:cubicBezTo>
                  <a:pt x="1697" y="1301"/>
                  <a:pt x="1685" y="1303"/>
                  <a:pt x="1674" y="1301"/>
                </a:cubicBezTo>
                <a:cubicBezTo>
                  <a:pt x="1663" y="1299"/>
                  <a:pt x="1666" y="1301"/>
                  <a:pt x="1650" y="1303"/>
                </a:cubicBezTo>
                <a:cubicBezTo>
                  <a:pt x="1624" y="1321"/>
                  <a:pt x="1630" y="1301"/>
                  <a:pt x="1602" y="1335"/>
                </a:cubicBezTo>
                <a:cubicBezTo>
                  <a:pt x="1568" y="1391"/>
                  <a:pt x="1580" y="1372"/>
                  <a:pt x="1570" y="1389"/>
                </a:cubicBezTo>
                <a:cubicBezTo>
                  <a:pt x="1560" y="1406"/>
                  <a:pt x="1551" y="1415"/>
                  <a:pt x="1540" y="1439"/>
                </a:cubicBezTo>
                <a:cubicBezTo>
                  <a:pt x="1529" y="1463"/>
                  <a:pt x="1518" y="1503"/>
                  <a:pt x="1506" y="1535"/>
                </a:cubicBezTo>
                <a:cubicBezTo>
                  <a:pt x="1494" y="1567"/>
                  <a:pt x="1479" y="1604"/>
                  <a:pt x="1468" y="1633"/>
                </a:cubicBezTo>
                <a:cubicBezTo>
                  <a:pt x="1457" y="1662"/>
                  <a:pt x="1450" y="1680"/>
                  <a:pt x="1440" y="1707"/>
                </a:cubicBezTo>
                <a:cubicBezTo>
                  <a:pt x="1423" y="1750"/>
                  <a:pt x="1419" y="1771"/>
                  <a:pt x="1410" y="1795"/>
                </a:cubicBezTo>
                <a:cubicBezTo>
                  <a:pt x="1401" y="1819"/>
                  <a:pt x="1394" y="1834"/>
                  <a:pt x="1386" y="1851"/>
                </a:cubicBezTo>
                <a:cubicBezTo>
                  <a:pt x="1377" y="1869"/>
                  <a:pt x="1371" y="1883"/>
                  <a:pt x="1360" y="1899"/>
                </a:cubicBezTo>
                <a:cubicBezTo>
                  <a:pt x="1349" y="1915"/>
                  <a:pt x="1339" y="1939"/>
                  <a:pt x="1322" y="1949"/>
                </a:cubicBezTo>
                <a:cubicBezTo>
                  <a:pt x="1302" y="1965"/>
                  <a:pt x="1274" y="1958"/>
                  <a:pt x="1260" y="1961"/>
                </a:cubicBezTo>
                <a:cubicBezTo>
                  <a:pt x="1244" y="1957"/>
                  <a:pt x="1247" y="1967"/>
                  <a:pt x="1152" y="1969"/>
                </a:cubicBezTo>
                <a:cubicBezTo>
                  <a:pt x="1057" y="1971"/>
                  <a:pt x="872" y="1973"/>
                  <a:pt x="692" y="1973"/>
                </a:cubicBezTo>
                <a:cubicBezTo>
                  <a:pt x="512" y="1973"/>
                  <a:pt x="136" y="1976"/>
                  <a:pt x="72" y="1971"/>
                </a:cubicBezTo>
                <a:cubicBezTo>
                  <a:pt x="0" y="1971"/>
                  <a:pt x="238" y="1962"/>
                  <a:pt x="308" y="1945"/>
                </a:cubicBezTo>
                <a:cubicBezTo>
                  <a:pt x="378" y="1928"/>
                  <a:pt x="448" y="1894"/>
                  <a:pt x="492" y="18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9144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Relative Dynamic Range of a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Proteomics </a:t>
            </a:r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Experiment 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66800" y="914400"/>
            <a:ext cx="70104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71151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sv-SE" i="1" u="sng"/>
              <a:t>DEFINITION</a:t>
            </a:r>
            <a:r>
              <a:rPr lang="sv-SE" u="sng"/>
              <a:t>:</a:t>
            </a:r>
            <a:r>
              <a:rPr lang="sv-SE"/>
              <a:t> 	</a:t>
            </a:r>
            <a:r>
              <a:rPr lang="sv-SE" b="1"/>
              <a:t>RELATIVE DYNAMIC RANGE</a:t>
            </a:r>
            <a:r>
              <a:rPr lang="sv-SE"/>
              <a:t>, </a:t>
            </a:r>
            <a:r>
              <a:rPr lang="sv-SE" sz="3200" b="1">
                <a:solidFill>
                  <a:srgbClr val="D93238"/>
                </a:solidFill>
              </a:rPr>
              <a:t>RDR</a:t>
            </a:r>
            <a:r>
              <a:rPr lang="sv-SE" sz="3200" b="1" baseline="-25000">
                <a:solidFill>
                  <a:srgbClr val="D93238"/>
                </a:solidFill>
              </a:rPr>
              <a:t>x</a:t>
            </a:r>
            <a:r>
              <a:rPr lang="sv-SE"/>
              <a:t>,</a:t>
            </a:r>
          </a:p>
          <a:p>
            <a:pPr algn="l"/>
            <a:r>
              <a:rPr lang="sv-SE"/>
              <a:t>		where x is e.g. 10%, 50%, or 90%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/>
          <a:stretch>
            <a:fillRect/>
          </a:stretch>
        </p:blipFill>
        <p:spPr bwMode="auto">
          <a:xfrm>
            <a:off x="2590800" y="3305175"/>
            <a:ext cx="389413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6"/>
          <p:cNvSpPr>
            <a:spLocks noChangeAspect="1" noChangeShapeType="1"/>
          </p:cNvSpPr>
          <p:nvPr/>
        </p:nvSpPr>
        <p:spPr bwMode="auto">
          <a:xfrm flipH="1">
            <a:off x="2641600" y="5734050"/>
            <a:ext cx="1897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spect="1" noChangeArrowheads="1"/>
          </p:cNvSpPr>
          <p:nvPr/>
        </p:nvSpPr>
        <p:spPr bwMode="auto">
          <a:xfrm>
            <a:off x="3571875" y="5743575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Log (Protein Amount)</a:t>
            </a:r>
          </a:p>
        </p:txBody>
      </p:sp>
      <p:sp>
        <p:nvSpPr>
          <p:cNvPr id="22536" name="Line 8"/>
          <p:cNvSpPr>
            <a:spLocks noChangeAspect="1" noChangeShapeType="1"/>
          </p:cNvSpPr>
          <p:nvPr/>
        </p:nvSpPr>
        <p:spPr bwMode="auto">
          <a:xfrm flipH="1" flipV="1">
            <a:off x="5164138" y="3692525"/>
            <a:ext cx="12176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spect="1" noChangeArrowheads="1"/>
          </p:cNvSpPr>
          <p:nvPr/>
        </p:nvSpPr>
        <p:spPr bwMode="auto">
          <a:xfrm>
            <a:off x="6319838" y="3495675"/>
            <a:ext cx="782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90</a:t>
            </a:r>
          </a:p>
        </p:txBody>
      </p:sp>
      <p:sp>
        <p:nvSpPr>
          <p:cNvPr id="22538" name="Line 10"/>
          <p:cNvSpPr>
            <a:spLocks noChangeAspect="1" noChangeShapeType="1"/>
          </p:cNvSpPr>
          <p:nvPr/>
        </p:nvSpPr>
        <p:spPr bwMode="auto">
          <a:xfrm flipH="1" flipV="1">
            <a:off x="4857750" y="4587875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spect="1" noChangeArrowheads="1"/>
          </p:cNvSpPr>
          <p:nvPr/>
        </p:nvSpPr>
        <p:spPr bwMode="auto">
          <a:xfrm>
            <a:off x="6319838" y="4386263"/>
            <a:ext cx="78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2540" name="Line 12"/>
          <p:cNvSpPr>
            <a:spLocks noChangeAspect="1" noChangeShapeType="1"/>
          </p:cNvSpPr>
          <p:nvPr/>
        </p:nvSpPr>
        <p:spPr bwMode="auto">
          <a:xfrm flipH="1" flipV="1">
            <a:off x="4645025" y="5476875"/>
            <a:ext cx="1736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spect="1" noChangeArrowheads="1"/>
          </p:cNvSpPr>
          <p:nvPr/>
        </p:nvSpPr>
        <p:spPr bwMode="auto">
          <a:xfrm>
            <a:off x="6319838" y="5286375"/>
            <a:ext cx="782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10</a:t>
            </a:r>
          </a:p>
        </p:txBody>
      </p:sp>
      <p:sp>
        <p:nvSpPr>
          <p:cNvPr id="22542" name="Text Box 14"/>
          <p:cNvSpPr txBox="1">
            <a:spLocks noChangeAspect="1" noChangeArrowheads="1"/>
          </p:cNvSpPr>
          <p:nvPr/>
        </p:nvSpPr>
        <p:spPr bwMode="auto">
          <a:xfrm rot="-5400000">
            <a:off x="2113756" y="4553744"/>
            <a:ext cx="170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/>
              <a:t>Fraction of</a:t>
            </a:r>
          </a:p>
          <a:p>
            <a:r>
              <a:rPr lang="en-US" sz="1400" b="1"/>
              <a:t>Proteins Detected</a:t>
            </a:r>
          </a:p>
        </p:txBody>
      </p:sp>
      <p:sp>
        <p:nvSpPr>
          <p:cNvPr id="22543" name="Line 15"/>
          <p:cNvSpPr>
            <a:spLocks noChangeAspect="1" noChangeShapeType="1"/>
          </p:cNvSpPr>
          <p:nvPr/>
        </p:nvSpPr>
        <p:spPr bwMode="auto">
          <a:xfrm>
            <a:off x="2641600" y="1095375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AutoShape 16"/>
          <p:cNvSpPr>
            <a:spLocks noChangeAspect="1" noChangeArrowheads="1" noTextEdit="1"/>
          </p:cNvSpPr>
          <p:nvPr/>
        </p:nvSpPr>
        <p:spPr bwMode="auto">
          <a:xfrm>
            <a:off x="2678113" y="1219200"/>
            <a:ext cx="38750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Aspect="1" noChangeShapeType="1"/>
          </p:cNvSpPr>
          <p:nvPr/>
        </p:nvSpPr>
        <p:spPr bwMode="auto">
          <a:xfrm>
            <a:off x="2641600" y="33337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Aspect="1" noChangeShapeType="1"/>
          </p:cNvSpPr>
          <p:nvPr/>
        </p:nvSpPr>
        <p:spPr bwMode="auto">
          <a:xfrm>
            <a:off x="2641600" y="27876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Aspect="1" noChangeShapeType="1"/>
          </p:cNvSpPr>
          <p:nvPr/>
        </p:nvSpPr>
        <p:spPr bwMode="auto">
          <a:xfrm>
            <a:off x="2641600" y="22415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Aspect="1" noChangeShapeType="1"/>
          </p:cNvSpPr>
          <p:nvPr/>
        </p:nvSpPr>
        <p:spPr bwMode="auto">
          <a:xfrm>
            <a:off x="2641600" y="16954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Aspect="1" noChangeShapeType="1"/>
          </p:cNvSpPr>
          <p:nvPr/>
        </p:nvSpPr>
        <p:spPr bwMode="auto">
          <a:xfrm>
            <a:off x="2641600" y="1149350"/>
            <a:ext cx="3741738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Freeform 22"/>
          <p:cNvSpPr>
            <a:spLocks noChangeAspect="1"/>
          </p:cNvSpPr>
          <p:nvPr/>
        </p:nvSpPr>
        <p:spPr bwMode="auto">
          <a:xfrm>
            <a:off x="2641600" y="2601913"/>
            <a:ext cx="3741738" cy="731837"/>
          </a:xfrm>
          <a:custGeom>
            <a:avLst/>
            <a:gdLst>
              <a:gd name="T0" fmla="*/ 8 w 562"/>
              <a:gd name="T1" fmla="*/ 110 h 110"/>
              <a:gd name="T2" fmla="*/ 20 w 562"/>
              <a:gd name="T3" fmla="*/ 110 h 110"/>
              <a:gd name="T4" fmla="*/ 31 w 562"/>
              <a:gd name="T5" fmla="*/ 110 h 110"/>
              <a:gd name="T6" fmla="*/ 42 w 562"/>
              <a:gd name="T7" fmla="*/ 110 h 110"/>
              <a:gd name="T8" fmla="*/ 53 w 562"/>
              <a:gd name="T9" fmla="*/ 110 h 110"/>
              <a:gd name="T10" fmla="*/ 65 w 562"/>
              <a:gd name="T11" fmla="*/ 110 h 110"/>
              <a:gd name="T12" fmla="*/ 76 w 562"/>
              <a:gd name="T13" fmla="*/ 110 h 110"/>
              <a:gd name="T14" fmla="*/ 87 w 562"/>
              <a:gd name="T15" fmla="*/ 110 h 110"/>
              <a:gd name="T16" fmla="*/ 98 w 562"/>
              <a:gd name="T17" fmla="*/ 110 h 110"/>
              <a:gd name="T18" fmla="*/ 110 w 562"/>
              <a:gd name="T19" fmla="*/ 110 h 110"/>
              <a:gd name="T20" fmla="*/ 121 w 562"/>
              <a:gd name="T21" fmla="*/ 110 h 110"/>
              <a:gd name="T22" fmla="*/ 132 w 562"/>
              <a:gd name="T23" fmla="*/ 110 h 110"/>
              <a:gd name="T24" fmla="*/ 143 w 562"/>
              <a:gd name="T25" fmla="*/ 110 h 110"/>
              <a:gd name="T26" fmla="*/ 155 w 562"/>
              <a:gd name="T27" fmla="*/ 110 h 110"/>
              <a:gd name="T28" fmla="*/ 166 w 562"/>
              <a:gd name="T29" fmla="*/ 110 h 110"/>
              <a:gd name="T30" fmla="*/ 177 w 562"/>
              <a:gd name="T31" fmla="*/ 110 h 110"/>
              <a:gd name="T32" fmla="*/ 188 w 562"/>
              <a:gd name="T33" fmla="*/ 110 h 110"/>
              <a:gd name="T34" fmla="*/ 200 w 562"/>
              <a:gd name="T35" fmla="*/ 110 h 110"/>
              <a:gd name="T36" fmla="*/ 211 w 562"/>
              <a:gd name="T37" fmla="*/ 110 h 110"/>
              <a:gd name="T38" fmla="*/ 222 w 562"/>
              <a:gd name="T39" fmla="*/ 110 h 110"/>
              <a:gd name="T40" fmla="*/ 233 w 562"/>
              <a:gd name="T41" fmla="*/ 110 h 110"/>
              <a:gd name="T42" fmla="*/ 244 w 562"/>
              <a:gd name="T43" fmla="*/ 110 h 110"/>
              <a:gd name="T44" fmla="*/ 256 w 562"/>
              <a:gd name="T45" fmla="*/ 110 h 110"/>
              <a:gd name="T46" fmla="*/ 267 w 562"/>
              <a:gd name="T47" fmla="*/ 110 h 110"/>
              <a:gd name="T48" fmla="*/ 278 w 562"/>
              <a:gd name="T49" fmla="*/ 110 h 110"/>
              <a:gd name="T50" fmla="*/ 289 w 562"/>
              <a:gd name="T51" fmla="*/ 104 h 110"/>
              <a:gd name="T52" fmla="*/ 301 w 562"/>
              <a:gd name="T53" fmla="*/ 82 h 110"/>
              <a:gd name="T54" fmla="*/ 312 w 562"/>
              <a:gd name="T55" fmla="*/ 51 h 110"/>
              <a:gd name="T56" fmla="*/ 323 w 562"/>
              <a:gd name="T57" fmla="*/ 22 h 110"/>
              <a:gd name="T58" fmla="*/ 334 w 562"/>
              <a:gd name="T59" fmla="*/ 4 h 110"/>
              <a:gd name="T60" fmla="*/ 346 w 562"/>
              <a:gd name="T61" fmla="*/ 1 h 110"/>
              <a:gd name="T62" fmla="*/ 357 w 562"/>
              <a:gd name="T63" fmla="*/ 10 h 110"/>
              <a:gd name="T64" fmla="*/ 368 w 562"/>
              <a:gd name="T65" fmla="*/ 26 h 110"/>
              <a:gd name="T66" fmla="*/ 379 w 562"/>
              <a:gd name="T67" fmla="*/ 46 h 110"/>
              <a:gd name="T68" fmla="*/ 391 w 562"/>
              <a:gd name="T69" fmla="*/ 64 h 110"/>
              <a:gd name="T70" fmla="*/ 402 w 562"/>
              <a:gd name="T71" fmla="*/ 78 h 110"/>
              <a:gd name="T72" fmla="*/ 413 w 562"/>
              <a:gd name="T73" fmla="*/ 90 h 110"/>
              <a:gd name="T74" fmla="*/ 424 w 562"/>
              <a:gd name="T75" fmla="*/ 97 h 110"/>
              <a:gd name="T76" fmla="*/ 436 w 562"/>
              <a:gd name="T77" fmla="*/ 103 h 110"/>
              <a:gd name="T78" fmla="*/ 447 w 562"/>
              <a:gd name="T79" fmla="*/ 106 h 110"/>
              <a:gd name="T80" fmla="*/ 458 w 562"/>
              <a:gd name="T81" fmla="*/ 108 h 110"/>
              <a:gd name="T82" fmla="*/ 469 w 562"/>
              <a:gd name="T83" fmla="*/ 109 h 110"/>
              <a:gd name="T84" fmla="*/ 481 w 562"/>
              <a:gd name="T85" fmla="*/ 109 h 110"/>
              <a:gd name="T86" fmla="*/ 492 w 562"/>
              <a:gd name="T87" fmla="*/ 110 h 110"/>
              <a:gd name="T88" fmla="*/ 503 w 562"/>
              <a:gd name="T89" fmla="*/ 110 h 110"/>
              <a:gd name="T90" fmla="*/ 514 w 562"/>
              <a:gd name="T91" fmla="*/ 110 h 110"/>
              <a:gd name="T92" fmla="*/ 525 w 562"/>
              <a:gd name="T93" fmla="*/ 110 h 110"/>
              <a:gd name="T94" fmla="*/ 537 w 562"/>
              <a:gd name="T95" fmla="*/ 110 h 110"/>
              <a:gd name="T96" fmla="*/ 548 w 562"/>
              <a:gd name="T97" fmla="*/ 110 h 110"/>
              <a:gd name="T98" fmla="*/ 559 w 562"/>
              <a:gd name="T99" fmla="*/ 110 h 1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110"/>
              <a:gd name="T152" fmla="*/ 562 w 562"/>
              <a:gd name="T153" fmla="*/ 110 h 1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110">
                <a:moveTo>
                  <a:pt x="0" y="110"/>
                </a:moveTo>
                <a:lnTo>
                  <a:pt x="3" y="110"/>
                </a:lnTo>
                <a:lnTo>
                  <a:pt x="6" y="110"/>
                </a:lnTo>
                <a:lnTo>
                  <a:pt x="8" y="110"/>
                </a:lnTo>
                <a:lnTo>
                  <a:pt x="11" y="110"/>
                </a:lnTo>
                <a:lnTo>
                  <a:pt x="14" y="110"/>
                </a:lnTo>
                <a:lnTo>
                  <a:pt x="17" y="110"/>
                </a:lnTo>
                <a:lnTo>
                  <a:pt x="20" y="110"/>
                </a:lnTo>
                <a:lnTo>
                  <a:pt x="22" y="110"/>
                </a:lnTo>
                <a:lnTo>
                  <a:pt x="25" y="110"/>
                </a:lnTo>
                <a:lnTo>
                  <a:pt x="28" y="110"/>
                </a:lnTo>
                <a:lnTo>
                  <a:pt x="31" y="110"/>
                </a:lnTo>
                <a:lnTo>
                  <a:pt x="34" y="110"/>
                </a:lnTo>
                <a:lnTo>
                  <a:pt x="37" y="110"/>
                </a:lnTo>
                <a:lnTo>
                  <a:pt x="39" y="110"/>
                </a:lnTo>
                <a:lnTo>
                  <a:pt x="42" y="110"/>
                </a:lnTo>
                <a:lnTo>
                  <a:pt x="45" y="110"/>
                </a:lnTo>
                <a:lnTo>
                  <a:pt x="48" y="110"/>
                </a:lnTo>
                <a:lnTo>
                  <a:pt x="51" y="110"/>
                </a:lnTo>
                <a:lnTo>
                  <a:pt x="53" y="110"/>
                </a:lnTo>
                <a:lnTo>
                  <a:pt x="56" y="110"/>
                </a:lnTo>
                <a:lnTo>
                  <a:pt x="59" y="110"/>
                </a:lnTo>
                <a:lnTo>
                  <a:pt x="62" y="110"/>
                </a:lnTo>
                <a:lnTo>
                  <a:pt x="65" y="110"/>
                </a:lnTo>
                <a:lnTo>
                  <a:pt x="67" y="110"/>
                </a:lnTo>
                <a:lnTo>
                  <a:pt x="70" y="110"/>
                </a:lnTo>
                <a:lnTo>
                  <a:pt x="73" y="110"/>
                </a:lnTo>
                <a:lnTo>
                  <a:pt x="76" y="110"/>
                </a:lnTo>
                <a:lnTo>
                  <a:pt x="79" y="110"/>
                </a:lnTo>
                <a:lnTo>
                  <a:pt x="81" y="110"/>
                </a:lnTo>
                <a:lnTo>
                  <a:pt x="84" y="110"/>
                </a:lnTo>
                <a:lnTo>
                  <a:pt x="87" y="110"/>
                </a:lnTo>
                <a:lnTo>
                  <a:pt x="90" y="110"/>
                </a:lnTo>
                <a:lnTo>
                  <a:pt x="93" y="110"/>
                </a:lnTo>
                <a:lnTo>
                  <a:pt x="96" y="110"/>
                </a:lnTo>
                <a:lnTo>
                  <a:pt x="98" y="110"/>
                </a:lnTo>
                <a:lnTo>
                  <a:pt x="101" y="110"/>
                </a:lnTo>
                <a:lnTo>
                  <a:pt x="104" y="110"/>
                </a:lnTo>
                <a:lnTo>
                  <a:pt x="107" y="110"/>
                </a:lnTo>
                <a:lnTo>
                  <a:pt x="110" y="110"/>
                </a:lnTo>
                <a:lnTo>
                  <a:pt x="112" y="110"/>
                </a:lnTo>
                <a:lnTo>
                  <a:pt x="115" y="110"/>
                </a:lnTo>
                <a:lnTo>
                  <a:pt x="118" y="110"/>
                </a:lnTo>
                <a:lnTo>
                  <a:pt x="121" y="110"/>
                </a:lnTo>
                <a:lnTo>
                  <a:pt x="124" y="110"/>
                </a:lnTo>
                <a:lnTo>
                  <a:pt x="126" y="110"/>
                </a:lnTo>
                <a:lnTo>
                  <a:pt x="129" y="110"/>
                </a:lnTo>
                <a:lnTo>
                  <a:pt x="132" y="110"/>
                </a:lnTo>
                <a:lnTo>
                  <a:pt x="135" y="110"/>
                </a:lnTo>
                <a:lnTo>
                  <a:pt x="138" y="110"/>
                </a:lnTo>
                <a:lnTo>
                  <a:pt x="140" y="110"/>
                </a:lnTo>
                <a:lnTo>
                  <a:pt x="143" y="110"/>
                </a:lnTo>
                <a:lnTo>
                  <a:pt x="146" y="110"/>
                </a:lnTo>
                <a:lnTo>
                  <a:pt x="149" y="110"/>
                </a:lnTo>
                <a:lnTo>
                  <a:pt x="152" y="110"/>
                </a:lnTo>
                <a:lnTo>
                  <a:pt x="155" y="110"/>
                </a:lnTo>
                <a:lnTo>
                  <a:pt x="157" y="110"/>
                </a:lnTo>
                <a:lnTo>
                  <a:pt x="160" y="110"/>
                </a:lnTo>
                <a:lnTo>
                  <a:pt x="163" y="110"/>
                </a:lnTo>
                <a:lnTo>
                  <a:pt x="166" y="110"/>
                </a:lnTo>
                <a:lnTo>
                  <a:pt x="169" y="110"/>
                </a:lnTo>
                <a:lnTo>
                  <a:pt x="171" y="110"/>
                </a:lnTo>
                <a:lnTo>
                  <a:pt x="174" y="110"/>
                </a:lnTo>
                <a:lnTo>
                  <a:pt x="177" y="110"/>
                </a:lnTo>
                <a:lnTo>
                  <a:pt x="180" y="110"/>
                </a:lnTo>
                <a:lnTo>
                  <a:pt x="183" y="110"/>
                </a:lnTo>
                <a:lnTo>
                  <a:pt x="185" y="110"/>
                </a:lnTo>
                <a:lnTo>
                  <a:pt x="188" y="110"/>
                </a:lnTo>
                <a:lnTo>
                  <a:pt x="191" y="110"/>
                </a:lnTo>
                <a:lnTo>
                  <a:pt x="194" y="110"/>
                </a:lnTo>
                <a:lnTo>
                  <a:pt x="197" y="110"/>
                </a:lnTo>
                <a:lnTo>
                  <a:pt x="200" y="110"/>
                </a:lnTo>
                <a:lnTo>
                  <a:pt x="202" y="110"/>
                </a:lnTo>
                <a:lnTo>
                  <a:pt x="205" y="110"/>
                </a:lnTo>
                <a:lnTo>
                  <a:pt x="208" y="110"/>
                </a:lnTo>
                <a:lnTo>
                  <a:pt x="211" y="110"/>
                </a:lnTo>
                <a:lnTo>
                  <a:pt x="214" y="110"/>
                </a:lnTo>
                <a:lnTo>
                  <a:pt x="216" y="110"/>
                </a:lnTo>
                <a:lnTo>
                  <a:pt x="219" y="110"/>
                </a:lnTo>
                <a:lnTo>
                  <a:pt x="222" y="110"/>
                </a:lnTo>
                <a:lnTo>
                  <a:pt x="225" y="110"/>
                </a:lnTo>
                <a:lnTo>
                  <a:pt x="228" y="110"/>
                </a:lnTo>
                <a:lnTo>
                  <a:pt x="230" y="110"/>
                </a:lnTo>
                <a:lnTo>
                  <a:pt x="233" y="110"/>
                </a:lnTo>
                <a:lnTo>
                  <a:pt x="236" y="110"/>
                </a:lnTo>
                <a:lnTo>
                  <a:pt x="239" y="110"/>
                </a:lnTo>
                <a:lnTo>
                  <a:pt x="242" y="110"/>
                </a:lnTo>
                <a:lnTo>
                  <a:pt x="244" y="110"/>
                </a:lnTo>
                <a:lnTo>
                  <a:pt x="247" y="110"/>
                </a:lnTo>
                <a:lnTo>
                  <a:pt x="250" y="110"/>
                </a:lnTo>
                <a:lnTo>
                  <a:pt x="253" y="110"/>
                </a:lnTo>
                <a:lnTo>
                  <a:pt x="256" y="110"/>
                </a:lnTo>
                <a:lnTo>
                  <a:pt x="259" y="110"/>
                </a:lnTo>
                <a:lnTo>
                  <a:pt x="261" y="110"/>
                </a:lnTo>
                <a:lnTo>
                  <a:pt x="264" y="110"/>
                </a:lnTo>
                <a:lnTo>
                  <a:pt x="267" y="110"/>
                </a:lnTo>
                <a:lnTo>
                  <a:pt x="270" y="110"/>
                </a:lnTo>
                <a:lnTo>
                  <a:pt x="273" y="110"/>
                </a:lnTo>
                <a:lnTo>
                  <a:pt x="275" y="110"/>
                </a:lnTo>
                <a:lnTo>
                  <a:pt x="278" y="110"/>
                </a:lnTo>
                <a:lnTo>
                  <a:pt x="281" y="110"/>
                </a:lnTo>
                <a:lnTo>
                  <a:pt x="284" y="109"/>
                </a:lnTo>
                <a:lnTo>
                  <a:pt x="287" y="107"/>
                </a:lnTo>
                <a:lnTo>
                  <a:pt x="289" y="104"/>
                </a:lnTo>
                <a:lnTo>
                  <a:pt x="292" y="100"/>
                </a:lnTo>
                <a:lnTo>
                  <a:pt x="295" y="95"/>
                </a:lnTo>
                <a:lnTo>
                  <a:pt x="298" y="89"/>
                </a:lnTo>
                <a:lnTo>
                  <a:pt x="301" y="82"/>
                </a:lnTo>
                <a:lnTo>
                  <a:pt x="303" y="74"/>
                </a:lnTo>
                <a:lnTo>
                  <a:pt x="306" y="67"/>
                </a:lnTo>
                <a:lnTo>
                  <a:pt x="309" y="59"/>
                </a:lnTo>
                <a:lnTo>
                  <a:pt x="312" y="51"/>
                </a:lnTo>
                <a:lnTo>
                  <a:pt x="315" y="43"/>
                </a:lnTo>
                <a:lnTo>
                  <a:pt x="318" y="35"/>
                </a:lnTo>
                <a:lnTo>
                  <a:pt x="320" y="28"/>
                </a:lnTo>
                <a:lnTo>
                  <a:pt x="323" y="22"/>
                </a:lnTo>
                <a:lnTo>
                  <a:pt x="326" y="16"/>
                </a:lnTo>
                <a:lnTo>
                  <a:pt x="329" y="11"/>
                </a:lnTo>
                <a:lnTo>
                  <a:pt x="332" y="7"/>
                </a:lnTo>
                <a:lnTo>
                  <a:pt x="334" y="4"/>
                </a:lnTo>
                <a:lnTo>
                  <a:pt x="337" y="2"/>
                </a:lnTo>
                <a:lnTo>
                  <a:pt x="340" y="1"/>
                </a:lnTo>
                <a:lnTo>
                  <a:pt x="343" y="0"/>
                </a:lnTo>
                <a:lnTo>
                  <a:pt x="346" y="1"/>
                </a:lnTo>
                <a:lnTo>
                  <a:pt x="348" y="2"/>
                </a:lnTo>
                <a:lnTo>
                  <a:pt x="351" y="4"/>
                </a:lnTo>
                <a:lnTo>
                  <a:pt x="354" y="7"/>
                </a:lnTo>
                <a:lnTo>
                  <a:pt x="357" y="10"/>
                </a:lnTo>
                <a:lnTo>
                  <a:pt x="360" y="14"/>
                </a:lnTo>
                <a:lnTo>
                  <a:pt x="362" y="18"/>
                </a:lnTo>
                <a:lnTo>
                  <a:pt x="365" y="22"/>
                </a:lnTo>
                <a:lnTo>
                  <a:pt x="368" y="26"/>
                </a:lnTo>
                <a:lnTo>
                  <a:pt x="371" y="31"/>
                </a:lnTo>
                <a:lnTo>
                  <a:pt x="374" y="36"/>
                </a:lnTo>
                <a:lnTo>
                  <a:pt x="377" y="41"/>
                </a:lnTo>
                <a:lnTo>
                  <a:pt x="379" y="46"/>
                </a:lnTo>
                <a:lnTo>
                  <a:pt x="382" y="50"/>
                </a:lnTo>
                <a:lnTo>
                  <a:pt x="385" y="55"/>
                </a:lnTo>
                <a:lnTo>
                  <a:pt x="388" y="59"/>
                </a:lnTo>
                <a:lnTo>
                  <a:pt x="391" y="64"/>
                </a:lnTo>
                <a:lnTo>
                  <a:pt x="393" y="68"/>
                </a:lnTo>
                <a:lnTo>
                  <a:pt x="396" y="71"/>
                </a:lnTo>
                <a:lnTo>
                  <a:pt x="399" y="75"/>
                </a:lnTo>
                <a:lnTo>
                  <a:pt x="402" y="78"/>
                </a:lnTo>
                <a:lnTo>
                  <a:pt x="405" y="81"/>
                </a:lnTo>
                <a:lnTo>
                  <a:pt x="407" y="84"/>
                </a:lnTo>
                <a:lnTo>
                  <a:pt x="410" y="87"/>
                </a:lnTo>
                <a:lnTo>
                  <a:pt x="413" y="90"/>
                </a:lnTo>
                <a:lnTo>
                  <a:pt x="416" y="92"/>
                </a:lnTo>
                <a:lnTo>
                  <a:pt x="419" y="94"/>
                </a:lnTo>
                <a:lnTo>
                  <a:pt x="421" y="96"/>
                </a:lnTo>
                <a:lnTo>
                  <a:pt x="424" y="97"/>
                </a:lnTo>
                <a:lnTo>
                  <a:pt x="427" y="99"/>
                </a:lnTo>
                <a:lnTo>
                  <a:pt x="430" y="100"/>
                </a:lnTo>
                <a:lnTo>
                  <a:pt x="433" y="101"/>
                </a:lnTo>
                <a:lnTo>
                  <a:pt x="436" y="103"/>
                </a:lnTo>
                <a:lnTo>
                  <a:pt x="438" y="104"/>
                </a:lnTo>
                <a:lnTo>
                  <a:pt x="441" y="104"/>
                </a:lnTo>
                <a:lnTo>
                  <a:pt x="444" y="105"/>
                </a:lnTo>
                <a:lnTo>
                  <a:pt x="447" y="106"/>
                </a:lnTo>
                <a:lnTo>
                  <a:pt x="450" y="106"/>
                </a:lnTo>
                <a:lnTo>
                  <a:pt x="452" y="107"/>
                </a:lnTo>
                <a:lnTo>
                  <a:pt x="455" y="107"/>
                </a:lnTo>
                <a:lnTo>
                  <a:pt x="458" y="108"/>
                </a:lnTo>
                <a:lnTo>
                  <a:pt x="461" y="108"/>
                </a:lnTo>
                <a:lnTo>
                  <a:pt x="464" y="108"/>
                </a:lnTo>
                <a:lnTo>
                  <a:pt x="466" y="109"/>
                </a:lnTo>
                <a:lnTo>
                  <a:pt x="469" y="109"/>
                </a:lnTo>
                <a:lnTo>
                  <a:pt x="472" y="109"/>
                </a:lnTo>
                <a:lnTo>
                  <a:pt x="475" y="109"/>
                </a:lnTo>
                <a:lnTo>
                  <a:pt x="478" y="109"/>
                </a:lnTo>
                <a:lnTo>
                  <a:pt x="481" y="109"/>
                </a:lnTo>
                <a:lnTo>
                  <a:pt x="483" y="109"/>
                </a:lnTo>
                <a:lnTo>
                  <a:pt x="486" y="110"/>
                </a:lnTo>
                <a:lnTo>
                  <a:pt x="489" y="110"/>
                </a:lnTo>
                <a:lnTo>
                  <a:pt x="492" y="110"/>
                </a:lnTo>
                <a:lnTo>
                  <a:pt x="495" y="110"/>
                </a:lnTo>
                <a:lnTo>
                  <a:pt x="497" y="110"/>
                </a:lnTo>
                <a:lnTo>
                  <a:pt x="500" y="110"/>
                </a:lnTo>
                <a:lnTo>
                  <a:pt x="503" y="110"/>
                </a:lnTo>
                <a:lnTo>
                  <a:pt x="506" y="110"/>
                </a:lnTo>
                <a:lnTo>
                  <a:pt x="509" y="110"/>
                </a:lnTo>
                <a:lnTo>
                  <a:pt x="511" y="110"/>
                </a:lnTo>
                <a:lnTo>
                  <a:pt x="514" y="110"/>
                </a:lnTo>
                <a:lnTo>
                  <a:pt x="517" y="110"/>
                </a:lnTo>
                <a:lnTo>
                  <a:pt x="520" y="110"/>
                </a:lnTo>
                <a:lnTo>
                  <a:pt x="523" y="110"/>
                </a:lnTo>
                <a:lnTo>
                  <a:pt x="525" y="110"/>
                </a:lnTo>
                <a:lnTo>
                  <a:pt x="528" y="110"/>
                </a:lnTo>
                <a:lnTo>
                  <a:pt x="531" y="110"/>
                </a:lnTo>
                <a:lnTo>
                  <a:pt x="534" y="110"/>
                </a:lnTo>
                <a:lnTo>
                  <a:pt x="537" y="110"/>
                </a:lnTo>
                <a:lnTo>
                  <a:pt x="540" y="110"/>
                </a:lnTo>
                <a:lnTo>
                  <a:pt x="542" y="110"/>
                </a:lnTo>
                <a:lnTo>
                  <a:pt x="545" y="110"/>
                </a:lnTo>
                <a:lnTo>
                  <a:pt x="548" y="110"/>
                </a:lnTo>
                <a:lnTo>
                  <a:pt x="551" y="110"/>
                </a:lnTo>
                <a:lnTo>
                  <a:pt x="554" y="110"/>
                </a:lnTo>
                <a:lnTo>
                  <a:pt x="556" y="110"/>
                </a:lnTo>
                <a:lnTo>
                  <a:pt x="559" y="110"/>
                </a:lnTo>
                <a:lnTo>
                  <a:pt x="562" y="110"/>
                </a:lnTo>
              </a:path>
            </a:pathLst>
          </a:custGeom>
          <a:noFill/>
          <a:ln w="28575">
            <a:solidFill>
              <a:srgbClr val="D932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Freeform 23"/>
          <p:cNvSpPr>
            <a:spLocks noChangeAspect="1"/>
          </p:cNvSpPr>
          <p:nvPr/>
        </p:nvSpPr>
        <p:spPr bwMode="auto">
          <a:xfrm>
            <a:off x="2641600" y="1149350"/>
            <a:ext cx="3741738" cy="2184400"/>
          </a:xfrm>
          <a:custGeom>
            <a:avLst/>
            <a:gdLst>
              <a:gd name="T0" fmla="*/ 8 w 562"/>
              <a:gd name="T1" fmla="*/ 328 h 328"/>
              <a:gd name="T2" fmla="*/ 20 w 562"/>
              <a:gd name="T3" fmla="*/ 328 h 328"/>
              <a:gd name="T4" fmla="*/ 31 w 562"/>
              <a:gd name="T5" fmla="*/ 328 h 328"/>
              <a:gd name="T6" fmla="*/ 42 w 562"/>
              <a:gd name="T7" fmla="*/ 328 h 328"/>
              <a:gd name="T8" fmla="*/ 53 w 562"/>
              <a:gd name="T9" fmla="*/ 328 h 328"/>
              <a:gd name="T10" fmla="*/ 65 w 562"/>
              <a:gd name="T11" fmla="*/ 328 h 328"/>
              <a:gd name="T12" fmla="*/ 76 w 562"/>
              <a:gd name="T13" fmla="*/ 328 h 328"/>
              <a:gd name="T14" fmla="*/ 87 w 562"/>
              <a:gd name="T15" fmla="*/ 327 h 328"/>
              <a:gd name="T16" fmla="*/ 98 w 562"/>
              <a:gd name="T17" fmla="*/ 326 h 328"/>
              <a:gd name="T18" fmla="*/ 110 w 562"/>
              <a:gd name="T19" fmla="*/ 325 h 328"/>
              <a:gd name="T20" fmla="*/ 121 w 562"/>
              <a:gd name="T21" fmla="*/ 322 h 328"/>
              <a:gd name="T22" fmla="*/ 132 w 562"/>
              <a:gd name="T23" fmla="*/ 318 h 328"/>
              <a:gd name="T24" fmla="*/ 143 w 562"/>
              <a:gd name="T25" fmla="*/ 312 h 328"/>
              <a:gd name="T26" fmla="*/ 155 w 562"/>
              <a:gd name="T27" fmla="*/ 302 h 328"/>
              <a:gd name="T28" fmla="*/ 166 w 562"/>
              <a:gd name="T29" fmla="*/ 288 h 328"/>
              <a:gd name="T30" fmla="*/ 177 w 562"/>
              <a:gd name="T31" fmla="*/ 269 h 328"/>
              <a:gd name="T32" fmla="*/ 188 w 562"/>
              <a:gd name="T33" fmla="*/ 244 h 328"/>
              <a:gd name="T34" fmla="*/ 200 w 562"/>
              <a:gd name="T35" fmla="*/ 213 h 328"/>
              <a:gd name="T36" fmla="*/ 211 w 562"/>
              <a:gd name="T37" fmla="*/ 178 h 328"/>
              <a:gd name="T38" fmla="*/ 222 w 562"/>
              <a:gd name="T39" fmla="*/ 139 h 328"/>
              <a:gd name="T40" fmla="*/ 233 w 562"/>
              <a:gd name="T41" fmla="*/ 99 h 328"/>
              <a:gd name="T42" fmla="*/ 244 w 562"/>
              <a:gd name="T43" fmla="*/ 62 h 328"/>
              <a:gd name="T44" fmla="*/ 256 w 562"/>
              <a:gd name="T45" fmla="*/ 32 h 328"/>
              <a:gd name="T46" fmla="*/ 267 w 562"/>
              <a:gd name="T47" fmla="*/ 10 h 328"/>
              <a:gd name="T48" fmla="*/ 278 w 562"/>
              <a:gd name="T49" fmla="*/ 0 h 328"/>
              <a:gd name="T50" fmla="*/ 289 w 562"/>
              <a:gd name="T51" fmla="*/ 4 h 328"/>
              <a:gd name="T52" fmla="*/ 301 w 562"/>
              <a:gd name="T53" fmla="*/ 19 h 328"/>
              <a:gd name="T54" fmla="*/ 312 w 562"/>
              <a:gd name="T55" fmla="*/ 46 h 328"/>
              <a:gd name="T56" fmla="*/ 323 w 562"/>
              <a:gd name="T57" fmla="*/ 80 h 328"/>
              <a:gd name="T58" fmla="*/ 334 w 562"/>
              <a:gd name="T59" fmla="*/ 119 h 328"/>
              <a:gd name="T60" fmla="*/ 346 w 562"/>
              <a:gd name="T61" fmla="*/ 159 h 328"/>
              <a:gd name="T62" fmla="*/ 357 w 562"/>
              <a:gd name="T63" fmla="*/ 196 h 328"/>
              <a:gd name="T64" fmla="*/ 368 w 562"/>
              <a:gd name="T65" fmla="*/ 229 h 328"/>
              <a:gd name="T66" fmla="*/ 379 w 562"/>
              <a:gd name="T67" fmla="*/ 257 h 328"/>
              <a:gd name="T68" fmla="*/ 391 w 562"/>
              <a:gd name="T69" fmla="*/ 279 h 328"/>
              <a:gd name="T70" fmla="*/ 402 w 562"/>
              <a:gd name="T71" fmla="*/ 295 h 328"/>
              <a:gd name="T72" fmla="*/ 413 w 562"/>
              <a:gd name="T73" fmla="*/ 307 h 328"/>
              <a:gd name="T74" fmla="*/ 424 w 562"/>
              <a:gd name="T75" fmla="*/ 315 h 328"/>
              <a:gd name="T76" fmla="*/ 436 w 562"/>
              <a:gd name="T77" fmla="*/ 321 h 328"/>
              <a:gd name="T78" fmla="*/ 447 w 562"/>
              <a:gd name="T79" fmla="*/ 324 h 328"/>
              <a:gd name="T80" fmla="*/ 458 w 562"/>
              <a:gd name="T81" fmla="*/ 326 h 328"/>
              <a:gd name="T82" fmla="*/ 469 w 562"/>
              <a:gd name="T83" fmla="*/ 327 h 328"/>
              <a:gd name="T84" fmla="*/ 481 w 562"/>
              <a:gd name="T85" fmla="*/ 327 h 328"/>
              <a:gd name="T86" fmla="*/ 492 w 562"/>
              <a:gd name="T87" fmla="*/ 328 h 328"/>
              <a:gd name="T88" fmla="*/ 503 w 562"/>
              <a:gd name="T89" fmla="*/ 328 h 328"/>
              <a:gd name="T90" fmla="*/ 514 w 562"/>
              <a:gd name="T91" fmla="*/ 328 h 328"/>
              <a:gd name="T92" fmla="*/ 525 w 562"/>
              <a:gd name="T93" fmla="*/ 328 h 328"/>
              <a:gd name="T94" fmla="*/ 537 w 562"/>
              <a:gd name="T95" fmla="*/ 328 h 328"/>
              <a:gd name="T96" fmla="*/ 548 w 562"/>
              <a:gd name="T97" fmla="*/ 328 h 328"/>
              <a:gd name="T98" fmla="*/ 559 w 562"/>
              <a:gd name="T99" fmla="*/ 328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2"/>
              <a:gd name="T151" fmla="*/ 0 h 328"/>
              <a:gd name="T152" fmla="*/ 562 w 562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2" h="328">
                <a:moveTo>
                  <a:pt x="0" y="328"/>
                </a:moveTo>
                <a:lnTo>
                  <a:pt x="3" y="328"/>
                </a:lnTo>
                <a:lnTo>
                  <a:pt x="6" y="328"/>
                </a:lnTo>
                <a:lnTo>
                  <a:pt x="8" y="328"/>
                </a:lnTo>
                <a:lnTo>
                  <a:pt x="11" y="328"/>
                </a:lnTo>
                <a:lnTo>
                  <a:pt x="14" y="328"/>
                </a:lnTo>
                <a:lnTo>
                  <a:pt x="17" y="328"/>
                </a:lnTo>
                <a:lnTo>
                  <a:pt x="20" y="328"/>
                </a:lnTo>
                <a:lnTo>
                  <a:pt x="22" y="328"/>
                </a:lnTo>
                <a:lnTo>
                  <a:pt x="25" y="328"/>
                </a:lnTo>
                <a:lnTo>
                  <a:pt x="28" y="328"/>
                </a:lnTo>
                <a:lnTo>
                  <a:pt x="31" y="328"/>
                </a:lnTo>
                <a:lnTo>
                  <a:pt x="34" y="328"/>
                </a:lnTo>
                <a:lnTo>
                  <a:pt x="37" y="328"/>
                </a:lnTo>
                <a:lnTo>
                  <a:pt x="39" y="328"/>
                </a:lnTo>
                <a:lnTo>
                  <a:pt x="42" y="328"/>
                </a:lnTo>
                <a:lnTo>
                  <a:pt x="45" y="328"/>
                </a:lnTo>
                <a:lnTo>
                  <a:pt x="48" y="328"/>
                </a:lnTo>
                <a:lnTo>
                  <a:pt x="51" y="328"/>
                </a:lnTo>
                <a:lnTo>
                  <a:pt x="53" y="328"/>
                </a:lnTo>
                <a:lnTo>
                  <a:pt x="56" y="328"/>
                </a:lnTo>
                <a:lnTo>
                  <a:pt x="59" y="328"/>
                </a:lnTo>
                <a:lnTo>
                  <a:pt x="62" y="328"/>
                </a:lnTo>
                <a:lnTo>
                  <a:pt x="65" y="328"/>
                </a:lnTo>
                <a:lnTo>
                  <a:pt x="67" y="328"/>
                </a:lnTo>
                <a:lnTo>
                  <a:pt x="70" y="328"/>
                </a:lnTo>
                <a:lnTo>
                  <a:pt x="73" y="328"/>
                </a:lnTo>
                <a:lnTo>
                  <a:pt x="76" y="328"/>
                </a:lnTo>
                <a:lnTo>
                  <a:pt x="79" y="327"/>
                </a:lnTo>
                <a:lnTo>
                  <a:pt x="81" y="327"/>
                </a:lnTo>
                <a:lnTo>
                  <a:pt x="84" y="327"/>
                </a:lnTo>
                <a:lnTo>
                  <a:pt x="87" y="327"/>
                </a:lnTo>
                <a:lnTo>
                  <a:pt x="90" y="327"/>
                </a:lnTo>
                <a:lnTo>
                  <a:pt x="93" y="327"/>
                </a:lnTo>
                <a:lnTo>
                  <a:pt x="96" y="327"/>
                </a:lnTo>
                <a:lnTo>
                  <a:pt x="98" y="326"/>
                </a:lnTo>
                <a:lnTo>
                  <a:pt x="101" y="326"/>
                </a:lnTo>
                <a:lnTo>
                  <a:pt x="104" y="326"/>
                </a:lnTo>
                <a:lnTo>
                  <a:pt x="107" y="325"/>
                </a:lnTo>
                <a:lnTo>
                  <a:pt x="110" y="325"/>
                </a:lnTo>
                <a:lnTo>
                  <a:pt x="112" y="324"/>
                </a:lnTo>
                <a:lnTo>
                  <a:pt x="115" y="324"/>
                </a:lnTo>
                <a:lnTo>
                  <a:pt x="118" y="323"/>
                </a:lnTo>
                <a:lnTo>
                  <a:pt x="121" y="322"/>
                </a:lnTo>
                <a:lnTo>
                  <a:pt x="124" y="321"/>
                </a:lnTo>
                <a:lnTo>
                  <a:pt x="126" y="321"/>
                </a:lnTo>
                <a:lnTo>
                  <a:pt x="129" y="319"/>
                </a:lnTo>
                <a:lnTo>
                  <a:pt x="132" y="318"/>
                </a:lnTo>
                <a:lnTo>
                  <a:pt x="135" y="317"/>
                </a:lnTo>
                <a:lnTo>
                  <a:pt x="138" y="315"/>
                </a:lnTo>
                <a:lnTo>
                  <a:pt x="140" y="314"/>
                </a:lnTo>
                <a:lnTo>
                  <a:pt x="143" y="312"/>
                </a:lnTo>
                <a:lnTo>
                  <a:pt x="146" y="310"/>
                </a:lnTo>
                <a:lnTo>
                  <a:pt x="149" y="307"/>
                </a:lnTo>
                <a:lnTo>
                  <a:pt x="152" y="305"/>
                </a:lnTo>
                <a:lnTo>
                  <a:pt x="155" y="302"/>
                </a:lnTo>
                <a:lnTo>
                  <a:pt x="157" y="299"/>
                </a:lnTo>
                <a:lnTo>
                  <a:pt x="160" y="295"/>
                </a:lnTo>
                <a:lnTo>
                  <a:pt x="163" y="292"/>
                </a:lnTo>
                <a:lnTo>
                  <a:pt x="166" y="288"/>
                </a:lnTo>
                <a:lnTo>
                  <a:pt x="169" y="284"/>
                </a:lnTo>
                <a:lnTo>
                  <a:pt x="171" y="279"/>
                </a:lnTo>
                <a:lnTo>
                  <a:pt x="174" y="274"/>
                </a:lnTo>
                <a:lnTo>
                  <a:pt x="177" y="269"/>
                </a:lnTo>
                <a:lnTo>
                  <a:pt x="180" y="263"/>
                </a:lnTo>
                <a:lnTo>
                  <a:pt x="183" y="257"/>
                </a:lnTo>
                <a:lnTo>
                  <a:pt x="185" y="251"/>
                </a:lnTo>
                <a:lnTo>
                  <a:pt x="188" y="244"/>
                </a:lnTo>
                <a:lnTo>
                  <a:pt x="191" y="237"/>
                </a:lnTo>
                <a:lnTo>
                  <a:pt x="194" y="229"/>
                </a:lnTo>
                <a:lnTo>
                  <a:pt x="197" y="222"/>
                </a:lnTo>
                <a:lnTo>
                  <a:pt x="200" y="213"/>
                </a:lnTo>
                <a:lnTo>
                  <a:pt x="202" y="205"/>
                </a:lnTo>
                <a:lnTo>
                  <a:pt x="205" y="196"/>
                </a:lnTo>
                <a:lnTo>
                  <a:pt x="208" y="187"/>
                </a:lnTo>
                <a:lnTo>
                  <a:pt x="211" y="178"/>
                </a:lnTo>
                <a:lnTo>
                  <a:pt x="214" y="168"/>
                </a:lnTo>
                <a:lnTo>
                  <a:pt x="216" y="159"/>
                </a:lnTo>
                <a:lnTo>
                  <a:pt x="219" y="149"/>
                </a:lnTo>
                <a:lnTo>
                  <a:pt x="222" y="139"/>
                </a:lnTo>
                <a:lnTo>
                  <a:pt x="225" y="129"/>
                </a:lnTo>
                <a:lnTo>
                  <a:pt x="228" y="119"/>
                </a:lnTo>
                <a:lnTo>
                  <a:pt x="230" y="109"/>
                </a:lnTo>
                <a:lnTo>
                  <a:pt x="233" y="99"/>
                </a:lnTo>
                <a:lnTo>
                  <a:pt x="236" y="90"/>
                </a:lnTo>
                <a:lnTo>
                  <a:pt x="239" y="80"/>
                </a:lnTo>
                <a:lnTo>
                  <a:pt x="242" y="71"/>
                </a:lnTo>
                <a:lnTo>
                  <a:pt x="244" y="62"/>
                </a:lnTo>
                <a:lnTo>
                  <a:pt x="247" y="54"/>
                </a:lnTo>
                <a:lnTo>
                  <a:pt x="250" y="46"/>
                </a:lnTo>
                <a:lnTo>
                  <a:pt x="253" y="39"/>
                </a:lnTo>
                <a:lnTo>
                  <a:pt x="256" y="32"/>
                </a:lnTo>
                <a:lnTo>
                  <a:pt x="259" y="25"/>
                </a:lnTo>
                <a:lnTo>
                  <a:pt x="261" y="19"/>
                </a:lnTo>
                <a:lnTo>
                  <a:pt x="264" y="14"/>
                </a:lnTo>
                <a:lnTo>
                  <a:pt x="267" y="10"/>
                </a:lnTo>
                <a:lnTo>
                  <a:pt x="270" y="6"/>
                </a:lnTo>
                <a:lnTo>
                  <a:pt x="273" y="4"/>
                </a:lnTo>
                <a:lnTo>
                  <a:pt x="275" y="2"/>
                </a:lnTo>
                <a:lnTo>
                  <a:pt x="278" y="0"/>
                </a:lnTo>
                <a:lnTo>
                  <a:pt x="281" y="0"/>
                </a:lnTo>
                <a:lnTo>
                  <a:pt x="284" y="0"/>
                </a:lnTo>
                <a:lnTo>
                  <a:pt x="287" y="2"/>
                </a:lnTo>
                <a:lnTo>
                  <a:pt x="289" y="4"/>
                </a:lnTo>
                <a:lnTo>
                  <a:pt x="292" y="6"/>
                </a:lnTo>
                <a:lnTo>
                  <a:pt x="295" y="10"/>
                </a:lnTo>
                <a:lnTo>
                  <a:pt x="298" y="14"/>
                </a:lnTo>
                <a:lnTo>
                  <a:pt x="301" y="19"/>
                </a:lnTo>
                <a:lnTo>
                  <a:pt x="303" y="25"/>
                </a:lnTo>
                <a:lnTo>
                  <a:pt x="306" y="32"/>
                </a:lnTo>
                <a:lnTo>
                  <a:pt x="309" y="39"/>
                </a:lnTo>
                <a:lnTo>
                  <a:pt x="312" y="46"/>
                </a:lnTo>
                <a:lnTo>
                  <a:pt x="315" y="54"/>
                </a:lnTo>
                <a:lnTo>
                  <a:pt x="318" y="62"/>
                </a:lnTo>
                <a:lnTo>
                  <a:pt x="320" y="71"/>
                </a:lnTo>
                <a:lnTo>
                  <a:pt x="323" y="80"/>
                </a:lnTo>
                <a:lnTo>
                  <a:pt x="326" y="90"/>
                </a:lnTo>
                <a:lnTo>
                  <a:pt x="329" y="99"/>
                </a:lnTo>
                <a:lnTo>
                  <a:pt x="332" y="109"/>
                </a:lnTo>
                <a:lnTo>
                  <a:pt x="334" y="119"/>
                </a:lnTo>
                <a:lnTo>
                  <a:pt x="337" y="129"/>
                </a:lnTo>
                <a:lnTo>
                  <a:pt x="340" y="139"/>
                </a:lnTo>
                <a:lnTo>
                  <a:pt x="343" y="149"/>
                </a:lnTo>
                <a:lnTo>
                  <a:pt x="346" y="159"/>
                </a:lnTo>
                <a:lnTo>
                  <a:pt x="348" y="168"/>
                </a:lnTo>
                <a:lnTo>
                  <a:pt x="351" y="178"/>
                </a:lnTo>
                <a:lnTo>
                  <a:pt x="354" y="187"/>
                </a:lnTo>
                <a:lnTo>
                  <a:pt x="357" y="196"/>
                </a:lnTo>
                <a:lnTo>
                  <a:pt x="360" y="205"/>
                </a:lnTo>
                <a:lnTo>
                  <a:pt x="362" y="213"/>
                </a:lnTo>
                <a:lnTo>
                  <a:pt x="365" y="222"/>
                </a:lnTo>
                <a:lnTo>
                  <a:pt x="368" y="229"/>
                </a:lnTo>
                <a:lnTo>
                  <a:pt x="371" y="237"/>
                </a:lnTo>
                <a:lnTo>
                  <a:pt x="374" y="244"/>
                </a:lnTo>
                <a:lnTo>
                  <a:pt x="377" y="251"/>
                </a:lnTo>
                <a:lnTo>
                  <a:pt x="379" y="257"/>
                </a:lnTo>
                <a:lnTo>
                  <a:pt x="382" y="263"/>
                </a:lnTo>
                <a:lnTo>
                  <a:pt x="385" y="269"/>
                </a:lnTo>
                <a:lnTo>
                  <a:pt x="388" y="274"/>
                </a:lnTo>
                <a:lnTo>
                  <a:pt x="391" y="279"/>
                </a:lnTo>
                <a:lnTo>
                  <a:pt x="393" y="284"/>
                </a:lnTo>
                <a:lnTo>
                  <a:pt x="396" y="288"/>
                </a:lnTo>
                <a:lnTo>
                  <a:pt x="399" y="292"/>
                </a:lnTo>
                <a:lnTo>
                  <a:pt x="402" y="295"/>
                </a:lnTo>
                <a:lnTo>
                  <a:pt x="405" y="299"/>
                </a:lnTo>
                <a:lnTo>
                  <a:pt x="407" y="302"/>
                </a:lnTo>
                <a:lnTo>
                  <a:pt x="410" y="305"/>
                </a:lnTo>
                <a:lnTo>
                  <a:pt x="413" y="307"/>
                </a:lnTo>
                <a:lnTo>
                  <a:pt x="416" y="310"/>
                </a:lnTo>
                <a:lnTo>
                  <a:pt x="419" y="312"/>
                </a:lnTo>
                <a:lnTo>
                  <a:pt x="421" y="314"/>
                </a:lnTo>
                <a:lnTo>
                  <a:pt x="424" y="315"/>
                </a:lnTo>
                <a:lnTo>
                  <a:pt x="427" y="317"/>
                </a:lnTo>
                <a:lnTo>
                  <a:pt x="430" y="318"/>
                </a:lnTo>
                <a:lnTo>
                  <a:pt x="433" y="319"/>
                </a:lnTo>
                <a:lnTo>
                  <a:pt x="436" y="321"/>
                </a:lnTo>
                <a:lnTo>
                  <a:pt x="438" y="321"/>
                </a:lnTo>
                <a:lnTo>
                  <a:pt x="441" y="322"/>
                </a:lnTo>
                <a:lnTo>
                  <a:pt x="444" y="323"/>
                </a:lnTo>
                <a:lnTo>
                  <a:pt x="447" y="324"/>
                </a:lnTo>
                <a:lnTo>
                  <a:pt x="450" y="324"/>
                </a:lnTo>
                <a:lnTo>
                  <a:pt x="452" y="325"/>
                </a:lnTo>
                <a:lnTo>
                  <a:pt x="455" y="325"/>
                </a:lnTo>
                <a:lnTo>
                  <a:pt x="458" y="326"/>
                </a:lnTo>
                <a:lnTo>
                  <a:pt x="461" y="326"/>
                </a:lnTo>
                <a:lnTo>
                  <a:pt x="464" y="326"/>
                </a:lnTo>
                <a:lnTo>
                  <a:pt x="466" y="327"/>
                </a:lnTo>
                <a:lnTo>
                  <a:pt x="469" y="327"/>
                </a:lnTo>
                <a:lnTo>
                  <a:pt x="472" y="327"/>
                </a:lnTo>
                <a:lnTo>
                  <a:pt x="475" y="327"/>
                </a:lnTo>
                <a:lnTo>
                  <a:pt x="478" y="327"/>
                </a:lnTo>
                <a:lnTo>
                  <a:pt x="481" y="327"/>
                </a:lnTo>
                <a:lnTo>
                  <a:pt x="483" y="327"/>
                </a:lnTo>
                <a:lnTo>
                  <a:pt x="486" y="328"/>
                </a:lnTo>
                <a:lnTo>
                  <a:pt x="489" y="328"/>
                </a:lnTo>
                <a:lnTo>
                  <a:pt x="492" y="328"/>
                </a:lnTo>
                <a:lnTo>
                  <a:pt x="495" y="328"/>
                </a:lnTo>
                <a:lnTo>
                  <a:pt x="497" y="328"/>
                </a:lnTo>
                <a:lnTo>
                  <a:pt x="500" y="328"/>
                </a:lnTo>
                <a:lnTo>
                  <a:pt x="503" y="328"/>
                </a:lnTo>
                <a:lnTo>
                  <a:pt x="506" y="328"/>
                </a:lnTo>
                <a:lnTo>
                  <a:pt x="509" y="328"/>
                </a:lnTo>
                <a:lnTo>
                  <a:pt x="511" y="328"/>
                </a:lnTo>
                <a:lnTo>
                  <a:pt x="514" y="328"/>
                </a:lnTo>
                <a:lnTo>
                  <a:pt x="517" y="328"/>
                </a:lnTo>
                <a:lnTo>
                  <a:pt x="520" y="328"/>
                </a:lnTo>
                <a:lnTo>
                  <a:pt x="523" y="328"/>
                </a:lnTo>
                <a:lnTo>
                  <a:pt x="525" y="328"/>
                </a:lnTo>
                <a:lnTo>
                  <a:pt x="528" y="328"/>
                </a:lnTo>
                <a:lnTo>
                  <a:pt x="531" y="328"/>
                </a:lnTo>
                <a:lnTo>
                  <a:pt x="534" y="328"/>
                </a:lnTo>
                <a:lnTo>
                  <a:pt x="537" y="328"/>
                </a:lnTo>
                <a:lnTo>
                  <a:pt x="540" y="328"/>
                </a:lnTo>
                <a:lnTo>
                  <a:pt x="542" y="328"/>
                </a:lnTo>
                <a:lnTo>
                  <a:pt x="545" y="328"/>
                </a:lnTo>
                <a:lnTo>
                  <a:pt x="548" y="328"/>
                </a:lnTo>
                <a:lnTo>
                  <a:pt x="551" y="328"/>
                </a:lnTo>
                <a:lnTo>
                  <a:pt x="554" y="328"/>
                </a:lnTo>
                <a:lnTo>
                  <a:pt x="556" y="328"/>
                </a:lnTo>
                <a:lnTo>
                  <a:pt x="559" y="328"/>
                </a:lnTo>
                <a:lnTo>
                  <a:pt x="562" y="32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spect="1" noChangeArrowheads="1"/>
          </p:cNvSpPr>
          <p:nvPr/>
        </p:nvSpPr>
        <p:spPr bwMode="auto">
          <a:xfrm rot="-5400000">
            <a:off x="1998662" y="1997076"/>
            <a:ext cx="180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400" b="1"/>
              <a:t>Number of Proteins</a:t>
            </a:r>
          </a:p>
        </p:txBody>
      </p:sp>
      <p:sp>
        <p:nvSpPr>
          <p:cNvPr id="22553" name="Text Box 25"/>
          <p:cNvSpPr txBox="1">
            <a:spLocks noChangeAspect="1" noChangeArrowheads="1"/>
          </p:cNvSpPr>
          <p:nvPr/>
        </p:nvSpPr>
        <p:spPr bwMode="auto">
          <a:xfrm>
            <a:off x="3884613" y="2271713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n-US" sz="1400" b="1">
                <a:solidFill>
                  <a:srgbClr val="D93238"/>
                </a:solidFill>
              </a:rPr>
              <a:t>Proteins</a:t>
            </a:r>
          </a:p>
          <a:p>
            <a:pPr algn="r"/>
            <a:r>
              <a:rPr lang="en-US" sz="1400" b="1">
                <a:solidFill>
                  <a:srgbClr val="D93238"/>
                </a:solidFill>
              </a:rPr>
              <a:t>Detected</a:t>
            </a:r>
          </a:p>
        </p:txBody>
      </p:sp>
      <p:sp>
        <p:nvSpPr>
          <p:cNvPr id="22554" name="Text Box 26"/>
          <p:cNvSpPr txBox="1">
            <a:spLocks noChangeAspect="1" noChangeArrowheads="1"/>
          </p:cNvSpPr>
          <p:nvPr/>
        </p:nvSpPr>
        <p:spPr bwMode="auto">
          <a:xfrm>
            <a:off x="4897438" y="1255713"/>
            <a:ext cx="1579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/>
              <a:t>Distribution of </a:t>
            </a:r>
          </a:p>
          <a:p>
            <a:r>
              <a:rPr lang="en-US" sz="1400" b="1"/>
              <a:t>Protein Amounts</a:t>
            </a:r>
          </a:p>
        </p:txBody>
      </p:sp>
    </p:spTree>
    <p:extLst>
      <p:ext uri="{BB962C8B-B14F-4D97-AF65-F5344CB8AC3E}">
        <p14:creationId xmlns:p14="http://schemas.microsoft.com/office/powerpoint/2010/main" val="17293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6" name="Group 22"/>
          <p:cNvGrpSpPr>
            <a:grpSpLocks/>
          </p:cNvGrpSpPr>
          <p:nvPr/>
        </p:nvGrpSpPr>
        <p:grpSpPr bwMode="auto">
          <a:xfrm>
            <a:off x="0" y="1066800"/>
            <a:ext cx="9142413" cy="3594100"/>
            <a:chOff x="0" y="672"/>
            <a:chExt cx="5759" cy="2264"/>
          </a:xfrm>
        </p:grpSpPr>
        <p:pic>
          <p:nvPicPr>
            <p:cNvPr id="2359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72"/>
              <a:ext cx="2879" cy="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2879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7244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570413" cy="3594100"/>
          </a:xfrm>
          <a:noFill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8388"/>
            <a:ext cx="4570413" cy="3590925"/>
          </a:xfr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Number of Proteins in Mixture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24400"/>
            <a:ext cx="20208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2763" y="4754563"/>
            <a:ext cx="666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Tissue</a:t>
            </a:r>
            <a:endParaRPr lang="en-US" sz="1200" b="1" baseline="-25000">
              <a:latin typeface="Arial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7244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52988" y="4754563"/>
            <a:ext cx="97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985000" y="4754563"/>
            <a:ext cx="97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2017713" y="4800600"/>
            <a:ext cx="268287" cy="274638"/>
            <a:chOff x="144" y="2688"/>
            <a:chExt cx="169" cy="173"/>
          </a:xfrm>
        </p:grpSpPr>
        <p:sp>
          <p:nvSpPr>
            <p:cNvPr id="23604" name="Text Box 13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3605" name="Oval 14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5" name="Group 15"/>
          <p:cNvGrpSpPr>
            <a:grpSpLocks/>
          </p:cNvGrpSpPr>
          <p:nvPr/>
        </p:nvGrpSpPr>
        <p:grpSpPr bwMode="auto">
          <a:xfrm>
            <a:off x="6330950" y="4800600"/>
            <a:ext cx="268288" cy="274638"/>
            <a:chOff x="144" y="2688"/>
            <a:chExt cx="169" cy="173"/>
          </a:xfrm>
        </p:grpSpPr>
        <p:sp>
          <p:nvSpPr>
            <p:cNvPr id="23602" name="Text Box 16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3603" name="Oval 17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6" name="Group 18"/>
          <p:cNvGrpSpPr>
            <a:grpSpLocks/>
          </p:cNvGrpSpPr>
          <p:nvPr/>
        </p:nvGrpSpPr>
        <p:grpSpPr bwMode="auto">
          <a:xfrm>
            <a:off x="8455025" y="4800600"/>
            <a:ext cx="268288" cy="274638"/>
            <a:chOff x="480" y="2803"/>
            <a:chExt cx="169" cy="173"/>
          </a:xfrm>
        </p:grpSpPr>
        <p:sp>
          <p:nvSpPr>
            <p:cNvPr id="23600" name="Text Box 19"/>
            <p:cNvSpPr txBox="1">
              <a:spLocks noChangeArrowheads="1"/>
            </p:cNvSpPr>
            <p:nvPr/>
          </p:nvSpPr>
          <p:spPr bwMode="auto">
            <a:xfrm>
              <a:off x="480" y="280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2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3601" name="Oval 20"/>
            <p:cNvSpPr>
              <a:spLocks noChangeArrowheads="1"/>
            </p:cNvSpPr>
            <p:nvPr/>
          </p:nvSpPr>
          <p:spPr bwMode="auto">
            <a:xfrm>
              <a:off x="492" y="280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8" name="Text Box 26"/>
          <p:cNvSpPr txBox="1">
            <a:spLocks noChangeArrowheads="1"/>
          </p:cNvSpPr>
          <p:nvPr/>
        </p:nvSpPr>
        <p:spPr bwMode="auto">
          <a:xfrm>
            <a:off x="3408363" y="1233488"/>
            <a:ext cx="78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3569" name="Text Box 27"/>
          <p:cNvSpPr txBox="1">
            <a:spLocks noChangeArrowheads="1"/>
          </p:cNvSpPr>
          <p:nvPr/>
        </p:nvSpPr>
        <p:spPr bwMode="auto">
          <a:xfrm>
            <a:off x="7123113" y="1233488"/>
            <a:ext cx="163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Success Rate</a:t>
            </a:r>
            <a:endParaRPr lang="en-US" sz="1800" b="1" baseline="-25000">
              <a:solidFill>
                <a:srgbClr val="D93238"/>
              </a:solidFill>
            </a:endParaRPr>
          </a:p>
        </p:txBody>
      </p:sp>
      <p:grpSp>
        <p:nvGrpSpPr>
          <p:cNvPr id="23570" name="Group 28"/>
          <p:cNvGrpSpPr>
            <a:grpSpLocks/>
          </p:cNvGrpSpPr>
          <p:nvPr/>
        </p:nvGrpSpPr>
        <p:grpSpPr bwMode="auto">
          <a:xfrm>
            <a:off x="828675" y="3516313"/>
            <a:ext cx="1000125" cy="457200"/>
            <a:chOff x="922" y="1200"/>
            <a:chExt cx="630" cy="288"/>
          </a:xfrm>
        </p:grpSpPr>
        <p:sp>
          <p:nvSpPr>
            <p:cNvPr id="23593" name="Oval 29"/>
            <p:cNvSpPr>
              <a:spLocks noChangeArrowheads="1"/>
            </p:cNvSpPr>
            <p:nvPr/>
          </p:nvSpPr>
          <p:spPr bwMode="auto">
            <a:xfrm>
              <a:off x="922" y="1264"/>
              <a:ext cx="47" cy="47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30"/>
            <p:cNvSpPr>
              <a:spLocks noChangeArrowheads="1"/>
            </p:cNvSpPr>
            <p:nvPr/>
          </p:nvSpPr>
          <p:spPr bwMode="auto">
            <a:xfrm>
              <a:off x="922" y="1380"/>
              <a:ext cx="4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31"/>
            <p:cNvSpPr txBox="1">
              <a:spLocks noChangeArrowheads="1"/>
            </p:cNvSpPr>
            <p:nvPr/>
          </p:nvSpPr>
          <p:spPr bwMode="auto">
            <a:xfrm>
              <a:off x="960" y="1200"/>
              <a:ext cx="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200" b="1"/>
                <a:t>Tissue</a:t>
              </a:r>
            </a:p>
            <a:p>
              <a:pPr algn="l"/>
              <a:r>
                <a:rPr lang="en-US" sz="1200" b="1"/>
                <a:t>Body Fluid</a:t>
              </a:r>
            </a:p>
          </p:txBody>
        </p:sp>
      </p:grpSp>
      <p:sp>
        <p:nvSpPr>
          <p:cNvPr id="23571" name="Line 32"/>
          <p:cNvSpPr>
            <a:spLocks noChangeShapeType="1"/>
          </p:cNvSpPr>
          <p:nvPr/>
        </p:nvSpPr>
        <p:spPr bwMode="auto">
          <a:xfrm>
            <a:off x="3838575" y="29432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33"/>
          <p:cNvSpPr>
            <a:spLocks noChangeShapeType="1"/>
          </p:cNvSpPr>
          <p:nvPr/>
        </p:nvSpPr>
        <p:spPr bwMode="auto">
          <a:xfrm>
            <a:off x="8401050" y="33051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73" name="Group 34"/>
          <p:cNvGrpSpPr>
            <a:grpSpLocks/>
          </p:cNvGrpSpPr>
          <p:nvPr/>
        </p:nvGrpSpPr>
        <p:grpSpPr bwMode="auto">
          <a:xfrm>
            <a:off x="3705225" y="2619375"/>
            <a:ext cx="268288" cy="274638"/>
            <a:chOff x="144" y="2688"/>
            <a:chExt cx="169" cy="173"/>
          </a:xfrm>
        </p:grpSpPr>
        <p:sp>
          <p:nvSpPr>
            <p:cNvPr id="23591" name="Text Box 35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3592" name="Oval 36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4" name="Group 37"/>
          <p:cNvGrpSpPr>
            <a:grpSpLocks/>
          </p:cNvGrpSpPr>
          <p:nvPr/>
        </p:nvGrpSpPr>
        <p:grpSpPr bwMode="auto">
          <a:xfrm>
            <a:off x="8256588" y="3001963"/>
            <a:ext cx="268287" cy="274637"/>
            <a:chOff x="144" y="2688"/>
            <a:chExt cx="169" cy="173"/>
          </a:xfrm>
        </p:grpSpPr>
        <p:sp>
          <p:nvSpPr>
            <p:cNvPr id="23589" name="Text Box 38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1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3590" name="Oval 39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474913" y="2144713"/>
            <a:ext cx="5364162" cy="4406900"/>
            <a:chOff x="1559" y="1351"/>
            <a:chExt cx="3379" cy="2776"/>
          </a:xfrm>
        </p:grpSpPr>
        <p:pic>
          <p:nvPicPr>
            <p:cNvPr id="23576" name="Picture 4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2976"/>
              <a:ext cx="1273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Text Box 42"/>
            <p:cNvSpPr txBox="1">
              <a:spLocks noChangeArrowheads="1"/>
            </p:cNvSpPr>
            <p:nvPr/>
          </p:nvSpPr>
          <p:spPr bwMode="auto">
            <a:xfrm>
              <a:off x="1667" y="299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grpSp>
          <p:nvGrpSpPr>
            <p:cNvPr id="23578" name="Group 43"/>
            <p:cNvGrpSpPr>
              <a:grpSpLocks/>
            </p:cNvGrpSpPr>
            <p:nvPr/>
          </p:nvGrpSpPr>
          <p:grpSpPr bwMode="auto">
            <a:xfrm>
              <a:off x="2615" y="3024"/>
              <a:ext cx="169" cy="173"/>
              <a:chOff x="480" y="2803"/>
              <a:chExt cx="169" cy="173"/>
            </a:xfrm>
          </p:grpSpPr>
          <p:sp>
            <p:nvSpPr>
              <p:cNvPr id="23587" name="Text Box 44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3588" name="Oval 45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9" name="Line 46"/>
            <p:cNvSpPr>
              <a:spLocks noChangeShapeType="1"/>
            </p:cNvSpPr>
            <p:nvPr/>
          </p:nvSpPr>
          <p:spPr bwMode="auto">
            <a:xfrm>
              <a:off x="1980" y="154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47"/>
            <p:cNvSpPr>
              <a:spLocks noChangeShapeType="1"/>
            </p:cNvSpPr>
            <p:nvPr/>
          </p:nvSpPr>
          <p:spPr bwMode="auto">
            <a:xfrm>
              <a:off x="4860" y="189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1" name="Group 48"/>
            <p:cNvGrpSpPr>
              <a:grpSpLocks/>
            </p:cNvGrpSpPr>
            <p:nvPr/>
          </p:nvGrpSpPr>
          <p:grpSpPr bwMode="auto">
            <a:xfrm>
              <a:off x="1890" y="1351"/>
              <a:ext cx="169" cy="173"/>
              <a:chOff x="480" y="2803"/>
              <a:chExt cx="169" cy="173"/>
            </a:xfrm>
          </p:grpSpPr>
          <p:sp>
            <p:nvSpPr>
              <p:cNvPr id="23585" name="Text Box 49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3586" name="Oval 50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2" name="Group 51"/>
            <p:cNvGrpSpPr>
              <a:grpSpLocks/>
            </p:cNvGrpSpPr>
            <p:nvPr/>
          </p:nvGrpSpPr>
          <p:grpSpPr bwMode="auto">
            <a:xfrm>
              <a:off x="4769" y="1692"/>
              <a:ext cx="169" cy="173"/>
              <a:chOff x="480" y="2803"/>
              <a:chExt cx="169" cy="173"/>
            </a:xfrm>
          </p:grpSpPr>
          <p:sp>
            <p:nvSpPr>
              <p:cNvPr id="23583" name="Text Box 52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2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3584" name="Oval 53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9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9" name="Picture 3" descr="Figur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88" y="381000"/>
            <a:ext cx="6508750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940" name="Picture 4" descr="Responce-to-Random-Data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"/>
          <a:stretch>
            <a:fillRect/>
          </a:stretch>
        </p:blipFill>
        <p:spPr bwMode="auto">
          <a:xfrm>
            <a:off x="1228725" y="3568700"/>
            <a:ext cx="649922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0"/>
            <a:ext cx="8229600" cy="411162"/>
          </a:xfrm>
          <a:noFill/>
          <a:ln/>
        </p:spPr>
        <p:txBody>
          <a:bodyPr/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Response to Random Data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 rot="-5400000">
            <a:off x="624933" y="4737936"/>
            <a:ext cx="2377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</a:rPr>
              <a:t>Normalized Frequency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28600" y="4572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88" y="1219200"/>
            <a:ext cx="9142412" cy="3594100"/>
            <a:chOff x="1" y="768"/>
            <a:chExt cx="5759" cy="2264"/>
          </a:xfrm>
        </p:grpSpPr>
        <p:pic>
          <p:nvPicPr>
            <p:cNvPr id="2462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768"/>
              <a:ext cx="2879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768"/>
              <a:ext cx="2879" cy="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768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8768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876800"/>
            <a:ext cx="20208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9200"/>
            <a:ext cx="4570413" cy="3594100"/>
          </a:xfrm>
          <a:noFill/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570413" cy="3590925"/>
          </a:xfrm>
          <a:noFill/>
        </p:spPr>
      </p:pic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Amount of </a:t>
            </a:r>
            <a:r>
              <a:rPr lang="sv-SE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Peptides Loaded </a:t>
            </a:r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on the Column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12763" y="4914900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Tissue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52988" y="4914900"/>
            <a:ext cx="97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985000" y="4914900"/>
            <a:ext cx="97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017713" y="49609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2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2036763" y="497046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330950" y="49609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2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350000" y="497046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8455025" y="49609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3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8474075" y="497046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3505200" y="1385888"/>
            <a:ext cx="782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315200" y="1385888"/>
            <a:ext cx="1639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Success Rate</a:t>
            </a:r>
            <a:endParaRPr lang="en-US" sz="1800" b="1" baseline="-25000">
              <a:solidFill>
                <a:srgbClr val="D93238"/>
              </a:solidFill>
            </a:endParaRPr>
          </a:p>
        </p:txBody>
      </p:sp>
      <p:grpSp>
        <p:nvGrpSpPr>
          <p:cNvPr id="24597" name="Group 24"/>
          <p:cNvGrpSpPr>
            <a:grpSpLocks/>
          </p:cNvGrpSpPr>
          <p:nvPr/>
        </p:nvGrpSpPr>
        <p:grpSpPr bwMode="auto">
          <a:xfrm>
            <a:off x="828675" y="1447800"/>
            <a:ext cx="1000125" cy="457200"/>
            <a:chOff x="922" y="1200"/>
            <a:chExt cx="630" cy="288"/>
          </a:xfrm>
        </p:grpSpPr>
        <p:sp>
          <p:nvSpPr>
            <p:cNvPr id="24619" name="Oval 25"/>
            <p:cNvSpPr>
              <a:spLocks noChangeArrowheads="1"/>
            </p:cNvSpPr>
            <p:nvPr/>
          </p:nvSpPr>
          <p:spPr bwMode="auto">
            <a:xfrm>
              <a:off x="922" y="1264"/>
              <a:ext cx="47" cy="47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26"/>
            <p:cNvSpPr>
              <a:spLocks noChangeArrowheads="1"/>
            </p:cNvSpPr>
            <p:nvPr/>
          </p:nvSpPr>
          <p:spPr bwMode="auto">
            <a:xfrm>
              <a:off x="922" y="1380"/>
              <a:ext cx="4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Text Box 27"/>
            <p:cNvSpPr txBox="1">
              <a:spLocks noChangeArrowheads="1"/>
            </p:cNvSpPr>
            <p:nvPr/>
          </p:nvSpPr>
          <p:spPr bwMode="auto">
            <a:xfrm>
              <a:off x="960" y="1200"/>
              <a:ext cx="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200" b="1"/>
                <a:t>Tissue</a:t>
              </a:r>
            </a:p>
            <a:p>
              <a:pPr algn="l"/>
              <a:r>
                <a:rPr lang="en-US" sz="1200" b="1"/>
                <a:t>Body Fluid</a:t>
              </a:r>
            </a:p>
          </p:txBody>
        </p:sp>
      </p:grpSp>
      <p:sp>
        <p:nvSpPr>
          <p:cNvPr id="24598" name="Line 28"/>
          <p:cNvSpPr>
            <a:spLocks noChangeShapeType="1"/>
          </p:cNvSpPr>
          <p:nvPr/>
        </p:nvSpPr>
        <p:spPr bwMode="auto">
          <a:xfrm>
            <a:off x="1619250" y="26003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9"/>
          <p:cNvSpPr>
            <a:spLocks noChangeShapeType="1"/>
          </p:cNvSpPr>
          <p:nvPr/>
        </p:nvSpPr>
        <p:spPr bwMode="auto">
          <a:xfrm>
            <a:off x="6219825" y="32385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0" name="Group 30"/>
          <p:cNvGrpSpPr>
            <a:grpSpLocks/>
          </p:cNvGrpSpPr>
          <p:nvPr/>
        </p:nvGrpSpPr>
        <p:grpSpPr bwMode="auto">
          <a:xfrm>
            <a:off x="1485900" y="2305050"/>
            <a:ext cx="268288" cy="274638"/>
            <a:chOff x="480" y="2803"/>
            <a:chExt cx="169" cy="173"/>
          </a:xfrm>
        </p:grpSpPr>
        <p:sp>
          <p:nvSpPr>
            <p:cNvPr id="24617" name="Text Box 31"/>
            <p:cNvSpPr txBox="1">
              <a:spLocks noChangeArrowheads="1"/>
            </p:cNvSpPr>
            <p:nvPr/>
          </p:nvSpPr>
          <p:spPr bwMode="auto">
            <a:xfrm>
              <a:off x="480" y="280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2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18" name="Oval 32"/>
            <p:cNvSpPr>
              <a:spLocks noChangeArrowheads="1"/>
            </p:cNvSpPr>
            <p:nvPr/>
          </p:nvSpPr>
          <p:spPr bwMode="auto">
            <a:xfrm>
              <a:off x="492" y="280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1" name="Group 33"/>
          <p:cNvGrpSpPr>
            <a:grpSpLocks/>
          </p:cNvGrpSpPr>
          <p:nvPr/>
        </p:nvGrpSpPr>
        <p:grpSpPr bwMode="auto">
          <a:xfrm>
            <a:off x="6084888" y="2954338"/>
            <a:ext cx="268287" cy="274637"/>
            <a:chOff x="480" y="2803"/>
            <a:chExt cx="169" cy="173"/>
          </a:xfrm>
        </p:grpSpPr>
        <p:sp>
          <p:nvSpPr>
            <p:cNvPr id="24615" name="Text Box 34"/>
            <p:cNvSpPr txBox="1">
              <a:spLocks noChangeArrowheads="1"/>
            </p:cNvSpPr>
            <p:nvPr/>
          </p:nvSpPr>
          <p:spPr bwMode="auto">
            <a:xfrm>
              <a:off x="480" y="280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2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16" name="Oval 35"/>
            <p:cNvSpPr>
              <a:spLocks noChangeArrowheads="1"/>
            </p:cNvSpPr>
            <p:nvPr/>
          </p:nvSpPr>
          <p:spPr bwMode="auto">
            <a:xfrm>
              <a:off x="492" y="280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474913" y="1704975"/>
            <a:ext cx="5699125" cy="4999038"/>
            <a:chOff x="1559" y="1074"/>
            <a:chExt cx="3590" cy="3149"/>
          </a:xfrm>
        </p:grpSpPr>
        <p:pic>
          <p:nvPicPr>
            <p:cNvPr id="24603" name="Picture 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3072"/>
              <a:ext cx="1273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Text Box 38"/>
            <p:cNvSpPr txBox="1">
              <a:spLocks noChangeArrowheads="1"/>
            </p:cNvSpPr>
            <p:nvPr/>
          </p:nvSpPr>
          <p:spPr bwMode="auto">
            <a:xfrm>
              <a:off x="1667" y="3096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05" name="Oval 39"/>
            <p:cNvSpPr>
              <a:spLocks noChangeArrowheads="1"/>
            </p:cNvSpPr>
            <p:nvPr/>
          </p:nvSpPr>
          <p:spPr bwMode="auto">
            <a:xfrm>
              <a:off x="2627" y="3131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Text Box 40"/>
            <p:cNvSpPr txBox="1">
              <a:spLocks noChangeArrowheads="1"/>
            </p:cNvSpPr>
            <p:nvPr/>
          </p:nvSpPr>
          <p:spPr bwMode="auto">
            <a:xfrm>
              <a:off x="2615" y="312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3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4607" name="Line 41"/>
            <p:cNvSpPr>
              <a:spLocks noChangeShapeType="1"/>
            </p:cNvSpPr>
            <p:nvPr/>
          </p:nvSpPr>
          <p:spPr bwMode="auto">
            <a:xfrm>
              <a:off x="2154" y="12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42"/>
            <p:cNvSpPr>
              <a:spLocks noChangeShapeType="1"/>
            </p:cNvSpPr>
            <p:nvPr/>
          </p:nvSpPr>
          <p:spPr bwMode="auto">
            <a:xfrm>
              <a:off x="5070" y="1323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9" name="Group 43"/>
            <p:cNvGrpSpPr>
              <a:grpSpLocks/>
            </p:cNvGrpSpPr>
            <p:nvPr/>
          </p:nvGrpSpPr>
          <p:grpSpPr bwMode="auto">
            <a:xfrm>
              <a:off x="4980" y="1152"/>
              <a:ext cx="169" cy="173"/>
              <a:chOff x="4176" y="1824"/>
              <a:chExt cx="169" cy="173"/>
            </a:xfrm>
          </p:grpSpPr>
          <p:sp>
            <p:nvSpPr>
              <p:cNvPr id="24613" name="Text Box 44"/>
              <p:cNvSpPr txBox="1">
                <a:spLocks noChangeArrowheads="1"/>
              </p:cNvSpPr>
              <p:nvPr/>
            </p:nvSpPr>
            <p:spPr bwMode="auto">
              <a:xfrm>
                <a:off x="4176" y="182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3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4614" name="Oval 45"/>
              <p:cNvSpPr>
                <a:spLocks noChangeArrowheads="1"/>
              </p:cNvSpPr>
              <p:nvPr/>
            </p:nvSpPr>
            <p:spPr bwMode="auto">
              <a:xfrm>
                <a:off x="4188" y="1830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0" name="Group 46"/>
            <p:cNvGrpSpPr>
              <a:grpSpLocks/>
            </p:cNvGrpSpPr>
            <p:nvPr/>
          </p:nvGrpSpPr>
          <p:grpSpPr bwMode="auto">
            <a:xfrm>
              <a:off x="2070" y="1074"/>
              <a:ext cx="169" cy="173"/>
              <a:chOff x="4176" y="1824"/>
              <a:chExt cx="169" cy="173"/>
            </a:xfrm>
          </p:grpSpPr>
          <p:sp>
            <p:nvSpPr>
              <p:cNvPr id="24611" name="Text Box 47"/>
              <p:cNvSpPr txBox="1">
                <a:spLocks noChangeArrowheads="1"/>
              </p:cNvSpPr>
              <p:nvPr/>
            </p:nvSpPr>
            <p:spPr bwMode="auto">
              <a:xfrm>
                <a:off x="4176" y="1824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3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4612" name="Oval 48"/>
              <p:cNvSpPr>
                <a:spLocks noChangeArrowheads="1"/>
              </p:cNvSpPr>
              <p:nvPr/>
            </p:nvSpPr>
            <p:spPr bwMode="auto">
              <a:xfrm>
                <a:off x="4188" y="1830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34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90" grpId="0"/>
      <p:bldP spid="24591" grpId="0" animBg="1"/>
      <p:bldP spid="24592" grpId="0"/>
      <p:bldP spid="2459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1066800"/>
            <a:ext cx="9144000" cy="3594100"/>
            <a:chOff x="0" y="672"/>
            <a:chExt cx="5760" cy="2264"/>
          </a:xfrm>
        </p:grpSpPr>
        <p:pic>
          <p:nvPicPr>
            <p:cNvPr id="2564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2879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5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672"/>
              <a:ext cx="2879" cy="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7244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724400"/>
            <a:ext cx="2020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24400"/>
            <a:ext cx="20208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570413" cy="3594100"/>
          </a:xfrm>
          <a:noFill/>
        </p:spPr>
      </p:pic>
      <p:pic>
        <p:nvPicPr>
          <p:cNvPr id="2560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570413" cy="3590925"/>
          </a:xfrm>
          <a:noFill/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Peptide Separation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12763" y="4754563"/>
            <a:ext cx="666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200" b="1">
                <a:latin typeface="Arial" charset="0"/>
              </a:rPr>
              <a:t>Tissue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52988" y="4754563"/>
            <a:ext cx="97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  <a:endParaRPr lang="en-US" sz="1200" b="1" baseline="-25000"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985000" y="4754563"/>
            <a:ext cx="97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 b="1">
                <a:latin typeface="Arial" charset="0"/>
              </a:rPr>
              <a:t>Body Fluid</a:t>
            </a:r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2017713" y="4800600"/>
            <a:ext cx="268287" cy="274638"/>
            <a:chOff x="144" y="2688"/>
            <a:chExt cx="169" cy="173"/>
          </a:xfrm>
        </p:grpSpPr>
        <p:sp>
          <p:nvSpPr>
            <p:cNvPr id="25651" name="Text Box 13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3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5652" name="Oval 14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15"/>
          <p:cNvGrpSpPr>
            <a:grpSpLocks/>
          </p:cNvGrpSpPr>
          <p:nvPr/>
        </p:nvGrpSpPr>
        <p:grpSpPr bwMode="auto">
          <a:xfrm>
            <a:off x="6330950" y="4800600"/>
            <a:ext cx="268288" cy="274638"/>
            <a:chOff x="144" y="2688"/>
            <a:chExt cx="169" cy="173"/>
          </a:xfrm>
        </p:grpSpPr>
        <p:sp>
          <p:nvSpPr>
            <p:cNvPr id="25649" name="Text Box 16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3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5650" name="Oval 17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4" name="Group 18"/>
          <p:cNvGrpSpPr>
            <a:grpSpLocks/>
          </p:cNvGrpSpPr>
          <p:nvPr/>
        </p:nvGrpSpPr>
        <p:grpSpPr bwMode="auto">
          <a:xfrm>
            <a:off x="8455025" y="4800600"/>
            <a:ext cx="268288" cy="274638"/>
            <a:chOff x="480" y="2803"/>
            <a:chExt cx="169" cy="173"/>
          </a:xfrm>
        </p:grpSpPr>
        <p:sp>
          <p:nvSpPr>
            <p:cNvPr id="25647" name="Text Box 19"/>
            <p:cNvSpPr txBox="1">
              <a:spLocks noChangeArrowheads="1"/>
            </p:cNvSpPr>
            <p:nvPr/>
          </p:nvSpPr>
          <p:spPr bwMode="auto">
            <a:xfrm>
              <a:off x="480" y="280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4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5648" name="Oval 20"/>
            <p:cNvSpPr>
              <a:spLocks noChangeArrowheads="1"/>
            </p:cNvSpPr>
            <p:nvPr/>
          </p:nvSpPr>
          <p:spPr bwMode="auto">
            <a:xfrm>
              <a:off x="492" y="2809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3408363" y="1233488"/>
            <a:ext cx="782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RDR</a:t>
            </a:r>
            <a:r>
              <a:rPr lang="en-US" sz="1800" b="1" baseline="-25000">
                <a:solidFill>
                  <a:srgbClr val="D93238"/>
                </a:solidFill>
              </a:rPr>
              <a:t>50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7123113" y="1233488"/>
            <a:ext cx="163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b="1">
                <a:solidFill>
                  <a:srgbClr val="D93238"/>
                </a:solidFill>
              </a:rPr>
              <a:t>Success Rate</a:t>
            </a:r>
            <a:endParaRPr lang="en-US" sz="1800" b="1" baseline="-25000">
              <a:solidFill>
                <a:srgbClr val="D93238"/>
              </a:solidFill>
            </a:endParaRPr>
          </a:p>
        </p:txBody>
      </p:sp>
      <p:grpSp>
        <p:nvGrpSpPr>
          <p:cNvPr id="25618" name="Group 27"/>
          <p:cNvGrpSpPr>
            <a:grpSpLocks/>
          </p:cNvGrpSpPr>
          <p:nvPr/>
        </p:nvGrpSpPr>
        <p:grpSpPr bwMode="auto">
          <a:xfrm>
            <a:off x="838200" y="3505200"/>
            <a:ext cx="1000125" cy="457200"/>
            <a:chOff x="922" y="1200"/>
            <a:chExt cx="630" cy="288"/>
          </a:xfrm>
        </p:grpSpPr>
        <p:sp>
          <p:nvSpPr>
            <p:cNvPr id="25641" name="Oval 28"/>
            <p:cNvSpPr>
              <a:spLocks noChangeArrowheads="1"/>
            </p:cNvSpPr>
            <p:nvPr/>
          </p:nvSpPr>
          <p:spPr bwMode="auto">
            <a:xfrm>
              <a:off x="922" y="1264"/>
              <a:ext cx="47" cy="47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29"/>
            <p:cNvSpPr>
              <a:spLocks noChangeArrowheads="1"/>
            </p:cNvSpPr>
            <p:nvPr/>
          </p:nvSpPr>
          <p:spPr bwMode="auto">
            <a:xfrm>
              <a:off x="922" y="1380"/>
              <a:ext cx="47" cy="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Text Box 30"/>
            <p:cNvSpPr txBox="1">
              <a:spLocks noChangeArrowheads="1"/>
            </p:cNvSpPr>
            <p:nvPr/>
          </p:nvSpPr>
          <p:spPr bwMode="auto">
            <a:xfrm>
              <a:off x="960" y="1200"/>
              <a:ext cx="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200" b="1"/>
                <a:t>Tissue</a:t>
              </a:r>
            </a:p>
            <a:p>
              <a:pPr algn="l"/>
              <a:r>
                <a:rPr lang="en-US" sz="1200" b="1"/>
                <a:t>Body Fluid</a:t>
              </a:r>
            </a:p>
          </p:txBody>
        </p:sp>
      </p:grpSp>
      <p:sp>
        <p:nvSpPr>
          <p:cNvPr id="25619" name="Line 31"/>
          <p:cNvSpPr>
            <a:spLocks noChangeShapeType="1"/>
          </p:cNvSpPr>
          <p:nvPr/>
        </p:nvSpPr>
        <p:spPr bwMode="auto">
          <a:xfrm>
            <a:off x="1590675" y="18573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32"/>
          <p:cNvSpPr>
            <a:spLocks noChangeShapeType="1"/>
          </p:cNvSpPr>
          <p:nvPr/>
        </p:nvSpPr>
        <p:spPr bwMode="auto">
          <a:xfrm>
            <a:off x="6162675" y="19145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1" name="Group 33"/>
          <p:cNvGrpSpPr>
            <a:grpSpLocks/>
          </p:cNvGrpSpPr>
          <p:nvPr/>
        </p:nvGrpSpPr>
        <p:grpSpPr bwMode="auto">
          <a:xfrm>
            <a:off x="1455738" y="1552575"/>
            <a:ext cx="268287" cy="274638"/>
            <a:chOff x="144" y="2688"/>
            <a:chExt cx="169" cy="173"/>
          </a:xfrm>
        </p:grpSpPr>
        <p:sp>
          <p:nvSpPr>
            <p:cNvPr id="25639" name="Text Box 34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3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5640" name="Oval 35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2" name="Group 36"/>
          <p:cNvGrpSpPr>
            <a:grpSpLocks/>
          </p:cNvGrpSpPr>
          <p:nvPr/>
        </p:nvGrpSpPr>
        <p:grpSpPr bwMode="auto">
          <a:xfrm>
            <a:off x="6019800" y="1611313"/>
            <a:ext cx="268288" cy="274637"/>
            <a:chOff x="144" y="2688"/>
            <a:chExt cx="169" cy="173"/>
          </a:xfrm>
        </p:grpSpPr>
        <p:sp>
          <p:nvSpPr>
            <p:cNvPr id="25637" name="Text Box 37"/>
            <p:cNvSpPr txBox="1">
              <a:spLocks noChangeArrowheads="1"/>
            </p:cNvSpPr>
            <p:nvPr/>
          </p:nvSpPr>
          <p:spPr bwMode="auto">
            <a:xfrm>
              <a:off x="144" y="2688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3</a:t>
              </a:r>
              <a:endParaRPr lang="en-US" sz="1200" b="1" baseline="-25000">
                <a:latin typeface="Arial" charset="0"/>
              </a:endParaRPr>
            </a:p>
          </p:txBody>
        </p:sp>
        <p:sp>
          <p:nvSpPr>
            <p:cNvPr id="25638" name="Oval 38"/>
            <p:cNvSpPr>
              <a:spLocks noChangeArrowheads="1"/>
            </p:cNvSpPr>
            <p:nvPr/>
          </p:nvSpPr>
          <p:spPr bwMode="auto">
            <a:xfrm>
              <a:off x="156" y="2694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332038" y="1277938"/>
            <a:ext cx="4830762" cy="5273675"/>
            <a:chOff x="1469" y="805"/>
            <a:chExt cx="3043" cy="3322"/>
          </a:xfrm>
        </p:grpSpPr>
        <p:pic>
          <p:nvPicPr>
            <p:cNvPr id="25624" name="Picture 4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2976"/>
              <a:ext cx="1273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Text Box 41"/>
            <p:cNvSpPr txBox="1">
              <a:spLocks noChangeArrowheads="1"/>
            </p:cNvSpPr>
            <p:nvPr/>
          </p:nvSpPr>
          <p:spPr bwMode="auto">
            <a:xfrm>
              <a:off x="1667" y="299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grpSp>
          <p:nvGrpSpPr>
            <p:cNvPr id="25626" name="Group 42"/>
            <p:cNvGrpSpPr>
              <a:grpSpLocks/>
            </p:cNvGrpSpPr>
            <p:nvPr/>
          </p:nvGrpSpPr>
          <p:grpSpPr bwMode="auto">
            <a:xfrm>
              <a:off x="2615" y="3024"/>
              <a:ext cx="169" cy="173"/>
              <a:chOff x="480" y="2803"/>
              <a:chExt cx="169" cy="173"/>
            </a:xfrm>
          </p:grpSpPr>
          <p:sp>
            <p:nvSpPr>
              <p:cNvPr id="25635" name="Text Box 43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4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5636" name="Oval 44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7" name="Line 45"/>
            <p:cNvSpPr>
              <a:spLocks noChangeShapeType="1"/>
            </p:cNvSpPr>
            <p:nvPr/>
          </p:nvSpPr>
          <p:spPr bwMode="auto">
            <a:xfrm>
              <a:off x="1554" y="98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46"/>
            <p:cNvSpPr>
              <a:spLocks noChangeShapeType="1"/>
            </p:cNvSpPr>
            <p:nvPr/>
          </p:nvSpPr>
          <p:spPr bwMode="auto">
            <a:xfrm>
              <a:off x="4428" y="98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29" name="Group 47"/>
            <p:cNvGrpSpPr>
              <a:grpSpLocks/>
            </p:cNvGrpSpPr>
            <p:nvPr/>
          </p:nvGrpSpPr>
          <p:grpSpPr bwMode="auto">
            <a:xfrm>
              <a:off x="1469" y="805"/>
              <a:ext cx="169" cy="173"/>
              <a:chOff x="480" y="2803"/>
              <a:chExt cx="169" cy="173"/>
            </a:xfrm>
          </p:grpSpPr>
          <p:sp>
            <p:nvSpPr>
              <p:cNvPr id="25633" name="Text Box 48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4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5634" name="Oval 49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0" name="Group 50"/>
            <p:cNvGrpSpPr>
              <a:grpSpLocks/>
            </p:cNvGrpSpPr>
            <p:nvPr/>
          </p:nvGrpSpPr>
          <p:grpSpPr bwMode="auto">
            <a:xfrm>
              <a:off x="4343" y="810"/>
              <a:ext cx="169" cy="173"/>
              <a:chOff x="480" y="2803"/>
              <a:chExt cx="169" cy="173"/>
            </a:xfrm>
          </p:grpSpPr>
          <p:sp>
            <p:nvSpPr>
              <p:cNvPr id="25631" name="Text Box 51"/>
              <p:cNvSpPr txBox="1">
                <a:spLocks noChangeArrowheads="1"/>
              </p:cNvSpPr>
              <p:nvPr/>
            </p:nvSpPr>
            <p:spPr bwMode="auto">
              <a:xfrm>
                <a:off x="480" y="2803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r>
                  <a:rPr lang="en-US" sz="1200" b="1">
                    <a:latin typeface="Arial" charset="0"/>
                  </a:rPr>
                  <a:t>4</a:t>
                </a:r>
                <a:endParaRPr lang="en-US" sz="1200" b="1" baseline="-25000">
                  <a:latin typeface="Arial" charset="0"/>
                </a:endParaRPr>
              </a:p>
            </p:txBody>
          </p:sp>
          <p:sp>
            <p:nvSpPr>
              <p:cNvPr id="25632" name="Oval 52"/>
              <p:cNvSpPr>
                <a:spLocks noChangeArrowheads="1"/>
              </p:cNvSpPr>
              <p:nvPr/>
            </p:nvSpPr>
            <p:spPr bwMode="auto">
              <a:xfrm>
                <a:off x="492" y="2809"/>
                <a:ext cx="144" cy="1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4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sv-SE" sz="2800" b="1" kern="1200" dirty="0">
                <a:solidFill>
                  <a:schemeClr val="tx1"/>
                </a:solidFill>
                <a:latin typeface="Comic Sans MS" pitchFamily="66" charset="0"/>
              </a:rPr>
              <a:t>Amount loaded and peptide separation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1717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200">
                <a:latin typeface="Arial" charset="0"/>
              </a:rPr>
              <a:t>1. Protein separation</a:t>
            </a:r>
          </a:p>
          <a:p>
            <a:pPr algn="l"/>
            <a:r>
              <a:rPr lang="en-US" sz="1200">
                <a:latin typeface="Arial" charset="0"/>
              </a:rPr>
              <a:t>2. </a:t>
            </a:r>
            <a:r>
              <a:rPr lang="en-US" sz="1200" b="1">
                <a:solidFill>
                  <a:srgbClr val="0066CC"/>
                </a:solidFill>
                <a:latin typeface="Arial" charset="0"/>
              </a:rPr>
              <a:t>Amount loaded</a:t>
            </a:r>
            <a:r>
              <a:rPr lang="en-US" sz="1200">
                <a:latin typeface="Arial" charset="0"/>
              </a:rPr>
              <a:t> </a:t>
            </a:r>
          </a:p>
          <a:p>
            <a:pPr algn="l"/>
            <a:r>
              <a:rPr lang="en-US" sz="1200">
                <a:latin typeface="Arial" charset="0"/>
              </a:rPr>
              <a:t>3. </a:t>
            </a:r>
            <a:r>
              <a:rPr lang="en-US" sz="1200" b="1">
                <a:solidFill>
                  <a:srgbClr val="FF0000"/>
                </a:solidFill>
                <a:latin typeface="Arial" charset="0"/>
              </a:rPr>
              <a:t>Peptide separation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08088" y="1524000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400" b="1">
                <a:latin typeface="Arial" charset="0"/>
              </a:rPr>
              <a:t>Order: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819400" y="1143000"/>
            <a:ext cx="4356100" cy="2457450"/>
            <a:chOff x="1776" y="720"/>
            <a:chExt cx="2744" cy="1548"/>
          </a:xfrm>
        </p:grpSpPr>
        <p:pic>
          <p:nvPicPr>
            <p:cNvPr id="2676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720"/>
              <a:ext cx="205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765" name="Group 8"/>
            <p:cNvGrpSpPr>
              <a:grpSpLocks/>
            </p:cNvGrpSpPr>
            <p:nvPr/>
          </p:nvGrpSpPr>
          <p:grpSpPr bwMode="auto">
            <a:xfrm>
              <a:off x="2178" y="1392"/>
              <a:ext cx="2342" cy="740"/>
              <a:chOff x="2172" y="1392"/>
              <a:chExt cx="2342" cy="740"/>
            </a:xfrm>
          </p:grpSpPr>
          <p:pic>
            <p:nvPicPr>
              <p:cNvPr id="26768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392"/>
                <a:ext cx="818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6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8" y="1632"/>
                <a:ext cx="12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770" name="Line 11"/>
              <p:cNvSpPr>
                <a:spLocks noChangeShapeType="1"/>
              </p:cNvSpPr>
              <p:nvPr/>
            </p:nvSpPr>
            <p:spPr bwMode="auto">
              <a:xfrm flipH="1">
                <a:off x="2172" y="1688"/>
                <a:ext cx="1641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77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" y="1824"/>
                <a:ext cx="121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766" name="Line 13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Text Box 14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0800" y="838200"/>
            <a:ext cx="6553200" cy="2763838"/>
            <a:chOff x="1632" y="528"/>
            <a:chExt cx="4128" cy="1741"/>
          </a:xfrm>
        </p:grpSpPr>
        <p:sp>
          <p:nvSpPr>
            <p:cNvPr id="26749" name="Rectangle 16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75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5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52" name="Line 19"/>
            <p:cNvSpPr>
              <a:spLocks noChangeShapeType="1"/>
            </p:cNvSpPr>
            <p:nvPr/>
          </p:nvSpPr>
          <p:spPr bwMode="auto">
            <a:xfrm flipH="1">
              <a:off x="2178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53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82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54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2"/>
            <a:stretch>
              <a:fillRect/>
            </a:stretch>
          </p:blipFill>
          <p:spPr bwMode="auto">
            <a:xfrm>
              <a:off x="1778" y="720"/>
              <a:ext cx="1918" cy="1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55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56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57" name="Rectangle 24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758" name="Line 25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59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1493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60" name="Line 27"/>
            <p:cNvSpPr>
              <a:spLocks noChangeShapeType="1"/>
            </p:cNvSpPr>
            <p:nvPr/>
          </p:nvSpPr>
          <p:spPr bwMode="auto">
            <a:xfrm flipH="1">
              <a:off x="2349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28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Text Box 29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6763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82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590800" y="838200"/>
            <a:ext cx="6553200" cy="2762250"/>
            <a:chOff x="1632" y="528"/>
            <a:chExt cx="4128" cy="1740"/>
          </a:xfrm>
        </p:grpSpPr>
        <p:sp>
          <p:nvSpPr>
            <p:cNvPr id="26730" name="Rectangle 32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731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32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33" name="Picture 3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34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35" name="Rectangle 37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736" name="Line 38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37" name="Picture 3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5"/>
            <a:stretch>
              <a:fillRect/>
            </a:stretch>
          </p:blipFill>
          <p:spPr bwMode="auto">
            <a:xfrm>
              <a:off x="1776" y="720"/>
              <a:ext cx="1920" cy="1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38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82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39" name="Picture 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" y="1493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40" name="Picture 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528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41" name="Picture 4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" y="98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42" name="Line 44"/>
            <p:cNvSpPr>
              <a:spLocks noChangeShapeType="1"/>
            </p:cNvSpPr>
            <p:nvPr/>
          </p:nvSpPr>
          <p:spPr bwMode="auto">
            <a:xfrm>
              <a:off x="5340" y="1238"/>
              <a:ext cx="0" cy="1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Rectangle 45"/>
            <p:cNvSpPr>
              <a:spLocks noChangeArrowheads="1"/>
            </p:cNvSpPr>
            <p:nvPr/>
          </p:nvSpPr>
          <p:spPr bwMode="auto">
            <a:xfrm>
              <a:off x="5328" y="1220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  <p:sp>
          <p:nvSpPr>
            <p:cNvPr id="26744" name="Line 46"/>
            <p:cNvSpPr>
              <a:spLocks noChangeShapeType="1"/>
            </p:cNvSpPr>
            <p:nvPr/>
          </p:nvSpPr>
          <p:spPr bwMode="auto">
            <a:xfrm flipH="1">
              <a:off x="2916" y="1032"/>
              <a:ext cx="2094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45" name="Picture 4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123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46" name="Line 48"/>
            <p:cNvSpPr>
              <a:spLocks noChangeShapeType="1"/>
            </p:cNvSpPr>
            <p:nvPr/>
          </p:nvSpPr>
          <p:spPr bwMode="auto">
            <a:xfrm flipH="1">
              <a:off x="2172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49"/>
            <p:cNvSpPr>
              <a:spLocks noChangeShapeType="1"/>
            </p:cNvSpPr>
            <p:nvPr/>
          </p:nvSpPr>
          <p:spPr bwMode="auto">
            <a:xfrm flipH="1">
              <a:off x="2343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Text Box 50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590800" y="838200"/>
            <a:ext cx="6553200" cy="2763838"/>
            <a:chOff x="1632" y="528"/>
            <a:chExt cx="4128" cy="1741"/>
          </a:xfrm>
        </p:grpSpPr>
        <p:sp>
          <p:nvSpPr>
            <p:cNvPr id="26705" name="Rectangle 52"/>
            <p:cNvSpPr>
              <a:spLocks noChangeArrowheads="1"/>
            </p:cNvSpPr>
            <p:nvPr/>
          </p:nvSpPr>
          <p:spPr bwMode="auto">
            <a:xfrm>
              <a:off x="1632" y="528"/>
              <a:ext cx="41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706" name="Picture 5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5"/>
            <a:stretch>
              <a:fillRect/>
            </a:stretch>
          </p:blipFill>
          <p:spPr bwMode="auto">
            <a:xfrm>
              <a:off x="1776" y="720"/>
              <a:ext cx="1920" cy="1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7" name="Picture 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8" name="Picture 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163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9" name="Line 56"/>
            <p:cNvSpPr>
              <a:spLocks noChangeShapeType="1"/>
            </p:cNvSpPr>
            <p:nvPr/>
          </p:nvSpPr>
          <p:spPr bwMode="auto">
            <a:xfrm flipH="1">
              <a:off x="2178" y="1688"/>
              <a:ext cx="164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10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82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11" name="Text Box 58"/>
            <p:cNvSpPr txBox="1">
              <a:spLocks noChangeArrowheads="1"/>
            </p:cNvSpPr>
            <p:nvPr/>
          </p:nvSpPr>
          <p:spPr bwMode="auto">
            <a:xfrm>
              <a:off x="2160" y="835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6712" name="Picture 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139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13" name="Picture 6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142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14" name="Rectangle 61"/>
            <p:cNvSpPr>
              <a:spLocks noChangeArrowheads="1"/>
            </p:cNvSpPr>
            <p:nvPr/>
          </p:nvSpPr>
          <p:spPr bwMode="auto">
            <a:xfrm>
              <a:off x="4506" y="1517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715" name="Line 62"/>
            <p:cNvSpPr>
              <a:spLocks noChangeShapeType="1"/>
            </p:cNvSpPr>
            <p:nvPr/>
          </p:nvSpPr>
          <p:spPr bwMode="auto">
            <a:xfrm>
              <a:off x="4563" y="1737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16" name="Picture 6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1493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17" name="Line 64"/>
            <p:cNvSpPr>
              <a:spLocks noChangeShapeType="1"/>
            </p:cNvSpPr>
            <p:nvPr/>
          </p:nvSpPr>
          <p:spPr bwMode="auto">
            <a:xfrm flipH="1">
              <a:off x="2349" y="1481"/>
              <a:ext cx="266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18" name="Picture 6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28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19" name="Picture 6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56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0" name="Rectangle 67"/>
            <p:cNvSpPr>
              <a:spLocks noChangeArrowheads="1"/>
            </p:cNvSpPr>
            <p:nvPr/>
          </p:nvSpPr>
          <p:spPr bwMode="auto">
            <a:xfrm>
              <a:off x="4512" y="749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721" name="Line 68"/>
            <p:cNvSpPr>
              <a:spLocks noChangeShapeType="1"/>
            </p:cNvSpPr>
            <p:nvPr/>
          </p:nvSpPr>
          <p:spPr bwMode="auto">
            <a:xfrm>
              <a:off x="4569" y="979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69"/>
            <p:cNvSpPr>
              <a:spLocks noChangeShapeType="1"/>
            </p:cNvSpPr>
            <p:nvPr/>
          </p:nvSpPr>
          <p:spPr bwMode="auto">
            <a:xfrm flipH="1">
              <a:off x="3192" y="644"/>
              <a:ext cx="621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23" name="Picture 7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110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4" name="Line 71"/>
            <p:cNvSpPr>
              <a:spLocks noChangeShapeType="1"/>
            </p:cNvSpPr>
            <p:nvPr/>
          </p:nvSpPr>
          <p:spPr bwMode="auto">
            <a:xfrm flipH="1">
              <a:off x="2916" y="1032"/>
              <a:ext cx="2094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25" name="Picture 7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123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26" name="Picture 7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528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27" name="Picture 7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" y="98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8" name="Line 75"/>
            <p:cNvSpPr>
              <a:spLocks noChangeShapeType="1"/>
            </p:cNvSpPr>
            <p:nvPr/>
          </p:nvSpPr>
          <p:spPr bwMode="auto">
            <a:xfrm>
              <a:off x="5340" y="1238"/>
              <a:ext cx="0" cy="1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Rectangle 76"/>
            <p:cNvSpPr>
              <a:spLocks noChangeArrowheads="1"/>
            </p:cNvSpPr>
            <p:nvPr/>
          </p:nvSpPr>
          <p:spPr bwMode="auto">
            <a:xfrm>
              <a:off x="5328" y="1220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762000" y="3581400"/>
            <a:ext cx="8382000" cy="2971800"/>
            <a:chOff x="480" y="2256"/>
            <a:chExt cx="5280" cy="1872"/>
          </a:xfrm>
        </p:grpSpPr>
        <p:sp>
          <p:nvSpPr>
            <p:cNvPr id="26688" name="Oval 78"/>
            <p:cNvSpPr>
              <a:spLocks noChangeArrowheads="1"/>
            </p:cNvSpPr>
            <p:nvPr/>
          </p:nvSpPr>
          <p:spPr bwMode="auto">
            <a:xfrm>
              <a:off x="2391" y="391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89" name="Oval 79"/>
            <p:cNvSpPr>
              <a:spLocks noChangeArrowheads="1"/>
            </p:cNvSpPr>
            <p:nvPr/>
          </p:nvSpPr>
          <p:spPr bwMode="auto">
            <a:xfrm>
              <a:off x="2391" y="4041"/>
              <a:ext cx="48" cy="42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90" name="Rectangle 80"/>
            <p:cNvSpPr>
              <a:spLocks noChangeArrowheads="1"/>
            </p:cNvSpPr>
            <p:nvPr/>
          </p:nvSpPr>
          <p:spPr bwMode="auto">
            <a:xfrm>
              <a:off x="1488" y="2256"/>
              <a:ext cx="4272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Text Box 81"/>
            <p:cNvSpPr txBox="1">
              <a:spLocks noChangeArrowheads="1"/>
            </p:cNvSpPr>
            <p:nvPr/>
          </p:nvSpPr>
          <p:spPr bwMode="auto">
            <a:xfrm>
              <a:off x="480" y="2861"/>
              <a:ext cx="10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200">
                  <a:latin typeface="Arial" charset="0"/>
                </a:rPr>
                <a:t>1. Protein separation</a:t>
              </a:r>
            </a:p>
            <a:p>
              <a:pPr algn="l"/>
              <a:r>
                <a:rPr lang="en-US" sz="1200">
                  <a:latin typeface="Arial" charset="0"/>
                </a:rPr>
                <a:t>2. </a:t>
              </a: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Peptide separation</a:t>
              </a:r>
            </a:p>
            <a:p>
              <a:pPr algn="l"/>
              <a:r>
                <a:rPr lang="en-US" sz="1200">
                  <a:latin typeface="Arial" charset="0"/>
                </a:rPr>
                <a:t>3. </a:t>
              </a:r>
              <a:r>
                <a:rPr lang="en-US" sz="1200" b="1">
                  <a:solidFill>
                    <a:srgbClr val="0066CC"/>
                  </a:solidFill>
                  <a:latin typeface="Arial" charset="0"/>
                </a:rPr>
                <a:t>Amount loaded</a:t>
              </a:r>
            </a:p>
          </p:txBody>
        </p:sp>
        <p:pic>
          <p:nvPicPr>
            <p:cNvPr id="26692" name="Picture 8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340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3" name="Picture 8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2"/>
            <a:stretch>
              <a:fillRect/>
            </a:stretch>
          </p:blipFill>
          <p:spPr bwMode="auto">
            <a:xfrm>
              <a:off x="1782" y="2298"/>
              <a:ext cx="1918" cy="1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4" name="Picture 8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238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5" name="Picture 8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" y="3238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6" name="Line 86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97" name="Picture 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8" name="Rectangle 88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699" name="Line 89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90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701" name="Picture 9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2" name="Picture 9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3" name="Picture 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40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4" name="Text Box 94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362200" y="3581400"/>
            <a:ext cx="6781800" cy="2971800"/>
            <a:chOff x="1488" y="2256"/>
            <a:chExt cx="4272" cy="1872"/>
          </a:xfrm>
        </p:grpSpPr>
        <p:sp>
          <p:nvSpPr>
            <p:cNvPr id="26669" name="Rectangle 96"/>
            <p:cNvSpPr>
              <a:spLocks noChangeArrowheads="1"/>
            </p:cNvSpPr>
            <p:nvPr/>
          </p:nvSpPr>
          <p:spPr bwMode="auto">
            <a:xfrm>
              <a:off x="1488" y="2256"/>
              <a:ext cx="4272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70" name="Picture 9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297"/>
              <a:ext cx="205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1" name="Text Box 98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6672" name="Picture 9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236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3" name="Picture 1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4" name="Line 101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75" name="Picture 1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40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6" name="Picture 1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" y="3236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7" name="Picture 10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8" name="Rectangle 105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679" name="Line 106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80" name="Picture 1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1" name="Line 108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82" name="Picture 10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383"/>
              <a:ext cx="806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3" name="Picture 1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85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4" name="Line 111"/>
            <p:cNvSpPr>
              <a:spLocks noChangeShapeType="1"/>
            </p:cNvSpPr>
            <p:nvPr/>
          </p:nvSpPr>
          <p:spPr bwMode="auto">
            <a:xfrm>
              <a:off x="5341" y="3092"/>
              <a:ext cx="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Rectangle 112"/>
            <p:cNvSpPr>
              <a:spLocks noChangeArrowheads="1"/>
            </p:cNvSpPr>
            <p:nvPr/>
          </p:nvSpPr>
          <p:spPr bwMode="auto">
            <a:xfrm>
              <a:off x="5319" y="3074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686" name="Line 113"/>
            <p:cNvSpPr>
              <a:spLocks noChangeShapeType="1"/>
            </p:cNvSpPr>
            <p:nvPr/>
          </p:nvSpPr>
          <p:spPr bwMode="auto">
            <a:xfrm flipH="1">
              <a:off x="2337" y="2913"/>
              <a:ext cx="2665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87" name="Picture 1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305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2590800" y="3581400"/>
            <a:ext cx="6553200" cy="2895600"/>
            <a:chOff x="1632" y="2256"/>
            <a:chExt cx="4128" cy="1824"/>
          </a:xfrm>
        </p:grpSpPr>
        <p:sp>
          <p:nvSpPr>
            <p:cNvPr id="26644" name="Rectangle 116"/>
            <p:cNvSpPr>
              <a:spLocks noChangeArrowheads="1"/>
            </p:cNvSpPr>
            <p:nvPr/>
          </p:nvSpPr>
          <p:spPr bwMode="auto">
            <a:xfrm>
              <a:off x="1632" y="2256"/>
              <a:ext cx="4128" cy="18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5" name="Picture 1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" y="2297"/>
              <a:ext cx="2056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6" name="Text Box 118"/>
            <p:cNvSpPr txBox="1">
              <a:spLocks noChangeArrowheads="1"/>
            </p:cNvSpPr>
            <p:nvPr/>
          </p:nvSpPr>
          <p:spPr bwMode="auto">
            <a:xfrm>
              <a:off x="2160" y="2419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1200" b="1">
                  <a:latin typeface="Arial" charset="0"/>
                </a:rPr>
                <a:t>Tissue</a:t>
              </a:r>
              <a:endParaRPr lang="en-US" sz="1200" b="1" baseline="-25000">
                <a:latin typeface="Arial" charset="0"/>
              </a:endParaRPr>
            </a:p>
          </p:txBody>
        </p:sp>
        <p:pic>
          <p:nvPicPr>
            <p:cNvPr id="26647" name="Picture 1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3236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1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3484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9" name="Line 121"/>
            <p:cNvSpPr>
              <a:spLocks noChangeShapeType="1"/>
            </p:cNvSpPr>
            <p:nvPr/>
          </p:nvSpPr>
          <p:spPr bwMode="auto">
            <a:xfrm flipH="1" flipV="1">
              <a:off x="2175" y="3393"/>
              <a:ext cx="1635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50" name="Picture 1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3408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1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" y="3236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" y="328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3" name="Rectangle 125"/>
            <p:cNvSpPr>
              <a:spLocks noChangeArrowheads="1"/>
            </p:cNvSpPr>
            <p:nvPr/>
          </p:nvSpPr>
          <p:spPr bwMode="auto">
            <a:xfrm>
              <a:off x="4497" y="3369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Protein</a:t>
              </a:r>
            </a:p>
            <a:p>
              <a:r>
                <a:rPr lang="en-US" sz="800" b="1">
                  <a:solidFill>
                    <a:srgbClr val="FF99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654" name="Line 126"/>
            <p:cNvSpPr>
              <a:spLocks noChangeShapeType="1"/>
            </p:cNvSpPr>
            <p:nvPr/>
          </p:nvSpPr>
          <p:spPr bwMode="auto">
            <a:xfrm>
              <a:off x="4554" y="3589"/>
              <a:ext cx="33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55" name="Picture 12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3129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6" name="Line 128"/>
            <p:cNvSpPr>
              <a:spLocks noChangeShapeType="1"/>
            </p:cNvSpPr>
            <p:nvPr/>
          </p:nvSpPr>
          <p:spPr bwMode="auto">
            <a:xfrm flipH="1" flipV="1">
              <a:off x="2328" y="3207"/>
              <a:ext cx="267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57" name="Picture 12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2382"/>
              <a:ext cx="81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13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416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9" name="Rectangle 131"/>
            <p:cNvSpPr>
              <a:spLocks noChangeArrowheads="1"/>
            </p:cNvSpPr>
            <p:nvPr/>
          </p:nvSpPr>
          <p:spPr bwMode="auto">
            <a:xfrm>
              <a:off x="4557" y="2603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Amount</a:t>
              </a:r>
            </a:p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loaded</a:t>
              </a:r>
            </a:p>
          </p:txBody>
        </p:sp>
        <p:sp>
          <p:nvSpPr>
            <p:cNvPr id="26660" name="Line 132"/>
            <p:cNvSpPr>
              <a:spLocks noChangeShapeType="1"/>
            </p:cNvSpPr>
            <p:nvPr/>
          </p:nvSpPr>
          <p:spPr bwMode="auto">
            <a:xfrm>
              <a:off x="4570" y="2833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61" name="Picture 13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2685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2" name="Line 134"/>
            <p:cNvSpPr>
              <a:spLocks noChangeShapeType="1"/>
            </p:cNvSpPr>
            <p:nvPr/>
          </p:nvSpPr>
          <p:spPr bwMode="auto">
            <a:xfrm flipH="1">
              <a:off x="3190" y="2498"/>
              <a:ext cx="624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63" name="Picture 13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383"/>
              <a:ext cx="806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4" name="Picture 13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852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5" name="Line 137"/>
            <p:cNvSpPr>
              <a:spLocks noChangeShapeType="1"/>
            </p:cNvSpPr>
            <p:nvPr/>
          </p:nvSpPr>
          <p:spPr bwMode="auto">
            <a:xfrm>
              <a:off x="5341" y="3092"/>
              <a:ext cx="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Rectangle 138"/>
            <p:cNvSpPr>
              <a:spLocks noChangeArrowheads="1"/>
            </p:cNvSpPr>
            <p:nvPr/>
          </p:nvSpPr>
          <p:spPr bwMode="auto">
            <a:xfrm>
              <a:off x="5319" y="3074"/>
              <a:ext cx="4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Peptide</a:t>
              </a:r>
            </a:p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separation</a:t>
              </a:r>
            </a:p>
          </p:txBody>
        </p:sp>
        <p:sp>
          <p:nvSpPr>
            <p:cNvPr id="26667" name="Line 139"/>
            <p:cNvSpPr>
              <a:spLocks noChangeShapeType="1"/>
            </p:cNvSpPr>
            <p:nvPr/>
          </p:nvSpPr>
          <p:spPr bwMode="auto">
            <a:xfrm flipH="1">
              <a:off x="2337" y="2913"/>
              <a:ext cx="2665" cy="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6668" name="Picture 14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3050"/>
              <a:ext cx="12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7" name="Group 141"/>
          <p:cNvGrpSpPr>
            <a:grpSpLocks/>
          </p:cNvGrpSpPr>
          <p:nvPr/>
        </p:nvGrpSpPr>
        <p:grpSpPr bwMode="auto">
          <a:xfrm>
            <a:off x="3657600" y="6096000"/>
            <a:ext cx="1828800" cy="942975"/>
            <a:chOff x="2304" y="3840"/>
            <a:chExt cx="1152" cy="594"/>
          </a:xfrm>
        </p:grpSpPr>
        <p:sp>
          <p:nvSpPr>
            <p:cNvPr id="26639" name="Text Box 142"/>
            <p:cNvSpPr txBox="1">
              <a:spLocks noChangeArrowheads="1"/>
            </p:cNvSpPr>
            <p:nvPr/>
          </p:nvSpPr>
          <p:spPr bwMode="auto">
            <a:xfrm>
              <a:off x="2400" y="3858"/>
              <a:ext cx="10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8288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defTabSz="18288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defTabSz="18288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defTabSz="18288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defTabSz="18288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algn="ctr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algn="ctr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algn="ctr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algn="ctr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sz="1200">
                  <a:latin typeface="Arial" charset="0"/>
                </a:rPr>
                <a:t>Protein separation</a:t>
              </a:r>
            </a:p>
            <a:p>
              <a:pPr algn="l"/>
              <a:r>
                <a:rPr lang="en-US" sz="1200">
                  <a:latin typeface="Arial" charset="0"/>
                </a:rPr>
                <a:t>Amount loaded</a:t>
              </a:r>
            </a:p>
            <a:p>
              <a:pPr algn="l"/>
              <a:r>
                <a:rPr lang="en-US" sz="1200">
                  <a:latin typeface="Arial" charset="0"/>
                </a:rPr>
                <a:t>Peptide separation</a:t>
              </a:r>
            </a:p>
          </p:txBody>
        </p:sp>
        <p:sp>
          <p:nvSpPr>
            <p:cNvPr id="26640" name="Oval 143"/>
            <p:cNvSpPr>
              <a:spLocks noChangeArrowheads="1"/>
            </p:cNvSpPr>
            <p:nvPr/>
          </p:nvSpPr>
          <p:spPr bwMode="auto">
            <a:xfrm>
              <a:off x="2391" y="4041"/>
              <a:ext cx="48" cy="42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1" name="Oval 144"/>
            <p:cNvSpPr>
              <a:spLocks noChangeArrowheads="1"/>
            </p:cNvSpPr>
            <p:nvPr/>
          </p:nvSpPr>
          <p:spPr bwMode="auto">
            <a:xfrm>
              <a:off x="2391" y="415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2" name="Oval 145"/>
            <p:cNvSpPr>
              <a:spLocks noChangeArrowheads="1"/>
            </p:cNvSpPr>
            <p:nvPr/>
          </p:nvSpPr>
          <p:spPr bwMode="auto">
            <a:xfrm>
              <a:off x="2391" y="392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3" name="Rectangle 146"/>
            <p:cNvSpPr>
              <a:spLocks noChangeArrowheads="1"/>
            </p:cNvSpPr>
            <p:nvPr/>
          </p:nvSpPr>
          <p:spPr bwMode="auto">
            <a:xfrm>
              <a:off x="2304" y="3840"/>
              <a:ext cx="1056" cy="432"/>
            </a:xfrm>
            <a:prstGeom prst="rect">
              <a:avLst/>
            </a:prstGeom>
            <a:noFill/>
            <a:ln w="38100">
              <a:solidFill>
                <a:srgbClr val="D9323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" name="Text Box 147"/>
          <p:cNvSpPr txBox="1">
            <a:spLocks noChangeArrowheads="1"/>
          </p:cNvSpPr>
          <p:nvPr/>
        </p:nvSpPr>
        <p:spPr bwMode="auto">
          <a:xfrm>
            <a:off x="228600" y="5943600"/>
            <a:ext cx="342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1000" b="1">
                <a:latin typeface="Arial" charset="0"/>
              </a:rPr>
              <a:t>Ranges:</a:t>
            </a:r>
          </a:p>
          <a:p>
            <a:pPr algn="l"/>
            <a:r>
              <a:rPr lang="en-US" sz="1000">
                <a:latin typeface="Arial" charset="0"/>
              </a:rPr>
              <a:t>Protein separation: 30000 – 3000 proteins in each fraction</a:t>
            </a:r>
          </a:p>
          <a:p>
            <a:pPr algn="l"/>
            <a:r>
              <a:rPr lang="en-US" sz="1000">
                <a:latin typeface="Arial" charset="0"/>
              </a:rPr>
              <a:t>Amount loaded: 0.1 ug – 10 ug</a:t>
            </a:r>
          </a:p>
          <a:p>
            <a:pPr algn="l"/>
            <a:r>
              <a:rPr lang="en-US" sz="1000">
                <a:latin typeface="Arial" charset="0"/>
              </a:rPr>
              <a:t>Peptide separation: 100 – 1000 fractions</a:t>
            </a:r>
          </a:p>
        </p:txBody>
      </p:sp>
    </p:spTree>
    <p:extLst>
      <p:ext uri="{BB962C8B-B14F-4D97-AF65-F5344CB8AC3E}">
        <p14:creationId xmlns:p14="http://schemas.microsoft.com/office/powerpoint/2010/main" val="38034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2" name="Picture 17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565"/>
          <a:stretch>
            <a:fillRect/>
          </a:stretch>
        </p:blipFill>
        <p:spPr bwMode="auto">
          <a:xfrm>
            <a:off x="1857375" y="1524000"/>
            <a:ext cx="54292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3932238" y="1066800"/>
            <a:ext cx="127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1 Analysis</a:t>
            </a:r>
            <a:endParaRPr lang="en-US" b="1" baseline="-25000">
              <a:solidFill>
                <a:srgbClr val="D9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6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2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22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0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3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11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4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4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48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8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5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13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2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6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21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6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7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03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818586" y="0"/>
            <a:ext cx="5527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ProFound</a:t>
            </a:r>
            <a:r>
              <a:rPr lang="en-US" sz="2800" b="1" dirty="0" smtClean="0">
                <a:latin typeface="Comic Sans MS" pitchFamily="66" charset="0"/>
              </a:rPr>
              <a:t> – Search Parameters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 l="21972" t="31739" r="7874" b="11751"/>
          <a:stretch>
            <a:fillRect/>
          </a:stretch>
        </p:blipFill>
        <p:spPr bwMode="auto">
          <a:xfrm>
            <a:off x="838200" y="685799"/>
            <a:ext cx="7696200" cy="54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828800" y="6217356"/>
            <a:ext cx="553369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http://prowl.rockefeller.edu/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0" name="Picture 4" descr="10 ppm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50000"/>
          <a:stretch>
            <a:fillRect/>
          </a:stretch>
        </p:blipFill>
        <p:spPr bwMode="auto">
          <a:xfrm>
            <a:off x="1857375" y="15240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87788" y="10668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b="1">
                <a:solidFill>
                  <a:srgbClr val="D93238"/>
                </a:solidFill>
              </a:rPr>
              <a:t>8 Analyses</a:t>
            </a:r>
            <a:endParaRPr lang="en-US" b="1" baseline="-25000">
              <a:solidFill>
                <a:srgbClr val="D93238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Analysis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03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1000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800" b="1" dirty="0">
                <a:latin typeface="Comic Sans MS" pitchFamily="66" charset="0"/>
                <a:ea typeface="+mj-ea"/>
                <a:cs typeface="+mj-cs"/>
              </a:rPr>
              <a:t>Repeat Analysis: </a:t>
            </a:r>
            <a:r>
              <a:rPr lang="sv-SE" sz="2800" b="1" dirty="0" smtClean="0">
                <a:latin typeface="Comic Sans MS" pitchFamily="66" charset="0"/>
                <a:ea typeface="+mj-ea"/>
                <a:cs typeface="+mj-cs"/>
              </a:rPr>
              <a:t>Simulations</a:t>
            </a:r>
            <a:endParaRPr lang="sv-SE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57200" y="533400"/>
            <a:ext cx="8305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6850"/>
            <a:ext cx="8534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2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pPr eaLnBrk="1" hangingPunct="1"/>
            <a:r>
              <a:rPr lang="en-GB" sz="2800" b="1" kern="1200" dirty="0">
                <a:solidFill>
                  <a:schemeClr val="tx1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</a:pPr>
            <a:r>
              <a:rPr lang="en-US" sz="2800" dirty="0" smtClean="0">
                <a:latin typeface="Century Gothic" pitchFamily="34" charset="0"/>
              </a:rPr>
              <a:t>The </a:t>
            </a:r>
            <a:r>
              <a:rPr lang="sv-SE" sz="2800" dirty="0" smtClean="0">
                <a:latin typeface="Century Gothic" pitchFamily="34" charset="0"/>
              </a:rPr>
              <a:t>success rate of proteome analysis is influenced by the following factors (listed in order of importance): </a:t>
            </a:r>
            <a:r>
              <a:rPr lang="sv-SE" sz="2400" b="1" dirty="0" smtClean="0">
                <a:latin typeface="Century Gothic" pitchFamily="34" charset="0"/>
              </a:rPr>
              <a:t> </a:t>
            </a:r>
            <a:endParaRPr lang="en-US" sz="28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SzPct val="80000"/>
            </a:pP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34200" y="6248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/>
            <a:endParaRPr lang="en-GB" sz="1800">
              <a:latin typeface="Times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5800" y="388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b="1"/>
              <a:t>Amount of peptides loaded on column</a:t>
            </a:r>
            <a:r>
              <a:rPr lang="sv-SE" sz="2800" b="1"/>
              <a:t> or mass spectrometric detection limit </a:t>
            </a:r>
            <a:endParaRPr lang="en-US" sz="2800" b="1"/>
          </a:p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endParaRPr lang="en-US" sz="2800" b="1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85800" y="50292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b="1"/>
              <a:t>The degree of peptide separation or mass spectrometric dynamic range</a:t>
            </a:r>
            <a:r>
              <a:rPr lang="sv-SE" sz="2800" b="1"/>
              <a:t> </a:t>
            </a:r>
            <a:endParaRPr lang="en-US" sz="2800" b="1"/>
          </a:p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endParaRPr lang="en-US" sz="2800" b="1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685800" y="3124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r>
              <a:rPr lang="en-US" sz="2800" b="1" dirty="0"/>
              <a:t>The degree of protein separation</a:t>
            </a:r>
          </a:p>
          <a:p>
            <a:pPr marL="342900" indent="-342900" algn="l" eaLnBrk="1" hangingPunct="1">
              <a:spcBef>
                <a:spcPct val="20000"/>
              </a:spcBef>
              <a:buSzPct val="80000"/>
              <a:buFontTx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13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 –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Protein identification II: search engines and protein sequence databases </a:t>
            </a:r>
            <a:r>
              <a:rPr lang="sv-SE" sz="2800" b="1" dirty="0" smtClean="0">
                <a:latin typeface="Comic Sans MS" pitchFamily="66" charset="0"/>
              </a:rPr>
              <a:t>(Week 5)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 lIns="0" tIns="0" rIns="0" bIns="0"/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ProFound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– Protein Identification </a:t>
            </a:r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by </a:t>
            </a:r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Peptide Mapping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57200" y="2524125"/>
          <a:ext cx="8305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4991040" imgH="888840" progId="Equation.3">
                  <p:embed/>
                </p:oleObj>
              </mc:Choice>
              <mc:Fallback>
                <p:oleObj name="Equation" r:id="rId3" imgW="499104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24125"/>
                        <a:ext cx="8305800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7391400" y="6078538"/>
            <a:ext cx="1981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W. Zhang &amp; B.T. Chait, </a:t>
            </a:r>
          </a:p>
          <a:p>
            <a:pPr algn="l"/>
            <a:r>
              <a:rPr lang="en-US" sz="1200">
                <a:latin typeface="Arial" charset="0"/>
              </a:rPr>
              <a:t>Analytical Chemistry</a:t>
            </a:r>
          </a:p>
          <a:p>
            <a:pPr algn="l"/>
            <a:r>
              <a:rPr lang="en-US" sz="1200">
                <a:latin typeface="Arial" charset="0"/>
              </a:rPr>
              <a:t>72 (2000) 2482-2489</a:t>
            </a: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28600" y="10668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23239" y="0"/>
            <a:ext cx="3118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ProFound</a:t>
            </a:r>
            <a:r>
              <a:rPr lang="en-US" sz="2800" b="1" dirty="0" smtClean="0">
                <a:latin typeface="Comic Sans MS" pitchFamily="66" charset="0"/>
              </a:rPr>
              <a:t> Results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 l="25397" t="60146" r="13492" b="6863"/>
          <a:stretch>
            <a:fillRect/>
          </a:stretch>
        </p:blipFill>
        <p:spPr bwMode="auto">
          <a:xfrm>
            <a:off x="25834" y="914400"/>
            <a:ext cx="9071866" cy="24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 l="40909" t="24964" r="6818" b="55128"/>
          <a:stretch>
            <a:fillRect/>
          </a:stretch>
        </p:blipFill>
        <p:spPr bwMode="auto">
          <a:xfrm>
            <a:off x="1752600" y="2133600"/>
            <a:ext cx="5715000" cy="19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893" t="49339" r="32162" b="19385"/>
          <a:stretch>
            <a:fillRect/>
          </a:stretch>
        </p:blipFill>
        <p:spPr bwMode="auto">
          <a:xfrm>
            <a:off x="1524000" y="41910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369888" y="51594"/>
            <a:ext cx="8518525" cy="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</a:rPr>
              <a:t>Peptide Mapping – Mass Accuracy</a:t>
            </a:r>
          </a:p>
        </p:txBody>
      </p:sp>
      <p:sp>
        <p:nvSpPr>
          <p:cNvPr id="659470" name="Rectangle 14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5946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184275"/>
            <a:ext cx="4579938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4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220788"/>
            <a:ext cx="4560888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1387</Words>
  <Application>Microsoft Office PowerPoint</Application>
  <PresentationFormat>On-screen Show (4:3)</PresentationFormat>
  <Paragraphs>508</Paragraphs>
  <Slides>63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Default Design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Response to Random Data</vt:lpstr>
      <vt:lpstr>PowerPoint Presentation</vt:lpstr>
      <vt:lpstr>ProFound – Protein Identification  by Peptide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Algorithms</vt:lpstr>
      <vt:lpstr>Comparing and Optimizing Algorithms</vt:lpstr>
      <vt:lpstr>PowerPoint Presentation</vt:lpstr>
      <vt:lpstr>PowerPoint Presentation</vt:lpstr>
      <vt:lpstr>X! Tandem - Search Parameters</vt:lpstr>
      <vt:lpstr>X! Tandem - Search Parameters</vt:lpstr>
      <vt:lpstr>X! Tandem - Search Parameters</vt:lpstr>
      <vt:lpstr>PowerPoint Presentation</vt:lpstr>
      <vt:lpstr>PowerPoint Presentation</vt:lpstr>
      <vt:lpstr>PowerPoint Presentation</vt:lpstr>
      <vt:lpstr>Search Results</vt:lpstr>
      <vt:lpstr>Search Results</vt:lpstr>
      <vt:lpstr>Sequence Annotations</vt:lpstr>
      <vt:lpstr>Search Results</vt:lpstr>
      <vt:lpstr>Search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Range In Proteomics</vt:lpstr>
      <vt:lpstr>PowerPoint Presentation</vt:lpstr>
      <vt:lpstr>Experimental  Designs  Simulated</vt:lpstr>
      <vt:lpstr>Parameters in Simulation</vt:lpstr>
      <vt:lpstr>Simulation Results for 1D-LC-MS</vt:lpstr>
      <vt:lpstr>Success Rate of a Proteomics Experiment</vt:lpstr>
      <vt:lpstr>Relative Dynamic Range of a  Proteomics Experiment </vt:lpstr>
      <vt:lpstr>Number of Proteins in Mixture</vt:lpstr>
      <vt:lpstr>Amount of Peptides Loaded on the Column</vt:lpstr>
      <vt:lpstr>Peptide Separation</vt:lpstr>
      <vt:lpstr>Amount loaded and peptide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fenyo</dc:creator>
  <cp:lastModifiedBy>fenyo</cp:lastModifiedBy>
  <cp:revision>26</cp:revision>
  <dcterms:created xsi:type="dcterms:W3CDTF">2005-06-29T18:18:27Z</dcterms:created>
  <dcterms:modified xsi:type="dcterms:W3CDTF">2013-03-05T14:56:19Z</dcterms:modified>
</cp:coreProperties>
</file>