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693" r:id="rId2"/>
    <p:sldId id="741" r:id="rId3"/>
    <p:sldId id="695" r:id="rId4"/>
    <p:sldId id="696" r:id="rId5"/>
    <p:sldId id="697" r:id="rId6"/>
    <p:sldId id="746" r:id="rId7"/>
    <p:sldId id="694" r:id="rId8"/>
    <p:sldId id="740" r:id="rId9"/>
    <p:sldId id="747" r:id="rId10"/>
    <p:sldId id="748" r:id="rId11"/>
    <p:sldId id="749" r:id="rId12"/>
    <p:sldId id="750" r:id="rId13"/>
    <p:sldId id="751" r:id="rId14"/>
    <p:sldId id="752" r:id="rId15"/>
    <p:sldId id="753" r:id="rId16"/>
    <p:sldId id="743" r:id="rId17"/>
    <p:sldId id="698" r:id="rId18"/>
    <p:sldId id="699" r:id="rId19"/>
    <p:sldId id="700" r:id="rId20"/>
    <p:sldId id="701" r:id="rId21"/>
    <p:sldId id="702" r:id="rId22"/>
    <p:sldId id="703" r:id="rId23"/>
    <p:sldId id="704" r:id="rId24"/>
    <p:sldId id="705" r:id="rId25"/>
    <p:sldId id="706" r:id="rId26"/>
    <p:sldId id="707" r:id="rId27"/>
    <p:sldId id="708" r:id="rId28"/>
    <p:sldId id="709" r:id="rId29"/>
    <p:sldId id="710" r:id="rId30"/>
    <p:sldId id="711" r:id="rId31"/>
    <p:sldId id="712" r:id="rId32"/>
    <p:sldId id="713" r:id="rId33"/>
    <p:sldId id="714" r:id="rId34"/>
    <p:sldId id="715" r:id="rId35"/>
    <p:sldId id="716" r:id="rId36"/>
    <p:sldId id="717" r:id="rId37"/>
    <p:sldId id="718" r:id="rId38"/>
    <p:sldId id="719" r:id="rId39"/>
    <p:sldId id="720" r:id="rId40"/>
    <p:sldId id="721" r:id="rId41"/>
    <p:sldId id="722" r:id="rId42"/>
    <p:sldId id="723" r:id="rId43"/>
    <p:sldId id="724" r:id="rId44"/>
    <p:sldId id="725" r:id="rId45"/>
    <p:sldId id="726" r:id="rId46"/>
    <p:sldId id="727" r:id="rId47"/>
    <p:sldId id="744" r:id="rId48"/>
    <p:sldId id="728" r:id="rId49"/>
    <p:sldId id="729" r:id="rId50"/>
    <p:sldId id="730" r:id="rId51"/>
    <p:sldId id="731" r:id="rId52"/>
    <p:sldId id="732" r:id="rId53"/>
    <p:sldId id="733" r:id="rId54"/>
    <p:sldId id="745" r:id="rId55"/>
    <p:sldId id="734" r:id="rId56"/>
    <p:sldId id="735" r:id="rId57"/>
    <p:sldId id="736" r:id="rId58"/>
    <p:sldId id="737" r:id="rId59"/>
    <p:sldId id="738" r:id="rId60"/>
    <p:sldId id="742" r:id="rId6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0000"/>
    <a:srgbClr val="D93238"/>
    <a:srgbClr val="FFFF00"/>
    <a:srgbClr val="C0C0C0"/>
    <a:srgbClr val="B2B2B2"/>
    <a:srgbClr val="00FF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p:cViewPr varScale="1">
        <p:scale>
          <a:sx n="85" d="100"/>
          <a:sy n="85" d="100"/>
        </p:scale>
        <p:origin x="-75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avis\Downloads\ENSP0000024105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enyo\Desktop\GPM70110012297_del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spPr>
            <a:ln>
              <a:solidFill>
                <a:srgbClr val="C00000"/>
              </a:solidFill>
            </a:ln>
          </c:spPr>
          <c:marker>
            <c:symbol val="circle"/>
            <c:size val="12"/>
            <c:spPr>
              <a:solidFill>
                <a:srgbClr val="C00000"/>
              </a:solidFill>
              <a:ln>
                <a:solidFill>
                  <a:srgbClr val="C00000"/>
                </a:solidFill>
              </a:ln>
            </c:spPr>
          </c:marker>
          <c:val>
            <c:numRef>
              <c:f>ENSP00000241052!$L$2:$L$21</c:f>
              <c:numCache>
                <c:formatCode>0.00</c:formatCode>
                <c:ptCount val="20"/>
                <c:pt idx="0">
                  <c:v>7.500000000000008E-2</c:v>
                </c:pt>
                <c:pt idx="1">
                  <c:v>6.9000000000000145E-2</c:v>
                </c:pt>
                <c:pt idx="2">
                  <c:v>4.9000000000000175E-2</c:v>
                </c:pt>
                <c:pt idx="3">
                  <c:v>4.8000000000000043E-2</c:v>
                </c:pt>
                <c:pt idx="4">
                  <c:v>4.6000000000000013E-2</c:v>
                </c:pt>
                <c:pt idx="5">
                  <c:v>4.4000000000000067E-2</c:v>
                </c:pt>
                <c:pt idx="6">
                  <c:v>4.3000000000000003E-2</c:v>
                </c:pt>
                <c:pt idx="7">
                  <c:v>4.0000000000000091E-2</c:v>
                </c:pt>
                <c:pt idx="8">
                  <c:v>3.9000000000000062E-2</c:v>
                </c:pt>
                <c:pt idx="9">
                  <c:v>3.8000000000000034E-2</c:v>
                </c:pt>
                <c:pt idx="10" formatCode="0.00E+00">
                  <c:v>3.3000000000000002E-2</c:v>
                </c:pt>
                <c:pt idx="11" formatCode="0.00E+00">
                  <c:v>3.2000000000000091E-2</c:v>
                </c:pt>
                <c:pt idx="12" formatCode="0.00E+00">
                  <c:v>3.0000000000000037E-2</c:v>
                </c:pt>
                <c:pt idx="13" formatCode="0.00E+00">
                  <c:v>2.5000000000000022E-2</c:v>
                </c:pt>
                <c:pt idx="14" formatCode="0.00E+00">
                  <c:v>2.5000000000000022E-2</c:v>
                </c:pt>
                <c:pt idx="15" formatCode="0.00E+00">
                  <c:v>2.2000000000000037E-2</c:v>
                </c:pt>
                <c:pt idx="16" formatCode="0.00E+00">
                  <c:v>1.9000000000000156E-2</c:v>
                </c:pt>
                <c:pt idx="17" formatCode="0.00E+00">
                  <c:v>1.800000000000003E-2</c:v>
                </c:pt>
                <c:pt idx="18" formatCode="0.00E+00">
                  <c:v>1.4999999999999998E-2</c:v>
                </c:pt>
                <c:pt idx="19" formatCode="0.00E+00">
                  <c:v>1.4000000000000005E-2</c:v>
                </c:pt>
              </c:numCache>
            </c:numRef>
          </c:val>
        </c:ser>
        <c:marker val="1"/>
        <c:axId val="65632896"/>
        <c:axId val="65762048"/>
      </c:lineChart>
      <c:catAx>
        <c:axId val="65632896"/>
        <c:scaling>
          <c:orientation val="minMax"/>
        </c:scaling>
        <c:axPos val="b"/>
        <c:tickLblPos val="nextTo"/>
        <c:txPr>
          <a:bodyPr/>
          <a:lstStyle/>
          <a:p>
            <a:pPr>
              <a:defRPr sz="2400"/>
            </a:pPr>
            <a:endParaRPr lang="en-US"/>
          </a:p>
        </c:txPr>
        <c:crossAx val="65762048"/>
        <c:crosses val="autoZero"/>
        <c:auto val="1"/>
        <c:lblAlgn val="ctr"/>
        <c:lblOffset val="100"/>
      </c:catAx>
      <c:valAx>
        <c:axId val="65762048"/>
        <c:scaling>
          <c:orientation val="minMax"/>
        </c:scaling>
        <c:axPos val="l"/>
        <c:majorGridlines/>
        <c:numFmt formatCode="#,##0.00" sourceLinked="0"/>
        <c:tickLblPos val="nextTo"/>
        <c:txPr>
          <a:bodyPr/>
          <a:lstStyle/>
          <a:p>
            <a:pPr>
              <a:defRPr sz="2400"/>
            </a:pPr>
            <a:endParaRPr lang="en-US"/>
          </a:p>
        </c:txPr>
        <c:crossAx val="65632896"/>
        <c:crosses val="autoZero"/>
        <c:crossBetween val="between"/>
        <c:majorUnit val="2.0000000000000046E-2"/>
      </c:valAx>
      <c:spPr>
        <a:ln>
          <a:solidFill>
            <a:schemeClr val="tx1"/>
          </a:solidFill>
        </a:ln>
      </c:spPr>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strRef>
              <c:f>GPM70110012297_delta!$B$1</c:f>
              <c:strCache>
                <c:ptCount val="1"/>
                <c:pt idx="0">
                  <c:v>A1</c:v>
                </c:pt>
              </c:strCache>
            </c:strRef>
          </c:tx>
          <c:marker>
            <c:symbol val="none"/>
          </c:marker>
          <c:xVal>
            <c:numRef>
              <c:f>GPM70110012297_delta!$A$2:$A$101</c:f>
              <c:numCache>
                <c:formatCode>General</c:formatCode>
                <c:ptCount val="100"/>
                <c:pt idx="0">
                  <c:v>-29.7</c:v>
                </c:pt>
                <c:pt idx="1">
                  <c:v>-29.1</c:v>
                </c:pt>
                <c:pt idx="2">
                  <c:v>-28.5</c:v>
                </c:pt>
                <c:pt idx="3">
                  <c:v>-27.9</c:v>
                </c:pt>
                <c:pt idx="4">
                  <c:v>-27.3</c:v>
                </c:pt>
                <c:pt idx="5">
                  <c:v>-26.7</c:v>
                </c:pt>
                <c:pt idx="6">
                  <c:v>-26.1</c:v>
                </c:pt>
                <c:pt idx="7">
                  <c:v>-25.5</c:v>
                </c:pt>
                <c:pt idx="8">
                  <c:v>-24.9</c:v>
                </c:pt>
                <c:pt idx="9">
                  <c:v>-24.3</c:v>
                </c:pt>
                <c:pt idx="10">
                  <c:v>-23.7</c:v>
                </c:pt>
                <c:pt idx="11">
                  <c:v>-23.1</c:v>
                </c:pt>
                <c:pt idx="12">
                  <c:v>-22.5</c:v>
                </c:pt>
                <c:pt idx="13">
                  <c:v>-21.9</c:v>
                </c:pt>
                <c:pt idx="14">
                  <c:v>-21.3</c:v>
                </c:pt>
                <c:pt idx="15">
                  <c:v>-20.7</c:v>
                </c:pt>
                <c:pt idx="16">
                  <c:v>-20.100000000000001</c:v>
                </c:pt>
                <c:pt idx="17">
                  <c:v>-19.5</c:v>
                </c:pt>
                <c:pt idx="18">
                  <c:v>-18.899999999999999</c:v>
                </c:pt>
                <c:pt idx="19">
                  <c:v>-18.3</c:v>
                </c:pt>
                <c:pt idx="20">
                  <c:v>-17.7</c:v>
                </c:pt>
                <c:pt idx="21">
                  <c:v>-17.100000000000001</c:v>
                </c:pt>
                <c:pt idx="22">
                  <c:v>-16.5</c:v>
                </c:pt>
                <c:pt idx="23">
                  <c:v>-15.9</c:v>
                </c:pt>
                <c:pt idx="24">
                  <c:v>-15.3</c:v>
                </c:pt>
                <c:pt idx="25">
                  <c:v>-14.7</c:v>
                </c:pt>
                <c:pt idx="26">
                  <c:v>-14.1</c:v>
                </c:pt>
                <c:pt idx="27">
                  <c:v>-13.5</c:v>
                </c:pt>
                <c:pt idx="28">
                  <c:v>-12.9</c:v>
                </c:pt>
                <c:pt idx="29">
                  <c:v>-12.3</c:v>
                </c:pt>
                <c:pt idx="30">
                  <c:v>-11.7</c:v>
                </c:pt>
                <c:pt idx="31">
                  <c:v>-11.1</c:v>
                </c:pt>
                <c:pt idx="32">
                  <c:v>-10.5</c:v>
                </c:pt>
                <c:pt idx="33">
                  <c:v>-9.9</c:v>
                </c:pt>
                <c:pt idx="34">
                  <c:v>-9.3000000000000007</c:v>
                </c:pt>
                <c:pt idx="35">
                  <c:v>-8.7000000000000011</c:v>
                </c:pt>
                <c:pt idx="36">
                  <c:v>-8.1</c:v>
                </c:pt>
                <c:pt idx="37">
                  <c:v>-7.5</c:v>
                </c:pt>
                <c:pt idx="38">
                  <c:v>-6.9</c:v>
                </c:pt>
                <c:pt idx="39">
                  <c:v>-6.3</c:v>
                </c:pt>
                <c:pt idx="40">
                  <c:v>-5.7</c:v>
                </c:pt>
                <c:pt idx="41">
                  <c:v>-5.0999999999999996</c:v>
                </c:pt>
                <c:pt idx="42">
                  <c:v>-4.5</c:v>
                </c:pt>
                <c:pt idx="43">
                  <c:v>-3.9</c:v>
                </c:pt>
                <c:pt idx="44">
                  <c:v>-3.3</c:v>
                </c:pt>
                <c:pt idx="45">
                  <c:v>-2.7</c:v>
                </c:pt>
                <c:pt idx="46">
                  <c:v>-2.1</c:v>
                </c:pt>
                <c:pt idx="47">
                  <c:v>-1.5</c:v>
                </c:pt>
                <c:pt idx="48">
                  <c:v>-0.9</c:v>
                </c:pt>
                <c:pt idx="49">
                  <c:v>-0.30000000000000032</c:v>
                </c:pt>
                <c:pt idx="50">
                  <c:v>0.30000000000000032</c:v>
                </c:pt>
                <c:pt idx="51">
                  <c:v>0.9</c:v>
                </c:pt>
                <c:pt idx="52">
                  <c:v>1.5</c:v>
                </c:pt>
                <c:pt idx="53">
                  <c:v>2.1</c:v>
                </c:pt>
                <c:pt idx="54">
                  <c:v>2.7</c:v>
                </c:pt>
                <c:pt idx="55">
                  <c:v>3.3</c:v>
                </c:pt>
                <c:pt idx="56">
                  <c:v>3.9</c:v>
                </c:pt>
                <c:pt idx="57">
                  <c:v>4.5</c:v>
                </c:pt>
                <c:pt idx="58">
                  <c:v>5.0999999999999996</c:v>
                </c:pt>
                <c:pt idx="59">
                  <c:v>5.7</c:v>
                </c:pt>
                <c:pt idx="60">
                  <c:v>6.3</c:v>
                </c:pt>
                <c:pt idx="61">
                  <c:v>6.9</c:v>
                </c:pt>
                <c:pt idx="62">
                  <c:v>7.5</c:v>
                </c:pt>
                <c:pt idx="63">
                  <c:v>8.1</c:v>
                </c:pt>
                <c:pt idx="64">
                  <c:v>8.7000000000000011</c:v>
                </c:pt>
                <c:pt idx="65">
                  <c:v>9.3000000000000007</c:v>
                </c:pt>
                <c:pt idx="66">
                  <c:v>9.9</c:v>
                </c:pt>
                <c:pt idx="67">
                  <c:v>10.5</c:v>
                </c:pt>
                <c:pt idx="68">
                  <c:v>11.1</c:v>
                </c:pt>
                <c:pt idx="69">
                  <c:v>11.7</c:v>
                </c:pt>
                <c:pt idx="70">
                  <c:v>12.3</c:v>
                </c:pt>
                <c:pt idx="71">
                  <c:v>12.9</c:v>
                </c:pt>
                <c:pt idx="72">
                  <c:v>13.5</c:v>
                </c:pt>
                <c:pt idx="73">
                  <c:v>14.1</c:v>
                </c:pt>
                <c:pt idx="74">
                  <c:v>14.7</c:v>
                </c:pt>
                <c:pt idx="75">
                  <c:v>15.3</c:v>
                </c:pt>
                <c:pt idx="76">
                  <c:v>15.9</c:v>
                </c:pt>
                <c:pt idx="77">
                  <c:v>16.5</c:v>
                </c:pt>
                <c:pt idx="78">
                  <c:v>17.100000000000001</c:v>
                </c:pt>
                <c:pt idx="79">
                  <c:v>17.7</c:v>
                </c:pt>
                <c:pt idx="80">
                  <c:v>18.3</c:v>
                </c:pt>
                <c:pt idx="81">
                  <c:v>18.899999999999999</c:v>
                </c:pt>
                <c:pt idx="82">
                  <c:v>19.5</c:v>
                </c:pt>
                <c:pt idx="83">
                  <c:v>20.100000000000001</c:v>
                </c:pt>
                <c:pt idx="84">
                  <c:v>20.7</c:v>
                </c:pt>
                <c:pt idx="85">
                  <c:v>21.3</c:v>
                </c:pt>
                <c:pt idx="86">
                  <c:v>21.9</c:v>
                </c:pt>
                <c:pt idx="87">
                  <c:v>22.5</c:v>
                </c:pt>
                <c:pt idx="88">
                  <c:v>23.1</c:v>
                </c:pt>
                <c:pt idx="89">
                  <c:v>23.7</c:v>
                </c:pt>
                <c:pt idx="90">
                  <c:v>24.3</c:v>
                </c:pt>
                <c:pt idx="91">
                  <c:v>24.9</c:v>
                </c:pt>
                <c:pt idx="92">
                  <c:v>25.5</c:v>
                </c:pt>
                <c:pt idx="93">
                  <c:v>26.1</c:v>
                </c:pt>
                <c:pt idx="94">
                  <c:v>26.7</c:v>
                </c:pt>
                <c:pt idx="95">
                  <c:v>27.3</c:v>
                </c:pt>
                <c:pt idx="96">
                  <c:v>27.9</c:v>
                </c:pt>
                <c:pt idx="97">
                  <c:v>28.5</c:v>
                </c:pt>
                <c:pt idx="98">
                  <c:v>29.1</c:v>
                </c:pt>
                <c:pt idx="99">
                  <c:v>29.7</c:v>
                </c:pt>
              </c:numCache>
            </c:numRef>
          </c:xVal>
          <c:yVal>
            <c:numRef>
              <c:f>GPM70110012297_delta!$B$2:$B$101</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4.9000000000000134E-5</c:v>
                </c:pt>
                <c:pt idx="27">
                  <c:v>7.40000000000002E-5</c:v>
                </c:pt>
                <c:pt idx="28">
                  <c:v>4.9000000000000134E-5</c:v>
                </c:pt>
                <c:pt idx="29">
                  <c:v>0</c:v>
                </c:pt>
                <c:pt idx="30">
                  <c:v>0</c:v>
                </c:pt>
                <c:pt idx="31">
                  <c:v>4.9000000000000134E-5</c:v>
                </c:pt>
                <c:pt idx="32">
                  <c:v>2.5000000000000055E-5</c:v>
                </c:pt>
                <c:pt idx="33">
                  <c:v>4.9000000000000134E-5</c:v>
                </c:pt>
                <c:pt idx="34">
                  <c:v>7.40000000000002E-5</c:v>
                </c:pt>
                <c:pt idx="35">
                  <c:v>0</c:v>
                </c:pt>
                <c:pt idx="36">
                  <c:v>4.9000000000000134E-5</c:v>
                </c:pt>
                <c:pt idx="37">
                  <c:v>2.5000000000000055E-5</c:v>
                </c:pt>
                <c:pt idx="38">
                  <c:v>4.9000000000000134E-5</c:v>
                </c:pt>
                <c:pt idx="39">
                  <c:v>7.40000000000002E-5</c:v>
                </c:pt>
                <c:pt idx="40">
                  <c:v>4.9000000000000134E-5</c:v>
                </c:pt>
                <c:pt idx="41">
                  <c:v>7.40000000000002E-5</c:v>
                </c:pt>
                <c:pt idx="42">
                  <c:v>2.5000000000000055E-5</c:v>
                </c:pt>
                <c:pt idx="43">
                  <c:v>7.40000000000002E-5</c:v>
                </c:pt>
                <c:pt idx="44">
                  <c:v>9.8000000000000268E-5</c:v>
                </c:pt>
                <c:pt idx="45">
                  <c:v>7.40000000000002E-5</c:v>
                </c:pt>
                <c:pt idx="46">
                  <c:v>1.7200000000000033E-4</c:v>
                </c:pt>
                <c:pt idx="47">
                  <c:v>2.4500000000000005E-4</c:v>
                </c:pt>
                <c:pt idx="48">
                  <c:v>3.1900000000000054E-4</c:v>
                </c:pt>
                <c:pt idx="49">
                  <c:v>2.700000000000006E-4</c:v>
                </c:pt>
                <c:pt idx="50">
                  <c:v>4.6600000000000011E-4</c:v>
                </c:pt>
                <c:pt idx="51">
                  <c:v>6.3800000000000109E-4</c:v>
                </c:pt>
                <c:pt idx="52">
                  <c:v>9.5700000000000234E-4</c:v>
                </c:pt>
                <c:pt idx="53">
                  <c:v>1.2760000000000017E-3</c:v>
                </c:pt>
                <c:pt idx="54">
                  <c:v>2.134E-3</c:v>
                </c:pt>
                <c:pt idx="55">
                  <c:v>3.827000000000004E-3</c:v>
                </c:pt>
                <c:pt idx="56">
                  <c:v>4.6370000000000014E-3</c:v>
                </c:pt>
                <c:pt idx="57">
                  <c:v>7.3110000000000102E-3</c:v>
                </c:pt>
                <c:pt idx="58">
                  <c:v>1.1211E-2</c:v>
                </c:pt>
                <c:pt idx="59">
                  <c:v>1.7343999999999998E-2</c:v>
                </c:pt>
                <c:pt idx="60">
                  <c:v>2.7304000000000002E-2</c:v>
                </c:pt>
                <c:pt idx="61">
                  <c:v>4.1753999999999999E-2</c:v>
                </c:pt>
                <c:pt idx="62">
                  <c:v>6.0274999999999995E-2</c:v>
                </c:pt>
                <c:pt idx="63">
                  <c:v>8.4636000000000169E-2</c:v>
                </c:pt>
                <c:pt idx="64">
                  <c:v>9.6951000000000023E-2</c:v>
                </c:pt>
                <c:pt idx="65">
                  <c:v>0.10328000000000002</c:v>
                </c:pt>
                <c:pt idx="66">
                  <c:v>0.10357400000000011</c:v>
                </c:pt>
                <c:pt idx="67">
                  <c:v>9.7539000000000028E-2</c:v>
                </c:pt>
                <c:pt idx="68">
                  <c:v>8.7604000000000098E-2</c:v>
                </c:pt>
                <c:pt idx="69">
                  <c:v>7.2859999999999994E-2</c:v>
                </c:pt>
                <c:pt idx="70">
                  <c:v>5.3406000000000023E-2</c:v>
                </c:pt>
                <c:pt idx="71">
                  <c:v>3.7411000000000062E-2</c:v>
                </c:pt>
                <c:pt idx="72">
                  <c:v>2.3036000000000001E-2</c:v>
                </c:pt>
                <c:pt idx="73">
                  <c:v>1.5799000000000001E-2</c:v>
                </c:pt>
                <c:pt idx="74">
                  <c:v>1.0940999999999999E-2</c:v>
                </c:pt>
                <c:pt idx="75">
                  <c:v>6.2070000000000024E-3</c:v>
                </c:pt>
                <c:pt idx="76">
                  <c:v>4.4400000000000082E-3</c:v>
                </c:pt>
                <c:pt idx="77">
                  <c:v>3.336E-3</c:v>
                </c:pt>
                <c:pt idx="78">
                  <c:v>1.7420000000000022E-3</c:v>
                </c:pt>
                <c:pt idx="79">
                  <c:v>1.4720000000000017E-3</c:v>
                </c:pt>
                <c:pt idx="80">
                  <c:v>8.590000000000018E-4</c:v>
                </c:pt>
                <c:pt idx="81">
                  <c:v>7.6000000000000102E-4</c:v>
                </c:pt>
                <c:pt idx="82">
                  <c:v>7.6000000000000102E-4</c:v>
                </c:pt>
                <c:pt idx="83">
                  <c:v>3.4300000000000042E-4</c:v>
                </c:pt>
                <c:pt idx="84">
                  <c:v>3.1900000000000054E-4</c:v>
                </c:pt>
                <c:pt idx="85">
                  <c:v>1.9600000000000045E-4</c:v>
                </c:pt>
                <c:pt idx="86">
                  <c:v>1.4700000000000027E-4</c:v>
                </c:pt>
                <c:pt idx="87">
                  <c:v>7.40000000000002E-5</c:v>
                </c:pt>
                <c:pt idx="88">
                  <c:v>9.8000000000000268E-5</c:v>
                </c:pt>
                <c:pt idx="89">
                  <c:v>7.40000000000002E-5</c:v>
                </c:pt>
                <c:pt idx="90">
                  <c:v>1.9600000000000045E-4</c:v>
                </c:pt>
                <c:pt idx="91">
                  <c:v>4.9000000000000134E-5</c:v>
                </c:pt>
                <c:pt idx="92">
                  <c:v>0</c:v>
                </c:pt>
                <c:pt idx="93">
                  <c:v>0</c:v>
                </c:pt>
                <c:pt idx="94">
                  <c:v>0</c:v>
                </c:pt>
                <c:pt idx="95">
                  <c:v>0</c:v>
                </c:pt>
                <c:pt idx="96">
                  <c:v>0</c:v>
                </c:pt>
                <c:pt idx="97">
                  <c:v>0</c:v>
                </c:pt>
                <c:pt idx="98">
                  <c:v>0</c:v>
                </c:pt>
                <c:pt idx="99">
                  <c:v>0</c:v>
                </c:pt>
              </c:numCache>
            </c:numRef>
          </c:yVal>
        </c:ser>
        <c:ser>
          <c:idx val="1"/>
          <c:order val="1"/>
          <c:tx>
            <c:strRef>
              <c:f>GPM70110012297_delta!$C$1</c:f>
              <c:strCache>
                <c:ptCount val="1"/>
                <c:pt idx="0">
                  <c:v>A2</c:v>
                </c:pt>
              </c:strCache>
            </c:strRef>
          </c:tx>
          <c:marker>
            <c:symbol val="none"/>
          </c:marker>
          <c:xVal>
            <c:numRef>
              <c:f>GPM70110012297_delta!$A$2:$A$101</c:f>
              <c:numCache>
                <c:formatCode>General</c:formatCode>
                <c:ptCount val="100"/>
                <c:pt idx="0">
                  <c:v>-29.7</c:v>
                </c:pt>
                <c:pt idx="1">
                  <c:v>-29.1</c:v>
                </c:pt>
                <c:pt idx="2">
                  <c:v>-28.5</c:v>
                </c:pt>
                <c:pt idx="3">
                  <c:v>-27.9</c:v>
                </c:pt>
                <c:pt idx="4">
                  <c:v>-27.3</c:v>
                </c:pt>
                <c:pt idx="5">
                  <c:v>-26.7</c:v>
                </c:pt>
                <c:pt idx="6">
                  <c:v>-26.1</c:v>
                </c:pt>
                <c:pt idx="7">
                  <c:v>-25.5</c:v>
                </c:pt>
                <c:pt idx="8">
                  <c:v>-24.9</c:v>
                </c:pt>
                <c:pt idx="9">
                  <c:v>-24.3</c:v>
                </c:pt>
                <c:pt idx="10">
                  <c:v>-23.7</c:v>
                </c:pt>
                <c:pt idx="11">
                  <c:v>-23.1</c:v>
                </c:pt>
                <c:pt idx="12">
                  <c:v>-22.5</c:v>
                </c:pt>
                <c:pt idx="13">
                  <c:v>-21.9</c:v>
                </c:pt>
                <c:pt idx="14">
                  <c:v>-21.3</c:v>
                </c:pt>
                <c:pt idx="15">
                  <c:v>-20.7</c:v>
                </c:pt>
                <c:pt idx="16">
                  <c:v>-20.100000000000001</c:v>
                </c:pt>
                <c:pt idx="17">
                  <c:v>-19.5</c:v>
                </c:pt>
                <c:pt idx="18">
                  <c:v>-18.899999999999999</c:v>
                </c:pt>
                <c:pt idx="19">
                  <c:v>-18.3</c:v>
                </c:pt>
                <c:pt idx="20">
                  <c:v>-17.7</c:v>
                </c:pt>
                <c:pt idx="21">
                  <c:v>-17.100000000000001</c:v>
                </c:pt>
                <c:pt idx="22">
                  <c:v>-16.5</c:v>
                </c:pt>
                <c:pt idx="23">
                  <c:v>-15.9</c:v>
                </c:pt>
                <c:pt idx="24">
                  <c:v>-15.3</c:v>
                </c:pt>
                <c:pt idx="25">
                  <c:v>-14.7</c:v>
                </c:pt>
                <c:pt idx="26">
                  <c:v>-14.1</c:v>
                </c:pt>
                <c:pt idx="27">
                  <c:v>-13.5</c:v>
                </c:pt>
                <c:pt idx="28">
                  <c:v>-12.9</c:v>
                </c:pt>
                <c:pt idx="29">
                  <c:v>-12.3</c:v>
                </c:pt>
                <c:pt idx="30">
                  <c:v>-11.7</c:v>
                </c:pt>
                <c:pt idx="31">
                  <c:v>-11.1</c:v>
                </c:pt>
                <c:pt idx="32">
                  <c:v>-10.5</c:v>
                </c:pt>
                <c:pt idx="33">
                  <c:v>-9.9</c:v>
                </c:pt>
                <c:pt idx="34">
                  <c:v>-9.3000000000000007</c:v>
                </c:pt>
                <c:pt idx="35">
                  <c:v>-8.7000000000000011</c:v>
                </c:pt>
                <c:pt idx="36">
                  <c:v>-8.1</c:v>
                </c:pt>
                <c:pt idx="37">
                  <c:v>-7.5</c:v>
                </c:pt>
                <c:pt idx="38">
                  <c:v>-6.9</c:v>
                </c:pt>
                <c:pt idx="39">
                  <c:v>-6.3</c:v>
                </c:pt>
                <c:pt idx="40">
                  <c:v>-5.7</c:v>
                </c:pt>
                <c:pt idx="41">
                  <c:v>-5.0999999999999996</c:v>
                </c:pt>
                <c:pt idx="42">
                  <c:v>-4.5</c:v>
                </c:pt>
                <c:pt idx="43">
                  <c:v>-3.9</c:v>
                </c:pt>
                <c:pt idx="44">
                  <c:v>-3.3</c:v>
                </c:pt>
                <c:pt idx="45">
                  <c:v>-2.7</c:v>
                </c:pt>
                <c:pt idx="46">
                  <c:v>-2.1</c:v>
                </c:pt>
                <c:pt idx="47">
                  <c:v>-1.5</c:v>
                </c:pt>
                <c:pt idx="48">
                  <c:v>-0.9</c:v>
                </c:pt>
                <c:pt idx="49">
                  <c:v>-0.30000000000000032</c:v>
                </c:pt>
                <c:pt idx="50">
                  <c:v>0.30000000000000032</c:v>
                </c:pt>
                <c:pt idx="51">
                  <c:v>0.9</c:v>
                </c:pt>
                <c:pt idx="52">
                  <c:v>1.5</c:v>
                </c:pt>
                <c:pt idx="53">
                  <c:v>2.1</c:v>
                </c:pt>
                <c:pt idx="54">
                  <c:v>2.7</c:v>
                </c:pt>
                <c:pt idx="55">
                  <c:v>3.3</c:v>
                </c:pt>
                <c:pt idx="56">
                  <c:v>3.9</c:v>
                </c:pt>
                <c:pt idx="57">
                  <c:v>4.5</c:v>
                </c:pt>
                <c:pt idx="58">
                  <c:v>5.0999999999999996</c:v>
                </c:pt>
                <c:pt idx="59">
                  <c:v>5.7</c:v>
                </c:pt>
                <c:pt idx="60">
                  <c:v>6.3</c:v>
                </c:pt>
                <c:pt idx="61">
                  <c:v>6.9</c:v>
                </c:pt>
                <c:pt idx="62">
                  <c:v>7.5</c:v>
                </c:pt>
                <c:pt idx="63">
                  <c:v>8.1</c:v>
                </c:pt>
                <c:pt idx="64">
                  <c:v>8.7000000000000011</c:v>
                </c:pt>
                <c:pt idx="65">
                  <c:v>9.3000000000000007</c:v>
                </c:pt>
                <c:pt idx="66">
                  <c:v>9.9</c:v>
                </c:pt>
                <c:pt idx="67">
                  <c:v>10.5</c:v>
                </c:pt>
                <c:pt idx="68">
                  <c:v>11.1</c:v>
                </c:pt>
                <c:pt idx="69">
                  <c:v>11.7</c:v>
                </c:pt>
                <c:pt idx="70">
                  <c:v>12.3</c:v>
                </c:pt>
                <c:pt idx="71">
                  <c:v>12.9</c:v>
                </c:pt>
                <c:pt idx="72">
                  <c:v>13.5</c:v>
                </c:pt>
                <c:pt idx="73">
                  <c:v>14.1</c:v>
                </c:pt>
                <c:pt idx="74">
                  <c:v>14.7</c:v>
                </c:pt>
                <c:pt idx="75">
                  <c:v>15.3</c:v>
                </c:pt>
                <c:pt idx="76">
                  <c:v>15.9</c:v>
                </c:pt>
                <c:pt idx="77">
                  <c:v>16.5</c:v>
                </c:pt>
                <c:pt idx="78">
                  <c:v>17.100000000000001</c:v>
                </c:pt>
                <c:pt idx="79">
                  <c:v>17.7</c:v>
                </c:pt>
                <c:pt idx="80">
                  <c:v>18.3</c:v>
                </c:pt>
                <c:pt idx="81">
                  <c:v>18.899999999999999</c:v>
                </c:pt>
                <c:pt idx="82">
                  <c:v>19.5</c:v>
                </c:pt>
                <c:pt idx="83">
                  <c:v>20.100000000000001</c:v>
                </c:pt>
                <c:pt idx="84">
                  <c:v>20.7</c:v>
                </c:pt>
                <c:pt idx="85">
                  <c:v>21.3</c:v>
                </c:pt>
                <c:pt idx="86">
                  <c:v>21.9</c:v>
                </c:pt>
                <c:pt idx="87">
                  <c:v>22.5</c:v>
                </c:pt>
                <c:pt idx="88">
                  <c:v>23.1</c:v>
                </c:pt>
                <c:pt idx="89">
                  <c:v>23.7</c:v>
                </c:pt>
                <c:pt idx="90">
                  <c:v>24.3</c:v>
                </c:pt>
                <c:pt idx="91">
                  <c:v>24.9</c:v>
                </c:pt>
                <c:pt idx="92">
                  <c:v>25.5</c:v>
                </c:pt>
                <c:pt idx="93">
                  <c:v>26.1</c:v>
                </c:pt>
                <c:pt idx="94">
                  <c:v>26.7</c:v>
                </c:pt>
                <c:pt idx="95">
                  <c:v>27.3</c:v>
                </c:pt>
                <c:pt idx="96">
                  <c:v>27.9</c:v>
                </c:pt>
                <c:pt idx="97">
                  <c:v>28.5</c:v>
                </c:pt>
                <c:pt idx="98">
                  <c:v>29.1</c:v>
                </c:pt>
                <c:pt idx="99">
                  <c:v>29.7</c:v>
                </c:pt>
              </c:numCache>
            </c:numRef>
          </c:xVal>
          <c:yVal>
            <c:numRef>
              <c:f>GPM70110012297_delta!$C$2:$C$101</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3.6000000000000103E-5</c:v>
                </c:pt>
                <c:pt idx="18">
                  <c:v>4.8000000000000103E-5</c:v>
                </c:pt>
                <c:pt idx="19">
                  <c:v>4.8000000000000103E-5</c:v>
                </c:pt>
                <c:pt idx="20">
                  <c:v>6.000000000000013E-5</c:v>
                </c:pt>
                <c:pt idx="21">
                  <c:v>6.000000000000013E-5</c:v>
                </c:pt>
                <c:pt idx="22">
                  <c:v>1.0800000000000028E-4</c:v>
                </c:pt>
                <c:pt idx="23">
                  <c:v>7.2000000000000178E-5</c:v>
                </c:pt>
                <c:pt idx="24">
                  <c:v>7.2000000000000178E-5</c:v>
                </c:pt>
                <c:pt idx="25">
                  <c:v>9.6000000000000219E-5</c:v>
                </c:pt>
                <c:pt idx="26">
                  <c:v>1.2000000000000022E-4</c:v>
                </c:pt>
                <c:pt idx="27">
                  <c:v>4.8000000000000103E-5</c:v>
                </c:pt>
                <c:pt idx="28">
                  <c:v>1.2000000000000022E-4</c:v>
                </c:pt>
                <c:pt idx="29">
                  <c:v>7.2000000000000178E-5</c:v>
                </c:pt>
                <c:pt idx="30">
                  <c:v>6.000000000000013E-5</c:v>
                </c:pt>
                <c:pt idx="31">
                  <c:v>1.0800000000000028E-4</c:v>
                </c:pt>
                <c:pt idx="32">
                  <c:v>1.3200000000000028E-4</c:v>
                </c:pt>
                <c:pt idx="33">
                  <c:v>2.2800000000000061E-4</c:v>
                </c:pt>
                <c:pt idx="34">
                  <c:v>1.0800000000000028E-4</c:v>
                </c:pt>
                <c:pt idx="35">
                  <c:v>1.8000000000000036E-4</c:v>
                </c:pt>
                <c:pt idx="36">
                  <c:v>1.9200000000000049E-4</c:v>
                </c:pt>
                <c:pt idx="37">
                  <c:v>2.1600000000000051E-4</c:v>
                </c:pt>
                <c:pt idx="38">
                  <c:v>4.0900000000000024E-4</c:v>
                </c:pt>
                <c:pt idx="39">
                  <c:v>3.8500000000000041E-4</c:v>
                </c:pt>
                <c:pt idx="40">
                  <c:v>4.2100000000000069E-4</c:v>
                </c:pt>
                <c:pt idx="41">
                  <c:v>7.3300000000000123E-4</c:v>
                </c:pt>
                <c:pt idx="42">
                  <c:v>8.7800000000000063E-4</c:v>
                </c:pt>
                <c:pt idx="43">
                  <c:v>9.7400000000000004E-4</c:v>
                </c:pt>
                <c:pt idx="44">
                  <c:v>1.5989999999999999E-3</c:v>
                </c:pt>
                <c:pt idx="45">
                  <c:v>2.1400000000000034E-3</c:v>
                </c:pt>
                <c:pt idx="46">
                  <c:v>2.765000000000004E-3</c:v>
                </c:pt>
                <c:pt idx="47">
                  <c:v>4.052E-3</c:v>
                </c:pt>
                <c:pt idx="48">
                  <c:v>5.9400000000000121E-3</c:v>
                </c:pt>
                <c:pt idx="49">
                  <c:v>8.5010000000000068E-3</c:v>
                </c:pt>
                <c:pt idx="50">
                  <c:v>1.4440000000000001E-2</c:v>
                </c:pt>
                <c:pt idx="51">
                  <c:v>2.2568999999999999E-2</c:v>
                </c:pt>
                <c:pt idx="52">
                  <c:v>3.775400000000001E-2</c:v>
                </c:pt>
                <c:pt idx="53">
                  <c:v>6.1730000000000014E-2</c:v>
                </c:pt>
                <c:pt idx="54">
                  <c:v>8.8639000000000176E-2</c:v>
                </c:pt>
                <c:pt idx="55">
                  <c:v>0.10963199999999999</c:v>
                </c:pt>
                <c:pt idx="56">
                  <c:v>0.11777200000000011</c:v>
                </c:pt>
                <c:pt idx="57">
                  <c:v>0.11287899999999985</c:v>
                </c:pt>
                <c:pt idx="58">
                  <c:v>9.9172000000000024E-2</c:v>
                </c:pt>
                <c:pt idx="59">
                  <c:v>7.9140000000000002E-2</c:v>
                </c:pt>
                <c:pt idx="60">
                  <c:v>5.9926000000000083E-2</c:v>
                </c:pt>
                <c:pt idx="61">
                  <c:v>4.3430000000000003E-2</c:v>
                </c:pt>
                <c:pt idx="62">
                  <c:v>3.2704000000000011E-2</c:v>
                </c:pt>
                <c:pt idx="63">
                  <c:v>2.3747000000000001E-2</c:v>
                </c:pt>
                <c:pt idx="64">
                  <c:v>1.7218000000000001E-2</c:v>
                </c:pt>
                <c:pt idx="65">
                  <c:v>1.3238E-2</c:v>
                </c:pt>
                <c:pt idx="66">
                  <c:v>9.3180000000000068E-3</c:v>
                </c:pt>
                <c:pt idx="67">
                  <c:v>6.2520000000000023E-3</c:v>
                </c:pt>
                <c:pt idx="68">
                  <c:v>5.0140000000000002E-3</c:v>
                </c:pt>
                <c:pt idx="69">
                  <c:v>3.3790000000000001E-3</c:v>
                </c:pt>
                <c:pt idx="70">
                  <c:v>2.753000000000005E-3</c:v>
                </c:pt>
                <c:pt idx="71">
                  <c:v>2.212E-3</c:v>
                </c:pt>
                <c:pt idx="72">
                  <c:v>1.5030000000000017E-3</c:v>
                </c:pt>
                <c:pt idx="73">
                  <c:v>1.1299999999999999E-3</c:v>
                </c:pt>
                <c:pt idx="74">
                  <c:v>8.0600000000000214E-4</c:v>
                </c:pt>
                <c:pt idx="75">
                  <c:v>6.1300000000000113E-4</c:v>
                </c:pt>
                <c:pt idx="76">
                  <c:v>4.9300000000000114E-4</c:v>
                </c:pt>
                <c:pt idx="77">
                  <c:v>3.1300000000000051E-4</c:v>
                </c:pt>
                <c:pt idx="78">
                  <c:v>2.2800000000000061E-4</c:v>
                </c:pt>
                <c:pt idx="79">
                  <c:v>2.4000000000000041E-4</c:v>
                </c:pt>
                <c:pt idx="80">
                  <c:v>2.7700000000000061E-4</c:v>
                </c:pt>
                <c:pt idx="81">
                  <c:v>2.040000000000004E-4</c:v>
                </c:pt>
                <c:pt idx="82">
                  <c:v>2.5200000000000049E-4</c:v>
                </c:pt>
                <c:pt idx="83">
                  <c:v>3.6000000000000103E-5</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ser>
        <c:ser>
          <c:idx val="2"/>
          <c:order val="2"/>
          <c:tx>
            <c:strRef>
              <c:f>GPM70110012297_delta!$D$1</c:f>
              <c:strCache>
                <c:ptCount val="1"/>
                <c:pt idx="0">
                  <c:v>A3</c:v>
                </c:pt>
              </c:strCache>
            </c:strRef>
          </c:tx>
          <c:marker>
            <c:symbol val="none"/>
          </c:marker>
          <c:xVal>
            <c:numRef>
              <c:f>GPM70110012297_delta!$A$2:$A$101</c:f>
              <c:numCache>
                <c:formatCode>General</c:formatCode>
                <c:ptCount val="100"/>
                <c:pt idx="0">
                  <c:v>-29.7</c:v>
                </c:pt>
                <c:pt idx="1">
                  <c:v>-29.1</c:v>
                </c:pt>
                <c:pt idx="2">
                  <c:v>-28.5</c:v>
                </c:pt>
                <c:pt idx="3">
                  <c:v>-27.9</c:v>
                </c:pt>
                <c:pt idx="4">
                  <c:v>-27.3</c:v>
                </c:pt>
                <c:pt idx="5">
                  <c:v>-26.7</c:v>
                </c:pt>
                <c:pt idx="6">
                  <c:v>-26.1</c:v>
                </c:pt>
                <c:pt idx="7">
                  <c:v>-25.5</c:v>
                </c:pt>
                <c:pt idx="8">
                  <c:v>-24.9</c:v>
                </c:pt>
                <c:pt idx="9">
                  <c:v>-24.3</c:v>
                </c:pt>
                <c:pt idx="10">
                  <c:v>-23.7</c:v>
                </c:pt>
                <c:pt idx="11">
                  <c:v>-23.1</c:v>
                </c:pt>
                <c:pt idx="12">
                  <c:v>-22.5</c:v>
                </c:pt>
                <c:pt idx="13">
                  <c:v>-21.9</c:v>
                </c:pt>
                <c:pt idx="14">
                  <c:v>-21.3</c:v>
                </c:pt>
                <c:pt idx="15">
                  <c:v>-20.7</c:v>
                </c:pt>
                <c:pt idx="16">
                  <c:v>-20.100000000000001</c:v>
                </c:pt>
                <c:pt idx="17">
                  <c:v>-19.5</c:v>
                </c:pt>
                <c:pt idx="18">
                  <c:v>-18.899999999999999</c:v>
                </c:pt>
                <c:pt idx="19">
                  <c:v>-18.3</c:v>
                </c:pt>
                <c:pt idx="20">
                  <c:v>-17.7</c:v>
                </c:pt>
                <c:pt idx="21">
                  <c:v>-17.100000000000001</c:v>
                </c:pt>
                <c:pt idx="22">
                  <c:v>-16.5</c:v>
                </c:pt>
                <c:pt idx="23">
                  <c:v>-15.9</c:v>
                </c:pt>
                <c:pt idx="24">
                  <c:v>-15.3</c:v>
                </c:pt>
                <c:pt idx="25">
                  <c:v>-14.7</c:v>
                </c:pt>
                <c:pt idx="26">
                  <c:v>-14.1</c:v>
                </c:pt>
                <c:pt idx="27">
                  <c:v>-13.5</c:v>
                </c:pt>
                <c:pt idx="28">
                  <c:v>-12.9</c:v>
                </c:pt>
                <c:pt idx="29">
                  <c:v>-12.3</c:v>
                </c:pt>
                <c:pt idx="30">
                  <c:v>-11.7</c:v>
                </c:pt>
                <c:pt idx="31">
                  <c:v>-11.1</c:v>
                </c:pt>
                <c:pt idx="32">
                  <c:v>-10.5</c:v>
                </c:pt>
                <c:pt idx="33">
                  <c:v>-9.9</c:v>
                </c:pt>
                <c:pt idx="34">
                  <c:v>-9.3000000000000007</c:v>
                </c:pt>
                <c:pt idx="35">
                  <c:v>-8.7000000000000011</c:v>
                </c:pt>
                <c:pt idx="36">
                  <c:v>-8.1</c:v>
                </c:pt>
                <c:pt idx="37">
                  <c:v>-7.5</c:v>
                </c:pt>
                <c:pt idx="38">
                  <c:v>-6.9</c:v>
                </c:pt>
                <c:pt idx="39">
                  <c:v>-6.3</c:v>
                </c:pt>
                <c:pt idx="40">
                  <c:v>-5.7</c:v>
                </c:pt>
                <c:pt idx="41">
                  <c:v>-5.0999999999999996</c:v>
                </c:pt>
                <c:pt idx="42">
                  <c:v>-4.5</c:v>
                </c:pt>
                <c:pt idx="43">
                  <c:v>-3.9</c:v>
                </c:pt>
                <c:pt idx="44">
                  <c:v>-3.3</c:v>
                </c:pt>
                <c:pt idx="45">
                  <c:v>-2.7</c:v>
                </c:pt>
                <c:pt idx="46">
                  <c:v>-2.1</c:v>
                </c:pt>
                <c:pt idx="47">
                  <c:v>-1.5</c:v>
                </c:pt>
                <c:pt idx="48">
                  <c:v>-0.9</c:v>
                </c:pt>
                <c:pt idx="49">
                  <c:v>-0.30000000000000032</c:v>
                </c:pt>
                <c:pt idx="50">
                  <c:v>0.30000000000000032</c:v>
                </c:pt>
                <c:pt idx="51">
                  <c:v>0.9</c:v>
                </c:pt>
                <c:pt idx="52">
                  <c:v>1.5</c:v>
                </c:pt>
                <c:pt idx="53">
                  <c:v>2.1</c:v>
                </c:pt>
                <c:pt idx="54">
                  <c:v>2.7</c:v>
                </c:pt>
                <c:pt idx="55">
                  <c:v>3.3</c:v>
                </c:pt>
                <c:pt idx="56">
                  <c:v>3.9</c:v>
                </c:pt>
                <c:pt idx="57">
                  <c:v>4.5</c:v>
                </c:pt>
                <c:pt idx="58">
                  <c:v>5.0999999999999996</c:v>
                </c:pt>
                <c:pt idx="59">
                  <c:v>5.7</c:v>
                </c:pt>
                <c:pt idx="60">
                  <c:v>6.3</c:v>
                </c:pt>
                <c:pt idx="61">
                  <c:v>6.9</c:v>
                </c:pt>
                <c:pt idx="62">
                  <c:v>7.5</c:v>
                </c:pt>
                <c:pt idx="63">
                  <c:v>8.1</c:v>
                </c:pt>
                <c:pt idx="64">
                  <c:v>8.7000000000000011</c:v>
                </c:pt>
                <c:pt idx="65">
                  <c:v>9.3000000000000007</c:v>
                </c:pt>
                <c:pt idx="66">
                  <c:v>9.9</c:v>
                </c:pt>
                <c:pt idx="67">
                  <c:v>10.5</c:v>
                </c:pt>
                <c:pt idx="68">
                  <c:v>11.1</c:v>
                </c:pt>
                <c:pt idx="69">
                  <c:v>11.7</c:v>
                </c:pt>
                <c:pt idx="70">
                  <c:v>12.3</c:v>
                </c:pt>
                <c:pt idx="71">
                  <c:v>12.9</c:v>
                </c:pt>
                <c:pt idx="72">
                  <c:v>13.5</c:v>
                </c:pt>
                <c:pt idx="73">
                  <c:v>14.1</c:v>
                </c:pt>
                <c:pt idx="74">
                  <c:v>14.7</c:v>
                </c:pt>
                <c:pt idx="75">
                  <c:v>15.3</c:v>
                </c:pt>
                <c:pt idx="76">
                  <c:v>15.9</c:v>
                </c:pt>
                <c:pt idx="77">
                  <c:v>16.5</c:v>
                </c:pt>
                <c:pt idx="78">
                  <c:v>17.100000000000001</c:v>
                </c:pt>
                <c:pt idx="79">
                  <c:v>17.7</c:v>
                </c:pt>
                <c:pt idx="80">
                  <c:v>18.3</c:v>
                </c:pt>
                <c:pt idx="81">
                  <c:v>18.899999999999999</c:v>
                </c:pt>
                <c:pt idx="82">
                  <c:v>19.5</c:v>
                </c:pt>
                <c:pt idx="83">
                  <c:v>20.100000000000001</c:v>
                </c:pt>
                <c:pt idx="84">
                  <c:v>20.7</c:v>
                </c:pt>
                <c:pt idx="85">
                  <c:v>21.3</c:v>
                </c:pt>
                <c:pt idx="86">
                  <c:v>21.9</c:v>
                </c:pt>
                <c:pt idx="87">
                  <c:v>22.5</c:v>
                </c:pt>
                <c:pt idx="88">
                  <c:v>23.1</c:v>
                </c:pt>
                <c:pt idx="89">
                  <c:v>23.7</c:v>
                </c:pt>
                <c:pt idx="90">
                  <c:v>24.3</c:v>
                </c:pt>
                <c:pt idx="91">
                  <c:v>24.9</c:v>
                </c:pt>
                <c:pt idx="92">
                  <c:v>25.5</c:v>
                </c:pt>
                <c:pt idx="93">
                  <c:v>26.1</c:v>
                </c:pt>
                <c:pt idx="94">
                  <c:v>26.7</c:v>
                </c:pt>
                <c:pt idx="95">
                  <c:v>27.3</c:v>
                </c:pt>
                <c:pt idx="96">
                  <c:v>27.9</c:v>
                </c:pt>
                <c:pt idx="97">
                  <c:v>28.5</c:v>
                </c:pt>
                <c:pt idx="98">
                  <c:v>29.1</c:v>
                </c:pt>
                <c:pt idx="99">
                  <c:v>29.7</c:v>
                </c:pt>
              </c:numCache>
            </c:numRef>
          </c:xVal>
          <c:yVal>
            <c:numRef>
              <c:f>GPM70110012297_delta!$D$2:$D$101</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1.7600000000000037E-4</c:v>
                </c:pt>
                <c:pt idx="35">
                  <c:v>1.4600000000000024E-4</c:v>
                </c:pt>
                <c:pt idx="36">
                  <c:v>2.0500000000000002E-4</c:v>
                </c:pt>
                <c:pt idx="37">
                  <c:v>2.3400000000000016E-4</c:v>
                </c:pt>
                <c:pt idx="38">
                  <c:v>2.3400000000000016E-4</c:v>
                </c:pt>
                <c:pt idx="39">
                  <c:v>2.9300000000000002E-4</c:v>
                </c:pt>
                <c:pt idx="40">
                  <c:v>4.9800000000000126E-4</c:v>
                </c:pt>
                <c:pt idx="41">
                  <c:v>7.6100000000000083E-4</c:v>
                </c:pt>
                <c:pt idx="42">
                  <c:v>1.0250000000000001E-3</c:v>
                </c:pt>
                <c:pt idx="43">
                  <c:v>1.903000000000003E-3</c:v>
                </c:pt>
                <c:pt idx="44">
                  <c:v>3.836E-3</c:v>
                </c:pt>
                <c:pt idx="45">
                  <c:v>6.4130000000000081E-3</c:v>
                </c:pt>
                <c:pt idx="46">
                  <c:v>1.5139E-2</c:v>
                </c:pt>
                <c:pt idx="47">
                  <c:v>2.8519999999999997E-2</c:v>
                </c:pt>
                <c:pt idx="48">
                  <c:v>6.5152000000000002E-2</c:v>
                </c:pt>
                <c:pt idx="49">
                  <c:v>0.13291000000000025</c:v>
                </c:pt>
                <c:pt idx="50">
                  <c:v>0.24406300000000025</c:v>
                </c:pt>
                <c:pt idx="51">
                  <c:v>0.22997899999999999</c:v>
                </c:pt>
                <c:pt idx="52">
                  <c:v>0.13434499999999999</c:v>
                </c:pt>
                <c:pt idx="53">
                  <c:v>5.780200000000011E-2</c:v>
                </c:pt>
                <c:pt idx="54">
                  <c:v>2.4714E-2</c:v>
                </c:pt>
                <c:pt idx="55">
                  <c:v>1.3089000000000003E-2</c:v>
                </c:pt>
                <c:pt idx="56">
                  <c:v>8.3160000000000178E-3</c:v>
                </c:pt>
                <c:pt idx="57">
                  <c:v>5.066000000000008E-3</c:v>
                </c:pt>
                <c:pt idx="58">
                  <c:v>4.3920000000000001E-3</c:v>
                </c:pt>
                <c:pt idx="59">
                  <c:v>2.7820000000000045E-3</c:v>
                </c:pt>
                <c:pt idx="60">
                  <c:v>1.5809999999999999E-3</c:v>
                </c:pt>
                <c:pt idx="61">
                  <c:v>9.0800000000000212E-4</c:v>
                </c:pt>
                <c:pt idx="62">
                  <c:v>7.3200000000000023E-4</c:v>
                </c:pt>
                <c:pt idx="63">
                  <c:v>3.8100000000000015E-4</c:v>
                </c:pt>
                <c:pt idx="64">
                  <c:v>3.8100000000000015E-4</c:v>
                </c:pt>
                <c:pt idx="65">
                  <c:v>2.6400000000000056E-4</c:v>
                </c:pt>
                <c:pt idx="66">
                  <c:v>1.7600000000000037E-4</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yVal>
        </c:ser>
        <c:ser>
          <c:idx val="3"/>
          <c:order val="3"/>
          <c:spPr>
            <a:ln w="25400">
              <a:solidFill>
                <a:sysClr val="windowText" lastClr="000000"/>
              </a:solidFill>
            </a:ln>
          </c:spPr>
          <c:marker>
            <c:symbol val="none"/>
          </c:marker>
          <c:xVal>
            <c:numRef>
              <c:f>GPM70110012297_delta!$O$1:$O$2</c:f>
              <c:numCache>
                <c:formatCode>General</c:formatCode>
                <c:ptCount val="2"/>
                <c:pt idx="0">
                  <c:v>0</c:v>
                </c:pt>
                <c:pt idx="1">
                  <c:v>0</c:v>
                </c:pt>
              </c:numCache>
            </c:numRef>
          </c:xVal>
          <c:yVal>
            <c:numRef>
              <c:f>GPM70110012297_delta!$P$1:$P$2</c:f>
              <c:numCache>
                <c:formatCode>General</c:formatCode>
                <c:ptCount val="2"/>
                <c:pt idx="0">
                  <c:v>0</c:v>
                </c:pt>
                <c:pt idx="1">
                  <c:v>0.25</c:v>
                </c:pt>
              </c:numCache>
            </c:numRef>
          </c:yVal>
        </c:ser>
        <c:axId val="66024960"/>
        <c:axId val="66026880"/>
      </c:scatterChart>
      <c:valAx>
        <c:axId val="66024960"/>
        <c:scaling>
          <c:orientation val="minMax"/>
          <c:max val="20"/>
          <c:min val="-5"/>
        </c:scaling>
        <c:axPos val="b"/>
        <c:title>
          <c:tx>
            <c:rich>
              <a:bodyPr/>
              <a:lstStyle/>
              <a:p>
                <a:pPr>
                  <a:defRPr/>
                </a:pPr>
                <a:r>
                  <a:rPr lang="en-US"/>
                  <a:t>Mass Error [ppm]</a:t>
                </a:r>
              </a:p>
            </c:rich>
          </c:tx>
          <c:layout/>
        </c:title>
        <c:numFmt formatCode="General" sourceLinked="1"/>
        <c:majorTickMark val="in"/>
        <c:tickLblPos val="nextTo"/>
        <c:spPr>
          <a:ln w="25400">
            <a:solidFill>
              <a:sysClr val="windowText" lastClr="000000"/>
            </a:solidFill>
          </a:ln>
        </c:spPr>
        <c:crossAx val="66026880"/>
        <c:crosses val="autoZero"/>
        <c:crossBetween val="midCat"/>
      </c:valAx>
      <c:valAx>
        <c:axId val="66026880"/>
        <c:scaling>
          <c:orientation val="minMax"/>
          <c:max val="0.25"/>
          <c:min val="0"/>
        </c:scaling>
        <c:axPos val="l"/>
        <c:majorGridlines>
          <c:spPr>
            <a:ln>
              <a:solidFill>
                <a:sysClr val="window" lastClr="FFFFFF">
                  <a:alpha val="0"/>
                </a:sysClr>
              </a:solidFill>
            </a:ln>
          </c:spPr>
        </c:majorGridlines>
        <c:numFmt formatCode="General" sourceLinked="1"/>
        <c:majorTickMark val="in"/>
        <c:tickLblPos val="nextTo"/>
        <c:spPr>
          <a:ln w="25400">
            <a:solidFill>
              <a:sysClr val="windowText" lastClr="000000"/>
            </a:solidFill>
          </a:ln>
        </c:spPr>
        <c:crossAx val="66024960"/>
        <c:crossesAt val="-20"/>
        <c:crossBetween val="midCat"/>
      </c:valAx>
      <c:spPr>
        <a:noFill/>
        <a:ln w="25400">
          <a:solidFill>
            <a:schemeClr val="tx1"/>
          </a:solidFill>
        </a:ln>
      </c:spPr>
    </c:plotArea>
    <c:plotVisOnly val="1"/>
  </c:chart>
  <c:spPr>
    <a:ln>
      <a:noFill/>
    </a:ln>
  </c:sp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smtClean="0"/>
            </a:lvl1pPr>
          </a:lstStyle>
          <a:p>
            <a:pPr>
              <a:defRPr/>
            </a:pPr>
            <a:endParaRPr lang="en-US"/>
          </a:p>
        </p:txBody>
      </p:sp>
      <p:sp>
        <p:nvSpPr>
          <p:cNvPr id="3891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smtClean="0"/>
            </a:lvl1pPr>
          </a:lstStyle>
          <a:p>
            <a:pPr>
              <a:defRPr/>
            </a:pPr>
            <a:endParaRPr lang="en-US"/>
          </a:p>
        </p:txBody>
      </p:sp>
      <p:sp>
        <p:nvSpPr>
          <p:cNvPr id="471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smtClean="0"/>
            </a:lvl1pPr>
          </a:lstStyle>
          <a:p>
            <a:pPr>
              <a:defRPr/>
            </a:pPr>
            <a:endParaRPr lang="en-US"/>
          </a:p>
        </p:txBody>
      </p:sp>
      <p:sp>
        <p:nvSpPr>
          <p:cNvPr id="3891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smtClean="0"/>
            </a:lvl1pPr>
          </a:lstStyle>
          <a:p>
            <a:pPr>
              <a:defRPr/>
            </a:pPr>
            <a:fld id="{AC13CD5B-0204-4720-83B2-D048B1B9000A}" type="slidenum">
              <a:rPr lang="en-US"/>
              <a:pPr>
                <a:defRPr/>
              </a:pPr>
              <a:t>‹#›</a:t>
            </a:fld>
            <a:endParaRPr lang="en-US"/>
          </a:p>
        </p:txBody>
      </p:sp>
    </p:spTree>
    <p:extLst>
      <p:ext uri="{BB962C8B-B14F-4D97-AF65-F5344CB8AC3E}">
        <p14:creationId xmlns:p14="http://schemas.microsoft.com/office/powerpoint/2010/main" xmlns="" val="2931225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8926410-B299-4D6C-93FA-A9F02EA55D32}" type="slidenum">
              <a:rPr lang="en-US"/>
              <a:pPr/>
              <a:t>10</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8926410-B299-4D6C-93FA-A9F02EA55D32}" type="slidenum">
              <a:rPr lang="en-US"/>
              <a:pPr/>
              <a:t>11</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12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8926410-B299-4D6C-93FA-A9F02EA55D32}" type="slidenum">
              <a:rPr lang="en-US"/>
              <a:pPr/>
              <a:t>13</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8926410-B299-4D6C-93FA-A9F02EA55D32}" type="slidenum">
              <a:rPr lang="en-US"/>
              <a:pPr/>
              <a:t>14</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15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16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17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18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19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20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21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22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23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24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31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32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33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34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35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36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37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43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44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45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46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47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48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49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50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51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52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53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6" y="4560889"/>
            <a:ext cx="5365750" cy="4319587"/>
          </a:xfrm>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54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55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56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57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58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59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60</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922CB3-97F2-43EB-9C1D-4E8B441EF564}" type="slidenum">
              <a:rPr lang="en-US"/>
              <a:pPr/>
              <a:t>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8926410-B299-4D6C-93FA-A9F02EA55D32}" type="slidenum">
              <a:rPr lang="en-US"/>
              <a:pPr/>
              <a:t>9</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629F3B-D01A-4B80-A8AA-042D9B801E04}" type="slidenum">
              <a:rPr lang="en-US"/>
              <a:pPr>
                <a:defRPr/>
              </a:pPr>
              <a:t>‹#›</a:t>
            </a:fld>
            <a:endParaRPr lang="en-US"/>
          </a:p>
        </p:txBody>
      </p: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2F0A88-CA53-4CDF-BD0E-AEFA1A4188C2}" type="slidenum">
              <a:rPr lang="en-US"/>
              <a:pPr>
                <a:defRPr/>
              </a:pPr>
              <a:t>‹#›</a:t>
            </a:fld>
            <a:endParaRPr lang="en-US"/>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3DBD66-EED6-42EB-94C7-BD851A0A3198}" type="slidenum">
              <a:rPr lang="en-US"/>
              <a:pPr>
                <a:defRPr/>
              </a:pPr>
              <a:t>‹#›</a:t>
            </a:fld>
            <a:endParaRPr lang="en-US"/>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2B8B15-0084-42EB-8715-D2F062325CD0}" type="slidenum">
              <a:rPr lang="en-US"/>
              <a:pPr>
                <a:defRPr/>
              </a:pPr>
              <a:t>‹#›</a:t>
            </a:fld>
            <a:endParaRPr lang="en-US"/>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5B6AD-6D13-4D0F-BE32-D19F4AD572C9}" type="slidenum">
              <a:rPr lang="en-US"/>
              <a:pPr>
                <a:defRPr/>
              </a:pPr>
              <a:t>‹#›</a:t>
            </a:fld>
            <a:endParaRPr lang="en-US"/>
          </a:p>
        </p:txBody>
      </p:sp>
    </p:spTree>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87EF72-7CC2-4747-B68E-56B373F3127B}" type="slidenum">
              <a:rPr lang="en-US"/>
              <a:pPr>
                <a:defRPr/>
              </a:pPr>
              <a:t>‹#›</a:t>
            </a:fld>
            <a:endParaRPr lang="en-US"/>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183AAD-AE39-479E-9858-7571DD73F42B}" type="slidenum">
              <a:rPr lang="en-US"/>
              <a:pPr>
                <a:defRPr/>
              </a:pPr>
              <a:t>‹#›</a:t>
            </a:fld>
            <a:endParaRPr lang="en-US"/>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B07A6F-EA16-4453-8E0C-7AA46D4B2064}" type="slidenum">
              <a:rPr lang="en-US"/>
              <a:pPr>
                <a:defRPr/>
              </a:pPr>
              <a:t>‹#›</a:t>
            </a:fld>
            <a:endParaRPr lang="en-US"/>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AB9930-B101-4AC6-923D-3FCAA5E31241}" type="slidenum">
              <a:rPr lang="en-US"/>
              <a:pPr>
                <a:defRPr/>
              </a:pPr>
              <a:t>‹#›</a:t>
            </a:fld>
            <a:endParaRPr lang="en-US"/>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3C32E6-3812-4755-AB7A-4D138666BF18}" type="slidenum">
              <a:rPr lang="en-US"/>
              <a:pPr>
                <a:defRPr/>
              </a:pPr>
              <a:t>‹#›</a:t>
            </a:fld>
            <a:endParaRPr lang="en-US"/>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AD04B0-D64B-4FE2-A4FF-56CAA9D3408D}" type="slidenum">
              <a:rPr lang="en-US"/>
              <a:pPr>
                <a:defRPr/>
              </a:pPr>
              <a:t>‹#›</a:t>
            </a:fld>
            <a:endParaRPr lang="en-US"/>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0DD0022-3B45-45DA-9188-8BBB775384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youtube.googleapis.com/v/78N0AFjhmjc&amp;hd=1"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228600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Proteomics Informatics – </a:t>
            </a:r>
          </a:p>
          <a:p>
            <a:pPr algn="ctr"/>
            <a:r>
              <a:rPr lang="en-US" sz="2800" b="1" dirty="0" smtClean="0">
                <a:latin typeface="Comic Sans MS" pitchFamily="66" charset="0"/>
              </a:rPr>
              <a:t>Databases, data repositories and standardization </a:t>
            </a:r>
            <a:r>
              <a:rPr lang="sv-SE" sz="2800" b="1" dirty="0" smtClean="0">
                <a:latin typeface="Comic Sans MS" pitchFamily="66" charset="0"/>
              </a:rPr>
              <a:t>(Week 7)</a:t>
            </a:r>
            <a:endParaRPr lang="sv-SE" sz="2800" b="1" dirty="0">
              <a:latin typeface="Comic Sans MS" pitchFamily="66" charset="0"/>
            </a:endParaRPr>
          </a:p>
        </p:txBody>
      </p:sp>
      <p:sp>
        <p:nvSpPr>
          <p:cNvPr id="3098" name="Line 88"/>
          <p:cNvSpPr>
            <a:spLocks noChangeShapeType="1"/>
          </p:cNvSpPr>
          <p:nvPr/>
        </p:nvSpPr>
        <p:spPr bwMode="auto">
          <a:xfrm>
            <a:off x="609600" y="3352800"/>
            <a:ext cx="7924800" cy="0"/>
          </a:xfrm>
          <a:prstGeom prst="line">
            <a:avLst/>
          </a:prstGeom>
          <a:noFill/>
          <a:ln w="31750">
            <a:solidFill>
              <a:srgbClr val="CC33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88"/>
          <p:cNvSpPr>
            <a:spLocks noChangeShapeType="1"/>
          </p:cNvSpPr>
          <p:nvPr/>
        </p:nvSpPr>
        <p:spPr bwMode="auto">
          <a:xfrm>
            <a:off x="609600" y="478220"/>
            <a:ext cx="7924800" cy="0"/>
          </a:xfrm>
          <a:prstGeom prst="line">
            <a:avLst/>
          </a:prstGeom>
          <a:noFill/>
          <a:ln w="31750">
            <a:solidFill>
              <a:srgbClr val="CC3300"/>
            </a:solidFill>
            <a:round/>
            <a:headEnd/>
            <a:tailEnd/>
          </a:ln>
        </p:spPr>
        <p:txBody>
          <a:bodyPr/>
          <a:lstStyle/>
          <a:p>
            <a:endParaRPr lang="en-US"/>
          </a:p>
        </p:txBody>
      </p:sp>
      <p:sp>
        <p:nvSpPr>
          <p:cNvPr id="42" name="Rectangle 41"/>
          <p:cNvSpPr>
            <a:spLocks noChangeArrowheads="1"/>
          </p:cNvSpPr>
          <p:nvPr/>
        </p:nvSpPr>
        <p:spPr bwMode="auto">
          <a:xfrm>
            <a:off x="0" y="76200"/>
            <a:ext cx="9144000" cy="1277938"/>
          </a:xfrm>
          <a:prstGeom prst="rect">
            <a:avLst/>
          </a:prstGeom>
          <a:noFill/>
          <a:ln w="9525">
            <a:noFill/>
            <a:miter lim="800000"/>
            <a:headEnd/>
            <a:tailEnd/>
          </a:ln>
        </p:spPr>
        <p:txBody>
          <a:bodyPr lIns="0" tIns="0" rIns="0" bIns="0"/>
          <a:lstStyle/>
          <a:p>
            <a:pPr algn="ctr" eaLnBrk="1" hangingPunct="1">
              <a:lnSpc>
                <a:spcPct val="95000"/>
              </a:lnSpc>
            </a:pPr>
            <a:r>
              <a:rPr lang="en-US" sz="2800" b="1" dirty="0" smtClean="0">
                <a:latin typeface="Comic Sans MS" pitchFamily="66" charset="0"/>
              </a:rPr>
              <a:t>Sample-specific protein sequence databases</a:t>
            </a:r>
          </a:p>
        </p:txBody>
      </p:sp>
      <p:sp>
        <p:nvSpPr>
          <p:cNvPr id="4" name="TextBox 7"/>
          <p:cNvSpPr txBox="1">
            <a:spLocks noChangeArrowheads="1"/>
          </p:cNvSpPr>
          <p:nvPr/>
        </p:nvSpPr>
        <p:spPr bwMode="auto">
          <a:xfrm>
            <a:off x="4845875" y="977900"/>
            <a:ext cx="3634328" cy="1015663"/>
          </a:xfrm>
          <a:prstGeom prst="rect">
            <a:avLst/>
          </a:prstGeom>
          <a:noFill/>
          <a:ln w="9525">
            <a:noFill/>
            <a:miter lim="800000"/>
            <a:headEnd/>
            <a:tailEnd/>
          </a:ln>
        </p:spPr>
        <p:txBody>
          <a:bodyPr wrap="none">
            <a:spAutoFit/>
          </a:bodyPr>
          <a:lstStyle/>
          <a:p>
            <a:pPr algn="ctr"/>
            <a:r>
              <a:rPr lang="en-US" sz="2000" b="1" dirty="0" smtClean="0">
                <a:solidFill>
                  <a:srgbClr val="C00000"/>
                </a:solidFill>
              </a:rPr>
              <a:t>Next-generation sequencing</a:t>
            </a:r>
          </a:p>
          <a:p>
            <a:pPr algn="ctr"/>
            <a:r>
              <a:rPr lang="en-US" sz="2000" b="1" dirty="0" smtClean="0">
                <a:solidFill>
                  <a:srgbClr val="C00000"/>
                </a:solidFill>
              </a:rPr>
              <a:t>of the genome </a:t>
            </a:r>
          </a:p>
          <a:p>
            <a:pPr algn="ctr"/>
            <a:r>
              <a:rPr lang="en-US" sz="2000" b="1" dirty="0" smtClean="0">
                <a:solidFill>
                  <a:srgbClr val="C00000"/>
                </a:solidFill>
              </a:rPr>
              <a:t>and </a:t>
            </a:r>
            <a:r>
              <a:rPr lang="en-US" sz="2000" b="1" dirty="0" err="1" smtClean="0">
                <a:solidFill>
                  <a:srgbClr val="C00000"/>
                </a:solidFill>
              </a:rPr>
              <a:t>transcriptome</a:t>
            </a:r>
            <a:endParaRPr lang="en-US" sz="2000" b="1" dirty="0">
              <a:solidFill>
                <a:srgbClr val="C00000"/>
              </a:solidFill>
            </a:endParaRPr>
          </a:p>
        </p:txBody>
      </p:sp>
      <p:grpSp>
        <p:nvGrpSpPr>
          <p:cNvPr id="3" name="Group 71"/>
          <p:cNvGrpSpPr/>
          <p:nvPr/>
        </p:nvGrpSpPr>
        <p:grpSpPr>
          <a:xfrm>
            <a:off x="5278002" y="1993900"/>
            <a:ext cx="1524000" cy="0"/>
            <a:chOff x="4276289" y="1553781"/>
            <a:chExt cx="1524000" cy="0"/>
          </a:xfrm>
        </p:grpSpPr>
        <p:cxnSp>
          <p:nvCxnSpPr>
            <p:cNvPr id="6" name="Straight Connector 5"/>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72"/>
          <p:cNvGrpSpPr/>
          <p:nvPr/>
        </p:nvGrpSpPr>
        <p:grpSpPr>
          <a:xfrm>
            <a:off x="4887913" y="2146300"/>
            <a:ext cx="1524000" cy="0"/>
            <a:chOff x="4276289" y="1553781"/>
            <a:chExt cx="1524000" cy="0"/>
          </a:xfrm>
        </p:grpSpPr>
        <p:cxnSp>
          <p:nvCxnSpPr>
            <p:cNvPr id="10" name="Straight Connector 9"/>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76"/>
          <p:cNvGrpSpPr/>
          <p:nvPr/>
        </p:nvGrpSpPr>
        <p:grpSpPr>
          <a:xfrm>
            <a:off x="5192713" y="2298700"/>
            <a:ext cx="1524000" cy="0"/>
            <a:chOff x="4276289" y="1553781"/>
            <a:chExt cx="1524000" cy="0"/>
          </a:xfrm>
        </p:grpSpPr>
        <p:cxnSp>
          <p:nvCxnSpPr>
            <p:cNvPr id="14" name="Straight Connector 13"/>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80"/>
          <p:cNvGrpSpPr/>
          <p:nvPr/>
        </p:nvGrpSpPr>
        <p:grpSpPr>
          <a:xfrm>
            <a:off x="5954713" y="2065719"/>
            <a:ext cx="1524000" cy="0"/>
            <a:chOff x="4276289" y="1553781"/>
            <a:chExt cx="1524000" cy="0"/>
          </a:xfrm>
        </p:grpSpPr>
        <p:cxnSp>
          <p:nvCxnSpPr>
            <p:cNvPr id="18" name="Straight Connector 17"/>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84"/>
          <p:cNvGrpSpPr/>
          <p:nvPr/>
        </p:nvGrpSpPr>
        <p:grpSpPr>
          <a:xfrm>
            <a:off x="7034213" y="1989519"/>
            <a:ext cx="1524000" cy="0"/>
            <a:chOff x="4276289" y="1553781"/>
            <a:chExt cx="1524000" cy="0"/>
          </a:xfrm>
        </p:grpSpPr>
        <p:cxnSp>
          <p:nvCxnSpPr>
            <p:cNvPr id="22" name="Straight Connector 21"/>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88"/>
          <p:cNvGrpSpPr/>
          <p:nvPr/>
        </p:nvGrpSpPr>
        <p:grpSpPr>
          <a:xfrm>
            <a:off x="6881813" y="2294319"/>
            <a:ext cx="1524000" cy="0"/>
            <a:chOff x="4276289" y="1553781"/>
            <a:chExt cx="1524000" cy="0"/>
          </a:xfrm>
        </p:grpSpPr>
        <p:cxnSp>
          <p:nvCxnSpPr>
            <p:cNvPr id="26" name="Straight Connector 25"/>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92"/>
          <p:cNvGrpSpPr/>
          <p:nvPr/>
        </p:nvGrpSpPr>
        <p:grpSpPr>
          <a:xfrm>
            <a:off x="6716713" y="2141919"/>
            <a:ext cx="1524000" cy="0"/>
            <a:chOff x="4276289" y="1553781"/>
            <a:chExt cx="1524000" cy="0"/>
          </a:xfrm>
        </p:grpSpPr>
        <p:cxnSp>
          <p:nvCxnSpPr>
            <p:cNvPr id="30" name="Straight Connector 29"/>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96"/>
          <p:cNvGrpSpPr/>
          <p:nvPr/>
        </p:nvGrpSpPr>
        <p:grpSpPr>
          <a:xfrm>
            <a:off x="6344802" y="2205419"/>
            <a:ext cx="1524000" cy="0"/>
            <a:chOff x="4276289" y="1553781"/>
            <a:chExt cx="1524000" cy="0"/>
          </a:xfrm>
        </p:grpSpPr>
        <p:cxnSp>
          <p:nvCxnSpPr>
            <p:cNvPr id="34" name="Straight Connector 33"/>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3" name="Group 100"/>
          <p:cNvGrpSpPr/>
          <p:nvPr/>
        </p:nvGrpSpPr>
        <p:grpSpPr>
          <a:xfrm>
            <a:off x="4583113" y="2391981"/>
            <a:ext cx="1524000" cy="0"/>
            <a:chOff x="4276289" y="1553781"/>
            <a:chExt cx="1524000" cy="0"/>
          </a:xfrm>
        </p:grpSpPr>
        <p:cxnSp>
          <p:nvCxnSpPr>
            <p:cNvPr id="39" name="Straight Connector 38"/>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 name="Group 104"/>
          <p:cNvGrpSpPr/>
          <p:nvPr/>
        </p:nvGrpSpPr>
        <p:grpSpPr>
          <a:xfrm>
            <a:off x="4735513" y="2544381"/>
            <a:ext cx="1524000" cy="0"/>
            <a:chOff x="4276289" y="1553781"/>
            <a:chExt cx="1524000" cy="0"/>
          </a:xfrm>
        </p:grpSpPr>
        <p:cxnSp>
          <p:nvCxnSpPr>
            <p:cNvPr id="44" name="Straight Connector 43"/>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up 108"/>
          <p:cNvGrpSpPr/>
          <p:nvPr/>
        </p:nvGrpSpPr>
        <p:grpSpPr>
          <a:xfrm>
            <a:off x="5802313" y="2463800"/>
            <a:ext cx="1524000" cy="0"/>
            <a:chOff x="4276289" y="1553781"/>
            <a:chExt cx="1524000" cy="0"/>
          </a:xfrm>
        </p:grpSpPr>
        <p:cxnSp>
          <p:nvCxnSpPr>
            <p:cNvPr id="48" name="Straight Connector 47"/>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7" name="Group 116"/>
          <p:cNvGrpSpPr/>
          <p:nvPr/>
        </p:nvGrpSpPr>
        <p:grpSpPr>
          <a:xfrm>
            <a:off x="7097713" y="2540000"/>
            <a:ext cx="1524000" cy="0"/>
            <a:chOff x="4276289" y="1553781"/>
            <a:chExt cx="1524000" cy="0"/>
          </a:xfrm>
        </p:grpSpPr>
        <p:cxnSp>
          <p:nvCxnSpPr>
            <p:cNvPr id="52" name="Straight Connector 51"/>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120"/>
          <p:cNvGrpSpPr/>
          <p:nvPr/>
        </p:nvGrpSpPr>
        <p:grpSpPr>
          <a:xfrm>
            <a:off x="6192402" y="2603500"/>
            <a:ext cx="1524000" cy="0"/>
            <a:chOff x="4276289" y="1553781"/>
            <a:chExt cx="1524000" cy="0"/>
          </a:xfrm>
        </p:grpSpPr>
        <p:cxnSp>
          <p:nvCxnSpPr>
            <p:cNvPr id="56" name="Straight Connector 55"/>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24"/>
          <p:cNvSpPr txBox="1">
            <a:spLocks noChangeArrowheads="1"/>
          </p:cNvSpPr>
          <p:nvPr/>
        </p:nvSpPr>
        <p:spPr bwMode="auto">
          <a:xfrm>
            <a:off x="5023772" y="3594100"/>
            <a:ext cx="1747594" cy="759182"/>
          </a:xfrm>
          <a:prstGeom prst="rect">
            <a:avLst/>
          </a:prstGeom>
          <a:noFill/>
          <a:ln w="9525">
            <a:noFill/>
            <a:miter lim="800000"/>
            <a:headEnd/>
            <a:tailEnd/>
          </a:ln>
        </p:spPr>
        <p:txBody>
          <a:bodyPr wrap="none">
            <a:spAutoFit/>
          </a:bodyPr>
          <a:lstStyle/>
          <a:p>
            <a:pPr algn="ctr">
              <a:lnSpc>
                <a:spcPts val="2600"/>
              </a:lnSpc>
            </a:pPr>
            <a:r>
              <a:rPr lang="en-US" sz="1600" b="1" dirty="0" smtClean="0">
                <a:solidFill>
                  <a:srgbClr val="C00000"/>
                </a:solidFill>
                <a:cs typeface="Arial" charset="0"/>
              </a:rPr>
              <a:t>Sample-specific</a:t>
            </a:r>
          </a:p>
          <a:p>
            <a:pPr algn="ctr">
              <a:lnSpc>
                <a:spcPts val="2600"/>
              </a:lnSpc>
            </a:pPr>
            <a:r>
              <a:rPr lang="en-US" sz="1600" b="1" dirty="0" smtClean="0">
                <a:solidFill>
                  <a:srgbClr val="C00000"/>
                </a:solidFill>
                <a:cs typeface="Arial" charset="0"/>
              </a:rPr>
              <a:t>Protein DB</a:t>
            </a:r>
            <a:endParaRPr lang="en-US" sz="1600" b="1" dirty="0">
              <a:solidFill>
                <a:srgbClr val="C00000"/>
              </a:solidFill>
              <a:cs typeface="Arial" charset="0"/>
            </a:endParaRPr>
          </a:p>
        </p:txBody>
      </p:sp>
      <p:sp>
        <p:nvSpPr>
          <p:cNvPr id="60" name="Flowchart: Magnetic Disk 59"/>
          <p:cNvSpPr>
            <a:spLocks noChangeArrowheads="1"/>
          </p:cNvSpPr>
          <p:nvPr/>
        </p:nvSpPr>
        <p:spPr bwMode="auto">
          <a:xfrm>
            <a:off x="5065713" y="3271480"/>
            <a:ext cx="1643062" cy="1071563"/>
          </a:xfrm>
          <a:prstGeom prst="flowChartMagneticDisk">
            <a:avLst/>
          </a:prstGeom>
          <a:noFill/>
          <a:ln w="38100">
            <a:solidFill>
              <a:schemeClr val="tx1"/>
            </a:solidFill>
            <a:round/>
            <a:headEnd/>
            <a:tailEnd/>
          </a:ln>
        </p:spPr>
        <p:txBody>
          <a:bodyPr anchor="ctr"/>
          <a:lstStyle/>
          <a:p>
            <a:endParaRPr lang="en-US"/>
          </a:p>
        </p:txBody>
      </p:sp>
      <p:sp>
        <p:nvSpPr>
          <p:cNvPr id="61" name="Rectangle 60"/>
          <p:cNvSpPr/>
          <p:nvPr/>
        </p:nvSpPr>
        <p:spPr>
          <a:xfrm>
            <a:off x="1511300" y="3297237"/>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2" name="Straight Connector 61"/>
          <p:cNvCxnSpPr/>
          <p:nvPr/>
        </p:nvCxnSpPr>
        <p:spPr>
          <a:xfrm rot="5400000">
            <a:off x="1581944" y="4012406"/>
            <a:ext cx="7143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2117725" y="4191000"/>
            <a:ext cx="3587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117726" y="4262437"/>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296319" y="4082256"/>
            <a:ext cx="5715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796381" y="415369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333625" y="4260850"/>
            <a:ext cx="214313"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045494" y="3904456"/>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582069" y="4083844"/>
            <a:ext cx="5730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2689226" y="4262437"/>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2796381" y="4010819"/>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3367881" y="415369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3225006" y="4296569"/>
            <a:ext cx="1428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855913" y="4457700"/>
            <a:ext cx="441325" cy="40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
          <p:cNvSpPr txBox="1">
            <a:spLocks noChangeArrowheads="1"/>
          </p:cNvSpPr>
          <p:nvPr/>
        </p:nvSpPr>
        <p:spPr bwMode="auto">
          <a:xfrm>
            <a:off x="2960860" y="4844990"/>
            <a:ext cx="3215945" cy="707886"/>
          </a:xfrm>
          <a:prstGeom prst="rect">
            <a:avLst/>
          </a:prstGeom>
          <a:noFill/>
          <a:ln w="9525">
            <a:noFill/>
            <a:miter lim="800000"/>
            <a:headEnd/>
            <a:tailEnd/>
          </a:ln>
        </p:spPr>
        <p:txBody>
          <a:bodyPr wrap="none">
            <a:spAutoFit/>
          </a:bodyPr>
          <a:lstStyle/>
          <a:p>
            <a:pPr algn="ctr"/>
            <a:r>
              <a:rPr lang="en-US" sz="2000" b="1" dirty="0" smtClean="0"/>
              <a:t>Identified and quantified </a:t>
            </a:r>
          </a:p>
          <a:p>
            <a:pPr algn="ctr"/>
            <a:r>
              <a:rPr lang="en-US" sz="2000" b="1" dirty="0" smtClean="0"/>
              <a:t>peptides and proteins</a:t>
            </a:r>
            <a:endParaRPr lang="en-US" sz="2000" b="1" dirty="0"/>
          </a:p>
        </p:txBody>
      </p:sp>
      <p:cxnSp>
        <p:nvCxnSpPr>
          <p:cNvPr id="76" name="Straight Arrow Connector 75"/>
          <p:cNvCxnSpPr/>
          <p:nvPr/>
        </p:nvCxnSpPr>
        <p:spPr>
          <a:xfrm>
            <a:off x="2728913" y="25908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4050507" y="1879600"/>
            <a:ext cx="685006" cy="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827713" y="2616200"/>
            <a:ext cx="0" cy="6096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9" name="TextBox 7"/>
          <p:cNvSpPr txBox="1">
            <a:spLocks noChangeArrowheads="1"/>
          </p:cNvSpPr>
          <p:nvPr/>
        </p:nvSpPr>
        <p:spPr bwMode="auto">
          <a:xfrm>
            <a:off x="3255963" y="3255902"/>
            <a:ext cx="569387" cy="400110"/>
          </a:xfrm>
          <a:prstGeom prst="rect">
            <a:avLst/>
          </a:prstGeom>
          <a:noFill/>
          <a:ln w="9525">
            <a:noFill/>
            <a:miter lim="800000"/>
            <a:headEnd/>
            <a:tailEnd/>
          </a:ln>
        </p:spPr>
        <p:txBody>
          <a:bodyPr wrap="none">
            <a:spAutoFit/>
          </a:bodyPr>
          <a:lstStyle/>
          <a:p>
            <a:r>
              <a:rPr lang="en-US" sz="2000" b="1" dirty="0" smtClean="0"/>
              <a:t>MS</a:t>
            </a:r>
            <a:endParaRPr lang="en-US" sz="2000" b="1" dirty="0"/>
          </a:p>
        </p:txBody>
      </p:sp>
      <p:pic>
        <p:nvPicPr>
          <p:cNvPr id="80" name="Picture 79" descr="tumor-17.jpg"/>
          <p:cNvPicPr>
            <a:picLocks noChangeAspect="1"/>
          </p:cNvPicPr>
          <p:nvPr/>
        </p:nvPicPr>
        <p:blipFill>
          <a:blip r:embed="rId3" cstate="print"/>
          <a:srcRect l="11161" t="5357"/>
          <a:stretch>
            <a:fillRect/>
          </a:stretch>
        </p:blipFill>
        <p:spPr>
          <a:xfrm>
            <a:off x="1911867" y="1761992"/>
            <a:ext cx="685799" cy="547951"/>
          </a:xfrm>
          <a:prstGeom prst="rect">
            <a:avLst/>
          </a:prstGeom>
          <a:ln w="57150">
            <a:solidFill>
              <a:srgbClr val="C00000"/>
            </a:solidFill>
          </a:ln>
          <a:effectLst>
            <a:outerShdw blurRad="190500" algn="tl" rotWithShape="0">
              <a:srgbClr val="000000">
                <a:alpha val="70000"/>
              </a:srgbClr>
            </a:outerShdw>
          </a:effectLst>
        </p:spPr>
      </p:pic>
      <p:pic>
        <p:nvPicPr>
          <p:cNvPr id="81" name="Picture 80" descr="tumor-17.jpg"/>
          <p:cNvPicPr>
            <a:picLocks noChangeAspect="1"/>
          </p:cNvPicPr>
          <p:nvPr/>
        </p:nvPicPr>
        <p:blipFill>
          <a:blip r:embed="rId3" cstate="print"/>
          <a:srcRect l="11161" t="5357"/>
          <a:stretch>
            <a:fillRect/>
          </a:stretch>
        </p:blipFill>
        <p:spPr>
          <a:xfrm>
            <a:off x="2925763" y="1761992"/>
            <a:ext cx="685799" cy="547951"/>
          </a:xfrm>
          <a:prstGeom prst="rect">
            <a:avLst/>
          </a:prstGeom>
          <a:ln w="57150">
            <a:solidFill>
              <a:srgbClr val="0070C0"/>
            </a:solidFill>
          </a:ln>
          <a:effectLst>
            <a:outerShdw blurRad="190500" algn="tl" rotWithShape="0">
              <a:srgbClr val="000000">
                <a:alpha val="70000"/>
              </a:srgbClr>
            </a:outerShdw>
          </a:effectLst>
        </p:spPr>
      </p:pic>
      <p:sp>
        <p:nvSpPr>
          <p:cNvPr id="82" name="TextBox 7"/>
          <p:cNvSpPr txBox="1">
            <a:spLocks noChangeArrowheads="1"/>
          </p:cNvSpPr>
          <p:nvPr/>
        </p:nvSpPr>
        <p:spPr bwMode="auto">
          <a:xfrm>
            <a:off x="2113358" y="1206500"/>
            <a:ext cx="1239442" cy="400110"/>
          </a:xfrm>
          <a:prstGeom prst="rect">
            <a:avLst/>
          </a:prstGeom>
          <a:noFill/>
          <a:ln w="9525">
            <a:noFill/>
            <a:miter lim="800000"/>
            <a:headEnd/>
            <a:tailEnd/>
          </a:ln>
        </p:spPr>
        <p:txBody>
          <a:bodyPr wrap="none">
            <a:spAutoFit/>
          </a:bodyPr>
          <a:lstStyle/>
          <a:p>
            <a:r>
              <a:rPr lang="en-US" sz="2000" b="1" dirty="0" smtClean="0"/>
              <a:t>Samples</a:t>
            </a:r>
            <a:endParaRPr lang="en-US" sz="2000" b="1" dirty="0"/>
          </a:p>
        </p:txBody>
      </p:sp>
      <p:cxnSp>
        <p:nvCxnSpPr>
          <p:cNvPr id="87" name="Straight Arrow Connector 86"/>
          <p:cNvCxnSpPr/>
          <p:nvPr/>
        </p:nvCxnSpPr>
        <p:spPr>
          <a:xfrm flipH="1">
            <a:off x="5383213" y="4470400"/>
            <a:ext cx="441325" cy="40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7"/>
          <p:cNvSpPr txBox="1">
            <a:spLocks noChangeArrowheads="1"/>
          </p:cNvSpPr>
          <p:nvPr/>
        </p:nvSpPr>
        <p:spPr bwMode="auto">
          <a:xfrm>
            <a:off x="2773363" y="2620902"/>
            <a:ext cx="1253869" cy="400110"/>
          </a:xfrm>
          <a:prstGeom prst="rect">
            <a:avLst/>
          </a:prstGeom>
          <a:noFill/>
          <a:ln w="9525">
            <a:noFill/>
            <a:miter lim="800000"/>
            <a:headEnd/>
            <a:tailEnd/>
          </a:ln>
        </p:spPr>
        <p:txBody>
          <a:bodyPr wrap="none">
            <a:spAutoFit/>
          </a:bodyPr>
          <a:lstStyle/>
          <a:p>
            <a:r>
              <a:rPr lang="en-US" sz="2000" b="1" dirty="0" smtClean="0"/>
              <a:t>Peptides</a:t>
            </a:r>
            <a:endParaRPr lang="en-US" sz="2000" b="1" dirty="0"/>
          </a:p>
        </p:txBody>
      </p:sp>
    </p:spTree>
    <p:extLst>
      <p:ext uri="{BB962C8B-B14F-4D97-AF65-F5344CB8AC3E}">
        <p14:creationId xmlns:p14="http://schemas.microsoft.com/office/powerpoint/2010/main" xmlns="" val="44746756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88"/>
          <p:cNvSpPr>
            <a:spLocks noChangeShapeType="1"/>
          </p:cNvSpPr>
          <p:nvPr/>
        </p:nvSpPr>
        <p:spPr bwMode="auto">
          <a:xfrm>
            <a:off x="609600" y="478220"/>
            <a:ext cx="7924800" cy="0"/>
          </a:xfrm>
          <a:prstGeom prst="line">
            <a:avLst/>
          </a:prstGeom>
          <a:noFill/>
          <a:ln w="31750">
            <a:solidFill>
              <a:srgbClr val="CC3300"/>
            </a:solidFill>
            <a:round/>
            <a:headEnd/>
            <a:tailEnd/>
          </a:ln>
        </p:spPr>
        <p:txBody>
          <a:bodyPr/>
          <a:lstStyle/>
          <a:p>
            <a:endParaRPr lang="en-US"/>
          </a:p>
        </p:txBody>
      </p:sp>
      <p:sp>
        <p:nvSpPr>
          <p:cNvPr id="42" name="Rectangle 41"/>
          <p:cNvSpPr>
            <a:spLocks noChangeArrowheads="1"/>
          </p:cNvSpPr>
          <p:nvPr/>
        </p:nvSpPr>
        <p:spPr bwMode="auto">
          <a:xfrm>
            <a:off x="0" y="76200"/>
            <a:ext cx="9144000" cy="1277938"/>
          </a:xfrm>
          <a:prstGeom prst="rect">
            <a:avLst/>
          </a:prstGeom>
          <a:noFill/>
          <a:ln w="9525">
            <a:noFill/>
            <a:miter lim="800000"/>
            <a:headEnd/>
            <a:tailEnd/>
          </a:ln>
        </p:spPr>
        <p:txBody>
          <a:bodyPr lIns="0" tIns="0" rIns="0" bIns="0"/>
          <a:lstStyle/>
          <a:p>
            <a:pPr algn="ctr" eaLnBrk="1" hangingPunct="1">
              <a:lnSpc>
                <a:spcPct val="95000"/>
              </a:lnSpc>
            </a:pPr>
            <a:r>
              <a:rPr lang="en-US" sz="2800" b="1" dirty="0" smtClean="0">
                <a:latin typeface="Comic Sans MS" pitchFamily="66" charset="0"/>
              </a:rPr>
              <a:t>Sample-specific protein sequence databases</a:t>
            </a:r>
          </a:p>
        </p:txBody>
      </p:sp>
      <p:sp>
        <p:nvSpPr>
          <p:cNvPr id="4" name="TextBox 7"/>
          <p:cNvSpPr txBox="1">
            <a:spLocks noChangeArrowheads="1"/>
          </p:cNvSpPr>
          <p:nvPr/>
        </p:nvSpPr>
        <p:spPr bwMode="auto">
          <a:xfrm>
            <a:off x="4845875" y="977900"/>
            <a:ext cx="3634328" cy="1015663"/>
          </a:xfrm>
          <a:prstGeom prst="rect">
            <a:avLst/>
          </a:prstGeom>
          <a:noFill/>
          <a:ln w="9525">
            <a:noFill/>
            <a:miter lim="800000"/>
            <a:headEnd/>
            <a:tailEnd/>
          </a:ln>
        </p:spPr>
        <p:txBody>
          <a:bodyPr wrap="none">
            <a:spAutoFit/>
          </a:bodyPr>
          <a:lstStyle/>
          <a:p>
            <a:pPr algn="ctr"/>
            <a:r>
              <a:rPr lang="en-US" sz="2000" b="1" dirty="0" smtClean="0">
                <a:solidFill>
                  <a:srgbClr val="C00000"/>
                </a:solidFill>
              </a:rPr>
              <a:t>Next-generation sequencing</a:t>
            </a:r>
          </a:p>
          <a:p>
            <a:pPr algn="ctr"/>
            <a:r>
              <a:rPr lang="en-US" sz="2000" b="1" dirty="0" smtClean="0">
                <a:solidFill>
                  <a:srgbClr val="C00000"/>
                </a:solidFill>
              </a:rPr>
              <a:t>of the genome </a:t>
            </a:r>
          </a:p>
          <a:p>
            <a:pPr algn="ctr"/>
            <a:r>
              <a:rPr lang="en-US" sz="2000" b="1" dirty="0" smtClean="0">
                <a:solidFill>
                  <a:srgbClr val="C00000"/>
                </a:solidFill>
              </a:rPr>
              <a:t>and </a:t>
            </a:r>
            <a:r>
              <a:rPr lang="en-US" sz="2000" b="1" dirty="0" err="1" smtClean="0">
                <a:solidFill>
                  <a:srgbClr val="C00000"/>
                </a:solidFill>
              </a:rPr>
              <a:t>transcriptome</a:t>
            </a:r>
            <a:endParaRPr lang="en-US" sz="2000" b="1" dirty="0">
              <a:solidFill>
                <a:srgbClr val="C00000"/>
              </a:solidFill>
            </a:endParaRPr>
          </a:p>
        </p:txBody>
      </p:sp>
      <p:grpSp>
        <p:nvGrpSpPr>
          <p:cNvPr id="2" name="Group 71"/>
          <p:cNvGrpSpPr/>
          <p:nvPr/>
        </p:nvGrpSpPr>
        <p:grpSpPr>
          <a:xfrm>
            <a:off x="5278002" y="1993900"/>
            <a:ext cx="1524000" cy="0"/>
            <a:chOff x="4276289" y="1553781"/>
            <a:chExt cx="1524000" cy="0"/>
          </a:xfrm>
        </p:grpSpPr>
        <p:cxnSp>
          <p:nvCxnSpPr>
            <p:cNvPr id="6" name="Straight Connector 5"/>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 name="Group 72"/>
          <p:cNvGrpSpPr/>
          <p:nvPr/>
        </p:nvGrpSpPr>
        <p:grpSpPr>
          <a:xfrm>
            <a:off x="4887913" y="2146300"/>
            <a:ext cx="1524000" cy="0"/>
            <a:chOff x="4276289" y="1553781"/>
            <a:chExt cx="1524000" cy="0"/>
          </a:xfrm>
        </p:grpSpPr>
        <p:cxnSp>
          <p:nvCxnSpPr>
            <p:cNvPr id="10" name="Straight Connector 9"/>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76"/>
          <p:cNvGrpSpPr/>
          <p:nvPr/>
        </p:nvGrpSpPr>
        <p:grpSpPr>
          <a:xfrm>
            <a:off x="5192713" y="2298700"/>
            <a:ext cx="1524000" cy="0"/>
            <a:chOff x="4276289" y="1553781"/>
            <a:chExt cx="1524000" cy="0"/>
          </a:xfrm>
        </p:grpSpPr>
        <p:cxnSp>
          <p:nvCxnSpPr>
            <p:cNvPr id="14" name="Straight Connector 13"/>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80"/>
          <p:cNvGrpSpPr/>
          <p:nvPr/>
        </p:nvGrpSpPr>
        <p:grpSpPr>
          <a:xfrm>
            <a:off x="5954713" y="2065719"/>
            <a:ext cx="1524000" cy="0"/>
            <a:chOff x="4276289" y="1553781"/>
            <a:chExt cx="1524000" cy="0"/>
          </a:xfrm>
        </p:grpSpPr>
        <p:cxnSp>
          <p:nvCxnSpPr>
            <p:cNvPr id="18" name="Straight Connector 17"/>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84"/>
          <p:cNvGrpSpPr/>
          <p:nvPr/>
        </p:nvGrpSpPr>
        <p:grpSpPr>
          <a:xfrm>
            <a:off x="7034213" y="1989519"/>
            <a:ext cx="1524000" cy="0"/>
            <a:chOff x="4276289" y="1553781"/>
            <a:chExt cx="1524000" cy="0"/>
          </a:xfrm>
        </p:grpSpPr>
        <p:cxnSp>
          <p:nvCxnSpPr>
            <p:cNvPr id="22" name="Straight Connector 21"/>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88"/>
          <p:cNvGrpSpPr/>
          <p:nvPr/>
        </p:nvGrpSpPr>
        <p:grpSpPr>
          <a:xfrm>
            <a:off x="6881813" y="2294319"/>
            <a:ext cx="1524000" cy="0"/>
            <a:chOff x="4276289" y="1553781"/>
            <a:chExt cx="1524000" cy="0"/>
          </a:xfrm>
        </p:grpSpPr>
        <p:cxnSp>
          <p:nvCxnSpPr>
            <p:cNvPr id="26" name="Straight Connector 25"/>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92"/>
          <p:cNvGrpSpPr/>
          <p:nvPr/>
        </p:nvGrpSpPr>
        <p:grpSpPr>
          <a:xfrm>
            <a:off x="6716713" y="2141919"/>
            <a:ext cx="1524000" cy="0"/>
            <a:chOff x="4276289" y="1553781"/>
            <a:chExt cx="1524000" cy="0"/>
          </a:xfrm>
        </p:grpSpPr>
        <p:cxnSp>
          <p:nvCxnSpPr>
            <p:cNvPr id="30" name="Straight Connector 29"/>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96"/>
          <p:cNvGrpSpPr/>
          <p:nvPr/>
        </p:nvGrpSpPr>
        <p:grpSpPr>
          <a:xfrm>
            <a:off x="6344802" y="2205419"/>
            <a:ext cx="1524000" cy="0"/>
            <a:chOff x="4276289" y="1553781"/>
            <a:chExt cx="1524000" cy="0"/>
          </a:xfrm>
        </p:grpSpPr>
        <p:cxnSp>
          <p:nvCxnSpPr>
            <p:cNvPr id="34" name="Straight Connector 33"/>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100"/>
          <p:cNvGrpSpPr/>
          <p:nvPr/>
        </p:nvGrpSpPr>
        <p:grpSpPr>
          <a:xfrm>
            <a:off x="4583113" y="2391981"/>
            <a:ext cx="1524000" cy="0"/>
            <a:chOff x="4276289" y="1553781"/>
            <a:chExt cx="1524000" cy="0"/>
          </a:xfrm>
        </p:grpSpPr>
        <p:cxnSp>
          <p:nvCxnSpPr>
            <p:cNvPr id="39" name="Straight Connector 38"/>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3" name="Group 104"/>
          <p:cNvGrpSpPr/>
          <p:nvPr/>
        </p:nvGrpSpPr>
        <p:grpSpPr>
          <a:xfrm>
            <a:off x="4735513" y="2544381"/>
            <a:ext cx="1524000" cy="0"/>
            <a:chOff x="4276289" y="1553781"/>
            <a:chExt cx="1524000" cy="0"/>
          </a:xfrm>
        </p:grpSpPr>
        <p:cxnSp>
          <p:nvCxnSpPr>
            <p:cNvPr id="44" name="Straight Connector 43"/>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 name="Group 108"/>
          <p:cNvGrpSpPr/>
          <p:nvPr/>
        </p:nvGrpSpPr>
        <p:grpSpPr>
          <a:xfrm>
            <a:off x="5802313" y="2463800"/>
            <a:ext cx="1524000" cy="0"/>
            <a:chOff x="4276289" y="1553781"/>
            <a:chExt cx="1524000" cy="0"/>
          </a:xfrm>
        </p:grpSpPr>
        <p:cxnSp>
          <p:nvCxnSpPr>
            <p:cNvPr id="48" name="Straight Connector 47"/>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up 116"/>
          <p:cNvGrpSpPr/>
          <p:nvPr/>
        </p:nvGrpSpPr>
        <p:grpSpPr>
          <a:xfrm>
            <a:off x="7097713" y="2540000"/>
            <a:ext cx="1524000" cy="0"/>
            <a:chOff x="4276289" y="1553781"/>
            <a:chExt cx="1524000" cy="0"/>
          </a:xfrm>
        </p:grpSpPr>
        <p:cxnSp>
          <p:nvCxnSpPr>
            <p:cNvPr id="52" name="Straight Connector 51"/>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7" name="Group 120"/>
          <p:cNvGrpSpPr/>
          <p:nvPr/>
        </p:nvGrpSpPr>
        <p:grpSpPr>
          <a:xfrm>
            <a:off x="6192402" y="2603500"/>
            <a:ext cx="1524000" cy="0"/>
            <a:chOff x="4276289" y="1553781"/>
            <a:chExt cx="1524000" cy="0"/>
          </a:xfrm>
        </p:grpSpPr>
        <p:cxnSp>
          <p:nvCxnSpPr>
            <p:cNvPr id="56" name="Straight Connector 55"/>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24"/>
          <p:cNvSpPr txBox="1">
            <a:spLocks noChangeArrowheads="1"/>
          </p:cNvSpPr>
          <p:nvPr/>
        </p:nvSpPr>
        <p:spPr bwMode="auto">
          <a:xfrm>
            <a:off x="5023772" y="3594100"/>
            <a:ext cx="1747594" cy="759182"/>
          </a:xfrm>
          <a:prstGeom prst="rect">
            <a:avLst/>
          </a:prstGeom>
          <a:noFill/>
          <a:ln w="9525">
            <a:noFill/>
            <a:miter lim="800000"/>
            <a:headEnd/>
            <a:tailEnd/>
          </a:ln>
        </p:spPr>
        <p:txBody>
          <a:bodyPr wrap="none">
            <a:spAutoFit/>
          </a:bodyPr>
          <a:lstStyle/>
          <a:p>
            <a:pPr algn="ctr">
              <a:lnSpc>
                <a:spcPts val="2600"/>
              </a:lnSpc>
            </a:pPr>
            <a:r>
              <a:rPr lang="en-US" sz="1600" b="1" dirty="0" smtClean="0">
                <a:solidFill>
                  <a:srgbClr val="C00000"/>
                </a:solidFill>
                <a:cs typeface="Arial" charset="0"/>
              </a:rPr>
              <a:t>Sample-specific</a:t>
            </a:r>
          </a:p>
          <a:p>
            <a:pPr algn="ctr">
              <a:lnSpc>
                <a:spcPts val="2600"/>
              </a:lnSpc>
            </a:pPr>
            <a:r>
              <a:rPr lang="en-US" sz="1600" b="1" dirty="0" smtClean="0">
                <a:solidFill>
                  <a:srgbClr val="C00000"/>
                </a:solidFill>
                <a:cs typeface="Arial" charset="0"/>
              </a:rPr>
              <a:t>Protein DB</a:t>
            </a:r>
            <a:endParaRPr lang="en-US" sz="1600" b="1" dirty="0">
              <a:solidFill>
                <a:srgbClr val="C00000"/>
              </a:solidFill>
              <a:cs typeface="Arial" charset="0"/>
            </a:endParaRPr>
          </a:p>
        </p:txBody>
      </p:sp>
      <p:sp>
        <p:nvSpPr>
          <p:cNvPr id="60" name="Flowchart: Magnetic Disk 59"/>
          <p:cNvSpPr>
            <a:spLocks noChangeArrowheads="1"/>
          </p:cNvSpPr>
          <p:nvPr/>
        </p:nvSpPr>
        <p:spPr bwMode="auto">
          <a:xfrm>
            <a:off x="5065713" y="3271480"/>
            <a:ext cx="1643062" cy="1071563"/>
          </a:xfrm>
          <a:prstGeom prst="flowChartMagneticDisk">
            <a:avLst/>
          </a:prstGeom>
          <a:noFill/>
          <a:ln w="38100">
            <a:solidFill>
              <a:schemeClr val="tx1"/>
            </a:solidFill>
            <a:round/>
            <a:headEnd/>
            <a:tailEnd/>
          </a:ln>
        </p:spPr>
        <p:txBody>
          <a:bodyPr anchor="ctr"/>
          <a:lstStyle/>
          <a:p>
            <a:endParaRPr lang="en-US"/>
          </a:p>
        </p:txBody>
      </p:sp>
      <p:sp>
        <p:nvSpPr>
          <p:cNvPr id="61" name="Rectangle 60"/>
          <p:cNvSpPr/>
          <p:nvPr/>
        </p:nvSpPr>
        <p:spPr>
          <a:xfrm>
            <a:off x="1511300" y="3297237"/>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2" name="Straight Connector 61"/>
          <p:cNvCxnSpPr/>
          <p:nvPr/>
        </p:nvCxnSpPr>
        <p:spPr>
          <a:xfrm rot="5400000">
            <a:off x="1581944" y="4012406"/>
            <a:ext cx="7143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2117725" y="4191000"/>
            <a:ext cx="3587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117726" y="4262437"/>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296319" y="4082256"/>
            <a:ext cx="5715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796381" y="415369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333625" y="4260850"/>
            <a:ext cx="214313"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045494" y="3904456"/>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582069" y="4083844"/>
            <a:ext cx="5730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2689226" y="4262437"/>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2796381" y="4010819"/>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3367881" y="415369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3225006" y="4296569"/>
            <a:ext cx="1428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855913" y="4457700"/>
            <a:ext cx="441325" cy="40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
          <p:cNvSpPr txBox="1">
            <a:spLocks noChangeArrowheads="1"/>
          </p:cNvSpPr>
          <p:nvPr/>
        </p:nvSpPr>
        <p:spPr bwMode="auto">
          <a:xfrm>
            <a:off x="2960860" y="4844990"/>
            <a:ext cx="3215945" cy="707886"/>
          </a:xfrm>
          <a:prstGeom prst="rect">
            <a:avLst/>
          </a:prstGeom>
          <a:noFill/>
          <a:ln w="9525">
            <a:noFill/>
            <a:miter lim="800000"/>
            <a:headEnd/>
            <a:tailEnd/>
          </a:ln>
        </p:spPr>
        <p:txBody>
          <a:bodyPr wrap="none">
            <a:spAutoFit/>
          </a:bodyPr>
          <a:lstStyle/>
          <a:p>
            <a:pPr algn="ctr"/>
            <a:r>
              <a:rPr lang="en-US" sz="2000" b="1" dirty="0" smtClean="0"/>
              <a:t>Identified and quantified </a:t>
            </a:r>
          </a:p>
          <a:p>
            <a:pPr algn="ctr"/>
            <a:r>
              <a:rPr lang="en-US" sz="2000" b="1" dirty="0" smtClean="0"/>
              <a:t>peptides and proteins</a:t>
            </a:r>
            <a:endParaRPr lang="en-US" sz="2000" b="1" dirty="0"/>
          </a:p>
        </p:txBody>
      </p:sp>
      <p:cxnSp>
        <p:nvCxnSpPr>
          <p:cNvPr id="76" name="Straight Arrow Connector 75"/>
          <p:cNvCxnSpPr/>
          <p:nvPr/>
        </p:nvCxnSpPr>
        <p:spPr>
          <a:xfrm>
            <a:off x="2728913" y="25908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4050507" y="1879600"/>
            <a:ext cx="685006" cy="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827713" y="2616200"/>
            <a:ext cx="0" cy="6096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9" name="TextBox 7"/>
          <p:cNvSpPr txBox="1">
            <a:spLocks noChangeArrowheads="1"/>
          </p:cNvSpPr>
          <p:nvPr/>
        </p:nvSpPr>
        <p:spPr bwMode="auto">
          <a:xfrm>
            <a:off x="3255963" y="3255902"/>
            <a:ext cx="569387" cy="400110"/>
          </a:xfrm>
          <a:prstGeom prst="rect">
            <a:avLst/>
          </a:prstGeom>
          <a:noFill/>
          <a:ln w="9525">
            <a:noFill/>
            <a:miter lim="800000"/>
            <a:headEnd/>
            <a:tailEnd/>
          </a:ln>
        </p:spPr>
        <p:txBody>
          <a:bodyPr wrap="none">
            <a:spAutoFit/>
          </a:bodyPr>
          <a:lstStyle/>
          <a:p>
            <a:r>
              <a:rPr lang="en-US" sz="2000" b="1" dirty="0" smtClean="0"/>
              <a:t>MS</a:t>
            </a:r>
            <a:endParaRPr lang="en-US" sz="2000" b="1" dirty="0"/>
          </a:p>
        </p:txBody>
      </p:sp>
      <p:pic>
        <p:nvPicPr>
          <p:cNvPr id="80" name="Picture 79" descr="tumor-17.jpg"/>
          <p:cNvPicPr>
            <a:picLocks noChangeAspect="1"/>
          </p:cNvPicPr>
          <p:nvPr/>
        </p:nvPicPr>
        <p:blipFill>
          <a:blip r:embed="rId3" cstate="print"/>
          <a:srcRect l="11161" t="5357"/>
          <a:stretch>
            <a:fillRect/>
          </a:stretch>
        </p:blipFill>
        <p:spPr>
          <a:xfrm>
            <a:off x="1911867" y="1761992"/>
            <a:ext cx="685799" cy="547951"/>
          </a:xfrm>
          <a:prstGeom prst="rect">
            <a:avLst/>
          </a:prstGeom>
          <a:ln w="57150">
            <a:solidFill>
              <a:srgbClr val="C00000"/>
            </a:solidFill>
          </a:ln>
          <a:effectLst>
            <a:outerShdw blurRad="190500" algn="tl" rotWithShape="0">
              <a:srgbClr val="000000">
                <a:alpha val="70000"/>
              </a:srgbClr>
            </a:outerShdw>
          </a:effectLst>
        </p:spPr>
      </p:pic>
      <p:pic>
        <p:nvPicPr>
          <p:cNvPr id="81" name="Picture 80" descr="tumor-17.jpg"/>
          <p:cNvPicPr>
            <a:picLocks noChangeAspect="1"/>
          </p:cNvPicPr>
          <p:nvPr/>
        </p:nvPicPr>
        <p:blipFill>
          <a:blip r:embed="rId3" cstate="print"/>
          <a:srcRect l="11161" t="5357"/>
          <a:stretch>
            <a:fillRect/>
          </a:stretch>
        </p:blipFill>
        <p:spPr>
          <a:xfrm>
            <a:off x="2925763" y="1761992"/>
            <a:ext cx="685799" cy="547951"/>
          </a:xfrm>
          <a:prstGeom prst="rect">
            <a:avLst/>
          </a:prstGeom>
          <a:ln w="57150">
            <a:solidFill>
              <a:srgbClr val="0070C0"/>
            </a:solidFill>
          </a:ln>
          <a:effectLst>
            <a:outerShdw blurRad="190500" algn="tl" rotWithShape="0">
              <a:srgbClr val="000000">
                <a:alpha val="70000"/>
              </a:srgbClr>
            </a:outerShdw>
          </a:effectLst>
        </p:spPr>
      </p:pic>
      <p:sp>
        <p:nvSpPr>
          <p:cNvPr id="82" name="TextBox 7"/>
          <p:cNvSpPr txBox="1">
            <a:spLocks noChangeArrowheads="1"/>
          </p:cNvSpPr>
          <p:nvPr/>
        </p:nvSpPr>
        <p:spPr bwMode="auto">
          <a:xfrm>
            <a:off x="2113358" y="1206500"/>
            <a:ext cx="1239442" cy="400110"/>
          </a:xfrm>
          <a:prstGeom prst="rect">
            <a:avLst/>
          </a:prstGeom>
          <a:noFill/>
          <a:ln w="9525">
            <a:noFill/>
            <a:miter lim="800000"/>
            <a:headEnd/>
            <a:tailEnd/>
          </a:ln>
        </p:spPr>
        <p:txBody>
          <a:bodyPr wrap="none">
            <a:spAutoFit/>
          </a:bodyPr>
          <a:lstStyle/>
          <a:p>
            <a:r>
              <a:rPr lang="en-US" sz="2000" b="1" dirty="0" smtClean="0"/>
              <a:t>Samples</a:t>
            </a:r>
            <a:endParaRPr lang="en-US" sz="2000" b="1" dirty="0"/>
          </a:p>
        </p:txBody>
      </p:sp>
      <p:pic>
        <p:nvPicPr>
          <p:cNvPr id="83" name="Picture 2"/>
          <p:cNvPicPr>
            <a:picLocks noChangeAspect="1" noChangeArrowheads="1"/>
          </p:cNvPicPr>
          <p:nvPr/>
        </p:nvPicPr>
        <p:blipFill>
          <a:blip r:embed="rId4" cstate="print"/>
          <a:srcRect/>
          <a:stretch>
            <a:fillRect/>
          </a:stretch>
        </p:blipFill>
        <p:spPr bwMode="auto">
          <a:xfrm>
            <a:off x="-30163" y="4489062"/>
            <a:ext cx="2611438" cy="1162854"/>
          </a:xfrm>
          <a:prstGeom prst="rect">
            <a:avLst/>
          </a:prstGeom>
          <a:noFill/>
          <a:ln w="9525">
            <a:solidFill>
              <a:schemeClr val="tx1"/>
            </a:solidFill>
            <a:miter lim="800000"/>
            <a:headEnd/>
            <a:tailEnd/>
          </a:ln>
          <a:effectLst/>
        </p:spPr>
      </p:pic>
      <p:pic>
        <p:nvPicPr>
          <p:cNvPr id="84" name="Picture 3"/>
          <p:cNvPicPr>
            <a:picLocks noChangeAspect="1" noChangeArrowheads="1"/>
          </p:cNvPicPr>
          <p:nvPr/>
        </p:nvPicPr>
        <p:blipFill>
          <a:blip r:embed="rId5" cstate="print"/>
          <a:srcRect/>
          <a:stretch>
            <a:fillRect/>
          </a:stretch>
        </p:blipFill>
        <p:spPr bwMode="auto">
          <a:xfrm>
            <a:off x="2338919" y="5711228"/>
            <a:ext cx="1928281" cy="1014226"/>
          </a:xfrm>
          <a:prstGeom prst="rect">
            <a:avLst/>
          </a:prstGeom>
          <a:noFill/>
          <a:ln w="9525">
            <a:solidFill>
              <a:schemeClr val="tx1"/>
            </a:solidFill>
            <a:miter lim="800000"/>
            <a:headEnd/>
            <a:tailEnd/>
          </a:ln>
          <a:effectLst/>
        </p:spPr>
      </p:pic>
      <p:pic>
        <p:nvPicPr>
          <p:cNvPr id="85" name="Picture 4"/>
          <p:cNvPicPr>
            <a:picLocks noChangeAspect="1" noChangeArrowheads="1"/>
          </p:cNvPicPr>
          <p:nvPr/>
        </p:nvPicPr>
        <p:blipFill>
          <a:blip r:embed="rId6" cstate="print"/>
          <a:srcRect/>
          <a:stretch>
            <a:fillRect/>
          </a:stretch>
        </p:blipFill>
        <p:spPr bwMode="auto">
          <a:xfrm>
            <a:off x="6579101" y="4470400"/>
            <a:ext cx="2564899" cy="1181516"/>
          </a:xfrm>
          <a:prstGeom prst="rect">
            <a:avLst/>
          </a:prstGeom>
          <a:noFill/>
          <a:ln w="9525">
            <a:solidFill>
              <a:schemeClr val="tx1"/>
            </a:solidFill>
            <a:miter lim="800000"/>
            <a:headEnd/>
            <a:tailEnd/>
          </a:ln>
          <a:effectLst/>
        </p:spPr>
      </p:pic>
      <p:pic>
        <p:nvPicPr>
          <p:cNvPr id="86" name="Picture 5"/>
          <p:cNvPicPr>
            <a:picLocks noChangeAspect="1" noChangeArrowheads="1"/>
          </p:cNvPicPr>
          <p:nvPr/>
        </p:nvPicPr>
        <p:blipFill>
          <a:blip r:embed="rId7" cstate="print"/>
          <a:srcRect/>
          <a:stretch>
            <a:fillRect/>
          </a:stretch>
        </p:blipFill>
        <p:spPr bwMode="auto">
          <a:xfrm>
            <a:off x="4598922" y="5753516"/>
            <a:ext cx="2956931" cy="949297"/>
          </a:xfrm>
          <a:prstGeom prst="rect">
            <a:avLst/>
          </a:prstGeom>
          <a:noFill/>
          <a:ln w="9525">
            <a:solidFill>
              <a:schemeClr val="tx1"/>
            </a:solidFill>
            <a:miter lim="800000"/>
            <a:headEnd/>
            <a:tailEnd/>
          </a:ln>
          <a:effectLst/>
        </p:spPr>
      </p:pic>
      <p:cxnSp>
        <p:nvCxnSpPr>
          <p:cNvPr id="87" name="Straight Arrow Connector 86"/>
          <p:cNvCxnSpPr/>
          <p:nvPr/>
        </p:nvCxnSpPr>
        <p:spPr>
          <a:xfrm flipH="1">
            <a:off x="5383213" y="4470400"/>
            <a:ext cx="441325" cy="40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7"/>
          <p:cNvSpPr txBox="1">
            <a:spLocks noChangeArrowheads="1"/>
          </p:cNvSpPr>
          <p:nvPr/>
        </p:nvSpPr>
        <p:spPr bwMode="auto">
          <a:xfrm>
            <a:off x="2773363" y="2620902"/>
            <a:ext cx="1253869" cy="400110"/>
          </a:xfrm>
          <a:prstGeom prst="rect">
            <a:avLst/>
          </a:prstGeom>
          <a:noFill/>
          <a:ln w="9525">
            <a:noFill/>
            <a:miter lim="800000"/>
            <a:headEnd/>
            <a:tailEnd/>
          </a:ln>
        </p:spPr>
        <p:txBody>
          <a:bodyPr wrap="none">
            <a:spAutoFit/>
          </a:bodyPr>
          <a:lstStyle/>
          <a:p>
            <a:r>
              <a:rPr lang="en-US" sz="2000" b="1" dirty="0" smtClean="0"/>
              <a:t>Peptides</a:t>
            </a:r>
            <a:endParaRPr lang="en-US" sz="2000" b="1" dirty="0"/>
          </a:p>
        </p:txBody>
      </p:sp>
    </p:spTree>
    <p:extLst>
      <p:ext uri="{BB962C8B-B14F-4D97-AF65-F5344CB8AC3E}">
        <p14:creationId xmlns:p14="http://schemas.microsoft.com/office/powerpoint/2010/main" xmlns="" val="182159338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152400"/>
            <a:ext cx="7772400" cy="533400"/>
          </a:xfrm>
          <a:noFill/>
        </p:spPr>
        <p:txBody>
          <a:bodyPr lIns="0" tIns="0" rIns="0" bIns="0"/>
          <a:lstStyle/>
          <a:p>
            <a:pPr eaLnBrk="1" hangingPunct="1"/>
            <a:r>
              <a:rPr lang="en-US" sz="2800" b="1" dirty="0" smtClean="0">
                <a:solidFill>
                  <a:schemeClr val="tx1"/>
                </a:solidFill>
                <a:latin typeface="Comic Sans MS" pitchFamily="66" charset="0"/>
              </a:rPr>
              <a:t>Proteomics and </a:t>
            </a:r>
            <a:r>
              <a:rPr lang="en-US" sz="2800" b="1" dirty="0" err="1" smtClean="0">
                <a:solidFill>
                  <a:schemeClr val="tx1"/>
                </a:solidFill>
                <a:latin typeface="Comic Sans MS" pitchFamily="66" charset="0"/>
              </a:rPr>
              <a:t>Transcriptomics</a:t>
            </a:r>
            <a:r>
              <a:rPr lang="en-US" sz="2800" b="1" dirty="0" smtClean="0">
                <a:solidFill>
                  <a:schemeClr val="tx1"/>
                </a:solidFill>
                <a:latin typeface="Comic Sans MS" pitchFamily="66" charset="0"/>
              </a:rPr>
              <a:t> </a:t>
            </a:r>
            <a:br>
              <a:rPr lang="en-US" sz="2800" b="1" dirty="0" smtClean="0">
                <a:solidFill>
                  <a:schemeClr val="tx1"/>
                </a:solidFill>
                <a:latin typeface="Comic Sans MS" pitchFamily="66" charset="0"/>
              </a:rPr>
            </a:br>
            <a:r>
              <a:rPr lang="en-US" sz="2800" b="1" dirty="0" smtClean="0">
                <a:solidFill>
                  <a:schemeClr val="tx1"/>
                </a:solidFill>
                <a:latin typeface="Comic Sans MS" pitchFamily="66" charset="0"/>
              </a:rPr>
              <a:t>of Breast Tumors</a:t>
            </a:r>
          </a:p>
        </p:txBody>
      </p:sp>
      <p:sp>
        <p:nvSpPr>
          <p:cNvPr id="11268" name="Line 4"/>
          <p:cNvSpPr>
            <a:spLocks noChangeShapeType="1"/>
          </p:cNvSpPr>
          <p:nvPr/>
        </p:nvSpPr>
        <p:spPr bwMode="auto">
          <a:xfrm>
            <a:off x="228600" y="838200"/>
            <a:ext cx="8610600" cy="0"/>
          </a:xfrm>
          <a:prstGeom prst="line">
            <a:avLst/>
          </a:prstGeom>
          <a:noFill/>
          <a:ln w="31750">
            <a:solidFill>
              <a:srgbClr val="CC3300"/>
            </a:solidFill>
            <a:round/>
            <a:headEnd/>
            <a:tailEnd/>
          </a:ln>
        </p:spPr>
        <p:txBody>
          <a:bodyPr/>
          <a:lstStyle/>
          <a:p>
            <a:endParaRPr lang="en-US"/>
          </a:p>
        </p:txBody>
      </p:sp>
      <p:grpSp>
        <p:nvGrpSpPr>
          <p:cNvPr id="2" name="Group 66"/>
          <p:cNvGrpSpPr>
            <a:grpSpLocks noChangeAspect="1"/>
          </p:cNvGrpSpPr>
          <p:nvPr/>
        </p:nvGrpSpPr>
        <p:grpSpPr>
          <a:xfrm>
            <a:off x="1524000" y="6081713"/>
            <a:ext cx="914400" cy="700087"/>
            <a:chOff x="3886200" y="5257800"/>
            <a:chExt cx="1899325" cy="1454170"/>
          </a:xfrm>
        </p:grpSpPr>
        <p:pic>
          <p:nvPicPr>
            <p:cNvPr id="14" name="Picture 4" descr="082610_HIM2D_WHIM12D_f1-10"/>
            <p:cNvPicPr>
              <a:picLocks noChangeAspect="1" noChangeArrowheads="1"/>
            </p:cNvPicPr>
            <p:nvPr/>
          </p:nvPicPr>
          <p:blipFill>
            <a:blip r:embed="rId3" cstate="print"/>
            <a:srcRect l="51099" t="14591" b="8134"/>
            <a:stretch>
              <a:fillRect/>
            </a:stretch>
          </p:blipFill>
          <p:spPr bwMode="auto">
            <a:xfrm>
              <a:off x="3886200" y="5257800"/>
              <a:ext cx="1575987" cy="1447800"/>
            </a:xfrm>
            <a:prstGeom prst="rect">
              <a:avLst/>
            </a:prstGeom>
            <a:noFill/>
          </p:spPr>
        </p:pic>
        <p:grpSp>
          <p:nvGrpSpPr>
            <p:cNvPr id="3" name="Group 40"/>
            <p:cNvGrpSpPr>
              <a:grpSpLocks/>
            </p:cNvGrpSpPr>
            <p:nvPr/>
          </p:nvGrpSpPr>
          <p:grpSpPr bwMode="auto">
            <a:xfrm>
              <a:off x="5269238" y="5303689"/>
              <a:ext cx="516287" cy="1408281"/>
              <a:chOff x="5034" y="1404"/>
              <a:chExt cx="784" cy="2382"/>
            </a:xfrm>
          </p:grpSpPr>
          <p:sp>
            <p:nvSpPr>
              <p:cNvPr id="32" name="Text Box 30"/>
              <p:cNvSpPr txBox="1">
                <a:spLocks noChangeArrowheads="1"/>
              </p:cNvSpPr>
              <p:nvPr/>
            </p:nvSpPr>
            <p:spPr bwMode="auto">
              <a:xfrm>
                <a:off x="5052" y="1404"/>
                <a:ext cx="735" cy="318"/>
              </a:xfrm>
              <a:prstGeom prst="rect">
                <a:avLst/>
              </a:prstGeom>
              <a:noFill/>
              <a:ln w="9525">
                <a:noFill/>
                <a:miter lim="800000"/>
                <a:headEnd/>
                <a:tailEnd/>
              </a:ln>
              <a:effectLst/>
            </p:spPr>
            <p:txBody>
              <a:bodyPr wrap="none">
                <a:spAutoFit/>
              </a:bodyPr>
              <a:lstStyle/>
              <a:p>
                <a:r>
                  <a:rPr lang="en-US" sz="300"/>
                  <a:t>---250,000</a:t>
                </a:r>
              </a:p>
            </p:txBody>
          </p:sp>
          <p:sp>
            <p:nvSpPr>
              <p:cNvPr id="33" name="Text Box 31"/>
              <p:cNvSpPr txBox="1">
                <a:spLocks noChangeArrowheads="1"/>
              </p:cNvSpPr>
              <p:nvPr/>
            </p:nvSpPr>
            <p:spPr bwMode="auto">
              <a:xfrm>
                <a:off x="5046" y="1962"/>
                <a:ext cx="694" cy="318"/>
              </a:xfrm>
              <a:prstGeom prst="rect">
                <a:avLst/>
              </a:prstGeom>
              <a:noFill/>
              <a:ln w="9525">
                <a:noFill/>
                <a:miter lim="800000"/>
                <a:headEnd/>
                <a:tailEnd/>
              </a:ln>
              <a:effectLst/>
            </p:spPr>
            <p:txBody>
              <a:bodyPr wrap="none">
                <a:spAutoFit/>
              </a:bodyPr>
              <a:lstStyle/>
              <a:p>
                <a:r>
                  <a:rPr lang="en-US" sz="300"/>
                  <a:t>---75,000</a:t>
                </a:r>
              </a:p>
            </p:txBody>
          </p:sp>
          <p:sp>
            <p:nvSpPr>
              <p:cNvPr id="34" name="Text Box 32"/>
              <p:cNvSpPr txBox="1">
                <a:spLocks noChangeArrowheads="1"/>
              </p:cNvSpPr>
              <p:nvPr/>
            </p:nvSpPr>
            <p:spPr bwMode="auto">
              <a:xfrm>
                <a:off x="5052" y="2232"/>
                <a:ext cx="694" cy="318"/>
              </a:xfrm>
              <a:prstGeom prst="rect">
                <a:avLst/>
              </a:prstGeom>
              <a:noFill/>
              <a:ln w="9525">
                <a:noFill/>
                <a:miter lim="800000"/>
                <a:headEnd/>
                <a:tailEnd/>
              </a:ln>
              <a:effectLst/>
            </p:spPr>
            <p:txBody>
              <a:bodyPr wrap="none">
                <a:spAutoFit/>
              </a:bodyPr>
              <a:lstStyle/>
              <a:p>
                <a:r>
                  <a:rPr lang="en-US" sz="300"/>
                  <a:t>---50,000</a:t>
                </a:r>
              </a:p>
            </p:txBody>
          </p:sp>
          <p:sp>
            <p:nvSpPr>
              <p:cNvPr id="35" name="Text Box 33"/>
              <p:cNvSpPr txBox="1">
                <a:spLocks noChangeArrowheads="1"/>
              </p:cNvSpPr>
              <p:nvPr/>
            </p:nvSpPr>
            <p:spPr bwMode="auto">
              <a:xfrm>
                <a:off x="5058" y="2454"/>
                <a:ext cx="694" cy="318"/>
              </a:xfrm>
              <a:prstGeom prst="rect">
                <a:avLst/>
              </a:prstGeom>
              <a:noFill/>
              <a:ln w="9525">
                <a:noFill/>
                <a:miter lim="800000"/>
                <a:headEnd/>
                <a:tailEnd/>
              </a:ln>
              <a:effectLst/>
            </p:spPr>
            <p:txBody>
              <a:bodyPr wrap="none">
                <a:spAutoFit/>
              </a:bodyPr>
              <a:lstStyle/>
              <a:p>
                <a:r>
                  <a:rPr lang="en-US" sz="300"/>
                  <a:t>---37,000</a:t>
                </a:r>
              </a:p>
            </p:txBody>
          </p:sp>
          <p:sp>
            <p:nvSpPr>
              <p:cNvPr id="36" name="Text Box 34"/>
              <p:cNvSpPr txBox="1">
                <a:spLocks noChangeArrowheads="1"/>
              </p:cNvSpPr>
              <p:nvPr/>
            </p:nvSpPr>
            <p:spPr bwMode="auto">
              <a:xfrm>
                <a:off x="5124" y="3468"/>
                <a:ext cx="694" cy="318"/>
              </a:xfrm>
              <a:prstGeom prst="rect">
                <a:avLst/>
              </a:prstGeom>
              <a:noFill/>
              <a:ln w="9525">
                <a:noFill/>
                <a:miter lim="800000"/>
                <a:headEnd/>
                <a:tailEnd/>
              </a:ln>
              <a:effectLst/>
            </p:spPr>
            <p:txBody>
              <a:bodyPr wrap="none">
                <a:spAutoFit/>
              </a:bodyPr>
              <a:lstStyle/>
              <a:p>
                <a:r>
                  <a:rPr lang="en-US" sz="300"/>
                  <a:t>---10,000</a:t>
                </a:r>
              </a:p>
            </p:txBody>
          </p:sp>
          <p:sp>
            <p:nvSpPr>
              <p:cNvPr id="37" name="Text Box 35"/>
              <p:cNvSpPr txBox="1">
                <a:spLocks noChangeArrowheads="1"/>
              </p:cNvSpPr>
              <p:nvPr/>
            </p:nvSpPr>
            <p:spPr bwMode="auto">
              <a:xfrm>
                <a:off x="5088" y="3138"/>
                <a:ext cx="694" cy="318"/>
              </a:xfrm>
              <a:prstGeom prst="rect">
                <a:avLst/>
              </a:prstGeom>
              <a:noFill/>
              <a:ln w="9525">
                <a:noFill/>
                <a:miter lim="800000"/>
                <a:headEnd/>
                <a:tailEnd/>
              </a:ln>
              <a:effectLst/>
            </p:spPr>
            <p:txBody>
              <a:bodyPr wrap="none">
                <a:spAutoFit/>
              </a:bodyPr>
              <a:lstStyle/>
              <a:p>
                <a:r>
                  <a:rPr lang="en-US" sz="300"/>
                  <a:t>---15,000</a:t>
                </a:r>
              </a:p>
            </p:txBody>
          </p:sp>
          <p:sp>
            <p:nvSpPr>
              <p:cNvPr id="38" name="Text Box 36"/>
              <p:cNvSpPr txBox="1">
                <a:spLocks noChangeArrowheads="1"/>
              </p:cNvSpPr>
              <p:nvPr/>
            </p:nvSpPr>
            <p:spPr bwMode="auto">
              <a:xfrm>
                <a:off x="5082" y="2910"/>
                <a:ext cx="694" cy="318"/>
              </a:xfrm>
              <a:prstGeom prst="rect">
                <a:avLst/>
              </a:prstGeom>
              <a:noFill/>
              <a:ln w="9525">
                <a:noFill/>
                <a:miter lim="800000"/>
                <a:headEnd/>
                <a:tailEnd/>
              </a:ln>
              <a:effectLst/>
            </p:spPr>
            <p:txBody>
              <a:bodyPr wrap="none">
                <a:spAutoFit/>
              </a:bodyPr>
              <a:lstStyle/>
              <a:p>
                <a:r>
                  <a:rPr lang="en-US" sz="300"/>
                  <a:t>---20,000</a:t>
                </a:r>
              </a:p>
            </p:txBody>
          </p:sp>
          <p:sp>
            <p:nvSpPr>
              <p:cNvPr id="39" name="Text Box 37"/>
              <p:cNvSpPr txBox="1">
                <a:spLocks noChangeArrowheads="1"/>
              </p:cNvSpPr>
              <p:nvPr/>
            </p:nvSpPr>
            <p:spPr bwMode="auto">
              <a:xfrm>
                <a:off x="5082" y="2766"/>
                <a:ext cx="694" cy="318"/>
              </a:xfrm>
              <a:prstGeom prst="rect">
                <a:avLst/>
              </a:prstGeom>
              <a:noFill/>
              <a:ln w="9525">
                <a:noFill/>
                <a:miter lim="800000"/>
                <a:headEnd/>
                <a:tailEnd/>
              </a:ln>
              <a:effectLst/>
            </p:spPr>
            <p:txBody>
              <a:bodyPr wrap="none">
                <a:spAutoFit/>
              </a:bodyPr>
              <a:lstStyle/>
              <a:p>
                <a:r>
                  <a:rPr lang="en-US" sz="300"/>
                  <a:t>---25,000</a:t>
                </a:r>
              </a:p>
            </p:txBody>
          </p:sp>
          <p:sp>
            <p:nvSpPr>
              <p:cNvPr id="40" name="Text Box 38"/>
              <p:cNvSpPr txBox="1">
                <a:spLocks noChangeArrowheads="1"/>
              </p:cNvSpPr>
              <p:nvPr/>
            </p:nvSpPr>
            <p:spPr bwMode="auto">
              <a:xfrm>
                <a:off x="5034" y="1806"/>
                <a:ext cx="735" cy="318"/>
              </a:xfrm>
              <a:prstGeom prst="rect">
                <a:avLst/>
              </a:prstGeom>
              <a:noFill/>
              <a:ln w="9525">
                <a:noFill/>
                <a:miter lim="800000"/>
                <a:headEnd/>
                <a:tailEnd/>
              </a:ln>
              <a:effectLst/>
            </p:spPr>
            <p:txBody>
              <a:bodyPr wrap="none">
                <a:spAutoFit/>
              </a:bodyPr>
              <a:lstStyle/>
              <a:p>
                <a:r>
                  <a:rPr lang="en-US" sz="300"/>
                  <a:t>---100,000</a:t>
                </a:r>
              </a:p>
            </p:txBody>
          </p:sp>
          <p:sp>
            <p:nvSpPr>
              <p:cNvPr id="41" name="Text Box 39"/>
              <p:cNvSpPr txBox="1">
                <a:spLocks noChangeArrowheads="1"/>
              </p:cNvSpPr>
              <p:nvPr/>
            </p:nvSpPr>
            <p:spPr bwMode="auto">
              <a:xfrm>
                <a:off x="5040" y="1608"/>
                <a:ext cx="735" cy="318"/>
              </a:xfrm>
              <a:prstGeom prst="rect">
                <a:avLst/>
              </a:prstGeom>
              <a:noFill/>
              <a:ln w="9525">
                <a:noFill/>
                <a:miter lim="800000"/>
                <a:headEnd/>
                <a:tailEnd/>
              </a:ln>
              <a:effectLst/>
            </p:spPr>
            <p:txBody>
              <a:bodyPr wrap="none">
                <a:spAutoFit/>
              </a:bodyPr>
              <a:lstStyle/>
              <a:p>
                <a:r>
                  <a:rPr lang="en-US" sz="300" dirty="0"/>
                  <a:t>---150,000</a:t>
                </a:r>
              </a:p>
            </p:txBody>
          </p:sp>
        </p:grpSp>
      </p:grpSp>
      <p:pic>
        <p:nvPicPr>
          <p:cNvPr id="2050" name="Picture 2" descr="C:\Users\fenyo\Desktop\ABI_5600_Triple_TOF.jpg"/>
          <p:cNvPicPr>
            <a:picLocks noChangeAspect="1" noChangeArrowheads="1"/>
          </p:cNvPicPr>
          <p:nvPr/>
        </p:nvPicPr>
        <p:blipFill>
          <a:blip r:embed="rId4" cstate="print"/>
          <a:srcRect/>
          <a:stretch>
            <a:fillRect/>
          </a:stretch>
        </p:blipFill>
        <p:spPr bwMode="auto">
          <a:xfrm>
            <a:off x="4929158" y="4572000"/>
            <a:ext cx="1469983" cy="1505465"/>
          </a:xfrm>
          <a:prstGeom prst="rect">
            <a:avLst/>
          </a:prstGeom>
          <a:noFill/>
        </p:spPr>
      </p:pic>
      <p:pic>
        <p:nvPicPr>
          <p:cNvPr id="2053" name="Picture 5"/>
          <p:cNvPicPr>
            <a:picLocks noChangeAspect="1" noChangeArrowheads="1"/>
          </p:cNvPicPr>
          <p:nvPr/>
        </p:nvPicPr>
        <p:blipFill>
          <a:blip r:embed="rId5" cstate="print"/>
          <a:srcRect/>
          <a:stretch>
            <a:fillRect/>
          </a:stretch>
        </p:blipFill>
        <p:spPr bwMode="auto">
          <a:xfrm>
            <a:off x="0" y="4038600"/>
            <a:ext cx="3200400" cy="1846927"/>
          </a:xfrm>
          <a:prstGeom prst="rect">
            <a:avLst/>
          </a:prstGeom>
          <a:noFill/>
          <a:ln w="9525">
            <a:noFill/>
            <a:miter lim="800000"/>
            <a:headEnd/>
            <a:tailEnd/>
          </a:ln>
          <a:effectLst/>
        </p:spPr>
      </p:pic>
      <p:cxnSp>
        <p:nvCxnSpPr>
          <p:cNvPr id="65" name="Straight Arrow Connector 64"/>
          <p:cNvCxnSpPr/>
          <p:nvPr/>
        </p:nvCxnSpPr>
        <p:spPr>
          <a:xfrm>
            <a:off x="2971800" y="4876800"/>
            <a:ext cx="1752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800600" y="6047601"/>
            <a:ext cx="1745991" cy="276999"/>
          </a:xfrm>
          <a:prstGeom prst="rect">
            <a:avLst/>
          </a:prstGeom>
          <a:noFill/>
        </p:spPr>
        <p:txBody>
          <a:bodyPr wrap="none" rtlCol="0">
            <a:spAutoFit/>
          </a:bodyPr>
          <a:lstStyle/>
          <a:p>
            <a:r>
              <a:rPr lang="en-US" sz="1200" dirty="0" smtClean="0">
                <a:latin typeface="Comic Sans MS" pitchFamily="66" charset="0"/>
                <a:ea typeface="+mj-ea"/>
                <a:cs typeface="+mj-cs"/>
              </a:rPr>
              <a:t>ABI 5600 Triple TOF</a:t>
            </a:r>
          </a:p>
        </p:txBody>
      </p:sp>
      <p:pic>
        <p:nvPicPr>
          <p:cNvPr id="23" name="Picture 5" descr="Screen shot 2010-04-18 at 9.00.41 AM.png"/>
          <p:cNvPicPr>
            <a:picLocks noChangeAspect="1"/>
          </p:cNvPicPr>
          <p:nvPr/>
        </p:nvPicPr>
        <p:blipFill>
          <a:blip r:embed="rId6" cstate="print"/>
          <a:srcRect l="33570" t="14238" r="39912" b="59169"/>
          <a:stretch>
            <a:fillRect/>
          </a:stretch>
        </p:blipFill>
        <p:spPr bwMode="auto">
          <a:xfrm>
            <a:off x="4091565" y="1131094"/>
            <a:ext cx="1635919" cy="773906"/>
          </a:xfrm>
          <a:prstGeom prst="rect">
            <a:avLst/>
          </a:prstGeom>
          <a:noFill/>
          <a:ln w="28575">
            <a:noFill/>
            <a:miter lim="800000"/>
            <a:headEnd/>
            <a:tailEnd/>
          </a:ln>
        </p:spPr>
      </p:pic>
      <p:pic>
        <p:nvPicPr>
          <p:cNvPr id="24" name="Picture 5" descr="Screen shot 2010-04-18 at 9.00.41 AM.png"/>
          <p:cNvPicPr>
            <a:picLocks noChangeAspect="1"/>
          </p:cNvPicPr>
          <p:nvPr/>
        </p:nvPicPr>
        <p:blipFill>
          <a:blip r:embed="rId6" cstate="print"/>
          <a:srcRect l="8003" t="18820" r="79645" b="-47"/>
          <a:stretch>
            <a:fillRect/>
          </a:stretch>
        </p:blipFill>
        <p:spPr bwMode="auto">
          <a:xfrm>
            <a:off x="957419" y="897254"/>
            <a:ext cx="914400" cy="2836546"/>
          </a:xfrm>
          <a:prstGeom prst="rect">
            <a:avLst/>
          </a:prstGeom>
          <a:noFill/>
          <a:ln w="28575">
            <a:noFill/>
            <a:miter lim="800000"/>
            <a:headEnd/>
            <a:tailEnd/>
          </a:ln>
        </p:spPr>
      </p:pic>
      <p:cxnSp>
        <p:nvCxnSpPr>
          <p:cNvPr id="25" name="Straight Arrow Connector 24"/>
          <p:cNvCxnSpPr/>
          <p:nvPr/>
        </p:nvCxnSpPr>
        <p:spPr>
          <a:xfrm flipV="1">
            <a:off x="2971800" y="1371600"/>
            <a:ext cx="6858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524000" y="1447800"/>
            <a:ext cx="3352800" cy="2667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948019" y="1194137"/>
            <a:ext cx="1099981" cy="1015663"/>
          </a:xfrm>
          <a:prstGeom prst="rect">
            <a:avLst/>
          </a:prstGeom>
          <a:noFill/>
        </p:spPr>
        <p:txBody>
          <a:bodyPr wrap="none" rtlCol="0">
            <a:spAutoFit/>
          </a:bodyPr>
          <a:lstStyle/>
          <a:p>
            <a:pPr algn="ctr"/>
            <a:r>
              <a:rPr lang="en-US" sz="2000" dirty="0" smtClean="0">
                <a:latin typeface="Comic Sans MS" pitchFamily="66" charset="0"/>
                <a:ea typeface="+mj-ea"/>
                <a:cs typeface="+mj-cs"/>
              </a:rPr>
              <a:t>Primary</a:t>
            </a:r>
          </a:p>
          <a:p>
            <a:pPr algn="ctr"/>
            <a:r>
              <a:rPr lang="en-US" sz="2000" dirty="0" smtClean="0">
                <a:latin typeface="Comic Sans MS" pitchFamily="66" charset="0"/>
                <a:ea typeface="+mj-ea"/>
                <a:cs typeface="+mj-cs"/>
              </a:rPr>
              <a:t>Breast</a:t>
            </a:r>
          </a:p>
          <a:p>
            <a:pPr algn="ctr"/>
            <a:r>
              <a:rPr lang="en-US" sz="2000" dirty="0" smtClean="0">
                <a:latin typeface="Comic Sans MS" pitchFamily="66" charset="0"/>
                <a:ea typeface="+mj-ea"/>
                <a:cs typeface="+mj-cs"/>
              </a:rPr>
              <a:t>tumor</a:t>
            </a:r>
          </a:p>
        </p:txBody>
      </p:sp>
      <p:cxnSp>
        <p:nvCxnSpPr>
          <p:cNvPr id="43" name="Straight Connector 42"/>
          <p:cNvCxnSpPr/>
          <p:nvPr/>
        </p:nvCxnSpPr>
        <p:spPr>
          <a:xfrm>
            <a:off x="1579719" y="168910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936784" y="1099344"/>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a:off x="4330484" y="1366044"/>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378416" y="959644"/>
            <a:ext cx="1422184" cy="707886"/>
          </a:xfrm>
          <a:prstGeom prst="rect">
            <a:avLst/>
          </a:prstGeom>
          <a:noFill/>
        </p:spPr>
        <p:txBody>
          <a:bodyPr wrap="none" rtlCol="0">
            <a:spAutoFit/>
          </a:bodyPr>
          <a:lstStyle/>
          <a:p>
            <a:pPr algn="ctr"/>
            <a:r>
              <a:rPr lang="en-US" sz="2000" dirty="0" err="1" smtClean="0">
                <a:latin typeface="Comic Sans MS" pitchFamily="66" charset="0"/>
                <a:ea typeface="+mj-ea"/>
                <a:cs typeface="+mj-cs"/>
              </a:rPr>
              <a:t>Xenograft</a:t>
            </a:r>
            <a:endParaRPr lang="en-US" sz="2000" dirty="0" smtClean="0">
              <a:latin typeface="Comic Sans MS" pitchFamily="66" charset="0"/>
              <a:ea typeface="+mj-ea"/>
              <a:cs typeface="+mj-cs"/>
            </a:endParaRPr>
          </a:p>
          <a:p>
            <a:pPr algn="ctr"/>
            <a:r>
              <a:rPr lang="en-US" sz="2000" dirty="0" smtClean="0">
                <a:latin typeface="Comic Sans MS" pitchFamily="66" charset="0"/>
                <a:ea typeface="+mj-ea"/>
                <a:cs typeface="+mj-cs"/>
              </a:rPr>
              <a:t>tumor</a:t>
            </a:r>
          </a:p>
        </p:txBody>
      </p:sp>
      <p:pic>
        <p:nvPicPr>
          <p:cNvPr id="47" name="Picture 4" descr="hiseq_2000.jpg"/>
          <p:cNvPicPr>
            <a:picLocks noChangeAspect="1"/>
          </p:cNvPicPr>
          <p:nvPr/>
        </p:nvPicPr>
        <p:blipFill>
          <a:blip r:embed="rId7" cstate="print"/>
          <a:srcRect/>
          <a:stretch>
            <a:fillRect/>
          </a:stretch>
        </p:blipFill>
        <p:spPr bwMode="auto">
          <a:xfrm>
            <a:off x="5791200" y="1981200"/>
            <a:ext cx="1371600" cy="1500997"/>
          </a:xfrm>
          <a:prstGeom prst="rect">
            <a:avLst/>
          </a:prstGeom>
          <a:noFill/>
          <a:ln w="9525">
            <a:noFill/>
            <a:miter lim="800000"/>
            <a:headEnd/>
            <a:tailEnd/>
          </a:ln>
        </p:spPr>
      </p:pic>
      <p:cxnSp>
        <p:nvCxnSpPr>
          <p:cNvPr id="50" name="Straight Arrow Connector 49"/>
          <p:cNvCxnSpPr/>
          <p:nvPr/>
        </p:nvCxnSpPr>
        <p:spPr>
          <a:xfrm>
            <a:off x="4953000" y="1447800"/>
            <a:ext cx="838200" cy="10302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51967" y="3124200"/>
            <a:ext cx="1234633" cy="276999"/>
          </a:xfrm>
          <a:prstGeom prst="rect">
            <a:avLst/>
          </a:prstGeom>
          <a:noFill/>
        </p:spPr>
        <p:txBody>
          <a:bodyPr wrap="none" rtlCol="0">
            <a:spAutoFit/>
          </a:bodyPr>
          <a:lstStyle/>
          <a:p>
            <a:r>
              <a:rPr lang="en-US" sz="1200" dirty="0" err="1" smtClean="0">
                <a:latin typeface="Comic Sans MS" pitchFamily="66" charset="0"/>
                <a:ea typeface="+mj-ea"/>
                <a:cs typeface="+mj-cs"/>
              </a:rPr>
              <a:t>Illumina</a:t>
            </a:r>
            <a:r>
              <a:rPr lang="en-US" sz="1200" dirty="0" smtClean="0">
                <a:latin typeface="Comic Sans MS" pitchFamily="66" charset="0"/>
                <a:ea typeface="+mj-ea"/>
                <a:cs typeface="+mj-cs"/>
              </a:rPr>
              <a:t> </a:t>
            </a:r>
            <a:r>
              <a:rPr lang="en-US" sz="1200" dirty="0" err="1" smtClean="0">
                <a:latin typeface="Comic Sans MS" pitchFamily="66" charset="0"/>
                <a:ea typeface="+mj-ea"/>
                <a:cs typeface="+mj-cs"/>
              </a:rPr>
              <a:t>HiSeq</a:t>
            </a:r>
            <a:endParaRPr lang="en-US" sz="1200" dirty="0" smtClean="0">
              <a:latin typeface="Comic Sans MS" pitchFamily="66" charset="0"/>
              <a:ea typeface="+mj-ea"/>
              <a:cs typeface="+mj-cs"/>
            </a:endParaRPr>
          </a:p>
        </p:txBody>
      </p:sp>
      <p:cxnSp>
        <p:nvCxnSpPr>
          <p:cNvPr id="54" name="Straight Arrow Connector 53"/>
          <p:cNvCxnSpPr/>
          <p:nvPr/>
        </p:nvCxnSpPr>
        <p:spPr>
          <a:xfrm>
            <a:off x="7239000" y="2895600"/>
            <a:ext cx="12192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769047" y="2819400"/>
            <a:ext cx="1298753" cy="400110"/>
          </a:xfrm>
          <a:prstGeom prst="rect">
            <a:avLst/>
          </a:prstGeom>
          <a:noFill/>
        </p:spPr>
        <p:txBody>
          <a:bodyPr wrap="none" rtlCol="0">
            <a:spAutoFit/>
          </a:bodyPr>
          <a:lstStyle/>
          <a:p>
            <a:pPr algn="ctr"/>
            <a:r>
              <a:rPr lang="en-US" sz="2000" dirty="0" smtClean="0">
                <a:latin typeface="Comic Sans MS" pitchFamily="66" charset="0"/>
                <a:ea typeface="+mj-ea"/>
                <a:cs typeface="+mj-cs"/>
              </a:rPr>
              <a:t>RNA-</a:t>
            </a:r>
            <a:r>
              <a:rPr lang="en-US" sz="2000" dirty="0" err="1" smtClean="0">
                <a:latin typeface="Comic Sans MS" pitchFamily="66" charset="0"/>
                <a:ea typeface="+mj-ea"/>
                <a:cs typeface="+mj-cs"/>
              </a:rPr>
              <a:t>Seq</a:t>
            </a:r>
            <a:endParaRPr lang="en-US" sz="2000" dirty="0" smtClean="0">
              <a:latin typeface="Comic Sans MS" pitchFamily="66" charset="0"/>
              <a:ea typeface="+mj-ea"/>
              <a:cs typeface="+mj-cs"/>
            </a:endParaRPr>
          </a:p>
        </p:txBody>
      </p:sp>
      <p:sp>
        <p:nvSpPr>
          <p:cNvPr id="56" name="Rectangle 55"/>
          <p:cNvSpPr/>
          <p:nvPr/>
        </p:nvSpPr>
        <p:spPr>
          <a:xfrm>
            <a:off x="6629400" y="5638800"/>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7" name="Straight Connector 56"/>
          <p:cNvCxnSpPr/>
          <p:nvPr/>
        </p:nvCxnSpPr>
        <p:spPr>
          <a:xfrm rot="5400000">
            <a:off x="6700044" y="6353969"/>
            <a:ext cx="7143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7235825" y="6532563"/>
            <a:ext cx="3587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7235826" y="6604000"/>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7"/>
          <p:cNvSpPr txBox="1">
            <a:spLocks noChangeArrowheads="1"/>
          </p:cNvSpPr>
          <p:nvPr/>
        </p:nvSpPr>
        <p:spPr bwMode="auto">
          <a:xfrm>
            <a:off x="7948613" y="5611753"/>
            <a:ext cx="1024639" cy="400110"/>
          </a:xfrm>
          <a:prstGeom prst="rect">
            <a:avLst/>
          </a:prstGeom>
          <a:noFill/>
          <a:ln w="9525">
            <a:noFill/>
            <a:miter lim="800000"/>
            <a:headEnd/>
            <a:tailEnd/>
          </a:ln>
        </p:spPr>
        <p:txBody>
          <a:bodyPr wrap="none">
            <a:spAutoFit/>
          </a:bodyPr>
          <a:lstStyle/>
          <a:p>
            <a:r>
              <a:rPr lang="en-US" sz="2000" b="1" dirty="0"/>
              <a:t>MS/MS</a:t>
            </a:r>
          </a:p>
        </p:txBody>
      </p:sp>
      <p:cxnSp>
        <p:nvCxnSpPr>
          <p:cNvPr id="61" name="Straight Connector 60"/>
          <p:cNvCxnSpPr/>
          <p:nvPr/>
        </p:nvCxnSpPr>
        <p:spPr>
          <a:xfrm rot="5400000">
            <a:off x="7414419" y="6423819"/>
            <a:ext cx="5715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7914481" y="6495257"/>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7451725" y="6602413"/>
            <a:ext cx="214313"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7163594" y="6246019"/>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7700169" y="6425407"/>
            <a:ext cx="5730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7807326" y="6604000"/>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7914481" y="6352382"/>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8485981" y="6495257"/>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8343106" y="6638132"/>
            <a:ext cx="1428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73"/>
          <p:cNvGrpSpPr/>
          <p:nvPr/>
        </p:nvGrpSpPr>
        <p:grpSpPr>
          <a:xfrm>
            <a:off x="7128730" y="3581400"/>
            <a:ext cx="918522" cy="0"/>
            <a:chOff x="4276289" y="1553781"/>
            <a:chExt cx="1524000" cy="0"/>
          </a:xfrm>
        </p:grpSpPr>
        <p:cxnSp>
          <p:nvCxnSpPr>
            <p:cNvPr id="75" name="Straight Connector 74"/>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77"/>
          <p:cNvGrpSpPr/>
          <p:nvPr/>
        </p:nvGrpSpPr>
        <p:grpSpPr>
          <a:xfrm>
            <a:off x="6893622" y="3733800"/>
            <a:ext cx="918522" cy="0"/>
            <a:chOff x="4276289" y="1553781"/>
            <a:chExt cx="1524000" cy="0"/>
          </a:xfrm>
        </p:grpSpPr>
        <p:cxnSp>
          <p:nvCxnSpPr>
            <p:cNvPr id="79" name="Straight Connector 78"/>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Group 81"/>
          <p:cNvGrpSpPr/>
          <p:nvPr/>
        </p:nvGrpSpPr>
        <p:grpSpPr>
          <a:xfrm>
            <a:off x="7077326" y="3886200"/>
            <a:ext cx="918522" cy="0"/>
            <a:chOff x="4276289" y="1553781"/>
            <a:chExt cx="1524000" cy="0"/>
          </a:xfrm>
        </p:grpSpPr>
        <p:cxnSp>
          <p:nvCxnSpPr>
            <p:cNvPr id="83" name="Straight Connector 82"/>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85"/>
          <p:cNvGrpSpPr/>
          <p:nvPr/>
        </p:nvGrpSpPr>
        <p:grpSpPr>
          <a:xfrm>
            <a:off x="7536587" y="3653219"/>
            <a:ext cx="918522" cy="0"/>
            <a:chOff x="4276289" y="1553781"/>
            <a:chExt cx="1524000" cy="0"/>
          </a:xfrm>
        </p:grpSpPr>
        <p:cxnSp>
          <p:nvCxnSpPr>
            <p:cNvPr id="87" name="Straight Connector 86"/>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Group 89"/>
          <p:cNvGrpSpPr/>
          <p:nvPr/>
        </p:nvGrpSpPr>
        <p:grpSpPr>
          <a:xfrm>
            <a:off x="8187207" y="3577019"/>
            <a:ext cx="918522" cy="0"/>
            <a:chOff x="4276289" y="1553781"/>
            <a:chExt cx="1524000" cy="0"/>
          </a:xfrm>
        </p:grpSpPr>
        <p:cxnSp>
          <p:nvCxnSpPr>
            <p:cNvPr id="91" name="Straight Connector 90"/>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93"/>
          <p:cNvGrpSpPr/>
          <p:nvPr/>
        </p:nvGrpSpPr>
        <p:grpSpPr>
          <a:xfrm>
            <a:off x="8095354" y="3881819"/>
            <a:ext cx="918522" cy="0"/>
            <a:chOff x="4276289" y="1553781"/>
            <a:chExt cx="1524000" cy="0"/>
          </a:xfrm>
        </p:grpSpPr>
        <p:cxnSp>
          <p:nvCxnSpPr>
            <p:cNvPr id="95" name="Straight Connector 94"/>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97"/>
          <p:cNvGrpSpPr/>
          <p:nvPr/>
        </p:nvGrpSpPr>
        <p:grpSpPr>
          <a:xfrm>
            <a:off x="7995848" y="3729419"/>
            <a:ext cx="918522" cy="0"/>
            <a:chOff x="4276289" y="1553781"/>
            <a:chExt cx="1524000" cy="0"/>
          </a:xfrm>
        </p:grpSpPr>
        <p:cxnSp>
          <p:nvCxnSpPr>
            <p:cNvPr id="99" name="Straight Connector 98"/>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1"/>
          <p:cNvGrpSpPr/>
          <p:nvPr/>
        </p:nvGrpSpPr>
        <p:grpSpPr>
          <a:xfrm>
            <a:off x="7771695" y="3792919"/>
            <a:ext cx="918522" cy="0"/>
            <a:chOff x="4276289" y="1553781"/>
            <a:chExt cx="1524000" cy="0"/>
          </a:xfrm>
        </p:grpSpPr>
        <p:cxnSp>
          <p:nvCxnSpPr>
            <p:cNvPr id="103" name="Straight Connector 102"/>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105"/>
          <p:cNvGrpSpPr/>
          <p:nvPr/>
        </p:nvGrpSpPr>
        <p:grpSpPr>
          <a:xfrm>
            <a:off x="6709917" y="3979481"/>
            <a:ext cx="918522" cy="0"/>
            <a:chOff x="4276289" y="1553781"/>
            <a:chExt cx="1524000" cy="0"/>
          </a:xfrm>
        </p:grpSpPr>
        <p:cxnSp>
          <p:nvCxnSpPr>
            <p:cNvPr id="107" name="Straight Connector 106"/>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109"/>
          <p:cNvGrpSpPr/>
          <p:nvPr/>
        </p:nvGrpSpPr>
        <p:grpSpPr>
          <a:xfrm>
            <a:off x="6801770" y="4131881"/>
            <a:ext cx="918522" cy="0"/>
            <a:chOff x="4276289" y="1553781"/>
            <a:chExt cx="1524000" cy="0"/>
          </a:xfrm>
        </p:grpSpPr>
        <p:cxnSp>
          <p:nvCxnSpPr>
            <p:cNvPr id="111" name="Straight Connector 110"/>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113"/>
          <p:cNvGrpSpPr/>
          <p:nvPr/>
        </p:nvGrpSpPr>
        <p:grpSpPr>
          <a:xfrm>
            <a:off x="7444735" y="4051300"/>
            <a:ext cx="918522" cy="0"/>
            <a:chOff x="4276289" y="1553781"/>
            <a:chExt cx="1524000" cy="0"/>
          </a:xfrm>
        </p:grpSpPr>
        <p:cxnSp>
          <p:nvCxnSpPr>
            <p:cNvPr id="115" name="Straight Connector 114"/>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17"/>
          <p:cNvGrpSpPr/>
          <p:nvPr/>
        </p:nvGrpSpPr>
        <p:grpSpPr>
          <a:xfrm>
            <a:off x="8225478" y="4127500"/>
            <a:ext cx="918522" cy="0"/>
            <a:chOff x="4276289" y="1553781"/>
            <a:chExt cx="1524000" cy="0"/>
          </a:xfrm>
        </p:grpSpPr>
        <p:cxnSp>
          <p:nvCxnSpPr>
            <p:cNvPr id="119" name="Straight Connector 118"/>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121"/>
          <p:cNvGrpSpPr/>
          <p:nvPr/>
        </p:nvGrpSpPr>
        <p:grpSpPr>
          <a:xfrm>
            <a:off x="7679843" y="4191000"/>
            <a:ext cx="918522" cy="0"/>
            <a:chOff x="4276289" y="1553781"/>
            <a:chExt cx="1524000" cy="0"/>
          </a:xfrm>
        </p:grpSpPr>
        <p:cxnSp>
          <p:nvCxnSpPr>
            <p:cNvPr id="123" name="Straight Connector 122"/>
            <p:cNvCxnSpPr/>
            <p:nvPr/>
          </p:nvCxnSpPr>
          <p:spPr bwMode="auto">
            <a:xfrm>
              <a:off x="4276289" y="1553781"/>
              <a:ext cx="4746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auto">
            <a:xfrm>
              <a:off x="5433577" y="1553781"/>
              <a:ext cx="366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auto">
            <a:xfrm>
              <a:off x="4763652" y="1553781"/>
              <a:ext cx="66992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27" name="Straight Arrow Connector 126"/>
          <p:cNvCxnSpPr/>
          <p:nvPr/>
        </p:nvCxnSpPr>
        <p:spPr>
          <a:xfrm>
            <a:off x="6477000" y="5029200"/>
            <a:ext cx="12192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14" idx="0"/>
          </p:cNvCxnSpPr>
          <p:nvPr/>
        </p:nvCxnSpPr>
        <p:spPr>
          <a:xfrm flipH="1">
            <a:off x="1903367" y="5486400"/>
            <a:ext cx="77833" cy="5953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81658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5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5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2"/>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2"/>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52" grpId="0"/>
      <p:bldP spid="55" grpId="0"/>
      <p:bldP spid="56" grpId="0" animBg="1"/>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600200" y="514461"/>
            <a:ext cx="5562600" cy="4895739"/>
          </a:xfrm>
          <a:prstGeom prst="rect">
            <a:avLst/>
          </a:prstGeom>
          <a:noFill/>
          <a:ln w="9525">
            <a:noFill/>
            <a:miter lim="800000"/>
            <a:headEnd/>
            <a:tailEnd/>
          </a:ln>
        </p:spPr>
      </p:pic>
      <p:sp>
        <p:nvSpPr>
          <p:cNvPr id="36" name="Line 88"/>
          <p:cNvSpPr>
            <a:spLocks noChangeAspect="1" noChangeShapeType="1"/>
          </p:cNvSpPr>
          <p:nvPr/>
        </p:nvSpPr>
        <p:spPr bwMode="auto">
          <a:xfrm>
            <a:off x="609600" y="478220"/>
            <a:ext cx="7924800" cy="0"/>
          </a:xfrm>
          <a:prstGeom prst="line">
            <a:avLst/>
          </a:prstGeom>
          <a:noFill/>
          <a:ln w="31750">
            <a:solidFill>
              <a:srgbClr val="CC3300"/>
            </a:solidFill>
            <a:round/>
            <a:headEnd/>
            <a:tailEnd/>
          </a:ln>
        </p:spPr>
        <p:txBody>
          <a:bodyPr/>
          <a:lstStyle/>
          <a:p>
            <a:endParaRPr lang="en-US"/>
          </a:p>
        </p:txBody>
      </p:sp>
      <p:sp>
        <p:nvSpPr>
          <p:cNvPr id="42" name="Rectangle 41"/>
          <p:cNvSpPr>
            <a:spLocks noChangeAspect="1" noChangeArrowheads="1"/>
          </p:cNvSpPr>
          <p:nvPr/>
        </p:nvSpPr>
        <p:spPr bwMode="auto">
          <a:xfrm>
            <a:off x="0" y="76200"/>
            <a:ext cx="9144000" cy="1277938"/>
          </a:xfrm>
          <a:prstGeom prst="rect">
            <a:avLst/>
          </a:prstGeom>
          <a:noFill/>
          <a:ln w="9525">
            <a:noFill/>
            <a:miter lim="800000"/>
            <a:headEnd/>
            <a:tailEnd/>
          </a:ln>
        </p:spPr>
        <p:txBody>
          <a:bodyPr lIns="0" tIns="0" rIns="0" bIns="0"/>
          <a:lstStyle/>
          <a:p>
            <a:pPr algn="ctr" eaLnBrk="1" hangingPunct="1">
              <a:lnSpc>
                <a:spcPct val="95000"/>
              </a:lnSpc>
            </a:pPr>
            <a:r>
              <a:rPr lang="en-US" sz="2800" b="1" dirty="0" err="1" smtClean="0">
                <a:latin typeface="Comic Sans MS" pitchFamily="66" charset="0"/>
              </a:rPr>
              <a:t>Germline</a:t>
            </a:r>
            <a:r>
              <a:rPr lang="en-US" sz="2800" b="1" dirty="0" smtClean="0">
                <a:latin typeface="Comic Sans MS" pitchFamily="66" charset="0"/>
              </a:rPr>
              <a:t> and Somatic Variants </a:t>
            </a:r>
          </a:p>
        </p:txBody>
      </p:sp>
      <p:sp>
        <p:nvSpPr>
          <p:cNvPr id="11" name="TextBox 5"/>
          <p:cNvSpPr txBox="1">
            <a:spLocks noChangeArrowheads="1"/>
          </p:cNvSpPr>
          <p:nvPr/>
        </p:nvSpPr>
        <p:spPr bwMode="auto">
          <a:xfrm>
            <a:off x="457200" y="5623917"/>
            <a:ext cx="8382000" cy="1538883"/>
          </a:xfrm>
          <a:prstGeom prst="rect">
            <a:avLst/>
          </a:prstGeom>
          <a:noFill/>
          <a:ln w="9525">
            <a:noFill/>
            <a:miter lim="800000"/>
            <a:headEnd/>
            <a:tailEnd/>
          </a:ln>
        </p:spPr>
        <p:txBody>
          <a:bodyPr wrap="square">
            <a:spAutoFit/>
          </a:bodyPr>
          <a:lstStyle/>
          <a:p>
            <a:pPr algn="ctr"/>
            <a:r>
              <a:rPr lang="en-US" sz="2400" dirty="0" smtClean="0"/>
              <a:t>The frequency of proteins as a function of the number of amino acid changes due to </a:t>
            </a:r>
            <a:r>
              <a:rPr lang="en-US" sz="2400" dirty="0" err="1" smtClean="0"/>
              <a:t>germline</a:t>
            </a:r>
            <a:r>
              <a:rPr lang="en-US" sz="2400" dirty="0" smtClean="0"/>
              <a:t> and somatic variants for the basal and luminal breast tumor </a:t>
            </a:r>
            <a:r>
              <a:rPr lang="en-US" sz="2400" dirty="0" err="1" smtClean="0"/>
              <a:t>xenografts</a:t>
            </a:r>
            <a:endParaRPr lang="en-US" sz="2200" dirty="0"/>
          </a:p>
          <a:p>
            <a:pPr algn="ctr"/>
            <a:endParaRPr lang="en-US" sz="2200" dirty="0"/>
          </a:p>
        </p:txBody>
      </p:sp>
    </p:spTree>
    <p:extLst>
      <p:ext uri="{BB962C8B-B14F-4D97-AF65-F5344CB8AC3E}">
        <p14:creationId xmlns:p14="http://schemas.microsoft.com/office/powerpoint/2010/main" xmlns="" val="140905121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88"/>
          <p:cNvSpPr>
            <a:spLocks noChangeAspect="1" noChangeShapeType="1"/>
          </p:cNvSpPr>
          <p:nvPr/>
        </p:nvSpPr>
        <p:spPr bwMode="auto">
          <a:xfrm>
            <a:off x="609600" y="478220"/>
            <a:ext cx="7924800" cy="0"/>
          </a:xfrm>
          <a:prstGeom prst="line">
            <a:avLst/>
          </a:prstGeom>
          <a:noFill/>
          <a:ln w="31750">
            <a:solidFill>
              <a:srgbClr val="CC3300"/>
            </a:solidFill>
            <a:round/>
            <a:headEnd/>
            <a:tailEnd/>
          </a:ln>
        </p:spPr>
        <p:txBody>
          <a:bodyPr/>
          <a:lstStyle/>
          <a:p>
            <a:endParaRPr lang="en-US"/>
          </a:p>
        </p:txBody>
      </p:sp>
      <p:sp>
        <p:nvSpPr>
          <p:cNvPr id="42" name="Rectangle 41"/>
          <p:cNvSpPr>
            <a:spLocks noChangeAspect="1" noChangeArrowheads="1"/>
          </p:cNvSpPr>
          <p:nvPr/>
        </p:nvSpPr>
        <p:spPr bwMode="auto">
          <a:xfrm>
            <a:off x="0" y="76200"/>
            <a:ext cx="9144000" cy="1277938"/>
          </a:xfrm>
          <a:prstGeom prst="rect">
            <a:avLst/>
          </a:prstGeom>
          <a:noFill/>
          <a:ln w="9525">
            <a:noFill/>
            <a:miter lim="800000"/>
            <a:headEnd/>
            <a:tailEnd/>
          </a:ln>
        </p:spPr>
        <p:txBody>
          <a:bodyPr lIns="0" tIns="0" rIns="0" bIns="0"/>
          <a:lstStyle/>
          <a:p>
            <a:pPr algn="ctr" eaLnBrk="1" hangingPunct="1">
              <a:lnSpc>
                <a:spcPct val="95000"/>
              </a:lnSpc>
            </a:pPr>
            <a:r>
              <a:rPr lang="en-US" sz="2800" b="1" dirty="0" smtClean="0">
                <a:latin typeface="Comic Sans MS" pitchFamily="66" charset="0"/>
              </a:rPr>
              <a:t>Alternative Splicing</a:t>
            </a:r>
          </a:p>
        </p:txBody>
      </p:sp>
      <p:sp>
        <p:nvSpPr>
          <p:cNvPr id="11" name="TextBox 5"/>
          <p:cNvSpPr txBox="1">
            <a:spLocks noChangeArrowheads="1"/>
          </p:cNvSpPr>
          <p:nvPr/>
        </p:nvSpPr>
        <p:spPr bwMode="auto">
          <a:xfrm>
            <a:off x="228600" y="5459849"/>
            <a:ext cx="8763000" cy="1169551"/>
          </a:xfrm>
          <a:prstGeom prst="rect">
            <a:avLst/>
          </a:prstGeom>
          <a:noFill/>
          <a:ln w="9525">
            <a:noFill/>
            <a:miter lim="800000"/>
            <a:headEnd/>
            <a:tailEnd/>
          </a:ln>
        </p:spPr>
        <p:txBody>
          <a:bodyPr wrap="square">
            <a:spAutoFit/>
          </a:bodyPr>
          <a:lstStyle/>
          <a:p>
            <a:pPr algn="ctr"/>
            <a:r>
              <a:rPr lang="en-US" sz="2400" dirty="0" smtClean="0"/>
              <a:t>The number of </a:t>
            </a:r>
            <a:r>
              <a:rPr lang="en-US" sz="2400" dirty="0" err="1" smtClean="0"/>
              <a:t>exon</a:t>
            </a:r>
            <a:r>
              <a:rPr lang="en-US" sz="2400" dirty="0" smtClean="0"/>
              <a:t>/</a:t>
            </a:r>
            <a:r>
              <a:rPr lang="en-US" sz="2400" dirty="0" err="1" smtClean="0"/>
              <a:t>exon</a:t>
            </a:r>
            <a:r>
              <a:rPr lang="en-US" sz="2400" dirty="0" smtClean="0"/>
              <a:t> junctions as a function of the number of RNA-</a:t>
            </a:r>
            <a:r>
              <a:rPr lang="en-US" sz="2400" dirty="0" err="1" smtClean="0"/>
              <a:t>Seq</a:t>
            </a:r>
            <a:r>
              <a:rPr lang="en-US" sz="2400" dirty="0" smtClean="0"/>
              <a:t> reads for the basal breast tumor </a:t>
            </a:r>
            <a:r>
              <a:rPr lang="en-US" sz="2400" dirty="0" err="1" smtClean="0"/>
              <a:t>xenograft</a:t>
            </a:r>
            <a:r>
              <a:rPr lang="en-US" sz="2400" dirty="0" smtClean="0"/>
              <a:t>.</a:t>
            </a:r>
            <a:endParaRPr lang="en-US" sz="2200" dirty="0"/>
          </a:p>
          <a:p>
            <a:endParaRPr lang="en-US" sz="2200" dirty="0"/>
          </a:p>
        </p:txBody>
      </p:sp>
      <p:pic>
        <p:nvPicPr>
          <p:cNvPr id="2051" name="Picture 3"/>
          <p:cNvPicPr>
            <a:picLocks noChangeAspect="1" noChangeArrowheads="1"/>
          </p:cNvPicPr>
          <p:nvPr/>
        </p:nvPicPr>
        <p:blipFill>
          <a:blip r:embed="rId3" cstate="print"/>
          <a:srcRect/>
          <a:stretch>
            <a:fillRect/>
          </a:stretch>
        </p:blipFill>
        <p:spPr bwMode="auto">
          <a:xfrm>
            <a:off x="1809750" y="695756"/>
            <a:ext cx="5581650" cy="4714444"/>
          </a:xfrm>
          <a:prstGeom prst="rect">
            <a:avLst/>
          </a:prstGeom>
          <a:noFill/>
          <a:ln w="9525">
            <a:noFill/>
            <a:miter lim="800000"/>
            <a:headEnd/>
            <a:tailEnd/>
          </a:ln>
        </p:spPr>
      </p:pic>
    </p:spTree>
    <p:extLst>
      <p:ext uri="{BB962C8B-B14F-4D97-AF65-F5344CB8AC3E}">
        <p14:creationId xmlns:p14="http://schemas.microsoft.com/office/powerpoint/2010/main" xmlns="" val="140905121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838200"/>
          </a:xfrm>
          <a:noFill/>
        </p:spPr>
        <p:txBody>
          <a:bodyPr lIns="0" tIns="0" rIns="0" bIns="0"/>
          <a:lstStyle/>
          <a:p>
            <a:pPr eaLnBrk="1" hangingPunct="1"/>
            <a:r>
              <a:rPr lang="en-US" sz="2800" b="1" dirty="0" smtClean="0">
                <a:solidFill>
                  <a:schemeClr val="tx1"/>
                </a:solidFill>
                <a:latin typeface="Comic Sans MS" pitchFamily="66" charset="0"/>
              </a:rPr>
              <a:t>Protein identification using </a:t>
            </a:r>
            <a:br>
              <a:rPr lang="en-US" sz="2800" b="1" dirty="0" smtClean="0">
                <a:solidFill>
                  <a:schemeClr val="tx1"/>
                </a:solidFill>
                <a:latin typeface="Comic Sans MS" pitchFamily="66" charset="0"/>
              </a:rPr>
            </a:br>
            <a:r>
              <a:rPr lang="en-US" sz="2800" b="1" dirty="0" smtClean="0">
                <a:solidFill>
                  <a:schemeClr val="tx1"/>
                </a:solidFill>
                <a:latin typeface="Comic Sans MS" pitchFamily="66" charset="0"/>
              </a:rPr>
              <a:t>sample-specific sequence databases</a:t>
            </a:r>
          </a:p>
        </p:txBody>
      </p:sp>
      <p:sp>
        <p:nvSpPr>
          <p:cNvPr id="11268" name="Line 4"/>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
        <p:nvSpPr>
          <p:cNvPr id="15" name="Rectangle 14"/>
          <p:cNvSpPr/>
          <p:nvPr/>
        </p:nvSpPr>
        <p:spPr>
          <a:xfrm>
            <a:off x="2286000" y="990600"/>
            <a:ext cx="304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667000" y="1308100"/>
            <a:ext cx="1447800" cy="800100"/>
          </a:xfrm>
          <a:prstGeom prst="round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Protein DB</a:t>
            </a:r>
            <a:endParaRPr lang="en-US" dirty="0"/>
          </a:p>
        </p:txBody>
      </p:sp>
      <p:cxnSp>
        <p:nvCxnSpPr>
          <p:cNvPr id="29" name="Straight Arrow Connector 28"/>
          <p:cNvCxnSpPr>
            <a:stCxn id="28" idx="2"/>
          </p:cNvCxnSpPr>
          <p:nvPr/>
        </p:nvCxnSpPr>
        <p:spPr>
          <a:xfrm>
            <a:off x="3390900" y="2108200"/>
            <a:ext cx="0" cy="596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2667000" y="2705100"/>
            <a:ext cx="1447800" cy="825500"/>
          </a:xfrm>
          <a:prstGeom prst="round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dirty="0" err="1" smtClean="0"/>
              <a:t>germline</a:t>
            </a:r>
            <a:r>
              <a:rPr lang="en-US" dirty="0" smtClean="0"/>
              <a:t> / somatic variants</a:t>
            </a:r>
            <a:endParaRPr lang="en-US" dirty="0"/>
          </a:p>
        </p:txBody>
      </p:sp>
      <p:sp>
        <p:nvSpPr>
          <p:cNvPr id="32" name="Rounded Rectangle 31"/>
          <p:cNvSpPr/>
          <p:nvPr/>
        </p:nvSpPr>
        <p:spPr>
          <a:xfrm>
            <a:off x="482600" y="1981200"/>
            <a:ext cx="1447800" cy="8001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Tumor genome sequence</a:t>
            </a:r>
            <a:endParaRPr lang="en-US" dirty="0">
              <a:solidFill>
                <a:schemeClr val="tx1"/>
              </a:solidFill>
            </a:endParaRPr>
          </a:p>
        </p:txBody>
      </p:sp>
      <p:sp>
        <p:nvSpPr>
          <p:cNvPr id="35" name="TextBox 34"/>
          <p:cNvSpPr txBox="1"/>
          <p:nvPr/>
        </p:nvSpPr>
        <p:spPr>
          <a:xfrm>
            <a:off x="6331880" y="1447800"/>
            <a:ext cx="569388" cy="1754326"/>
          </a:xfrm>
          <a:prstGeom prst="rect">
            <a:avLst/>
          </a:prstGeom>
          <a:noFill/>
        </p:spPr>
        <p:txBody>
          <a:bodyPr wrap="none" rtlCol="0">
            <a:spAutoFit/>
          </a:bodyPr>
          <a:lstStyle/>
          <a:p>
            <a:pPr algn="ctr"/>
            <a:endParaRPr lang="en-US" dirty="0" smtClean="0"/>
          </a:p>
          <a:p>
            <a:pPr algn="ctr"/>
            <a:endParaRPr lang="en-US" dirty="0" smtClean="0"/>
          </a:p>
          <a:p>
            <a:pPr algn="ctr"/>
            <a:r>
              <a:rPr lang="en-US" dirty="0" smtClean="0"/>
              <a:t>362</a:t>
            </a:r>
          </a:p>
          <a:p>
            <a:pPr algn="ctr"/>
            <a:endParaRPr lang="en-US" dirty="0" smtClean="0"/>
          </a:p>
          <a:p>
            <a:pPr algn="ctr"/>
            <a:endParaRPr lang="en-US" dirty="0" smtClean="0"/>
          </a:p>
          <a:p>
            <a:pPr algn="ctr"/>
            <a:r>
              <a:rPr lang="en-US" dirty="0" smtClean="0"/>
              <a:t>9</a:t>
            </a:r>
            <a:endParaRPr lang="en-US" dirty="0"/>
          </a:p>
        </p:txBody>
      </p:sp>
      <p:sp>
        <p:nvSpPr>
          <p:cNvPr id="39" name="TextBox 38"/>
          <p:cNvSpPr txBox="1"/>
          <p:nvPr/>
        </p:nvSpPr>
        <p:spPr>
          <a:xfrm>
            <a:off x="5090964" y="1295400"/>
            <a:ext cx="1120820" cy="2031325"/>
          </a:xfrm>
          <a:prstGeom prst="rect">
            <a:avLst/>
          </a:prstGeom>
          <a:noFill/>
        </p:spPr>
        <p:txBody>
          <a:bodyPr wrap="none" rtlCol="0">
            <a:spAutoFit/>
          </a:bodyPr>
          <a:lstStyle/>
          <a:p>
            <a:pPr algn="ctr"/>
            <a:endParaRPr lang="en-US" dirty="0" smtClean="0"/>
          </a:p>
          <a:p>
            <a:pPr algn="ctr"/>
            <a:endParaRPr lang="en-US" dirty="0" smtClean="0"/>
          </a:p>
          <a:p>
            <a:pPr algn="ctr"/>
            <a:r>
              <a:rPr lang="en-US" dirty="0" err="1" smtClean="0"/>
              <a:t>Germline</a:t>
            </a:r>
            <a:endParaRPr lang="en-US" dirty="0" smtClean="0"/>
          </a:p>
          <a:p>
            <a:pPr algn="ctr"/>
            <a:r>
              <a:rPr lang="en-US" dirty="0" smtClean="0"/>
              <a:t>variants</a:t>
            </a:r>
          </a:p>
          <a:p>
            <a:pPr algn="ctr"/>
            <a:endParaRPr lang="en-US" dirty="0" smtClean="0"/>
          </a:p>
          <a:p>
            <a:pPr algn="ctr"/>
            <a:r>
              <a:rPr lang="en-US" dirty="0" smtClean="0"/>
              <a:t>Somatic</a:t>
            </a:r>
          </a:p>
          <a:p>
            <a:pPr algn="ctr"/>
            <a:r>
              <a:rPr lang="en-US" dirty="0" smtClean="0"/>
              <a:t>variants</a:t>
            </a:r>
          </a:p>
        </p:txBody>
      </p:sp>
      <p:cxnSp>
        <p:nvCxnSpPr>
          <p:cNvPr id="40" name="Straight Arrow Connector 39"/>
          <p:cNvCxnSpPr>
            <a:stCxn id="32" idx="3"/>
          </p:cNvCxnSpPr>
          <p:nvPr/>
        </p:nvCxnSpPr>
        <p:spPr>
          <a:xfrm>
            <a:off x="1930400" y="2381250"/>
            <a:ext cx="14605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390900" y="4902200"/>
            <a:ext cx="0" cy="596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2667000" y="5499100"/>
            <a:ext cx="1447800" cy="825500"/>
          </a:xfrm>
          <a:prstGeom prst="round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Potentially novel peptides</a:t>
            </a:r>
            <a:endParaRPr lang="en-US" dirty="0"/>
          </a:p>
        </p:txBody>
      </p:sp>
      <p:sp>
        <p:nvSpPr>
          <p:cNvPr id="43" name="Rounded Rectangle 42"/>
          <p:cNvSpPr/>
          <p:nvPr/>
        </p:nvSpPr>
        <p:spPr>
          <a:xfrm>
            <a:off x="2679700" y="4102100"/>
            <a:ext cx="1447800" cy="8001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Tumor  RNA-</a:t>
            </a:r>
            <a:r>
              <a:rPr lang="en-US" dirty="0" err="1" smtClean="0">
                <a:solidFill>
                  <a:schemeClr val="tx1"/>
                </a:solidFill>
              </a:rPr>
              <a:t>Seq</a:t>
            </a:r>
            <a:endParaRPr lang="en-US" dirty="0">
              <a:solidFill>
                <a:schemeClr val="tx1"/>
              </a:solidFill>
            </a:endParaRPr>
          </a:p>
        </p:txBody>
      </p:sp>
      <p:sp>
        <p:nvSpPr>
          <p:cNvPr id="47" name="TextBox 46"/>
          <p:cNvSpPr txBox="1"/>
          <p:nvPr/>
        </p:nvSpPr>
        <p:spPr>
          <a:xfrm>
            <a:off x="5284907" y="4440120"/>
            <a:ext cx="825098" cy="461665"/>
          </a:xfrm>
          <a:prstGeom prst="rect">
            <a:avLst/>
          </a:prstGeom>
          <a:noFill/>
        </p:spPr>
        <p:txBody>
          <a:bodyPr wrap="none" rtlCol="0">
            <a:spAutoFit/>
          </a:bodyPr>
          <a:lstStyle/>
          <a:p>
            <a:pPr algn="ctr"/>
            <a:r>
              <a:rPr lang="en-US" sz="2400" dirty="0" smtClean="0"/>
              <a:t>1114</a:t>
            </a:r>
            <a:endParaRPr lang="en-US" sz="2400" dirty="0"/>
          </a:p>
        </p:txBody>
      </p:sp>
      <p:sp>
        <p:nvSpPr>
          <p:cNvPr id="51" name="TextBox 50"/>
          <p:cNvSpPr txBox="1"/>
          <p:nvPr/>
        </p:nvSpPr>
        <p:spPr>
          <a:xfrm>
            <a:off x="6172281" y="4038600"/>
            <a:ext cx="1313180" cy="1200329"/>
          </a:xfrm>
          <a:prstGeom prst="rect">
            <a:avLst/>
          </a:prstGeom>
          <a:noFill/>
        </p:spPr>
        <p:txBody>
          <a:bodyPr wrap="none" rtlCol="0">
            <a:spAutoFit/>
          </a:bodyPr>
          <a:lstStyle/>
          <a:p>
            <a:pPr algn="ctr"/>
            <a:r>
              <a:rPr lang="en-US" dirty="0" smtClean="0"/>
              <a:t>Potentially </a:t>
            </a:r>
          </a:p>
          <a:p>
            <a:pPr algn="ctr"/>
            <a:r>
              <a:rPr lang="en-US" dirty="0" smtClean="0"/>
              <a:t>novel</a:t>
            </a:r>
          </a:p>
          <a:p>
            <a:pPr algn="ctr"/>
            <a:r>
              <a:rPr lang="en-US" dirty="0" smtClean="0"/>
              <a:t>peptides</a:t>
            </a:r>
          </a:p>
          <a:p>
            <a:pPr algn="ctr"/>
            <a:endParaRPr lang="en-US" dirty="0"/>
          </a:p>
        </p:txBody>
      </p:sp>
      <p:sp>
        <p:nvSpPr>
          <p:cNvPr id="52" name="TextBox 51"/>
          <p:cNvSpPr txBox="1"/>
          <p:nvPr/>
        </p:nvSpPr>
        <p:spPr>
          <a:xfrm>
            <a:off x="6063164" y="5372100"/>
            <a:ext cx="1556836" cy="646331"/>
          </a:xfrm>
          <a:prstGeom prst="rect">
            <a:avLst/>
          </a:prstGeom>
          <a:noFill/>
        </p:spPr>
        <p:txBody>
          <a:bodyPr wrap="none" rtlCol="0">
            <a:spAutoFit/>
          </a:bodyPr>
          <a:lstStyle/>
          <a:p>
            <a:pPr algn="ctr"/>
            <a:r>
              <a:rPr lang="en-US" dirty="0" smtClean="0"/>
              <a:t>Spans splice </a:t>
            </a:r>
          </a:p>
          <a:p>
            <a:pPr algn="ctr"/>
            <a:r>
              <a:rPr lang="en-US" dirty="0" smtClean="0"/>
              <a:t>site</a:t>
            </a:r>
            <a:endParaRPr lang="en-US" dirty="0"/>
          </a:p>
        </p:txBody>
      </p:sp>
      <p:sp>
        <p:nvSpPr>
          <p:cNvPr id="53" name="TextBox 52"/>
          <p:cNvSpPr txBox="1"/>
          <p:nvPr/>
        </p:nvSpPr>
        <p:spPr>
          <a:xfrm>
            <a:off x="5446300" y="5506920"/>
            <a:ext cx="527709" cy="461665"/>
          </a:xfrm>
          <a:prstGeom prst="rect">
            <a:avLst/>
          </a:prstGeom>
          <a:noFill/>
        </p:spPr>
        <p:txBody>
          <a:bodyPr wrap="none" rtlCol="0">
            <a:spAutoFit/>
          </a:bodyPr>
          <a:lstStyle/>
          <a:p>
            <a:pPr algn="ctr"/>
            <a:r>
              <a:rPr lang="en-US" sz="2400" dirty="0" smtClean="0"/>
              <a:t>70</a:t>
            </a:r>
            <a:endParaRPr lang="en-US" sz="2400" dirty="0"/>
          </a:p>
        </p:txBody>
      </p:sp>
      <p:cxnSp>
        <p:nvCxnSpPr>
          <p:cNvPr id="55" name="Straight Connector 54"/>
          <p:cNvCxnSpPr/>
          <p:nvPr/>
        </p:nvCxnSpPr>
        <p:spPr>
          <a:xfrm flipV="1">
            <a:off x="482600" y="3771900"/>
            <a:ext cx="8051800" cy="127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73720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7"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2438400"/>
            <a:ext cx="7772400" cy="533400"/>
          </a:xfrm>
          <a:noFill/>
        </p:spPr>
        <p:txBody>
          <a:bodyPr lIns="0" tIns="0" rIns="0" bIns="0"/>
          <a:lstStyle/>
          <a:p>
            <a:pPr eaLnBrk="1" hangingPunct="1"/>
            <a:r>
              <a:rPr lang="en-US" sz="2800" b="1" dirty="0" smtClean="0">
                <a:latin typeface="Comic Sans MS" pitchFamily="66" charset="0"/>
              </a:rPr>
              <a:t>Data Repositories</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29718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err="1" smtClean="0">
                <a:solidFill>
                  <a:schemeClr val="tx1"/>
                </a:solidFill>
                <a:latin typeface="Comic Sans MS" pitchFamily="66" charset="0"/>
              </a:rPr>
              <a:t>ProteomeExchange</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6146" name="Picture 2" descr="C:\Users\fenyo\Desktop\ProteomExchangeSubmissionDiagram1.png"/>
          <p:cNvPicPr>
            <a:picLocks noChangeAspect="1" noChangeArrowheads="1"/>
          </p:cNvPicPr>
          <p:nvPr/>
        </p:nvPicPr>
        <p:blipFill>
          <a:blip r:embed="rId3" cstate="print"/>
          <a:srcRect/>
          <a:stretch>
            <a:fillRect/>
          </a:stretch>
        </p:blipFill>
        <p:spPr bwMode="auto">
          <a:xfrm>
            <a:off x="0" y="914400"/>
            <a:ext cx="9177043" cy="4800600"/>
          </a:xfrm>
          <a:prstGeom prst="rect">
            <a:avLst/>
          </a:prstGeom>
          <a:noFill/>
        </p:spPr>
      </p:pic>
      <p:sp>
        <p:nvSpPr>
          <p:cNvPr id="8" name="Rectangle 7"/>
          <p:cNvSpPr/>
          <p:nvPr/>
        </p:nvSpPr>
        <p:spPr>
          <a:xfrm>
            <a:off x="1066800" y="6172200"/>
            <a:ext cx="7055136" cy="584775"/>
          </a:xfrm>
          <a:prstGeom prst="rect">
            <a:avLst/>
          </a:prstGeom>
        </p:spPr>
        <p:txBody>
          <a:bodyPr wrap="none">
            <a:spAutoFit/>
          </a:bodyPr>
          <a:lstStyle/>
          <a:p>
            <a:r>
              <a:rPr lang="en-US" sz="3200" dirty="0" smtClean="0">
                <a:solidFill>
                  <a:srgbClr val="D93238"/>
                </a:solidFill>
                <a:latin typeface="Comic Sans MS" pitchFamily="66" charset="0"/>
              </a:rPr>
              <a:t>http://www.proteomeexchange.org/</a:t>
            </a:r>
          </a:p>
        </p:txBody>
      </p:sp>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srcRect l="12909" t="15354" r="10727" b="6955"/>
          <a:stretch>
            <a:fillRect/>
          </a:stretch>
        </p:blipFill>
        <p:spPr bwMode="auto">
          <a:xfrm>
            <a:off x="533400" y="562100"/>
            <a:ext cx="8001000" cy="5638800"/>
          </a:xfrm>
          <a:prstGeom prst="rect">
            <a:avLst/>
          </a:prstGeom>
          <a:noFill/>
          <a:ln w="9525">
            <a:noFill/>
            <a:miter lim="800000"/>
            <a:headEnd/>
            <a:tailEnd/>
          </a:ln>
        </p:spPr>
      </p:pic>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PRIDE</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7" name="Rectangle 6"/>
          <p:cNvSpPr/>
          <p:nvPr/>
        </p:nvSpPr>
        <p:spPr>
          <a:xfrm>
            <a:off x="1752600" y="6248400"/>
            <a:ext cx="5578771" cy="584775"/>
          </a:xfrm>
          <a:prstGeom prst="rect">
            <a:avLst/>
          </a:prstGeom>
        </p:spPr>
        <p:txBody>
          <a:bodyPr wrap="none">
            <a:spAutoFit/>
          </a:bodyPr>
          <a:lstStyle/>
          <a:p>
            <a:r>
              <a:rPr lang="en-US" sz="3200" dirty="0" smtClean="0">
                <a:solidFill>
                  <a:srgbClr val="D93238"/>
                </a:solidFill>
                <a:latin typeface="Comic Sans MS" pitchFamily="66" charset="0"/>
              </a:rPr>
              <a:t>http://www.ebi.ac.uk/pride/</a:t>
            </a:r>
          </a:p>
        </p:txBody>
      </p:sp>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l="1561" t="14993" r="4000" b="3614"/>
          <a:stretch>
            <a:fillRect/>
          </a:stretch>
        </p:blipFill>
        <p:spPr bwMode="auto">
          <a:xfrm>
            <a:off x="76200" y="569025"/>
            <a:ext cx="8991600" cy="5647617"/>
          </a:xfrm>
          <a:prstGeom prst="rect">
            <a:avLst/>
          </a:prstGeom>
          <a:noFill/>
          <a:ln w="9525">
            <a:noFill/>
            <a:miter lim="800000"/>
            <a:headEnd/>
            <a:tailEnd/>
          </a:ln>
        </p:spPr>
      </p:pic>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err="1" smtClean="0">
                <a:solidFill>
                  <a:schemeClr val="tx1"/>
                </a:solidFill>
                <a:latin typeface="Comic Sans MS" pitchFamily="66" charset="0"/>
              </a:rPr>
              <a:t>PeptideAtlas</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5" name="Rectangle 4"/>
          <p:cNvSpPr/>
          <p:nvPr/>
        </p:nvSpPr>
        <p:spPr>
          <a:xfrm>
            <a:off x="2057400" y="6248400"/>
            <a:ext cx="5949064" cy="584775"/>
          </a:xfrm>
          <a:prstGeom prst="rect">
            <a:avLst/>
          </a:prstGeom>
        </p:spPr>
        <p:txBody>
          <a:bodyPr wrap="none">
            <a:spAutoFit/>
          </a:bodyPr>
          <a:lstStyle/>
          <a:p>
            <a:r>
              <a:rPr lang="en-US" sz="3200" dirty="0" smtClean="0">
                <a:solidFill>
                  <a:srgbClr val="D93238"/>
                </a:solidFill>
                <a:latin typeface="Comic Sans MS" pitchFamily="66" charset="0"/>
              </a:rPr>
              <a:t>http://www.peptideatlas.org/</a:t>
            </a:r>
          </a:p>
        </p:txBody>
      </p:sp>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2438400"/>
            <a:ext cx="7772400" cy="533400"/>
          </a:xfrm>
          <a:noFill/>
        </p:spPr>
        <p:txBody>
          <a:bodyPr lIns="0" tIns="0" rIns="0" bIns="0"/>
          <a:lstStyle/>
          <a:p>
            <a:pPr eaLnBrk="1" hangingPunct="1"/>
            <a:r>
              <a:rPr lang="en-US" sz="2800" b="1" dirty="0" smtClean="0">
                <a:latin typeface="Comic Sans MS" pitchFamily="66" charset="0"/>
              </a:rPr>
              <a:t>Protein Sequence Databases</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29718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normAutofit fontScale="90000"/>
          </a:bodyPr>
          <a:lstStyle/>
          <a:p>
            <a:pPr eaLnBrk="1" hangingPunct="1"/>
            <a:r>
              <a:rPr lang="en-US" sz="2800" b="1" dirty="0" smtClean="0">
                <a:solidFill>
                  <a:schemeClr val="tx1"/>
                </a:solidFill>
                <a:latin typeface="Comic Sans MS" pitchFamily="66" charset="0"/>
              </a:rPr>
              <a:t>The Global Proteome Machine Databases (GPMDB)</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10242" name="Picture 2"/>
          <p:cNvPicPr>
            <a:picLocks noChangeAspect="1" noChangeArrowheads="1"/>
          </p:cNvPicPr>
          <p:nvPr/>
        </p:nvPicPr>
        <p:blipFill>
          <a:blip r:embed="rId3" cstate="print"/>
          <a:srcRect l="12952" t="16574" r="15429" b="13231"/>
          <a:stretch>
            <a:fillRect/>
          </a:stretch>
        </p:blipFill>
        <p:spPr bwMode="auto">
          <a:xfrm>
            <a:off x="381000" y="609600"/>
            <a:ext cx="8305800" cy="5566653"/>
          </a:xfrm>
          <a:prstGeom prst="rect">
            <a:avLst/>
          </a:prstGeom>
          <a:noFill/>
          <a:ln w="9525">
            <a:noFill/>
            <a:miter lim="800000"/>
            <a:headEnd/>
            <a:tailEnd/>
          </a:ln>
        </p:spPr>
      </p:pic>
      <p:sp>
        <p:nvSpPr>
          <p:cNvPr id="5" name="Oval 4"/>
          <p:cNvSpPr/>
          <p:nvPr/>
        </p:nvSpPr>
        <p:spPr>
          <a:xfrm>
            <a:off x="3475384" y="2862942"/>
            <a:ext cx="2362200" cy="304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57400" y="6248400"/>
            <a:ext cx="5062604" cy="584775"/>
          </a:xfrm>
          <a:prstGeom prst="rect">
            <a:avLst/>
          </a:prstGeom>
        </p:spPr>
        <p:txBody>
          <a:bodyPr wrap="none">
            <a:spAutoFit/>
          </a:bodyPr>
          <a:lstStyle/>
          <a:p>
            <a:r>
              <a:rPr lang="en-US" sz="3200" dirty="0" smtClean="0">
                <a:solidFill>
                  <a:srgbClr val="D93238"/>
                </a:solidFill>
                <a:latin typeface="Comic Sans MS" pitchFamily="66" charset="0"/>
              </a:rPr>
              <a:t>http://gpmdb.thegpm.org</a:t>
            </a:r>
          </a:p>
        </p:txBody>
      </p:sp>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304800"/>
            <a:ext cx="7772400" cy="1143000"/>
          </a:xfrm>
          <a:noFill/>
        </p:spPr>
        <p:txBody>
          <a:bodyPr lIns="0" tIns="0" rIns="0" bIns="0"/>
          <a:lstStyle/>
          <a:p>
            <a:pPr eaLnBrk="1" hangingPunct="1"/>
            <a:r>
              <a:rPr lang="en-US" sz="2800" b="1" dirty="0" smtClean="0">
                <a:solidFill>
                  <a:schemeClr val="tx1"/>
                </a:solidFill>
                <a:latin typeface="Comic Sans MS" pitchFamily="66" charset="0"/>
              </a:rPr>
              <a:t>Comparison with GPMDB</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10957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492" t="22454" r="20121" b="21413"/>
          <a:stretch/>
        </p:blipFill>
        <p:spPr bwMode="auto">
          <a:xfrm>
            <a:off x="143275" y="646044"/>
            <a:ext cx="8772125" cy="586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5"/>
          <p:cNvSpPr>
            <a:spLocks noChangeArrowheads="1"/>
          </p:cNvSpPr>
          <p:nvPr/>
        </p:nvSpPr>
        <p:spPr bwMode="auto">
          <a:xfrm>
            <a:off x="2667000" y="6400800"/>
            <a:ext cx="6477000" cy="396875"/>
          </a:xfrm>
          <a:prstGeom prst="rect">
            <a:avLst/>
          </a:prstGeom>
          <a:noFill/>
          <a:ln w="9525">
            <a:noFill/>
            <a:miter lim="800000"/>
            <a:headEnd/>
            <a:tailEnd/>
          </a:ln>
          <a:effectLst/>
        </p:spPr>
        <p:txBody>
          <a:bodyPr wrap="none" anchor="ctr">
            <a:spAutoFit/>
          </a:bodyPr>
          <a:lstStyle/>
          <a:p>
            <a:pPr algn="l" eaLnBrk="1" hangingPunct="1"/>
            <a:r>
              <a:rPr lang="en-US" sz="2000" u="sng" dirty="0">
                <a:latin typeface="Trebuchet MS" pitchFamily="34" charset="0"/>
              </a:rPr>
              <a:t>Most proteins show very reproducible peptide patterns</a:t>
            </a:r>
            <a:r>
              <a:rPr lang="en-US" sz="1800" dirty="0">
                <a:latin typeface="Arial" charset="0"/>
              </a:rPr>
              <a:t> </a:t>
            </a:r>
          </a:p>
        </p:txBody>
      </p:sp>
    </p:spTree>
    <p:extLst>
      <p:ext uri="{BB962C8B-B14F-4D97-AF65-F5344CB8AC3E}">
        <p14:creationId xmlns:p14="http://schemas.microsoft.com/office/powerpoint/2010/main" xmlns="" val="190888821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304800"/>
            <a:ext cx="7772400" cy="1143000"/>
          </a:xfrm>
          <a:noFill/>
        </p:spPr>
        <p:txBody>
          <a:bodyPr lIns="0" tIns="0" rIns="0" bIns="0"/>
          <a:lstStyle/>
          <a:p>
            <a:pPr eaLnBrk="1" hangingPunct="1"/>
            <a:r>
              <a:rPr lang="en-US" sz="2800" b="1" dirty="0" smtClean="0">
                <a:solidFill>
                  <a:schemeClr val="tx1"/>
                </a:solidFill>
                <a:latin typeface="Comic Sans MS" pitchFamily="66" charset="0"/>
              </a:rPr>
              <a:t>Comparison with GPMDB</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11059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87" t="12962" r="12493" b="5370"/>
          <a:stretch/>
        </p:blipFill>
        <p:spPr bwMode="auto">
          <a:xfrm>
            <a:off x="1981200" y="656492"/>
            <a:ext cx="5286960" cy="62015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6"/>
          <p:cNvSpPr>
            <a:spLocks noChangeArrowheads="1"/>
          </p:cNvSpPr>
          <p:nvPr/>
        </p:nvSpPr>
        <p:spPr bwMode="auto">
          <a:xfrm>
            <a:off x="7086600" y="1143000"/>
            <a:ext cx="2584450" cy="457200"/>
          </a:xfrm>
          <a:prstGeom prst="rect">
            <a:avLst/>
          </a:prstGeom>
          <a:noFill/>
          <a:ln w="9525">
            <a:noFill/>
            <a:miter lim="800000"/>
            <a:headEnd/>
            <a:tailEnd/>
          </a:ln>
        </p:spPr>
        <p:txBody>
          <a:bodyPr wrap="none">
            <a:spAutoFit/>
          </a:bodyPr>
          <a:lstStyle/>
          <a:p>
            <a:r>
              <a:rPr lang="en-US" b="1" dirty="0">
                <a:solidFill>
                  <a:srgbClr val="000066"/>
                </a:solidFill>
              </a:rPr>
              <a:t>Query Spectrum</a:t>
            </a:r>
          </a:p>
        </p:txBody>
      </p:sp>
      <p:sp>
        <p:nvSpPr>
          <p:cNvPr id="6" name="Rectangle 6"/>
          <p:cNvSpPr>
            <a:spLocks noChangeArrowheads="1"/>
          </p:cNvSpPr>
          <p:nvPr/>
        </p:nvSpPr>
        <p:spPr bwMode="auto">
          <a:xfrm>
            <a:off x="7422684" y="3352800"/>
            <a:ext cx="1492716" cy="646331"/>
          </a:xfrm>
          <a:prstGeom prst="rect">
            <a:avLst/>
          </a:prstGeom>
          <a:noFill/>
          <a:ln w="9525">
            <a:noFill/>
            <a:miter lim="800000"/>
            <a:headEnd/>
            <a:tailEnd/>
          </a:ln>
        </p:spPr>
        <p:txBody>
          <a:bodyPr wrap="none">
            <a:spAutoFit/>
          </a:bodyPr>
          <a:lstStyle/>
          <a:p>
            <a:pPr algn="ctr"/>
            <a:r>
              <a:rPr lang="en-US" b="1" dirty="0" smtClean="0">
                <a:solidFill>
                  <a:srgbClr val="000066"/>
                </a:solidFill>
              </a:rPr>
              <a:t>Best match </a:t>
            </a:r>
          </a:p>
          <a:p>
            <a:pPr algn="ctr"/>
            <a:r>
              <a:rPr lang="en-US" b="1" dirty="0" smtClean="0">
                <a:solidFill>
                  <a:srgbClr val="000066"/>
                </a:solidFill>
              </a:rPr>
              <a:t>In GPMDB</a:t>
            </a:r>
            <a:endParaRPr lang="en-US" b="1" dirty="0">
              <a:solidFill>
                <a:srgbClr val="000066"/>
              </a:solidFill>
            </a:endParaRPr>
          </a:p>
        </p:txBody>
      </p:sp>
      <p:sp>
        <p:nvSpPr>
          <p:cNvPr id="7" name="Rectangle 6"/>
          <p:cNvSpPr>
            <a:spLocks noChangeArrowheads="1"/>
          </p:cNvSpPr>
          <p:nvPr/>
        </p:nvSpPr>
        <p:spPr bwMode="auto">
          <a:xfrm>
            <a:off x="7448332" y="5553670"/>
            <a:ext cx="1467068" cy="923330"/>
          </a:xfrm>
          <a:prstGeom prst="rect">
            <a:avLst/>
          </a:prstGeom>
          <a:noFill/>
          <a:ln w="9525">
            <a:noFill/>
            <a:miter lim="800000"/>
            <a:headEnd/>
            <a:tailEnd/>
          </a:ln>
        </p:spPr>
        <p:txBody>
          <a:bodyPr wrap="none">
            <a:spAutoFit/>
          </a:bodyPr>
          <a:lstStyle/>
          <a:p>
            <a:pPr algn="ctr"/>
            <a:r>
              <a:rPr lang="en-US" b="1" dirty="0" smtClean="0">
                <a:solidFill>
                  <a:srgbClr val="000066"/>
                </a:solidFill>
              </a:rPr>
              <a:t>Second</a:t>
            </a:r>
          </a:p>
          <a:p>
            <a:pPr algn="ctr"/>
            <a:r>
              <a:rPr lang="en-US" b="1" dirty="0" smtClean="0">
                <a:solidFill>
                  <a:srgbClr val="000066"/>
                </a:solidFill>
              </a:rPr>
              <a:t>best match </a:t>
            </a:r>
          </a:p>
          <a:p>
            <a:pPr algn="ctr"/>
            <a:r>
              <a:rPr lang="en-US" b="1" dirty="0" smtClean="0">
                <a:solidFill>
                  <a:srgbClr val="000066"/>
                </a:solidFill>
              </a:rPr>
              <a:t>In GPMDB</a:t>
            </a:r>
            <a:endParaRPr lang="en-US" b="1" dirty="0">
              <a:solidFill>
                <a:srgbClr val="000066"/>
              </a:solidFill>
            </a:endParaRPr>
          </a:p>
        </p:txBody>
      </p:sp>
    </p:spTree>
    <p:extLst>
      <p:ext uri="{BB962C8B-B14F-4D97-AF65-F5344CB8AC3E}">
        <p14:creationId xmlns:p14="http://schemas.microsoft.com/office/powerpoint/2010/main" xmlns="" val="248957384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r>
              <a:rPr lang="en-US" sz="2800" b="1" dirty="0" smtClean="0">
                <a:latin typeface="Comic Sans MS" pitchFamily="66" charset="0"/>
              </a:rPr>
              <a:t>GPMDB usage last month</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12290" name="Picture 2"/>
          <p:cNvPicPr>
            <a:picLocks noChangeAspect="1" noChangeArrowheads="1"/>
          </p:cNvPicPr>
          <p:nvPr/>
        </p:nvPicPr>
        <p:blipFill>
          <a:blip r:embed="rId3" cstate="print"/>
          <a:srcRect l="6886" t="21984" r="5689" b="6420"/>
          <a:stretch>
            <a:fillRect/>
          </a:stretch>
        </p:blipFill>
        <p:spPr bwMode="auto">
          <a:xfrm>
            <a:off x="163996" y="609600"/>
            <a:ext cx="8827604" cy="5562600"/>
          </a:xfrm>
          <a:prstGeom prst="rect">
            <a:avLst/>
          </a:prstGeom>
          <a:noFill/>
          <a:ln w="9525">
            <a:no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l="3989" t="27440" r="12894" b="5850"/>
          <a:stretch>
            <a:fillRect/>
          </a:stretch>
        </p:blipFill>
        <p:spPr bwMode="auto">
          <a:xfrm>
            <a:off x="4800600" y="685801"/>
            <a:ext cx="4267200" cy="2876796"/>
          </a:xfrm>
          <a:prstGeom prst="rect">
            <a:avLst/>
          </a:prstGeom>
          <a:noFill/>
          <a:ln w="9525">
            <a:solidFill>
              <a:srgbClr val="C00000"/>
            </a:solidFill>
            <a:miter lim="800000"/>
            <a:headEnd/>
            <a:tailEnd/>
          </a:ln>
        </p:spPr>
      </p:pic>
      <p:sp>
        <p:nvSpPr>
          <p:cNvPr id="11267" name="Rectangle 3"/>
          <p:cNvSpPr>
            <a:spLocks noGrp="1" noChangeArrowheads="1"/>
          </p:cNvSpPr>
          <p:nvPr>
            <p:ph type="title"/>
          </p:nvPr>
        </p:nvSpPr>
        <p:spPr>
          <a:xfrm>
            <a:off x="685800" y="0"/>
            <a:ext cx="7772400" cy="533400"/>
          </a:xfrm>
          <a:noFill/>
        </p:spPr>
        <p:txBody>
          <a:bodyPr lIns="0" tIns="0" rIns="0" bIns="0"/>
          <a:lstStyle/>
          <a:p>
            <a:r>
              <a:rPr lang="en-US" sz="2800" b="1" dirty="0" smtClean="0">
                <a:latin typeface="Comic Sans MS" pitchFamily="66" charset="0"/>
              </a:rPr>
              <a:t>GPMDB usage last month</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4" name="Picture 2"/>
          <p:cNvPicPr>
            <a:picLocks noChangeAspect="1" noChangeArrowheads="1"/>
          </p:cNvPicPr>
          <p:nvPr/>
        </p:nvPicPr>
        <p:blipFill>
          <a:blip r:embed="rId4" cstate="print"/>
          <a:srcRect l="17179" t="22996" r="10513" b="19283"/>
          <a:stretch>
            <a:fillRect/>
          </a:stretch>
        </p:blipFill>
        <p:spPr bwMode="auto">
          <a:xfrm>
            <a:off x="76200" y="685800"/>
            <a:ext cx="4724400" cy="2864796"/>
          </a:xfrm>
          <a:prstGeom prst="rect">
            <a:avLst/>
          </a:prstGeom>
          <a:noFill/>
          <a:ln w="9525">
            <a:solidFill>
              <a:srgbClr val="C00000"/>
            </a:solidFill>
            <a:miter lim="800000"/>
            <a:headEnd/>
            <a:tailEnd/>
          </a:ln>
        </p:spPr>
      </p:pic>
      <p:pic>
        <p:nvPicPr>
          <p:cNvPr id="13315" name="Picture 3"/>
          <p:cNvPicPr>
            <a:picLocks noChangeAspect="1" noChangeArrowheads="1"/>
          </p:cNvPicPr>
          <p:nvPr/>
        </p:nvPicPr>
        <p:blipFill>
          <a:blip r:embed="rId5" cstate="print"/>
          <a:srcRect l="2505" t="39588" r="11410" b="6616"/>
          <a:stretch>
            <a:fillRect/>
          </a:stretch>
        </p:blipFill>
        <p:spPr bwMode="auto">
          <a:xfrm>
            <a:off x="4800600" y="3569525"/>
            <a:ext cx="4267200" cy="2362200"/>
          </a:xfrm>
          <a:prstGeom prst="rect">
            <a:avLst/>
          </a:prstGeom>
          <a:noFill/>
          <a:ln w="9525">
            <a:solidFill>
              <a:srgbClr val="C00000"/>
            </a:solidFill>
            <a:miter lim="800000"/>
            <a:headEnd/>
            <a:tailEnd/>
          </a:ln>
        </p:spPr>
      </p:pic>
      <p:pic>
        <p:nvPicPr>
          <p:cNvPr id="13316" name="Picture 4"/>
          <p:cNvPicPr>
            <a:picLocks noChangeAspect="1" noChangeArrowheads="1"/>
          </p:cNvPicPr>
          <p:nvPr/>
        </p:nvPicPr>
        <p:blipFill>
          <a:blip r:embed="rId6" cstate="print"/>
          <a:srcRect l="10239" t="51735" r="48516" b="6616"/>
          <a:stretch>
            <a:fillRect/>
          </a:stretch>
        </p:blipFill>
        <p:spPr bwMode="auto">
          <a:xfrm>
            <a:off x="7848600" y="5791200"/>
            <a:ext cx="1219200" cy="1052945"/>
          </a:xfrm>
          <a:prstGeom prst="rect">
            <a:avLst/>
          </a:prstGeom>
          <a:noFill/>
          <a:ln w="9525">
            <a:solidFill>
              <a:srgbClr val="C00000"/>
            </a:solidFill>
            <a:miter lim="800000"/>
            <a:headEnd/>
            <a:tailEnd/>
          </a:ln>
        </p:spPr>
      </p:pic>
      <p:pic>
        <p:nvPicPr>
          <p:cNvPr id="13317" name="Picture 5"/>
          <p:cNvPicPr>
            <a:picLocks noChangeAspect="1" noChangeArrowheads="1"/>
          </p:cNvPicPr>
          <p:nvPr/>
        </p:nvPicPr>
        <p:blipFill>
          <a:blip r:embed="rId7" cstate="print"/>
          <a:srcRect l="31132" t="30911" r="8491" b="6616"/>
          <a:stretch>
            <a:fillRect/>
          </a:stretch>
        </p:blipFill>
        <p:spPr bwMode="auto">
          <a:xfrm>
            <a:off x="71251" y="3564575"/>
            <a:ext cx="2359895" cy="2683825"/>
          </a:xfrm>
          <a:prstGeom prst="rect">
            <a:avLst/>
          </a:prstGeom>
          <a:noFill/>
          <a:ln w="9525">
            <a:solidFill>
              <a:srgbClr val="C00000"/>
            </a:solidFill>
            <a:miter lim="800000"/>
            <a:headEnd/>
            <a:tailEnd/>
          </a:ln>
        </p:spPr>
      </p:pic>
      <p:pic>
        <p:nvPicPr>
          <p:cNvPr id="13318" name="Picture 6"/>
          <p:cNvPicPr>
            <a:picLocks noChangeAspect="1" noChangeArrowheads="1"/>
          </p:cNvPicPr>
          <p:nvPr/>
        </p:nvPicPr>
        <p:blipFill>
          <a:blip r:embed="rId8" cstate="print"/>
          <a:srcRect l="13380" t="27143" r="10563" b="6044"/>
          <a:stretch>
            <a:fillRect/>
          </a:stretch>
        </p:blipFill>
        <p:spPr bwMode="auto">
          <a:xfrm>
            <a:off x="2438400" y="3557649"/>
            <a:ext cx="2350325" cy="3307865"/>
          </a:xfrm>
          <a:prstGeom prst="rect">
            <a:avLst/>
          </a:prstGeom>
          <a:noFill/>
          <a:ln w="9525">
            <a:solidFill>
              <a:srgbClr val="C00000"/>
            </a:solid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2800" b="1" dirty="0" smtClean="0">
                <a:solidFill>
                  <a:schemeClr val="tx1"/>
                </a:solidFill>
                <a:latin typeface="Comic Sans MS" pitchFamily="66" charset="0"/>
              </a:rPr>
              <a:t>GPMDB Data</a:t>
            </a:r>
            <a:r>
              <a:rPr lang="en-US" sz="2800" b="1" dirty="0" smtClean="0">
                <a:latin typeface="Comic Sans MS" pitchFamily="66" charset="0"/>
              </a:rPr>
              <a:t> </a:t>
            </a:r>
            <a:r>
              <a:rPr lang="en-US" sz="2800" b="1" dirty="0" err="1" smtClean="0">
                <a:latin typeface="Comic Sans MS" pitchFamily="66" charset="0"/>
              </a:rPr>
              <a:t>C</a:t>
            </a:r>
            <a:r>
              <a:rPr lang="en-US" sz="2800" b="1" dirty="0" err="1" smtClean="0">
                <a:solidFill>
                  <a:schemeClr val="tx1"/>
                </a:solidFill>
                <a:latin typeface="Comic Sans MS" pitchFamily="66" charset="0"/>
              </a:rPr>
              <a:t>rowdsourcing</a:t>
            </a:r>
            <a:endParaRPr lang="en-US" sz="2800" b="1" dirty="0">
              <a:solidFill>
                <a:schemeClr val="tx1"/>
              </a:solidFill>
              <a:latin typeface="Comic Sans MS" pitchFamily="66" charset="0"/>
            </a:endParaRPr>
          </a:p>
        </p:txBody>
      </p:sp>
      <p:sp>
        <p:nvSpPr>
          <p:cNvPr id="4" name="TextBox 3"/>
          <p:cNvSpPr txBox="1"/>
          <p:nvPr/>
        </p:nvSpPr>
        <p:spPr>
          <a:xfrm>
            <a:off x="2514600" y="1364675"/>
            <a:ext cx="3825086" cy="400110"/>
          </a:xfrm>
          <a:prstGeom prst="rect">
            <a:avLst/>
          </a:prstGeom>
          <a:solidFill>
            <a:srgbClr val="FFC000"/>
          </a:solidFill>
          <a:ln>
            <a:noFill/>
          </a:ln>
        </p:spPr>
        <p:txBody>
          <a:bodyPr wrap="none" rtlCol="0">
            <a:spAutoFit/>
          </a:bodyPr>
          <a:lstStyle/>
          <a:p>
            <a:r>
              <a:rPr lang="en-US" sz="2000" dirty="0" smtClean="0">
                <a:latin typeface="Comic Sans MS" pitchFamily="66" charset="0"/>
              </a:rPr>
              <a:t>Any lab performs experiments</a:t>
            </a:r>
            <a:endParaRPr lang="en-US" sz="2000" dirty="0">
              <a:latin typeface="Comic Sans MS" pitchFamily="66" charset="0"/>
            </a:endParaRPr>
          </a:p>
        </p:txBody>
      </p:sp>
      <p:sp>
        <p:nvSpPr>
          <p:cNvPr id="5" name="TextBox 4"/>
          <p:cNvSpPr txBox="1"/>
          <p:nvPr/>
        </p:nvSpPr>
        <p:spPr>
          <a:xfrm>
            <a:off x="1184428" y="2287768"/>
            <a:ext cx="6723315" cy="400110"/>
          </a:xfrm>
          <a:prstGeom prst="rect">
            <a:avLst/>
          </a:prstGeom>
          <a:solidFill>
            <a:srgbClr val="FFC000"/>
          </a:solidFill>
          <a:ln>
            <a:noFill/>
          </a:ln>
        </p:spPr>
        <p:txBody>
          <a:bodyPr wrap="none" rtlCol="0">
            <a:spAutoFit/>
          </a:bodyPr>
          <a:lstStyle/>
          <a:p>
            <a:r>
              <a:rPr lang="en-US" sz="2000" dirty="0" smtClean="0">
                <a:latin typeface="Comic Sans MS" pitchFamily="66" charset="0"/>
              </a:rPr>
              <a:t>Raw data sent to public repository (TRANCHE, PRIDE)</a:t>
            </a:r>
            <a:endParaRPr lang="en-US" sz="2000" dirty="0">
              <a:latin typeface="Comic Sans MS" pitchFamily="66" charset="0"/>
            </a:endParaRPr>
          </a:p>
        </p:txBody>
      </p:sp>
      <p:sp>
        <p:nvSpPr>
          <p:cNvPr id="6" name="TextBox 5"/>
          <p:cNvSpPr txBox="1"/>
          <p:nvPr/>
        </p:nvSpPr>
        <p:spPr>
          <a:xfrm>
            <a:off x="2850829" y="3200885"/>
            <a:ext cx="3304110" cy="400110"/>
          </a:xfrm>
          <a:prstGeom prst="rect">
            <a:avLst/>
          </a:prstGeom>
          <a:solidFill>
            <a:srgbClr val="FFC000"/>
          </a:solidFill>
          <a:ln>
            <a:noFill/>
          </a:ln>
        </p:spPr>
        <p:txBody>
          <a:bodyPr wrap="none" rtlCol="0">
            <a:spAutoFit/>
          </a:bodyPr>
          <a:lstStyle/>
          <a:p>
            <a:r>
              <a:rPr lang="en-US" sz="2000" dirty="0" smtClean="0">
                <a:latin typeface="Comic Sans MS" pitchFamily="66" charset="0"/>
              </a:rPr>
              <a:t>Data imported by  GPMDB</a:t>
            </a:r>
            <a:endParaRPr lang="en-US" sz="2000" dirty="0">
              <a:latin typeface="Comic Sans MS" pitchFamily="66" charset="0"/>
            </a:endParaRPr>
          </a:p>
        </p:txBody>
      </p:sp>
      <p:sp>
        <p:nvSpPr>
          <p:cNvPr id="7" name="TextBox 6"/>
          <p:cNvSpPr txBox="1"/>
          <p:nvPr/>
        </p:nvSpPr>
        <p:spPr>
          <a:xfrm>
            <a:off x="2296495" y="4114800"/>
            <a:ext cx="4451860" cy="400110"/>
          </a:xfrm>
          <a:prstGeom prst="rect">
            <a:avLst/>
          </a:prstGeom>
          <a:solidFill>
            <a:srgbClr val="FFC000"/>
          </a:solidFill>
          <a:ln>
            <a:noFill/>
          </a:ln>
        </p:spPr>
        <p:txBody>
          <a:bodyPr wrap="none" rtlCol="0">
            <a:spAutoFit/>
          </a:bodyPr>
          <a:lstStyle/>
          <a:p>
            <a:r>
              <a:rPr lang="en-US" sz="2000" dirty="0" smtClean="0">
                <a:latin typeface="Comic Sans MS" pitchFamily="66" charset="0"/>
              </a:rPr>
              <a:t>Data analyzed &amp; accepted/rejected</a:t>
            </a:r>
            <a:endParaRPr lang="en-US" sz="2000" dirty="0">
              <a:latin typeface="Comic Sans MS" pitchFamily="66" charset="0"/>
            </a:endParaRPr>
          </a:p>
        </p:txBody>
      </p:sp>
      <p:sp>
        <p:nvSpPr>
          <p:cNvPr id="8" name="TextBox 7"/>
          <p:cNvSpPr txBox="1"/>
          <p:nvPr/>
        </p:nvSpPr>
        <p:spPr>
          <a:xfrm>
            <a:off x="1032553" y="5931210"/>
            <a:ext cx="6668813" cy="400110"/>
          </a:xfrm>
          <a:prstGeom prst="rect">
            <a:avLst/>
          </a:prstGeom>
          <a:solidFill>
            <a:srgbClr val="FFC000"/>
          </a:solidFill>
          <a:ln>
            <a:noFill/>
          </a:ln>
        </p:spPr>
        <p:txBody>
          <a:bodyPr wrap="none" rtlCol="0">
            <a:spAutoFit/>
          </a:bodyPr>
          <a:lstStyle/>
          <a:p>
            <a:r>
              <a:rPr lang="en-US" sz="2000" dirty="0" smtClean="0">
                <a:latin typeface="Comic Sans MS" pitchFamily="66" charset="0"/>
              </a:rPr>
              <a:t>General community uses information and inspects data</a:t>
            </a:r>
            <a:endParaRPr lang="en-US" sz="2000" dirty="0">
              <a:latin typeface="Comic Sans MS" pitchFamily="66" charset="0"/>
            </a:endParaRPr>
          </a:p>
        </p:txBody>
      </p:sp>
      <p:sp>
        <p:nvSpPr>
          <p:cNvPr id="9" name="TextBox 8"/>
          <p:cNvSpPr txBox="1"/>
          <p:nvPr/>
        </p:nvSpPr>
        <p:spPr>
          <a:xfrm>
            <a:off x="1326100" y="5019300"/>
            <a:ext cx="6176691" cy="400110"/>
          </a:xfrm>
          <a:prstGeom prst="rect">
            <a:avLst/>
          </a:prstGeom>
          <a:solidFill>
            <a:srgbClr val="FFC000"/>
          </a:solidFill>
          <a:ln>
            <a:noFill/>
          </a:ln>
        </p:spPr>
        <p:txBody>
          <a:bodyPr wrap="none" rtlCol="0">
            <a:spAutoFit/>
          </a:bodyPr>
          <a:lstStyle/>
          <a:p>
            <a:r>
              <a:rPr lang="en-US" sz="2000" dirty="0" smtClean="0">
                <a:latin typeface="Comic Sans MS" pitchFamily="66" charset="0"/>
              </a:rPr>
              <a:t>Accepted information loaded into public collection</a:t>
            </a:r>
            <a:endParaRPr lang="en-US" sz="2000" dirty="0">
              <a:latin typeface="Comic Sans MS" pitchFamily="66" charset="0"/>
            </a:endParaRPr>
          </a:p>
        </p:txBody>
      </p:sp>
      <p:sp>
        <p:nvSpPr>
          <p:cNvPr id="10" name="Down Arrow 9"/>
          <p:cNvSpPr/>
          <p:nvPr/>
        </p:nvSpPr>
        <p:spPr>
          <a:xfrm>
            <a:off x="4343400" y="1905000"/>
            <a:ext cx="457200" cy="304800"/>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omic Sans MS" pitchFamily="66" charset="0"/>
            </a:endParaRPr>
          </a:p>
        </p:txBody>
      </p:sp>
      <p:sp>
        <p:nvSpPr>
          <p:cNvPr id="11" name="Down Arrow 10"/>
          <p:cNvSpPr/>
          <p:nvPr/>
        </p:nvSpPr>
        <p:spPr>
          <a:xfrm>
            <a:off x="4343400" y="2819400"/>
            <a:ext cx="457200" cy="304800"/>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omic Sans MS" pitchFamily="66" charset="0"/>
            </a:endParaRPr>
          </a:p>
        </p:txBody>
      </p:sp>
      <p:sp>
        <p:nvSpPr>
          <p:cNvPr id="12" name="Down Arrow 11"/>
          <p:cNvSpPr/>
          <p:nvPr/>
        </p:nvSpPr>
        <p:spPr>
          <a:xfrm>
            <a:off x="4343400" y="3745675"/>
            <a:ext cx="457200" cy="304800"/>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omic Sans MS" pitchFamily="66" charset="0"/>
            </a:endParaRPr>
          </a:p>
        </p:txBody>
      </p:sp>
      <p:sp>
        <p:nvSpPr>
          <p:cNvPr id="13" name="Down Arrow 12"/>
          <p:cNvSpPr/>
          <p:nvPr/>
        </p:nvSpPr>
        <p:spPr>
          <a:xfrm>
            <a:off x="4343400" y="4648200"/>
            <a:ext cx="457200" cy="304800"/>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omic Sans MS" pitchFamily="66" charset="0"/>
            </a:endParaRPr>
          </a:p>
        </p:txBody>
      </p:sp>
      <p:sp>
        <p:nvSpPr>
          <p:cNvPr id="14" name="Down Arrow 13"/>
          <p:cNvSpPr/>
          <p:nvPr/>
        </p:nvSpPr>
        <p:spPr>
          <a:xfrm>
            <a:off x="4343400" y="5562600"/>
            <a:ext cx="457200" cy="304800"/>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omic Sans MS" pitchFamily="66" charset="0"/>
            </a:endParaRPr>
          </a:p>
        </p:txBody>
      </p:sp>
      <p:sp>
        <p:nvSpPr>
          <p:cNvPr id="15"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xmlns="" val="1276214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367996" cy="523220"/>
          </a:xfrm>
          <a:prstGeom prst="rect">
            <a:avLst/>
          </a:prstGeom>
          <a:noFill/>
        </p:spPr>
        <p:txBody>
          <a:bodyPr wrap="none" rtlCol="0">
            <a:spAutoFit/>
          </a:bodyPr>
          <a:lstStyle/>
          <a:p>
            <a:r>
              <a:rPr lang="en-US" sz="2800" b="1" dirty="0" smtClean="0">
                <a:latin typeface="Comic Sans MS" pitchFamily="66" charset="0"/>
                <a:ea typeface="+mj-ea"/>
                <a:cs typeface="+mj-cs"/>
              </a:rPr>
              <a:t>Information for including a data set in GPMDB</a:t>
            </a:r>
            <a:endParaRPr lang="en-US" sz="2800" b="1" dirty="0">
              <a:latin typeface="Comic Sans MS" pitchFamily="66" charset="0"/>
              <a:ea typeface="+mj-ea"/>
              <a:cs typeface="+mj-cs"/>
            </a:endParaRPr>
          </a:p>
        </p:txBody>
      </p:sp>
      <p:sp>
        <p:nvSpPr>
          <p:cNvPr id="5" name="TextBox 4"/>
          <p:cNvSpPr txBox="1"/>
          <p:nvPr/>
        </p:nvSpPr>
        <p:spPr>
          <a:xfrm>
            <a:off x="1447800" y="923865"/>
            <a:ext cx="6144503" cy="5324535"/>
          </a:xfrm>
          <a:prstGeom prst="rect">
            <a:avLst/>
          </a:prstGeom>
          <a:noFill/>
        </p:spPr>
        <p:txBody>
          <a:bodyPr wrap="square" rtlCol="0">
            <a:spAutoFit/>
          </a:bodyPr>
          <a:lstStyle/>
          <a:p>
            <a:pPr marL="342900" indent="-342900">
              <a:buFont typeface="+mj-lt"/>
              <a:buAutoNum type="arabicPeriod"/>
            </a:pPr>
            <a:r>
              <a:rPr lang="en-US" sz="2000" b="1" dirty="0" smtClean="0">
                <a:latin typeface="Comic Sans MS" pitchFamily="66" charset="0"/>
              </a:rPr>
              <a:t>MS/MS data (required)</a:t>
            </a:r>
          </a:p>
          <a:p>
            <a:pPr marL="800100" lvl="1" indent="-342900">
              <a:buFont typeface="+mj-lt"/>
              <a:buAutoNum type="arabicPeriod"/>
            </a:pPr>
            <a:r>
              <a:rPr lang="en-US" sz="2000" dirty="0" smtClean="0">
                <a:latin typeface="Comic Sans MS" pitchFamily="66" charset="0"/>
              </a:rPr>
              <a:t>MS raw data files</a:t>
            </a:r>
          </a:p>
          <a:p>
            <a:pPr marL="800100" lvl="1" indent="-342900">
              <a:buFont typeface="+mj-lt"/>
              <a:buAutoNum type="arabicPeriod"/>
            </a:pPr>
            <a:r>
              <a:rPr lang="en-US" sz="2000" dirty="0" smtClean="0">
                <a:latin typeface="Comic Sans MS" pitchFamily="66" charset="0"/>
              </a:rPr>
              <a:t>ASCII files: </a:t>
            </a:r>
            <a:r>
              <a:rPr lang="en-US" sz="2000" dirty="0" err="1" smtClean="0">
                <a:latin typeface="Comic Sans MS" pitchFamily="66" charset="0"/>
              </a:rPr>
              <a:t>mzXML</a:t>
            </a:r>
            <a:r>
              <a:rPr lang="en-US" sz="2000" dirty="0" smtClean="0">
                <a:latin typeface="Comic Sans MS" pitchFamily="66" charset="0"/>
              </a:rPr>
              <a:t>, </a:t>
            </a:r>
            <a:r>
              <a:rPr lang="en-US" sz="2000" dirty="0" err="1" smtClean="0">
                <a:latin typeface="Comic Sans MS" pitchFamily="66" charset="0"/>
              </a:rPr>
              <a:t>mzML</a:t>
            </a:r>
            <a:r>
              <a:rPr lang="en-US" sz="2000" dirty="0" smtClean="0">
                <a:latin typeface="Comic Sans MS" pitchFamily="66" charset="0"/>
              </a:rPr>
              <a:t>, MGF, DTA, etc.</a:t>
            </a:r>
          </a:p>
          <a:p>
            <a:pPr marL="800100" lvl="1" indent="-342900">
              <a:buFont typeface="+mj-lt"/>
              <a:buAutoNum type="arabicPeriod"/>
            </a:pPr>
            <a:r>
              <a:rPr lang="en-US" sz="2000" dirty="0" smtClean="0">
                <a:latin typeface="Comic Sans MS" pitchFamily="66" charset="0"/>
              </a:rPr>
              <a:t>Analysis files: DAT, MSF, BIOML</a:t>
            </a:r>
          </a:p>
          <a:p>
            <a:pPr marL="800100" lvl="1" indent="-342900">
              <a:buFont typeface="+mj-lt"/>
              <a:buAutoNum type="arabicPeriod"/>
            </a:pPr>
            <a:endParaRPr lang="en-US" sz="2000" dirty="0" smtClean="0">
              <a:latin typeface="Comic Sans MS" pitchFamily="66" charset="0"/>
            </a:endParaRPr>
          </a:p>
          <a:p>
            <a:pPr marL="342900" indent="-342900">
              <a:buFont typeface="+mj-lt"/>
              <a:buAutoNum type="arabicPeriod"/>
            </a:pPr>
            <a:r>
              <a:rPr lang="en-US" sz="2000" b="1" dirty="0" smtClean="0">
                <a:latin typeface="Comic Sans MS" pitchFamily="66" charset="0"/>
              </a:rPr>
              <a:t>Sample Information (supply if possible)</a:t>
            </a:r>
          </a:p>
          <a:p>
            <a:pPr marL="800100" lvl="1" indent="-342900">
              <a:buFont typeface="+mj-lt"/>
              <a:buAutoNum type="arabicPeriod"/>
            </a:pPr>
            <a:r>
              <a:rPr lang="en-US" sz="2000" dirty="0" smtClean="0">
                <a:latin typeface="Comic Sans MS" pitchFamily="66" charset="0"/>
              </a:rPr>
              <a:t>Species : human, yeast</a:t>
            </a:r>
          </a:p>
          <a:p>
            <a:pPr marL="800100" lvl="1" indent="-342900">
              <a:buFont typeface="+mj-lt"/>
              <a:buAutoNum type="arabicPeriod"/>
            </a:pPr>
            <a:r>
              <a:rPr lang="en-US" sz="2000" dirty="0" smtClean="0">
                <a:latin typeface="Comic Sans MS" pitchFamily="66" charset="0"/>
              </a:rPr>
              <a:t>Cell/tissue type &amp; </a:t>
            </a:r>
            <a:r>
              <a:rPr lang="en-US" sz="2000" dirty="0" err="1" smtClean="0">
                <a:latin typeface="Comic Sans MS" pitchFamily="66" charset="0"/>
              </a:rPr>
              <a:t>subcellular</a:t>
            </a:r>
            <a:r>
              <a:rPr lang="en-US" sz="2000" dirty="0" smtClean="0">
                <a:latin typeface="Comic Sans MS" pitchFamily="66" charset="0"/>
              </a:rPr>
              <a:t> localization</a:t>
            </a:r>
          </a:p>
          <a:p>
            <a:pPr marL="800100" lvl="1" indent="-342900">
              <a:buFont typeface="+mj-lt"/>
              <a:buAutoNum type="arabicPeriod"/>
            </a:pPr>
            <a:r>
              <a:rPr lang="en-US" sz="2000" dirty="0" smtClean="0">
                <a:latin typeface="Comic Sans MS" pitchFamily="66" charset="0"/>
              </a:rPr>
              <a:t>Reagents: urea, formic acid, etc.</a:t>
            </a:r>
          </a:p>
          <a:p>
            <a:pPr marL="800100" lvl="1" indent="-342900">
              <a:buFont typeface="+mj-lt"/>
              <a:buAutoNum type="arabicPeriod"/>
            </a:pPr>
            <a:r>
              <a:rPr lang="en-US" sz="2000" dirty="0" err="1" smtClean="0">
                <a:latin typeface="Comic Sans MS" pitchFamily="66" charset="0"/>
              </a:rPr>
              <a:t>Quantitation</a:t>
            </a:r>
            <a:r>
              <a:rPr lang="en-US" sz="2000" dirty="0" smtClean="0">
                <a:latin typeface="Comic Sans MS" pitchFamily="66" charset="0"/>
              </a:rPr>
              <a:t>: SILAC, </a:t>
            </a:r>
            <a:r>
              <a:rPr lang="en-US" sz="2000" dirty="0" err="1" smtClean="0">
                <a:latin typeface="Comic Sans MS" pitchFamily="66" charset="0"/>
              </a:rPr>
              <a:t>iTRAQ</a:t>
            </a:r>
            <a:endParaRPr lang="en-US" sz="2000" dirty="0" smtClean="0">
              <a:latin typeface="Comic Sans MS" pitchFamily="66" charset="0"/>
            </a:endParaRPr>
          </a:p>
          <a:p>
            <a:pPr marL="800100" lvl="1" indent="-342900">
              <a:buFont typeface="+mj-lt"/>
              <a:buAutoNum type="arabicPeriod"/>
            </a:pPr>
            <a:r>
              <a:rPr lang="en-US" sz="2000" dirty="0" smtClean="0">
                <a:latin typeface="Comic Sans MS" pitchFamily="66" charset="0"/>
              </a:rPr>
              <a:t>Proteolysis agent: </a:t>
            </a:r>
            <a:r>
              <a:rPr lang="en-US" sz="2000" dirty="0" err="1" smtClean="0">
                <a:latin typeface="Comic Sans MS" pitchFamily="66" charset="0"/>
              </a:rPr>
              <a:t>trypsin</a:t>
            </a:r>
            <a:r>
              <a:rPr lang="en-US" sz="2000" dirty="0" smtClean="0">
                <a:latin typeface="Comic Sans MS" pitchFamily="66" charset="0"/>
              </a:rPr>
              <a:t>, Lys-C</a:t>
            </a:r>
          </a:p>
          <a:p>
            <a:pPr marL="800100" lvl="1" indent="-342900">
              <a:buFont typeface="+mj-lt"/>
              <a:buAutoNum type="arabicPeriod"/>
            </a:pPr>
            <a:endParaRPr lang="en-US" sz="2000" dirty="0" smtClean="0">
              <a:latin typeface="Comic Sans MS" pitchFamily="66" charset="0"/>
            </a:endParaRPr>
          </a:p>
          <a:p>
            <a:pPr marL="342900" indent="-342900">
              <a:buFont typeface="+mj-lt"/>
              <a:buAutoNum type="arabicPeriod"/>
            </a:pPr>
            <a:r>
              <a:rPr lang="en-US" sz="2000" b="1" dirty="0" smtClean="0">
                <a:latin typeface="Comic Sans MS" pitchFamily="66" charset="0"/>
              </a:rPr>
              <a:t>Project information (suggested)</a:t>
            </a:r>
          </a:p>
          <a:p>
            <a:pPr marL="800100" lvl="1" indent="-342900">
              <a:buFont typeface="+mj-lt"/>
              <a:buAutoNum type="arabicPeriod"/>
            </a:pPr>
            <a:r>
              <a:rPr lang="en-US" sz="2000" dirty="0" smtClean="0">
                <a:latin typeface="Comic Sans MS" pitchFamily="66" charset="0"/>
              </a:rPr>
              <a:t>Project name</a:t>
            </a:r>
          </a:p>
          <a:p>
            <a:pPr marL="800100" lvl="1" indent="-342900">
              <a:buFont typeface="+mj-lt"/>
              <a:buAutoNum type="arabicPeriod"/>
            </a:pPr>
            <a:r>
              <a:rPr lang="en-US" sz="2000" dirty="0" smtClean="0">
                <a:latin typeface="Comic Sans MS" pitchFamily="66" charset="0"/>
              </a:rPr>
              <a:t>Contact information</a:t>
            </a:r>
          </a:p>
          <a:p>
            <a:pPr marL="800100" lvl="1" indent="-342900">
              <a:buFont typeface="+mj-lt"/>
              <a:buAutoNum type="arabicPeriod"/>
            </a:pPr>
            <a:endParaRPr lang="en-US" sz="2000" dirty="0" smtClean="0">
              <a:latin typeface="Comic Sans MS" pitchFamily="66" charset="0"/>
            </a:endParaRPr>
          </a:p>
        </p:txBody>
      </p:sp>
      <p:sp>
        <p:nvSpPr>
          <p:cNvPr id="6"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xmlns="" val="258645322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200" y="76200"/>
            <a:ext cx="8915400" cy="762000"/>
          </a:xfrm>
        </p:spPr>
        <p:txBody>
          <a:bodyPr>
            <a:noAutofit/>
          </a:bodyPr>
          <a:lstStyle/>
          <a:p>
            <a:r>
              <a:rPr lang="en-US" sz="2800" b="1" kern="1200" dirty="0" smtClean="0">
                <a:solidFill>
                  <a:schemeClr val="tx1"/>
                </a:solidFill>
                <a:latin typeface="Comic Sans MS" pitchFamily="66" charset="0"/>
              </a:rPr>
              <a:t>How to characterize the evidence </a:t>
            </a:r>
            <a:br>
              <a:rPr lang="en-US" sz="2800" b="1" kern="1200" dirty="0" smtClean="0">
                <a:solidFill>
                  <a:schemeClr val="tx1"/>
                </a:solidFill>
                <a:latin typeface="Comic Sans MS" pitchFamily="66" charset="0"/>
              </a:rPr>
            </a:br>
            <a:r>
              <a:rPr lang="en-US" sz="2800" b="1" kern="1200" dirty="0" smtClean="0">
                <a:solidFill>
                  <a:schemeClr val="tx1"/>
                </a:solidFill>
                <a:latin typeface="Comic Sans MS" pitchFamily="66" charset="0"/>
              </a:rPr>
              <a:t>in GPMDB for a protein? </a:t>
            </a:r>
            <a:endParaRPr lang="en-US" sz="2800" b="1" kern="1200" dirty="0">
              <a:solidFill>
                <a:schemeClr val="tx1"/>
              </a:solidFill>
              <a:latin typeface="Comic Sans MS" pitchFamily="66" charset="0"/>
            </a:endParaRPr>
          </a:p>
        </p:txBody>
      </p:sp>
      <p:sp>
        <p:nvSpPr>
          <p:cNvPr id="4" name="Line 88"/>
          <p:cNvSpPr>
            <a:spLocks noChangeShapeType="1"/>
          </p:cNvSpPr>
          <p:nvPr/>
        </p:nvSpPr>
        <p:spPr bwMode="auto">
          <a:xfrm>
            <a:off x="609600" y="990600"/>
            <a:ext cx="7924800" cy="0"/>
          </a:xfrm>
          <a:prstGeom prst="line">
            <a:avLst/>
          </a:prstGeom>
          <a:noFill/>
          <a:ln w="31750">
            <a:solidFill>
              <a:srgbClr val="CC3300"/>
            </a:solidFill>
            <a:round/>
            <a:headEnd/>
            <a:tailEnd/>
          </a:ln>
        </p:spPr>
        <p:txBody>
          <a:bodyPr/>
          <a:lstStyle/>
          <a:p>
            <a:endParaRPr lang="en-US"/>
          </a:p>
        </p:txBody>
      </p:sp>
      <p:sp>
        <p:nvSpPr>
          <p:cNvPr id="5" name="Oval 4"/>
          <p:cNvSpPr/>
          <p:nvPr/>
        </p:nvSpPr>
        <p:spPr>
          <a:xfrm>
            <a:off x="5562600" y="1524000"/>
            <a:ext cx="762000" cy="76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562600" y="2667000"/>
            <a:ext cx="762000" cy="762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62600" y="3886200"/>
            <a:ext cx="762000" cy="762000"/>
          </a:xfrm>
          <a:prstGeom prst="ellipse">
            <a:avLst/>
          </a:prstGeom>
          <a:solidFill>
            <a:srgbClr val="CF5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62600" y="5105400"/>
            <a:ext cx="762000" cy="76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1714500" y="1524000"/>
            <a:ext cx="3886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Comic Sans MS" pitchFamily="66" charset="0"/>
                <a:ea typeface="+mj-ea"/>
                <a:cs typeface="+mj-cs"/>
              </a:rPr>
              <a:t>High confidence</a:t>
            </a:r>
            <a:endParaRPr kumimoji="0" lang="en-US" sz="2800" b="1"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12" name="Title 1"/>
          <p:cNvSpPr txBox="1">
            <a:spLocks/>
          </p:cNvSpPr>
          <p:nvPr/>
        </p:nvSpPr>
        <p:spPr bwMode="auto">
          <a:xfrm>
            <a:off x="1714500" y="2667000"/>
            <a:ext cx="3886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Comic Sans MS" pitchFamily="66" charset="0"/>
                <a:ea typeface="+mj-ea"/>
                <a:cs typeface="+mj-cs"/>
              </a:rPr>
              <a:t>Medium confidence</a:t>
            </a:r>
            <a:endParaRPr kumimoji="0" lang="en-US" sz="2800" b="1"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13" name="Title 1"/>
          <p:cNvSpPr txBox="1">
            <a:spLocks/>
          </p:cNvSpPr>
          <p:nvPr/>
        </p:nvSpPr>
        <p:spPr bwMode="auto">
          <a:xfrm>
            <a:off x="1714500" y="3886200"/>
            <a:ext cx="3886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Comic Sans MS" pitchFamily="66" charset="0"/>
                <a:ea typeface="+mj-ea"/>
                <a:cs typeface="+mj-cs"/>
              </a:rPr>
              <a:t>Low confidence</a:t>
            </a:r>
            <a:endParaRPr kumimoji="0" lang="en-US" sz="2800" b="1"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14" name="Title 1"/>
          <p:cNvSpPr txBox="1">
            <a:spLocks/>
          </p:cNvSpPr>
          <p:nvPr/>
        </p:nvSpPr>
        <p:spPr bwMode="auto">
          <a:xfrm>
            <a:off x="1714500" y="5105400"/>
            <a:ext cx="3886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Comic Sans MS" pitchFamily="66" charset="0"/>
                <a:ea typeface="+mj-ea"/>
                <a:cs typeface="+mj-cs"/>
              </a:rPr>
              <a:t>No observation</a:t>
            </a:r>
            <a:endParaRPr kumimoji="0" lang="en-US" sz="2800" b="1"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Tree>
    <p:extLst>
      <p:ext uri="{BB962C8B-B14F-4D97-AF65-F5344CB8AC3E}">
        <p14:creationId xmlns:p14="http://schemas.microsoft.com/office/powerpoint/2010/main" xmlns="" val="332421438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52400" y="914400"/>
          <a:ext cx="8763009" cy="5791198"/>
        </p:xfrm>
        <a:graphic>
          <a:graphicData uri="http://schemas.openxmlformats.org/drawingml/2006/table">
            <a:tbl>
              <a:tblPr/>
              <a:tblGrid>
                <a:gridCol w="456407"/>
                <a:gridCol w="456407"/>
                <a:gridCol w="534986"/>
                <a:gridCol w="537570"/>
                <a:gridCol w="616149"/>
                <a:gridCol w="616149"/>
                <a:gridCol w="616149"/>
                <a:gridCol w="616149"/>
                <a:gridCol w="616149"/>
                <a:gridCol w="616149"/>
                <a:gridCol w="616149"/>
                <a:gridCol w="616149"/>
                <a:gridCol w="616149"/>
                <a:gridCol w="616149"/>
                <a:gridCol w="616149"/>
              </a:tblGrid>
              <a:tr h="556064">
                <a:tc>
                  <a:txBody>
                    <a:bodyPr/>
                    <a:lstStyle/>
                    <a:p>
                      <a:pPr algn="ctr"/>
                      <a:r>
                        <a:rPr lang="en-US" sz="1600" b="1" dirty="0"/>
                        <a:t>Start</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End</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N</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-2</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-3</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-4</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-5</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-6</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-7</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-8</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-9</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-10</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-11</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a:t>Skew</a:t>
                      </a:r>
                      <a:endParaRPr lang="en-US" sz="1600" dirty="0"/>
                    </a:p>
                  </a:txBody>
                  <a:tcPr marL="23794" marR="23794" marT="23794" marB="23794" anchor="ctr">
                    <a:lnL>
                      <a:noFill/>
                    </a:lnL>
                    <a:lnR>
                      <a:noFill/>
                    </a:lnR>
                    <a:lnT>
                      <a:noFill/>
                    </a:lnT>
                    <a:lnB>
                      <a:noFill/>
                    </a:lnB>
                    <a:solidFill>
                      <a:schemeClr val="bg1">
                        <a:lumMod val="85000"/>
                      </a:schemeClr>
                    </a:solidFill>
                  </a:tcPr>
                </a:tc>
                <a:tc>
                  <a:txBody>
                    <a:bodyPr/>
                    <a:lstStyle/>
                    <a:p>
                      <a:pPr algn="ctr"/>
                      <a:r>
                        <a:rPr lang="en-US" sz="1600" b="1" dirty="0" smtClean="0"/>
                        <a:t>Kurt</a:t>
                      </a:r>
                      <a:endParaRPr lang="en-US" sz="1600" dirty="0"/>
                    </a:p>
                  </a:txBody>
                  <a:tcPr marL="23794" marR="23794" marT="23794" marB="23794" anchor="ctr">
                    <a:lnL>
                      <a:noFill/>
                    </a:lnL>
                    <a:lnR>
                      <a:noFill/>
                    </a:lnR>
                    <a:lnT>
                      <a:noFill/>
                    </a:lnT>
                    <a:lnB>
                      <a:noFill/>
                    </a:lnB>
                    <a:solidFill>
                      <a:schemeClr val="bg1">
                        <a:lumMod val="85000"/>
                      </a:schemeClr>
                    </a:solidFill>
                  </a:tcPr>
                </a:tc>
              </a:tr>
              <a:tr h="311938">
                <a:tc>
                  <a:txBody>
                    <a:bodyPr/>
                    <a:lstStyle/>
                    <a:p>
                      <a:pPr algn="ctr"/>
                      <a:r>
                        <a:rPr lang="en-US" sz="1600" dirty="0"/>
                        <a:t>214</a:t>
                      </a:r>
                    </a:p>
                  </a:txBody>
                  <a:tcPr marL="23794" marR="23794" marT="23794" marB="23794" anchor="ctr">
                    <a:lnL>
                      <a:noFill/>
                    </a:lnL>
                    <a:lnR>
                      <a:noFill/>
                    </a:lnR>
                    <a:lnT>
                      <a:noFill/>
                    </a:lnT>
                    <a:lnB>
                      <a:noFill/>
                    </a:lnB>
                  </a:tcPr>
                </a:tc>
                <a:tc>
                  <a:txBody>
                    <a:bodyPr/>
                    <a:lstStyle/>
                    <a:p>
                      <a:pPr algn="ctr"/>
                      <a:r>
                        <a:rPr lang="en-US" sz="1600"/>
                        <a:t>248</a:t>
                      </a:r>
                    </a:p>
                  </a:txBody>
                  <a:tcPr marL="23794" marR="23794" marT="23794" marB="23794" anchor="ctr">
                    <a:lnL>
                      <a:noFill/>
                    </a:lnL>
                    <a:lnR>
                      <a:noFill/>
                    </a:lnR>
                    <a:lnT>
                      <a:noFill/>
                    </a:lnT>
                    <a:lnB>
                      <a:noFill/>
                    </a:lnB>
                  </a:tcPr>
                </a:tc>
                <a:tc>
                  <a:txBody>
                    <a:bodyPr/>
                    <a:lstStyle/>
                    <a:p>
                      <a:pPr algn="ctr"/>
                      <a:r>
                        <a:rPr lang="en-US" sz="1600" dirty="0"/>
                        <a:t>539</a:t>
                      </a:r>
                    </a:p>
                  </a:txBody>
                  <a:tcPr marL="23794" marR="23794" marT="23794" marB="23794" anchor="ctr">
                    <a:lnL>
                      <a:noFill/>
                    </a:lnL>
                    <a:lnR>
                      <a:noFill/>
                    </a:lnR>
                    <a:lnT>
                      <a:noFill/>
                    </a:lnT>
                    <a:lnB>
                      <a:noFill/>
                    </a:lnB>
                  </a:tcPr>
                </a:tc>
                <a:tc>
                  <a:txBody>
                    <a:bodyPr/>
                    <a:lstStyle/>
                    <a:p>
                      <a:pPr algn="ctr"/>
                      <a:r>
                        <a:rPr lang="en-US" sz="1600"/>
                        <a:t>0.15</a:t>
                      </a:r>
                    </a:p>
                  </a:txBody>
                  <a:tcPr marL="23794" marR="23794" marT="23794" marB="23794" anchor="ctr">
                    <a:lnL>
                      <a:noFill/>
                    </a:lnL>
                    <a:lnR>
                      <a:noFill/>
                    </a:lnR>
                    <a:lnT>
                      <a:noFill/>
                    </a:lnT>
                    <a:lnB>
                      <a:noFill/>
                    </a:lnB>
                    <a:solidFill>
                      <a:srgbClr val="99CCCC"/>
                    </a:solidFill>
                  </a:tcPr>
                </a:tc>
                <a:tc>
                  <a:txBody>
                    <a:bodyPr/>
                    <a:lstStyle/>
                    <a:p>
                      <a:pPr algn="ctr"/>
                      <a:r>
                        <a:rPr lang="en-US" sz="1600"/>
                        <a:t>0.18</a:t>
                      </a:r>
                    </a:p>
                  </a:txBody>
                  <a:tcPr marL="23794" marR="23794" marT="23794" marB="23794" anchor="ctr">
                    <a:lnL>
                      <a:noFill/>
                    </a:lnL>
                    <a:lnR>
                      <a:noFill/>
                    </a:lnR>
                    <a:lnT>
                      <a:noFill/>
                    </a:lnT>
                    <a:lnB>
                      <a:noFill/>
                    </a:lnB>
                    <a:solidFill>
                      <a:srgbClr val="99CCCC"/>
                    </a:solidFill>
                  </a:tcPr>
                </a:tc>
                <a:tc>
                  <a:txBody>
                    <a:bodyPr/>
                    <a:lstStyle/>
                    <a:p>
                      <a:pPr algn="ctr"/>
                      <a:r>
                        <a:rPr lang="en-US" sz="1600"/>
                        <a:t>0.22</a:t>
                      </a:r>
                    </a:p>
                  </a:txBody>
                  <a:tcPr marL="23794" marR="23794" marT="23794" marB="23794" anchor="ctr">
                    <a:lnL>
                      <a:noFill/>
                    </a:lnL>
                    <a:lnR>
                      <a:noFill/>
                    </a:lnR>
                    <a:lnT>
                      <a:noFill/>
                    </a:lnT>
                    <a:lnB>
                      <a:noFill/>
                    </a:lnB>
                    <a:solidFill>
                      <a:srgbClr val="99BBCC"/>
                    </a:solidFill>
                  </a:tcPr>
                </a:tc>
                <a:tc>
                  <a:txBody>
                    <a:bodyPr/>
                    <a:lstStyle/>
                    <a:p>
                      <a:pPr algn="ctr"/>
                      <a:r>
                        <a:rPr lang="en-US" sz="1600"/>
                        <a:t>0.17</a:t>
                      </a:r>
                    </a:p>
                  </a:txBody>
                  <a:tcPr marL="23794" marR="23794" marT="23794" marB="23794" anchor="ctr">
                    <a:lnL>
                      <a:noFill/>
                    </a:lnL>
                    <a:lnR>
                      <a:noFill/>
                    </a:lnR>
                    <a:lnT>
                      <a:noFill/>
                    </a:lnT>
                    <a:lnB>
                      <a:noFill/>
                    </a:lnB>
                    <a:solidFill>
                      <a:srgbClr val="99CCCC"/>
                    </a:solidFill>
                  </a:tcPr>
                </a:tc>
                <a:tc>
                  <a:txBody>
                    <a:bodyPr/>
                    <a:lstStyle/>
                    <a:p>
                      <a:pPr algn="ctr"/>
                      <a:r>
                        <a:rPr lang="en-US" sz="1600"/>
                        <a:t>0.15</a:t>
                      </a:r>
                    </a:p>
                  </a:txBody>
                  <a:tcPr marL="23794" marR="23794" marT="23794" marB="23794" anchor="ctr">
                    <a:lnL>
                      <a:noFill/>
                    </a:lnL>
                    <a:lnR>
                      <a:noFill/>
                    </a:lnR>
                    <a:lnT>
                      <a:noFill/>
                    </a:lnT>
                    <a:lnB>
                      <a:noFill/>
                    </a:lnB>
                    <a:solidFill>
                      <a:srgbClr val="99CCCC"/>
                    </a:solidFill>
                  </a:tcPr>
                </a:tc>
                <a:tc>
                  <a:txBody>
                    <a:bodyPr/>
                    <a:lstStyle/>
                    <a:p>
                      <a:pPr algn="ctr"/>
                      <a:r>
                        <a:rPr lang="en-US" sz="1600"/>
                        <a:t>0.07</a:t>
                      </a:r>
                    </a:p>
                  </a:txBody>
                  <a:tcPr marL="23794" marR="23794" marT="23794" marB="23794" anchor="ctr">
                    <a:lnL>
                      <a:noFill/>
                    </a:lnL>
                    <a:lnR>
                      <a:noFill/>
                    </a:lnR>
                    <a:lnT>
                      <a:noFill/>
                    </a:lnT>
                    <a:lnB>
                      <a:noFill/>
                    </a:lnB>
                    <a:solidFill>
                      <a:srgbClr val="99DDCC"/>
                    </a:solidFill>
                  </a:tcPr>
                </a:tc>
                <a:tc>
                  <a:txBody>
                    <a:bodyPr/>
                    <a:lstStyle/>
                    <a:p>
                      <a:pPr algn="ctr"/>
                      <a:r>
                        <a:rPr lang="en-US" sz="1600"/>
                        <a:t>0.03</a:t>
                      </a:r>
                    </a:p>
                  </a:txBody>
                  <a:tcPr marL="23794" marR="23794" marT="23794" marB="23794" anchor="ctr">
                    <a:lnL>
                      <a:noFill/>
                    </a:lnL>
                    <a:lnR>
                      <a:noFill/>
                    </a:lnR>
                    <a:lnT>
                      <a:noFill/>
                    </a:lnT>
                    <a:lnB>
                      <a:noFill/>
                    </a:lnB>
                    <a:solidFill>
                      <a:srgbClr val="99EECC"/>
                    </a:solidFill>
                  </a:tcPr>
                </a:tc>
                <a:tc>
                  <a:txBody>
                    <a:bodyPr/>
                    <a:lstStyle/>
                    <a:p>
                      <a:pPr algn="ctr"/>
                      <a:r>
                        <a:rPr lang="en-US" sz="1600"/>
                        <a:t>0.01</a:t>
                      </a:r>
                    </a:p>
                  </a:txBody>
                  <a:tcPr marL="23794" marR="23794" marT="23794" marB="23794" anchor="ctr">
                    <a:lnL>
                      <a:noFill/>
                    </a:lnL>
                    <a:lnR>
                      <a:noFill/>
                    </a:lnR>
                    <a:lnT>
                      <a:noFill/>
                    </a:lnT>
                    <a:lnB>
                      <a:noFill/>
                    </a:lnB>
                    <a:solidFill>
                      <a:srgbClr val="99EECC"/>
                    </a:solidFill>
                  </a:tcPr>
                </a:tc>
                <a:tc>
                  <a:txBody>
                    <a:bodyPr/>
                    <a:lstStyle/>
                    <a:p>
                      <a:pPr algn="ctr"/>
                      <a:r>
                        <a:rPr lang="en-US" sz="1600"/>
                        <a:t>0.01</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-0.01</a:t>
                      </a:r>
                    </a:p>
                  </a:txBody>
                  <a:tcPr marL="23794" marR="23794" marT="23794" marB="23794" anchor="ctr">
                    <a:lnL>
                      <a:noFill/>
                    </a:lnL>
                    <a:lnR>
                      <a:noFill/>
                    </a:lnR>
                    <a:lnT>
                      <a:noFill/>
                    </a:lnT>
                    <a:lnB>
                      <a:noFill/>
                    </a:lnB>
                    <a:solidFill>
                      <a:srgbClr val="27DE55"/>
                    </a:solidFill>
                  </a:tcPr>
                </a:tc>
                <a:tc>
                  <a:txBody>
                    <a:bodyPr/>
                    <a:lstStyle/>
                    <a:p>
                      <a:pPr algn="ctr"/>
                      <a:r>
                        <a:rPr lang="en-US" sz="1600"/>
                        <a:t>-2.01</a:t>
                      </a:r>
                    </a:p>
                  </a:txBody>
                  <a:tcPr marL="23794" marR="23794" marT="23794" marB="23794" anchor="ctr">
                    <a:lnL>
                      <a:noFill/>
                    </a:lnL>
                    <a:lnR>
                      <a:noFill/>
                    </a:lnR>
                    <a:lnT>
                      <a:noFill/>
                    </a:lnT>
                    <a:lnB>
                      <a:noFill/>
                    </a:lnB>
                    <a:solidFill>
                      <a:srgbClr val="27DE55"/>
                    </a:solidFill>
                  </a:tcPr>
                </a:tc>
              </a:tr>
              <a:tr h="556064">
                <a:tc>
                  <a:txBody>
                    <a:bodyPr/>
                    <a:lstStyle/>
                    <a:p>
                      <a:pPr algn="ctr"/>
                      <a:r>
                        <a:rPr lang="en-US" sz="1600" dirty="0"/>
                        <a:t>249</a:t>
                      </a:r>
                    </a:p>
                  </a:txBody>
                  <a:tcPr marL="23794" marR="23794" marT="23794" marB="23794" anchor="ctr">
                    <a:lnL>
                      <a:noFill/>
                    </a:lnL>
                    <a:lnR>
                      <a:noFill/>
                    </a:lnR>
                    <a:lnT>
                      <a:noFill/>
                    </a:lnT>
                    <a:lnB>
                      <a:noFill/>
                    </a:lnB>
                  </a:tcPr>
                </a:tc>
                <a:tc>
                  <a:txBody>
                    <a:bodyPr/>
                    <a:lstStyle/>
                    <a:p>
                      <a:pPr algn="ctr"/>
                      <a:r>
                        <a:rPr lang="en-US" sz="1600"/>
                        <a:t>267</a:t>
                      </a:r>
                    </a:p>
                  </a:txBody>
                  <a:tcPr marL="23794" marR="23794" marT="23794" marB="23794" anchor="ctr">
                    <a:lnL>
                      <a:noFill/>
                    </a:lnL>
                    <a:lnR>
                      <a:noFill/>
                    </a:lnR>
                    <a:lnT>
                      <a:noFill/>
                    </a:lnT>
                    <a:lnB>
                      <a:noFill/>
                    </a:lnB>
                  </a:tcPr>
                </a:tc>
                <a:tc>
                  <a:txBody>
                    <a:bodyPr/>
                    <a:lstStyle/>
                    <a:p>
                      <a:pPr algn="ctr"/>
                      <a:r>
                        <a:rPr lang="en-US" sz="1600"/>
                        <a:t>1010</a:t>
                      </a:r>
                    </a:p>
                  </a:txBody>
                  <a:tcPr marL="23794" marR="23794" marT="23794" marB="23794" anchor="ctr">
                    <a:lnL>
                      <a:noFill/>
                    </a:lnL>
                    <a:lnR>
                      <a:noFill/>
                    </a:lnR>
                    <a:lnT>
                      <a:noFill/>
                    </a:lnT>
                    <a:lnB>
                      <a:noFill/>
                    </a:lnB>
                  </a:tcPr>
                </a:tc>
                <a:tc>
                  <a:txBody>
                    <a:bodyPr/>
                    <a:lstStyle/>
                    <a:p>
                      <a:pPr algn="ctr"/>
                      <a:r>
                        <a:rPr lang="en-US" sz="1600"/>
                        <a:t>0.04</a:t>
                      </a:r>
                    </a:p>
                  </a:txBody>
                  <a:tcPr marL="23794" marR="23794" marT="23794" marB="23794" anchor="ctr">
                    <a:lnL>
                      <a:noFill/>
                    </a:lnL>
                    <a:lnR>
                      <a:noFill/>
                    </a:lnR>
                    <a:lnT>
                      <a:noFill/>
                    </a:lnT>
                    <a:lnB>
                      <a:noFill/>
                    </a:lnB>
                    <a:solidFill>
                      <a:srgbClr val="99EECC"/>
                    </a:solidFill>
                  </a:tcPr>
                </a:tc>
                <a:tc>
                  <a:txBody>
                    <a:bodyPr/>
                    <a:lstStyle/>
                    <a:p>
                      <a:pPr algn="ctr"/>
                      <a:r>
                        <a:rPr lang="en-US" sz="1600"/>
                        <a:t>0.09</a:t>
                      </a:r>
                    </a:p>
                  </a:txBody>
                  <a:tcPr marL="23794" marR="23794" marT="23794" marB="23794" anchor="ctr">
                    <a:lnL>
                      <a:noFill/>
                    </a:lnL>
                    <a:lnR>
                      <a:noFill/>
                    </a:lnR>
                    <a:lnT>
                      <a:noFill/>
                    </a:lnT>
                    <a:lnB>
                      <a:noFill/>
                    </a:lnB>
                    <a:solidFill>
                      <a:srgbClr val="99DDCC"/>
                    </a:solidFill>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0.16</a:t>
                      </a:r>
                    </a:p>
                  </a:txBody>
                  <a:tcPr marL="23794" marR="23794" marT="23794" marB="23794" anchor="ctr">
                    <a:lnL>
                      <a:noFill/>
                    </a:lnL>
                    <a:lnR>
                      <a:noFill/>
                    </a:lnR>
                    <a:lnT>
                      <a:noFill/>
                    </a:lnT>
                    <a:lnB>
                      <a:noFill/>
                    </a:lnB>
                    <a:solidFill>
                      <a:srgbClr val="99CCCC"/>
                    </a:solidFill>
                  </a:tcPr>
                </a:tc>
                <a:tc>
                  <a:txBody>
                    <a:bodyPr/>
                    <a:lstStyle/>
                    <a:p>
                      <a:pPr algn="ctr"/>
                      <a:r>
                        <a:rPr lang="en-US" sz="1600"/>
                        <a:t>0.16</a:t>
                      </a:r>
                    </a:p>
                  </a:txBody>
                  <a:tcPr marL="23794" marR="23794" marT="23794" marB="23794" anchor="ctr">
                    <a:lnL>
                      <a:noFill/>
                    </a:lnL>
                    <a:lnR>
                      <a:noFill/>
                    </a:lnR>
                    <a:lnT>
                      <a:noFill/>
                    </a:lnT>
                    <a:lnB>
                      <a:noFill/>
                    </a:lnB>
                    <a:solidFill>
                      <a:srgbClr val="99CCCC"/>
                    </a:solidFill>
                  </a:tcPr>
                </a:tc>
                <a:tc>
                  <a:txBody>
                    <a:bodyPr/>
                    <a:lstStyle/>
                    <a:p>
                      <a:pPr algn="ctr"/>
                      <a:r>
                        <a:rPr lang="en-US" sz="1600"/>
                        <a:t>0.14</a:t>
                      </a:r>
                    </a:p>
                  </a:txBody>
                  <a:tcPr marL="23794" marR="23794" marT="23794" marB="23794" anchor="ctr">
                    <a:lnL>
                      <a:noFill/>
                    </a:lnL>
                    <a:lnR>
                      <a:noFill/>
                    </a:lnR>
                    <a:lnT>
                      <a:noFill/>
                    </a:lnT>
                    <a:lnB>
                      <a:noFill/>
                    </a:lnB>
                    <a:solidFill>
                      <a:srgbClr val="99CCCC"/>
                    </a:solidFill>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0.06</a:t>
                      </a:r>
                    </a:p>
                  </a:txBody>
                  <a:tcPr marL="23794" marR="23794" marT="23794" marB="23794" anchor="ctr">
                    <a:lnL>
                      <a:noFill/>
                    </a:lnL>
                    <a:lnR>
                      <a:noFill/>
                    </a:lnR>
                    <a:lnT>
                      <a:noFill/>
                    </a:lnT>
                    <a:lnB>
                      <a:noFill/>
                    </a:lnB>
                    <a:solidFill>
                      <a:srgbClr val="99EECC"/>
                    </a:solidFill>
                  </a:tcPr>
                </a:tc>
                <a:tc>
                  <a:txBody>
                    <a:bodyPr/>
                    <a:lstStyle/>
                    <a:p>
                      <a:pPr algn="ctr"/>
                      <a:r>
                        <a:rPr lang="en-US" sz="1600"/>
                        <a:t>0.04</a:t>
                      </a:r>
                    </a:p>
                  </a:txBody>
                  <a:tcPr marL="23794" marR="23794" marT="23794" marB="23794" anchor="ctr">
                    <a:lnL>
                      <a:noFill/>
                    </a:lnL>
                    <a:lnR>
                      <a:noFill/>
                    </a:lnR>
                    <a:lnT>
                      <a:noFill/>
                    </a:lnT>
                    <a:lnB>
                      <a:noFill/>
                    </a:lnB>
                    <a:solidFill>
                      <a:srgbClr val="99EECC"/>
                    </a:solidFill>
                  </a:tcPr>
                </a:tc>
                <a:tc>
                  <a:txBody>
                    <a:bodyPr/>
                    <a:lstStyle/>
                    <a:p>
                      <a:pPr algn="ctr"/>
                      <a:r>
                        <a:rPr lang="en-US" sz="1600"/>
                        <a:t>0.05</a:t>
                      </a:r>
                    </a:p>
                  </a:txBody>
                  <a:tcPr marL="23794" marR="23794" marT="23794" marB="23794" anchor="ctr">
                    <a:lnL>
                      <a:noFill/>
                    </a:lnL>
                    <a:lnR>
                      <a:noFill/>
                    </a:lnR>
                    <a:lnT>
                      <a:noFill/>
                    </a:lnT>
                    <a:lnB>
                      <a:noFill/>
                    </a:lnB>
                    <a:solidFill>
                      <a:srgbClr val="99EECC"/>
                    </a:solidFill>
                  </a:tcPr>
                </a:tc>
                <a:tc>
                  <a:txBody>
                    <a:bodyPr/>
                    <a:lstStyle/>
                    <a:p>
                      <a:pPr algn="ctr"/>
                      <a:r>
                        <a:rPr lang="en-US" sz="1600"/>
                        <a:t>-0.08</a:t>
                      </a:r>
                    </a:p>
                  </a:txBody>
                  <a:tcPr marL="23794" marR="23794" marT="23794" marB="23794" anchor="ctr">
                    <a:lnL>
                      <a:noFill/>
                    </a:lnL>
                    <a:lnR>
                      <a:noFill/>
                    </a:lnR>
                    <a:lnT>
                      <a:noFill/>
                    </a:lnT>
                    <a:lnB>
                      <a:noFill/>
                    </a:lnB>
                    <a:solidFill>
                      <a:srgbClr val="27DE55"/>
                    </a:solidFill>
                  </a:tcPr>
                </a:tc>
                <a:tc>
                  <a:txBody>
                    <a:bodyPr/>
                    <a:lstStyle/>
                    <a:p>
                      <a:pPr algn="ctr"/>
                      <a:r>
                        <a:rPr lang="en-US" sz="1600"/>
                        <a:t>-1.89</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182</a:t>
                      </a:r>
                    </a:p>
                  </a:txBody>
                  <a:tcPr marL="23794" marR="23794" marT="23794" marB="23794" anchor="ctr">
                    <a:lnL>
                      <a:noFill/>
                    </a:lnL>
                    <a:lnR>
                      <a:noFill/>
                    </a:lnR>
                    <a:lnT>
                      <a:noFill/>
                    </a:lnT>
                    <a:lnB>
                      <a:noFill/>
                    </a:lnB>
                  </a:tcPr>
                </a:tc>
                <a:tc>
                  <a:txBody>
                    <a:bodyPr/>
                    <a:lstStyle/>
                    <a:p>
                      <a:pPr algn="ctr"/>
                      <a:r>
                        <a:rPr lang="en-US" sz="1600"/>
                        <a:t>196</a:t>
                      </a:r>
                    </a:p>
                  </a:txBody>
                  <a:tcPr marL="23794" marR="23794" marT="23794" marB="23794" anchor="ctr">
                    <a:lnL>
                      <a:noFill/>
                    </a:lnL>
                    <a:lnR>
                      <a:noFill/>
                    </a:lnR>
                    <a:lnT>
                      <a:noFill/>
                    </a:lnT>
                    <a:lnB>
                      <a:noFill/>
                    </a:lnB>
                  </a:tcPr>
                </a:tc>
                <a:tc>
                  <a:txBody>
                    <a:bodyPr/>
                    <a:lstStyle/>
                    <a:p>
                      <a:pPr algn="ctr"/>
                      <a:r>
                        <a:rPr lang="en-US" sz="1600"/>
                        <a:t>832</a:t>
                      </a:r>
                    </a:p>
                  </a:txBody>
                  <a:tcPr marL="23794" marR="23794" marT="23794" marB="23794" anchor="ctr">
                    <a:lnL>
                      <a:noFill/>
                    </a:lnL>
                    <a:lnR>
                      <a:noFill/>
                    </a:lnR>
                    <a:lnT>
                      <a:noFill/>
                    </a:lnT>
                    <a:lnB>
                      <a:noFill/>
                    </a:lnB>
                  </a:tcPr>
                </a:tc>
                <a:tc>
                  <a:txBody>
                    <a:bodyPr/>
                    <a:lstStyle/>
                    <a:p>
                      <a:pPr algn="ctr"/>
                      <a:r>
                        <a:rPr lang="en-US" sz="1600"/>
                        <a:t>0.09</a:t>
                      </a:r>
                    </a:p>
                  </a:txBody>
                  <a:tcPr marL="23794" marR="23794" marT="23794" marB="23794" anchor="ctr">
                    <a:lnL>
                      <a:noFill/>
                    </a:lnL>
                    <a:lnR>
                      <a:noFill/>
                    </a:lnR>
                    <a:lnT>
                      <a:noFill/>
                    </a:lnT>
                    <a:lnB>
                      <a:noFill/>
                    </a:lnB>
                    <a:solidFill>
                      <a:srgbClr val="99DDCC"/>
                    </a:solidFill>
                  </a:tcPr>
                </a:tc>
                <a:tc>
                  <a:txBody>
                    <a:bodyPr/>
                    <a:lstStyle/>
                    <a:p>
                      <a:pPr algn="ctr"/>
                      <a:r>
                        <a:rPr lang="en-US" sz="1600"/>
                        <a:t>0.15</a:t>
                      </a:r>
                    </a:p>
                  </a:txBody>
                  <a:tcPr marL="23794" marR="23794" marT="23794" marB="23794" anchor="ctr">
                    <a:lnL>
                      <a:noFill/>
                    </a:lnL>
                    <a:lnR>
                      <a:noFill/>
                    </a:lnR>
                    <a:lnT>
                      <a:noFill/>
                    </a:lnT>
                    <a:lnB>
                      <a:noFill/>
                    </a:lnB>
                    <a:solidFill>
                      <a:srgbClr val="99CCCC"/>
                    </a:solidFill>
                  </a:tcPr>
                </a:tc>
                <a:tc>
                  <a:txBody>
                    <a:bodyPr/>
                    <a:lstStyle/>
                    <a:p>
                      <a:pPr algn="ctr"/>
                      <a:r>
                        <a:rPr lang="en-US" sz="1600"/>
                        <a:t>0.20</a:t>
                      </a:r>
                    </a:p>
                  </a:txBody>
                  <a:tcPr marL="23794" marR="23794" marT="23794" marB="23794" anchor="ctr">
                    <a:lnL>
                      <a:noFill/>
                    </a:lnL>
                    <a:lnR>
                      <a:noFill/>
                    </a:lnR>
                    <a:lnT>
                      <a:noFill/>
                    </a:lnT>
                    <a:lnB>
                      <a:noFill/>
                    </a:lnB>
                    <a:solidFill>
                      <a:srgbClr val="99BBCC"/>
                    </a:solidFill>
                  </a:tcPr>
                </a:tc>
                <a:tc>
                  <a:txBody>
                    <a:bodyPr/>
                    <a:lstStyle/>
                    <a:p>
                      <a:pPr algn="ctr"/>
                      <a:r>
                        <a:rPr lang="en-US" sz="1600"/>
                        <a:t>0.19</a:t>
                      </a:r>
                    </a:p>
                  </a:txBody>
                  <a:tcPr marL="23794" marR="23794" marT="23794" marB="23794" anchor="ctr">
                    <a:lnL>
                      <a:noFill/>
                    </a:lnL>
                    <a:lnR>
                      <a:noFill/>
                    </a:lnR>
                    <a:lnT>
                      <a:noFill/>
                    </a:lnT>
                    <a:lnB>
                      <a:noFill/>
                    </a:lnB>
                    <a:solidFill>
                      <a:srgbClr val="99CCCC"/>
                    </a:solidFill>
                  </a:tcPr>
                </a:tc>
                <a:tc>
                  <a:txBody>
                    <a:bodyPr/>
                    <a:lstStyle/>
                    <a:p>
                      <a:pPr algn="ctr"/>
                      <a:r>
                        <a:rPr lang="en-US" sz="1600"/>
                        <a:t>0.18</a:t>
                      </a:r>
                    </a:p>
                  </a:txBody>
                  <a:tcPr marL="23794" marR="23794" marT="23794" marB="23794" anchor="ctr">
                    <a:lnL>
                      <a:noFill/>
                    </a:lnL>
                    <a:lnR>
                      <a:noFill/>
                    </a:lnR>
                    <a:lnT>
                      <a:noFill/>
                    </a:lnT>
                    <a:lnB>
                      <a:noFill/>
                    </a:lnB>
                    <a:solidFill>
                      <a:srgbClr val="99CCCC"/>
                    </a:solidFill>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0.05</a:t>
                      </a:r>
                    </a:p>
                  </a:txBody>
                  <a:tcPr marL="23794" marR="23794" marT="23794" marB="23794" anchor="ctr">
                    <a:lnL>
                      <a:noFill/>
                    </a:lnL>
                    <a:lnR>
                      <a:noFill/>
                    </a:lnR>
                    <a:lnT>
                      <a:noFill/>
                    </a:lnT>
                    <a:lnB>
                      <a:noFill/>
                    </a:lnB>
                    <a:solidFill>
                      <a:srgbClr val="99EECC"/>
                    </a:solidFill>
                  </a:tcPr>
                </a:tc>
                <a:tc>
                  <a:txBody>
                    <a:bodyPr/>
                    <a:lstStyle/>
                    <a:p>
                      <a:pPr algn="ctr"/>
                      <a:r>
                        <a:rPr lang="en-US" sz="1600"/>
                        <a:t>0.01</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-0.12</a:t>
                      </a:r>
                    </a:p>
                  </a:txBody>
                  <a:tcPr marL="23794" marR="23794" marT="23794" marB="23794" anchor="ctr">
                    <a:lnL>
                      <a:noFill/>
                    </a:lnL>
                    <a:lnR>
                      <a:noFill/>
                    </a:lnR>
                    <a:lnT>
                      <a:noFill/>
                    </a:lnT>
                    <a:lnB>
                      <a:noFill/>
                    </a:lnB>
                    <a:solidFill>
                      <a:srgbClr val="27DE55"/>
                    </a:solidFill>
                  </a:tcPr>
                </a:tc>
                <a:tc>
                  <a:txBody>
                    <a:bodyPr/>
                    <a:lstStyle/>
                    <a:p>
                      <a:pPr algn="ctr"/>
                      <a:r>
                        <a:rPr lang="en-US" sz="1600"/>
                        <a:t>-1.84</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250</a:t>
                      </a:r>
                    </a:p>
                  </a:txBody>
                  <a:tcPr marL="23794" marR="23794" marT="23794" marB="23794" anchor="ctr">
                    <a:lnL>
                      <a:noFill/>
                    </a:lnL>
                    <a:lnR>
                      <a:noFill/>
                    </a:lnR>
                    <a:lnT>
                      <a:noFill/>
                    </a:lnT>
                    <a:lnB>
                      <a:noFill/>
                    </a:lnB>
                  </a:tcPr>
                </a:tc>
                <a:tc>
                  <a:txBody>
                    <a:bodyPr/>
                    <a:lstStyle/>
                    <a:p>
                      <a:pPr algn="ctr"/>
                      <a:r>
                        <a:rPr lang="en-US" sz="1600"/>
                        <a:t>267</a:t>
                      </a:r>
                    </a:p>
                  </a:txBody>
                  <a:tcPr marL="23794" marR="23794" marT="23794" marB="23794" anchor="ctr">
                    <a:lnL>
                      <a:noFill/>
                    </a:lnL>
                    <a:lnR>
                      <a:noFill/>
                    </a:lnR>
                    <a:lnT>
                      <a:noFill/>
                    </a:lnT>
                    <a:lnB>
                      <a:noFill/>
                    </a:lnB>
                  </a:tcPr>
                </a:tc>
                <a:tc>
                  <a:txBody>
                    <a:bodyPr/>
                    <a:lstStyle/>
                    <a:p>
                      <a:pPr algn="ctr"/>
                      <a:r>
                        <a:rPr lang="en-US" sz="1600"/>
                        <a:t>4</a:t>
                      </a:r>
                    </a:p>
                  </a:txBody>
                  <a:tcPr marL="23794" marR="23794" marT="23794" marB="23794" anchor="ctr">
                    <a:lnL>
                      <a:noFill/>
                    </a:lnL>
                    <a:lnR>
                      <a:noFill/>
                    </a:lnR>
                    <a:lnT>
                      <a:noFill/>
                    </a:lnT>
                    <a:lnB>
                      <a:noFill/>
                    </a:lnB>
                  </a:tcPr>
                </a:tc>
                <a:tc>
                  <a:txBody>
                    <a:bodyPr/>
                    <a:lstStyle/>
                    <a:p>
                      <a:pPr algn="ctr"/>
                      <a:r>
                        <a:rPr lang="en-US" sz="1600"/>
                        <a:t>0.25</a:t>
                      </a:r>
                    </a:p>
                  </a:txBody>
                  <a:tcPr marL="23794" marR="23794" marT="23794" marB="23794" anchor="ctr">
                    <a:lnL>
                      <a:noFill/>
                    </a:lnL>
                    <a:lnR>
                      <a:noFill/>
                    </a:lnR>
                    <a:lnT>
                      <a:noFill/>
                    </a:lnT>
                    <a:lnB>
                      <a:noFill/>
                    </a:lnB>
                    <a:solidFill>
                      <a:srgbClr val="99BB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0.25</a:t>
                      </a:r>
                    </a:p>
                  </a:txBody>
                  <a:tcPr marL="23794" marR="23794" marT="23794" marB="23794" anchor="ctr">
                    <a:lnL>
                      <a:noFill/>
                    </a:lnL>
                    <a:lnR>
                      <a:noFill/>
                    </a:lnR>
                    <a:lnT>
                      <a:noFill/>
                    </a:lnT>
                    <a:lnB>
                      <a:noFill/>
                    </a:lnB>
                    <a:solidFill>
                      <a:srgbClr val="99BB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0.25</a:t>
                      </a:r>
                    </a:p>
                  </a:txBody>
                  <a:tcPr marL="23794" marR="23794" marT="23794" marB="23794" anchor="ctr">
                    <a:lnL>
                      <a:noFill/>
                    </a:lnL>
                    <a:lnR>
                      <a:noFill/>
                    </a:lnR>
                    <a:lnT>
                      <a:noFill/>
                    </a:lnT>
                    <a:lnB>
                      <a:noFill/>
                    </a:lnB>
                    <a:solidFill>
                      <a:srgbClr val="99BB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0.25</a:t>
                      </a:r>
                    </a:p>
                  </a:txBody>
                  <a:tcPr marL="23794" marR="23794" marT="23794" marB="23794" anchor="ctr">
                    <a:lnL>
                      <a:noFill/>
                    </a:lnL>
                    <a:lnR>
                      <a:noFill/>
                    </a:lnR>
                    <a:lnT>
                      <a:noFill/>
                    </a:lnT>
                    <a:lnB>
                      <a:noFill/>
                    </a:lnB>
                    <a:solidFill>
                      <a:srgbClr val="99BBCC"/>
                    </a:solidFill>
                  </a:tcPr>
                </a:tc>
                <a:tc>
                  <a:txBody>
                    <a:bodyPr/>
                    <a:lstStyle/>
                    <a:p>
                      <a:pPr algn="ctr"/>
                      <a:r>
                        <a:rPr lang="en-US" sz="1600"/>
                        <a:t>0.48</a:t>
                      </a:r>
                    </a:p>
                  </a:txBody>
                  <a:tcPr marL="23794" marR="23794" marT="23794" marB="23794" anchor="ctr">
                    <a:lnL>
                      <a:noFill/>
                    </a:lnL>
                    <a:lnR>
                      <a:noFill/>
                    </a:lnR>
                    <a:lnT>
                      <a:noFill/>
                    </a:lnT>
                    <a:lnB>
                      <a:noFill/>
                    </a:lnB>
                    <a:solidFill>
                      <a:srgbClr val="27DE55"/>
                    </a:solidFill>
                  </a:tcPr>
                </a:tc>
                <a:tc>
                  <a:txBody>
                    <a:bodyPr/>
                    <a:lstStyle/>
                    <a:p>
                      <a:pPr algn="ctr"/>
                      <a:r>
                        <a:rPr lang="en-US" sz="1600"/>
                        <a:t>-2.28</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1</a:t>
                      </a:r>
                    </a:p>
                  </a:txBody>
                  <a:tcPr marL="23794" marR="23794" marT="23794" marB="23794" anchor="ctr">
                    <a:lnL>
                      <a:noFill/>
                    </a:lnL>
                    <a:lnR>
                      <a:noFill/>
                    </a:lnR>
                    <a:lnT>
                      <a:noFill/>
                    </a:lnT>
                    <a:lnB>
                      <a:noFill/>
                    </a:lnB>
                  </a:tcPr>
                </a:tc>
                <a:tc>
                  <a:txBody>
                    <a:bodyPr/>
                    <a:lstStyle/>
                    <a:p>
                      <a:pPr algn="ctr"/>
                      <a:r>
                        <a:rPr lang="en-US" sz="1600"/>
                        <a:t>24</a:t>
                      </a:r>
                    </a:p>
                  </a:txBody>
                  <a:tcPr marL="23794" marR="23794" marT="23794" marB="23794" anchor="ctr">
                    <a:lnL>
                      <a:noFill/>
                    </a:lnL>
                    <a:lnR>
                      <a:noFill/>
                    </a:lnR>
                    <a:lnT>
                      <a:noFill/>
                    </a:lnT>
                    <a:lnB>
                      <a:noFill/>
                    </a:lnB>
                  </a:tcPr>
                </a:tc>
                <a:tc>
                  <a:txBody>
                    <a:bodyPr/>
                    <a:lstStyle/>
                    <a:p>
                      <a:pPr algn="ctr"/>
                      <a:r>
                        <a:rPr lang="en-US" sz="1600"/>
                        <a:t>269</a:t>
                      </a:r>
                    </a:p>
                  </a:txBody>
                  <a:tcPr marL="23794" marR="23794" marT="23794" marB="23794" anchor="ctr">
                    <a:lnL>
                      <a:noFill/>
                    </a:lnL>
                    <a:lnR>
                      <a:noFill/>
                    </a:lnR>
                    <a:lnT>
                      <a:noFill/>
                    </a:lnT>
                    <a:lnB>
                      <a:noFill/>
                    </a:lnB>
                  </a:tcPr>
                </a:tc>
                <a:tc>
                  <a:txBody>
                    <a:bodyPr/>
                    <a:lstStyle/>
                    <a:p>
                      <a:pPr algn="ctr"/>
                      <a:r>
                        <a:rPr lang="en-US" sz="1600"/>
                        <a:t>0.10</a:t>
                      </a:r>
                    </a:p>
                  </a:txBody>
                  <a:tcPr marL="23794" marR="23794" marT="23794" marB="23794" anchor="ctr">
                    <a:lnL>
                      <a:noFill/>
                    </a:lnL>
                    <a:lnR>
                      <a:noFill/>
                    </a:lnR>
                    <a:lnT>
                      <a:noFill/>
                    </a:lnT>
                    <a:lnB>
                      <a:noFill/>
                    </a:lnB>
                    <a:solidFill>
                      <a:srgbClr val="99DDCC"/>
                    </a:solidFill>
                  </a:tcPr>
                </a:tc>
                <a:tc>
                  <a:txBody>
                    <a:bodyPr/>
                    <a:lstStyle/>
                    <a:p>
                      <a:pPr algn="ctr"/>
                      <a:r>
                        <a:rPr lang="en-US" sz="1600"/>
                        <a:t>0.12</a:t>
                      </a:r>
                    </a:p>
                  </a:txBody>
                  <a:tcPr marL="23794" marR="23794" marT="23794" marB="23794" anchor="ctr">
                    <a:lnL>
                      <a:noFill/>
                    </a:lnL>
                    <a:lnR>
                      <a:noFill/>
                    </a:lnR>
                    <a:lnT>
                      <a:noFill/>
                    </a:lnT>
                    <a:lnB>
                      <a:noFill/>
                    </a:lnB>
                    <a:solidFill>
                      <a:srgbClr val="99DDCC"/>
                    </a:solidFill>
                  </a:tcPr>
                </a:tc>
                <a:tc>
                  <a:txBody>
                    <a:bodyPr/>
                    <a:lstStyle/>
                    <a:p>
                      <a:pPr algn="ctr"/>
                      <a:r>
                        <a:rPr lang="en-US" sz="1600"/>
                        <a:t>0.12</a:t>
                      </a:r>
                    </a:p>
                  </a:txBody>
                  <a:tcPr marL="23794" marR="23794" marT="23794" marB="23794" anchor="ctr">
                    <a:lnL>
                      <a:noFill/>
                    </a:lnL>
                    <a:lnR>
                      <a:noFill/>
                    </a:lnR>
                    <a:lnT>
                      <a:noFill/>
                    </a:lnT>
                    <a:lnB>
                      <a:noFill/>
                    </a:lnB>
                    <a:solidFill>
                      <a:srgbClr val="99DDCC"/>
                    </a:solidFill>
                  </a:tcPr>
                </a:tc>
                <a:tc>
                  <a:txBody>
                    <a:bodyPr/>
                    <a:lstStyle/>
                    <a:p>
                      <a:pPr algn="ctr"/>
                      <a:r>
                        <a:rPr lang="en-US" sz="1600"/>
                        <a:t>0.17</a:t>
                      </a:r>
                    </a:p>
                  </a:txBody>
                  <a:tcPr marL="23794" marR="23794" marT="23794" marB="23794" anchor="ctr">
                    <a:lnL>
                      <a:noFill/>
                    </a:lnL>
                    <a:lnR>
                      <a:noFill/>
                    </a:lnR>
                    <a:lnT>
                      <a:noFill/>
                    </a:lnT>
                    <a:lnB>
                      <a:noFill/>
                    </a:lnB>
                    <a:solidFill>
                      <a:srgbClr val="99CCCC"/>
                    </a:solidFill>
                  </a:tcPr>
                </a:tc>
                <a:tc>
                  <a:txBody>
                    <a:bodyPr/>
                    <a:lstStyle/>
                    <a:p>
                      <a:pPr algn="ctr"/>
                      <a:r>
                        <a:rPr lang="en-US" sz="1600"/>
                        <a:t>0.12</a:t>
                      </a:r>
                    </a:p>
                  </a:txBody>
                  <a:tcPr marL="23794" marR="23794" marT="23794" marB="23794" anchor="ctr">
                    <a:lnL>
                      <a:noFill/>
                    </a:lnL>
                    <a:lnR>
                      <a:noFill/>
                    </a:lnR>
                    <a:lnT>
                      <a:noFill/>
                    </a:lnT>
                    <a:lnB>
                      <a:noFill/>
                    </a:lnB>
                    <a:solidFill>
                      <a:srgbClr val="99DDCC"/>
                    </a:solidFill>
                  </a:tcPr>
                </a:tc>
                <a:tc>
                  <a:txBody>
                    <a:bodyPr/>
                    <a:lstStyle/>
                    <a:p>
                      <a:pPr algn="ctr"/>
                      <a:r>
                        <a:rPr lang="en-US" sz="1600"/>
                        <a:t>0.12</a:t>
                      </a:r>
                    </a:p>
                  </a:txBody>
                  <a:tcPr marL="23794" marR="23794" marT="23794" marB="23794" anchor="ctr">
                    <a:lnL>
                      <a:noFill/>
                    </a:lnL>
                    <a:lnR>
                      <a:noFill/>
                    </a:lnR>
                    <a:lnT>
                      <a:noFill/>
                    </a:lnT>
                    <a:lnB>
                      <a:noFill/>
                    </a:lnB>
                    <a:solidFill>
                      <a:srgbClr val="99DDCC"/>
                    </a:solidFill>
                  </a:tcPr>
                </a:tc>
                <a:tc>
                  <a:txBody>
                    <a:bodyPr/>
                    <a:lstStyle/>
                    <a:p>
                      <a:pPr algn="ctr"/>
                      <a:r>
                        <a:rPr lang="en-US" sz="1600"/>
                        <a:t>0.14</a:t>
                      </a:r>
                    </a:p>
                  </a:txBody>
                  <a:tcPr marL="23794" marR="23794" marT="23794" marB="23794" anchor="ctr">
                    <a:lnL>
                      <a:noFill/>
                    </a:lnL>
                    <a:lnR>
                      <a:noFill/>
                    </a:lnR>
                    <a:lnT>
                      <a:noFill/>
                    </a:lnT>
                    <a:lnB>
                      <a:noFill/>
                    </a:lnB>
                    <a:solidFill>
                      <a:srgbClr val="99CCCC"/>
                    </a:solidFill>
                  </a:tcPr>
                </a:tc>
                <a:tc>
                  <a:txBody>
                    <a:bodyPr/>
                    <a:lstStyle/>
                    <a:p>
                      <a:pPr algn="ctr"/>
                      <a:r>
                        <a:rPr lang="en-US" sz="1600"/>
                        <a:t>0.04</a:t>
                      </a:r>
                    </a:p>
                  </a:txBody>
                  <a:tcPr marL="23794" marR="23794" marT="23794" marB="23794" anchor="ctr">
                    <a:lnL>
                      <a:noFill/>
                    </a:lnL>
                    <a:lnR>
                      <a:noFill/>
                    </a:lnR>
                    <a:lnT>
                      <a:noFill/>
                    </a:lnT>
                    <a:lnB>
                      <a:noFill/>
                    </a:lnB>
                    <a:solidFill>
                      <a:srgbClr val="99EECC"/>
                    </a:solidFill>
                  </a:tcPr>
                </a:tc>
                <a:tc>
                  <a:txBody>
                    <a:bodyPr/>
                    <a:lstStyle/>
                    <a:p>
                      <a:pPr algn="ctr"/>
                      <a:r>
                        <a:rPr lang="en-US" sz="1600"/>
                        <a:t>0.04</a:t>
                      </a:r>
                    </a:p>
                  </a:txBody>
                  <a:tcPr marL="23794" marR="23794" marT="23794" marB="23794" anchor="ctr">
                    <a:lnL>
                      <a:noFill/>
                    </a:lnL>
                    <a:lnR>
                      <a:noFill/>
                    </a:lnR>
                    <a:lnT>
                      <a:noFill/>
                    </a:lnT>
                    <a:lnB>
                      <a:noFill/>
                    </a:lnB>
                    <a:solidFill>
                      <a:srgbClr val="99EECC"/>
                    </a:solidFill>
                  </a:tcPr>
                </a:tc>
                <a:tc>
                  <a:txBody>
                    <a:bodyPr/>
                    <a:lstStyle/>
                    <a:p>
                      <a:pPr algn="ctr"/>
                      <a:r>
                        <a:rPr lang="en-US" sz="1600"/>
                        <a:t>0.03</a:t>
                      </a:r>
                    </a:p>
                  </a:txBody>
                  <a:tcPr marL="23794" marR="23794" marT="23794" marB="23794" anchor="ctr">
                    <a:lnL>
                      <a:noFill/>
                    </a:lnL>
                    <a:lnR>
                      <a:noFill/>
                    </a:lnR>
                    <a:lnT>
                      <a:noFill/>
                    </a:lnT>
                    <a:lnB>
                      <a:noFill/>
                    </a:lnB>
                    <a:solidFill>
                      <a:srgbClr val="99EECC"/>
                    </a:solidFill>
                  </a:tcPr>
                </a:tc>
                <a:tc>
                  <a:txBody>
                    <a:bodyPr/>
                    <a:lstStyle/>
                    <a:p>
                      <a:pPr algn="ctr"/>
                      <a:r>
                        <a:rPr lang="en-US" sz="1600"/>
                        <a:t>-0.33</a:t>
                      </a:r>
                    </a:p>
                  </a:txBody>
                  <a:tcPr marL="23794" marR="23794" marT="23794" marB="23794" anchor="ctr">
                    <a:lnL>
                      <a:noFill/>
                    </a:lnL>
                    <a:lnR>
                      <a:noFill/>
                    </a:lnR>
                    <a:lnT>
                      <a:noFill/>
                    </a:lnT>
                    <a:lnB>
                      <a:noFill/>
                    </a:lnB>
                    <a:solidFill>
                      <a:srgbClr val="27DE55"/>
                    </a:solidFill>
                  </a:tcPr>
                </a:tc>
                <a:tc>
                  <a:txBody>
                    <a:bodyPr/>
                    <a:lstStyle/>
                    <a:p>
                      <a:pPr algn="ctr"/>
                      <a:r>
                        <a:rPr lang="en-US" sz="1600"/>
                        <a:t>-0.88</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24</a:t>
                      </a:r>
                    </a:p>
                  </a:txBody>
                  <a:tcPr marL="23794" marR="23794" marT="23794" marB="23794" anchor="ctr">
                    <a:lnL>
                      <a:noFill/>
                    </a:lnL>
                    <a:lnR>
                      <a:noFill/>
                    </a:lnR>
                    <a:lnT>
                      <a:noFill/>
                    </a:lnT>
                    <a:lnB>
                      <a:noFill/>
                    </a:lnB>
                  </a:tcPr>
                </a:tc>
                <a:tc>
                  <a:txBody>
                    <a:bodyPr/>
                    <a:lstStyle/>
                    <a:p>
                      <a:pPr algn="ctr"/>
                      <a:r>
                        <a:rPr lang="en-US" sz="1600"/>
                        <a:t>65</a:t>
                      </a:r>
                    </a:p>
                  </a:txBody>
                  <a:tcPr marL="23794" marR="23794" marT="23794" marB="23794" anchor="ctr">
                    <a:lnL>
                      <a:noFill/>
                    </a:lnL>
                    <a:lnR>
                      <a:noFill/>
                    </a:lnR>
                    <a:lnT>
                      <a:noFill/>
                    </a:lnT>
                    <a:lnB>
                      <a:noFill/>
                    </a:lnB>
                  </a:tcPr>
                </a:tc>
                <a:tc>
                  <a:txBody>
                    <a:bodyPr/>
                    <a:lstStyle/>
                    <a:p>
                      <a:pPr algn="ctr"/>
                      <a:r>
                        <a:rPr lang="en-US" sz="1600"/>
                        <a:t>51</a:t>
                      </a:r>
                    </a:p>
                  </a:txBody>
                  <a:tcPr marL="23794" marR="23794" marT="23794" marB="23794" anchor="ctr">
                    <a:lnL>
                      <a:noFill/>
                    </a:lnL>
                    <a:lnR>
                      <a:noFill/>
                    </a:lnR>
                    <a:lnT>
                      <a:noFill/>
                    </a:lnT>
                    <a:lnB>
                      <a:noFill/>
                    </a:lnB>
                  </a:tcPr>
                </a:tc>
                <a:tc>
                  <a:txBody>
                    <a:bodyPr/>
                    <a:lstStyle/>
                    <a:p>
                      <a:pPr algn="ctr"/>
                      <a:r>
                        <a:rPr lang="en-US" sz="1600"/>
                        <a:t>0.22</a:t>
                      </a:r>
                    </a:p>
                  </a:txBody>
                  <a:tcPr marL="23794" marR="23794" marT="23794" marB="23794" anchor="ctr">
                    <a:lnL>
                      <a:noFill/>
                    </a:lnL>
                    <a:lnR>
                      <a:noFill/>
                    </a:lnR>
                    <a:lnT>
                      <a:noFill/>
                    </a:lnT>
                    <a:lnB>
                      <a:noFill/>
                    </a:lnB>
                    <a:solidFill>
                      <a:srgbClr val="99BBCC"/>
                    </a:solidFill>
                  </a:tcPr>
                </a:tc>
                <a:tc>
                  <a:txBody>
                    <a:bodyPr/>
                    <a:lstStyle/>
                    <a:p>
                      <a:pPr algn="ctr"/>
                      <a:r>
                        <a:rPr lang="en-US" sz="1600"/>
                        <a:t>0.22</a:t>
                      </a:r>
                    </a:p>
                  </a:txBody>
                  <a:tcPr marL="23794" marR="23794" marT="23794" marB="23794" anchor="ctr">
                    <a:lnL>
                      <a:noFill/>
                    </a:lnL>
                    <a:lnR>
                      <a:noFill/>
                    </a:lnR>
                    <a:lnT>
                      <a:noFill/>
                    </a:lnT>
                    <a:lnB>
                      <a:noFill/>
                    </a:lnB>
                    <a:solidFill>
                      <a:srgbClr val="99BBCC"/>
                    </a:solidFill>
                  </a:tcPr>
                </a:tc>
                <a:tc>
                  <a:txBody>
                    <a:bodyPr/>
                    <a:lstStyle/>
                    <a:p>
                      <a:pPr algn="ctr"/>
                      <a:r>
                        <a:rPr lang="en-US" sz="1600"/>
                        <a:t>0.20</a:t>
                      </a:r>
                    </a:p>
                  </a:txBody>
                  <a:tcPr marL="23794" marR="23794" marT="23794" marB="23794" anchor="ctr">
                    <a:lnL>
                      <a:noFill/>
                    </a:lnL>
                    <a:lnR>
                      <a:noFill/>
                    </a:lnR>
                    <a:lnT>
                      <a:noFill/>
                    </a:lnT>
                    <a:lnB>
                      <a:noFill/>
                    </a:lnB>
                    <a:solidFill>
                      <a:srgbClr val="99CCCC"/>
                    </a:solidFill>
                  </a:tcPr>
                </a:tc>
                <a:tc>
                  <a:txBody>
                    <a:bodyPr/>
                    <a:lstStyle/>
                    <a:p>
                      <a:pPr algn="ctr"/>
                      <a:r>
                        <a:rPr lang="en-US" sz="1600"/>
                        <a:t>0.14</a:t>
                      </a:r>
                    </a:p>
                  </a:txBody>
                  <a:tcPr marL="23794" marR="23794" marT="23794" marB="23794" anchor="ctr">
                    <a:lnL>
                      <a:noFill/>
                    </a:lnL>
                    <a:lnR>
                      <a:noFill/>
                    </a:lnR>
                    <a:lnT>
                      <a:noFill/>
                    </a:lnT>
                    <a:lnB>
                      <a:noFill/>
                    </a:lnB>
                    <a:solidFill>
                      <a:srgbClr val="99CCCC"/>
                    </a:solidFill>
                  </a:tcPr>
                </a:tc>
                <a:tc>
                  <a:txBody>
                    <a:bodyPr/>
                    <a:lstStyle/>
                    <a:p>
                      <a:pPr algn="ctr"/>
                      <a:r>
                        <a:rPr lang="en-US" sz="1600"/>
                        <a:t>0.06</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0.04</a:t>
                      </a:r>
                    </a:p>
                  </a:txBody>
                  <a:tcPr marL="23794" marR="23794" marT="23794" marB="23794" anchor="ctr">
                    <a:lnL>
                      <a:noFill/>
                    </a:lnL>
                    <a:lnR>
                      <a:noFill/>
                    </a:lnR>
                    <a:lnT>
                      <a:noFill/>
                    </a:lnT>
                    <a:lnB>
                      <a:noFill/>
                    </a:lnB>
                    <a:solidFill>
                      <a:srgbClr val="99EECC"/>
                    </a:solidFill>
                  </a:tcPr>
                </a:tc>
                <a:tc>
                  <a:txBody>
                    <a:bodyPr/>
                    <a:lstStyle/>
                    <a:p>
                      <a:pPr algn="ctr"/>
                      <a:r>
                        <a:rPr lang="en-US" sz="1600"/>
                        <a:t>0.08</a:t>
                      </a:r>
                    </a:p>
                  </a:txBody>
                  <a:tcPr marL="23794" marR="23794" marT="23794" marB="23794" anchor="ctr">
                    <a:lnL>
                      <a:noFill/>
                    </a:lnL>
                    <a:lnR>
                      <a:noFill/>
                    </a:lnR>
                    <a:lnT>
                      <a:noFill/>
                    </a:lnT>
                    <a:lnB>
                      <a:noFill/>
                    </a:lnB>
                    <a:solidFill>
                      <a:srgbClr val="99DDCC"/>
                    </a:solidFill>
                  </a:tcPr>
                </a:tc>
                <a:tc>
                  <a:txBody>
                    <a:bodyPr/>
                    <a:lstStyle/>
                    <a:p>
                      <a:pPr algn="ctr"/>
                      <a:r>
                        <a:rPr lang="en-US" sz="1600"/>
                        <a:t>0.02</a:t>
                      </a:r>
                    </a:p>
                  </a:txBody>
                  <a:tcPr marL="23794" marR="23794" marT="23794" marB="23794" anchor="ctr">
                    <a:lnL>
                      <a:noFill/>
                    </a:lnL>
                    <a:lnR>
                      <a:noFill/>
                    </a:lnR>
                    <a:lnT>
                      <a:noFill/>
                    </a:lnT>
                    <a:lnB>
                      <a:noFill/>
                    </a:lnB>
                    <a:solidFill>
                      <a:srgbClr val="99EECC"/>
                    </a:solidFill>
                  </a:tcPr>
                </a:tc>
                <a:tc>
                  <a:txBody>
                    <a:bodyPr/>
                    <a:lstStyle/>
                    <a:p>
                      <a:pPr algn="ctr"/>
                      <a:r>
                        <a:rPr lang="en-US" sz="1600"/>
                        <a:t>0.04</a:t>
                      </a:r>
                    </a:p>
                  </a:txBody>
                  <a:tcPr marL="23794" marR="23794" marT="23794" marB="23794" anchor="ctr">
                    <a:lnL>
                      <a:noFill/>
                    </a:lnL>
                    <a:lnR>
                      <a:noFill/>
                    </a:lnR>
                    <a:lnT>
                      <a:noFill/>
                    </a:lnT>
                    <a:lnB>
                      <a:noFill/>
                    </a:lnB>
                    <a:solidFill>
                      <a:srgbClr val="99EECC"/>
                    </a:solidFill>
                  </a:tcPr>
                </a:tc>
                <a:tc>
                  <a:txBody>
                    <a:bodyPr/>
                    <a:lstStyle/>
                    <a:p>
                      <a:pPr algn="ctr"/>
                      <a:r>
                        <a:rPr lang="en-US" sz="1600"/>
                        <a:t>0.47</a:t>
                      </a:r>
                    </a:p>
                  </a:txBody>
                  <a:tcPr marL="23794" marR="23794" marT="23794" marB="23794" anchor="ctr">
                    <a:lnL>
                      <a:noFill/>
                    </a:lnL>
                    <a:lnR>
                      <a:noFill/>
                    </a:lnR>
                    <a:lnT>
                      <a:noFill/>
                    </a:lnT>
                    <a:lnB>
                      <a:noFill/>
                    </a:lnB>
                    <a:solidFill>
                      <a:srgbClr val="27DE55"/>
                    </a:solidFill>
                  </a:tcPr>
                </a:tc>
                <a:tc>
                  <a:txBody>
                    <a:bodyPr/>
                    <a:lstStyle/>
                    <a:p>
                      <a:pPr algn="ctr"/>
                      <a:r>
                        <a:rPr lang="en-US" sz="1600"/>
                        <a:t>-1.62</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66</a:t>
                      </a:r>
                    </a:p>
                  </a:txBody>
                  <a:tcPr marL="23794" marR="23794" marT="23794" marB="23794" anchor="ctr">
                    <a:lnL>
                      <a:noFill/>
                    </a:lnL>
                    <a:lnR>
                      <a:noFill/>
                    </a:lnR>
                    <a:lnT>
                      <a:noFill/>
                    </a:lnT>
                    <a:lnB>
                      <a:noFill/>
                    </a:lnB>
                  </a:tcPr>
                </a:tc>
                <a:tc>
                  <a:txBody>
                    <a:bodyPr/>
                    <a:lstStyle/>
                    <a:p>
                      <a:pPr algn="ctr"/>
                      <a:r>
                        <a:rPr lang="en-US" sz="1600"/>
                        <a:t>101</a:t>
                      </a:r>
                    </a:p>
                  </a:txBody>
                  <a:tcPr marL="23794" marR="23794" marT="23794" marB="23794" anchor="ctr">
                    <a:lnL>
                      <a:noFill/>
                    </a:lnL>
                    <a:lnR>
                      <a:noFill/>
                    </a:lnR>
                    <a:lnT>
                      <a:noFill/>
                    </a:lnT>
                    <a:lnB>
                      <a:noFill/>
                    </a:lnB>
                  </a:tcPr>
                </a:tc>
                <a:tc>
                  <a:txBody>
                    <a:bodyPr/>
                    <a:lstStyle/>
                    <a:p>
                      <a:pPr algn="ctr"/>
                      <a:r>
                        <a:rPr lang="en-US" sz="1600"/>
                        <a:t>334</a:t>
                      </a:r>
                    </a:p>
                  </a:txBody>
                  <a:tcPr marL="23794" marR="23794" marT="23794" marB="23794" anchor="ctr">
                    <a:lnL>
                      <a:noFill/>
                    </a:lnL>
                    <a:lnR>
                      <a:noFill/>
                    </a:lnR>
                    <a:lnT>
                      <a:noFill/>
                    </a:lnT>
                    <a:lnB>
                      <a:noFill/>
                    </a:lnB>
                  </a:tcPr>
                </a:tc>
                <a:tc>
                  <a:txBody>
                    <a:bodyPr/>
                    <a:lstStyle/>
                    <a:p>
                      <a:pPr algn="ctr"/>
                      <a:r>
                        <a:rPr lang="en-US" sz="1600"/>
                        <a:t>0.09</a:t>
                      </a:r>
                    </a:p>
                  </a:txBody>
                  <a:tcPr marL="23794" marR="23794" marT="23794" marB="23794" anchor="ctr">
                    <a:lnL>
                      <a:noFill/>
                    </a:lnL>
                    <a:lnR>
                      <a:noFill/>
                    </a:lnR>
                    <a:lnT>
                      <a:noFill/>
                    </a:lnT>
                    <a:lnB>
                      <a:noFill/>
                    </a:lnB>
                    <a:solidFill>
                      <a:srgbClr val="99DDCC"/>
                    </a:solidFill>
                  </a:tcPr>
                </a:tc>
                <a:tc>
                  <a:txBody>
                    <a:bodyPr/>
                    <a:lstStyle/>
                    <a:p>
                      <a:pPr algn="ctr"/>
                      <a:r>
                        <a:rPr lang="en-US" sz="1600"/>
                        <a:t>0.08</a:t>
                      </a:r>
                    </a:p>
                  </a:txBody>
                  <a:tcPr marL="23794" marR="23794" marT="23794" marB="23794" anchor="ctr">
                    <a:lnL>
                      <a:noFill/>
                    </a:lnL>
                    <a:lnR>
                      <a:noFill/>
                    </a:lnR>
                    <a:lnT>
                      <a:noFill/>
                    </a:lnT>
                    <a:lnB>
                      <a:noFill/>
                    </a:lnB>
                    <a:solidFill>
                      <a:srgbClr val="99DDCC"/>
                    </a:solidFill>
                  </a:tcPr>
                </a:tc>
                <a:tc>
                  <a:txBody>
                    <a:bodyPr/>
                    <a:lstStyle/>
                    <a:p>
                      <a:pPr algn="ctr"/>
                      <a:r>
                        <a:rPr lang="en-US" sz="1600"/>
                        <a:t>0.11</a:t>
                      </a:r>
                    </a:p>
                  </a:txBody>
                  <a:tcPr marL="23794" marR="23794" marT="23794" marB="23794" anchor="ctr">
                    <a:lnL>
                      <a:noFill/>
                    </a:lnL>
                    <a:lnR>
                      <a:noFill/>
                    </a:lnR>
                    <a:lnT>
                      <a:noFill/>
                    </a:lnT>
                    <a:lnB>
                      <a:noFill/>
                    </a:lnB>
                    <a:solidFill>
                      <a:srgbClr val="99DDCC"/>
                    </a:solidFill>
                  </a:tcPr>
                </a:tc>
                <a:tc>
                  <a:txBody>
                    <a:bodyPr/>
                    <a:lstStyle/>
                    <a:p>
                      <a:pPr algn="ctr"/>
                      <a:r>
                        <a:rPr lang="en-US" sz="1600"/>
                        <a:t>0.11</a:t>
                      </a:r>
                    </a:p>
                  </a:txBody>
                  <a:tcPr marL="23794" marR="23794" marT="23794" marB="23794" anchor="ctr">
                    <a:lnL>
                      <a:noFill/>
                    </a:lnL>
                    <a:lnR>
                      <a:noFill/>
                    </a:lnR>
                    <a:lnT>
                      <a:noFill/>
                    </a:lnT>
                    <a:lnB>
                      <a:noFill/>
                    </a:lnB>
                    <a:solidFill>
                      <a:srgbClr val="99DDCC"/>
                    </a:solidFill>
                  </a:tcPr>
                </a:tc>
                <a:tc>
                  <a:txBody>
                    <a:bodyPr/>
                    <a:lstStyle/>
                    <a:p>
                      <a:pPr algn="ctr"/>
                      <a:r>
                        <a:rPr lang="en-US" sz="1600"/>
                        <a:t>0.09</a:t>
                      </a:r>
                    </a:p>
                  </a:txBody>
                  <a:tcPr marL="23794" marR="23794" marT="23794" marB="23794" anchor="ctr">
                    <a:lnL>
                      <a:noFill/>
                    </a:lnL>
                    <a:lnR>
                      <a:noFill/>
                    </a:lnR>
                    <a:lnT>
                      <a:noFill/>
                    </a:lnT>
                    <a:lnB>
                      <a:noFill/>
                    </a:lnB>
                    <a:solidFill>
                      <a:srgbClr val="99DDCC"/>
                    </a:solidFill>
                  </a:tcPr>
                </a:tc>
                <a:tc>
                  <a:txBody>
                    <a:bodyPr/>
                    <a:lstStyle/>
                    <a:p>
                      <a:pPr algn="ctr"/>
                      <a:r>
                        <a:rPr lang="en-US" sz="1600"/>
                        <a:t>0.11</a:t>
                      </a:r>
                    </a:p>
                  </a:txBody>
                  <a:tcPr marL="23794" marR="23794" marT="23794" marB="23794" anchor="ctr">
                    <a:lnL>
                      <a:noFill/>
                    </a:lnL>
                    <a:lnR>
                      <a:noFill/>
                    </a:lnR>
                    <a:lnT>
                      <a:noFill/>
                    </a:lnT>
                    <a:lnB>
                      <a:noFill/>
                    </a:lnB>
                    <a:solidFill>
                      <a:srgbClr val="99DDCC"/>
                    </a:solidFill>
                  </a:tcPr>
                </a:tc>
                <a:tc>
                  <a:txBody>
                    <a:bodyPr/>
                    <a:lstStyle/>
                    <a:p>
                      <a:pPr algn="ctr"/>
                      <a:r>
                        <a:rPr lang="en-US" sz="1600"/>
                        <a:t>0.09</a:t>
                      </a:r>
                    </a:p>
                  </a:txBody>
                  <a:tcPr marL="23794" marR="23794" marT="23794" marB="23794" anchor="ctr">
                    <a:lnL>
                      <a:noFill/>
                    </a:lnL>
                    <a:lnR>
                      <a:noFill/>
                    </a:lnR>
                    <a:lnT>
                      <a:noFill/>
                    </a:lnT>
                    <a:lnB>
                      <a:noFill/>
                    </a:lnB>
                    <a:solidFill>
                      <a:srgbClr val="99DDCC"/>
                    </a:solidFill>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0.08</a:t>
                      </a:r>
                    </a:p>
                  </a:txBody>
                  <a:tcPr marL="23794" marR="23794" marT="23794" marB="23794" anchor="ctr">
                    <a:lnL>
                      <a:noFill/>
                    </a:lnL>
                    <a:lnR>
                      <a:noFill/>
                    </a:lnR>
                    <a:lnT>
                      <a:noFill/>
                    </a:lnT>
                    <a:lnB>
                      <a:noFill/>
                    </a:lnB>
                    <a:solidFill>
                      <a:srgbClr val="99DDCC"/>
                    </a:solidFill>
                  </a:tcPr>
                </a:tc>
                <a:tc>
                  <a:txBody>
                    <a:bodyPr/>
                    <a:lstStyle/>
                    <a:p>
                      <a:pPr algn="ctr"/>
                      <a:r>
                        <a:rPr lang="en-US" sz="1600"/>
                        <a:t>0.12</a:t>
                      </a:r>
                    </a:p>
                  </a:txBody>
                  <a:tcPr marL="23794" marR="23794" marT="23794" marB="23794" anchor="ctr">
                    <a:lnL>
                      <a:noFill/>
                    </a:lnL>
                    <a:lnR>
                      <a:noFill/>
                    </a:lnR>
                    <a:lnT>
                      <a:noFill/>
                    </a:lnT>
                    <a:lnB>
                      <a:noFill/>
                    </a:lnB>
                    <a:solidFill>
                      <a:srgbClr val="99DDCC"/>
                    </a:solidFill>
                  </a:tcPr>
                </a:tc>
                <a:tc>
                  <a:txBody>
                    <a:bodyPr/>
                    <a:lstStyle/>
                    <a:p>
                      <a:pPr algn="ctr"/>
                      <a:r>
                        <a:rPr lang="en-US" sz="1600"/>
                        <a:t>0.10</a:t>
                      </a:r>
                    </a:p>
                  </a:txBody>
                  <a:tcPr marL="23794" marR="23794" marT="23794" marB="23794" anchor="ctr">
                    <a:lnL>
                      <a:noFill/>
                    </a:lnL>
                    <a:lnR>
                      <a:noFill/>
                    </a:lnR>
                    <a:lnT>
                      <a:noFill/>
                    </a:lnT>
                    <a:lnB>
                      <a:noFill/>
                    </a:lnB>
                    <a:solidFill>
                      <a:srgbClr val="27DE55"/>
                    </a:solidFill>
                  </a:tcPr>
                </a:tc>
                <a:tc>
                  <a:txBody>
                    <a:bodyPr/>
                    <a:lstStyle/>
                    <a:p>
                      <a:pPr algn="ctr"/>
                      <a:r>
                        <a:rPr lang="en-US" sz="1600"/>
                        <a:t>-1.21</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249</a:t>
                      </a:r>
                    </a:p>
                  </a:txBody>
                  <a:tcPr marL="23794" marR="23794" marT="23794" marB="23794" anchor="ctr">
                    <a:lnL>
                      <a:noFill/>
                    </a:lnL>
                    <a:lnR>
                      <a:noFill/>
                    </a:lnR>
                    <a:lnT>
                      <a:noFill/>
                    </a:lnT>
                    <a:lnB>
                      <a:noFill/>
                    </a:lnB>
                  </a:tcPr>
                </a:tc>
                <a:tc>
                  <a:txBody>
                    <a:bodyPr/>
                    <a:lstStyle/>
                    <a:p>
                      <a:pPr algn="ctr"/>
                      <a:r>
                        <a:rPr lang="en-US" sz="1600"/>
                        <a:t>273</a:t>
                      </a:r>
                    </a:p>
                  </a:txBody>
                  <a:tcPr marL="23794" marR="23794" marT="23794" marB="23794" anchor="ctr">
                    <a:lnL>
                      <a:noFill/>
                    </a:lnL>
                    <a:lnR>
                      <a:noFill/>
                    </a:lnR>
                    <a:lnT>
                      <a:noFill/>
                    </a:lnT>
                    <a:lnB>
                      <a:noFill/>
                    </a:lnB>
                  </a:tcPr>
                </a:tc>
                <a:tc>
                  <a:txBody>
                    <a:bodyPr/>
                    <a:lstStyle/>
                    <a:p>
                      <a:pPr algn="ctr"/>
                      <a:r>
                        <a:rPr lang="en-US" sz="1600"/>
                        <a:t>60</a:t>
                      </a:r>
                    </a:p>
                  </a:txBody>
                  <a:tcPr marL="23794" marR="23794" marT="23794" marB="23794" anchor="ctr">
                    <a:lnL>
                      <a:noFill/>
                    </a:lnL>
                    <a:lnR>
                      <a:noFill/>
                    </a:lnR>
                    <a:lnT>
                      <a:noFill/>
                    </a:lnT>
                    <a:lnB>
                      <a:noFill/>
                    </a:lnB>
                  </a:tcPr>
                </a:tc>
                <a:tc>
                  <a:txBody>
                    <a:bodyPr/>
                    <a:lstStyle/>
                    <a:p>
                      <a:pPr algn="ctr"/>
                      <a:r>
                        <a:rPr lang="en-US" sz="1600"/>
                        <a:t>0.02</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0.20</a:t>
                      </a:r>
                    </a:p>
                  </a:txBody>
                  <a:tcPr marL="23794" marR="23794" marT="23794" marB="23794" anchor="ctr">
                    <a:lnL>
                      <a:noFill/>
                    </a:lnL>
                    <a:lnR>
                      <a:noFill/>
                    </a:lnR>
                    <a:lnT>
                      <a:noFill/>
                    </a:lnT>
                    <a:lnB>
                      <a:noFill/>
                    </a:lnB>
                    <a:solidFill>
                      <a:srgbClr val="99CCCC"/>
                    </a:solidFill>
                  </a:tcPr>
                </a:tc>
                <a:tc>
                  <a:txBody>
                    <a:bodyPr/>
                    <a:lstStyle/>
                    <a:p>
                      <a:pPr algn="ctr"/>
                      <a:r>
                        <a:rPr lang="en-US" sz="1600"/>
                        <a:t>0.10</a:t>
                      </a:r>
                    </a:p>
                  </a:txBody>
                  <a:tcPr marL="23794" marR="23794" marT="23794" marB="23794" anchor="ctr">
                    <a:lnL>
                      <a:noFill/>
                    </a:lnL>
                    <a:lnR>
                      <a:noFill/>
                    </a:lnR>
                    <a:lnT>
                      <a:noFill/>
                    </a:lnT>
                    <a:lnB>
                      <a:noFill/>
                    </a:lnB>
                    <a:solidFill>
                      <a:srgbClr val="99DDCC"/>
                    </a:solidFill>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0.25</a:t>
                      </a:r>
                    </a:p>
                  </a:txBody>
                  <a:tcPr marL="23794" marR="23794" marT="23794" marB="23794" anchor="ctr">
                    <a:lnL>
                      <a:noFill/>
                    </a:lnL>
                    <a:lnR>
                      <a:noFill/>
                    </a:lnR>
                    <a:lnT>
                      <a:noFill/>
                    </a:lnT>
                    <a:lnB>
                      <a:noFill/>
                    </a:lnB>
                    <a:solidFill>
                      <a:srgbClr val="99BBCC"/>
                    </a:solidFill>
                  </a:tcPr>
                </a:tc>
                <a:tc>
                  <a:txBody>
                    <a:bodyPr/>
                    <a:lstStyle/>
                    <a:p>
                      <a:pPr algn="ctr"/>
                      <a:r>
                        <a:rPr lang="en-US" sz="1600"/>
                        <a:t>0.20</a:t>
                      </a:r>
                    </a:p>
                  </a:txBody>
                  <a:tcPr marL="23794" marR="23794" marT="23794" marB="23794" anchor="ctr">
                    <a:lnL>
                      <a:noFill/>
                    </a:lnL>
                    <a:lnR>
                      <a:noFill/>
                    </a:lnR>
                    <a:lnT>
                      <a:noFill/>
                    </a:lnT>
                    <a:lnB>
                      <a:noFill/>
                    </a:lnB>
                    <a:solidFill>
                      <a:srgbClr val="99CCCC"/>
                    </a:solidFill>
                  </a:tcPr>
                </a:tc>
                <a:tc>
                  <a:txBody>
                    <a:bodyPr/>
                    <a:lstStyle/>
                    <a:p>
                      <a:pPr algn="ctr"/>
                      <a:r>
                        <a:rPr lang="en-US" sz="1600"/>
                        <a:t>0.07</a:t>
                      </a:r>
                    </a:p>
                  </a:txBody>
                  <a:tcPr marL="23794" marR="23794" marT="23794" marB="23794" anchor="ctr">
                    <a:lnL>
                      <a:noFill/>
                    </a:lnL>
                    <a:lnR>
                      <a:noFill/>
                    </a:lnR>
                    <a:lnT>
                      <a:noFill/>
                    </a:lnT>
                    <a:lnB>
                      <a:noFill/>
                    </a:lnB>
                    <a:solidFill>
                      <a:srgbClr val="99EECC"/>
                    </a:solidFill>
                  </a:tcPr>
                </a:tc>
                <a:tc>
                  <a:txBody>
                    <a:bodyPr/>
                    <a:lstStyle/>
                    <a:p>
                      <a:pPr algn="ctr"/>
                      <a:r>
                        <a:rPr lang="en-US" sz="1600"/>
                        <a:t>0.03</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0.45</a:t>
                      </a:r>
                    </a:p>
                  </a:txBody>
                  <a:tcPr marL="23794" marR="23794" marT="23794" marB="23794" anchor="ctr">
                    <a:lnL>
                      <a:noFill/>
                    </a:lnL>
                    <a:lnR>
                      <a:noFill/>
                    </a:lnR>
                    <a:lnT>
                      <a:noFill/>
                    </a:lnT>
                    <a:lnB>
                      <a:noFill/>
                    </a:lnB>
                    <a:solidFill>
                      <a:srgbClr val="27DE55"/>
                    </a:solidFill>
                  </a:tcPr>
                </a:tc>
                <a:tc>
                  <a:txBody>
                    <a:bodyPr/>
                    <a:lstStyle/>
                    <a:p>
                      <a:pPr algn="ctr"/>
                      <a:r>
                        <a:rPr lang="en-US" sz="1600"/>
                        <a:t>-1.36</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214</a:t>
                      </a:r>
                    </a:p>
                  </a:txBody>
                  <a:tcPr marL="23794" marR="23794" marT="23794" marB="23794" anchor="ctr">
                    <a:lnL>
                      <a:noFill/>
                    </a:lnL>
                    <a:lnR>
                      <a:noFill/>
                    </a:lnR>
                    <a:lnT>
                      <a:noFill/>
                    </a:lnT>
                    <a:lnB>
                      <a:noFill/>
                    </a:lnB>
                  </a:tcPr>
                </a:tc>
                <a:tc>
                  <a:txBody>
                    <a:bodyPr/>
                    <a:lstStyle/>
                    <a:p>
                      <a:pPr algn="ctr"/>
                      <a:r>
                        <a:rPr lang="en-US" sz="1600"/>
                        <a:t>242</a:t>
                      </a:r>
                    </a:p>
                  </a:txBody>
                  <a:tcPr marL="23794" marR="23794" marT="23794" marB="23794" anchor="ctr">
                    <a:lnL>
                      <a:noFill/>
                    </a:lnL>
                    <a:lnR>
                      <a:noFill/>
                    </a:lnR>
                    <a:lnT>
                      <a:noFill/>
                    </a:lnT>
                    <a:lnB>
                      <a:noFill/>
                    </a:lnB>
                  </a:tcPr>
                </a:tc>
                <a:tc>
                  <a:txBody>
                    <a:bodyPr/>
                    <a:lstStyle/>
                    <a:p>
                      <a:pPr algn="ctr"/>
                      <a:r>
                        <a:rPr lang="en-US" sz="1600"/>
                        <a:t>10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0.10</a:t>
                      </a:r>
                    </a:p>
                  </a:txBody>
                  <a:tcPr marL="23794" marR="23794" marT="23794" marB="23794" anchor="ctr">
                    <a:lnL>
                      <a:noFill/>
                    </a:lnL>
                    <a:lnR>
                      <a:noFill/>
                    </a:lnR>
                    <a:lnT>
                      <a:noFill/>
                    </a:lnT>
                    <a:lnB>
                      <a:noFill/>
                    </a:lnB>
                    <a:solidFill>
                      <a:srgbClr val="99DD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0.30</a:t>
                      </a:r>
                    </a:p>
                  </a:txBody>
                  <a:tcPr marL="23794" marR="23794" marT="23794" marB="23794" anchor="ctr">
                    <a:lnL>
                      <a:noFill/>
                    </a:lnL>
                    <a:lnR>
                      <a:noFill/>
                    </a:lnR>
                    <a:lnT>
                      <a:noFill/>
                    </a:lnT>
                    <a:lnB>
                      <a:noFill/>
                    </a:lnB>
                    <a:solidFill>
                      <a:srgbClr val="99AACC"/>
                    </a:solidFill>
                  </a:tcPr>
                </a:tc>
                <a:tc>
                  <a:txBody>
                    <a:bodyPr/>
                    <a:lstStyle/>
                    <a:p>
                      <a:pPr algn="ctr"/>
                      <a:r>
                        <a:rPr lang="en-US" sz="1600"/>
                        <a:t>0.20</a:t>
                      </a:r>
                    </a:p>
                  </a:txBody>
                  <a:tcPr marL="23794" marR="23794" marT="23794" marB="23794" anchor="ctr">
                    <a:lnL>
                      <a:noFill/>
                    </a:lnL>
                    <a:lnR>
                      <a:noFill/>
                    </a:lnR>
                    <a:lnT>
                      <a:noFill/>
                    </a:lnT>
                    <a:lnB>
                      <a:noFill/>
                    </a:lnB>
                    <a:solidFill>
                      <a:srgbClr val="99CCCC"/>
                    </a:solidFill>
                  </a:tcPr>
                </a:tc>
                <a:tc>
                  <a:txBody>
                    <a:bodyPr/>
                    <a:lstStyle/>
                    <a:p>
                      <a:pPr algn="ctr"/>
                      <a:r>
                        <a:rPr lang="en-US" sz="1600"/>
                        <a:t>0.20</a:t>
                      </a:r>
                    </a:p>
                  </a:txBody>
                  <a:tcPr marL="23794" marR="23794" marT="23794" marB="23794" anchor="ctr">
                    <a:lnL>
                      <a:noFill/>
                    </a:lnL>
                    <a:lnR>
                      <a:noFill/>
                    </a:lnR>
                    <a:lnT>
                      <a:noFill/>
                    </a:lnT>
                    <a:lnB>
                      <a:noFill/>
                    </a:lnB>
                    <a:solidFill>
                      <a:srgbClr val="99CCCC"/>
                    </a:solidFill>
                  </a:tcPr>
                </a:tc>
                <a:tc>
                  <a:txBody>
                    <a:bodyPr/>
                    <a:lstStyle/>
                    <a:p>
                      <a:pPr algn="ctr"/>
                      <a:r>
                        <a:rPr lang="en-US" sz="1600"/>
                        <a:t>0.20</a:t>
                      </a:r>
                    </a:p>
                  </a:txBody>
                  <a:tcPr marL="23794" marR="23794" marT="23794" marB="23794" anchor="ctr">
                    <a:lnL>
                      <a:noFill/>
                    </a:lnL>
                    <a:lnR>
                      <a:noFill/>
                    </a:lnR>
                    <a:lnT>
                      <a:noFill/>
                    </a:lnT>
                    <a:lnB>
                      <a:noFill/>
                    </a:lnB>
                    <a:solidFill>
                      <a:srgbClr val="99CCCC"/>
                    </a:solidFill>
                  </a:tcPr>
                </a:tc>
                <a:tc>
                  <a:txBody>
                    <a:bodyPr/>
                    <a:lstStyle/>
                    <a:p>
                      <a:pPr algn="ctr"/>
                      <a:r>
                        <a:rPr lang="en-US" sz="1600"/>
                        <a:t>0.54</a:t>
                      </a:r>
                    </a:p>
                  </a:txBody>
                  <a:tcPr marL="23794" marR="23794" marT="23794" marB="23794" anchor="ctr">
                    <a:lnL>
                      <a:noFill/>
                    </a:lnL>
                    <a:lnR>
                      <a:noFill/>
                    </a:lnR>
                    <a:lnT>
                      <a:noFill/>
                    </a:lnT>
                    <a:lnB>
                      <a:noFill/>
                    </a:lnB>
                    <a:solidFill>
                      <a:srgbClr val="27DE55"/>
                    </a:solidFill>
                  </a:tcPr>
                </a:tc>
                <a:tc>
                  <a:txBody>
                    <a:bodyPr/>
                    <a:lstStyle/>
                    <a:p>
                      <a:pPr algn="ctr"/>
                      <a:r>
                        <a:rPr lang="en-US" sz="1600"/>
                        <a:t>-1.39</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214</a:t>
                      </a:r>
                    </a:p>
                  </a:txBody>
                  <a:tcPr marL="23794" marR="23794" marT="23794" marB="23794" anchor="ctr">
                    <a:lnL>
                      <a:noFill/>
                    </a:lnL>
                    <a:lnR>
                      <a:noFill/>
                    </a:lnR>
                    <a:lnT>
                      <a:noFill/>
                    </a:lnT>
                    <a:lnB>
                      <a:noFill/>
                    </a:lnB>
                  </a:tcPr>
                </a:tc>
                <a:tc>
                  <a:txBody>
                    <a:bodyPr/>
                    <a:lstStyle/>
                    <a:p>
                      <a:pPr algn="ctr"/>
                      <a:r>
                        <a:rPr lang="en-US" sz="1600"/>
                        <a:t>239</a:t>
                      </a:r>
                    </a:p>
                  </a:txBody>
                  <a:tcPr marL="23794" marR="23794" marT="23794" marB="23794" anchor="ctr">
                    <a:lnL>
                      <a:noFill/>
                    </a:lnL>
                    <a:lnR>
                      <a:noFill/>
                    </a:lnR>
                    <a:lnT>
                      <a:noFill/>
                    </a:lnT>
                    <a:lnB>
                      <a:noFill/>
                    </a:lnB>
                  </a:tcPr>
                </a:tc>
                <a:tc>
                  <a:txBody>
                    <a:bodyPr/>
                    <a:lstStyle/>
                    <a:p>
                      <a:pPr algn="ctr"/>
                      <a:r>
                        <a:rPr lang="en-US" sz="1600"/>
                        <a:t>32</a:t>
                      </a:r>
                    </a:p>
                  </a:txBody>
                  <a:tcPr marL="23794" marR="23794" marT="23794" marB="23794" anchor="ctr">
                    <a:lnL>
                      <a:noFill/>
                    </a:lnL>
                    <a:lnR>
                      <a:noFill/>
                    </a:lnR>
                    <a:lnT>
                      <a:noFill/>
                    </a:lnT>
                    <a:lnB>
                      <a:noFill/>
                    </a:lnB>
                  </a:tcPr>
                </a:tc>
                <a:tc>
                  <a:txBody>
                    <a:bodyPr/>
                    <a:lstStyle/>
                    <a:p>
                      <a:pPr algn="ctr"/>
                      <a:r>
                        <a:rPr lang="en-US" sz="1600"/>
                        <a:t>0.03</a:t>
                      </a:r>
                    </a:p>
                  </a:txBody>
                  <a:tcPr marL="23794" marR="23794" marT="23794" marB="23794" anchor="ctr">
                    <a:lnL>
                      <a:noFill/>
                    </a:lnL>
                    <a:lnR>
                      <a:noFill/>
                    </a:lnR>
                    <a:lnT>
                      <a:noFill/>
                    </a:lnT>
                    <a:lnB>
                      <a:noFill/>
                    </a:lnB>
                    <a:solidFill>
                      <a:srgbClr val="99EECC"/>
                    </a:solidFill>
                  </a:tcPr>
                </a:tc>
                <a:tc>
                  <a:txBody>
                    <a:bodyPr/>
                    <a:lstStyle/>
                    <a:p>
                      <a:pPr algn="ctr"/>
                      <a:r>
                        <a:rPr lang="en-US" sz="1600"/>
                        <a:t>0.06</a:t>
                      </a:r>
                    </a:p>
                  </a:txBody>
                  <a:tcPr marL="23794" marR="23794" marT="23794" marB="23794" anchor="ctr">
                    <a:lnL>
                      <a:noFill/>
                    </a:lnL>
                    <a:lnR>
                      <a:noFill/>
                    </a:lnR>
                    <a:lnT>
                      <a:noFill/>
                    </a:lnT>
                    <a:lnB>
                      <a:noFill/>
                    </a:lnB>
                    <a:solidFill>
                      <a:srgbClr val="99EECC"/>
                    </a:solidFill>
                  </a:tcPr>
                </a:tc>
                <a:tc>
                  <a:txBody>
                    <a:bodyPr/>
                    <a:lstStyle/>
                    <a:p>
                      <a:pPr algn="ctr"/>
                      <a:r>
                        <a:rPr lang="en-US" sz="1600"/>
                        <a:t>0.16</a:t>
                      </a:r>
                    </a:p>
                  </a:txBody>
                  <a:tcPr marL="23794" marR="23794" marT="23794" marB="23794" anchor="ctr">
                    <a:lnL>
                      <a:noFill/>
                    </a:lnL>
                    <a:lnR>
                      <a:noFill/>
                    </a:lnR>
                    <a:lnT>
                      <a:noFill/>
                    </a:lnT>
                    <a:lnB>
                      <a:noFill/>
                    </a:lnB>
                    <a:solidFill>
                      <a:srgbClr val="99CCCC"/>
                    </a:solidFill>
                  </a:tcPr>
                </a:tc>
                <a:tc>
                  <a:txBody>
                    <a:bodyPr/>
                    <a:lstStyle/>
                    <a:p>
                      <a:pPr algn="ctr"/>
                      <a:r>
                        <a:rPr lang="en-US" sz="1600"/>
                        <a:t>0.16</a:t>
                      </a:r>
                    </a:p>
                  </a:txBody>
                  <a:tcPr marL="23794" marR="23794" marT="23794" marB="23794" anchor="ctr">
                    <a:lnL>
                      <a:noFill/>
                    </a:lnL>
                    <a:lnR>
                      <a:noFill/>
                    </a:lnR>
                    <a:lnT>
                      <a:noFill/>
                    </a:lnT>
                    <a:lnB>
                      <a:noFill/>
                    </a:lnB>
                    <a:solidFill>
                      <a:srgbClr val="99CCCC"/>
                    </a:solidFill>
                  </a:tcPr>
                </a:tc>
                <a:tc>
                  <a:txBody>
                    <a:bodyPr/>
                    <a:lstStyle/>
                    <a:p>
                      <a:pPr algn="ctr"/>
                      <a:r>
                        <a:rPr lang="en-US" sz="1600"/>
                        <a:t>0.09</a:t>
                      </a:r>
                    </a:p>
                  </a:txBody>
                  <a:tcPr marL="23794" marR="23794" marT="23794" marB="23794" anchor="ctr">
                    <a:lnL>
                      <a:noFill/>
                    </a:lnL>
                    <a:lnR>
                      <a:noFill/>
                    </a:lnR>
                    <a:lnT>
                      <a:noFill/>
                    </a:lnT>
                    <a:lnB>
                      <a:noFill/>
                    </a:lnB>
                    <a:solidFill>
                      <a:srgbClr val="99DDCC"/>
                    </a:solidFill>
                  </a:tcPr>
                </a:tc>
                <a:tc>
                  <a:txBody>
                    <a:bodyPr/>
                    <a:lstStyle/>
                    <a:p>
                      <a:pPr algn="ctr"/>
                      <a:r>
                        <a:rPr lang="en-US" sz="1600"/>
                        <a:t>0.22</a:t>
                      </a:r>
                    </a:p>
                  </a:txBody>
                  <a:tcPr marL="23794" marR="23794" marT="23794" marB="23794" anchor="ctr">
                    <a:lnL>
                      <a:noFill/>
                    </a:lnL>
                    <a:lnR>
                      <a:noFill/>
                    </a:lnR>
                    <a:lnT>
                      <a:noFill/>
                    </a:lnT>
                    <a:lnB>
                      <a:noFill/>
                    </a:lnB>
                    <a:solidFill>
                      <a:srgbClr val="99BBCC"/>
                    </a:solidFill>
                  </a:tcPr>
                </a:tc>
                <a:tc>
                  <a:txBody>
                    <a:bodyPr/>
                    <a:lstStyle/>
                    <a:p>
                      <a:pPr algn="ctr"/>
                      <a:r>
                        <a:rPr lang="en-US" sz="1600"/>
                        <a:t>0.09</a:t>
                      </a:r>
                    </a:p>
                  </a:txBody>
                  <a:tcPr marL="23794" marR="23794" marT="23794" marB="23794" anchor="ctr">
                    <a:lnL>
                      <a:noFill/>
                    </a:lnL>
                    <a:lnR>
                      <a:noFill/>
                    </a:lnR>
                    <a:lnT>
                      <a:noFill/>
                    </a:lnT>
                    <a:lnB>
                      <a:noFill/>
                    </a:lnB>
                    <a:solidFill>
                      <a:srgbClr val="99DDCC"/>
                    </a:solidFill>
                  </a:tcPr>
                </a:tc>
                <a:tc>
                  <a:txBody>
                    <a:bodyPr/>
                    <a:lstStyle/>
                    <a:p>
                      <a:pPr algn="ctr"/>
                      <a:r>
                        <a:rPr lang="en-US" sz="1600"/>
                        <a:t>0.16</a:t>
                      </a:r>
                    </a:p>
                  </a:txBody>
                  <a:tcPr marL="23794" marR="23794" marT="23794" marB="23794" anchor="ctr">
                    <a:lnL>
                      <a:noFill/>
                    </a:lnL>
                    <a:lnR>
                      <a:noFill/>
                    </a:lnR>
                    <a:lnT>
                      <a:noFill/>
                    </a:lnT>
                    <a:lnB>
                      <a:noFill/>
                    </a:lnB>
                    <a:solidFill>
                      <a:srgbClr val="99CC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0.03</a:t>
                      </a:r>
                    </a:p>
                  </a:txBody>
                  <a:tcPr marL="23794" marR="23794" marT="23794" marB="23794" anchor="ctr">
                    <a:lnL>
                      <a:noFill/>
                    </a:lnL>
                    <a:lnR>
                      <a:noFill/>
                    </a:lnR>
                    <a:lnT>
                      <a:noFill/>
                    </a:lnT>
                    <a:lnB>
                      <a:noFill/>
                    </a:lnB>
                    <a:solidFill>
                      <a:srgbClr val="99EECC"/>
                    </a:solidFill>
                  </a:tcPr>
                </a:tc>
                <a:tc>
                  <a:txBody>
                    <a:bodyPr/>
                    <a:lstStyle/>
                    <a:p>
                      <a:pPr algn="ctr"/>
                      <a:r>
                        <a:rPr lang="en-US" sz="1600"/>
                        <a:t>0.20</a:t>
                      </a:r>
                    </a:p>
                  </a:txBody>
                  <a:tcPr marL="23794" marR="23794" marT="23794" marB="23794" anchor="ctr">
                    <a:lnL>
                      <a:noFill/>
                    </a:lnL>
                    <a:lnR>
                      <a:noFill/>
                    </a:lnR>
                    <a:lnT>
                      <a:noFill/>
                    </a:lnT>
                    <a:lnB>
                      <a:noFill/>
                    </a:lnB>
                    <a:solidFill>
                      <a:srgbClr val="27DE55"/>
                    </a:solidFill>
                  </a:tcPr>
                </a:tc>
                <a:tc>
                  <a:txBody>
                    <a:bodyPr/>
                    <a:lstStyle/>
                    <a:p>
                      <a:pPr algn="ctr"/>
                      <a:r>
                        <a:rPr lang="en-US" sz="1600"/>
                        <a:t>-0.99</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111</a:t>
                      </a:r>
                    </a:p>
                  </a:txBody>
                  <a:tcPr marL="23794" marR="23794" marT="23794" marB="23794" anchor="ctr">
                    <a:lnL>
                      <a:noFill/>
                    </a:lnL>
                    <a:lnR>
                      <a:noFill/>
                    </a:lnR>
                    <a:lnT>
                      <a:noFill/>
                    </a:lnT>
                    <a:lnB>
                      <a:noFill/>
                    </a:lnB>
                  </a:tcPr>
                </a:tc>
                <a:tc>
                  <a:txBody>
                    <a:bodyPr/>
                    <a:lstStyle/>
                    <a:p>
                      <a:pPr algn="ctr"/>
                      <a:r>
                        <a:rPr lang="en-US" sz="1600"/>
                        <a:t>120</a:t>
                      </a:r>
                    </a:p>
                  </a:txBody>
                  <a:tcPr marL="23794" marR="23794" marT="23794" marB="23794" anchor="ctr">
                    <a:lnL>
                      <a:noFill/>
                    </a:lnL>
                    <a:lnR>
                      <a:noFill/>
                    </a:lnR>
                    <a:lnT>
                      <a:noFill/>
                    </a:lnT>
                    <a:lnB>
                      <a:noFill/>
                    </a:lnB>
                  </a:tcPr>
                </a:tc>
                <a:tc>
                  <a:txBody>
                    <a:bodyPr/>
                    <a:lstStyle/>
                    <a:p>
                      <a:pPr algn="ctr"/>
                      <a:r>
                        <a:rPr lang="en-US" sz="1600"/>
                        <a:t>117</a:t>
                      </a:r>
                    </a:p>
                  </a:txBody>
                  <a:tcPr marL="23794" marR="23794" marT="23794" marB="23794" anchor="ctr">
                    <a:lnL>
                      <a:noFill/>
                    </a:lnL>
                    <a:lnR>
                      <a:noFill/>
                    </a:lnR>
                    <a:lnT>
                      <a:noFill/>
                    </a:lnT>
                    <a:lnB>
                      <a:noFill/>
                    </a:lnB>
                  </a:tcPr>
                </a:tc>
                <a:tc>
                  <a:txBody>
                    <a:bodyPr/>
                    <a:lstStyle/>
                    <a:p>
                      <a:pPr algn="ctr"/>
                      <a:r>
                        <a:rPr lang="en-US" sz="1600"/>
                        <a:t>0.09</a:t>
                      </a:r>
                    </a:p>
                  </a:txBody>
                  <a:tcPr marL="23794" marR="23794" marT="23794" marB="23794" anchor="ctr">
                    <a:lnL>
                      <a:noFill/>
                    </a:lnL>
                    <a:lnR>
                      <a:noFill/>
                    </a:lnR>
                    <a:lnT>
                      <a:noFill/>
                    </a:lnT>
                    <a:lnB>
                      <a:noFill/>
                    </a:lnB>
                    <a:solidFill>
                      <a:srgbClr val="99DDCC"/>
                    </a:solidFill>
                  </a:tcPr>
                </a:tc>
                <a:tc>
                  <a:txBody>
                    <a:bodyPr/>
                    <a:lstStyle/>
                    <a:p>
                      <a:pPr algn="ctr"/>
                      <a:r>
                        <a:rPr lang="en-US" sz="1600"/>
                        <a:t>0.20</a:t>
                      </a:r>
                    </a:p>
                  </a:txBody>
                  <a:tcPr marL="23794" marR="23794" marT="23794" marB="23794" anchor="ctr">
                    <a:lnL>
                      <a:noFill/>
                    </a:lnL>
                    <a:lnR>
                      <a:noFill/>
                    </a:lnR>
                    <a:lnT>
                      <a:noFill/>
                    </a:lnT>
                    <a:lnB>
                      <a:noFill/>
                    </a:lnB>
                    <a:solidFill>
                      <a:srgbClr val="99CCCC"/>
                    </a:solidFill>
                  </a:tcPr>
                </a:tc>
                <a:tc>
                  <a:txBody>
                    <a:bodyPr/>
                    <a:lstStyle/>
                    <a:p>
                      <a:pPr algn="ctr"/>
                      <a:r>
                        <a:rPr lang="en-US" sz="1600"/>
                        <a:t>0.15</a:t>
                      </a:r>
                    </a:p>
                  </a:txBody>
                  <a:tcPr marL="23794" marR="23794" marT="23794" marB="23794" anchor="ctr">
                    <a:lnL>
                      <a:noFill/>
                    </a:lnL>
                    <a:lnR>
                      <a:noFill/>
                    </a:lnR>
                    <a:lnT>
                      <a:noFill/>
                    </a:lnT>
                    <a:lnB>
                      <a:noFill/>
                    </a:lnB>
                    <a:solidFill>
                      <a:srgbClr val="99CCCC"/>
                    </a:solidFill>
                  </a:tcPr>
                </a:tc>
                <a:tc>
                  <a:txBody>
                    <a:bodyPr/>
                    <a:lstStyle/>
                    <a:p>
                      <a:pPr algn="ctr"/>
                      <a:r>
                        <a:rPr lang="en-US" sz="1600"/>
                        <a:t>0.26</a:t>
                      </a:r>
                    </a:p>
                  </a:txBody>
                  <a:tcPr marL="23794" marR="23794" marT="23794" marB="23794" anchor="ctr">
                    <a:lnL>
                      <a:noFill/>
                    </a:lnL>
                    <a:lnR>
                      <a:noFill/>
                    </a:lnR>
                    <a:lnT>
                      <a:noFill/>
                    </a:lnT>
                    <a:lnB>
                      <a:noFill/>
                    </a:lnB>
                    <a:solidFill>
                      <a:srgbClr val="99BBCC"/>
                    </a:solidFill>
                  </a:tcPr>
                </a:tc>
                <a:tc>
                  <a:txBody>
                    <a:bodyPr/>
                    <a:lstStyle/>
                    <a:p>
                      <a:pPr algn="ctr"/>
                      <a:r>
                        <a:rPr lang="en-US" sz="1600"/>
                        <a:t>0.29</a:t>
                      </a:r>
                    </a:p>
                  </a:txBody>
                  <a:tcPr marL="23794" marR="23794" marT="23794" marB="23794" anchor="ctr">
                    <a:lnL>
                      <a:noFill/>
                    </a:lnL>
                    <a:lnR>
                      <a:noFill/>
                    </a:lnR>
                    <a:lnT>
                      <a:noFill/>
                    </a:lnT>
                    <a:lnB>
                      <a:noFill/>
                    </a:lnB>
                    <a:solidFill>
                      <a:srgbClr val="99AACC"/>
                    </a:solidFill>
                  </a:tcPr>
                </a:tc>
                <a:tc>
                  <a:txBody>
                    <a:bodyPr/>
                    <a:lstStyle/>
                    <a:p>
                      <a:pPr algn="ctr"/>
                      <a:r>
                        <a:rPr lang="en-US" sz="1600"/>
                        <a:t>0.01</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0.62</a:t>
                      </a:r>
                    </a:p>
                  </a:txBody>
                  <a:tcPr marL="23794" marR="23794" marT="23794" marB="23794" anchor="ctr">
                    <a:lnL>
                      <a:noFill/>
                    </a:lnL>
                    <a:lnR>
                      <a:noFill/>
                    </a:lnR>
                    <a:lnT>
                      <a:noFill/>
                    </a:lnT>
                    <a:lnB>
                      <a:noFill/>
                    </a:lnB>
                    <a:solidFill>
                      <a:srgbClr val="27DE55"/>
                    </a:solidFill>
                  </a:tcPr>
                </a:tc>
                <a:tc>
                  <a:txBody>
                    <a:bodyPr/>
                    <a:lstStyle/>
                    <a:p>
                      <a:pPr algn="ctr"/>
                      <a:r>
                        <a:rPr lang="en-US" sz="1600"/>
                        <a:t>-1.36</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251</a:t>
                      </a:r>
                    </a:p>
                  </a:txBody>
                  <a:tcPr marL="23794" marR="23794" marT="23794" marB="23794" anchor="ctr">
                    <a:lnL>
                      <a:noFill/>
                    </a:lnL>
                    <a:lnR>
                      <a:noFill/>
                    </a:lnR>
                    <a:lnT>
                      <a:noFill/>
                    </a:lnT>
                    <a:lnB>
                      <a:noFill/>
                    </a:lnB>
                  </a:tcPr>
                </a:tc>
                <a:tc>
                  <a:txBody>
                    <a:bodyPr/>
                    <a:lstStyle/>
                    <a:p>
                      <a:pPr algn="ctr"/>
                      <a:r>
                        <a:rPr lang="en-US" sz="1600"/>
                        <a:t>267</a:t>
                      </a:r>
                    </a:p>
                  </a:txBody>
                  <a:tcPr marL="23794" marR="23794" marT="23794" marB="23794" anchor="ctr">
                    <a:lnL>
                      <a:noFill/>
                    </a:lnL>
                    <a:lnR>
                      <a:noFill/>
                    </a:lnR>
                    <a:lnT>
                      <a:noFill/>
                    </a:lnT>
                    <a:lnB>
                      <a:noFill/>
                    </a:lnB>
                  </a:tcPr>
                </a:tc>
                <a:tc>
                  <a:txBody>
                    <a:bodyPr/>
                    <a:lstStyle/>
                    <a:p>
                      <a:pPr algn="ctr"/>
                      <a:r>
                        <a:rPr lang="en-US" sz="1600"/>
                        <a:t>16</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0.25</a:t>
                      </a:r>
                    </a:p>
                  </a:txBody>
                  <a:tcPr marL="23794" marR="23794" marT="23794" marB="23794" anchor="ctr">
                    <a:lnL>
                      <a:noFill/>
                    </a:lnL>
                    <a:lnR>
                      <a:noFill/>
                    </a:lnR>
                    <a:lnT>
                      <a:noFill/>
                    </a:lnT>
                    <a:lnB>
                      <a:noFill/>
                    </a:lnB>
                    <a:solidFill>
                      <a:srgbClr val="99BBCC"/>
                    </a:solidFill>
                  </a:tcPr>
                </a:tc>
                <a:tc>
                  <a:txBody>
                    <a:bodyPr/>
                    <a:lstStyle/>
                    <a:p>
                      <a:pPr algn="ctr"/>
                      <a:r>
                        <a:rPr lang="en-US" sz="1600"/>
                        <a:t>0.19</a:t>
                      </a:r>
                    </a:p>
                  </a:txBody>
                  <a:tcPr marL="23794" marR="23794" marT="23794" marB="23794" anchor="ctr">
                    <a:lnL>
                      <a:noFill/>
                    </a:lnL>
                    <a:lnR>
                      <a:noFill/>
                    </a:lnR>
                    <a:lnT>
                      <a:noFill/>
                    </a:lnT>
                    <a:lnB>
                      <a:noFill/>
                    </a:lnB>
                    <a:solidFill>
                      <a:srgbClr val="99CCCC"/>
                    </a:solidFill>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0.06</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0.24</a:t>
                      </a:r>
                    </a:p>
                  </a:txBody>
                  <a:tcPr marL="23794" marR="23794" marT="23794" marB="23794" anchor="ctr">
                    <a:lnL>
                      <a:noFill/>
                    </a:lnL>
                    <a:lnR>
                      <a:noFill/>
                    </a:lnR>
                    <a:lnT>
                      <a:noFill/>
                    </a:lnT>
                    <a:lnB>
                      <a:noFill/>
                    </a:lnB>
                    <a:solidFill>
                      <a:srgbClr val="27DE55"/>
                    </a:solidFill>
                  </a:tcPr>
                </a:tc>
                <a:tc>
                  <a:txBody>
                    <a:bodyPr/>
                    <a:lstStyle/>
                    <a:p>
                      <a:pPr algn="ctr"/>
                      <a:r>
                        <a:rPr lang="en-US" sz="1600"/>
                        <a:t>-0.60</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214</a:t>
                      </a:r>
                    </a:p>
                  </a:txBody>
                  <a:tcPr marL="23794" marR="23794" marT="23794" marB="23794" anchor="ctr">
                    <a:lnL>
                      <a:noFill/>
                    </a:lnL>
                    <a:lnR>
                      <a:noFill/>
                    </a:lnR>
                    <a:lnT>
                      <a:noFill/>
                    </a:lnT>
                    <a:lnB>
                      <a:noFill/>
                    </a:lnB>
                  </a:tcPr>
                </a:tc>
                <a:tc>
                  <a:txBody>
                    <a:bodyPr/>
                    <a:lstStyle/>
                    <a:p>
                      <a:pPr algn="ctr"/>
                      <a:r>
                        <a:rPr lang="en-US" sz="1600"/>
                        <a:t>241</a:t>
                      </a:r>
                    </a:p>
                  </a:txBody>
                  <a:tcPr marL="23794" marR="23794" marT="23794" marB="23794" anchor="ctr">
                    <a:lnL>
                      <a:noFill/>
                    </a:lnL>
                    <a:lnR>
                      <a:noFill/>
                    </a:lnR>
                    <a:lnT>
                      <a:noFill/>
                    </a:lnT>
                    <a:lnB>
                      <a:noFill/>
                    </a:lnB>
                  </a:tcPr>
                </a:tc>
                <a:tc>
                  <a:txBody>
                    <a:bodyPr/>
                    <a:lstStyle/>
                    <a:p>
                      <a:pPr algn="ctr"/>
                      <a:r>
                        <a:rPr lang="en-US" sz="1600"/>
                        <a:t>14</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0.07</a:t>
                      </a:r>
                    </a:p>
                  </a:txBody>
                  <a:tcPr marL="23794" marR="23794" marT="23794" marB="23794" anchor="ctr">
                    <a:lnL>
                      <a:noFill/>
                    </a:lnL>
                    <a:lnR>
                      <a:noFill/>
                    </a:lnR>
                    <a:lnT>
                      <a:noFill/>
                    </a:lnT>
                    <a:lnB>
                      <a:noFill/>
                    </a:lnB>
                    <a:solidFill>
                      <a:srgbClr val="99DDCC"/>
                    </a:solidFill>
                  </a:tcPr>
                </a:tc>
                <a:tc>
                  <a:txBody>
                    <a:bodyPr/>
                    <a:lstStyle/>
                    <a:p>
                      <a:pPr algn="ctr"/>
                      <a:r>
                        <a:rPr lang="en-US" sz="1600"/>
                        <a:t>0.29</a:t>
                      </a:r>
                    </a:p>
                  </a:txBody>
                  <a:tcPr marL="23794" marR="23794" marT="23794" marB="23794" anchor="ctr">
                    <a:lnL>
                      <a:noFill/>
                    </a:lnL>
                    <a:lnR>
                      <a:noFill/>
                    </a:lnR>
                    <a:lnT>
                      <a:noFill/>
                    </a:lnT>
                    <a:lnB>
                      <a:noFill/>
                    </a:lnB>
                    <a:solidFill>
                      <a:srgbClr val="99AACC"/>
                    </a:solidFill>
                  </a:tcPr>
                </a:tc>
                <a:tc>
                  <a:txBody>
                    <a:bodyPr/>
                    <a:lstStyle/>
                    <a:p>
                      <a:pPr algn="ctr"/>
                      <a:r>
                        <a:rPr lang="en-US" sz="1600"/>
                        <a:t>0.21</a:t>
                      </a:r>
                    </a:p>
                  </a:txBody>
                  <a:tcPr marL="23794" marR="23794" marT="23794" marB="23794" anchor="ctr">
                    <a:lnL>
                      <a:noFill/>
                    </a:lnL>
                    <a:lnR>
                      <a:noFill/>
                    </a:lnR>
                    <a:lnT>
                      <a:noFill/>
                    </a:lnT>
                    <a:lnB>
                      <a:noFill/>
                    </a:lnB>
                    <a:solidFill>
                      <a:srgbClr val="99BBCC"/>
                    </a:solidFill>
                  </a:tcPr>
                </a:tc>
                <a:tc>
                  <a:txBody>
                    <a:bodyPr/>
                    <a:lstStyle/>
                    <a:p>
                      <a:pPr algn="ctr"/>
                      <a:r>
                        <a:rPr lang="en-US" sz="1600"/>
                        <a:t>0.07</a:t>
                      </a:r>
                    </a:p>
                  </a:txBody>
                  <a:tcPr marL="23794" marR="23794" marT="23794" marB="23794" anchor="ctr">
                    <a:lnL>
                      <a:noFill/>
                    </a:lnL>
                    <a:lnR>
                      <a:noFill/>
                    </a:lnR>
                    <a:lnT>
                      <a:noFill/>
                    </a:lnT>
                    <a:lnB>
                      <a:noFill/>
                    </a:lnB>
                    <a:solidFill>
                      <a:srgbClr val="99DDCC"/>
                    </a:solidFill>
                  </a:tcPr>
                </a:tc>
                <a:tc>
                  <a:txBody>
                    <a:bodyPr/>
                    <a:lstStyle/>
                    <a:p>
                      <a:pPr algn="ctr"/>
                      <a:r>
                        <a:rPr lang="en-US" sz="1600"/>
                        <a:t>0.29</a:t>
                      </a:r>
                    </a:p>
                  </a:txBody>
                  <a:tcPr marL="23794" marR="23794" marT="23794" marB="23794" anchor="ctr">
                    <a:lnL>
                      <a:noFill/>
                    </a:lnL>
                    <a:lnR>
                      <a:noFill/>
                    </a:lnR>
                    <a:lnT>
                      <a:noFill/>
                    </a:lnT>
                    <a:lnB>
                      <a:noFill/>
                    </a:lnB>
                    <a:solidFill>
                      <a:srgbClr val="99AA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0.07</a:t>
                      </a:r>
                    </a:p>
                  </a:txBody>
                  <a:tcPr marL="23794" marR="23794" marT="23794" marB="23794" anchor="ctr">
                    <a:lnL>
                      <a:noFill/>
                    </a:lnL>
                    <a:lnR>
                      <a:noFill/>
                    </a:lnR>
                    <a:lnT>
                      <a:noFill/>
                    </a:lnT>
                    <a:lnB>
                      <a:noFill/>
                    </a:lnB>
                    <a:solidFill>
                      <a:srgbClr val="99DDCC"/>
                    </a:solidFill>
                  </a:tcPr>
                </a:tc>
                <a:tc>
                  <a:txBody>
                    <a:bodyPr/>
                    <a:lstStyle/>
                    <a:p>
                      <a:pPr algn="ctr"/>
                      <a:r>
                        <a:rPr lang="en-US" sz="1600"/>
                        <a:t>0.87</a:t>
                      </a:r>
                    </a:p>
                  </a:txBody>
                  <a:tcPr marL="23794" marR="23794" marT="23794" marB="23794" anchor="ctr">
                    <a:lnL>
                      <a:noFill/>
                    </a:lnL>
                    <a:lnR>
                      <a:noFill/>
                    </a:lnR>
                    <a:lnT>
                      <a:noFill/>
                    </a:lnT>
                    <a:lnB>
                      <a:noFill/>
                    </a:lnB>
                    <a:solidFill>
                      <a:srgbClr val="27DE55"/>
                    </a:solidFill>
                  </a:tcPr>
                </a:tc>
                <a:tc>
                  <a:txBody>
                    <a:bodyPr/>
                    <a:lstStyle/>
                    <a:p>
                      <a:pPr algn="ctr"/>
                      <a:r>
                        <a:rPr lang="en-US" sz="1600"/>
                        <a:t>-0.97</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159</a:t>
                      </a:r>
                    </a:p>
                  </a:txBody>
                  <a:tcPr marL="23794" marR="23794" marT="23794" marB="23794" anchor="ctr">
                    <a:lnL>
                      <a:noFill/>
                    </a:lnL>
                    <a:lnR>
                      <a:noFill/>
                    </a:lnR>
                    <a:lnT>
                      <a:noFill/>
                    </a:lnT>
                    <a:lnB>
                      <a:noFill/>
                    </a:lnB>
                  </a:tcPr>
                </a:tc>
                <a:tc>
                  <a:txBody>
                    <a:bodyPr/>
                    <a:lstStyle/>
                    <a:p>
                      <a:pPr algn="ctr"/>
                      <a:r>
                        <a:rPr lang="en-US" sz="1600"/>
                        <a:t>174</a:t>
                      </a:r>
                    </a:p>
                  </a:txBody>
                  <a:tcPr marL="23794" marR="23794" marT="23794" marB="23794" anchor="ctr">
                    <a:lnL>
                      <a:noFill/>
                    </a:lnL>
                    <a:lnR>
                      <a:noFill/>
                    </a:lnR>
                    <a:lnT>
                      <a:noFill/>
                    </a:lnT>
                    <a:lnB>
                      <a:noFill/>
                    </a:lnB>
                  </a:tcPr>
                </a:tc>
                <a:tc>
                  <a:txBody>
                    <a:bodyPr/>
                    <a:lstStyle/>
                    <a:p>
                      <a:pPr algn="ctr"/>
                      <a:r>
                        <a:rPr lang="en-US" sz="1600"/>
                        <a:t>100</a:t>
                      </a:r>
                    </a:p>
                  </a:txBody>
                  <a:tcPr marL="23794" marR="23794" marT="23794" marB="23794" anchor="ctr">
                    <a:lnL>
                      <a:noFill/>
                    </a:lnL>
                    <a:lnR>
                      <a:noFill/>
                    </a:lnR>
                    <a:lnT>
                      <a:noFill/>
                    </a:lnT>
                    <a:lnB>
                      <a:noFill/>
                    </a:lnB>
                  </a:tcPr>
                </a:tc>
                <a:tc>
                  <a:txBody>
                    <a:bodyPr/>
                    <a:lstStyle/>
                    <a:p>
                      <a:pPr algn="ctr"/>
                      <a:r>
                        <a:rPr lang="en-US" sz="1600"/>
                        <a:t>0.30</a:t>
                      </a:r>
                    </a:p>
                  </a:txBody>
                  <a:tcPr marL="23794" marR="23794" marT="23794" marB="23794" anchor="ctr">
                    <a:lnL>
                      <a:noFill/>
                    </a:lnL>
                    <a:lnR>
                      <a:noFill/>
                    </a:lnR>
                    <a:lnT>
                      <a:noFill/>
                    </a:lnT>
                    <a:lnB>
                      <a:noFill/>
                    </a:lnB>
                    <a:solidFill>
                      <a:srgbClr val="99AACC"/>
                    </a:solidFill>
                  </a:tcPr>
                </a:tc>
                <a:tc>
                  <a:txBody>
                    <a:bodyPr/>
                    <a:lstStyle/>
                    <a:p>
                      <a:pPr algn="ctr"/>
                      <a:r>
                        <a:rPr lang="en-US" sz="1600"/>
                        <a:t>0.25</a:t>
                      </a:r>
                    </a:p>
                  </a:txBody>
                  <a:tcPr marL="23794" marR="23794" marT="23794" marB="23794" anchor="ctr">
                    <a:lnL>
                      <a:noFill/>
                    </a:lnL>
                    <a:lnR>
                      <a:noFill/>
                    </a:lnR>
                    <a:lnT>
                      <a:noFill/>
                    </a:lnT>
                    <a:lnB>
                      <a:noFill/>
                    </a:lnB>
                    <a:solidFill>
                      <a:srgbClr val="99BBCC"/>
                    </a:solidFill>
                  </a:tcPr>
                </a:tc>
                <a:tc>
                  <a:txBody>
                    <a:bodyPr/>
                    <a:lstStyle/>
                    <a:p>
                      <a:pPr algn="ctr"/>
                      <a:r>
                        <a:rPr lang="en-US" sz="1600"/>
                        <a:t>0.31</a:t>
                      </a:r>
                    </a:p>
                  </a:txBody>
                  <a:tcPr marL="23794" marR="23794" marT="23794" marB="23794" anchor="ctr">
                    <a:lnL>
                      <a:noFill/>
                    </a:lnL>
                    <a:lnR>
                      <a:noFill/>
                    </a:lnR>
                    <a:lnT>
                      <a:noFill/>
                    </a:lnT>
                    <a:lnB>
                      <a:noFill/>
                    </a:lnB>
                    <a:solidFill>
                      <a:srgbClr val="99AACC"/>
                    </a:solidFill>
                  </a:tcPr>
                </a:tc>
                <a:tc>
                  <a:txBody>
                    <a:bodyPr/>
                    <a:lstStyle/>
                    <a:p>
                      <a:pPr algn="ctr"/>
                      <a:r>
                        <a:rPr lang="en-US" sz="1600"/>
                        <a:t>0.03</a:t>
                      </a:r>
                    </a:p>
                  </a:txBody>
                  <a:tcPr marL="23794" marR="23794" marT="23794" marB="23794" anchor="ctr">
                    <a:lnL>
                      <a:noFill/>
                    </a:lnL>
                    <a:lnR>
                      <a:noFill/>
                    </a:lnR>
                    <a:lnT>
                      <a:noFill/>
                    </a:lnT>
                    <a:lnB>
                      <a:noFill/>
                    </a:lnB>
                    <a:solidFill>
                      <a:srgbClr val="99EECC"/>
                    </a:solidFill>
                  </a:tcPr>
                </a:tc>
                <a:tc>
                  <a:txBody>
                    <a:bodyPr/>
                    <a:lstStyle/>
                    <a:p>
                      <a:pPr algn="ctr"/>
                      <a:r>
                        <a:rPr lang="en-US" sz="1600"/>
                        <a:t>0.07</a:t>
                      </a:r>
                    </a:p>
                  </a:txBody>
                  <a:tcPr marL="23794" marR="23794" marT="23794" marB="23794" anchor="ctr">
                    <a:lnL>
                      <a:noFill/>
                    </a:lnL>
                    <a:lnR>
                      <a:noFill/>
                    </a:lnR>
                    <a:lnT>
                      <a:noFill/>
                    </a:lnT>
                    <a:lnB>
                      <a:noFill/>
                    </a:lnB>
                    <a:solidFill>
                      <a:srgbClr val="99DDCC"/>
                    </a:solidFill>
                  </a:tcPr>
                </a:tc>
                <a:tc>
                  <a:txBody>
                    <a:bodyPr/>
                    <a:lstStyle/>
                    <a:p>
                      <a:pPr algn="ctr"/>
                      <a:r>
                        <a:rPr lang="en-US" sz="1600"/>
                        <a:t>0.03</a:t>
                      </a:r>
                    </a:p>
                  </a:txBody>
                  <a:tcPr marL="23794" marR="23794" marT="23794" marB="23794" anchor="ctr">
                    <a:lnL>
                      <a:noFill/>
                    </a:lnL>
                    <a:lnR>
                      <a:noFill/>
                    </a:lnR>
                    <a:lnT>
                      <a:noFill/>
                    </a:lnT>
                    <a:lnB>
                      <a:noFill/>
                    </a:lnB>
                    <a:solidFill>
                      <a:srgbClr val="99EECC"/>
                    </a:solidFill>
                  </a:tcPr>
                </a:tc>
                <a:tc>
                  <a:txBody>
                    <a:bodyPr/>
                    <a:lstStyle/>
                    <a:p>
                      <a:pPr algn="ctr"/>
                      <a:r>
                        <a:rPr lang="en-US" sz="1600"/>
                        <a:t>0.01</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0.99</a:t>
                      </a:r>
                    </a:p>
                  </a:txBody>
                  <a:tcPr marL="23794" marR="23794" marT="23794" marB="23794" anchor="ctr">
                    <a:lnL>
                      <a:noFill/>
                    </a:lnL>
                    <a:lnR>
                      <a:noFill/>
                    </a:lnR>
                    <a:lnT>
                      <a:noFill/>
                    </a:lnT>
                    <a:lnB>
                      <a:noFill/>
                    </a:lnB>
                    <a:solidFill>
                      <a:srgbClr val="27DE55"/>
                    </a:solidFill>
                  </a:tcPr>
                </a:tc>
                <a:tc>
                  <a:txBody>
                    <a:bodyPr/>
                    <a:lstStyle/>
                    <a:p>
                      <a:pPr algn="ctr"/>
                      <a:r>
                        <a:rPr lang="en-US" sz="1600"/>
                        <a:t>-1.07</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68</a:t>
                      </a:r>
                    </a:p>
                  </a:txBody>
                  <a:tcPr marL="23794" marR="23794" marT="23794" marB="23794" anchor="ctr">
                    <a:lnL>
                      <a:noFill/>
                    </a:lnL>
                    <a:lnR>
                      <a:noFill/>
                    </a:lnR>
                    <a:lnT>
                      <a:noFill/>
                    </a:lnT>
                    <a:lnB>
                      <a:noFill/>
                    </a:lnB>
                  </a:tcPr>
                </a:tc>
                <a:tc>
                  <a:txBody>
                    <a:bodyPr/>
                    <a:lstStyle/>
                    <a:p>
                      <a:pPr algn="ctr"/>
                      <a:r>
                        <a:rPr lang="en-US" sz="1600"/>
                        <a:t>101</a:t>
                      </a:r>
                    </a:p>
                  </a:txBody>
                  <a:tcPr marL="23794" marR="23794" marT="23794" marB="23794" anchor="ctr">
                    <a:lnL>
                      <a:noFill/>
                    </a:lnL>
                    <a:lnR>
                      <a:noFill/>
                    </a:lnR>
                    <a:lnT>
                      <a:noFill/>
                    </a:lnT>
                    <a:lnB>
                      <a:noFill/>
                    </a:lnB>
                  </a:tcPr>
                </a:tc>
                <a:tc>
                  <a:txBody>
                    <a:bodyPr/>
                    <a:lstStyle/>
                    <a:p>
                      <a:pPr algn="ctr"/>
                      <a:r>
                        <a:rPr lang="en-US" sz="1600"/>
                        <a:t>10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0.20</a:t>
                      </a:r>
                    </a:p>
                  </a:txBody>
                  <a:tcPr marL="23794" marR="23794" marT="23794" marB="23794" anchor="ctr">
                    <a:lnL>
                      <a:noFill/>
                    </a:lnL>
                    <a:lnR>
                      <a:noFill/>
                    </a:lnR>
                    <a:lnT>
                      <a:noFill/>
                    </a:lnT>
                    <a:lnB>
                      <a:noFill/>
                    </a:lnB>
                    <a:solidFill>
                      <a:srgbClr val="99CCCC"/>
                    </a:solidFill>
                  </a:tcPr>
                </a:tc>
                <a:tc>
                  <a:txBody>
                    <a:bodyPr/>
                    <a:lstStyle/>
                    <a:p>
                      <a:pPr algn="ctr"/>
                      <a:r>
                        <a:rPr lang="en-US" sz="1600"/>
                        <a:t>0.10</a:t>
                      </a:r>
                    </a:p>
                  </a:txBody>
                  <a:tcPr marL="23794" marR="23794" marT="23794" marB="23794" anchor="ctr">
                    <a:lnL>
                      <a:noFill/>
                    </a:lnL>
                    <a:lnR>
                      <a:noFill/>
                    </a:lnR>
                    <a:lnT>
                      <a:noFill/>
                    </a:lnT>
                    <a:lnB>
                      <a:noFill/>
                    </a:lnB>
                    <a:solidFill>
                      <a:srgbClr val="99DDCC"/>
                    </a:solidFill>
                  </a:tcPr>
                </a:tc>
                <a:tc>
                  <a:txBody>
                    <a:bodyPr/>
                    <a:lstStyle/>
                    <a:p>
                      <a:pPr algn="ctr"/>
                      <a:r>
                        <a:rPr lang="en-US" sz="1600"/>
                        <a:t>0.10</a:t>
                      </a:r>
                    </a:p>
                  </a:txBody>
                  <a:tcPr marL="23794" marR="23794" marT="23794" marB="23794" anchor="ctr">
                    <a:lnL>
                      <a:noFill/>
                    </a:lnL>
                    <a:lnR>
                      <a:noFill/>
                    </a:lnR>
                    <a:lnT>
                      <a:noFill/>
                    </a:lnT>
                    <a:lnB>
                      <a:noFill/>
                    </a:lnB>
                    <a:solidFill>
                      <a:srgbClr val="99DDCC"/>
                    </a:solidFill>
                  </a:tcPr>
                </a:tc>
                <a:tc>
                  <a:txBody>
                    <a:bodyPr/>
                    <a:lstStyle/>
                    <a:p>
                      <a:pPr algn="ctr"/>
                      <a:r>
                        <a:rPr lang="en-US" sz="1600"/>
                        <a:t>0.30</a:t>
                      </a:r>
                    </a:p>
                  </a:txBody>
                  <a:tcPr marL="23794" marR="23794" marT="23794" marB="23794" anchor="ctr">
                    <a:lnL>
                      <a:noFill/>
                    </a:lnL>
                    <a:lnR>
                      <a:noFill/>
                    </a:lnR>
                    <a:lnT>
                      <a:noFill/>
                    </a:lnT>
                    <a:lnB>
                      <a:noFill/>
                    </a:lnB>
                    <a:solidFill>
                      <a:srgbClr val="99AACC"/>
                    </a:solidFill>
                  </a:tcPr>
                </a:tc>
                <a:tc>
                  <a:txBody>
                    <a:bodyPr/>
                    <a:lstStyle/>
                    <a:p>
                      <a:pPr algn="ctr"/>
                      <a:r>
                        <a:rPr lang="en-US" sz="1600"/>
                        <a:t>0.30</a:t>
                      </a:r>
                    </a:p>
                  </a:txBody>
                  <a:tcPr marL="23794" marR="23794" marT="23794" marB="23794" anchor="ctr">
                    <a:lnL>
                      <a:noFill/>
                    </a:lnL>
                    <a:lnR>
                      <a:noFill/>
                    </a:lnR>
                    <a:lnT>
                      <a:noFill/>
                    </a:lnT>
                    <a:lnB>
                      <a:noFill/>
                    </a:lnB>
                    <a:solidFill>
                      <a:srgbClr val="99AACC"/>
                    </a:solidFill>
                  </a:tcPr>
                </a:tc>
                <a:tc>
                  <a:txBody>
                    <a:bodyPr/>
                    <a:lstStyle/>
                    <a:p>
                      <a:pPr algn="ctr"/>
                      <a:r>
                        <a:rPr lang="en-US" sz="1600"/>
                        <a:t>0.86</a:t>
                      </a:r>
                    </a:p>
                  </a:txBody>
                  <a:tcPr marL="23794" marR="23794" marT="23794" marB="23794" anchor="ctr">
                    <a:lnL>
                      <a:noFill/>
                    </a:lnL>
                    <a:lnR>
                      <a:noFill/>
                    </a:lnR>
                    <a:lnT>
                      <a:noFill/>
                    </a:lnT>
                    <a:lnB>
                      <a:noFill/>
                    </a:lnB>
                    <a:solidFill>
                      <a:srgbClr val="27DE55"/>
                    </a:solidFill>
                  </a:tcPr>
                </a:tc>
                <a:tc>
                  <a:txBody>
                    <a:bodyPr/>
                    <a:lstStyle/>
                    <a:p>
                      <a:pPr algn="ctr"/>
                      <a:r>
                        <a:rPr lang="en-US" sz="1600"/>
                        <a:t>-0.91</a:t>
                      </a:r>
                    </a:p>
                  </a:txBody>
                  <a:tcPr marL="23794" marR="23794" marT="23794" marB="23794" anchor="ctr">
                    <a:lnL>
                      <a:noFill/>
                    </a:lnL>
                    <a:lnR>
                      <a:noFill/>
                    </a:lnR>
                    <a:lnT>
                      <a:noFill/>
                    </a:lnT>
                    <a:lnB>
                      <a:noFill/>
                    </a:lnB>
                    <a:solidFill>
                      <a:srgbClr val="27DE55"/>
                    </a:solidFill>
                  </a:tcPr>
                </a:tc>
              </a:tr>
              <a:tr h="311938">
                <a:tc>
                  <a:txBody>
                    <a:bodyPr/>
                    <a:lstStyle/>
                    <a:p>
                      <a:pPr algn="ctr"/>
                      <a:r>
                        <a:rPr lang="en-US" sz="1600"/>
                        <a:t>235</a:t>
                      </a:r>
                    </a:p>
                  </a:txBody>
                  <a:tcPr marL="23794" marR="23794" marT="23794" marB="23794" anchor="ctr">
                    <a:lnL>
                      <a:noFill/>
                    </a:lnL>
                    <a:lnR>
                      <a:noFill/>
                    </a:lnR>
                    <a:lnT>
                      <a:noFill/>
                    </a:lnT>
                    <a:lnB>
                      <a:noFill/>
                    </a:lnB>
                  </a:tcPr>
                </a:tc>
                <a:tc>
                  <a:txBody>
                    <a:bodyPr/>
                    <a:lstStyle/>
                    <a:p>
                      <a:pPr algn="ctr"/>
                      <a:r>
                        <a:rPr lang="en-US" sz="1600"/>
                        <a:t>248</a:t>
                      </a:r>
                    </a:p>
                  </a:txBody>
                  <a:tcPr marL="23794" marR="23794" marT="23794" marB="23794" anchor="ctr">
                    <a:lnL>
                      <a:noFill/>
                    </a:lnL>
                    <a:lnR>
                      <a:noFill/>
                    </a:lnR>
                    <a:lnT>
                      <a:noFill/>
                    </a:lnT>
                    <a:lnB>
                      <a:noFill/>
                    </a:lnB>
                  </a:tcPr>
                </a:tc>
                <a:tc>
                  <a:txBody>
                    <a:bodyPr/>
                    <a:lstStyle/>
                    <a:p>
                      <a:pPr algn="ctr"/>
                      <a:r>
                        <a:rPr lang="en-US" sz="1600"/>
                        <a:t>30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0.03</a:t>
                      </a:r>
                    </a:p>
                  </a:txBody>
                  <a:tcPr marL="23794" marR="23794" marT="23794" marB="23794" anchor="ctr">
                    <a:lnL>
                      <a:noFill/>
                    </a:lnL>
                    <a:lnR>
                      <a:noFill/>
                    </a:lnR>
                    <a:lnT>
                      <a:noFill/>
                    </a:lnT>
                    <a:lnB>
                      <a:noFill/>
                    </a:lnB>
                    <a:solidFill>
                      <a:srgbClr val="99EECC"/>
                    </a:solidFill>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0.00</a:t>
                      </a:r>
                    </a:p>
                  </a:txBody>
                  <a:tcPr marL="23794" marR="23794" marT="23794" marB="23794" anchor="ctr">
                    <a:lnL>
                      <a:noFill/>
                    </a:lnL>
                    <a:lnR>
                      <a:noFill/>
                    </a:lnR>
                    <a:lnT>
                      <a:noFill/>
                    </a:lnT>
                    <a:lnB>
                      <a:noFill/>
                    </a:lnB>
                  </a:tcPr>
                </a:tc>
                <a:tc>
                  <a:txBody>
                    <a:bodyPr/>
                    <a:lstStyle/>
                    <a:p>
                      <a:pPr algn="ctr"/>
                      <a:r>
                        <a:rPr lang="en-US" sz="1600"/>
                        <a:t>0.30</a:t>
                      </a:r>
                    </a:p>
                  </a:txBody>
                  <a:tcPr marL="23794" marR="23794" marT="23794" marB="23794" anchor="ctr">
                    <a:lnL>
                      <a:noFill/>
                    </a:lnL>
                    <a:lnR>
                      <a:noFill/>
                    </a:lnR>
                    <a:lnT>
                      <a:noFill/>
                    </a:lnT>
                    <a:lnB>
                      <a:noFill/>
                    </a:lnB>
                    <a:solidFill>
                      <a:srgbClr val="99AACC"/>
                    </a:solidFill>
                  </a:tcPr>
                </a:tc>
                <a:tc>
                  <a:txBody>
                    <a:bodyPr/>
                    <a:lstStyle/>
                    <a:p>
                      <a:pPr algn="ctr"/>
                      <a:r>
                        <a:rPr lang="en-US" sz="1600"/>
                        <a:t>0.20</a:t>
                      </a:r>
                    </a:p>
                  </a:txBody>
                  <a:tcPr marL="23794" marR="23794" marT="23794" marB="23794" anchor="ctr">
                    <a:lnL>
                      <a:noFill/>
                    </a:lnL>
                    <a:lnR>
                      <a:noFill/>
                    </a:lnR>
                    <a:lnT>
                      <a:noFill/>
                    </a:lnT>
                    <a:lnB>
                      <a:noFill/>
                    </a:lnB>
                    <a:solidFill>
                      <a:srgbClr val="99CCCC"/>
                    </a:solidFill>
                  </a:tcPr>
                </a:tc>
                <a:tc>
                  <a:txBody>
                    <a:bodyPr/>
                    <a:lstStyle/>
                    <a:p>
                      <a:pPr algn="ctr"/>
                      <a:r>
                        <a:rPr lang="en-US" sz="1600"/>
                        <a:t>0.23</a:t>
                      </a:r>
                    </a:p>
                  </a:txBody>
                  <a:tcPr marL="23794" marR="23794" marT="23794" marB="23794" anchor="ctr">
                    <a:lnL>
                      <a:noFill/>
                    </a:lnL>
                    <a:lnR>
                      <a:noFill/>
                    </a:lnR>
                    <a:lnT>
                      <a:noFill/>
                    </a:lnT>
                    <a:lnB>
                      <a:noFill/>
                    </a:lnB>
                    <a:solidFill>
                      <a:srgbClr val="99BBCC"/>
                    </a:solidFill>
                  </a:tcPr>
                </a:tc>
                <a:tc>
                  <a:txBody>
                    <a:bodyPr/>
                    <a:lstStyle/>
                    <a:p>
                      <a:pPr algn="ctr"/>
                      <a:r>
                        <a:rPr lang="en-US" sz="1600"/>
                        <a:t>0.13</a:t>
                      </a:r>
                    </a:p>
                  </a:txBody>
                  <a:tcPr marL="23794" marR="23794" marT="23794" marB="23794" anchor="ctr">
                    <a:lnL>
                      <a:noFill/>
                    </a:lnL>
                    <a:lnR>
                      <a:noFill/>
                    </a:lnR>
                    <a:lnT>
                      <a:noFill/>
                    </a:lnT>
                    <a:lnB>
                      <a:noFill/>
                    </a:lnB>
                    <a:solidFill>
                      <a:srgbClr val="99DDCC"/>
                    </a:solidFill>
                  </a:tcPr>
                </a:tc>
                <a:tc>
                  <a:txBody>
                    <a:bodyPr/>
                    <a:lstStyle/>
                    <a:p>
                      <a:pPr algn="ctr"/>
                      <a:r>
                        <a:rPr lang="en-US" sz="1600"/>
                        <a:t>0.03</a:t>
                      </a:r>
                    </a:p>
                  </a:txBody>
                  <a:tcPr marL="23794" marR="23794" marT="23794" marB="23794" anchor="ctr">
                    <a:lnL>
                      <a:noFill/>
                    </a:lnL>
                    <a:lnR>
                      <a:noFill/>
                    </a:lnR>
                    <a:lnT>
                      <a:noFill/>
                    </a:lnT>
                    <a:lnB>
                      <a:noFill/>
                    </a:lnB>
                    <a:solidFill>
                      <a:srgbClr val="99EECC"/>
                    </a:solidFill>
                  </a:tcPr>
                </a:tc>
                <a:tc>
                  <a:txBody>
                    <a:bodyPr/>
                    <a:lstStyle/>
                    <a:p>
                      <a:pPr algn="ctr"/>
                      <a:r>
                        <a:rPr lang="en-US" sz="1600"/>
                        <a:t>0.07</a:t>
                      </a:r>
                    </a:p>
                  </a:txBody>
                  <a:tcPr marL="23794" marR="23794" marT="23794" marB="23794" anchor="ctr">
                    <a:lnL>
                      <a:noFill/>
                    </a:lnL>
                    <a:lnR>
                      <a:noFill/>
                    </a:lnR>
                    <a:lnT>
                      <a:noFill/>
                    </a:lnT>
                    <a:lnB>
                      <a:noFill/>
                    </a:lnB>
                    <a:solidFill>
                      <a:srgbClr val="99EECC"/>
                    </a:solidFill>
                  </a:tcPr>
                </a:tc>
                <a:tc>
                  <a:txBody>
                    <a:bodyPr/>
                    <a:lstStyle/>
                    <a:p>
                      <a:pPr algn="ctr"/>
                      <a:r>
                        <a:rPr lang="en-US" sz="1600"/>
                        <a:t>0.81</a:t>
                      </a:r>
                    </a:p>
                  </a:txBody>
                  <a:tcPr marL="23794" marR="23794" marT="23794" marB="23794" anchor="ctr">
                    <a:lnL>
                      <a:noFill/>
                    </a:lnL>
                    <a:lnR>
                      <a:noFill/>
                    </a:lnR>
                    <a:lnT>
                      <a:noFill/>
                    </a:lnT>
                    <a:lnB>
                      <a:noFill/>
                    </a:lnB>
                    <a:solidFill>
                      <a:srgbClr val="27DE55"/>
                    </a:solidFill>
                  </a:tcPr>
                </a:tc>
                <a:tc>
                  <a:txBody>
                    <a:bodyPr/>
                    <a:lstStyle/>
                    <a:p>
                      <a:pPr algn="ctr"/>
                      <a:r>
                        <a:rPr lang="en-US" sz="1600" dirty="0"/>
                        <a:t>-0.82</a:t>
                      </a:r>
                    </a:p>
                  </a:txBody>
                  <a:tcPr marL="23794" marR="23794" marT="23794" marB="23794" anchor="ctr">
                    <a:lnL>
                      <a:noFill/>
                    </a:lnL>
                    <a:lnR>
                      <a:noFill/>
                    </a:lnR>
                    <a:lnT>
                      <a:noFill/>
                    </a:lnT>
                    <a:lnB>
                      <a:noFill/>
                    </a:lnB>
                    <a:solidFill>
                      <a:srgbClr val="27DE55"/>
                    </a:solidFill>
                  </a:tcPr>
                </a:tc>
              </a:tr>
            </a:tbl>
          </a:graphicData>
        </a:graphic>
      </p:graphicFrame>
      <p:sp>
        <p:nvSpPr>
          <p:cNvPr id="7" name="Title 1"/>
          <p:cNvSpPr>
            <a:spLocks noGrp="1"/>
          </p:cNvSpPr>
          <p:nvPr>
            <p:ph type="title"/>
          </p:nvPr>
        </p:nvSpPr>
        <p:spPr>
          <a:xfrm>
            <a:off x="76200" y="-152400"/>
            <a:ext cx="8915400" cy="762000"/>
          </a:xfrm>
        </p:spPr>
        <p:txBody>
          <a:bodyPr>
            <a:noAutofit/>
          </a:bodyPr>
          <a:lstStyle/>
          <a:p>
            <a:r>
              <a:rPr lang="en-US" sz="2800" b="1" kern="1200" dirty="0" smtClean="0">
                <a:solidFill>
                  <a:schemeClr val="tx1"/>
                </a:solidFill>
                <a:latin typeface="Comic Sans MS" pitchFamily="66" charset="0"/>
              </a:rPr>
              <a:t>Statistical model for 212 observations of TP53</a:t>
            </a:r>
            <a:endParaRPr lang="en-US" sz="2800" b="1" kern="1200" dirty="0">
              <a:solidFill>
                <a:schemeClr val="tx1"/>
              </a:solidFill>
              <a:latin typeface="Comic Sans MS" pitchFamily="66" charset="0"/>
            </a:endParaRPr>
          </a:p>
        </p:txBody>
      </p:sp>
      <p:sp>
        <p:nvSpPr>
          <p:cNvPr id="4" name="Line 88"/>
          <p:cNvSpPr>
            <a:spLocks noChangeShapeType="1"/>
          </p:cNvSpPr>
          <p:nvPr/>
        </p:nvSpPr>
        <p:spPr bwMode="auto">
          <a:xfrm>
            <a:off x="609600" y="533400"/>
            <a:ext cx="79248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xmlns="" val="236864857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200" y="-152400"/>
            <a:ext cx="8915400" cy="762000"/>
          </a:xfrm>
        </p:spPr>
        <p:txBody>
          <a:bodyPr>
            <a:noAutofit/>
          </a:bodyPr>
          <a:lstStyle/>
          <a:p>
            <a:r>
              <a:rPr lang="en-US" sz="2800" b="1" kern="1200" dirty="0" smtClean="0">
                <a:solidFill>
                  <a:schemeClr val="tx1"/>
                </a:solidFill>
                <a:latin typeface="Comic Sans MS" pitchFamily="66" charset="0"/>
              </a:rPr>
              <a:t>Statistical model for observations of DNAH2</a:t>
            </a:r>
            <a:endParaRPr lang="en-US" sz="2800" b="1" kern="1200" dirty="0">
              <a:solidFill>
                <a:schemeClr val="tx1"/>
              </a:solidFill>
              <a:latin typeface="Comic Sans MS" pitchFamily="66" charset="0"/>
            </a:endParaRPr>
          </a:p>
        </p:txBody>
      </p:sp>
      <p:sp>
        <p:nvSpPr>
          <p:cNvPr id="4" name="Line 88"/>
          <p:cNvSpPr>
            <a:spLocks noChangeShapeType="1"/>
          </p:cNvSpPr>
          <p:nvPr/>
        </p:nvSpPr>
        <p:spPr bwMode="auto">
          <a:xfrm>
            <a:off x="609600" y="533400"/>
            <a:ext cx="7924800" cy="0"/>
          </a:xfrm>
          <a:prstGeom prst="line">
            <a:avLst/>
          </a:prstGeom>
          <a:noFill/>
          <a:ln w="31750">
            <a:solidFill>
              <a:srgbClr val="CC3300"/>
            </a:solidFill>
            <a:round/>
            <a:headEnd/>
            <a:tailEnd/>
          </a:ln>
        </p:spPr>
        <p:txBody>
          <a:bodyPr/>
          <a:lstStyle/>
          <a:p>
            <a:endParaRPr lang="en-US"/>
          </a:p>
        </p:txBody>
      </p:sp>
      <p:pic>
        <p:nvPicPr>
          <p:cNvPr id="404483" name="Picture 3"/>
          <p:cNvPicPr>
            <a:picLocks noChangeAspect="1" noChangeArrowheads="1"/>
          </p:cNvPicPr>
          <p:nvPr/>
        </p:nvPicPr>
        <p:blipFill>
          <a:blip r:embed="rId2" cstate="print"/>
          <a:srcRect l="18054" t="28804" r="20451" b="25668"/>
          <a:stretch>
            <a:fillRect/>
          </a:stretch>
        </p:blipFill>
        <p:spPr bwMode="auto">
          <a:xfrm>
            <a:off x="228600" y="838200"/>
            <a:ext cx="8644812" cy="3886200"/>
          </a:xfrm>
          <a:prstGeom prst="rect">
            <a:avLst/>
          </a:prstGeom>
          <a:noFill/>
          <a:ln w="9525">
            <a:noFill/>
            <a:miter lim="800000"/>
            <a:headEnd/>
            <a:tailEnd/>
          </a:ln>
        </p:spPr>
      </p:pic>
    </p:spTree>
    <p:extLst>
      <p:ext uri="{BB962C8B-B14F-4D97-AF65-F5344CB8AC3E}">
        <p14:creationId xmlns:p14="http://schemas.microsoft.com/office/powerpoint/2010/main" xmlns="" val="419584510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err="1" smtClean="0">
                <a:latin typeface="Comic Sans MS" pitchFamily="66" charset="0"/>
              </a:rPr>
              <a:t>RefSeq</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5" name="Rectangle 4"/>
          <p:cNvSpPr/>
          <p:nvPr/>
        </p:nvSpPr>
        <p:spPr>
          <a:xfrm>
            <a:off x="79556" y="6273225"/>
            <a:ext cx="9140644" cy="584775"/>
          </a:xfrm>
          <a:prstGeom prst="rect">
            <a:avLst/>
          </a:prstGeom>
        </p:spPr>
        <p:txBody>
          <a:bodyPr wrap="none">
            <a:spAutoFit/>
          </a:bodyPr>
          <a:lstStyle/>
          <a:p>
            <a:r>
              <a:rPr lang="en-US" sz="3200" dirty="0" smtClean="0">
                <a:solidFill>
                  <a:srgbClr val="D93238"/>
                </a:solidFill>
                <a:latin typeface="Comic Sans MS" pitchFamily="66" charset="0"/>
              </a:rPr>
              <a:t>http://www.ncbi.nlm.nih.gov/books/NBK21091/</a:t>
            </a:r>
          </a:p>
        </p:txBody>
      </p:sp>
      <p:sp>
        <p:nvSpPr>
          <p:cNvPr id="6" name="TextBox 5"/>
          <p:cNvSpPr txBox="1"/>
          <p:nvPr/>
        </p:nvSpPr>
        <p:spPr>
          <a:xfrm>
            <a:off x="609600" y="4038600"/>
            <a:ext cx="8077200" cy="2031325"/>
          </a:xfrm>
          <a:prstGeom prst="rect">
            <a:avLst/>
          </a:prstGeom>
          <a:noFill/>
        </p:spPr>
        <p:txBody>
          <a:bodyPr wrap="square" rtlCol="0">
            <a:spAutoFit/>
          </a:bodyPr>
          <a:lstStyle/>
          <a:p>
            <a:r>
              <a:rPr lang="en-US" b="1" dirty="0" smtClean="0">
                <a:latin typeface="Comic Sans MS" pitchFamily="66" charset="0"/>
              </a:rPr>
              <a:t>Distinguishing Features of the </a:t>
            </a:r>
            <a:r>
              <a:rPr lang="en-US" b="1" dirty="0" err="1" smtClean="0">
                <a:latin typeface="Comic Sans MS" pitchFamily="66" charset="0"/>
              </a:rPr>
              <a:t>RefSeq</a:t>
            </a:r>
            <a:r>
              <a:rPr lang="en-US" b="1" dirty="0" smtClean="0">
                <a:latin typeface="Comic Sans MS" pitchFamily="66" charset="0"/>
              </a:rPr>
              <a:t> collection include:</a:t>
            </a:r>
          </a:p>
          <a:p>
            <a:pPr>
              <a:buFont typeface="Arial" pitchFamily="34" charset="0"/>
              <a:buChar char="•"/>
            </a:pPr>
            <a:r>
              <a:rPr lang="en-US" dirty="0" smtClean="0">
                <a:latin typeface="Comic Sans MS" pitchFamily="66" charset="0"/>
              </a:rPr>
              <a:t> non-redundancy</a:t>
            </a:r>
          </a:p>
          <a:p>
            <a:pPr>
              <a:buFont typeface="Arial" pitchFamily="34" charset="0"/>
              <a:buChar char="•"/>
            </a:pPr>
            <a:r>
              <a:rPr lang="en-US" dirty="0" smtClean="0">
                <a:latin typeface="Comic Sans MS" pitchFamily="66" charset="0"/>
              </a:rPr>
              <a:t> explicitly linked nucleotide and protein sequences</a:t>
            </a:r>
          </a:p>
          <a:p>
            <a:pPr>
              <a:buFont typeface="Arial" pitchFamily="34" charset="0"/>
              <a:buChar char="•"/>
            </a:pPr>
            <a:r>
              <a:rPr lang="en-US" dirty="0" smtClean="0">
                <a:latin typeface="Comic Sans MS" pitchFamily="66" charset="0"/>
              </a:rPr>
              <a:t> updates to reflect current knowledge of sequence data and biology</a:t>
            </a:r>
          </a:p>
          <a:p>
            <a:pPr>
              <a:buFont typeface="Arial" pitchFamily="34" charset="0"/>
              <a:buChar char="•"/>
            </a:pPr>
            <a:r>
              <a:rPr lang="en-US" dirty="0" smtClean="0">
                <a:latin typeface="Comic Sans MS" pitchFamily="66" charset="0"/>
              </a:rPr>
              <a:t> data validation and format consistency</a:t>
            </a:r>
          </a:p>
          <a:p>
            <a:pPr>
              <a:buFont typeface="Arial" pitchFamily="34" charset="0"/>
              <a:buChar char="•"/>
            </a:pPr>
            <a:r>
              <a:rPr lang="en-US" dirty="0" smtClean="0">
                <a:latin typeface="Comic Sans MS" pitchFamily="66" charset="0"/>
              </a:rPr>
              <a:t> ongoing </a:t>
            </a:r>
            <a:r>
              <a:rPr lang="en-US" dirty="0" err="1" smtClean="0">
                <a:latin typeface="Comic Sans MS" pitchFamily="66" charset="0"/>
              </a:rPr>
              <a:t>curation</a:t>
            </a:r>
            <a:r>
              <a:rPr lang="en-US" dirty="0" smtClean="0">
                <a:latin typeface="Comic Sans MS" pitchFamily="66" charset="0"/>
              </a:rPr>
              <a:t> by NCBI staff and collaborators, with reviewed records indicated</a:t>
            </a:r>
          </a:p>
        </p:txBody>
      </p:sp>
      <p:pic>
        <p:nvPicPr>
          <p:cNvPr id="46083" name="Picture 3"/>
          <p:cNvPicPr>
            <a:picLocks noChangeAspect="1" noChangeArrowheads="1"/>
          </p:cNvPicPr>
          <p:nvPr/>
        </p:nvPicPr>
        <p:blipFill>
          <a:blip r:embed="rId3" cstate="print"/>
          <a:srcRect/>
          <a:stretch>
            <a:fillRect/>
          </a:stretch>
        </p:blipFill>
        <p:spPr bwMode="auto">
          <a:xfrm>
            <a:off x="609600" y="714375"/>
            <a:ext cx="7943850" cy="3248025"/>
          </a:xfrm>
          <a:prstGeom prst="rect">
            <a:avLst/>
          </a:prstGeom>
          <a:noFill/>
          <a:ln w="9525">
            <a:no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200" y="-152400"/>
            <a:ext cx="8915400" cy="762000"/>
          </a:xfrm>
        </p:spPr>
        <p:txBody>
          <a:bodyPr>
            <a:noAutofit/>
          </a:bodyPr>
          <a:lstStyle/>
          <a:p>
            <a:r>
              <a:rPr lang="en-US" sz="2800" b="1" kern="1200" dirty="0" smtClean="0">
                <a:solidFill>
                  <a:schemeClr val="tx1"/>
                </a:solidFill>
                <a:latin typeface="Comic Sans MS" pitchFamily="66" charset="0"/>
              </a:rPr>
              <a:t>Statistical model for observations of GRAP2</a:t>
            </a:r>
            <a:endParaRPr lang="en-US" sz="2800" b="1" kern="1200" dirty="0">
              <a:solidFill>
                <a:schemeClr val="tx1"/>
              </a:solidFill>
              <a:latin typeface="Comic Sans MS" pitchFamily="66" charset="0"/>
            </a:endParaRPr>
          </a:p>
        </p:txBody>
      </p:sp>
      <p:sp>
        <p:nvSpPr>
          <p:cNvPr id="4" name="Line 88"/>
          <p:cNvSpPr>
            <a:spLocks noChangeShapeType="1"/>
          </p:cNvSpPr>
          <p:nvPr/>
        </p:nvSpPr>
        <p:spPr bwMode="auto">
          <a:xfrm>
            <a:off x="609600" y="533400"/>
            <a:ext cx="7924800" cy="0"/>
          </a:xfrm>
          <a:prstGeom prst="line">
            <a:avLst/>
          </a:prstGeom>
          <a:noFill/>
          <a:ln w="31750">
            <a:solidFill>
              <a:srgbClr val="CC3300"/>
            </a:solidFill>
            <a:round/>
            <a:headEnd/>
            <a:tailEnd/>
          </a:ln>
        </p:spPr>
        <p:txBody>
          <a:bodyPr/>
          <a:lstStyle/>
          <a:p>
            <a:endParaRPr lang="en-US"/>
          </a:p>
        </p:txBody>
      </p:sp>
      <p:pic>
        <p:nvPicPr>
          <p:cNvPr id="404482" name="Picture 2"/>
          <p:cNvPicPr>
            <a:picLocks noChangeAspect="1" noChangeArrowheads="1"/>
          </p:cNvPicPr>
          <p:nvPr/>
        </p:nvPicPr>
        <p:blipFill>
          <a:blip r:embed="rId2" cstate="print"/>
          <a:srcRect l="18054" t="16000" r="19887" b="5778"/>
          <a:stretch>
            <a:fillRect/>
          </a:stretch>
        </p:blipFill>
        <p:spPr bwMode="auto">
          <a:xfrm>
            <a:off x="647700" y="609600"/>
            <a:ext cx="7810500" cy="6248400"/>
          </a:xfrm>
          <a:prstGeom prst="rect">
            <a:avLst/>
          </a:prstGeom>
          <a:noFill/>
          <a:ln w="9525">
            <a:noFill/>
            <a:miter lim="800000"/>
            <a:headEnd/>
            <a:tailEnd/>
          </a:ln>
        </p:spPr>
      </p:pic>
      <p:sp>
        <p:nvSpPr>
          <p:cNvPr id="8" name="Oval 7"/>
          <p:cNvSpPr/>
          <p:nvPr/>
        </p:nvSpPr>
        <p:spPr>
          <a:xfrm>
            <a:off x="5943600" y="5410200"/>
            <a:ext cx="990600" cy="381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76600" y="5599176"/>
            <a:ext cx="990600" cy="381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737104" y="5907024"/>
            <a:ext cx="990600" cy="381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0376740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DNA Repair</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14338" name="Picture 2"/>
          <p:cNvPicPr>
            <a:picLocks noChangeAspect="1" noChangeArrowheads="1"/>
          </p:cNvPicPr>
          <p:nvPr/>
        </p:nvPicPr>
        <p:blipFill>
          <a:blip r:embed="rId3" cstate="print"/>
          <a:srcRect l="6364" t="23097" r="3636" b="4690"/>
          <a:stretch>
            <a:fillRect/>
          </a:stretch>
        </p:blipFill>
        <p:spPr bwMode="auto">
          <a:xfrm>
            <a:off x="0" y="838199"/>
            <a:ext cx="9144000" cy="4710546"/>
          </a:xfrm>
          <a:prstGeom prst="rect">
            <a:avLst/>
          </a:prstGeom>
          <a:noFill/>
          <a:ln w="9525">
            <a:no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DNA Repair</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15362" name="Picture 2"/>
          <p:cNvPicPr>
            <a:picLocks noChangeAspect="1" noChangeArrowheads="1"/>
          </p:cNvPicPr>
          <p:nvPr/>
        </p:nvPicPr>
        <p:blipFill>
          <a:blip r:embed="rId3" cstate="print"/>
          <a:srcRect l="1818" t="18850" r="3636" b="6106"/>
          <a:stretch>
            <a:fillRect/>
          </a:stretch>
        </p:blipFill>
        <p:spPr bwMode="auto">
          <a:xfrm>
            <a:off x="0" y="914400"/>
            <a:ext cx="9120996" cy="4648200"/>
          </a:xfrm>
          <a:prstGeom prst="rect">
            <a:avLst/>
          </a:prstGeom>
          <a:noFill/>
          <a:ln w="9525">
            <a:no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152400" y="0"/>
            <a:ext cx="8839200" cy="533400"/>
          </a:xfrm>
          <a:noFill/>
        </p:spPr>
        <p:txBody>
          <a:bodyPr lIns="0" tIns="0" rIns="0" bIns="0">
            <a:noAutofit/>
          </a:bodyPr>
          <a:lstStyle/>
          <a:p>
            <a:r>
              <a:rPr lang="en-US" sz="2800" b="1" dirty="0" smtClean="0">
                <a:latin typeface="Comic Sans MS" pitchFamily="66" charset="0"/>
              </a:rPr>
              <a:t>TP53BP1:p, tumor protein p53 binding protein 1 </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16386" name="Picture 2"/>
          <p:cNvPicPr>
            <a:picLocks noChangeAspect="1" noChangeArrowheads="1"/>
          </p:cNvPicPr>
          <p:nvPr/>
        </p:nvPicPr>
        <p:blipFill>
          <a:blip r:embed="rId3" cstate="print"/>
          <a:srcRect l="3949" t="16718" r="9181" b="6446"/>
          <a:stretch>
            <a:fillRect/>
          </a:stretch>
        </p:blipFill>
        <p:spPr bwMode="auto">
          <a:xfrm>
            <a:off x="0" y="838200"/>
            <a:ext cx="9144000" cy="5181600"/>
          </a:xfrm>
          <a:prstGeom prst="rect">
            <a:avLst/>
          </a:prstGeom>
          <a:noFill/>
          <a:ln w="9525">
            <a:no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152400" y="0"/>
            <a:ext cx="8839200" cy="533400"/>
          </a:xfrm>
          <a:noFill/>
        </p:spPr>
        <p:txBody>
          <a:bodyPr lIns="0" tIns="0" rIns="0" bIns="0">
            <a:noAutofit/>
          </a:bodyPr>
          <a:lstStyle/>
          <a:p>
            <a:r>
              <a:rPr lang="en-US" sz="2800" b="1" dirty="0" smtClean="0">
                <a:latin typeface="Comic Sans MS" pitchFamily="66" charset="0"/>
              </a:rPr>
              <a:t>TP53BP1:p, tumor protein p53 binding protein 1 </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19458" name="Picture 2"/>
          <p:cNvPicPr>
            <a:picLocks noChangeAspect="1" noChangeArrowheads="1"/>
          </p:cNvPicPr>
          <p:nvPr/>
        </p:nvPicPr>
        <p:blipFill>
          <a:blip r:embed="rId3" cstate="print"/>
          <a:srcRect l="3727" t="15567" r="16067" b="4276"/>
          <a:stretch>
            <a:fillRect/>
          </a:stretch>
        </p:blipFill>
        <p:spPr bwMode="auto">
          <a:xfrm>
            <a:off x="1524000" y="609600"/>
            <a:ext cx="6553200" cy="5867400"/>
          </a:xfrm>
          <a:prstGeom prst="rect">
            <a:avLst/>
          </a:prstGeom>
          <a:noFill/>
          <a:ln w="9525">
            <a:no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Sequence Annotations</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18434" name="Picture 2"/>
          <p:cNvPicPr>
            <a:picLocks noChangeAspect="1" noChangeArrowheads="1"/>
          </p:cNvPicPr>
          <p:nvPr/>
        </p:nvPicPr>
        <p:blipFill>
          <a:blip r:embed="rId3" cstate="print"/>
          <a:srcRect l="2208" t="24164" r="8442" b="6025"/>
          <a:stretch>
            <a:fillRect/>
          </a:stretch>
        </p:blipFill>
        <p:spPr bwMode="auto">
          <a:xfrm>
            <a:off x="94342" y="914400"/>
            <a:ext cx="9049658" cy="4343400"/>
          </a:xfrm>
          <a:prstGeom prst="rect">
            <a:avLst/>
          </a:prstGeom>
          <a:noFill/>
          <a:ln w="9525">
            <a:no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normAutofit fontScale="90000"/>
          </a:bodyPr>
          <a:lstStyle/>
          <a:p>
            <a:r>
              <a:rPr lang="en-US" sz="2800" b="1" dirty="0" smtClean="0">
                <a:latin typeface="Comic Sans MS" pitchFamily="66" charset="0"/>
              </a:rPr>
              <a:t>TP53BP1:p, tumor protein p53 binding protein 1 </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20482" name="Picture 2"/>
          <p:cNvPicPr>
            <a:picLocks noChangeAspect="1" noChangeArrowheads="1"/>
          </p:cNvPicPr>
          <p:nvPr/>
        </p:nvPicPr>
        <p:blipFill>
          <a:blip r:embed="rId3" cstate="print"/>
          <a:srcRect l="1671" t="19010" r="9897" b="4089"/>
          <a:stretch>
            <a:fillRect/>
          </a:stretch>
        </p:blipFill>
        <p:spPr bwMode="auto">
          <a:xfrm>
            <a:off x="1034955" y="685800"/>
            <a:ext cx="7042245" cy="5486400"/>
          </a:xfrm>
          <a:prstGeom prst="rect">
            <a:avLst/>
          </a:prstGeom>
          <a:noFill/>
          <a:ln w="9525">
            <a:no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1795" t="12351" r="5897" b="52217"/>
          <a:stretch>
            <a:fillRect/>
          </a:stretch>
        </p:blipFill>
        <p:spPr bwMode="auto">
          <a:xfrm>
            <a:off x="762000" y="533400"/>
            <a:ext cx="6858000" cy="2895600"/>
          </a:xfrm>
          <a:prstGeom prst="rect">
            <a:avLst/>
          </a:prstGeom>
          <a:noFill/>
          <a:ln w="9525">
            <a:noFill/>
            <a:miter lim="800000"/>
            <a:headEnd/>
            <a:tailEnd/>
          </a:ln>
        </p:spPr>
      </p:pic>
      <p:sp>
        <p:nvSpPr>
          <p:cNvPr id="11267" name="Rectangle 3"/>
          <p:cNvSpPr>
            <a:spLocks noGrp="1" noChangeArrowheads="1"/>
          </p:cNvSpPr>
          <p:nvPr>
            <p:ph type="title"/>
          </p:nvPr>
        </p:nvSpPr>
        <p:spPr>
          <a:xfrm>
            <a:off x="685800" y="0"/>
            <a:ext cx="7772400" cy="533400"/>
          </a:xfrm>
          <a:noFill/>
        </p:spPr>
        <p:txBody>
          <a:bodyPr lIns="0" tIns="0" rIns="0" bIns="0">
            <a:normAutofit fontScale="90000"/>
          </a:bodyPr>
          <a:lstStyle/>
          <a:p>
            <a:r>
              <a:rPr lang="en-US" sz="2800" b="1" dirty="0" smtClean="0">
                <a:latin typeface="Comic Sans MS" pitchFamily="66" charset="0"/>
              </a:rPr>
              <a:t>TP53BP1:p, tumor protein p53 binding protein 1 </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21506" name="Picture 2"/>
          <p:cNvPicPr>
            <a:picLocks noChangeAspect="1" noChangeArrowheads="1"/>
          </p:cNvPicPr>
          <p:nvPr/>
        </p:nvPicPr>
        <p:blipFill>
          <a:blip r:embed="rId3" cstate="print"/>
          <a:srcRect l="1795" t="47783" r="47948" b="3369"/>
          <a:stretch>
            <a:fillRect/>
          </a:stretch>
        </p:blipFill>
        <p:spPr bwMode="auto">
          <a:xfrm>
            <a:off x="5181600" y="3323112"/>
            <a:ext cx="3306181" cy="3534888"/>
          </a:xfrm>
          <a:prstGeom prst="rect">
            <a:avLst/>
          </a:prstGeom>
          <a:noFill/>
          <a:ln w="9525">
            <a:no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23220"/>
          </a:xfrm>
          <a:prstGeom prst="rect">
            <a:avLst/>
          </a:prstGeom>
          <a:noFill/>
        </p:spPr>
        <p:txBody>
          <a:bodyPr wrap="square" rtlCol="0">
            <a:spAutoFit/>
          </a:bodyPr>
          <a:lstStyle/>
          <a:p>
            <a:pPr algn="ctr"/>
            <a:r>
              <a:rPr lang="en-US" sz="2800" b="1" dirty="0" smtClean="0">
                <a:latin typeface="Comic Sans MS" pitchFamily="66" charset="0"/>
                <a:ea typeface="+mj-ea"/>
                <a:cs typeface="+mj-cs"/>
              </a:rPr>
              <a:t>Peptide observations, </a:t>
            </a:r>
            <a:r>
              <a:rPr lang="en-US" sz="2800" b="1" dirty="0" err="1" smtClean="0">
                <a:latin typeface="Comic Sans MS" pitchFamily="66" charset="0"/>
                <a:ea typeface="+mj-ea"/>
                <a:cs typeface="+mj-cs"/>
              </a:rPr>
              <a:t>catalase</a:t>
            </a:r>
            <a:endParaRPr lang="en-US" sz="2800" b="1" dirty="0">
              <a:latin typeface="Comic Sans MS" pitchFamily="66" charset="0"/>
              <a:ea typeface="+mj-ea"/>
              <a:cs typeface="+mj-cs"/>
            </a:endParaRPr>
          </a:p>
        </p:txBody>
      </p:sp>
      <p:graphicFrame>
        <p:nvGraphicFramePr>
          <p:cNvPr id="7" name="Table 6"/>
          <p:cNvGraphicFramePr>
            <a:graphicFrameLocks noGrp="1"/>
          </p:cNvGraphicFramePr>
          <p:nvPr/>
        </p:nvGraphicFramePr>
        <p:xfrm>
          <a:off x="762000" y="1295400"/>
          <a:ext cx="7696200" cy="4800596"/>
        </p:xfrm>
        <a:graphic>
          <a:graphicData uri="http://schemas.openxmlformats.org/drawingml/2006/table">
            <a:tbl>
              <a:tblPr/>
              <a:tblGrid>
                <a:gridCol w="5428570"/>
                <a:gridCol w="2267630"/>
              </a:tblGrid>
              <a:tr h="415936">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Peptide Sequence</a:t>
                      </a:r>
                    </a:p>
                  </a:txBody>
                  <a:tcPr marL="0" marR="0" marT="0" marB="0" anchor="b">
                    <a:lnL>
                      <a:noFill/>
                    </a:lnL>
                    <a:lnR>
                      <a:noFill/>
                    </a:lnR>
                    <a:lnT>
                      <a:noFill/>
                    </a:lnT>
                    <a:lnB>
                      <a:noFill/>
                    </a:lnB>
                    <a:solidFill>
                      <a:srgbClr val="FFC000"/>
                    </a:solidFill>
                  </a:tcPr>
                </a:tc>
                <a:tc>
                  <a:txBody>
                    <a:bodyPr/>
                    <a:lstStyle/>
                    <a:p>
                      <a:pPr algn="ctr" fontAlgn="b"/>
                      <a:r>
                        <a:rPr lang="en-US" sz="2400" b="0" i="0" u="none" strike="noStrike" dirty="0" smtClean="0">
                          <a:solidFill>
                            <a:srgbClr val="000000"/>
                          </a:solidFill>
                          <a:latin typeface="Tahoma" pitchFamily="34" charset="0"/>
                          <a:ea typeface="Tahoma" pitchFamily="34" charset="0"/>
                          <a:cs typeface="Tahoma" pitchFamily="34" charset="0"/>
                        </a:rPr>
                        <a:t>Observations</a:t>
                      </a:r>
                      <a:endParaRPr lang="en-US" sz="2400" b="0" i="0" u="none" strike="noStrike" dirty="0">
                        <a:solidFill>
                          <a:srgbClr val="000000"/>
                        </a:solidFill>
                        <a:latin typeface="Tahoma" pitchFamily="34" charset="0"/>
                        <a:ea typeface="Tahoma" pitchFamily="34" charset="0"/>
                        <a:cs typeface="Tahoma" pitchFamily="34" charset="0"/>
                      </a:endParaRPr>
                    </a:p>
                  </a:txBody>
                  <a:tcPr marL="0" marR="0" marT="0" marB="0" anchor="b">
                    <a:lnL>
                      <a:noFill/>
                    </a:lnL>
                    <a:lnR>
                      <a:noFill/>
                    </a:lnR>
                    <a:lnT>
                      <a:noFill/>
                    </a:lnT>
                    <a:lnB>
                      <a:noFill/>
                    </a:lnB>
                    <a:solidFill>
                      <a:srgbClr val="FFC000"/>
                    </a:solidFill>
                  </a:tcPr>
                </a:tc>
              </a:tr>
              <a:tr h="415936">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FSTVAGESGSADTVR</a:t>
                      </a:r>
                    </a:p>
                  </a:txBody>
                  <a:tcPr marL="0" marR="0" marT="0"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2633</a:t>
                      </a:r>
                    </a:p>
                  </a:txBody>
                  <a:tcPr marL="0" marR="0" marT="0" marB="0" anchor="b">
                    <a:lnL>
                      <a:noFill/>
                    </a:lnL>
                    <a:lnR>
                      <a:noFill/>
                    </a:lnR>
                    <a:lnT>
                      <a:noFill/>
                    </a:lnT>
                    <a:lnB>
                      <a:noFill/>
                    </a:lnB>
                  </a:tcPr>
                </a:tc>
              </a:tr>
              <a:tr h="415936">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FNTANDDNVTQVR</a:t>
                      </a:r>
                    </a:p>
                  </a:txBody>
                  <a:tcPr marL="0" marR="0" marT="0"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2432</a:t>
                      </a:r>
                    </a:p>
                  </a:txBody>
                  <a:tcPr marL="0" marR="0" marT="0" marB="0" anchor="b">
                    <a:lnL>
                      <a:noFill/>
                    </a:lnL>
                    <a:lnR>
                      <a:noFill/>
                    </a:lnR>
                    <a:lnT>
                      <a:noFill/>
                    </a:lnT>
                    <a:lnB>
                      <a:noFill/>
                    </a:lnB>
                    <a:solidFill>
                      <a:schemeClr val="accent6">
                        <a:lumMod val="40000"/>
                        <a:lumOff val="60000"/>
                      </a:schemeClr>
                    </a:solidFill>
                  </a:tcPr>
                </a:tc>
              </a:tr>
              <a:tr h="415936">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AFYVNVLNEEQR</a:t>
                      </a:r>
                    </a:p>
                  </a:txBody>
                  <a:tcPr marL="0" marR="0" marT="0" marB="0" anchor="b">
                    <a:lnL>
                      <a:noFill/>
                    </a:lnL>
                    <a:lnR>
                      <a:noFill/>
                    </a:lnR>
                    <a:lnT>
                      <a:noFill/>
                    </a:lnT>
                    <a:lnB>
                      <a:noFill/>
                    </a:lnB>
                  </a:tcPr>
                </a:tc>
                <a:tc>
                  <a:txBody>
                    <a:bodyPr/>
                    <a:lstStyle/>
                    <a:p>
                      <a:pPr algn="ctr" fontAlgn="b"/>
                      <a:r>
                        <a:rPr lang="en-US" sz="2400" b="0" i="0" u="none" strike="noStrike">
                          <a:solidFill>
                            <a:srgbClr val="000000"/>
                          </a:solidFill>
                          <a:latin typeface="Tahoma" pitchFamily="34" charset="0"/>
                          <a:ea typeface="Tahoma" pitchFamily="34" charset="0"/>
                          <a:cs typeface="Tahoma" pitchFamily="34" charset="0"/>
                        </a:rPr>
                        <a:t>1722</a:t>
                      </a:r>
                    </a:p>
                  </a:txBody>
                  <a:tcPr marL="0" marR="0" marT="0" marB="0" anchor="b">
                    <a:lnL>
                      <a:noFill/>
                    </a:lnL>
                    <a:lnR>
                      <a:noFill/>
                    </a:lnR>
                    <a:lnT>
                      <a:noFill/>
                    </a:lnT>
                    <a:lnB>
                      <a:noFill/>
                    </a:lnB>
                  </a:tcPr>
                </a:tc>
              </a:tr>
              <a:tr h="415936">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LVNANGEAVYCK</a:t>
                      </a:r>
                    </a:p>
                  </a:txBody>
                  <a:tcPr marL="0" marR="0" marT="0"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1701</a:t>
                      </a:r>
                    </a:p>
                  </a:txBody>
                  <a:tcPr marL="0" marR="0" marT="0" marB="0" anchor="b">
                    <a:lnL>
                      <a:noFill/>
                    </a:lnL>
                    <a:lnR>
                      <a:noFill/>
                    </a:lnR>
                    <a:lnT>
                      <a:noFill/>
                    </a:lnT>
                    <a:lnB>
                      <a:noFill/>
                    </a:lnB>
                    <a:solidFill>
                      <a:schemeClr val="accent6">
                        <a:lumMod val="40000"/>
                        <a:lumOff val="60000"/>
                      </a:schemeClr>
                    </a:solidFill>
                  </a:tcPr>
                </a:tc>
              </a:tr>
              <a:tr h="433267">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GPLLVQDVVFTDEMAHFDR</a:t>
                      </a:r>
                    </a:p>
                  </a:txBody>
                  <a:tcPr marL="0" marR="0" marT="0"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1637</a:t>
                      </a:r>
                    </a:p>
                  </a:txBody>
                  <a:tcPr marL="0" marR="0" marT="0" marB="0" anchor="b">
                    <a:lnL>
                      <a:noFill/>
                    </a:lnL>
                    <a:lnR>
                      <a:noFill/>
                    </a:lnR>
                    <a:lnT>
                      <a:noFill/>
                    </a:lnT>
                    <a:lnB>
                      <a:noFill/>
                    </a:lnB>
                  </a:tcPr>
                </a:tc>
              </a:tr>
              <a:tr h="415936">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LSQEDPDYGIR</a:t>
                      </a:r>
                    </a:p>
                  </a:txBody>
                  <a:tcPr marL="0" marR="0" marT="0"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1560</a:t>
                      </a:r>
                    </a:p>
                  </a:txBody>
                  <a:tcPr marL="0" marR="0" marT="0" marB="0" anchor="b">
                    <a:lnL>
                      <a:noFill/>
                    </a:lnL>
                    <a:lnR>
                      <a:noFill/>
                    </a:lnR>
                    <a:lnT>
                      <a:noFill/>
                    </a:lnT>
                    <a:lnB>
                      <a:noFill/>
                    </a:lnB>
                    <a:solidFill>
                      <a:schemeClr val="accent6">
                        <a:lumMod val="40000"/>
                        <a:lumOff val="60000"/>
                      </a:schemeClr>
                    </a:solidFill>
                  </a:tcPr>
                </a:tc>
              </a:tr>
              <a:tr h="415936">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LFAYPDTHR</a:t>
                      </a:r>
                    </a:p>
                  </a:txBody>
                  <a:tcPr marL="0" marR="0" marT="0"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1499</a:t>
                      </a:r>
                    </a:p>
                  </a:txBody>
                  <a:tcPr marL="0" marR="0" marT="0" marB="0" anchor="b">
                    <a:lnL>
                      <a:noFill/>
                    </a:lnL>
                    <a:lnR>
                      <a:noFill/>
                    </a:lnR>
                    <a:lnT>
                      <a:noFill/>
                    </a:lnT>
                    <a:lnB>
                      <a:noFill/>
                    </a:lnB>
                  </a:tcPr>
                </a:tc>
              </a:tr>
              <a:tr h="415936">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NLSVEDAAR</a:t>
                      </a:r>
                    </a:p>
                  </a:txBody>
                  <a:tcPr marL="0" marR="0" marT="0"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1400</a:t>
                      </a:r>
                    </a:p>
                  </a:txBody>
                  <a:tcPr marL="0" marR="0" marT="0" marB="0" anchor="b">
                    <a:lnL>
                      <a:noFill/>
                    </a:lnL>
                    <a:lnR>
                      <a:noFill/>
                    </a:lnR>
                    <a:lnT>
                      <a:noFill/>
                    </a:lnT>
                    <a:lnB>
                      <a:noFill/>
                    </a:lnB>
                    <a:solidFill>
                      <a:schemeClr val="accent6">
                        <a:lumMod val="40000"/>
                        <a:lumOff val="60000"/>
                      </a:schemeClr>
                    </a:solidFill>
                  </a:tcPr>
                </a:tc>
              </a:tr>
              <a:tr h="485259">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FYTEDGNWDLVGNNTPIFFIR</a:t>
                      </a:r>
                    </a:p>
                  </a:txBody>
                  <a:tcPr marL="0" marR="0" marT="0"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1386</a:t>
                      </a:r>
                    </a:p>
                  </a:txBody>
                  <a:tcPr marL="0" marR="0" marT="0" marB="0" anchor="b">
                    <a:lnL>
                      <a:noFill/>
                    </a:lnL>
                    <a:lnR>
                      <a:noFill/>
                    </a:lnR>
                    <a:lnT>
                      <a:noFill/>
                    </a:lnT>
                    <a:lnB>
                      <a:noFill/>
                    </a:lnB>
                  </a:tcPr>
                </a:tc>
              </a:tr>
              <a:tr h="554582">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ADVLTTGAGNPVGDK</a:t>
                      </a:r>
                    </a:p>
                  </a:txBody>
                  <a:tcPr marL="0" marR="0" marT="0"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1338</a:t>
                      </a:r>
                    </a:p>
                  </a:txBody>
                  <a:tcPr marL="0" marR="0" marT="0" marB="0" anchor="b">
                    <a:lnL>
                      <a:noFill/>
                    </a:lnL>
                    <a:lnR>
                      <a:noFill/>
                    </a:lnR>
                    <a:lnT>
                      <a:noFill/>
                    </a:lnT>
                    <a:lnB>
                      <a:noFill/>
                    </a:lnB>
                    <a:solidFill>
                      <a:schemeClr val="accent6">
                        <a:lumMod val="40000"/>
                        <a:lumOff val="60000"/>
                      </a:schemeClr>
                    </a:solidFill>
                  </a:tcPr>
                </a:tc>
              </a:tr>
            </a:tbl>
          </a:graphicData>
        </a:graphic>
      </p:graphicFrame>
      <p:sp>
        <p:nvSpPr>
          <p:cNvPr id="4" name="Line 88"/>
          <p:cNvSpPr>
            <a:spLocks noChangeShapeType="1"/>
          </p:cNvSpPr>
          <p:nvPr/>
        </p:nvSpPr>
        <p:spPr bwMode="auto">
          <a:xfrm>
            <a:off x="609600" y="533400"/>
            <a:ext cx="79248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xmlns="" val="311380695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762000" y="1295400"/>
          <a:ext cx="7696200" cy="4902376"/>
        </p:xfrm>
        <a:graphic>
          <a:graphicData uri="http://schemas.openxmlformats.org/drawingml/2006/table">
            <a:tbl>
              <a:tblPr/>
              <a:tblGrid>
                <a:gridCol w="5428570"/>
                <a:gridCol w="2267630"/>
              </a:tblGrid>
              <a:tr h="43482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Peptide Sequence</a:t>
                      </a:r>
                    </a:p>
                  </a:txBody>
                  <a:tcPr marL="0" marR="0" marT="0" marB="0" anchor="ctr">
                    <a:lnL>
                      <a:noFill/>
                    </a:lnL>
                    <a:lnR>
                      <a:noFill/>
                    </a:lnR>
                    <a:lnT>
                      <a:noFill/>
                    </a:lnT>
                    <a:lnB>
                      <a:noFill/>
                    </a:lnB>
                    <a:solidFill>
                      <a:srgbClr val="FFC000"/>
                    </a:solidFill>
                  </a:tcPr>
                </a:tc>
                <a:tc>
                  <a:txBody>
                    <a:bodyPr/>
                    <a:lstStyle/>
                    <a:p>
                      <a:pPr algn="ctr" fontAlgn="b">
                        <a:spcBef>
                          <a:spcPts val="600"/>
                        </a:spcBef>
                        <a:spcAft>
                          <a:spcPts val="600"/>
                        </a:spcAft>
                      </a:pPr>
                      <a:r>
                        <a:rPr lang="el-GR" sz="2400" b="0" i="0" u="none" strike="noStrike" dirty="0" smtClean="0">
                          <a:solidFill>
                            <a:srgbClr val="000000"/>
                          </a:solidFill>
                          <a:latin typeface="Tahoma" pitchFamily="34" charset="0"/>
                          <a:ea typeface="Tahoma" pitchFamily="34" charset="0"/>
                          <a:cs typeface="Tahoma" pitchFamily="34" charset="0"/>
                        </a:rPr>
                        <a:t>ω</a:t>
                      </a:r>
                      <a:endParaRPr lang="en-US" sz="2400" b="0" i="0" u="none" strike="noStrike" dirty="0">
                        <a:solidFill>
                          <a:srgbClr val="000000"/>
                        </a:solidFill>
                        <a:latin typeface="Tahoma" pitchFamily="34" charset="0"/>
                        <a:ea typeface="Tahoma" pitchFamily="34" charset="0"/>
                        <a:cs typeface="Tahoma" pitchFamily="34" charset="0"/>
                      </a:endParaRPr>
                    </a:p>
                  </a:txBody>
                  <a:tcPr marL="0" marR="0" marT="0" marB="0" anchor="ctr">
                    <a:lnL>
                      <a:noFill/>
                    </a:lnL>
                    <a:lnR>
                      <a:noFill/>
                    </a:lnR>
                    <a:lnT>
                      <a:noFill/>
                    </a:lnT>
                    <a:lnB>
                      <a:noFill/>
                    </a:lnB>
                    <a:solidFill>
                      <a:srgbClr val="FFC000"/>
                    </a:solidFill>
                  </a:tcPr>
                </a:tc>
              </a:tr>
              <a:tr h="43482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FSTVAGESGSADTVR</a:t>
                      </a:r>
                    </a:p>
                  </a:txBody>
                  <a:tcPr marL="0" marR="0" marT="0" marB="0" anchor="ctr">
                    <a:lnL>
                      <a:noFill/>
                    </a:lnL>
                    <a:lnR>
                      <a:noFill/>
                    </a:lnR>
                    <a:lnT>
                      <a:noFill/>
                    </a:lnT>
                    <a:lnB>
                      <a:noFill/>
                    </a:lnB>
                  </a:tcPr>
                </a:tc>
                <a:tc>
                  <a:txBody>
                    <a:bodyPr/>
                    <a:lstStyle/>
                    <a:p>
                      <a:pPr algn="ctr" fontAlgn="b">
                        <a:spcBef>
                          <a:spcPts val="600"/>
                        </a:spcBef>
                        <a:spcAft>
                          <a:spcPts val="600"/>
                        </a:spcAft>
                      </a:pPr>
                      <a:r>
                        <a:rPr lang="en-US" sz="2400" b="0" i="0" u="none" strike="noStrike">
                          <a:solidFill>
                            <a:srgbClr val="000000"/>
                          </a:solidFill>
                          <a:latin typeface="Tahoma" pitchFamily="34" charset="0"/>
                          <a:ea typeface="Tahoma" pitchFamily="34" charset="0"/>
                          <a:cs typeface="Tahoma" pitchFamily="34" charset="0"/>
                        </a:rPr>
                        <a:t>0.08</a:t>
                      </a:r>
                    </a:p>
                  </a:txBody>
                  <a:tcPr marL="0" marR="0" marT="0" marB="0" anchor="ctr">
                    <a:lnL>
                      <a:noFill/>
                    </a:lnL>
                    <a:lnR>
                      <a:noFill/>
                    </a:lnR>
                    <a:lnT>
                      <a:noFill/>
                    </a:lnT>
                    <a:lnB>
                      <a:noFill/>
                    </a:lnB>
                  </a:tcPr>
                </a:tc>
              </a:tr>
              <a:tr h="43482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FNTANDDNVTQVR</a:t>
                      </a:r>
                    </a:p>
                  </a:txBody>
                  <a:tcPr marL="0" marR="0" marT="0" marB="0" anchor="ctr">
                    <a:lnL>
                      <a:noFill/>
                    </a:lnL>
                    <a:lnR>
                      <a:noFill/>
                    </a:lnR>
                    <a:lnT>
                      <a:noFill/>
                    </a:lnT>
                    <a:lnB>
                      <a:noFill/>
                    </a:lnB>
                    <a:solidFill>
                      <a:schemeClr val="accent6">
                        <a:lumMod val="40000"/>
                        <a:lumOff val="60000"/>
                      </a:schemeClr>
                    </a:solidFill>
                  </a:tcPr>
                </a:tc>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0.07</a:t>
                      </a:r>
                    </a:p>
                  </a:txBody>
                  <a:tcPr marL="0" marR="0" marT="0" marB="0" anchor="ctr">
                    <a:lnL>
                      <a:noFill/>
                    </a:lnL>
                    <a:lnR>
                      <a:noFill/>
                    </a:lnR>
                    <a:lnT>
                      <a:noFill/>
                    </a:lnT>
                    <a:lnB>
                      <a:noFill/>
                    </a:lnB>
                    <a:solidFill>
                      <a:schemeClr val="accent6">
                        <a:lumMod val="40000"/>
                        <a:lumOff val="60000"/>
                      </a:schemeClr>
                    </a:solidFill>
                  </a:tcPr>
                </a:tc>
              </a:tr>
              <a:tr h="43482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AFYVNVLNEEQR</a:t>
                      </a:r>
                    </a:p>
                  </a:txBody>
                  <a:tcPr marL="0" marR="0" marT="0" marB="0" anchor="ctr">
                    <a:lnL>
                      <a:noFill/>
                    </a:lnL>
                    <a:lnR>
                      <a:noFill/>
                    </a:lnR>
                    <a:lnT>
                      <a:noFill/>
                    </a:lnT>
                    <a:lnB>
                      <a:noFill/>
                    </a:lnB>
                  </a:tcPr>
                </a:tc>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0.05</a:t>
                      </a:r>
                    </a:p>
                  </a:txBody>
                  <a:tcPr marL="0" marR="0" marT="0" marB="0" anchor="ctr">
                    <a:lnL>
                      <a:noFill/>
                    </a:lnL>
                    <a:lnR>
                      <a:noFill/>
                    </a:lnR>
                    <a:lnT>
                      <a:noFill/>
                    </a:lnT>
                    <a:lnB>
                      <a:noFill/>
                    </a:lnB>
                  </a:tcPr>
                </a:tc>
              </a:tr>
              <a:tr h="43482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LVNANGEAVYCK</a:t>
                      </a:r>
                    </a:p>
                  </a:txBody>
                  <a:tcPr marL="0" marR="0" marT="0" marB="0" anchor="ctr">
                    <a:lnL>
                      <a:noFill/>
                    </a:lnL>
                    <a:lnR>
                      <a:noFill/>
                    </a:lnR>
                    <a:lnT>
                      <a:noFill/>
                    </a:lnT>
                    <a:lnB>
                      <a:noFill/>
                    </a:lnB>
                    <a:solidFill>
                      <a:schemeClr val="accent6">
                        <a:lumMod val="40000"/>
                        <a:lumOff val="60000"/>
                      </a:schemeClr>
                    </a:solidFill>
                  </a:tcPr>
                </a:tc>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0.05</a:t>
                      </a:r>
                    </a:p>
                  </a:txBody>
                  <a:tcPr marL="0" marR="0" marT="0" marB="0" anchor="ctr">
                    <a:lnL>
                      <a:noFill/>
                    </a:lnL>
                    <a:lnR>
                      <a:noFill/>
                    </a:lnR>
                    <a:lnT>
                      <a:noFill/>
                    </a:lnT>
                    <a:lnB>
                      <a:noFill/>
                    </a:lnB>
                    <a:solidFill>
                      <a:schemeClr val="accent6">
                        <a:lumMod val="40000"/>
                        <a:lumOff val="60000"/>
                      </a:schemeClr>
                    </a:solidFill>
                  </a:tcPr>
                </a:tc>
              </a:tr>
              <a:tr h="49290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GPLLVQDVVFTDEMAHFDR</a:t>
                      </a:r>
                    </a:p>
                  </a:txBody>
                  <a:tcPr marL="0" marR="0" marT="0" marB="0" anchor="ctr">
                    <a:lnL>
                      <a:noFill/>
                    </a:lnL>
                    <a:lnR>
                      <a:noFill/>
                    </a:lnR>
                    <a:lnT>
                      <a:noFill/>
                    </a:lnT>
                    <a:lnB>
                      <a:noFill/>
                    </a:lnB>
                  </a:tcPr>
                </a:tc>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0.05</a:t>
                      </a:r>
                    </a:p>
                  </a:txBody>
                  <a:tcPr marL="0" marR="0" marT="0" marB="0" anchor="ctr">
                    <a:lnL>
                      <a:noFill/>
                    </a:lnL>
                    <a:lnR>
                      <a:noFill/>
                    </a:lnR>
                    <a:lnT>
                      <a:noFill/>
                    </a:lnT>
                    <a:lnB>
                      <a:noFill/>
                    </a:lnB>
                  </a:tcPr>
                </a:tc>
              </a:tr>
              <a:tr h="43482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LSQEDPDYGIR</a:t>
                      </a:r>
                    </a:p>
                  </a:txBody>
                  <a:tcPr marL="0" marR="0" marT="0" marB="0" anchor="ctr">
                    <a:lnL>
                      <a:noFill/>
                    </a:lnL>
                    <a:lnR>
                      <a:noFill/>
                    </a:lnR>
                    <a:lnT>
                      <a:noFill/>
                    </a:lnT>
                    <a:lnB>
                      <a:noFill/>
                    </a:lnB>
                    <a:solidFill>
                      <a:schemeClr val="accent6">
                        <a:lumMod val="40000"/>
                        <a:lumOff val="60000"/>
                      </a:schemeClr>
                    </a:solidFill>
                  </a:tcPr>
                </a:tc>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0.04</a:t>
                      </a:r>
                    </a:p>
                  </a:txBody>
                  <a:tcPr marL="0" marR="0" marT="0" marB="0" anchor="ctr">
                    <a:lnL>
                      <a:noFill/>
                    </a:lnL>
                    <a:lnR>
                      <a:noFill/>
                    </a:lnR>
                    <a:lnT>
                      <a:noFill/>
                    </a:lnT>
                    <a:lnB>
                      <a:noFill/>
                    </a:lnB>
                    <a:solidFill>
                      <a:schemeClr val="accent6">
                        <a:lumMod val="40000"/>
                        <a:lumOff val="60000"/>
                      </a:schemeClr>
                    </a:solidFill>
                  </a:tcPr>
                </a:tc>
              </a:tr>
              <a:tr h="43482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LFAYPDTHR</a:t>
                      </a:r>
                    </a:p>
                  </a:txBody>
                  <a:tcPr marL="0" marR="0" marT="0" marB="0" anchor="ctr">
                    <a:lnL>
                      <a:noFill/>
                    </a:lnL>
                    <a:lnR>
                      <a:noFill/>
                    </a:lnR>
                    <a:lnT>
                      <a:noFill/>
                    </a:lnT>
                    <a:lnB>
                      <a:noFill/>
                    </a:lnB>
                  </a:tcPr>
                </a:tc>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0.04</a:t>
                      </a:r>
                    </a:p>
                  </a:txBody>
                  <a:tcPr marL="0" marR="0" marT="0" marB="0" anchor="ctr">
                    <a:lnL>
                      <a:noFill/>
                    </a:lnL>
                    <a:lnR>
                      <a:noFill/>
                    </a:lnR>
                    <a:lnT>
                      <a:noFill/>
                    </a:lnT>
                    <a:lnB>
                      <a:noFill/>
                    </a:lnB>
                  </a:tcPr>
                </a:tc>
              </a:tr>
              <a:tr h="43482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NLSVEDAAR</a:t>
                      </a:r>
                    </a:p>
                  </a:txBody>
                  <a:tcPr marL="0" marR="0" marT="0" marB="0" anchor="ctr">
                    <a:lnL>
                      <a:noFill/>
                    </a:lnL>
                    <a:lnR>
                      <a:noFill/>
                    </a:lnR>
                    <a:lnT>
                      <a:noFill/>
                    </a:lnT>
                    <a:lnB>
                      <a:noFill/>
                    </a:lnB>
                    <a:solidFill>
                      <a:schemeClr val="accent6">
                        <a:lumMod val="40000"/>
                        <a:lumOff val="60000"/>
                      </a:schemeClr>
                    </a:solidFill>
                  </a:tcPr>
                </a:tc>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0.04</a:t>
                      </a:r>
                    </a:p>
                  </a:txBody>
                  <a:tcPr marL="0" marR="0" marT="0" marB="0" anchor="ctr">
                    <a:lnL>
                      <a:noFill/>
                    </a:lnL>
                    <a:lnR>
                      <a:noFill/>
                    </a:lnR>
                    <a:lnT>
                      <a:noFill/>
                    </a:lnT>
                    <a:lnB>
                      <a:noFill/>
                    </a:lnB>
                    <a:solidFill>
                      <a:schemeClr val="accent6">
                        <a:lumMod val="40000"/>
                        <a:lumOff val="60000"/>
                      </a:schemeClr>
                    </a:solidFill>
                  </a:tcPr>
                </a:tc>
              </a:tr>
              <a:tr h="473716">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FYTEDGNWDLVGNNTPIFFIR</a:t>
                      </a:r>
                    </a:p>
                  </a:txBody>
                  <a:tcPr marL="0" marR="0" marT="0" marB="0" anchor="ctr">
                    <a:lnL>
                      <a:noFill/>
                    </a:lnL>
                    <a:lnR>
                      <a:noFill/>
                    </a:lnR>
                    <a:lnT>
                      <a:noFill/>
                    </a:lnT>
                    <a:lnB>
                      <a:noFill/>
                    </a:lnB>
                  </a:tcPr>
                </a:tc>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0.04</a:t>
                      </a:r>
                    </a:p>
                  </a:txBody>
                  <a:tcPr marL="0" marR="0" marT="0" marB="0" anchor="ctr">
                    <a:lnL>
                      <a:noFill/>
                    </a:lnL>
                    <a:lnR>
                      <a:noFill/>
                    </a:lnR>
                    <a:lnT>
                      <a:noFill/>
                    </a:lnT>
                    <a:lnB>
                      <a:noFill/>
                    </a:lnB>
                  </a:tcPr>
                </a:tc>
              </a:tr>
              <a:tr h="457200">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ADVLTTGAGNPVGDK</a:t>
                      </a:r>
                    </a:p>
                  </a:txBody>
                  <a:tcPr marL="0" marR="0" marT="0" marB="0" anchor="ctr">
                    <a:lnL>
                      <a:noFill/>
                    </a:lnL>
                    <a:lnR>
                      <a:noFill/>
                    </a:lnR>
                    <a:lnT>
                      <a:noFill/>
                    </a:lnT>
                    <a:lnB>
                      <a:noFill/>
                    </a:lnB>
                    <a:solidFill>
                      <a:schemeClr val="accent6">
                        <a:lumMod val="40000"/>
                        <a:lumOff val="60000"/>
                      </a:schemeClr>
                    </a:solidFill>
                  </a:tcPr>
                </a:tc>
                <a:tc>
                  <a:txBody>
                    <a:bodyPr/>
                    <a:lstStyle/>
                    <a:p>
                      <a:pPr algn="ctr" fontAlgn="b">
                        <a:spcBef>
                          <a:spcPts val="600"/>
                        </a:spcBef>
                        <a:spcAft>
                          <a:spcPts val="600"/>
                        </a:spcAft>
                      </a:pPr>
                      <a:r>
                        <a:rPr lang="en-US" sz="2400" b="0" i="0" u="none" strike="noStrike" dirty="0">
                          <a:solidFill>
                            <a:srgbClr val="000000"/>
                          </a:solidFill>
                          <a:latin typeface="Tahoma" pitchFamily="34" charset="0"/>
                          <a:ea typeface="Tahoma" pitchFamily="34" charset="0"/>
                          <a:cs typeface="Tahoma" pitchFamily="34" charset="0"/>
                        </a:rPr>
                        <a:t>0.04</a:t>
                      </a:r>
                    </a:p>
                  </a:txBody>
                  <a:tcPr marL="0" marR="0" marT="0" marB="0" anchor="ctr">
                    <a:lnL>
                      <a:noFill/>
                    </a:lnL>
                    <a:lnR>
                      <a:noFill/>
                    </a:lnR>
                    <a:lnT>
                      <a:noFill/>
                    </a:lnT>
                    <a:lnB>
                      <a:noFill/>
                    </a:lnB>
                    <a:solidFill>
                      <a:schemeClr val="accent6">
                        <a:lumMod val="40000"/>
                        <a:lumOff val="60000"/>
                      </a:schemeClr>
                    </a:solidFill>
                  </a:tcPr>
                </a:tc>
              </a:tr>
            </a:tbl>
          </a:graphicData>
        </a:graphic>
      </p:graphicFrame>
      <p:sp>
        <p:nvSpPr>
          <p:cNvPr id="4" name="Line 88"/>
          <p:cNvSpPr>
            <a:spLocks noChangeShapeType="1"/>
          </p:cNvSpPr>
          <p:nvPr/>
        </p:nvSpPr>
        <p:spPr bwMode="auto">
          <a:xfrm>
            <a:off x="609600" y="533400"/>
            <a:ext cx="7924800" cy="0"/>
          </a:xfrm>
          <a:prstGeom prst="line">
            <a:avLst/>
          </a:prstGeom>
          <a:noFill/>
          <a:ln w="31750">
            <a:solidFill>
              <a:srgbClr val="CC3300"/>
            </a:solidFill>
            <a:round/>
            <a:headEnd/>
            <a:tailEnd/>
          </a:ln>
        </p:spPr>
        <p:txBody>
          <a:bodyPr/>
          <a:lstStyle/>
          <a:p>
            <a:endParaRPr lang="en-US"/>
          </a:p>
        </p:txBody>
      </p:sp>
      <p:sp>
        <p:nvSpPr>
          <p:cNvPr id="5" name="TextBox 4"/>
          <p:cNvSpPr txBox="1"/>
          <p:nvPr/>
        </p:nvSpPr>
        <p:spPr>
          <a:xfrm>
            <a:off x="0" y="0"/>
            <a:ext cx="9144000" cy="523220"/>
          </a:xfrm>
          <a:prstGeom prst="rect">
            <a:avLst/>
          </a:prstGeom>
          <a:noFill/>
        </p:spPr>
        <p:txBody>
          <a:bodyPr wrap="square" rtlCol="0">
            <a:spAutoFit/>
          </a:bodyPr>
          <a:lstStyle/>
          <a:p>
            <a:pPr algn="ctr"/>
            <a:r>
              <a:rPr lang="en-US" sz="2800" b="1" dirty="0" smtClean="0">
                <a:latin typeface="Comic Sans MS" pitchFamily="66" charset="0"/>
                <a:ea typeface="+mj-ea"/>
                <a:cs typeface="+mj-cs"/>
              </a:rPr>
              <a:t>Peptide frequency (</a:t>
            </a:r>
            <a:r>
              <a:rPr lang="el-GR" sz="2800" b="1" dirty="0" smtClean="0">
                <a:latin typeface="Comic Sans MS" pitchFamily="66" charset="0"/>
                <a:ea typeface="+mj-ea"/>
                <a:cs typeface="+mj-cs"/>
              </a:rPr>
              <a:t>ω</a:t>
            </a:r>
            <a:r>
              <a:rPr lang="en-US" sz="2800" b="1" dirty="0" smtClean="0">
                <a:latin typeface="Comic Sans MS" pitchFamily="66" charset="0"/>
                <a:ea typeface="+mj-ea"/>
                <a:cs typeface="+mj-cs"/>
              </a:rPr>
              <a:t>), </a:t>
            </a:r>
            <a:r>
              <a:rPr lang="en-US" sz="2800" b="1" dirty="0" err="1" smtClean="0">
                <a:latin typeface="Comic Sans MS" pitchFamily="66" charset="0"/>
                <a:ea typeface="+mj-ea"/>
                <a:cs typeface="+mj-cs"/>
              </a:rPr>
              <a:t>catalase</a:t>
            </a:r>
            <a:endParaRPr lang="en-US" sz="2800" b="1" dirty="0">
              <a:latin typeface="Comic Sans MS" pitchFamily="66" charset="0"/>
              <a:ea typeface="+mj-ea"/>
              <a:cs typeface="+mj-cs"/>
            </a:endParaRPr>
          </a:p>
        </p:txBody>
      </p:sp>
    </p:spTree>
    <p:extLst>
      <p:ext uri="{BB962C8B-B14F-4D97-AF65-F5344CB8AC3E}">
        <p14:creationId xmlns:p14="http://schemas.microsoft.com/office/powerpoint/2010/main" xmlns="" val="54581341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err="1" smtClean="0">
                <a:latin typeface="Comic Sans MS" pitchFamily="66" charset="0"/>
              </a:rPr>
              <a:t>Ensembl</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5" name="Rectangle 4"/>
          <p:cNvSpPr/>
          <p:nvPr/>
        </p:nvSpPr>
        <p:spPr>
          <a:xfrm>
            <a:off x="2286000" y="6273225"/>
            <a:ext cx="5000087" cy="584775"/>
          </a:xfrm>
          <a:prstGeom prst="rect">
            <a:avLst/>
          </a:prstGeom>
        </p:spPr>
        <p:txBody>
          <a:bodyPr wrap="none">
            <a:spAutoFit/>
          </a:bodyPr>
          <a:lstStyle/>
          <a:p>
            <a:r>
              <a:rPr lang="en-US" sz="3200" dirty="0" smtClean="0">
                <a:solidFill>
                  <a:srgbClr val="D93238"/>
                </a:solidFill>
                <a:latin typeface="Comic Sans MS" pitchFamily="66" charset="0"/>
              </a:rPr>
              <a:t>http://www.ensembl.org/</a:t>
            </a:r>
          </a:p>
        </p:txBody>
      </p:sp>
      <p:pic>
        <p:nvPicPr>
          <p:cNvPr id="44033" name="Picture 1"/>
          <p:cNvPicPr>
            <a:picLocks noChangeAspect="1" noChangeArrowheads="1"/>
          </p:cNvPicPr>
          <p:nvPr/>
        </p:nvPicPr>
        <p:blipFill>
          <a:blip r:embed="rId3" cstate="print"/>
          <a:srcRect/>
          <a:stretch>
            <a:fillRect/>
          </a:stretch>
        </p:blipFill>
        <p:spPr bwMode="auto">
          <a:xfrm>
            <a:off x="1219200" y="609600"/>
            <a:ext cx="6705600" cy="4132707"/>
          </a:xfrm>
          <a:prstGeom prst="rect">
            <a:avLst/>
          </a:prstGeom>
          <a:noFill/>
          <a:ln w="9525">
            <a:noFill/>
            <a:miter lim="800000"/>
            <a:headEnd/>
            <a:tailEnd/>
          </a:ln>
        </p:spPr>
      </p:pic>
      <p:sp>
        <p:nvSpPr>
          <p:cNvPr id="6" name="TextBox 5"/>
          <p:cNvSpPr txBox="1"/>
          <p:nvPr/>
        </p:nvSpPr>
        <p:spPr>
          <a:xfrm>
            <a:off x="685800" y="4847272"/>
            <a:ext cx="8305800" cy="1477328"/>
          </a:xfrm>
          <a:prstGeom prst="rect">
            <a:avLst/>
          </a:prstGeom>
          <a:noFill/>
        </p:spPr>
        <p:txBody>
          <a:bodyPr wrap="square" rtlCol="0">
            <a:spAutoFit/>
          </a:bodyPr>
          <a:lstStyle/>
          <a:p>
            <a:pPr marL="166688" indent="-166688">
              <a:buFont typeface="Arial" pitchFamily="34" charset="0"/>
              <a:buChar char="•"/>
            </a:pPr>
            <a:r>
              <a:rPr lang="en-US" dirty="0" smtClean="0">
                <a:latin typeface="Comic Sans MS" pitchFamily="66" charset="0"/>
              </a:rPr>
              <a:t>genome information for sequenced chordate genomes. </a:t>
            </a:r>
          </a:p>
          <a:p>
            <a:pPr marL="166688" indent="-166688">
              <a:buFont typeface="Arial" pitchFamily="34" charset="0"/>
              <a:buChar char="•"/>
            </a:pPr>
            <a:r>
              <a:rPr lang="en-US" dirty="0" smtClean="0">
                <a:latin typeface="Comic Sans MS" pitchFamily="66" charset="0"/>
              </a:rPr>
              <a:t>evidenced-based gene sets for all supported species</a:t>
            </a:r>
          </a:p>
          <a:p>
            <a:pPr marL="166688" indent="-166688">
              <a:buFont typeface="Arial" pitchFamily="34" charset="0"/>
              <a:buChar char="•"/>
            </a:pPr>
            <a:r>
              <a:rPr lang="en-US" dirty="0" smtClean="0">
                <a:latin typeface="Comic Sans MS" pitchFamily="66" charset="0"/>
              </a:rPr>
              <a:t>large-scale whole genome multiple species alignments across vertebrates</a:t>
            </a:r>
          </a:p>
          <a:p>
            <a:pPr marL="166688" indent="-166688">
              <a:buFont typeface="Arial" pitchFamily="34" charset="0"/>
              <a:buChar char="•"/>
            </a:pPr>
            <a:r>
              <a:rPr lang="en-US" dirty="0" smtClean="0">
                <a:latin typeface="Comic Sans MS" pitchFamily="66" charset="0"/>
              </a:rPr>
              <a:t>variation data resources for 17 species and regulation annotations based on ENCODE and other data sets.</a:t>
            </a:r>
          </a:p>
        </p:txBody>
      </p:sp>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381000" y="1143000"/>
          <a:ext cx="8586788" cy="5010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89411" y="2662535"/>
            <a:ext cx="407484" cy="461665"/>
          </a:xfrm>
          <a:prstGeom prst="rect">
            <a:avLst/>
          </a:prstGeom>
          <a:noFill/>
        </p:spPr>
        <p:txBody>
          <a:bodyPr wrap="none" rtlCol="0">
            <a:spAutoFit/>
          </a:bodyPr>
          <a:lstStyle/>
          <a:p>
            <a:r>
              <a:rPr lang="el-GR" sz="2400" dirty="0" smtClean="0">
                <a:latin typeface="Tahoma" pitchFamily="34" charset="0"/>
                <a:ea typeface="Tahoma" pitchFamily="34" charset="0"/>
                <a:cs typeface="Tahoma" pitchFamily="34" charset="0"/>
              </a:rPr>
              <a:t>ω</a:t>
            </a:r>
            <a:endParaRPr lang="en-US" sz="2400" dirty="0">
              <a:latin typeface="Tahoma" pitchFamily="34" charset="0"/>
              <a:ea typeface="Tahoma" pitchFamily="34" charset="0"/>
              <a:cs typeface="Tahoma" pitchFamily="34" charset="0"/>
            </a:endParaRPr>
          </a:p>
        </p:txBody>
      </p:sp>
      <p:sp>
        <p:nvSpPr>
          <p:cNvPr id="5" name="TextBox 4"/>
          <p:cNvSpPr txBox="1"/>
          <p:nvPr/>
        </p:nvSpPr>
        <p:spPr>
          <a:xfrm>
            <a:off x="3535677" y="6135189"/>
            <a:ext cx="2697533" cy="461665"/>
          </a:xfrm>
          <a:prstGeom prst="rect">
            <a:avLst/>
          </a:prstGeom>
          <a:noFill/>
        </p:spPr>
        <p:txBody>
          <a:bodyPr wrap="none" rtlCol="0">
            <a:spAutoFit/>
          </a:bodyPr>
          <a:lstStyle/>
          <a:p>
            <a:r>
              <a:rPr lang="en-US" sz="2400" dirty="0" smtClean="0">
                <a:latin typeface="Tahoma" pitchFamily="34" charset="0"/>
                <a:ea typeface="Tahoma" pitchFamily="34" charset="0"/>
                <a:cs typeface="Tahoma" pitchFamily="34" charset="0"/>
              </a:rPr>
              <a:t>Peptide sequences</a:t>
            </a:r>
            <a:endParaRPr lang="en-US" sz="2400" dirty="0">
              <a:latin typeface="Tahoma" pitchFamily="34" charset="0"/>
              <a:ea typeface="Tahoma" pitchFamily="34" charset="0"/>
              <a:cs typeface="Tahoma" pitchFamily="34" charset="0"/>
            </a:endParaRPr>
          </a:p>
        </p:txBody>
      </p:sp>
      <p:sp>
        <p:nvSpPr>
          <p:cNvPr id="7" name="Line 88"/>
          <p:cNvSpPr>
            <a:spLocks noChangeShapeType="1"/>
          </p:cNvSpPr>
          <p:nvPr/>
        </p:nvSpPr>
        <p:spPr bwMode="auto">
          <a:xfrm>
            <a:off x="609600" y="533400"/>
            <a:ext cx="7924800" cy="0"/>
          </a:xfrm>
          <a:prstGeom prst="line">
            <a:avLst/>
          </a:prstGeom>
          <a:noFill/>
          <a:ln w="31750">
            <a:solidFill>
              <a:srgbClr val="CC3300"/>
            </a:solidFill>
            <a:round/>
            <a:headEnd/>
            <a:tailEnd/>
          </a:ln>
        </p:spPr>
        <p:txBody>
          <a:bodyPr/>
          <a:lstStyle/>
          <a:p>
            <a:endParaRPr lang="en-US"/>
          </a:p>
        </p:txBody>
      </p:sp>
      <p:sp>
        <p:nvSpPr>
          <p:cNvPr id="8" name="TextBox 7"/>
          <p:cNvSpPr txBox="1"/>
          <p:nvPr/>
        </p:nvSpPr>
        <p:spPr>
          <a:xfrm>
            <a:off x="0" y="0"/>
            <a:ext cx="9144000" cy="523220"/>
          </a:xfrm>
          <a:prstGeom prst="rect">
            <a:avLst/>
          </a:prstGeom>
          <a:noFill/>
        </p:spPr>
        <p:txBody>
          <a:bodyPr wrap="square" rtlCol="0">
            <a:spAutoFit/>
          </a:bodyPr>
          <a:lstStyle/>
          <a:p>
            <a:pPr algn="ctr"/>
            <a:r>
              <a:rPr lang="en-US" sz="2800" b="1" dirty="0" smtClean="0">
                <a:latin typeface="Comic Sans MS" pitchFamily="66" charset="0"/>
                <a:ea typeface="+mj-ea"/>
                <a:cs typeface="+mj-cs"/>
              </a:rPr>
              <a:t>Global frequency of observation (</a:t>
            </a:r>
            <a:r>
              <a:rPr lang="el-GR" sz="2800" b="1" dirty="0" smtClean="0">
                <a:latin typeface="Comic Sans MS" pitchFamily="66" charset="0"/>
                <a:ea typeface="+mj-ea"/>
                <a:cs typeface="+mj-cs"/>
              </a:rPr>
              <a:t>ω</a:t>
            </a:r>
            <a:r>
              <a:rPr lang="en-US" sz="2800" b="1" dirty="0" smtClean="0">
                <a:latin typeface="Comic Sans MS" pitchFamily="66" charset="0"/>
                <a:ea typeface="+mj-ea"/>
                <a:cs typeface="+mj-cs"/>
              </a:rPr>
              <a:t>), </a:t>
            </a:r>
            <a:r>
              <a:rPr lang="en-US" sz="2800" b="1" dirty="0" err="1" smtClean="0">
                <a:latin typeface="Comic Sans MS" pitchFamily="66" charset="0"/>
                <a:ea typeface="+mj-ea"/>
                <a:cs typeface="+mj-cs"/>
              </a:rPr>
              <a:t>catalase</a:t>
            </a:r>
            <a:endParaRPr lang="en-US" sz="2800" b="1" dirty="0">
              <a:latin typeface="Comic Sans MS" pitchFamily="66" charset="0"/>
              <a:ea typeface="+mj-ea"/>
              <a:cs typeface="+mj-cs"/>
            </a:endParaRPr>
          </a:p>
        </p:txBody>
      </p:sp>
    </p:spTree>
    <p:extLst>
      <p:ext uri="{BB962C8B-B14F-4D97-AF65-F5344CB8AC3E}">
        <p14:creationId xmlns:p14="http://schemas.microsoft.com/office/powerpoint/2010/main" xmlns="" val="177976973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25576" y="2024803"/>
            <a:ext cx="7772400" cy="830997"/>
          </a:xfrm>
          <a:prstGeom prst="rect">
            <a:avLst/>
          </a:prstGeom>
          <a:noFill/>
        </p:spPr>
        <p:txBody>
          <a:bodyPr wrap="square" rtlCol="0">
            <a:spAutoFit/>
          </a:bodyPr>
          <a:lstStyle/>
          <a:p>
            <a:r>
              <a:rPr lang="en-US" sz="2400" dirty="0" smtClean="0">
                <a:latin typeface="Tahoma" pitchFamily="34" charset="0"/>
                <a:ea typeface="Tahoma" pitchFamily="34" charset="0"/>
                <a:cs typeface="Tahoma" pitchFamily="34" charset="0"/>
              </a:rPr>
              <a:t>For any set peptides observed in an experiment assigned to a particular protein (</a:t>
            </a:r>
            <a:r>
              <a:rPr lang="en-US" sz="2400" i="1" dirty="0" smtClean="0">
                <a:latin typeface="Tahoma" pitchFamily="34" charset="0"/>
                <a:ea typeface="Tahoma" pitchFamily="34" charset="0"/>
                <a:cs typeface="Tahoma" pitchFamily="34" charset="0"/>
              </a:rPr>
              <a:t>1 to j </a:t>
            </a:r>
            <a:r>
              <a:rPr lang="en-US" sz="2400" dirty="0" smtClean="0">
                <a:latin typeface="Tahoma" pitchFamily="34" charset="0"/>
                <a:ea typeface="Tahoma" pitchFamily="34" charset="0"/>
                <a:cs typeface="Tahoma" pitchFamily="34" charset="0"/>
              </a:rPr>
              <a:t>):  </a:t>
            </a:r>
          </a:p>
        </p:txBody>
      </p:sp>
      <p:graphicFrame>
        <p:nvGraphicFramePr>
          <p:cNvPr id="9" name="Object 8"/>
          <p:cNvGraphicFramePr>
            <a:graphicFrameLocks noChangeAspect="1"/>
          </p:cNvGraphicFramePr>
          <p:nvPr/>
        </p:nvGraphicFramePr>
        <p:xfrm>
          <a:off x="2857500" y="3962400"/>
          <a:ext cx="3695700" cy="1066800"/>
        </p:xfrm>
        <a:graphic>
          <a:graphicData uri="http://schemas.openxmlformats.org/presentationml/2006/ole">
            <p:oleObj spid="_x0000_s1026" name="Equation" r:id="rId3" imgW="1231366" imgH="355446" progId="Equation.3">
              <p:embed/>
            </p:oleObj>
          </a:graphicData>
        </a:graphic>
      </p:graphicFrame>
      <p:graphicFrame>
        <p:nvGraphicFramePr>
          <p:cNvPr id="5" name="Object 4"/>
          <p:cNvGraphicFramePr>
            <a:graphicFrameLocks noChangeAspect="1"/>
          </p:cNvGraphicFramePr>
          <p:nvPr/>
        </p:nvGraphicFramePr>
        <p:xfrm>
          <a:off x="2992535" y="5057505"/>
          <a:ext cx="2798665" cy="624700"/>
        </p:xfrm>
        <a:graphic>
          <a:graphicData uri="http://schemas.openxmlformats.org/presentationml/2006/ole">
            <p:oleObj spid="_x0000_s1027" name="Equation" r:id="rId4" imgW="926698" imgH="203112" progId="Equation.3">
              <p:embed/>
            </p:oleObj>
          </a:graphicData>
        </a:graphic>
      </p:graphicFrame>
      <p:sp>
        <p:nvSpPr>
          <p:cNvPr id="6" name="Line 88"/>
          <p:cNvSpPr>
            <a:spLocks noChangeShapeType="1"/>
          </p:cNvSpPr>
          <p:nvPr/>
        </p:nvSpPr>
        <p:spPr bwMode="auto">
          <a:xfrm>
            <a:off x="609600" y="533400"/>
            <a:ext cx="7924800" cy="0"/>
          </a:xfrm>
          <a:prstGeom prst="line">
            <a:avLst/>
          </a:prstGeom>
          <a:noFill/>
          <a:ln w="31750">
            <a:solidFill>
              <a:srgbClr val="CC3300"/>
            </a:solidFill>
            <a:round/>
            <a:headEnd/>
            <a:tailEnd/>
          </a:ln>
        </p:spPr>
        <p:txBody>
          <a:bodyPr/>
          <a:lstStyle/>
          <a:p>
            <a:endParaRPr lang="en-US"/>
          </a:p>
        </p:txBody>
      </p:sp>
      <p:sp>
        <p:nvSpPr>
          <p:cNvPr id="7" name="TextBox 6"/>
          <p:cNvSpPr txBox="1"/>
          <p:nvPr/>
        </p:nvSpPr>
        <p:spPr>
          <a:xfrm>
            <a:off x="0" y="0"/>
            <a:ext cx="9144000" cy="523220"/>
          </a:xfrm>
          <a:prstGeom prst="rect">
            <a:avLst/>
          </a:prstGeom>
          <a:noFill/>
        </p:spPr>
        <p:txBody>
          <a:bodyPr wrap="square" rtlCol="0">
            <a:spAutoFit/>
          </a:bodyPr>
          <a:lstStyle/>
          <a:p>
            <a:pPr algn="ctr"/>
            <a:r>
              <a:rPr lang="en-US" sz="2800" b="1" dirty="0" smtClean="0">
                <a:latin typeface="Comic Sans MS" pitchFamily="66" charset="0"/>
                <a:ea typeface="+mj-ea"/>
                <a:cs typeface="+mj-cs"/>
              </a:rPr>
              <a:t>Omega (</a:t>
            </a:r>
            <a:r>
              <a:rPr lang="el-GR" sz="2800" b="1" dirty="0" smtClean="0">
                <a:latin typeface="Comic Sans MS" pitchFamily="66" charset="0"/>
                <a:ea typeface="+mj-ea"/>
                <a:cs typeface="+mj-cs"/>
              </a:rPr>
              <a:t>Ω</a:t>
            </a:r>
            <a:r>
              <a:rPr lang="en-US" sz="2800" b="1" dirty="0" smtClean="0">
                <a:latin typeface="Comic Sans MS" pitchFamily="66" charset="0"/>
                <a:ea typeface="+mj-ea"/>
                <a:cs typeface="+mj-cs"/>
              </a:rPr>
              <a:t>) value for a protein identification</a:t>
            </a:r>
          </a:p>
        </p:txBody>
      </p:sp>
    </p:spTree>
    <p:extLst>
      <p:ext uri="{BB962C8B-B14F-4D97-AF65-F5344CB8AC3E}">
        <p14:creationId xmlns:p14="http://schemas.microsoft.com/office/powerpoint/2010/main" xmlns="" val="310299198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71600"/>
          <a:ext cx="6172200" cy="5064372"/>
        </p:xfrm>
        <a:graphic>
          <a:graphicData uri="http://schemas.openxmlformats.org/drawingml/2006/table">
            <a:tbl>
              <a:tblPr/>
              <a:tblGrid>
                <a:gridCol w="2057400"/>
                <a:gridCol w="2057400"/>
                <a:gridCol w="2057400"/>
              </a:tblGrid>
              <a:tr h="422031">
                <a:tc>
                  <a:txBody>
                    <a:bodyPr/>
                    <a:lstStyle/>
                    <a:p>
                      <a:pPr algn="ctr" fontAlgn="b"/>
                      <a:r>
                        <a:rPr lang="en-US" sz="2400" b="0" i="0" u="none" strike="noStrike" dirty="0" smtClean="0">
                          <a:solidFill>
                            <a:srgbClr val="000000"/>
                          </a:solidFill>
                          <a:latin typeface="Tahoma" pitchFamily="34" charset="0"/>
                          <a:ea typeface="Tahoma" pitchFamily="34" charset="0"/>
                          <a:cs typeface="Tahoma" pitchFamily="34" charset="0"/>
                        </a:rPr>
                        <a:t>Protein ID</a:t>
                      </a:r>
                      <a:endParaRPr lang="en-US" sz="2400" b="0" i="0" u="none" strike="noStrike" dirty="0">
                        <a:solidFill>
                          <a:srgbClr val="000000"/>
                        </a:solidFill>
                        <a:latin typeface="Tahoma" pitchFamily="34" charset="0"/>
                        <a:ea typeface="Tahoma" pitchFamily="34" charset="0"/>
                        <a:cs typeface="Tahoma" pitchFamily="34" charset="0"/>
                      </a:endParaRPr>
                    </a:p>
                  </a:txBody>
                  <a:tcPr marL="9317" marR="9317" marT="9317" marB="0" anchor="b">
                    <a:lnL>
                      <a:noFill/>
                    </a:lnL>
                    <a:lnR>
                      <a:noFill/>
                    </a:lnR>
                    <a:lnT>
                      <a:noFill/>
                    </a:lnT>
                    <a:lnB>
                      <a:noFill/>
                    </a:lnB>
                    <a:solidFill>
                      <a:srgbClr val="FFC000"/>
                    </a:solidFill>
                  </a:tcPr>
                </a:tc>
                <a:tc>
                  <a:txBody>
                    <a:bodyPr/>
                    <a:lstStyle/>
                    <a:p>
                      <a:pPr algn="ctr" fontAlgn="b"/>
                      <a:r>
                        <a:rPr lang="el-GR" sz="2400" b="0" i="0" u="none" strike="noStrike" dirty="0">
                          <a:solidFill>
                            <a:srgbClr val="000000"/>
                          </a:solidFill>
                          <a:latin typeface="Tahoma" pitchFamily="34" charset="0"/>
                          <a:ea typeface="Tahoma" pitchFamily="34" charset="0"/>
                          <a:cs typeface="Tahoma" pitchFamily="34" charset="0"/>
                        </a:rPr>
                        <a:t>Ω (</a:t>
                      </a:r>
                      <a:r>
                        <a:rPr lang="en-US" sz="2400" b="0" i="0" u="none" strike="noStrike" dirty="0">
                          <a:solidFill>
                            <a:srgbClr val="000000"/>
                          </a:solidFill>
                          <a:latin typeface="Tahoma" pitchFamily="34" charset="0"/>
                          <a:ea typeface="Tahoma" pitchFamily="34" charset="0"/>
                          <a:cs typeface="Tahoma" pitchFamily="34" charset="0"/>
                        </a:rPr>
                        <a:t>z=2)</a:t>
                      </a:r>
                    </a:p>
                  </a:txBody>
                  <a:tcPr marL="9317" marR="9317" marT="9317" marB="0" anchor="b">
                    <a:lnL>
                      <a:noFill/>
                    </a:lnL>
                    <a:lnR>
                      <a:noFill/>
                    </a:lnR>
                    <a:lnT>
                      <a:noFill/>
                    </a:lnT>
                    <a:lnB>
                      <a:noFill/>
                    </a:lnB>
                    <a:solidFill>
                      <a:srgbClr val="FFC000"/>
                    </a:solidFill>
                  </a:tcPr>
                </a:tc>
                <a:tc>
                  <a:txBody>
                    <a:bodyPr/>
                    <a:lstStyle/>
                    <a:p>
                      <a:pPr algn="ctr" fontAlgn="b"/>
                      <a:r>
                        <a:rPr lang="el-GR" sz="2400" b="0" i="0" u="none" strike="noStrike" dirty="0">
                          <a:solidFill>
                            <a:srgbClr val="000000"/>
                          </a:solidFill>
                          <a:latin typeface="Tahoma" pitchFamily="34" charset="0"/>
                          <a:ea typeface="Tahoma" pitchFamily="34" charset="0"/>
                          <a:cs typeface="Tahoma" pitchFamily="34" charset="0"/>
                        </a:rPr>
                        <a:t>Ω (</a:t>
                      </a:r>
                      <a:r>
                        <a:rPr lang="en-US" sz="2400" b="0" i="0" u="none" strike="noStrike" dirty="0">
                          <a:solidFill>
                            <a:srgbClr val="000000"/>
                          </a:solidFill>
                          <a:latin typeface="Tahoma" pitchFamily="34" charset="0"/>
                          <a:ea typeface="Tahoma" pitchFamily="34" charset="0"/>
                          <a:cs typeface="Tahoma" pitchFamily="34" charset="0"/>
                        </a:rPr>
                        <a:t>z=3)</a:t>
                      </a:r>
                    </a:p>
                  </a:txBody>
                  <a:tcPr marL="9317" marR="9317" marT="9317" marB="0" anchor="b">
                    <a:lnL>
                      <a:noFill/>
                    </a:lnL>
                    <a:lnR>
                      <a:noFill/>
                    </a:lnR>
                    <a:lnT>
                      <a:noFill/>
                    </a:lnT>
                    <a:lnB>
                      <a:noFill/>
                    </a:lnB>
                    <a:solidFill>
                      <a:srgbClr val="FFC000"/>
                    </a:solidFill>
                  </a:tcPr>
                </a:tc>
              </a:tr>
              <a:tr h="422031">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SERPINB1</a:t>
                      </a:r>
                    </a:p>
                  </a:txBody>
                  <a:tcPr marL="9317" marR="9317" marT="9317"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0.88</a:t>
                      </a:r>
                    </a:p>
                  </a:txBody>
                  <a:tcPr marL="9317" marR="9317" marT="9317"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0.82</a:t>
                      </a:r>
                    </a:p>
                  </a:txBody>
                  <a:tcPr marL="9317" marR="9317" marT="9317" marB="0" anchor="b">
                    <a:lnL>
                      <a:noFill/>
                    </a:lnL>
                    <a:lnR>
                      <a:noFill/>
                    </a:lnR>
                    <a:lnT>
                      <a:noFill/>
                    </a:lnT>
                    <a:lnB>
                      <a:noFill/>
                    </a:lnB>
                  </a:tcPr>
                </a:tc>
              </a:tr>
              <a:tr h="422031">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SNRPD1</a:t>
                      </a: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0.88</a:t>
                      </a: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0.59</a:t>
                      </a:r>
                    </a:p>
                  </a:txBody>
                  <a:tcPr marL="9317" marR="9317" marT="9317" marB="0" anchor="b">
                    <a:lnL>
                      <a:noFill/>
                    </a:lnL>
                    <a:lnR>
                      <a:noFill/>
                    </a:lnR>
                    <a:lnT>
                      <a:noFill/>
                    </a:lnT>
                    <a:lnB>
                      <a:noFill/>
                    </a:lnB>
                    <a:solidFill>
                      <a:schemeClr val="accent6">
                        <a:lumMod val="40000"/>
                        <a:lumOff val="60000"/>
                      </a:schemeClr>
                    </a:solidFill>
                  </a:tcPr>
                </a:tc>
              </a:tr>
              <a:tr h="422031">
                <a:tc>
                  <a:txBody>
                    <a:bodyPr/>
                    <a:lstStyle/>
                    <a:p>
                      <a:pPr algn="ctr" fontAlgn="b"/>
                      <a:r>
                        <a:rPr lang="en-US" sz="2400" b="0" i="0" u="none" strike="noStrike">
                          <a:solidFill>
                            <a:srgbClr val="000000"/>
                          </a:solidFill>
                          <a:latin typeface="Tahoma" pitchFamily="34" charset="0"/>
                          <a:ea typeface="Tahoma" pitchFamily="34" charset="0"/>
                          <a:cs typeface="Tahoma" pitchFamily="34" charset="0"/>
                        </a:rPr>
                        <a:t>CFL1</a:t>
                      </a:r>
                    </a:p>
                  </a:txBody>
                  <a:tcPr marL="9317" marR="9317" marT="9317" marB="0" anchor="b">
                    <a:lnL>
                      <a:noFill/>
                    </a:lnL>
                    <a:lnR>
                      <a:noFill/>
                    </a:lnR>
                    <a:lnT>
                      <a:noFill/>
                    </a:lnT>
                    <a:lnB>
                      <a:noFill/>
                    </a:lnB>
                  </a:tcPr>
                </a:tc>
                <a:tc>
                  <a:txBody>
                    <a:bodyPr/>
                    <a:lstStyle/>
                    <a:p>
                      <a:pPr algn="ctr" fontAlgn="b"/>
                      <a:r>
                        <a:rPr lang="en-US" sz="2400" b="0" i="0" u="none" strike="noStrike">
                          <a:solidFill>
                            <a:srgbClr val="000000"/>
                          </a:solidFill>
                          <a:latin typeface="Tahoma" pitchFamily="34" charset="0"/>
                          <a:ea typeface="Tahoma" pitchFamily="34" charset="0"/>
                          <a:cs typeface="Tahoma" pitchFamily="34" charset="0"/>
                        </a:rPr>
                        <a:t>0.81</a:t>
                      </a:r>
                    </a:p>
                  </a:txBody>
                  <a:tcPr marL="9317" marR="9317" marT="9317"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0.87</a:t>
                      </a:r>
                    </a:p>
                  </a:txBody>
                  <a:tcPr marL="9317" marR="9317" marT="9317" marB="0" anchor="b">
                    <a:lnL>
                      <a:noFill/>
                    </a:lnL>
                    <a:lnR>
                      <a:noFill/>
                    </a:lnR>
                    <a:lnT>
                      <a:noFill/>
                    </a:lnT>
                    <a:lnB>
                      <a:noFill/>
                    </a:lnB>
                  </a:tcPr>
                </a:tc>
              </a:tr>
              <a:tr h="422031">
                <a:tc>
                  <a:txBody>
                    <a:bodyPr/>
                    <a:lstStyle/>
                    <a:p>
                      <a:pPr algn="ctr" fontAlgn="b"/>
                      <a:r>
                        <a:rPr lang="en-US" sz="2400" b="0" i="0" u="none" strike="noStrike" dirty="0" smtClean="0">
                          <a:solidFill>
                            <a:srgbClr val="000000"/>
                          </a:solidFill>
                          <a:latin typeface="Tahoma" pitchFamily="34" charset="0"/>
                          <a:ea typeface="Tahoma" pitchFamily="34" charset="0"/>
                          <a:cs typeface="Tahoma" pitchFamily="34" charset="0"/>
                        </a:rPr>
                        <a:t>SNRPE </a:t>
                      </a:r>
                      <a:endParaRPr lang="en-US" sz="2400" b="0" i="0" u="none" strike="noStrike" dirty="0">
                        <a:solidFill>
                          <a:srgbClr val="000000"/>
                        </a:solidFill>
                        <a:latin typeface="Tahoma" pitchFamily="34" charset="0"/>
                        <a:ea typeface="Tahoma" pitchFamily="34" charset="0"/>
                        <a:cs typeface="Tahoma" pitchFamily="34" charset="0"/>
                      </a:endParaRP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0.8</a:t>
                      </a: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0.81</a:t>
                      </a:r>
                    </a:p>
                  </a:txBody>
                  <a:tcPr marL="9317" marR="9317" marT="9317" marB="0" anchor="b">
                    <a:lnL>
                      <a:noFill/>
                    </a:lnL>
                    <a:lnR>
                      <a:noFill/>
                    </a:lnR>
                    <a:lnT>
                      <a:noFill/>
                    </a:lnT>
                    <a:lnB>
                      <a:noFill/>
                    </a:lnB>
                    <a:solidFill>
                      <a:schemeClr val="accent6">
                        <a:lumMod val="40000"/>
                        <a:lumOff val="60000"/>
                      </a:schemeClr>
                    </a:solidFill>
                  </a:tcPr>
                </a:tc>
              </a:tr>
              <a:tr h="422031">
                <a:tc>
                  <a:txBody>
                    <a:bodyPr/>
                    <a:lstStyle/>
                    <a:p>
                      <a:pPr algn="ctr" fontAlgn="b"/>
                      <a:r>
                        <a:rPr lang="en-US" sz="2400" b="0" i="0" u="none" strike="noStrike">
                          <a:solidFill>
                            <a:srgbClr val="000000"/>
                          </a:solidFill>
                          <a:latin typeface="Tahoma" pitchFamily="34" charset="0"/>
                          <a:ea typeface="Tahoma" pitchFamily="34" charset="0"/>
                          <a:cs typeface="Tahoma" pitchFamily="34" charset="0"/>
                        </a:rPr>
                        <a:t>PPIA</a:t>
                      </a:r>
                    </a:p>
                  </a:txBody>
                  <a:tcPr marL="9317" marR="9317" marT="9317" marB="0" anchor="b">
                    <a:lnL>
                      <a:noFill/>
                    </a:lnL>
                    <a:lnR>
                      <a:noFill/>
                    </a:lnR>
                    <a:lnT>
                      <a:noFill/>
                    </a:lnT>
                    <a:lnB>
                      <a:noFill/>
                    </a:lnB>
                  </a:tcPr>
                </a:tc>
                <a:tc>
                  <a:txBody>
                    <a:bodyPr/>
                    <a:lstStyle/>
                    <a:p>
                      <a:pPr algn="ctr" fontAlgn="b"/>
                      <a:r>
                        <a:rPr lang="en-US" sz="2400" b="0" i="0" u="none" strike="noStrike">
                          <a:solidFill>
                            <a:srgbClr val="000000"/>
                          </a:solidFill>
                          <a:latin typeface="Tahoma" pitchFamily="34" charset="0"/>
                          <a:ea typeface="Tahoma" pitchFamily="34" charset="0"/>
                          <a:cs typeface="Tahoma" pitchFamily="34" charset="0"/>
                        </a:rPr>
                        <a:t>0.79</a:t>
                      </a:r>
                    </a:p>
                  </a:txBody>
                  <a:tcPr marL="9317" marR="9317" marT="9317"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0.64</a:t>
                      </a:r>
                    </a:p>
                  </a:txBody>
                  <a:tcPr marL="9317" marR="9317" marT="9317" marB="0" anchor="b">
                    <a:lnL>
                      <a:noFill/>
                    </a:lnL>
                    <a:lnR>
                      <a:noFill/>
                    </a:lnR>
                    <a:lnT>
                      <a:noFill/>
                    </a:lnT>
                    <a:lnB>
                      <a:noFill/>
                    </a:lnB>
                  </a:tcPr>
                </a:tc>
              </a:tr>
              <a:tr h="422031">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CSTA</a:t>
                      </a: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0.79</a:t>
                      </a: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0.36</a:t>
                      </a:r>
                    </a:p>
                  </a:txBody>
                  <a:tcPr marL="9317" marR="9317" marT="9317" marB="0" anchor="b">
                    <a:lnL>
                      <a:noFill/>
                    </a:lnL>
                    <a:lnR>
                      <a:noFill/>
                    </a:lnR>
                    <a:lnT>
                      <a:noFill/>
                    </a:lnT>
                    <a:lnB>
                      <a:noFill/>
                    </a:lnB>
                    <a:solidFill>
                      <a:schemeClr val="accent6">
                        <a:lumMod val="40000"/>
                        <a:lumOff val="60000"/>
                      </a:schemeClr>
                    </a:solidFill>
                  </a:tcPr>
                </a:tc>
              </a:tr>
              <a:tr h="422031">
                <a:tc>
                  <a:txBody>
                    <a:bodyPr/>
                    <a:lstStyle/>
                    <a:p>
                      <a:pPr algn="ctr" fontAlgn="b"/>
                      <a:r>
                        <a:rPr lang="en-US" sz="2400" b="0" i="0" u="none" strike="noStrike">
                          <a:solidFill>
                            <a:srgbClr val="000000"/>
                          </a:solidFill>
                          <a:latin typeface="Tahoma" pitchFamily="34" charset="0"/>
                          <a:ea typeface="Tahoma" pitchFamily="34" charset="0"/>
                          <a:cs typeface="Tahoma" pitchFamily="34" charset="0"/>
                        </a:rPr>
                        <a:t>PFN1</a:t>
                      </a:r>
                    </a:p>
                  </a:txBody>
                  <a:tcPr marL="9317" marR="9317" marT="9317"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0.76</a:t>
                      </a:r>
                    </a:p>
                  </a:txBody>
                  <a:tcPr marL="9317" marR="9317" marT="9317"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0.61</a:t>
                      </a:r>
                    </a:p>
                  </a:txBody>
                  <a:tcPr marL="9317" marR="9317" marT="9317" marB="0" anchor="b">
                    <a:lnL>
                      <a:noFill/>
                    </a:lnL>
                    <a:lnR>
                      <a:noFill/>
                    </a:lnR>
                    <a:lnT>
                      <a:noFill/>
                    </a:lnT>
                    <a:lnB>
                      <a:noFill/>
                    </a:lnB>
                  </a:tcPr>
                </a:tc>
              </a:tr>
              <a:tr h="422031">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CAT</a:t>
                      </a: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0.71</a:t>
                      </a: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0.78</a:t>
                      </a:r>
                    </a:p>
                  </a:txBody>
                  <a:tcPr marL="9317" marR="9317" marT="9317" marB="0" anchor="b">
                    <a:lnL>
                      <a:noFill/>
                    </a:lnL>
                    <a:lnR>
                      <a:noFill/>
                    </a:lnR>
                    <a:lnT>
                      <a:noFill/>
                    </a:lnT>
                    <a:lnB>
                      <a:noFill/>
                    </a:lnB>
                    <a:solidFill>
                      <a:schemeClr val="accent6">
                        <a:lumMod val="40000"/>
                        <a:lumOff val="60000"/>
                      </a:schemeClr>
                    </a:solidFill>
                  </a:tcPr>
                </a:tc>
              </a:tr>
              <a:tr h="422031">
                <a:tc>
                  <a:txBody>
                    <a:bodyPr/>
                    <a:lstStyle/>
                    <a:p>
                      <a:pPr algn="ctr" fontAlgn="b"/>
                      <a:r>
                        <a:rPr lang="en-US" sz="2400" b="0" i="0" u="none" strike="noStrike">
                          <a:solidFill>
                            <a:srgbClr val="000000"/>
                          </a:solidFill>
                          <a:latin typeface="Tahoma" pitchFamily="34" charset="0"/>
                          <a:ea typeface="Tahoma" pitchFamily="34" charset="0"/>
                          <a:cs typeface="Tahoma" pitchFamily="34" charset="0"/>
                        </a:rPr>
                        <a:t>GLRX</a:t>
                      </a:r>
                    </a:p>
                  </a:txBody>
                  <a:tcPr marL="9317" marR="9317" marT="9317"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0.66</a:t>
                      </a:r>
                    </a:p>
                  </a:txBody>
                  <a:tcPr marL="9317" marR="9317" marT="9317"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0.8</a:t>
                      </a:r>
                    </a:p>
                  </a:txBody>
                  <a:tcPr marL="9317" marR="9317" marT="9317" marB="0" anchor="b">
                    <a:lnL>
                      <a:noFill/>
                    </a:lnL>
                    <a:lnR>
                      <a:noFill/>
                    </a:lnR>
                    <a:lnT>
                      <a:noFill/>
                    </a:lnT>
                    <a:lnB>
                      <a:noFill/>
                    </a:lnB>
                  </a:tcPr>
                </a:tc>
              </a:tr>
              <a:tr h="422031">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CALM1</a:t>
                      </a: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0.62</a:t>
                      </a:r>
                    </a:p>
                  </a:txBody>
                  <a:tcPr marL="9317" marR="9317" marT="9317" marB="0" anchor="b">
                    <a:lnL>
                      <a:noFill/>
                    </a:lnL>
                    <a:lnR>
                      <a:noFill/>
                    </a:lnR>
                    <a:lnT>
                      <a:noFill/>
                    </a:lnT>
                    <a:lnB>
                      <a:noFill/>
                    </a:lnB>
                    <a:solidFill>
                      <a:schemeClr val="accent6">
                        <a:lumMod val="40000"/>
                        <a:lumOff val="60000"/>
                      </a:schemeClr>
                    </a:solidFill>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0.76</a:t>
                      </a:r>
                    </a:p>
                  </a:txBody>
                  <a:tcPr marL="9317" marR="9317" marT="9317" marB="0" anchor="b">
                    <a:lnL>
                      <a:noFill/>
                    </a:lnL>
                    <a:lnR>
                      <a:noFill/>
                    </a:lnR>
                    <a:lnT>
                      <a:noFill/>
                    </a:lnT>
                    <a:lnB>
                      <a:noFill/>
                    </a:lnB>
                    <a:solidFill>
                      <a:schemeClr val="accent6">
                        <a:lumMod val="40000"/>
                        <a:lumOff val="60000"/>
                      </a:schemeClr>
                    </a:solidFill>
                  </a:tcPr>
                </a:tc>
              </a:tr>
              <a:tr h="422031">
                <a:tc>
                  <a:txBody>
                    <a:bodyPr/>
                    <a:lstStyle/>
                    <a:p>
                      <a:pPr algn="ctr" fontAlgn="b"/>
                      <a:r>
                        <a:rPr lang="en-US" sz="2400" b="0" i="0" u="none" strike="noStrike">
                          <a:solidFill>
                            <a:srgbClr val="000000"/>
                          </a:solidFill>
                          <a:latin typeface="Tahoma" pitchFamily="34" charset="0"/>
                          <a:ea typeface="Tahoma" pitchFamily="34" charset="0"/>
                          <a:cs typeface="Tahoma" pitchFamily="34" charset="0"/>
                        </a:rPr>
                        <a:t>FABP5</a:t>
                      </a:r>
                    </a:p>
                  </a:txBody>
                  <a:tcPr marL="9317" marR="9317" marT="9317" marB="0" anchor="b">
                    <a:lnL>
                      <a:noFill/>
                    </a:lnL>
                    <a:lnR>
                      <a:noFill/>
                    </a:lnR>
                    <a:lnT>
                      <a:noFill/>
                    </a:lnT>
                    <a:lnB>
                      <a:noFill/>
                    </a:lnB>
                  </a:tcPr>
                </a:tc>
                <a:tc>
                  <a:txBody>
                    <a:bodyPr/>
                    <a:lstStyle/>
                    <a:p>
                      <a:pPr algn="ctr" fontAlgn="b"/>
                      <a:r>
                        <a:rPr lang="en-US" sz="2400" b="0" i="0" u="none" strike="noStrike">
                          <a:solidFill>
                            <a:srgbClr val="000000"/>
                          </a:solidFill>
                          <a:latin typeface="Tahoma" pitchFamily="34" charset="0"/>
                          <a:ea typeface="Tahoma" pitchFamily="34" charset="0"/>
                          <a:cs typeface="Tahoma" pitchFamily="34" charset="0"/>
                        </a:rPr>
                        <a:t>0.57</a:t>
                      </a:r>
                    </a:p>
                  </a:txBody>
                  <a:tcPr marL="9317" marR="9317" marT="9317" marB="0" anchor="b">
                    <a:lnL>
                      <a:noFill/>
                    </a:lnL>
                    <a:lnR>
                      <a:noFill/>
                    </a:lnR>
                    <a:lnT>
                      <a:noFill/>
                    </a:lnT>
                    <a:lnB>
                      <a:noFill/>
                    </a:lnB>
                  </a:tcPr>
                </a:tc>
                <a:tc>
                  <a:txBody>
                    <a:bodyPr/>
                    <a:lstStyle/>
                    <a:p>
                      <a:pPr algn="ctr" fontAlgn="b"/>
                      <a:r>
                        <a:rPr lang="en-US" sz="2400" b="0" i="0" u="none" strike="noStrike" dirty="0">
                          <a:solidFill>
                            <a:srgbClr val="000000"/>
                          </a:solidFill>
                          <a:latin typeface="Tahoma" pitchFamily="34" charset="0"/>
                          <a:ea typeface="Tahoma" pitchFamily="34" charset="0"/>
                          <a:cs typeface="Tahoma" pitchFamily="34" charset="0"/>
                        </a:rPr>
                        <a:t>0.17</a:t>
                      </a:r>
                    </a:p>
                  </a:txBody>
                  <a:tcPr marL="9317" marR="9317" marT="9317" marB="0" anchor="b">
                    <a:lnL>
                      <a:noFill/>
                    </a:lnL>
                    <a:lnR>
                      <a:noFill/>
                    </a:lnR>
                    <a:lnT>
                      <a:noFill/>
                    </a:lnT>
                    <a:lnB>
                      <a:noFill/>
                    </a:lnB>
                  </a:tcPr>
                </a:tc>
              </a:tr>
            </a:tbl>
          </a:graphicData>
        </a:graphic>
      </p:graphicFrame>
      <p:sp>
        <p:nvSpPr>
          <p:cNvPr id="4" name="Line 88"/>
          <p:cNvSpPr>
            <a:spLocks noChangeShapeType="1"/>
          </p:cNvSpPr>
          <p:nvPr/>
        </p:nvSpPr>
        <p:spPr bwMode="auto">
          <a:xfrm>
            <a:off x="609600" y="533400"/>
            <a:ext cx="7924800" cy="0"/>
          </a:xfrm>
          <a:prstGeom prst="line">
            <a:avLst/>
          </a:prstGeom>
          <a:noFill/>
          <a:ln w="31750">
            <a:solidFill>
              <a:srgbClr val="CC3300"/>
            </a:solidFill>
            <a:round/>
            <a:headEnd/>
            <a:tailEnd/>
          </a:ln>
        </p:spPr>
        <p:txBody>
          <a:bodyPr/>
          <a:lstStyle/>
          <a:p>
            <a:endParaRPr lang="en-US"/>
          </a:p>
        </p:txBody>
      </p:sp>
      <p:sp>
        <p:nvSpPr>
          <p:cNvPr id="5" name="TextBox 4"/>
          <p:cNvSpPr txBox="1"/>
          <p:nvPr/>
        </p:nvSpPr>
        <p:spPr>
          <a:xfrm>
            <a:off x="0" y="0"/>
            <a:ext cx="9144000" cy="523220"/>
          </a:xfrm>
          <a:prstGeom prst="rect">
            <a:avLst/>
          </a:prstGeom>
          <a:noFill/>
        </p:spPr>
        <p:txBody>
          <a:bodyPr wrap="square" rtlCol="0">
            <a:spAutoFit/>
          </a:bodyPr>
          <a:lstStyle/>
          <a:p>
            <a:pPr algn="ctr"/>
            <a:r>
              <a:rPr lang="en-US" sz="2800" b="1" dirty="0" smtClean="0">
                <a:latin typeface="Comic Sans MS" pitchFamily="66" charset="0"/>
                <a:ea typeface="+mj-ea"/>
                <a:cs typeface="+mj-cs"/>
              </a:rPr>
              <a:t>Protein </a:t>
            </a:r>
            <a:r>
              <a:rPr lang="el-GR" sz="2800" b="1" dirty="0" smtClean="0">
                <a:latin typeface="Comic Sans MS" pitchFamily="66" charset="0"/>
                <a:ea typeface="+mj-ea"/>
                <a:cs typeface="+mj-cs"/>
              </a:rPr>
              <a:t>Ω</a:t>
            </a:r>
            <a:r>
              <a:rPr lang="en-US" sz="2800" b="1" dirty="0" smtClean="0">
                <a:latin typeface="Comic Sans MS" pitchFamily="66" charset="0"/>
                <a:ea typeface="+mj-ea"/>
                <a:cs typeface="+mj-cs"/>
              </a:rPr>
              <a:t>’s for a set of identifications</a:t>
            </a:r>
          </a:p>
        </p:txBody>
      </p:sp>
    </p:spTree>
    <p:extLst>
      <p:ext uri="{BB962C8B-B14F-4D97-AF65-F5344CB8AC3E}">
        <p14:creationId xmlns:p14="http://schemas.microsoft.com/office/powerpoint/2010/main" xmlns="" val="390483559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Retention Time Distribution</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22530" name="Picture 2"/>
          <p:cNvPicPr>
            <a:picLocks noChangeArrowheads="1"/>
          </p:cNvPicPr>
          <p:nvPr/>
        </p:nvPicPr>
        <p:blipFill>
          <a:blip r:embed="rId3" cstate="print"/>
          <a:srcRect l="3197" t="34066" r="6463" b="4396"/>
          <a:stretch>
            <a:fillRect/>
          </a:stretch>
        </p:blipFill>
        <p:spPr bwMode="auto">
          <a:xfrm>
            <a:off x="2667000" y="685800"/>
            <a:ext cx="3657600" cy="1828800"/>
          </a:xfrm>
          <a:prstGeom prst="rect">
            <a:avLst/>
          </a:prstGeom>
          <a:noFill/>
          <a:ln w="9525">
            <a:noFill/>
            <a:miter lim="800000"/>
            <a:headEnd/>
            <a:tailEnd/>
          </a:ln>
        </p:spPr>
      </p:pic>
      <p:pic>
        <p:nvPicPr>
          <p:cNvPr id="22531" name="Picture 3"/>
          <p:cNvPicPr>
            <a:picLocks noChangeArrowheads="1"/>
          </p:cNvPicPr>
          <p:nvPr/>
        </p:nvPicPr>
        <p:blipFill>
          <a:blip r:embed="rId4" cstate="print"/>
          <a:srcRect l="3197" t="33516" r="6463" b="4945"/>
          <a:stretch>
            <a:fillRect/>
          </a:stretch>
        </p:blipFill>
        <p:spPr bwMode="auto">
          <a:xfrm>
            <a:off x="2667000" y="2743200"/>
            <a:ext cx="3657600" cy="1828800"/>
          </a:xfrm>
          <a:prstGeom prst="rect">
            <a:avLst/>
          </a:prstGeom>
          <a:noFill/>
          <a:ln w="9525">
            <a:noFill/>
            <a:miter lim="800000"/>
            <a:headEnd/>
            <a:tailEnd/>
          </a:ln>
        </p:spPr>
      </p:pic>
      <p:pic>
        <p:nvPicPr>
          <p:cNvPr id="22532" name="Picture 4"/>
          <p:cNvPicPr>
            <a:picLocks noChangeArrowheads="1"/>
          </p:cNvPicPr>
          <p:nvPr/>
        </p:nvPicPr>
        <p:blipFill>
          <a:blip r:embed="rId5" cstate="print"/>
          <a:srcRect l="3197" t="33516" r="7551" b="4945"/>
          <a:stretch>
            <a:fillRect/>
          </a:stretch>
        </p:blipFill>
        <p:spPr bwMode="auto">
          <a:xfrm>
            <a:off x="2667000" y="4724400"/>
            <a:ext cx="3657600" cy="1828800"/>
          </a:xfrm>
          <a:prstGeom prst="rect">
            <a:avLst/>
          </a:prstGeom>
          <a:noFill/>
          <a:ln w="9525">
            <a:no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Mass Accuracy</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graphicFrame>
        <p:nvGraphicFramePr>
          <p:cNvPr id="4" name="Chart 3"/>
          <p:cNvGraphicFramePr/>
          <p:nvPr/>
        </p:nvGraphicFramePr>
        <p:xfrm>
          <a:off x="1447800" y="1219200"/>
          <a:ext cx="61722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GO Cellular Processes</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23554" name="Picture 2"/>
          <p:cNvPicPr>
            <a:picLocks noChangeAspect="1" noChangeArrowheads="1"/>
          </p:cNvPicPr>
          <p:nvPr/>
        </p:nvPicPr>
        <p:blipFill>
          <a:blip r:embed="rId3" cstate="print"/>
          <a:srcRect l="2535" t="26296" r="20658" b="3778"/>
          <a:stretch>
            <a:fillRect/>
          </a:stretch>
        </p:blipFill>
        <p:spPr bwMode="auto">
          <a:xfrm>
            <a:off x="457199" y="609600"/>
            <a:ext cx="8391041" cy="5562600"/>
          </a:xfrm>
          <a:prstGeom prst="rect">
            <a:avLst/>
          </a:prstGeom>
          <a:noFill/>
          <a:ln w="9525">
            <a:no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KEGG Pathways</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24578" name="Picture 2"/>
          <p:cNvPicPr>
            <a:picLocks noChangeAspect="1" noChangeArrowheads="1"/>
          </p:cNvPicPr>
          <p:nvPr/>
        </p:nvPicPr>
        <p:blipFill>
          <a:blip r:embed="rId3" cstate="print"/>
          <a:srcRect l="1856" t="15789" r="4524" b="10526"/>
          <a:stretch>
            <a:fillRect/>
          </a:stretch>
        </p:blipFill>
        <p:spPr bwMode="auto">
          <a:xfrm>
            <a:off x="838200" y="609600"/>
            <a:ext cx="7686675" cy="5334000"/>
          </a:xfrm>
          <a:prstGeom prst="rect">
            <a:avLst/>
          </a:prstGeom>
          <a:noFill/>
          <a:ln w="9525">
            <a:no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2438400"/>
            <a:ext cx="7772400" cy="533400"/>
          </a:xfrm>
          <a:noFill/>
        </p:spPr>
        <p:txBody>
          <a:bodyPr lIns="0" tIns="0" rIns="0" bIns="0"/>
          <a:lstStyle/>
          <a:p>
            <a:pPr eaLnBrk="1" hangingPunct="1"/>
            <a:r>
              <a:rPr lang="en-US" sz="2800" b="1" dirty="0" smtClean="0">
                <a:latin typeface="Comic Sans MS" pitchFamily="66" charset="0"/>
              </a:rPr>
              <a:t>Open-Source Resources</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29718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err="1" smtClean="0">
                <a:solidFill>
                  <a:schemeClr val="tx1"/>
                </a:solidFill>
                <a:latin typeface="Comic Sans MS" pitchFamily="66" charset="0"/>
              </a:rPr>
              <a:t>ProteoWizard</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25602" name="Picture 2"/>
          <p:cNvPicPr>
            <a:picLocks noChangeAspect="1" noChangeArrowheads="1"/>
          </p:cNvPicPr>
          <p:nvPr/>
        </p:nvPicPr>
        <p:blipFill>
          <a:blip r:embed="rId3" cstate="print"/>
          <a:srcRect l="1574" t="18439" r="3511" b="7461"/>
          <a:stretch>
            <a:fillRect/>
          </a:stretch>
        </p:blipFill>
        <p:spPr bwMode="auto">
          <a:xfrm>
            <a:off x="0" y="762000"/>
            <a:ext cx="9144000" cy="5038530"/>
          </a:xfrm>
          <a:prstGeom prst="rect">
            <a:avLst/>
          </a:prstGeom>
          <a:noFill/>
          <a:ln w="9525">
            <a:noFill/>
            <a:miter lim="800000"/>
            <a:headEnd/>
            <a:tailEnd/>
          </a:ln>
        </p:spPr>
      </p:pic>
      <p:sp>
        <p:nvSpPr>
          <p:cNvPr id="5" name="Rectangle 4"/>
          <p:cNvSpPr/>
          <p:nvPr/>
        </p:nvSpPr>
        <p:spPr>
          <a:xfrm>
            <a:off x="1720058" y="6172200"/>
            <a:ext cx="7271542" cy="584775"/>
          </a:xfrm>
          <a:prstGeom prst="rect">
            <a:avLst/>
          </a:prstGeom>
        </p:spPr>
        <p:txBody>
          <a:bodyPr wrap="none">
            <a:spAutoFit/>
          </a:bodyPr>
          <a:lstStyle/>
          <a:p>
            <a:r>
              <a:rPr lang="en-US" sz="3200" dirty="0" smtClean="0">
                <a:solidFill>
                  <a:srgbClr val="D93238"/>
                </a:solidFill>
                <a:latin typeface="Comic Sans MS" pitchFamily="66" charset="0"/>
              </a:rPr>
              <a:t>http://proteowizard.sourceforge.net</a:t>
            </a:r>
          </a:p>
        </p:txBody>
      </p:sp>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latin typeface="Comic Sans MS" pitchFamily="66" charset="0"/>
              </a:rPr>
              <a:t>Protein Prospector</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5" name="Rectangle 4"/>
          <p:cNvSpPr/>
          <p:nvPr/>
        </p:nvSpPr>
        <p:spPr>
          <a:xfrm>
            <a:off x="1671564" y="6273225"/>
            <a:ext cx="5719836" cy="584775"/>
          </a:xfrm>
          <a:prstGeom prst="rect">
            <a:avLst/>
          </a:prstGeom>
        </p:spPr>
        <p:txBody>
          <a:bodyPr wrap="none">
            <a:spAutoFit/>
          </a:bodyPr>
          <a:lstStyle/>
          <a:p>
            <a:r>
              <a:rPr lang="en-US" sz="3200" dirty="0" smtClean="0">
                <a:solidFill>
                  <a:srgbClr val="D93238"/>
                </a:solidFill>
                <a:latin typeface="Comic Sans MS" pitchFamily="66" charset="0"/>
              </a:rPr>
              <a:t>http://prospector.ucsf.edu/</a:t>
            </a:r>
          </a:p>
        </p:txBody>
      </p:sp>
      <p:pic>
        <p:nvPicPr>
          <p:cNvPr id="72706" name="Picture 2"/>
          <p:cNvPicPr>
            <a:picLocks noChangeAspect="1" noChangeArrowheads="1"/>
          </p:cNvPicPr>
          <p:nvPr/>
        </p:nvPicPr>
        <p:blipFill>
          <a:blip r:embed="rId3" cstate="print"/>
          <a:srcRect/>
          <a:stretch>
            <a:fillRect/>
          </a:stretch>
        </p:blipFill>
        <p:spPr bwMode="auto">
          <a:xfrm>
            <a:off x="729156" y="609600"/>
            <a:ext cx="7729044" cy="5638800"/>
          </a:xfrm>
          <a:prstGeom prst="rect">
            <a:avLst/>
          </a:prstGeom>
          <a:noFill/>
          <a:ln w="9525">
            <a:no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err="1" smtClean="0">
                <a:latin typeface="Comic Sans MS" pitchFamily="66" charset="0"/>
              </a:rPr>
              <a:t>UniProt</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5" name="Rectangle 4"/>
          <p:cNvSpPr/>
          <p:nvPr/>
        </p:nvSpPr>
        <p:spPr>
          <a:xfrm>
            <a:off x="2209800" y="6273225"/>
            <a:ext cx="4831772" cy="584775"/>
          </a:xfrm>
          <a:prstGeom prst="rect">
            <a:avLst/>
          </a:prstGeom>
        </p:spPr>
        <p:txBody>
          <a:bodyPr wrap="none">
            <a:spAutoFit/>
          </a:bodyPr>
          <a:lstStyle/>
          <a:p>
            <a:r>
              <a:rPr lang="en-US" sz="3200" dirty="0" smtClean="0">
                <a:solidFill>
                  <a:srgbClr val="D93238"/>
                </a:solidFill>
                <a:latin typeface="Comic Sans MS" pitchFamily="66" charset="0"/>
              </a:rPr>
              <a:t>http://www.uniprot.org/</a:t>
            </a:r>
          </a:p>
        </p:txBody>
      </p:sp>
      <p:pic>
        <p:nvPicPr>
          <p:cNvPr id="6" name="Picture 1"/>
          <p:cNvPicPr>
            <a:picLocks noChangeAspect="1" noChangeArrowheads="1"/>
          </p:cNvPicPr>
          <p:nvPr/>
        </p:nvPicPr>
        <p:blipFill>
          <a:blip r:embed="rId3" cstate="print"/>
          <a:srcRect/>
          <a:stretch>
            <a:fillRect/>
          </a:stretch>
        </p:blipFill>
        <p:spPr bwMode="auto">
          <a:xfrm>
            <a:off x="381000" y="609600"/>
            <a:ext cx="8305800" cy="4672013"/>
          </a:xfrm>
          <a:prstGeom prst="rect">
            <a:avLst/>
          </a:prstGeom>
          <a:noFill/>
          <a:ln w="9525">
            <a:noFill/>
            <a:miter lim="800000"/>
            <a:headEnd/>
            <a:tailEnd/>
          </a:ln>
        </p:spPr>
      </p:pic>
      <p:sp>
        <p:nvSpPr>
          <p:cNvPr id="7" name="Rectangle 6"/>
          <p:cNvSpPr/>
          <p:nvPr/>
        </p:nvSpPr>
        <p:spPr>
          <a:xfrm>
            <a:off x="304800" y="5334000"/>
            <a:ext cx="8686800" cy="923330"/>
          </a:xfrm>
          <a:prstGeom prst="rect">
            <a:avLst/>
          </a:prstGeom>
        </p:spPr>
        <p:txBody>
          <a:bodyPr wrap="square">
            <a:spAutoFit/>
          </a:bodyPr>
          <a:lstStyle/>
          <a:p>
            <a:r>
              <a:rPr lang="en-US" dirty="0" smtClean="0">
                <a:latin typeface="Comic Sans MS" pitchFamily="66" charset="0"/>
              </a:rPr>
              <a:t>The mission of </a:t>
            </a:r>
            <a:r>
              <a:rPr lang="en-US" dirty="0" err="1" smtClean="0">
                <a:latin typeface="Comic Sans MS" pitchFamily="66" charset="0"/>
              </a:rPr>
              <a:t>UniProt</a:t>
            </a:r>
            <a:r>
              <a:rPr lang="en-US" dirty="0" smtClean="0">
                <a:latin typeface="Comic Sans MS" pitchFamily="66" charset="0"/>
              </a:rPr>
              <a:t> is to provide the scientific community with a comprehensive, high-quality and freely accessible resource of protein sequence and functional information.</a:t>
            </a:r>
          </a:p>
        </p:txBody>
      </p:sp>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latin typeface="Comic Sans MS" pitchFamily="66" charset="0"/>
              </a:rPr>
              <a:t>PROWL</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5" name="Rectangle 4"/>
          <p:cNvSpPr/>
          <p:nvPr/>
        </p:nvSpPr>
        <p:spPr>
          <a:xfrm>
            <a:off x="2819400" y="6273225"/>
            <a:ext cx="5841664" cy="584775"/>
          </a:xfrm>
          <a:prstGeom prst="rect">
            <a:avLst/>
          </a:prstGeom>
        </p:spPr>
        <p:txBody>
          <a:bodyPr wrap="none">
            <a:spAutoFit/>
          </a:bodyPr>
          <a:lstStyle/>
          <a:p>
            <a:r>
              <a:rPr lang="en-US" sz="3200" dirty="0" smtClean="0">
                <a:solidFill>
                  <a:srgbClr val="D93238"/>
                </a:solidFill>
                <a:latin typeface="Comic Sans MS" pitchFamily="66" charset="0"/>
              </a:rPr>
              <a:t>http://prowl.rockefeller.edu/</a:t>
            </a:r>
          </a:p>
        </p:txBody>
      </p:sp>
      <p:pic>
        <p:nvPicPr>
          <p:cNvPr id="71682" name="Picture 2"/>
          <p:cNvPicPr>
            <a:picLocks noChangeAspect="1" noChangeArrowheads="1"/>
          </p:cNvPicPr>
          <p:nvPr/>
        </p:nvPicPr>
        <p:blipFill>
          <a:blip r:embed="rId3" cstate="print"/>
          <a:srcRect/>
          <a:stretch>
            <a:fillRect/>
          </a:stretch>
        </p:blipFill>
        <p:spPr bwMode="auto">
          <a:xfrm>
            <a:off x="152400" y="683089"/>
            <a:ext cx="8839200" cy="5336711"/>
          </a:xfrm>
          <a:prstGeom prst="rect">
            <a:avLst/>
          </a:prstGeom>
          <a:noFill/>
          <a:ln w="9525">
            <a:no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err="1" smtClean="0">
                <a:solidFill>
                  <a:schemeClr val="tx1"/>
                </a:solidFill>
                <a:latin typeface="Comic Sans MS" pitchFamily="66" charset="0"/>
              </a:rPr>
              <a:t>Proteogenomics</a:t>
            </a:r>
            <a:r>
              <a:rPr lang="en-US" sz="2800" b="1" dirty="0" smtClean="0">
                <a:solidFill>
                  <a:schemeClr val="tx1"/>
                </a:solidFill>
                <a:latin typeface="Comic Sans MS" pitchFamily="66" charset="0"/>
              </a:rPr>
              <a:t> - </a:t>
            </a:r>
            <a:r>
              <a:rPr lang="en-US" sz="2800" b="1" dirty="0" err="1" smtClean="0">
                <a:solidFill>
                  <a:schemeClr val="tx1"/>
                </a:solidFill>
                <a:latin typeface="Comic Sans MS" pitchFamily="66" charset="0"/>
              </a:rPr>
              <a:t>PGx</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26626" name="Picture 2"/>
          <p:cNvPicPr>
            <a:picLocks noChangeAspect="1" noChangeArrowheads="1"/>
          </p:cNvPicPr>
          <p:nvPr/>
        </p:nvPicPr>
        <p:blipFill>
          <a:blip r:embed="rId3" cstate="print"/>
          <a:srcRect l="24273" t="18896" r="23047" b="6454"/>
          <a:stretch>
            <a:fillRect/>
          </a:stretch>
        </p:blipFill>
        <p:spPr bwMode="auto">
          <a:xfrm>
            <a:off x="1264920" y="609600"/>
            <a:ext cx="2621280" cy="3657600"/>
          </a:xfrm>
          <a:prstGeom prst="rect">
            <a:avLst/>
          </a:prstGeom>
          <a:noFill/>
          <a:ln w="9525">
            <a:noFill/>
            <a:miter lim="800000"/>
            <a:headEnd/>
            <a:tailEnd/>
          </a:ln>
        </p:spPr>
      </p:pic>
      <p:sp>
        <p:nvSpPr>
          <p:cNvPr id="5" name="Rectangle 4"/>
          <p:cNvSpPr/>
          <p:nvPr/>
        </p:nvSpPr>
        <p:spPr>
          <a:xfrm>
            <a:off x="2819400" y="6273225"/>
            <a:ext cx="4942379" cy="584775"/>
          </a:xfrm>
          <a:prstGeom prst="rect">
            <a:avLst/>
          </a:prstGeom>
        </p:spPr>
        <p:txBody>
          <a:bodyPr wrap="none">
            <a:spAutoFit/>
          </a:bodyPr>
          <a:lstStyle/>
          <a:p>
            <a:r>
              <a:rPr lang="en-US" sz="3200" dirty="0" smtClean="0">
                <a:solidFill>
                  <a:srgbClr val="D93238"/>
                </a:solidFill>
                <a:latin typeface="Comic Sans MS" pitchFamily="66" charset="0"/>
              </a:rPr>
              <a:t>http://pgx.fenyolab.org/</a:t>
            </a:r>
          </a:p>
        </p:txBody>
      </p:sp>
      <p:pic>
        <p:nvPicPr>
          <p:cNvPr id="26627" name="Picture 3"/>
          <p:cNvPicPr>
            <a:picLocks noChangeAspect="1" noChangeArrowheads="1"/>
          </p:cNvPicPr>
          <p:nvPr/>
        </p:nvPicPr>
        <p:blipFill>
          <a:blip r:embed="rId4" cstate="print"/>
          <a:srcRect l="23047" t="18896" r="21822" b="6454"/>
          <a:stretch>
            <a:fillRect/>
          </a:stretch>
        </p:blipFill>
        <p:spPr bwMode="auto">
          <a:xfrm>
            <a:off x="5562600" y="609600"/>
            <a:ext cx="2743200" cy="3657600"/>
          </a:xfrm>
          <a:prstGeom prst="rect">
            <a:avLst/>
          </a:prstGeom>
          <a:noFill/>
          <a:ln w="9525">
            <a:noFill/>
            <a:miter lim="800000"/>
            <a:headEnd/>
            <a:tailEnd/>
          </a:ln>
        </p:spPr>
      </p:pic>
      <p:pic>
        <p:nvPicPr>
          <p:cNvPr id="26628" name="Picture 4"/>
          <p:cNvPicPr>
            <a:picLocks noChangeAspect="1" noChangeArrowheads="1"/>
          </p:cNvPicPr>
          <p:nvPr/>
        </p:nvPicPr>
        <p:blipFill>
          <a:blip r:embed="rId5" cstate="print"/>
          <a:srcRect l="2730" t="48604" r="11705" b="1134"/>
          <a:stretch>
            <a:fillRect/>
          </a:stretch>
        </p:blipFill>
        <p:spPr bwMode="auto">
          <a:xfrm>
            <a:off x="160867" y="4006095"/>
            <a:ext cx="8906933" cy="2242305"/>
          </a:xfrm>
          <a:prstGeom prst="rect">
            <a:avLst/>
          </a:prstGeom>
          <a:noFill/>
          <a:ln w="9525">
            <a:noFill/>
            <a:miter lim="800000"/>
            <a:headEnd/>
            <a:tailEnd/>
          </a:ln>
        </p:spPr>
      </p:pic>
      <p:cxnSp>
        <p:nvCxnSpPr>
          <p:cNvPr id="9" name="Straight Arrow Connector 8"/>
          <p:cNvCxnSpPr/>
          <p:nvPr/>
        </p:nvCxnSpPr>
        <p:spPr>
          <a:xfrm>
            <a:off x="4267200" y="2286000"/>
            <a:ext cx="1066800"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72000" y="3124200"/>
            <a:ext cx="762000" cy="685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UCSC Genome Browser</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5" name="Rectangle 4"/>
          <p:cNvSpPr/>
          <p:nvPr/>
        </p:nvSpPr>
        <p:spPr>
          <a:xfrm>
            <a:off x="2438400" y="6096000"/>
            <a:ext cx="4919937" cy="584775"/>
          </a:xfrm>
          <a:prstGeom prst="rect">
            <a:avLst/>
          </a:prstGeom>
        </p:spPr>
        <p:txBody>
          <a:bodyPr wrap="none">
            <a:spAutoFit/>
          </a:bodyPr>
          <a:lstStyle/>
          <a:p>
            <a:r>
              <a:rPr lang="en-US" sz="3200" dirty="0" smtClean="0">
                <a:solidFill>
                  <a:srgbClr val="D93238"/>
                </a:solidFill>
                <a:latin typeface="Comic Sans MS" pitchFamily="66" charset="0"/>
              </a:rPr>
              <a:t>http://genome.ucsc.edu/</a:t>
            </a:r>
          </a:p>
        </p:txBody>
      </p:sp>
      <p:pic>
        <p:nvPicPr>
          <p:cNvPr id="27650" name="Picture 2"/>
          <p:cNvPicPr>
            <a:picLocks noChangeAspect="1" noChangeArrowheads="1"/>
          </p:cNvPicPr>
          <p:nvPr/>
        </p:nvPicPr>
        <p:blipFill>
          <a:blip r:embed="rId3" cstate="print"/>
          <a:srcRect/>
          <a:stretch>
            <a:fillRect/>
          </a:stretch>
        </p:blipFill>
        <p:spPr bwMode="auto">
          <a:xfrm>
            <a:off x="0" y="838200"/>
            <a:ext cx="9144000" cy="4860206"/>
          </a:xfrm>
          <a:prstGeom prst="rect">
            <a:avLst/>
          </a:prstGeom>
          <a:noFill/>
          <a:ln w="9525">
            <a:no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7620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Slice - </a:t>
            </a:r>
            <a:r>
              <a:rPr lang="en-US" sz="2800" b="1" dirty="0" smtClean="0">
                <a:latin typeface="Comic Sans MS" pitchFamily="66" charset="0"/>
              </a:rPr>
              <a:t>Scalable Data Sharing for </a:t>
            </a:r>
          </a:p>
          <a:p>
            <a:pPr algn="ctr"/>
            <a:r>
              <a:rPr lang="en-US" sz="2800" b="1" dirty="0" smtClean="0">
                <a:latin typeface="Comic Sans MS" pitchFamily="66" charset="0"/>
              </a:rPr>
              <a:t>Remote Mass Informatics</a:t>
            </a:r>
            <a:endParaRPr lang="sv-SE" sz="2800" b="1" dirty="0">
              <a:latin typeface="Comic Sans MS" pitchFamily="66" charset="0"/>
            </a:endParaRPr>
          </a:p>
        </p:txBody>
      </p:sp>
      <p:sp>
        <p:nvSpPr>
          <p:cNvPr id="3098" name="Line 88"/>
          <p:cNvSpPr>
            <a:spLocks noChangeShapeType="1"/>
          </p:cNvSpPr>
          <p:nvPr/>
        </p:nvSpPr>
        <p:spPr bwMode="auto">
          <a:xfrm>
            <a:off x="533400" y="838200"/>
            <a:ext cx="7924800" cy="0"/>
          </a:xfrm>
          <a:prstGeom prst="line">
            <a:avLst/>
          </a:prstGeom>
          <a:noFill/>
          <a:ln w="31750">
            <a:solidFill>
              <a:srgbClr val="CC3300"/>
            </a:solidFill>
            <a:round/>
            <a:headEnd/>
            <a:tailEnd/>
          </a:ln>
        </p:spPr>
        <p:txBody>
          <a:bodyPr/>
          <a:lstStyle/>
          <a:p>
            <a:endParaRPr lang="en-US"/>
          </a:p>
        </p:txBody>
      </p:sp>
      <p:sp>
        <p:nvSpPr>
          <p:cNvPr id="5" name="TextBox 4"/>
          <p:cNvSpPr txBox="1"/>
          <p:nvPr/>
        </p:nvSpPr>
        <p:spPr>
          <a:xfrm>
            <a:off x="0" y="4611231"/>
            <a:ext cx="9144000" cy="2246769"/>
          </a:xfrm>
          <a:prstGeom prst="rect">
            <a:avLst/>
          </a:prstGeom>
          <a:solidFill>
            <a:schemeClr val="bg1"/>
          </a:solidFill>
        </p:spPr>
        <p:txBody>
          <a:bodyPr wrap="square" rtlCol="0">
            <a:spAutoFit/>
          </a:bodyPr>
          <a:lstStyle/>
          <a:p>
            <a:r>
              <a:rPr lang="en-US" sz="2000" dirty="0" smtClean="0">
                <a:latin typeface="Comic Sans MS" pitchFamily="66" charset="0"/>
              </a:rPr>
              <a:t>Most mass spectrometry data is acquired in discovery mode, meaning that the data is amenable to open-ended analysis as our understanding of the target biochemistry increases. In this sense, mass spectrometry based discovery work is more akin to an astronomical survey, where the full list of object-types being imaged has not yet been fully elucidated, as opposed to e.g. micro-array work, where the list of probes spotted onto the slide is finite and well understood. </a:t>
            </a:r>
            <a:endParaRPr lang="en-US" sz="2000" dirty="0">
              <a:latin typeface="Comic Sans MS" pitchFamily="66" charset="0"/>
            </a:endParaRPr>
          </a:p>
        </p:txBody>
      </p:sp>
      <p:pic>
        <p:nvPicPr>
          <p:cNvPr id="6" name="Picture 5">
            <a:hlinkClick r:id="rId3"/>
          </p:cNvPr>
          <p:cNvPicPr>
            <a:picLocks noChangeAspect="1"/>
          </p:cNvPicPr>
          <p:nvPr/>
        </p:nvPicPr>
        <p:blipFill rotWithShape="1">
          <a:blip r:embed="rId4" cstate="print">
            <a:extLst>
              <a:ext uri="{28A0092B-C50C-407E-A947-70E740481C1C}">
                <a14:useLocalDpi xmlns:a14="http://schemas.microsoft.com/office/drawing/2010/main" xmlns="" val="0"/>
              </a:ext>
            </a:extLst>
          </a:blip>
          <a:srcRect r="3371"/>
          <a:stretch/>
        </p:blipFill>
        <p:spPr bwMode="auto">
          <a:xfrm>
            <a:off x="228600" y="886690"/>
            <a:ext cx="3200400" cy="376517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 uri="{FAA26D3D-D897-4be2-8F04-BA451C77F1D7}">
              <ma14:placeholderFlag xmlns:lc="http://schemas.openxmlformats.org/drawingml/2006/lockedCanvas" xmlns:pic="http://schemas.openxmlformats.org/drawingml/2006/picture"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7" name="Rectangle 6"/>
          <p:cNvSpPr/>
          <p:nvPr/>
        </p:nvSpPr>
        <p:spPr>
          <a:xfrm>
            <a:off x="4953000" y="1219200"/>
            <a:ext cx="3440365" cy="584775"/>
          </a:xfrm>
          <a:prstGeom prst="rect">
            <a:avLst/>
          </a:prstGeom>
        </p:spPr>
        <p:txBody>
          <a:bodyPr wrap="none">
            <a:spAutoFit/>
          </a:bodyPr>
          <a:lstStyle/>
          <a:p>
            <a:r>
              <a:rPr lang="en-US" sz="3200" dirty="0" smtClean="0">
                <a:solidFill>
                  <a:srgbClr val="D93238"/>
                </a:solidFill>
                <a:latin typeface="Comic Sans MS" pitchFamily="66" charset="0"/>
              </a:rPr>
              <a:t>slice.ionomix.com</a:t>
            </a:r>
          </a:p>
        </p:txBody>
      </p:sp>
      <p:sp>
        <p:nvSpPr>
          <p:cNvPr id="8" name="TextBox 7"/>
          <p:cNvSpPr txBox="1"/>
          <p:nvPr/>
        </p:nvSpPr>
        <p:spPr>
          <a:xfrm>
            <a:off x="4953000" y="914400"/>
            <a:ext cx="3497496" cy="369332"/>
          </a:xfrm>
          <a:prstGeom prst="rect">
            <a:avLst/>
          </a:prstGeom>
          <a:noFill/>
        </p:spPr>
        <p:txBody>
          <a:bodyPr wrap="none" rtlCol="0">
            <a:spAutoFit/>
          </a:bodyPr>
          <a:lstStyle/>
          <a:p>
            <a:r>
              <a:rPr lang="en-US" b="1" dirty="0" smtClean="0">
                <a:latin typeface="Comic Sans MS" pitchFamily="66" charset="0"/>
              </a:rPr>
              <a:t>Developed by Manor </a:t>
            </a:r>
            <a:r>
              <a:rPr lang="en-US" b="1" dirty="0" err="1" smtClean="0">
                <a:latin typeface="Comic Sans MS" pitchFamily="66" charset="0"/>
              </a:rPr>
              <a:t>Askenazi</a:t>
            </a:r>
            <a:endParaRPr lang="en-US" b="1" dirty="0">
              <a:latin typeface="Comic Sans MS" pitchFamily="66" charset="0"/>
            </a:endParaRPr>
          </a:p>
        </p:txBody>
      </p:sp>
      <p:pic>
        <p:nvPicPr>
          <p:cNvPr id="51202" name="Picture 2" descr="C:\Users\fenyo\Desktop\zjw0041138290001.jpg"/>
          <p:cNvPicPr>
            <a:picLocks noChangeAspect="1" noChangeArrowheads="1"/>
          </p:cNvPicPr>
          <p:nvPr/>
        </p:nvPicPr>
        <p:blipFill>
          <a:blip r:embed="rId5" cstate="print"/>
          <a:srcRect b="67920"/>
          <a:stretch>
            <a:fillRect/>
          </a:stretch>
        </p:blipFill>
        <p:spPr bwMode="auto">
          <a:xfrm>
            <a:off x="3480165" y="1905000"/>
            <a:ext cx="5587635" cy="2209800"/>
          </a:xfrm>
          <a:prstGeom prst="rect">
            <a:avLst/>
          </a:prstGeom>
          <a:noFill/>
        </p:spPr>
      </p:pic>
      <p:sp>
        <p:nvSpPr>
          <p:cNvPr id="10" name="Rectangle 2"/>
          <p:cNvSpPr>
            <a:spLocks noChangeArrowheads="1"/>
          </p:cNvSpPr>
          <p:nvPr/>
        </p:nvSpPr>
        <p:spPr bwMode="auto">
          <a:xfrm>
            <a:off x="4038600" y="3886200"/>
            <a:ext cx="723900" cy="3048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2438400"/>
            <a:ext cx="7772400" cy="533400"/>
          </a:xfrm>
          <a:noFill/>
        </p:spPr>
        <p:txBody>
          <a:bodyPr lIns="0" tIns="0" rIns="0" bIns="0"/>
          <a:lstStyle/>
          <a:p>
            <a:pPr eaLnBrk="1" hangingPunct="1"/>
            <a:r>
              <a:rPr lang="en-US" sz="2800" b="1" dirty="0" smtClean="0">
                <a:latin typeface="Comic Sans MS" pitchFamily="66" charset="0"/>
              </a:rPr>
              <a:t>Standardization</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29718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Standardization - MIAPE</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76802" name="Picture 2"/>
          <p:cNvPicPr>
            <a:picLocks noChangeAspect="1" noChangeArrowheads="1"/>
          </p:cNvPicPr>
          <p:nvPr/>
        </p:nvPicPr>
        <p:blipFill>
          <a:blip r:embed="rId3" cstate="print"/>
          <a:srcRect l="3878" t="26781" r="24843" b="5556"/>
          <a:stretch>
            <a:fillRect/>
          </a:stretch>
        </p:blipFill>
        <p:spPr bwMode="auto">
          <a:xfrm>
            <a:off x="1676400" y="4153395"/>
            <a:ext cx="6477000" cy="2552205"/>
          </a:xfrm>
          <a:prstGeom prst="rect">
            <a:avLst/>
          </a:prstGeom>
          <a:noFill/>
          <a:ln w="9525">
            <a:noFill/>
            <a:miter lim="800000"/>
            <a:headEnd/>
            <a:tailEnd/>
          </a:ln>
        </p:spPr>
      </p:pic>
      <p:pic>
        <p:nvPicPr>
          <p:cNvPr id="76803" name="Picture 3"/>
          <p:cNvPicPr>
            <a:picLocks noChangeAspect="1" noChangeArrowheads="1"/>
          </p:cNvPicPr>
          <p:nvPr/>
        </p:nvPicPr>
        <p:blipFill>
          <a:blip r:embed="rId4" cstate="print"/>
          <a:srcRect l="10273" t="27309" r="14256" b="3614"/>
          <a:stretch>
            <a:fillRect/>
          </a:stretch>
        </p:blipFill>
        <p:spPr bwMode="auto">
          <a:xfrm>
            <a:off x="1600200" y="609600"/>
            <a:ext cx="6858000" cy="3276600"/>
          </a:xfrm>
          <a:prstGeom prst="rect">
            <a:avLst/>
          </a:prstGeom>
          <a:noFill/>
          <a:ln w="9525">
            <a:no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Standardization – MIAPE-MSI</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77826" name="Picture 2"/>
          <p:cNvPicPr>
            <a:picLocks noChangeAspect="1" noChangeArrowheads="1"/>
          </p:cNvPicPr>
          <p:nvPr/>
        </p:nvPicPr>
        <p:blipFill>
          <a:blip r:embed="rId3" cstate="print"/>
          <a:srcRect l="26520" t="28199" r="5556" b="3916"/>
          <a:stretch>
            <a:fillRect/>
          </a:stretch>
        </p:blipFill>
        <p:spPr bwMode="auto">
          <a:xfrm>
            <a:off x="1524000" y="685800"/>
            <a:ext cx="7311683" cy="5867400"/>
          </a:xfrm>
          <a:prstGeom prst="rect">
            <a:avLst/>
          </a:prstGeom>
          <a:noFill/>
          <a:ln w="9525">
            <a:no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Standardization – XML Formats</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6" name="Rectangle 5"/>
          <p:cNvSpPr/>
          <p:nvPr/>
        </p:nvSpPr>
        <p:spPr>
          <a:xfrm>
            <a:off x="304800" y="914400"/>
            <a:ext cx="8534400" cy="4801314"/>
          </a:xfrm>
          <a:prstGeom prst="rect">
            <a:avLst/>
          </a:prstGeom>
        </p:spPr>
        <p:txBody>
          <a:bodyPr wrap="square">
            <a:spAutoFit/>
          </a:bodyPr>
          <a:lstStyle/>
          <a:p>
            <a:r>
              <a:rPr lang="en-US" b="1" dirty="0" err="1" smtClean="0">
                <a:latin typeface="Comic Sans MS" pitchFamily="66" charset="0"/>
              </a:rPr>
              <a:t>mzML</a:t>
            </a:r>
            <a:r>
              <a:rPr lang="en-US" dirty="0" smtClean="0">
                <a:latin typeface="Comic Sans MS" pitchFamily="66" charset="0"/>
              </a:rPr>
              <a:t> - </a:t>
            </a:r>
            <a:r>
              <a:rPr lang="en-GB" dirty="0" smtClean="0">
                <a:latin typeface="Comic Sans MS" pitchFamily="66" charset="0"/>
              </a:rPr>
              <a:t>experimental results obtained by mass spectrometric analysis of </a:t>
            </a:r>
            <a:r>
              <a:rPr lang="en-GB" dirty="0" err="1" smtClean="0">
                <a:latin typeface="Comic Sans MS" pitchFamily="66" charset="0"/>
              </a:rPr>
              <a:t>biomolecular</a:t>
            </a:r>
            <a:r>
              <a:rPr lang="en-GB" dirty="0" smtClean="0">
                <a:latin typeface="Comic Sans MS" pitchFamily="66" charset="0"/>
              </a:rPr>
              <a:t> compounds</a:t>
            </a:r>
            <a:endParaRPr lang="en-US" dirty="0" smtClean="0">
              <a:latin typeface="Comic Sans MS" pitchFamily="66" charset="0"/>
            </a:endParaRPr>
          </a:p>
          <a:p>
            <a:endParaRPr lang="en-US" dirty="0" smtClean="0">
              <a:latin typeface="Comic Sans MS" pitchFamily="66" charset="0"/>
            </a:endParaRPr>
          </a:p>
          <a:p>
            <a:r>
              <a:rPr lang="en-US" b="1" dirty="0" err="1" smtClean="0">
                <a:latin typeface="Comic Sans MS" pitchFamily="66" charset="0"/>
              </a:rPr>
              <a:t>mzIdentML</a:t>
            </a:r>
            <a:r>
              <a:rPr lang="en-US" dirty="0" smtClean="0">
                <a:latin typeface="Comic Sans MS" pitchFamily="66" charset="0"/>
              </a:rPr>
              <a:t> - </a:t>
            </a:r>
            <a:r>
              <a:rPr lang="en-GB" dirty="0" smtClean="0">
                <a:latin typeface="Comic Sans MS" pitchFamily="66" charset="0"/>
              </a:rPr>
              <a:t>describe the outputs of proteomics search engines</a:t>
            </a:r>
            <a:endParaRPr lang="en-US" dirty="0" smtClean="0">
              <a:latin typeface="Comic Sans MS" pitchFamily="66" charset="0"/>
            </a:endParaRPr>
          </a:p>
          <a:p>
            <a:endParaRPr lang="en-US" dirty="0" smtClean="0">
              <a:latin typeface="Comic Sans MS" pitchFamily="66" charset="0"/>
            </a:endParaRPr>
          </a:p>
          <a:p>
            <a:r>
              <a:rPr lang="en-US" b="1" dirty="0" err="1" smtClean="0">
                <a:latin typeface="Comic Sans MS" pitchFamily="66" charset="0"/>
              </a:rPr>
              <a:t>TraML</a:t>
            </a:r>
            <a:r>
              <a:rPr lang="en-US" dirty="0" smtClean="0">
                <a:latin typeface="Comic Sans MS" pitchFamily="66" charset="0"/>
              </a:rPr>
              <a:t> - exchange and transmission of transition lists for selected reaction monitoring (SRM) experiments</a:t>
            </a:r>
          </a:p>
          <a:p>
            <a:endParaRPr lang="en-US" dirty="0" smtClean="0">
              <a:latin typeface="Comic Sans MS" pitchFamily="66" charset="0"/>
            </a:endParaRPr>
          </a:p>
          <a:p>
            <a:r>
              <a:rPr lang="en-US" b="1" dirty="0" err="1" smtClean="0">
                <a:latin typeface="Comic Sans MS" pitchFamily="66" charset="0"/>
              </a:rPr>
              <a:t>mzQuantML</a:t>
            </a:r>
            <a:r>
              <a:rPr lang="en-US" dirty="0" smtClean="0">
                <a:latin typeface="Comic Sans MS" pitchFamily="66" charset="0"/>
              </a:rPr>
              <a:t> - </a:t>
            </a:r>
            <a:r>
              <a:rPr lang="en-GB" dirty="0" smtClean="0">
                <a:latin typeface="Comic Sans MS" pitchFamily="66" charset="0"/>
              </a:rPr>
              <a:t>describe the outputs of </a:t>
            </a:r>
            <a:r>
              <a:rPr lang="en-GB" dirty="0" err="1" smtClean="0">
                <a:latin typeface="Comic Sans MS" pitchFamily="66" charset="0"/>
              </a:rPr>
              <a:t>quantitation</a:t>
            </a:r>
            <a:r>
              <a:rPr lang="en-GB" dirty="0" smtClean="0">
                <a:latin typeface="Comic Sans MS" pitchFamily="66" charset="0"/>
              </a:rPr>
              <a:t> software for proteomics</a:t>
            </a:r>
            <a:endParaRPr lang="en-US" dirty="0" smtClean="0">
              <a:latin typeface="Comic Sans MS" pitchFamily="66" charset="0"/>
            </a:endParaRPr>
          </a:p>
          <a:p>
            <a:endParaRPr lang="en-US" dirty="0" smtClean="0">
              <a:latin typeface="Comic Sans MS" pitchFamily="66" charset="0"/>
            </a:endParaRPr>
          </a:p>
          <a:p>
            <a:r>
              <a:rPr lang="en-US" b="1" dirty="0" err="1" smtClean="0">
                <a:latin typeface="Comic Sans MS" pitchFamily="66" charset="0"/>
              </a:rPr>
              <a:t>mzTab</a:t>
            </a:r>
            <a:r>
              <a:rPr lang="en-US" dirty="0" smtClean="0">
                <a:latin typeface="Comic Sans MS" pitchFamily="66" charset="0"/>
              </a:rPr>
              <a:t> - </a:t>
            </a:r>
            <a:r>
              <a:rPr lang="en-GB" dirty="0" smtClean="0">
                <a:latin typeface="Comic Sans MS" pitchFamily="66" charset="0"/>
              </a:rPr>
              <a:t>defines a tab delimited text file format to report proteomics and </a:t>
            </a:r>
            <a:r>
              <a:rPr lang="en-GB" dirty="0" err="1" smtClean="0">
                <a:latin typeface="Comic Sans MS" pitchFamily="66" charset="0"/>
              </a:rPr>
              <a:t>metabolomics</a:t>
            </a:r>
            <a:r>
              <a:rPr lang="en-GB" dirty="0" smtClean="0">
                <a:latin typeface="Comic Sans MS" pitchFamily="66" charset="0"/>
              </a:rPr>
              <a:t> results.</a:t>
            </a:r>
            <a:endParaRPr lang="en-US" dirty="0" smtClean="0">
              <a:latin typeface="Comic Sans MS" pitchFamily="66" charset="0"/>
            </a:endParaRPr>
          </a:p>
          <a:p>
            <a:endParaRPr lang="en-US" dirty="0" smtClean="0">
              <a:latin typeface="Comic Sans MS" pitchFamily="66" charset="0"/>
            </a:endParaRPr>
          </a:p>
          <a:p>
            <a:r>
              <a:rPr lang="en-US" b="1" dirty="0" smtClean="0">
                <a:latin typeface="Comic Sans MS" pitchFamily="66" charset="0"/>
              </a:rPr>
              <a:t>MIF</a:t>
            </a:r>
            <a:r>
              <a:rPr lang="en-US" dirty="0" smtClean="0">
                <a:latin typeface="Comic Sans MS" pitchFamily="66" charset="0"/>
              </a:rPr>
              <a:t> - </a:t>
            </a:r>
            <a:r>
              <a:rPr lang="en-US" dirty="0" err="1" smtClean="0">
                <a:latin typeface="Comic Sans MS" pitchFamily="66" charset="0"/>
              </a:rPr>
              <a:t>decribes</a:t>
            </a:r>
            <a:r>
              <a:rPr lang="en-US" dirty="0" smtClean="0">
                <a:latin typeface="Comic Sans MS" pitchFamily="66" charset="0"/>
              </a:rPr>
              <a:t> the molecular interaction data exchange format.</a:t>
            </a:r>
          </a:p>
          <a:p>
            <a:endParaRPr lang="en-US" dirty="0" smtClean="0">
              <a:latin typeface="Comic Sans MS" pitchFamily="66" charset="0"/>
            </a:endParaRPr>
          </a:p>
          <a:p>
            <a:r>
              <a:rPr lang="en-US" b="1" dirty="0" err="1" smtClean="0">
                <a:latin typeface="Comic Sans MS" pitchFamily="66" charset="0"/>
              </a:rPr>
              <a:t>GelML</a:t>
            </a:r>
            <a:r>
              <a:rPr lang="en-US" dirty="0" smtClean="0">
                <a:latin typeface="Comic Sans MS" pitchFamily="66" charset="0"/>
              </a:rPr>
              <a:t> - </a:t>
            </a:r>
            <a:r>
              <a:rPr lang="en-GB" dirty="0" smtClean="0">
                <a:latin typeface="Comic Sans MS" pitchFamily="66" charset="0"/>
              </a:rPr>
              <a:t>describes the processing and separations of proteins in samples using gel electrophoresis, within a proteomics experiment. </a:t>
            </a:r>
            <a:endParaRPr lang="en-US" dirty="0" smtClean="0">
              <a:latin typeface="Comic Sans MS" pitchFamily="66" charset="0"/>
            </a:endParaRPr>
          </a:p>
        </p:txBody>
      </p:sp>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Standardization - </a:t>
            </a:r>
            <a:r>
              <a:rPr lang="en-US" sz="2800" b="1" dirty="0" err="1" smtClean="0">
                <a:solidFill>
                  <a:schemeClr val="tx1"/>
                </a:solidFill>
                <a:latin typeface="Comic Sans MS" pitchFamily="66" charset="0"/>
              </a:rPr>
              <a:t>mzML</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78850" name="Picture 2"/>
          <p:cNvPicPr>
            <a:picLocks noChangeAspect="1" noChangeArrowheads="1"/>
          </p:cNvPicPr>
          <p:nvPr/>
        </p:nvPicPr>
        <p:blipFill>
          <a:blip r:embed="rId3" cstate="print"/>
          <a:srcRect/>
          <a:stretch>
            <a:fillRect/>
          </a:stretch>
        </p:blipFill>
        <p:spPr bwMode="auto">
          <a:xfrm>
            <a:off x="1752600" y="685800"/>
            <a:ext cx="5943600" cy="5653087"/>
          </a:xfrm>
          <a:prstGeom prst="rect">
            <a:avLst/>
          </a:prstGeom>
          <a:noFill/>
          <a:ln w="9525">
            <a:no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solidFill>
                  <a:schemeClr val="tx1"/>
                </a:solidFill>
                <a:latin typeface="Comic Sans MS" pitchFamily="66" charset="0"/>
              </a:rPr>
              <a:t>Standardization - </a:t>
            </a:r>
            <a:r>
              <a:rPr lang="en-US" sz="2800" b="1" dirty="0" err="1" smtClean="0">
                <a:solidFill>
                  <a:schemeClr val="tx1"/>
                </a:solidFill>
                <a:latin typeface="Comic Sans MS" pitchFamily="66" charset="0"/>
              </a:rPr>
              <a:t>mzIdentML</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79874" name="Picture 2"/>
          <p:cNvPicPr>
            <a:picLocks noChangeAspect="1" noChangeArrowheads="1"/>
          </p:cNvPicPr>
          <p:nvPr/>
        </p:nvPicPr>
        <p:blipFill>
          <a:blip r:embed="rId3" cstate="print"/>
          <a:srcRect/>
          <a:stretch>
            <a:fillRect/>
          </a:stretch>
        </p:blipFill>
        <p:spPr bwMode="auto">
          <a:xfrm>
            <a:off x="0" y="956758"/>
            <a:ext cx="9144000" cy="4758242"/>
          </a:xfrm>
          <a:prstGeom prst="rect">
            <a:avLst/>
          </a:prstGeom>
          <a:noFill/>
          <a:ln w="9525">
            <a:noFill/>
            <a:miter lim="800000"/>
            <a:headEnd/>
            <a:tailEnd/>
          </a:ln>
        </p:spPr>
      </p:pic>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latin typeface="Comic Sans MS" pitchFamily="66" charset="0"/>
              </a:rPr>
              <a:t>Species-Centric Consortia</a:t>
            </a: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9" name="Content Placeholder 2"/>
          <p:cNvSpPr>
            <a:spLocks noGrp="1"/>
          </p:cNvSpPr>
          <p:nvPr>
            <p:ph idx="1"/>
          </p:nvPr>
        </p:nvSpPr>
        <p:spPr>
          <a:xfrm>
            <a:off x="381000" y="1219200"/>
            <a:ext cx="8763000" cy="3886199"/>
          </a:xfrm>
        </p:spPr>
        <p:txBody>
          <a:bodyPr>
            <a:normAutofit/>
          </a:bodyPr>
          <a:lstStyle/>
          <a:p>
            <a:pPr marL="0" indent="0">
              <a:buNone/>
            </a:pPr>
            <a:r>
              <a:rPr lang="en-US" sz="2000" kern="1200" dirty="0" smtClean="0">
                <a:latin typeface="Comic Sans MS" pitchFamily="66" charset="0"/>
              </a:rPr>
              <a:t>For some organisms, there are consortia that provide high-quality databases:</a:t>
            </a:r>
          </a:p>
          <a:p>
            <a:pPr marL="0" indent="0">
              <a:buNone/>
            </a:pPr>
            <a:r>
              <a:rPr lang="en-US" kern="1200" dirty="0" smtClean="0">
                <a:latin typeface="Comic Sans MS" pitchFamily="66" charset="0"/>
                <a:ea typeface="+mn-ea"/>
                <a:cs typeface="+mn-cs"/>
              </a:rPr>
              <a:t>	</a:t>
            </a:r>
            <a:r>
              <a:rPr lang="en-US" sz="2400" b="1" kern="1200" dirty="0" smtClean="0">
                <a:latin typeface="Comic Sans MS" pitchFamily="66" charset="0"/>
              </a:rPr>
              <a:t>Yeast </a:t>
            </a:r>
            <a:r>
              <a:rPr lang="en-US" sz="2400" kern="1200" dirty="0" smtClean="0">
                <a:latin typeface="Comic Sans MS" pitchFamily="66" charset="0"/>
              </a:rPr>
              <a:t>(http://yeastgenome.org/)</a:t>
            </a:r>
          </a:p>
          <a:p>
            <a:pPr marL="0" indent="0">
              <a:buNone/>
            </a:pPr>
            <a:r>
              <a:rPr lang="en-US" sz="2400" b="1" kern="1200" dirty="0" smtClean="0">
                <a:latin typeface="Comic Sans MS" pitchFamily="66" charset="0"/>
              </a:rPr>
              <a:t> 	</a:t>
            </a:r>
          </a:p>
          <a:p>
            <a:pPr marL="0" indent="0">
              <a:buNone/>
            </a:pPr>
            <a:r>
              <a:rPr lang="en-US" sz="2400" b="1" kern="1200" dirty="0" smtClean="0">
                <a:latin typeface="Comic Sans MS" pitchFamily="66" charset="0"/>
              </a:rPr>
              <a:t>	Fly </a:t>
            </a:r>
            <a:r>
              <a:rPr lang="en-US" sz="2400" kern="1200" dirty="0" smtClean="0">
                <a:latin typeface="Comic Sans MS" pitchFamily="66" charset="0"/>
              </a:rPr>
              <a:t>(http://flybase.org/)</a:t>
            </a:r>
          </a:p>
          <a:p>
            <a:pPr marL="914400" lvl="2" indent="0">
              <a:buNone/>
            </a:pPr>
            <a:endParaRPr lang="en-US" b="1" kern="1200" dirty="0" smtClean="0">
              <a:latin typeface="Comic Sans MS" pitchFamily="66" charset="0"/>
              <a:ea typeface="+mn-ea"/>
              <a:cs typeface="+mn-cs"/>
            </a:endParaRPr>
          </a:p>
          <a:p>
            <a:pPr marL="914400" lvl="2" indent="0">
              <a:buNone/>
            </a:pPr>
            <a:r>
              <a:rPr lang="en-US" b="1" kern="1200" dirty="0" smtClean="0">
                <a:latin typeface="Comic Sans MS" pitchFamily="66" charset="0"/>
                <a:ea typeface="+mn-ea"/>
                <a:cs typeface="+mn-cs"/>
              </a:rPr>
              <a:t>Arabidopsis </a:t>
            </a:r>
            <a:r>
              <a:rPr lang="en-US" kern="1200" dirty="0" smtClean="0">
                <a:latin typeface="Comic Sans MS" pitchFamily="66" charset="0"/>
                <a:ea typeface="+mn-ea"/>
                <a:cs typeface="+mn-cs"/>
              </a:rPr>
              <a:t>(http://arabidopsis.org/)</a:t>
            </a:r>
          </a:p>
          <a:p>
            <a:pPr marL="0" indent="0">
              <a:buNone/>
            </a:pPr>
            <a:endParaRPr lang="en-US" sz="2400" b="1" kern="1200" dirty="0" smtClean="0">
              <a:latin typeface="Comic Sans MS" pitchFamily="66" charset="0"/>
            </a:endParaRPr>
          </a:p>
          <a:p>
            <a:pPr marL="1089025" lvl="3" indent="0">
              <a:buNone/>
            </a:pPr>
            <a:endParaRPr lang="en-US" sz="2400" b="1" kern="1200" dirty="0">
              <a:latin typeface="Comic Sans MS" pitchFamily="66" charset="0"/>
              <a:ea typeface="+mn-ea"/>
              <a:cs typeface="+mn-cs"/>
            </a:endParaRPr>
          </a:p>
        </p:txBody>
      </p:sp>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228600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Proteomics Informatics – </a:t>
            </a:r>
          </a:p>
          <a:p>
            <a:pPr algn="ctr"/>
            <a:r>
              <a:rPr lang="en-US" sz="2800" b="1" dirty="0" smtClean="0">
                <a:latin typeface="Comic Sans MS" pitchFamily="66" charset="0"/>
              </a:rPr>
              <a:t>Databases, data repositories and standardization </a:t>
            </a:r>
            <a:r>
              <a:rPr lang="sv-SE" sz="2800" b="1" dirty="0" smtClean="0">
                <a:latin typeface="Comic Sans MS" pitchFamily="66" charset="0"/>
              </a:rPr>
              <a:t>(Week 7)</a:t>
            </a:r>
            <a:endParaRPr lang="sv-SE" sz="2800" b="1" dirty="0">
              <a:latin typeface="Comic Sans MS" pitchFamily="66" charset="0"/>
            </a:endParaRPr>
          </a:p>
        </p:txBody>
      </p:sp>
      <p:sp>
        <p:nvSpPr>
          <p:cNvPr id="3098" name="Line 88"/>
          <p:cNvSpPr>
            <a:spLocks noChangeShapeType="1"/>
          </p:cNvSpPr>
          <p:nvPr/>
        </p:nvSpPr>
        <p:spPr bwMode="auto">
          <a:xfrm>
            <a:off x="609600" y="3352800"/>
            <a:ext cx="7924800" cy="0"/>
          </a:xfrm>
          <a:prstGeom prst="line">
            <a:avLst/>
          </a:prstGeom>
          <a:noFill/>
          <a:ln w="31750">
            <a:solidFill>
              <a:srgbClr val="CC33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latin typeface="Comic Sans MS" pitchFamily="66" charset="0"/>
              </a:rPr>
              <a:t>FASTA</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7" name="Rectangle 6"/>
          <p:cNvSpPr/>
          <p:nvPr/>
        </p:nvSpPr>
        <p:spPr>
          <a:xfrm>
            <a:off x="228600" y="6273225"/>
            <a:ext cx="8759129" cy="584775"/>
          </a:xfrm>
          <a:prstGeom prst="rect">
            <a:avLst/>
          </a:prstGeom>
        </p:spPr>
        <p:txBody>
          <a:bodyPr wrap="none">
            <a:spAutoFit/>
          </a:bodyPr>
          <a:lstStyle/>
          <a:p>
            <a:r>
              <a:rPr lang="en-US" sz="3200" dirty="0" smtClean="0">
                <a:solidFill>
                  <a:srgbClr val="D93238"/>
                </a:solidFill>
                <a:latin typeface="Comic Sans MS" pitchFamily="66" charset="0"/>
              </a:rPr>
              <a:t>http://en.wikipedia.org/wiki/FASTA_format</a:t>
            </a:r>
          </a:p>
        </p:txBody>
      </p:sp>
      <p:sp>
        <p:nvSpPr>
          <p:cNvPr id="5" name="TextBox 4"/>
          <p:cNvSpPr txBox="1"/>
          <p:nvPr/>
        </p:nvSpPr>
        <p:spPr>
          <a:xfrm>
            <a:off x="0" y="914400"/>
            <a:ext cx="9642383" cy="4801314"/>
          </a:xfrm>
          <a:prstGeom prst="rect">
            <a:avLst/>
          </a:prstGeom>
          <a:noFill/>
        </p:spPr>
        <p:txBody>
          <a:bodyPr wrap="none" rtlCol="0">
            <a:spAutoFit/>
          </a:bodyPr>
          <a:lstStyle/>
          <a:p>
            <a:r>
              <a:rPr lang="en-US" b="1" dirty="0" err="1" smtClean="0"/>
              <a:t>RefSeq</a:t>
            </a:r>
            <a:r>
              <a:rPr lang="en-US" b="1" dirty="0" smtClean="0"/>
              <a:t>:</a:t>
            </a:r>
          </a:p>
          <a:p>
            <a:r>
              <a:rPr lang="en-US" dirty="0" smtClean="0"/>
              <a:t>&gt;gi|168693669|ref|NP_001108231.1| zinc finger protein 683 [Homo sapiens]</a:t>
            </a:r>
          </a:p>
          <a:p>
            <a:r>
              <a:rPr lang="en-US" sz="1200" dirty="0" smtClean="0">
                <a:latin typeface="Courier" pitchFamily="49" charset="0"/>
              </a:rPr>
              <a:t>MKEESAAQLGCCHRPMALGGTGGSLSPSLDFQLFRGDQVFSACRPLPDMVDAHGPSCASWLCPLPLAPGRSALLACLQDL</a:t>
            </a:r>
          </a:p>
          <a:p>
            <a:r>
              <a:rPr lang="en-US" sz="1200" dirty="0" smtClean="0">
                <a:latin typeface="Courier" pitchFamily="49" charset="0"/>
              </a:rPr>
              <a:t>DLNLCTPQPAPLGTDLQGLQEDALSMKHEPPGLQASSTDDKKFTVKYPQNKDKLGKQPERAGEGAPCPAFSSHNSSSPPP</a:t>
            </a:r>
          </a:p>
          <a:p>
            <a:r>
              <a:rPr lang="en-US" sz="1200" dirty="0" smtClean="0">
                <a:latin typeface="Courier" pitchFamily="49" charset="0"/>
              </a:rPr>
              <a:t>LQNRKSPSPLAFCPCPPVNSISKELPFLLHAFYPGYPLLLPPPHLFTYGALPSDQCPHLLMLPQDPSYPTMAMPSLLMMV</a:t>
            </a:r>
          </a:p>
          <a:p>
            <a:r>
              <a:rPr lang="en-US" sz="1200" dirty="0" smtClean="0">
                <a:latin typeface="Courier" pitchFamily="49" charset="0"/>
              </a:rPr>
              <a:t>NELGHPSARWETLLPYPGAFQASGQALPSQARNPGAGAAPTDSPGLERGGMASPAKRVPLSSQTGTAALPYPLKKKNGKI</a:t>
            </a:r>
          </a:p>
          <a:p>
            <a:r>
              <a:rPr lang="en-US" sz="1200" dirty="0" smtClean="0">
                <a:latin typeface="Courier" pitchFamily="49" charset="0"/>
              </a:rPr>
              <a:t>LYECNICGKSFGQLSNLKVHLRVHSGERPFQCALCQKSFTQLAHLQKHHLVHTGERPHKCSVCHKRFSSSSNLKTHLRLH</a:t>
            </a:r>
          </a:p>
          <a:p>
            <a:r>
              <a:rPr lang="en-US" sz="1200" dirty="0" smtClean="0">
                <a:latin typeface="Courier" pitchFamily="49" charset="0"/>
              </a:rPr>
              <a:t>SGARPFQCSVCRSRFTQHIHLKLHHRLHAPQPCGLVHTQLPLASLACLAQWHQGALDLMAVASEKHMGYDIDEVKVSSTS</a:t>
            </a:r>
          </a:p>
          <a:p>
            <a:r>
              <a:rPr lang="en-US" sz="1200" dirty="0" smtClean="0">
                <a:latin typeface="Courier" pitchFamily="49" charset="0"/>
              </a:rPr>
              <a:t>QGKARAVSLSSAGTPLVMGQDQNN</a:t>
            </a:r>
          </a:p>
          <a:p>
            <a:endParaRPr lang="en-US" sz="1200" dirty="0" smtClean="0"/>
          </a:p>
          <a:p>
            <a:r>
              <a:rPr lang="en-US" b="1" dirty="0" err="1" smtClean="0"/>
              <a:t>Ensembl</a:t>
            </a:r>
            <a:r>
              <a:rPr lang="en-US" b="1" dirty="0" smtClean="0"/>
              <a:t>:</a:t>
            </a:r>
          </a:p>
          <a:p>
            <a:r>
              <a:rPr lang="en-US" dirty="0" smtClean="0"/>
              <a:t>&gt;ENSMUSP00000131420 </a:t>
            </a:r>
            <a:r>
              <a:rPr lang="en-US" dirty="0" err="1" smtClean="0"/>
              <a:t>pep:known</a:t>
            </a:r>
            <a:r>
              <a:rPr lang="en-US" dirty="0" smtClean="0"/>
              <a:t> supercontig:NCBIM37:NT_166407:104574:105272:-1 </a:t>
            </a:r>
          </a:p>
          <a:p>
            <a:r>
              <a:rPr lang="en-US" dirty="0" smtClean="0"/>
              <a:t>gene:ENSMUSG00000092057 transcript:ENSMUST00000167991</a:t>
            </a:r>
          </a:p>
          <a:p>
            <a:r>
              <a:rPr lang="en-US" sz="1200" dirty="0" smtClean="0">
                <a:latin typeface="Courier" pitchFamily="49" charset="0"/>
              </a:rPr>
              <a:t>MFSLMKKRRRKSSSNTLRNIVGCRISHCWKEGNEPVTQWKAIVLGQLPTNPSLYLVKYDGIDSIYGQELYSDDRILNLKVL</a:t>
            </a:r>
          </a:p>
          <a:p>
            <a:r>
              <a:rPr lang="en-US" sz="1200" dirty="0" smtClean="0">
                <a:latin typeface="Courier" pitchFamily="49" charset="0"/>
              </a:rPr>
              <a:t>PPIVVFPQVRDAHLARALVGRAVQQKFERKDGSEVNWRGVVLAQVPIMKDLFYITYKKDPALYAYQLLDDYKEGNLHMIPD</a:t>
            </a:r>
          </a:p>
          <a:p>
            <a:r>
              <a:rPr lang="en-US" sz="1200" dirty="0" smtClean="0">
                <a:latin typeface="Courier" pitchFamily="49" charset="0"/>
              </a:rPr>
              <a:t>TPPAEERSGGDSDVLIGNWVQYTRKDGSKKFGKVVYQVLDNPSVFFIKFHGDIHIYVYTMVPKILEVEKS</a:t>
            </a:r>
          </a:p>
          <a:p>
            <a:endParaRPr lang="en-US" sz="1200" dirty="0" smtClean="0"/>
          </a:p>
          <a:p>
            <a:r>
              <a:rPr lang="en-US" b="1" dirty="0" err="1" smtClean="0"/>
              <a:t>UniProt</a:t>
            </a:r>
            <a:r>
              <a:rPr lang="en-US" b="1" dirty="0" smtClean="0"/>
              <a:t>:</a:t>
            </a:r>
          </a:p>
          <a:p>
            <a:r>
              <a:rPr lang="en-US" dirty="0" smtClean="0"/>
              <a:t>&gt;sp|Q16695|H31T_HUMAN </a:t>
            </a:r>
            <a:r>
              <a:rPr lang="en-US" dirty="0" err="1" smtClean="0"/>
              <a:t>Histone</a:t>
            </a:r>
            <a:r>
              <a:rPr lang="en-US" dirty="0" smtClean="0"/>
              <a:t> H3.1t OS=Homo sapiens GN=HIST3H3 PE=1 SV=3</a:t>
            </a:r>
          </a:p>
          <a:p>
            <a:r>
              <a:rPr lang="en-US" sz="1200" dirty="0" smtClean="0">
                <a:latin typeface="Courier" pitchFamily="49" charset="0"/>
              </a:rPr>
              <a:t>MARTKQTARKSTGGKAPRKQLATKVARKSAPATGGVKKPHRYRPGTVALREIRRYQKSTELLIRKLPFQRLMREIAQDFK</a:t>
            </a:r>
          </a:p>
          <a:p>
            <a:r>
              <a:rPr lang="en-US" sz="1200" dirty="0" smtClean="0">
                <a:latin typeface="Courier" pitchFamily="49" charset="0"/>
              </a:rPr>
              <a:t>TDLRFQSSAVMALQEACESYLVGLFEDTNLCVIHAKRVTIMPKDIQLARRIRGERA</a:t>
            </a:r>
          </a:p>
          <a:p>
            <a:endParaRPr lang="en-US" sz="1200" dirty="0" smtClean="0"/>
          </a:p>
        </p:txBody>
      </p:sp>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685800" y="0"/>
            <a:ext cx="7772400" cy="533400"/>
          </a:xfrm>
          <a:noFill/>
        </p:spPr>
        <p:txBody>
          <a:bodyPr lIns="0" tIns="0" rIns="0" bIns="0"/>
          <a:lstStyle/>
          <a:p>
            <a:pPr eaLnBrk="1" hangingPunct="1"/>
            <a:r>
              <a:rPr lang="en-US" sz="2800" b="1" dirty="0" smtClean="0">
                <a:latin typeface="Comic Sans MS" pitchFamily="66" charset="0"/>
              </a:rPr>
              <a:t>PEFF - PSI Extended </a:t>
            </a:r>
            <a:r>
              <a:rPr lang="en-US" sz="2800" b="1" dirty="0" err="1" smtClean="0">
                <a:latin typeface="Comic Sans MS" pitchFamily="66" charset="0"/>
              </a:rPr>
              <a:t>Fasta</a:t>
            </a:r>
            <a:r>
              <a:rPr lang="en-US" sz="2800" b="1" dirty="0" smtClean="0">
                <a:latin typeface="Comic Sans MS" pitchFamily="66" charset="0"/>
              </a:rPr>
              <a:t> Format</a:t>
            </a:r>
            <a:endParaRPr lang="en-US" sz="2800" b="1" dirty="0" smtClean="0">
              <a:solidFill>
                <a:schemeClr val="tx1"/>
              </a:solidFill>
              <a:latin typeface="Comic Sans MS" pitchFamily="66" charset="0"/>
            </a:endParaRPr>
          </a:p>
        </p:txBody>
      </p:sp>
      <p:sp>
        <p:nvSpPr>
          <p:cNvPr id="11268" name="Line 4"/>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4" name="TextBox 3"/>
          <p:cNvSpPr txBox="1"/>
          <p:nvPr/>
        </p:nvSpPr>
        <p:spPr>
          <a:xfrm>
            <a:off x="1219200" y="1066800"/>
            <a:ext cx="6629400" cy="4247317"/>
          </a:xfrm>
          <a:prstGeom prst="rect">
            <a:avLst/>
          </a:prstGeom>
          <a:noFill/>
        </p:spPr>
        <p:txBody>
          <a:bodyPr wrap="square" rtlCol="0">
            <a:spAutoFit/>
          </a:bodyPr>
          <a:lstStyle/>
          <a:p>
            <a:r>
              <a:rPr lang="en-US" dirty="0" smtClean="0"/>
              <a:t>&gt;sp:P06748 \ID=NPM_HUMAN </a:t>
            </a:r>
          </a:p>
          <a:p>
            <a:r>
              <a:rPr lang="en-US" dirty="0" smtClean="0"/>
              <a:t>\</a:t>
            </a:r>
            <a:r>
              <a:rPr lang="en-US" dirty="0" err="1" smtClean="0"/>
              <a:t>Pname</a:t>
            </a:r>
            <a:r>
              <a:rPr lang="en-US" dirty="0" smtClean="0"/>
              <a:t>=(</a:t>
            </a:r>
            <a:r>
              <a:rPr lang="en-US" dirty="0" err="1" smtClean="0"/>
              <a:t>Nucleophosmin</a:t>
            </a:r>
            <a:r>
              <a:rPr lang="en-US" dirty="0" smtClean="0"/>
              <a:t>) (NPM) (</a:t>
            </a:r>
            <a:r>
              <a:rPr lang="en-US" dirty="0" err="1" smtClean="0"/>
              <a:t>Nucleolar</a:t>
            </a:r>
            <a:r>
              <a:rPr lang="en-US" dirty="0" smtClean="0"/>
              <a:t> </a:t>
            </a:r>
            <a:r>
              <a:rPr lang="en-US" dirty="0" err="1" smtClean="0"/>
              <a:t>phosphoprotein</a:t>
            </a:r>
            <a:r>
              <a:rPr lang="en-US" dirty="0" smtClean="0"/>
              <a:t> B23) (</a:t>
            </a:r>
            <a:r>
              <a:rPr lang="en-US" dirty="0" err="1" smtClean="0"/>
              <a:t>Numatrin</a:t>
            </a:r>
            <a:r>
              <a:rPr lang="en-US" dirty="0" smtClean="0"/>
              <a:t>) (</a:t>
            </a:r>
            <a:r>
              <a:rPr lang="en-US" dirty="0" err="1" smtClean="0"/>
              <a:t>Nucleolar</a:t>
            </a:r>
            <a:r>
              <a:rPr lang="en-US" dirty="0" smtClean="0"/>
              <a:t> protein NO38) </a:t>
            </a:r>
          </a:p>
          <a:p>
            <a:r>
              <a:rPr lang="en-US" dirty="0" smtClean="0"/>
              <a:t>\</a:t>
            </a:r>
            <a:r>
              <a:rPr lang="en-US" dirty="0" err="1" smtClean="0"/>
              <a:t>NcbiTaxId</a:t>
            </a:r>
            <a:r>
              <a:rPr lang="en-US" dirty="0" smtClean="0"/>
              <a:t>=9606  </a:t>
            </a:r>
          </a:p>
          <a:p>
            <a:r>
              <a:rPr lang="en-US" dirty="0" smtClean="0"/>
              <a:t>\</a:t>
            </a:r>
            <a:r>
              <a:rPr lang="en-US" dirty="0" err="1" smtClean="0"/>
              <a:t>ModRes</a:t>
            </a:r>
            <a:r>
              <a:rPr lang="en-US" dirty="0" smtClean="0"/>
              <a:t>=(125|MOD:00046)(199|MOD:00047)   </a:t>
            </a:r>
          </a:p>
          <a:p>
            <a:r>
              <a:rPr lang="en-US" dirty="0" smtClean="0"/>
              <a:t>\Length=294</a:t>
            </a:r>
          </a:p>
          <a:p>
            <a:endParaRPr lang="en-US" dirty="0" smtClean="0"/>
          </a:p>
          <a:p>
            <a:endParaRPr lang="en-US" dirty="0" smtClean="0"/>
          </a:p>
          <a:p>
            <a:r>
              <a:rPr lang="en-US" dirty="0" smtClean="0"/>
              <a:t>&gt;sp:P00761 \ID=TRYP_PIG </a:t>
            </a:r>
          </a:p>
          <a:p>
            <a:r>
              <a:rPr lang="en-US" dirty="0" smtClean="0"/>
              <a:t>\</a:t>
            </a:r>
            <a:r>
              <a:rPr lang="en-US" dirty="0" err="1" smtClean="0"/>
              <a:t>Pname</a:t>
            </a:r>
            <a:r>
              <a:rPr lang="en-US" dirty="0" smtClean="0"/>
              <a:t>=(</a:t>
            </a:r>
            <a:r>
              <a:rPr lang="en-US" dirty="0" err="1" smtClean="0"/>
              <a:t>Trypsin</a:t>
            </a:r>
            <a:r>
              <a:rPr lang="en-US" dirty="0" smtClean="0"/>
              <a:t> precursor) (EC 3.4.21.4) \</a:t>
            </a:r>
            <a:r>
              <a:rPr lang="en-US" dirty="0" err="1" smtClean="0"/>
              <a:t>NcbiTaxId</a:t>
            </a:r>
            <a:r>
              <a:rPr lang="en-US" dirty="0" smtClean="0"/>
              <a:t>=9823    </a:t>
            </a:r>
          </a:p>
          <a:p>
            <a:r>
              <a:rPr lang="en-US" dirty="0" smtClean="0"/>
              <a:t>\Variant=(20|20|V) </a:t>
            </a:r>
          </a:p>
          <a:p>
            <a:r>
              <a:rPr lang="en-US" dirty="0" smtClean="0"/>
              <a:t>\Processed=(1|8|PROPEP)(9|231|CHAIN) </a:t>
            </a:r>
          </a:p>
          <a:p>
            <a:r>
              <a:rPr lang="en-US" dirty="0" smtClean="0"/>
              <a:t>\Length=231</a:t>
            </a:r>
          </a:p>
          <a:p>
            <a:endParaRPr lang="en-US" dirty="0" smtClean="0"/>
          </a:p>
          <a:p>
            <a:endParaRPr lang="en-US" dirty="0"/>
          </a:p>
        </p:txBody>
      </p:sp>
      <p:sp>
        <p:nvSpPr>
          <p:cNvPr id="5" name="Rectangle 4"/>
          <p:cNvSpPr/>
          <p:nvPr/>
        </p:nvSpPr>
        <p:spPr>
          <a:xfrm>
            <a:off x="1359438" y="6120825"/>
            <a:ext cx="6641562" cy="584775"/>
          </a:xfrm>
          <a:prstGeom prst="rect">
            <a:avLst/>
          </a:prstGeom>
        </p:spPr>
        <p:txBody>
          <a:bodyPr wrap="none">
            <a:spAutoFit/>
          </a:bodyPr>
          <a:lstStyle/>
          <a:p>
            <a:r>
              <a:rPr lang="en-US" sz="3200" dirty="0" smtClean="0">
                <a:solidFill>
                  <a:srgbClr val="D93238"/>
                </a:solidFill>
                <a:latin typeface="Comic Sans MS" pitchFamily="66" charset="0"/>
              </a:rPr>
              <a:t>http://www.psidev.info/node/363</a:t>
            </a:r>
          </a:p>
        </p:txBody>
      </p:sp>
    </p:spTree>
    <p:extLst>
      <p:ext uri="{BB962C8B-B14F-4D97-AF65-F5344CB8AC3E}">
        <p14:creationId xmlns:p14="http://schemas.microsoft.com/office/powerpoint/2010/main" xmlns="" val="295487221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88"/>
          <p:cNvSpPr>
            <a:spLocks noChangeShapeType="1"/>
          </p:cNvSpPr>
          <p:nvPr/>
        </p:nvSpPr>
        <p:spPr bwMode="auto">
          <a:xfrm>
            <a:off x="609600" y="478220"/>
            <a:ext cx="7924800" cy="0"/>
          </a:xfrm>
          <a:prstGeom prst="line">
            <a:avLst/>
          </a:prstGeom>
          <a:noFill/>
          <a:ln w="31750">
            <a:solidFill>
              <a:srgbClr val="CC3300"/>
            </a:solidFill>
            <a:round/>
            <a:headEnd/>
            <a:tailEnd/>
          </a:ln>
        </p:spPr>
        <p:txBody>
          <a:bodyPr/>
          <a:lstStyle/>
          <a:p>
            <a:endParaRPr lang="en-US"/>
          </a:p>
        </p:txBody>
      </p:sp>
      <p:sp>
        <p:nvSpPr>
          <p:cNvPr id="42" name="Rectangle 41"/>
          <p:cNvSpPr>
            <a:spLocks noChangeArrowheads="1"/>
          </p:cNvSpPr>
          <p:nvPr/>
        </p:nvSpPr>
        <p:spPr bwMode="auto">
          <a:xfrm>
            <a:off x="0" y="76200"/>
            <a:ext cx="9144000" cy="1277938"/>
          </a:xfrm>
          <a:prstGeom prst="rect">
            <a:avLst/>
          </a:prstGeom>
          <a:noFill/>
          <a:ln w="9525">
            <a:noFill/>
            <a:miter lim="800000"/>
            <a:headEnd/>
            <a:tailEnd/>
          </a:ln>
        </p:spPr>
        <p:txBody>
          <a:bodyPr lIns="0" tIns="0" rIns="0" bIns="0"/>
          <a:lstStyle/>
          <a:p>
            <a:pPr algn="ctr" eaLnBrk="1" hangingPunct="1">
              <a:lnSpc>
                <a:spcPct val="95000"/>
              </a:lnSpc>
            </a:pPr>
            <a:r>
              <a:rPr lang="en-US" sz="2800" b="1" dirty="0" smtClean="0">
                <a:latin typeface="Comic Sans MS" pitchFamily="66" charset="0"/>
              </a:rPr>
              <a:t>Sample-specific protein sequence databases</a:t>
            </a:r>
          </a:p>
        </p:txBody>
      </p:sp>
      <p:cxnSp>
        <p:nvCxnSpPr>
          <p:cNvPr id="24" name="Straight Arrow Connector 23"/>
          <p:cNvCxnSpPr/>
          <p:nvPr/>
        </p:nvCxnSpPr>
        <p:spPr>
          <a:xfrm>
            <a:off x="4114800" y="2057400"/>
            <a:ext cx="1447800" cy="914400"/>
          </a:xfrm>
          <a:prstGeom prst="straightConnector1">
            <a:avLst/>
          </a:prstGeom>
          <a:ln w="76200">
            <a:solidFill>
              <a:srgbClr val="C00000"/>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5" name="TextBox 24"/>
          <p:cNvSpPr txBox="1">
            <a:spLocks noChangeArrowheads="1"/>
          </p:cNvSpPr>
          <p:nvPr/>
        </p:nvSpPr>
        <p:spPr bwMode="auto">
          <a:xfrm>
            <a:off x="5275443" y="3733800"/>
            <a:ext cx="1244251" cy="389081"/>
          </a:xfrm>
          <a:prstGeom prst="rect">
            <a:avLst/>
          </a:prstGeom>
          <a:noFill/>
          <a:ln w="9525">
            <a:noFill/>
            <a:miter lim="800000"/>
            <a:headEnd/>
            <a:tailEnd/>
          </a:ln>
        </p:spPr>
        <p:txBody>
          <a:bodyPr wrap="none">
            <a:spAutoFit/>
          </a:bodyPr>
          <a:lstStyle/>
          <a:p>
            <a:pPr algn="ctr">
              <a:lnSpc>
                <a:spcPts val="2600"/>
              </a:lnSpc>
            </a:pPr>
            <a:r>
              <a:rPr lang="en-US" sz="1600" b="1" dirty="0" smtClean="0">
                <a:cs typeface="Arial" charset="0"/>
              </a:rPr>
              <a:t>Protein DB</a:t>
            </a:r>
            <a:endParaRPr lang="en-US" sz="1600" b="1" dirty="0">
              <a:cs typeface="Arial" charset="0"/>
            </a:endParaRPr>
          </a:p>
        </p:txBody>
      </p:sp>
      <p:sp>
        <p:nvSpPr>
          <p:cNvPr id="166" name="Flowchart: Magnetic Disk 165"/>
          <p:cNvSpPr>
            <a:spLocks noChangeArrowheads="1"/>
          </p:cNvSpPr>
          <p:nvPr/>
        </p:nvSpPr>
        <p:spPr bwMode="auto">
          <a:xfrm>
            <a:off x="5065713" y="3271480"/>
            <a:ext cx="1643062" cy="1071563"/>
          </a:xfrm>
          <a:prstGeom prst="flowChartMagneticDisk">
            <a:avLst/>
          </a:prstGeom>
          <a:noFill/>
          <a:ln w="38100">
            <a:solidFill>
              <a:schemeClr val="tx1"/>
            </a:solidFill>
            <a:round/>
            <a:headEnd/>
            <a:tailEnd/>
          </a:ln>
        </p:spPr>
        <p:txBody>
          <a:bodyPr anchor="ctr"/>
          <a:lstStyle/>
          <a:p>
            <a:endParaRPr lang="en-US"/>
          </a:p>
        </p:txBody>
      </p:sp>
      <p:sp>
        <p:nvSpPr>
          <p:cNvPr id="167" name="Rectangle 166"/>
          <p:cNvSpPr/>
          <p:nvPr/>
        </p:nvSpPr>
        <p:spPr>
          <a:xfrm>
            <a:off x="1511300" y="3297237"/>
            <a:ext cx="2286000"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8" name="Straight Connector 167"/>
          <p:cNvCxnSpPr/>
          <p:nvPr/>
        </p:nvCxnSpPr>
        <p:spPr>
          <a:xfrm rot="5400000">
            <a:off x="1581944" y="4012406"/>
            <a:ext cx="7143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6200000" flipH="1">
            <a:off x="2117725" y="4191000"/>
            <a:ext cx="3587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2117726" y="4262437"/>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96319" y="4082256"/>
            <a:ext cx="5715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2796381" y="415369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2333625" y="4260850"/>
            <a:ext cx="214313"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2045494" y="3904456"/>
            <a:ext cx="93027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2582069" y="4083844"/>
            <a:ext cx="5730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2689226" y="4262437"/>
            <a:ext cx="214312"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2796381" y="4010819"/>
            <a:ext cx="7143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3367881" y="4153694"/>
            <a:ext cx="4286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225006" y="4296569"/>
            <a:ext cx="14287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a:off x="2855913" y="4457700"/>
            <a:ext cx="441325" cy="40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1" name="TextBox 7"/>
          <p:cNvSpPr txBox="1">
            <a:spLocks noChangeArrowheads="1"/>
          </p:cNvSpPr>
          <p:nvPr/>
        </p:nvSpPr>
        <p:spPr bwMode="auto">
          <a:xfrm>
            <a:off x="2960860" y="4844990"/>
            <a:ext cx="3215945" cy="707886"/>
          </a:xfrm>
          <a:prstGeom prst="rect">
            <a:avLst/>
          </a:prstGeom>
          <a:noFill/>
          <a:ln w="9525">
            <a:noFill/>
            <a:miter lim="800000"/>
            <a:headEnd/>
            <a:tailEnd/>
          </a:ln>
        </p:spPr>
        <p:txBody>
          <a:bodyPr wrap="none">
            <a:spAutoFit/>
          </a:bodyPr>
          <a:lstStyle/>
          <a:p>
            <a:pPr algn="ctr"/>
            <a:r>
              <a:rPr lang="en-US" sz="2000" b="1" dirty="0" smtClean="0"/>
              <a:t>Identified and quantified </a:t>
            </a:r>
          </a:p>
          <a:p>
            <a:pPr algn="ctr"/>
            <a:r>
              <a:rPr lang="en-US" sz="2000" b="1" dirty="0" smtClean="0"/>
              <a:t>peptides and proteins</a:t>
            </a:r>
            <a:endParaRPr lang="en-US" sz="2000" b="1" dirty="0"/>
          </a:p>
        </p:txBody>
      </p:sp>
      <p:cxnSp>
        <p:nvCxnSpPr>
          <p:cNvPr id="182" name="Straight Arrow Connector 181"/>
          <p:cNvCxnSpPr/>
          <p:nvPr/>
        </p:nvCxnSpPr>
        <p:spPr>
          <a:xfrm>
            <a:off x="2728913" y="25908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5" name="TextBox 7"/>
          <p:cNvSpPr txBox="1">
            <a:spLocks noChangeArrowheads="1"/>
          </p:cNvSpPr>
          <p:nvPr/>
        </p:nvSpPr>
        <p:spPr bwMode="auto">
          <a:xfrm>
            <a:off x="3255963" y="3255902"/>
            <a:ext cx="569387" cy="400110"/>
          </a:xfrm>
          <a:prstGeom prst="rect">
            <a:avLst/>
          </a:prstGeom>
          <a:noFill/>
          <a:ln w="9525">
            <a:noFill/>
            <a:miter lim="800000"/>
            <a:headEnd/>
            <a:tailEnd/>
          </a:ln>
        </p:spPr>
        <p:txBody>
          <a:bodyPr wrap="none">
            <a:spAutoFit/>
          </a:bodyPr>
          <a:lstStyle/>
          <a:p>
            <a:r>
              <a:rPr lang="en-US" sz="2000" b="1" dirty="0" smtClean="0"/>
              <a:t>MS</a:t>
            </a:r>
            <a:endParaRPr lang="en-US" sz="2000" b="1" dirty="0"/>
          </a:p>
        </p:txBody>
      </p:sp>
      <p:pic>
        <p:nvPicPr>
          <p:cNvPr id="186" name="Picture 185" descr="tumor-17.jpg"/>
          <p:cNvPicPr>
            <a:picLocks noChangeAspect="1"/>
          </p:cNvPicPr>
          <p:nvPr/>
        </p:nvPicPr>
        <p:blipFill>
          <a:blip r:embed="rId3" cstate="print"/>
          <a:srcRect l="11161" t="5357"/>
          <a:stretch>
            <a:fillRect/>
          </a:stretch>
        </p:blipFill>
        <p:spPr>
          <a:xfrm>
            <a:off x="1911867" y="1761992"/>
            <a:ext cx="685799" cy="547951"/>
          </a:xfrm>
          <a:prstGeom prst="rect">
            <a:avLst/>
          </a:prstGeom>
          <a:ln w="57150">
            <a:solidFill>
              <a:srgbClr val="C00000"/>
            </a:solidFill>
          </a:ln>
          <a:effectLst>
            <a:outerShdw blurRad="190500" algn="tl" rotWithShape="0">
              <a:srgbClr val="000000">
                <a:alpha val="70000"/>
              </a:srgbClr>
            </a:outerShdw>
          </a:effectLst>
        </p:spPr>
      </p:pic>
      <p:pic>
        <p:nvPicPr>
          <p:cNvPr id="187" name="Picture 186" descr="tumor-17.jpg"/>
          <p:cNvPicPr>
            <a:picLocks noChangeAspect="1"/>
          </p:cNvPicPr>
          <p:nvPr/>
        </p:nvPicPr>
        <p:blipFill>
          <a:blip r:embed="rId3" cstate="print"/>
          <a:srcRect l="11161" t="5357"/>
          <a:stretch>
            <a:fillRect/>
          </a:stretch>
        </p:blipFill>
        <p:spPr>
          <a:xfrm>
            <a:off x="2925763" y="1761992"/>
            <a:ext cx="685799" cy="547951"/>
          </a:xfrm>
          <a:prstGeom prst="rect">
            <a:avLst/>
          </a:prstGeom>
          <a:ln w="57150">
            <a:solidFill>
              <a:srgbClr val="0070C0"/>
            </a:solidFill>
          </a:ln>
          <a:effectLst>
            <a:outerShdw blurRad="190500" algn="tl" rotWithShape="0">
              <a:srgbClr val="000000">
                <a:alpha val="70000"/>
              </a:srgbClr>
            </a:outerShdw>
          </a:effectLst>
        </p:spPr>
      </p:pic>
      <p:sp>
        <p:nvSpPr>
          <p:cNvPr id="188" name="TextBox 7"/>
          <p:cNvSpPr txBox="1">
            <a:spLocks noChangeArrowheads="1"/>
          </p:cNvSpPr>
          <p:nvPr/>
        </p:nvSpPr>
        <p:spPr bwMode="auto">
          <a:xfrm>
            <a:off x="2113358" y="1206500"/>
            <a:ext cx="1239442" cy="400110"/>
          </a:xfrm>
          <a:prstGeom prst="rect">
            <a:avLst/>
          </a:prstGeom>
          <a:noFill/>
          <a:ln w="9525">
            <a:noFill/>
            <a:miter lim="800000"/>
            <a:headEnd/>
            <a:tailEnd/>
          </a:ln>
        </p:spPr>
        <p:txBody>
          <a:bodyPr wrap="none">
            <a:spAutoFit/>
          </a:bodyPr>
          <a:lstStyle/>
          <a:p>
            <a:r>
              <a:rPr lang="en-US" sz="2000" b="1" dirty="0" smtClean="0"/>
              <a:t>Samples</a:t>
            </a:r>
            <a:endParaRPr lang="en-US" sz="2000" b="1" dirty="0"/>
          </a:p>
        </p:txBody>
      </p:sp>
      <p:cxnSp>
        <p:nvCxnSpPr>
          <p:cNvPr id="189" name="Straight Arrow Connector 188"/>
          <p:cNvCxnSpPr/>
          <p:nvPr/>
        </p:nvCxnSpPr>
        <p:spPr>
          <a:xfrm flipH="1">
            <a:off x="5383213" y="4470400"/>
            <a:ext cx="441325" cy="40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0" name="TextBox 7"/>
          <p:cNvSpPr txBox="1">
            <a:spLocks noChangeArrowheads="1"/>
          </p:cNvSpPr>
          <p:nvPr/>
        </p:nvSpPr>
        <p:spPr bwMode="auto">
          <a:xfrm>
            <a:off x="2773363" y="2620902"/>
            <a:ext cx="1253869" cy="400110"/>
          </a:xfrm>
          <a:prstGeom prst="rect">
            <a:avLst/>
          </a:prstGeom>
          <a:noFill/>
          <a:ln w="9525">
            <a:noFill/>
            <a:miter lim="800000"/>
            <a:headEnd/>
            <a:tailEnd/>
          </a:ln>
        </p:spPr>
        <p:txBody>
          <a:bodyPr wrap="none">
            <a:spAutoFit/>
          </a:bodyPr>
          <a:lstStyle/>
          <a:p>
            <a:r>
              <a:rPr lang="en-US" sz="2000" b="1" dirty="0" smtClean="0"/>
              <a:t>Peptides</a:t>
            </a:r>
            <a:endParaRPr lang="en-US" sz="2000" b="1" dirty="0"/>
          </a:p>
        </p:txBody>
      </p:sp>
    </p:spTree>
    <p:extLst>
      <p:ext uri="{BB962C8B-B14F-4D97-AF65-F5344CB8AC3E}">
        <p14:creationId xmlns:p14="http://schemas.microsoft.com/office/powerpoint/2010/main" xmlns="" val="281683943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0000"/>
        </a:solidFill>
        <a:ln w="3175">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4092</TotalTime>
  <Words>1454</Words>
  <Application>Microsoft Office PowerPoint</Application>
  <PresentationFormat>On-screen Show (4:3)</PresentationFormat>
  <Paragraphs>635</Paragraphs>
  <Slides>60</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Default Design</vt:lpstr>
      <vt:lpstr>Equation</vt:lpstr>
      <vt:lpstr>Slide 1</vt:lpstr>
      <vt:lpstr>Protein Sequence Databases</vt:lpstr>
      <vt:lpstr>RefSeq</vt:lpstr>
      <vt:lpstr>Ensembl</vt:lpstr>
      <vt:lpstr>UniProt</vt:lpstr>
      <vt:lpstr>Species-Centric Consortia</vt:lpstr>
      <vt:lpstr>FASTA</vt:lpstr>
      <vt:lpstr>PEFF - PSI Extended Fasta Format</vt:lpstr>
      <vt:lpstr>Slide 9</vt:lpstr>
      <vt:lpstr>Slide 10</vt:lpstr>
      <vt:lpstr>Slide 11</vt:lpstr>
      <vt:lpstr>Proteomics and Transcriptomics  of Breast Tumors</vt:lpstr>
      <vt:lpstr>Slide 13</vt:lpstr>
      <vt:lpstr>Slide 14</vt:lpstr>
      <vt:lpstr>Protein identification using  sample-specific sequence databases</vt:lpstr>
      <vt:lpstr>Data Repositories</vt:lpstr>
      <vt:lpstr>ProteomeExchange</vt:lpstr>
      <vt:lpstr>PRIDE</vt:lpstr>
      <vt:lpstr>PeptideAtlas</vt:lpstr>
      <vt:lpstr>The Global Proteome Machine Databases (GPMDB)</vt:lpstr>
      <vt:lpstr>Comparison with GPMDB</vt:lpstr>
      <vt:lpstr>Comparison with GPMDB</vt:lpstr>
      <vt:lpstr>GPMDB usage last month</vt:lpstr>
      <vt:lpstr>GPMDB usage last month</vt:lpstr>
      <vt:lpstr>GPMDB Data Crowdsourcing</vt:lpstr>
      <vt:lpstr>Slide 26</vt:lpstr>
      <vt:lpstr>How to characterize the evidence  in GPMDB for a protein? </vt:lpstr>
      <vt:lpstr>Statistical model for 212 observations of TP53</vt:lpstr>
      <vt:lpstr>Statistical model for observations of DNAH2</vt:lpstr>
      <vt:lpstr>Statistical model for observations of GRAP2</vt:lpstr>
      <vt:lpstr>DNA Repair</vt:lpstr>
      <vt:lpstr>DNA Repair</vt:lpstr>
      <vt:lpstr>TP53BP1:p, tumor protein p53 binding protein 1 </vt:lpstr>
      <vt:lpstr>TP53BP1:p, tumor protein p53 binding protein 1 </vt:lpstr>
      <vt:lpstr>Sequence Annotations</vt:lpstr>
      <vt:lpstr>TP53BP1:p, tumor protein p53 binding protein 1 </vt:lpstr>
      <vt:lpstr>TP53BP1:p, tumor protein p53 binding protein 1 </vt:lpstr>
      <vt:lpstr>Slide 38</vt:lpstr>
      <vt:lpstr>Slide 39</vt:lpstr>
      <vt:lpstr>Slide 40</vt:lpstr>
      <vt:lpstr>Slide 41</vt:lpstr>
      <vt:lpstr>Slide 42</vt:lpstr>
      <vt:lpstr>Retention Time Distribution</vt:lpstr>
      <vt:lpstr>Mass Accuracy</vt:lpstr>
      <vt:lpstr>GO Cellular Processes</vt:lpstr>
      <vt:lpstr>KEGG Pathways</vt:lpstr>
      <vt:lpstr>Open-Source Resources</vt:lpstr>
      <vt:lpstr>ProteoWizard</vt:lpstr>
      <vt:lpstr>Protein Prospector</vt:lpstr>
      <vt:lpstr>PROWL</vt:lpstr>
      <vt:lpstr>Proteogenomics - PGx</vt:lpstr>
      <vt:lpstr>UCSC Genome Browser</vt:lpstr>
      <vt:lpstr>Slide 53</vt:lpstr>
      <vt:lpstr>Standardization</vt:lpstr>
      <vt:lpstr>Standardization - MIAPE</vt:lpstr>
      <vt:lpstr>Standardization – MIAPE-MSI</vt:lpstr>
      <vt:lpstr>Standardization – XML Formats</vt:lpstr>
      <vt:lpstr>Standardization - mzML</vt:lpstr>
      <vt:lpstr>Standardization - mzIdentML</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fenyo</dc:creator>
  <cp:lastModifiedBy>Fenyo</cp:lastModifiedBy>
  <cp:revision>48</cp:revision>
  <dcterms:created xsi:type="dcterms:W3CDTF">2005-06-29T18:18:27Z</dcterms:created>
  <dcterms:modified xsi:type="dcterms:W3CDTF">2013-03-17T15:40:14Z</dcterms:modified>
</cp:coreProperties>
</file>