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264" r:id="rId3"/>
    <p:sldId id="265" r:id="rId4"/>
    <p:sldId id="267" r:id="rId5"/>
    <p:sldId id="313" r:id="rId6"/>
    <p:sldId id="257" r:id="rId7"/>
    <p:sldId id="299" r:id="rId8"/>
    <p:sldId id="304" r:id="rId9"/>
    <p:sldId id="305" r:id="rId10"/>
    <p:sldId id="308" r:id="rId11"/>
    <p:sldId id="306" r:id="rId12"/>
    <p:sldId id="301" r:id="rId13"/>
    <p:sldId id="288" r:id="rId14"/>
    <p:sldId id="283" r:id="rId15"/>
    <p:sldId id="330" r:id="rId16"/>
    <p:sldId id="334" r:id="rId17"/>
    <p:sldId id="325" r:id="rId18"/>
    <p:sldId id="278" r:id="rId19"/>
    <p:sldId id="279" r:id="rId20"/>
    <p:sldId id="284" r:id="rId21"/>
    <p:sldId id="286" r:id="rId22"/>
    <p:sldId id="324" r:id="rId23"/>
    <p:sldId id="259" r:id="rId24"/>
    <p:sldId id="310" r:id="rId25"/>
    <p:sldId id="326" r:id="rId26"/>
    <p:sldId id="327" r:id="rId27"/>
    <p:sldId id="329" r:id="rId28"/>
    <p:sldId id="328" r:id="rId29"/>
    <p:sldId id="275" r:id="rId30"/>
    <p:sldId id="314" r:id="rId31"/>
    <p:sldId id="316" r:id="rId32"/>
    <p:sldId id="312" r:id="rId33"/>
    <p:sldId id="317" r:id="rId34"/>
    <p:sldId id="318" r:id="rId35"/>
    <p:sldId id="315" r:id="rId36"/>
    <p:sldId id="307" r:id="rId37"/>
    <p:sldId id="271" r:id="rId38"/>
    <p:sldId id="294" r:id="rId39"/>
    <p:sldId id="321" r:id="rId40"/>
    <p:sldId id="293" r:id="rId41"/>
    <p:sldId id="322" r:id="rId42"/>
    <p:sldId id="331" r:id="rId43"/>
    <p:sldId id="332" r:id="rId44"/>
    <p:sldId id="333" r:id="rId45"/>
    <p:sldId id="323"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90" autoAdjust="0"/>
    <p:restoredTop sz="92786" autoAdjust="0"/>
  </p:normalViewPr>
  <p:slideViewPr>
    <p:cSldViewPr>
      <p:cViewPr>
        <p:scale>
          <a:sx n="86" d="100"/>
          <a:sy n="86" d="100"/>
        </p:scale>
        <p:origin x="-120" y="19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1F674A-6542-4BCD-8244-6E1E10A1A192}" type="datetimeFigureOut">
              <a:rPr lang="en-US" smtClean="0"/>
              <a:t>4/10/2013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D4D1F7-AB4F-4693-80A3-2AF6786DFAF6}" type="slidenum">
              <a:rPr lang="en-US" smtClean="0"/>
              <a:t>‹#›</a:t>
            </a:fld>
            <a:endParaRPr lang="en-US"/>
          </a:p>
        </p:txBody>
      </p:sp>
    </p:spTree>
    <p:extLst>
      <p:ext uri="{BB962C8B-B14F-4D97-AF65-F5344CB8AC3E}">
        <p14:creationId xmlns:p14="http://schemas.microsoft.com/office/powerpoint/2010/main" val="240534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4D1F7-AB4F-4693-80A3-2AF6786DFAF6}" type="slidenum">
              <a:rPr lang="en-US" smtClean="0"/>
              <a:t>1</a:t>
            </a:fld>
            <a:endParaRPr lang="en-US"/>
          </a:p>
        </p:txBody>
      </p:sp>
    </p:spTree>
    <p:extLst>
      <p:ext uri="{BB962C8B-B14F-4D97-AF65-F5344CB8AC3E}">
        <p14:creationId xmlns:p14="http://schemas.microsoft.com/office/powerpoint/2010/main" val="2715525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proteomics. (</a:t>
            </a:r>
            <a:r>
              <a:rPr lang="en-US" sz="1200" b="1" i="0" u="none" strike="noStrike" kern="1200" baseline="0" dirty="0" smtClean="0">
                <a:solidFill>
                  <a:schemeClr val="tx1"/>
                </a:solidFill>
                <a:latin typeface="+mn-lt"/>
                <a:ea typeface="+mn-ea"/>
                <a:cs typeface="+mn-cs"/>
              </a:rPr>
              <a:t>a</a:t>
            </a:r>
            <a:r>
              <a:rPr lang="en-US" sz="1200" b="0" i="0" u="none" strike="noStrike" kern="1200" baseline="0" dirty="0" smtClean="0">
                <a:solidFill>
                  <a:schemeClr val="tx1"/>
                </a:solidFill>
                <a:latin typeface="+mn-lt"/>
                <a:ea typeface="+mn-ea"/>
                <a:cs typeface="+mn-cs"/>
              </a:rPr>
              <a:t>) SRM assays for a set of proteins involved in a metabolic pathway are used to measure protein abundance changes in a pathway to a series of perturbations, starting from unfractionated cell extracts, adapted from ref. 2. (</a:t>
            </a:r>
            <a:r>
              <a:rPr lang="en-US" sz="1200" b="1" i="0" u="none" strike="noStrike" kern="1200" baseline="0" dirty="0" smtClean="0">
                <a:solidFill>
                  <a:schemeClr val="tx1"/>
                </a:solidFill>
                <a:latin typeface="+mn-lt"/>
                <a:ea typeface="+mn-ea"/>
                <a:cs typeface="+mn-cs"/>
              </a:rPr>
              <a:t>b</a:t>
            </a:r>
            <a:r>
              <a:rPr lang="en-US" sz="1200" b="0" i="0" u="none" strike="noStrike" kern="1200" baseline="0" dirty="0" smtClean="0">
                <a:solidFill>
                  <a:schemeClr val="tx1"/>
                </a:solidFill>
                <a:latin typeface="+mn-lt"/>
                <a:ea typeface="+mn-ea"/>
                <a:cs typeface="+mn-cs"/>
              </a:rPr>
              <a:t>) SRM assays for the subunits of a protein complex are used to derive the subunit stoichiometry, using the affinity purified protein complex and accurately quantified, heavy isotope–labeled (H-labeled) synthetic peptides as internal standards, adapted from ref. 53. (</a:t>
            </a:r>
            <a:r>
              <a:rPr lang="en-US" sz="1200" b="1" i="0" u="none" strike="noStrike" kern="1200" baseline="0" dirty="0" smtClean="0">
                <a:solidFill>
                  <a:schemeClr val="tx1"/>
                </a:solidFill>
                <a:latin typeface="+mn-lt"/>
                <a:ea typeface="+mn-ea"/>
                <a:cs typeface="+mn-cs"/>
              </a:rPr>
              <a:t>c</a:t>
            </a:r>
            <a:r>
              <a:rPr lang="en-US" sz="1200" b="0" i="0" u="none" strike="noStrike" kern="1200" baseline="0" dirty="0" smtClean="0">
                <a:solidFill>
                  <a:schemeClr val="tx1"/>
                </a:solidFill>
                <a:latin typeface="+mn-lt"/>
                <a:ea typeface="+mn-ea"/>
                <a:cs typeface="+mn-cs"/>
              </a:rPr>
              <a:t>) Phosphorylation events in a signaling pathway are quantitatively analyzed by SRM over a time course after stimulation, starting from whole cell proteome digests enriched for </a:t>
            </a:r>
            <a:r>
              <a:rPr lang="en-US" sz="1200" b="0" i="0" u="none" strike="noStrike" kern="1200" baseline="0" dirty="0" err="1" smtClean="0">
                <a:solidFill>
                  <a:schemeClr val="tx1"/>
                </a:solidFill>
                <a:latin typeface="+mn-lt"/>
                <a:ea typeface="+mn-ea"/>
                <a:cs typeface="+mn-cs"/>
              </a:rPr>
              <a:t>phosphopeptides</a:t>
            </a:r>
            <a:r>
              <a:rPr lang="en-US" sz="1200" b="0" i="0" u="none" strike="noStrike" kern="1200" baseline="0" dirty="0" smtClean="0">
                <a:solidFill>
                  <a:schemeClr val="tx1"/>
                </a:solidFill>
                <a:latin typeface="+mn-lt"/>
                <a:ea typeface="+mn-ea"/>
                <a:cs typeface="+mn-cs"/>
              </a:rPr>
              <a:t>, adapted from ref. 85. (</a:t>
            </a:r>
            <a:r>
              <a:rPr lang="en-US" sz="1200" b="1" i="0" u="none" strike="noStrike" kern="1200" baseline="0" dirty="0" smtClean="0">
                <a:solidFill>
                  <a:schemeClr val="tx1"/>
                </a:solidFill>
                <a:latin typeface="+mn-lt"/>
                <a:ea typeface="+mn-ea"/>
                <a:cs typeface="+mn-cs"/>
              </a:rPr>
              <a:t>d</a:t>
            </a:r>
            <a:r>
              <a:rPr lang="en-US" sz="1200" b="0" i="0" u="none" strike="noStrike" kern="1200" baseline="0" dirty="0" smtClean="0">
                <a:solidFill>
                  <a:schemeClr val="tx1"/>
                </a:solidFill>
                <a:latin typeface="+mn-lt"/>
                <a:ea typeface="+mn-ea"/>
                <a:cs typeface="+mn-cs"/>
              </a:rPr>
              <a:t>) The cross-talk between different modifications of the same protein is analyzed using a </a:t>
            </a:r>
            <a:r>
              <a:rPr lang="en-US" sz="1200" b="0" i="0" u="none" strike="noStrike" kern="1200" baseline="0" dirty="0" err="1" smtClean="0">
                <a:solidFill>
                  <a:schemeClr val="tx1"/>
                </a:solidFill>
                <a:latin typeface="+mn-lt"/>
                <a:ea typeface="+mn-ea"/>
                <a:cs typeface="+mn-cs"/>
              </a:rPr>
              <a:t>tryptic</a:t>
            </a:r>
            <a:r>
              <a:rPr lang="en-US" sz="1200" b="0" i="0" u="none" strike="noStrike" kern="1200" baseline="0" dirty="0" smtClean="0">
                <a:solidFill>
                  <a:schemeClr val="tx1"/>
                </a:solidFill>
                <a:latin typeface="+mn-lt"/>
                <a:ea typeface="+mn-ea"/>
                <a:cs typeface="+mn-cs"/>
              </a:rPr>
              <a:t> digest of the affinity purified protein and AQUA peptides, adapted from ref. 86. (</a:t>
            </a:r>
            <a:r>
              <a:rPr lang="en-US" sz="1200" b="1" i="0" u="none" strike="noStrike" kern="1200" baseline="0" dirty="0" smtClean="0">
                <a:solidFill>
                  <a:schemeClr val="tx1"/>
                </a:solidFill>
                <a:latin typeface="+mn-lt"/>
                <a:ea typeface="+mn-ea"/>
                <a:cs typeface="+mn-cs"/>
              </a:rPr>
              <a:t>e</a:t>
            </a:r>
            <a:r>
              <a:rPr lang="en-US" sz="1200" b="0" i="0" u="none" strike="noStrike" kern="1200" baseline="0" dirty="0" smtClean="0">
                <a:solidFill>
                  <a:schemeClr val="tx1"/>
                </a:solidFill>
                <a:latin typeface="+mn-lt"/>
                <a:ea typeface="+mn-ea"/>
                <a:cs typeface="+mn-cs"/>
              </a:rPr>
              <a:t>) A set of candidate biomarkers is verified by applying SRM assays for the candidate proteins to fractionated sera from patient and control groups, for example, as in refs. 51,103,107. Optionally, mutants of the target proteins are monitored in the sampled population </a:t>
            </a:r>
          </a:p>
          <a:p>
            <a:r>
              <a:rPr lang="en-US" sz="1200" b="0" i="0" u="none" strike="noStrike" kern="1200" baseline="0" dirty="0" smtClean="0">
                <a:solidFill>
                  <a:schemeClr val="tx1"/>
                </a:solidFill>
                <a:latin typeface="+mn-lt"/>
                <a:ea typeface="+mn-ea"/>
                <a:cs typeface="+mn-cs"/>
              </a:rPr>
              <a:t>We quantified a network of 45 enzymes from glycolysis and the </a:t>
            </a:r>
            <a:r>
              <a:rPr lang="en-US" sz="1200" b="0" i="0" u="none" strike="noStrike" kern="1200" baseline="0" dirty="0" err="1" smtClean="0">
                <a:solidFill>
                  <a:schemeClr val="tx1"/>
                </a:solidFill>
                <a:latin typeface="+mn-lt"/>
                <a:ea typeface="+mn-ea"/>
                <a:cs typeface="+mn-cs"/>
              </a:rPr>
              <a:t>tricarboxylic</a:t>
            </a:r>
            <a:r>
              <a:rPr lang="en-US" sz="1200" b="0" i="0" u="none" strike="noStrike" kern="1200" baseline="0" dirty="0" smtClean="0">
                <a:solidFill>
                  <a:schemeClr val="tx1"/>
                </a:solidFill>
                <a:latin typeface="+mn-lt"/>
                <a:ea typeface="+mn-ea"/>
                <a:cs typeface="+mn-cs"/>
              </a:rPr>
              <a:t> and </a:t>
            </a:r>
            <a:r>
              <a:rPr lang="en-US" sz="1200" b="0" i="0" u="none" strike="noStrike" kern="1200" baseline="0" dirty="0" err="1" smtClean="0">
                <a:solidFill>
                  <a:schemeClr val="tx1"/>
                </a:solidFill>
                <a:latin typeface="+mn-lt"/>
                <a:ea typeface="+mn-ea"/>
                <a:cs typeface="+mn-cs"/>
              </a:rPr>
              <a:t>glyoxylate</a:t>
            </a:r>
            <a:r>
              <a:rPr lang="en-US" sz="1200" b="0" i="0" u="none" strike="noStrike" kern="1200" baseline="0" dirty="0" smtClean="0">
                <a:solidFill>
                  <a:schemeClr val="tx1"/>
                </a:solidFill>
                <a:latin typeface="+mn-lt"/>
                <a:ea typeface="+mn-ea"/>
                <a:cs typeface="+mn-cs"/>
              </a:rPr>
              <a:t> cycles of yeast (</a:t>
            </a:r>
            <a:r>
              <a:rPr lang="en-US" sz="1200" b="1" i="0" u="none" strike="noStrike" kern="1200" baseline="0" dirty="0" smtClean="0">
                <a:solidFill>
                  <a:schemeClr val="tx1"/>
                </a:solidFill>
                <a:latin typeface="+mn-lt"/>
                <a:ea typeface="+mn-ea"/>
                <a:cs typeface="+mn-cs"/>
              </a:rPr>
              <a:t>Fig. 3a</a:t>
            </a:r>
            <a:r>
              <a:rPr lang="en-US" sz="1200" b="0" i="0" u="none" strike="noStrike" kern="1200" baseline="0" dirty="0" smtClean="0">
                <a:solidFill>
                  <a:schemeClr val="tx1"/>
                </a:solidFill>
                <a:latin typeface="+mn-lt"/>
                <a:ea typeface="+mn-ea"/>
                <a:cs typeface="+mn-cs"/>
              </a:rPr>
              <a:t>) throughout different growth phases and a metabolic shift. The analysis highlighted functional modules in the network, and the comparison to transcript data suggested potential points of post-transcriptional regulation. Similarly, others applied SRM to monitor a plant defense response system that is induced upon simulation of insect attack73. Thirteen components of the conifer </a:t>
            </a:r>
            <a:r>
              <a:rPr lang="en-US" sz="1200" b="0" i="0" u="none" strike="noStrike" kern="1200" baseline="0" dirty="0" err="1" smtClean="0">
                <a:solidFill>
                  <a:schemeClr val="tx1"/>
                </a:solidFill>
                <a:latin typeface="+mn-lt"/>
                <a:ea typeface="+mn-ea"/>
                <a:cs typeface="+mn-cs"/>
              </a:rPr>
              <a:t>terpenoid</a:t>
            </a:r>
            <a:r>
              <a:rPr lang="en-US" sz="1200" b="0" i="0" u="none" strike="noStrike" kern="1200" baseline="0" dirty="0" smtClean="0">
                <a:solidFill>
                  <a:schemeClr val="tx1"/>
                </a:solidFill>
                <a:latin typeface="+mn-lt"/>
                <a:ea typeface="+mn-ea"/>
                <a:cs typeface="+mn-cs"/>
              </a:rPr>
              <a:t> biosynthetic pathway were quantified at high temporal resolution. SRM assays for </a:t>
            </a:r>
            <a:r>
              <a:rPr lang="en-US" sz="1200" b="0" i="0" u="none" strike="noStrike" kern="1200" baseline="0" dirty="0" err="1" smtClean="0">
                <a:solidFill>
                  <a:schemeClr val="tx1"/>
                </a:solidFill>
                <a:latin typeface="+mn-lt"/>
                <a:ea typeface="+mn-ea"/>
                <a:cs typeface="+mn-cs"/>
              </a:rPr>
              <a:t>proteotypic</a:t>
            </a:r>
            <a:r>
              <a:rPr lang="en-US" sz="1200" b="0" i="0" u="none" strike="noStrike" kern="1200" baseline="0" dirty="0" smtClean="0">
                <a:solidFill>
                  <a:schemeClr val="tx1"/>
                </a:solidFill>
                <a:latin typeface="+mn-lt"/>
                <a:ea typeface="+mn-ea"/>
                <a:cs typeface="+mn-cs"/>
              </a:rPr>
              <a:t> peptides were used to quantify the induction of multiple </a:t>
            </a:r>
            <a:r>
              <a:rPr lang="en-US" sz="1200" b="0" i="0" u="none" strike="noStrike" kern="1200" baseline="0" dirty="0" err="1" smtClean="0">
                <a:solidFill>
                  <a:schemeClr val="tx1"/>
                </a:solidFill>
                <a:latin typeface="+mn-lt"/>
                <a:ea typeface="+mn-ea"/>
                <a:cs typeface="+mn-cs"/>
              </a:rPr>
              <a:t>terpene</a:t>
            </a:r>
            <a:r>
              <a:rPr lang="en-US" sz="1200" b="0" i="0" u="none" strike="noStrike" kern="1200" baseline="0" dirty="0" smtClean="0">
                <a:solidFill>
                  <a:schemeClr val="tx1"/>
                </a:solidFill>
                <a:latin typeface="+mn-lt"/>
                <a:ea typeface="+mn-ea"/>
                <a:cs typeface="+mn-cs"/>
              </a:rPr>
              <a:t> synthases with high sequence overlap (&gt;90%). Because of the high degree of sequence similarity, these proteins could not be quantified by western blotting, and their transcripts could not be discriminated. The SRM measurement of a larger set of ~200 metabolic proteins throughout a set of conditions inducing different metabolic states suggested differential functionality for several metabolic </a:t>
            </a:r>
            <a:r>
              <a:rPr lang="en-US" sz="1200" b="0" i="0" u="none" strike="noStrike" kern="1200" baseline="0" dirty="0" err="1" smtClean="0">
                <a:solidFill>
                  <a:schemeClr val="tx1"/>
                </a:solidFill>
                <a:latin typeface="+mn-lt"/>
                <a:ea typeface="+mn-ea"/>
                <a:cs typeface="+mn-cs"/>
              </a:rPr>
              <a:t>isoenzymes</a:t>
            </a:r>
            <a:r>
              <a:rPr lang="en-US" sz="1200" b="0" i="0" u="none" strike="noStrike" kern="1200" baseline="0" dirty="0" smtClean="0">
                <a:solidFill>
                  <a:schemeClr val="tx1"/>
                </a:solidFill>
                <a:latin typeface="+mn-lt"/>
                <a:ea typeface="+mn-ea"/>
                <a:cs typeface="+mn-cs"/>
              </a:rPr>
              <a:t> with high sequence overlap in </a:t>
            </a:r>
            <a:r>
              <a:rPr lang="en-US" sz="1200" b="0" i="1" u="none" strike="noStrike" kern="1200" baseline="0" dirty="0" smtClean="0">
                <a:solidFill>
                  <a:schemeClr val="tx1"/>
                </a:solidFill>
                <a:latin typeface="+mn-lt"/>
                <a:ea typeface="+mn-ea"/>
                <a:cs typeface="+mn-cs"/>
              </a:rPr>
              <a:t>S. cerevisiae</a:t>
            </a:r>
            <a:r>
              <a:rPr lang="en-US" sz="1200" b="0" i="0" u="none" strike="noStrike" kern="1200" baseline="0" dirty="0" smtClean="0">
                <a:solidFill>
                  <a:schemeClr val="tx1"/>
                </a:solidFill>
                <a:latin typeface="+mn-lt"/>
                <a:ea typeface="+mn-ea"/>
                <a:cs typeface="+mn-cs"/>
              </a:rPr>
              <a:t>74. Similarly, Wang </a:t>
            </a:r>
            <a:r>
              <a:rPr lang="en-US" sz="1200" b="0" i="1" u="none" strike="noStrike" kern="1200" baseline="0" dirty="0" smtClean="0">
                <a:solidFill>
                  <a:schemeClr val="tx1"/>
                </a:solidFill>
                <a:latin typeface="+mn-lt"/>
                <a:ea typeface="+mn-ea"/>
                <a:cs typeface="+mn-cs"/>
              </a:rPr>
              <a:t>et al.</a:t>
            </a:r>
            <a:r>
              <a:rPr lang="en-US" sz="1200" b="0" i="0" u="none" strike="noStrike" kern="1200" baseline="0" dirty="0" smtClean="0">
                <a:solidFill>
                  <a:schemeClr val="tx1"/>
                </a:solidFill>
                <a:latin typeface="+mn-lt"/>
                <a:ea typeface="+mn-ea"/>
                <a:cs typeface="+mn-cs"/>
              </a:rPr>
              <a:t>75 applied SRM to quantify the occurrence of peptides associated to somatic mutations of </a:t>
            </a:r>
            <a:r>
              <a:rPr lang="en-US" sz="1200" b="0" i="0" u="none" strike="noStrike" kern="1200" baseline="0" dirty="0" err="1" smtClean="0">
                <a:solidFill>
                  <a:schemeClr val="tx1"/>
                </a:solidFill>
                <a:latin typeface="+mn-lt"/>
                <a:ea typeface="+mn-ea"/>
                <a:cs typeface="+mn-cs"/>
              </a:rPr>
              <a:t>Ras</a:t>
            </a:r>
            <a:r>
              <a:rPr lang="en-US" sz="1200" b="0" i="0" u="none" strike="noStrike" kern="1200" baseline="0" dirty="0" smtClean="0">
                <a:solidFill>
                  <a:schemeClr val="tx1"/>
                </a:solidFill>
                <a:latin typeface="+mn-lt"/>
                <a:ea typeface="+mn-ea"/>
                <a:cs typeface="+mn-cs"/>
              </a:rPr>
              <a:t>, a cancer-associated protein, including peptides differing by only one amino acid, in cancer cell lines and clinical specimens. These data indicate the power of targeting mass spectrometry to distinguish highly sequence homologous proteins.</a:t>
            </a:r>
          </a:p>
          <a:p>
            <a:r>
              <a:rPr lang="en-US" sz="1200" b="0" i="0" u="none" strike="noStrike" kern="1200" baseline="0" dirty="0" smtClean="0">
                <a:solidFill>
                  <a:schemeClr val="tx1"/>
                </a:solidFill>
                <a:latin typeface="+mn-lt"/>
                <a:ea typeface="+mn-ea"/>
                <a:cs typeface="+mn-cs"/>
              </a:rPr>
              <a:t>SRM has also been applied to study signaling pathways, for example, </a:t>
            </a:r>
            <a:r>
              <a:rPr lang="en-US" sz="1200" b="0" i="0" u="none" strike="noStrike" kern="1200" baseline="0" dirty="0" err="1" smtClean="0">
                <a:solidFill>
                  <a:schemeClr val="tx1"/>
                </a:solidFill>
                <a:latin typeface="+mn-lt"/>
                <a:ea typeface="+mn-ea"/>
                <a:cs typeface="+mn-cs"/>
              </a:rPr>
              <a:t>Wnt</a:t>
            </a:r>
            <a:r>
              <a:rPr lang="en-US" sz="1200" b="0" i="0" u="none" strike="noStrike" kern="1200" baseline="0" dirty="0" smtClean="0">
                <a:solidFill>
                  <a:schemeClr val="tx1"/>
                </a:solidFill>
                <a:latin typeface="+mn-lt"/>
                <a:ea typeface="+mn-ea"/>
                <a:cs typeface="+mn-cs"/>
              </a:rPr>
              <a:t>/β-catenin signaling, a system of high biological and biomedical importance given its deregulation in different types of cancer76. Absolute quantification via synthetic peptide standards was obtained for 17 proteins in the pathway, across different colon cancer cell lines. Representative proteins with high and low signals could be quantified from as few as 5,000 cells, in frozen tissue sections and in protein extracts from laser-capture </a:t>
            </a:r>
            <a:r>
              <a:rPr lang="en-US" sz="1200" b="0" i="0" u="none" strike="noStrike" kern="1200" baseline="0" dirty="0" err="1" smtClean="0">
                <a:solidFill>
                  <a:schemeClr val="tx1"/>
                </a:solidFill>
                <a:latin typeface="+mn-lt"/>
                <a:ea typeface="+mn-ea"/>
                <a:cs typeface="+mn-cs"/>
              </a:rPr>
              <a:t>microdissected</a:t>
            </a:r>
            <a:r>
              <a:rPr lang="en-US" sz="1200" b="0" i="0" u="none" strike="noStrike" kern="1200" baseline="0" dirty="0" smtClean="0">
                <a:solidFill>
                  <a:schemeClr val="tx1"/>
                </a:solidFill>
                <a:latin typeface="+mn-lt"/>
                <a:ea typeface="+mn-ea"/>
                <a:cs typeface="+mn-cs"/>
              </a:rPr>
              <a:t> cells. This demonstrated that the amount of material needed for SRM analyses is compatible with that obtained in core biopsies or fine needle aspirates and even with </a:t>
            </a:r>
            <a:r>
              <a:rPr lang="en-US" sz="1200" b="0" i="0" u="none" strike="noStrike" kern="1200" baseline="0" dirty="0" err="1" smtClean="0">
                <a:solidFill>
                  <a:schemeClr val="tx1"/>
                </a:solidFill>
                <a:latin typeface="+mn-lt"/>
                <a:ea typeface="+mn-ea"/>
                <a:cs typeface="+mn-cs"/>
              </a:rPr>
              <a:t>heterogenous</a:t>
            </a:r>
            <a:r>
              <a:rPr lang="en-US" sz="1200" b="0" i="0" u="none" strike="noStrike" kern="1200" baseline="0" dirty="0" smtClean="0">
                <a:solidFill>
                  <a:schemeClr val="tx1"/>
                </a:solidFill>
                <a:latin typeface="+mn-lt"/>
                <a:ea typeface="+mn-ea"/>
                <a:cs typeface="+mn-cs"/>
              </a:rPr>
              <a:t> tissue samples76. Similarly, </a:t>
            </a:r>
            <a:r>
              <a:rPr lang="en-US" sz="1200" b="0" i="0" u="none" strike="noStrike" kern="1200" baseline="0" dirty="0" err="1" smtClean="0">
                <a:solidFill>
                  <a:schemeClr val="tx1"/>
                </a:solidFill>
                <a:latin typeface="+mn-lt"/>
                <a:ea typeface="+mn-ea"/>
                <a:cs typeface="+mn-cs"/>
              </a:rPr>
              <a:t>Hewel</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et al.</a:t>
            </a:r>
            <a:r>
              <a:rPr lang="en-US" sz="1200" b="0" i="0" u="none" strike="noStrike" kern="1200" baseline="0" dirty="0" smtClean="0">
                <a:solidFill>
                  <a:schemeClr val="tx1"/>
                </a:solidFill>
                <a:latin typeface="+mn-lt"/>
                <a:ea typeface="+mn-ea"/>
                <a:cs typeface="+mn-cs"/>
              </a:rPr>
              <a:t>77 used SRM to quantitatively monitor 12 components of the transcriptional network linked to mammalian stem cell renewal and </a:t>
            </a:r>
            <a:r>
              <a:rPr lang="en-US" sz="1200" b="0" i="0" u="none" strike="noStrike" kern="1200" baseline="0" dirty="0" err="1" smtClean="0">
                <a:solidFill>
                  <a:schemeClr val="tx1"/>
                </a:solidFill>
                <a:latin typeface="+mn-lt"/>
                <a:ea typeface="+mn-ea"/>
                <a:cs typeface="+mn-cs"/>
              </a:rPr>
              <a:t>pluripotency</a:t>
            </a:r>
            <a:r>
              <a:rPr lang="en-US" sz="1200" b="0" i="0" u="none" strike="noStrike" kern="1200" baseline="0" dirty="0" smtClean="0">
                <a:solidFill>
                  <a:schemeClr val="tx1"/>
                </a:solidFill>
                <a:latin typeface="+mn-lt"/>
                <a:ea typeface="+mn-ea"/>
                <a:cs typeface="+mn-cs"/>
              </a:rPr>
              <a:t> in nuclear extracts from mouse embryonic stem cells. Recently, </a:t>
            </a:r>
            <a:r>
              <a:rPr lang="en-US" sz="1200" b="0" i="0" u="none" strike="noStrike" kern="1200" baseline="0" dirty="0" err="1" smtClean="0">
                <a:solidFill>
                  <a:schemeClr val="tx1"/>
                </a:solidFill>
                <a:latin typeface="+mn-lt"/>
                <a:ea typeface="+mn-ea"/>
                <a:cs typeface="+mn-cs"/>
              </a:rPr>
              <a:t>Bisson</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et al.</a:t>
            </a:r>
            <a:r>
              <a:rPr lang="en-US" sz="1200" b="0" i="0" u="none" strike="noStrike" kern="1200" baseline="0" dirty="0" smtClean="0">
                <a:solidFill>
                  <a:schemeClr val="tx1"/>
                </a:solidFill>
                <a:latin typeface="+mn-lt"/>
                <a:ea typeface="+mn-ea"/>
                <a:cs typeface="+mn-cs"/>
              </a:rPr>
              <a:t>37 used a combination of affinity purification and SRM to study the dynamics of the different protein complexes that form around GRB2, an adaptor protein, involved in multiple signaling pathways.</a:t>
            </a:r>
          </a:p>
          <a:p>
            <a:r>
              <a:rPr lang="en-US" sz="1200" b="0" i="0" u="none" strike="noStrike" kern="1200" baseline="0" dirty="0" smtClean="0">
                <a:solidFill>
                  <a:schemeClr val="tx1"/>
                </a:solidFill>
                <a:latin typeface="+mn-lt"/>
                <a:ea typeface="+mn-ea"/>
                <a:cs typeface="+mn-cs"/>
              </a:rPr>
              <a:t>Another intriguing application of SRM to protein analysis is the determination of the stoichiometry of protein complexes. Schmidt </a:t>
            </a:r>
            <a:r>
              <a:rPr lang="en-US" sz="1200" b="0" i="1" u="none" strike="noStrike" kern="1200" baseline="0" dirty="0" smtClean="0">
                <a:solidFill>
                  <a:schemeClr val="tx1"/>
                </a:solidFill>
                <a:latin typeface="+mn-lt"/>
                <a:ea typeface="+mn-ea"/>
                <a:cs typeface="+mn-cs"/>
              </a:rPr>
              <a:t>et al.</a:t>
            </a:r>
            <a:r>
              <a:rPr lang="en-US" sz="1200" b="0" i="0" u="none" strike="noStrike" kern="1200" baseline="0" dirty="0" smtClean="0">
                <a:solidFill>
                  <a:schemeClr val="tx1"/>
                </a:solidFill>
                <a:latin typeface="+mn-lt"/>
                <a:ea typeface="+mn-ea"/>
                <a:cs typeface="+mn-cs"/>
              </a:rPr>
              <a:t>53, determined via SRM in conjunction with </a:t>
            </a:r>
            <a:r>
              <a:rPr lang="en-US" sz="1200" b="0" i="0" u="none" strike="noStrike" kern="1200" baseline="0" dirty="0" err="1" smtClean="0">
                <a:solidFill>
                  <a:schemeClr val="tx1"/>
                </a:solidFill>
                <a:latin typeface="+mn-lt"/>
                <a:ea typeface="+mn-ea"/>
                <a:cs typeface="+mn-cs"/>
              </a:rPr>
              <a:t>isotopically</a:t>
            </a:r>
            <a:r>
              <a:rPr lang="en-US" sz="1200" b="0" i="0" u="none" strike="noStrike" kern="1200" baseline="0" dirty="0" smtClean="0">
                <a:solidFill>
                  <a:schemeClr val="tx1"/>
                </a:solidFill>
                <a:latin typeface="+mn-lt"/>
                <a:ea typeface="+mn-ea"/>
                <a:cs typeface="+mn-cs"/>
              </a:rPr>
              <a:t> labeled peptide standards the stoichiometry of the </a:t>
            </a:r>
            <a:r>
              <a:rPr lang="en-US" sz="1200" b="0" i="0" u="none" strike="noStrike" kern="1200" baseline="0" dirty="0" err="1" smtClean="0">
                <a:solidFill>
                  <a:schemeClr val="tx1"/>
                </a:solidFill>
                <a:latin typeface="+mn-lt"/>
                <a:ea typeface="+mn-ea"/>
                <a:cs typeface="+mn-cs"/>
              </a:rPr>
              <a:t>spliceosomal</a:t>
            </a:r>
            <a:r>
              <a:rPr lang="en-US" sz="1200" b="0" i="0" u="none" strike="noStrike" kern="1200" baseline="0" dirty="0" smtClean="0">
                <a:solidFill>
                  <a:schemeClr val="tx1"/>
                </a:solidFill>
                <a:latin typeface="+mn-lt"/>
                <a:ea typeface="+mn-ea"/>
                <a:cs typeface="+mn-cs"/>
              </a:rPr>
              <a:t> hPrp19/CDC5L complex, which is involved in the assembly of the active </a:t>
            </a:r>
            <a:r>
              <a:rPr lang="en-US" sz="1200" b="0" i="0" u="none" strike="noStrike" kern="1200" baseline="0" dirty="0" err="1" smtClean="0">
                <a:solidFill>
                  <a:schemeClr val="tx1"/>
                </a:solidFill>
                <a:latin typeface="+mn-lt"/>
                <a:ea typeface="+mn-ea"/>
                <a:cs typeface="+mn-cs"/>
              </a:rPr>
              <a:t>spliceosome</a:t>
            </a:r>
            <a:r>
              <a:rPr lang="en-US" sz="1200" b="0" i="0" u="none" strike="noStrike" kern="1200" baseline="0" dirty="0" smtClean="0">
                <a:solidFill>
                  <a:schemeClr val="tx1"/>
                </a:solidFill>
                <a:latin typeface="+mn-lt"/>
                <a:ea typeface="+mn-ea"/>
                <a:cs typeface="+mn-cs"/>
              </a:rPr>
              <a:t> during eukaryotic pre-mRNA splicing. The complex was affinity-purified from human cells, and the stoichiometry of its components, Prp19, CDC5L, SPF27, PRL1 and CTNNBL1 (</a:t>
            </a:r>
            <a:r>
              <a:rPr lang="en-US" sz="1200" b="1" i="0" u="none" strike="noStrike" kern="1200" baseline="0" dirty="0" smtClean="0">
                <a:solidFill>
                  <a:schemeClr val="tx1"/>
                </a:solidFill>
                <a:latin typeface="+mn-lt"/>
                <a:ea typeface="+mn-ea"/>
                <a:cs typeface="+mn-cs"/>
              </a:rPr>
              <a:t>Fig. 3b</a:t>
            </a:r>
            <a:r>
              <a:rPr lang="en-US" sz="1200" b="0" i="0" u="none" strike="noStrike" kern="1200" baseline="0" dirty="0" smtClean="0">
                <a:solidFill>
                  <a:schemeClr val="tx1"/>
                </a:solidFill>
                <a:latin typeface="+mn-lt"/>
                <a:ea typeface="+mn-ea"/>
                <a:cs typeface="+mn-cs"/>
              </a:rPr>
              <a:t>), was calculated to be 4:2:1:1:1. The study revealed the importance of optimal digestion conditions and targeting multiple peptides per protein to reliably determine stoichiometry.</a:t>
            </a:r>
          </a:p>
          <a:p>
            <a:r>
              <a:rPr lang="en-US" sz="1200" b="0" i="0" u="none" strike="noStrike" kern="1200" baseline="0" dirty="0" smtClean="0">
                <a:solidFill>
                  <a:schemeClr val="tx1"/>
                </a:solidFill>
                <a:latin typeface="+mn-lt"/>
                <a:ea typeface="+mn-ea"/>
                <a:cs typeface="+mn-cs"/>
              </a:rPr>
              <a:t>SRM is also the method of choice to validate potentially interesting protein hits emerging from large-scale screens, computational predictions or prior knowledge by quantifying them across a large number of samples, a task that would be prohibitive by discovery proteomic methods. </a:t>
            </a:r>
            <a:r>
              <a:rPr lang="en-US" sz="1200" b="0" i="0" u="none" strike="noStrike" kern="1200" baseline="0" dirty="0" err="1" smtClean="0">
                <a:solidFill>
                  <a:schemeClr val="tx1"/>
                </a:solidFill>
                <a:latin typeface="+mn-lt"/>
                <a:ea typeface="+mn-ea"/>
                <a:cs typeface="+mn-cs"/>
              </a:rPr>
              <a:t>Jovanovic</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et al.</a:t>
            </a:r>
            <a:r>
              <a:rPr lang="en-US" sz="1200" b="0" i="0" u="none" strike="noStrike" kern="1200" baseline="0" dirty="0" smtClean="0">
                <a:solidFill>
                  <a:schemeClr val="tx1"/>
                </a:solidFill>
                <a:latin typeface="+mn-lt"/>
                <a:ea typeface="+mn-ea"/>
                <a:cs typeface="+mn-cs"/>
              </a:rPr>
              <a:t>78 measured by SRM a set of putative targets of the microRNA </a:t>
            </a:r>
            <a:r>
              <a:rPr lang="en-US" sz="1200" b="0" i="1" u="none" strike="noStrike" kern="1200" baseline="0" dirty="0" smtClean="0">
                <a:solidFill>
                  <a:schemeClr val="tx1"/>
                </a:solidFill>
                <a:latin typeface="+mn-lt"/>
                <a:ea typeface="+mn-ea"/>
                <a:cs typeface="+mn-cs"/>
              </a:rPr>
              <a:t>let-7 </a:t>
            </a:r>
            <a:r>
              <a:rPr lang="en-US" sz="1200" b="0" i="0" u="none" strike="noStrike" kern="1200" baseline="0" dirty="0" smtClean="0">
                <a:solidFill>
                  <a:schemeClr val="tx1"/>
                </a:solidFill>
                <a:latin typeface="+mn-lt"/>
                <a:ea typeface="+mn-ea"/>
                <a:cs typeface="+mn-cs"/>
              </a:rPr>
              <a:t>in </a:t>
            </a:r>
            <a:r>
              <a:rPr lang="en-US" sz="1200" b="0" i="1" u="none" strike="noStrike" kern="1200" baseline="0" dirty="0" err="1" smtClean="0">
                <a:solidFill>
                  <a:schemeClr val="tx1"/>
                </a:solidFill>
                <a:latin typeface="+mn-lt"/>
                <a:ea typeface="+mn-ea"/>
                <a:cs typeface="+mn-cs"/>
              </a:rPr>
              <a:t>Caenorhabditis</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elegans</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extracts. They chose target proteins from the results of different microRNA target prediction algorithms, prior microarray </a:t>
            </a:r>
            <a:r>
              <a:rPr lang="en-US" sz="1200" b="0" i="0" u="none" strike="noStrike" kern="1200" baseline="0" dirty="0" err="1" smtClean="0">
                <a:solidFill>
                  <a:schemeClr val="tx1"/>
                </a:solidFill>
                <a:latin typeface="+mn-lt"/>
                <a:ea typeface="+mn-ea"/>
                <a:cs typeface="+mn-cs"/>
              </a:rPr>
              <a:t>RNAi</a:t>
            </a:r>
            <a:r>
              <a:rPr lang="en-US" sz="1200" b="0" i="0" u="none" strike="noStrike" kern="1200" baseline="0" dirty="0" smtClean="0">
                <a:solidFill>
                  <a:schemeClr val="tx1"/>
                </a:solidFill>
                <a:latin typeface="+mn-lt"/>
                <a:ea typeface="+mn-ea"/>
                <a:cs typeface="+mn-cs"/>
              </a:rPr>
              <a:t> screens and literature evidence. Around 50% of the 380 target proteins could be measured in whole </a:t>
            </a:r>
            <a:r>
              <a:rPr lang="en-US" sz="1200" b="0" i="1" u="none" strike="noStrike" kern="1200" baseline="0" dirty="0" smtClean="0">
                <a:solidFill>
                  <a:schemeClr val="tx1"/>
                </a:solidFill>
                <a:latin typeface="+mn-lt"/>
                <a:ea typeface="+mn-ea"/>
                <a:cs typeface="+mn-cs"/>
              </a:rPr>
              <a:t>C. </a:t>
            </a:r>
            <a:r>
              <a:rPr lang="en-US" sz="1200" b="0" i="1" u="none" strike="noStrike" kern="1200" baseline="0" dirty="0" err="1" smtClean="0">
                <a:solidFill>
                  <a:schemeClr val="tx1"/>
                </a:solidFill>
                <a:latin typeface="+mn-lt"/>
                <a:ea typeface="+mn-ea"/>
                <a:cs typeface="+mn-cs"/>
              </a:rPr>
              <a:t>elegans</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larvae extracts and quantified in wild-type and mutant worms with reduced </a:t>
            </a:r>
            <a:r>
              <a:rPr lang="en-US" sz="1200" b="0" i="1" u="none" strike="noStrike" kern="1200" baseline="0" dirty="0" smtClean="0">
                <a:solidFill>
                  <a:schemeClr val="tx1"/>
                </a:solidFill>
                <a:latin typeface="+mn-lt"/>
                <a:ea typeface="+mn-ea"/>
                <a:cs typeface="+mn-cs"/>
              </a:rPr>
              <a:t>let-7 </a:t>
            </a:r>
            <a:r>
              <a:rPr lang="en-US" sz="1200" b="0" i="0" u="none" strike="noStrike" kern="1200" baseline="0" dirty="0" smtClean="0">
                <a:solidFill>
                  <a:schemeClr val="tx1"/>
                </a:solidFill>
                <a:latin typeface="+mn-lt"/>
                <a:ea typeface="+mn-ea"/>
                <a:cs typeface="+mn-cs"/>
              </a:rPr>
              <a:t>expression. The analysis highlighted known </a:t>
            </a:r>
            <a:r>
              <a:rPr lang="en-US" sz="1200" b="0" i="1" u="none" strike="noStrike" kern="1200" baseline="0" dirty="0" smtClean="0">
                <a:solidFill>
                  <a:schemeClr val="tx1"/>
                </a:solidFill>
                <a:latin typeface="+mn-lt"/>
                <a:ea typeface="+mn-ea"/>
                <a:cs typeface="+mn-cs"/>
              </a:rPr>
              <a:t>let-7 </a:t>
            </a:r>
            <a:r>
              <a:rPr lang="en-US" sz="1200" b="0" i="0" u="none" strike="noStrike" kern="1200" baseline="0" dirty="0" smtClean="0">
                <a:solidFill>
                  <a:schemeClr val="tx1"/>
                </a:solidFill>
                <a:latin typeface="+mn-lt"/>
                <a:ea typeface="+mn-ea"/>
                <a:cs typeface="+mn-cs"/>
              </a:rPr>
              <a:t>targets and suggested new targets that the researchers then confirmed by independent analyses78.</a:t>
            </a:r>
          </a:p>
          <a:p>
            <a:r>
              <a:rPr lang="en-US" sz="1200" b="1" i="0" u="none" strike="noStrike" kern="1200" baseline="0" dirty="0" smtClean="0">
                <a:solidFill>
                  <a:schemeClr val="tx1"/>
                </a:solidFill>
                <a:latin typeface="+mn-lt"/>
                <a:ea typeface="+mn-ea"/>
                <a:cs typeface="+mn-cs"/>
              </a:rPr>
              <a:t>SRM to study protein modifications. </a:t>
            </a:r>
            <a:r>
              <a:rPr lang="en-US" sz="1200" b="0" i="0" u="none" strike="noStrike" kern="1200" baseline="0" dirty="0" smtClean="0">
                <a:solidFill>
                  <a:schemeClr val="tx1"/>
                </a:solidFill>
                <a:latin typeface="+mn-lt"/>
                <a:ea typeface="+mn-ea"/>
                <a:cs typeface="+mn-cs"/>
              </a:rPr>
              <a:t>Many proteins are post-</a:t>
            </a:r>
            <a:r>
              <a:rPr lang="en-US" sz="1200" b="0" i="0" u="none" strike="noStrike" kern="1200" baseline="0" dirty="0" err="1" smtClean="0">
                <a:solidFill>
                  <a:schemeClr val="tx1"/>
                </a:solidFill>
                <a:latin typeface="+mn-lt"/>
                <a:ea typeface="+mn-ea"/>
                <a:cs typeface="+mn-cs"/>
              </a:rPr>
              <a:t>translationally</a:t>
            </a:r>
            <a:r>
              <a:rPr lang="en-US" sz="1200" b="0" i="0" u="none" strike="noStrike" kern="1200" baseline="0" dirty="0" smtClean="0">
                <a:solidFill>
                  <a:schemeClr val="tx1"/>
                </a:solidFill>
                <a:latin typeface="+mn-lt"/>
                <a:ea typeface="+mn-ea"/>
                <a:cs typeface="+mn-cs"/>
              </a:rPr>
              <a:t> modified and—for example, for protein phosphorylation—extensive catalogs of identified sites of modification are becoming available79,80. The use of SRM to quantify post-translational modifications requires that the structure and mass shift introduced by the modification are known or at least hypothesized. For example, in early studies SRM was used to identify phosphorylated sites on </a:t>
            </a:r>
            <a:r>
              <a:rPr lang="en-US" sz="1200" b="0" i="0" u="none" strike="noStrike" kern="1200" baseline="0" dirty="0" err="1" smtClean="0">
                <a:solidFill>
                  <a:schemeClr val="tx1"/>
                </a:solidFill>
                <a:latin typeface="+mn-lt"/>
                <a:ea typeface="+mn-ea"/>
                <a:cs typeface="+mn-cs"/>
              </a:rPr>
              <a:t>immunopurified</a:t>
            </a:r>
            <a:r>
              <a:rPr lang="en-US" sz="1200" b="0" i="0" u="none" strike="noStrike" kern="1200" baseline="0" dirty="0" smtClean="0">
                <a:solidFill>
                  <a:schemeClr val="tx1"/>
                </a:solidFill>
                <a:latin typeface="+mn-lt"/>
                <a:ea typeface="+mn-ea"/>
                <a:cs typeface="+mn-cs"/>
              </a:rPr>
              <a:t> proteins. Transitions corresponding to all potential </a:t>
            </a:r>
            <a:r>
              <a:rPr lang="en-US" sz="1200" b="0" i="0" u="none" strike="noStrike" kern="1200" baseline="0" dirty="0" err="1" smtClean="0">
                <a:solidFill>
                  <a:schemeClr val="tx1"/>
                </a:solidFill>
                <a:latin typeface="+mn-lt"/>
                <a:ea typeface="+mn-ea"/>
                <a:cs typeface="+mn-cs"/>
              </a:rPr>
              <a:t>phosphopeptides</a:t>
            </a:r>
            <a:r>
              <a:rPr lang="en-US" sz="1200" b="0" i="0" u="none" strike="noStrike" kern="1200" baseline="0" dirty="0" smtClean="0">
                <a:solidFill>
                  <a:schemeClr val="tx1"/>
                </a:solidFill>
                <a:latin typeface="+mn-lt"/>
                <a:ea typeface="+mn-ea"/>
                <a:cs typeface="+mn-cs"/>
              </a:rPr>
              <a:t> in a protein were used to trigger acquisition of fragment-ion spectra and to confirm their identification. The target Q1 masses were calculated by adding 80 Da to the mass of every serine-, threonine- or tyrosine-containing peptide, and Q3 ions included neutral losses and </a:t>
            </a:r>
            <a:r>
              <a:rPr lang="en-US" sz="1200" b="0" i="0" u="none" strike="noStrike" kern="1200" baseline="0" dirty="0" err="1" smtClean="0">
                <a:solidFill>
                  <a:schemeClr val="tx1"/>
                </a:solidFill>
                <a:latin typeface="+mn-lt"/>
                <a:ea typeface="+mn-ea"/>
                <a:cs typeface="+mn-cs"/>
              </a:rPr>
              <a:t>phospho</a:t>
            </a:r>
            <a:r>
              <a:rPr lang="en-US" sz="1200" b="0" i="0" u="none" strike="noStrike" kern="1200" baseline="0" dirty="0" smtClean="0">
                <a:solidFill>
                  <a:schemeClr val="tx1"/>
                </a:solidFill>
                <a:latin typeface="+mn-lt"/>
                <a:ea typeface="+mn-ea"/>
                <a:cs typeface="+mn-cs"/>
              </a:rPr>
              <a:t>-specific </a:t>
            </a:r>
            <a:r>
              <a:rPr lang="en-US" sz="1200" b="0" i="0" u="none" strike="noStrike" kern="1200" baseline="0" dirty="0" err="1" smtClean="0">
                <a:solidFill>
                  <a:schemeClr val="tx1"/>
                </a:solidFill>
                <a:latin typeface="+mn-lt"/>
                <a:ea typeface="+mn-ea"/>
                <a:cs typeface="+mn-cs"/>
              </a:rPr>
              <a:t>immonium</a:t>
            </a:r>
            <a:r>
              <a:rPr lang="en-US" sz="1200" b="0" i="0" u="none" strike="noStrike" kern="1200" baseline="0" dirty="0" smtClean="0">
                <a:solidFill>
                  <a:schemeClr val="tx1"/>
                </a:solidFill>
                <a:latin typeface="+mn-lt"/>
                <a:ea typeface="+mn-ea"/>
                <a:cs typeface="+mn-cs"/>
              </a:rPr>
              <a:t> ions. The approach was used to map the phosphorylation pattern on the </a:t>
            </a:r>
            <a:r>
              <a:rPr lang="en-US" sz="1200" b="0" i="0" u="none" strike="noStrike" kern="1200" baseline="0" dirty="0" err="1" smtClean="0">
                <a:solidFill>
                  <a:schemeClr val="tx1"/>
                </a:solidFill>
                <a:latin typeface="+mn-lt"/>
                <a:ea typeface="+mn-ea"/>
                <a:cs typeface="+mn-cs"/>
              </a:rPr>
              <a:t>myocyte</a:t>
            </a:r>
            <a:r>
              <a:rPr lang="en-US" sz="1200" b="0" i="0" u="none" strike="noStrike" kern="1200" baseline="0" dirty="0" smtClean="0">
                <a:solidFill>
                  <a:schemeClr val="tx1"/>
                </a:solidFill>
                <a:latin typeface="+mn-lt"/>
                <a:ea typeface="+mn-ea"/>
                <a:cs typeface="+mn-cs"/>
              </a:rPr>
              <a:t> enhancer factor 2A (ref. 81), </a:t>
            </a:r>
            <a:r>
              <a:rPr lang="en-US" sz="1200" b="0" i="0" u="none" strike="noStrike" kern="1200" baseline="0" dirty="0" err="1" smtClean="0">
                <a:solidFill>
                  <a:schemeClr val="tx1"/>
                </a:solidFill>
                <a:latin typeface="+mn-lt"/>
                <a:ea typeface="+mn-ea"/>
                <a:cs typeface="+mn-cs"/>
              </a:rPr>
              <a:t>cyclin</a:t>
            </a:r>
            <a:r>
              <a:rPr lang="en-US" sz="1200" b="0" i="0" u="none" strike="noStrike" kern="1200" baseline="0" dirty="0" smtClean="0">
                <a:solidFill>
                  <a:schemeClr val="tx1"/>
                </a:solidFill>
                <a:latin typeface="+mn-lt"/>
                <a:ea typeface="+mn-ea"/>
                <a:cs typeface="+mn-cs"/>
              </a:rPr>
              <a:t> B and its </a:t>
            </a:r>
            <a:r>
              <a:rPr lang="en-US" sz="1200" b="0" i="0" u="none" strike="noStrike" kern="1200" baseline="0" dirty="0" err="1" smtClean="0">
                <a:solidFill>
                  <a:schemeClr val="tx1"/>
                </a:solidFill>
                <a:latin typeface="+mn-lt"/>
                <a:ea typeface="+mn-ea"/>
                <a:cs typeface="+mn-cs"/>
              </a:rPr>
              <a:t>interactors</a:t>
            </a:r>
            <a:r>
              <a:rPr lang="en-US" sz="1200" b="0" i="0" u="none" strike="noStrike" kern="1200" baseline="0" dirty="0" smtClean="0">
                <a:solidFill>
                  <a:schemeClr val="tx1"/>
                </a:solidFill>
                <a:latin typeface="+mn-lt"/>
                <a:ea typeface="+mn-ea"/>
                <a:cs typeface="+mn-cs"/>
              </a:rPr>
              <a:t> Cdc2 and Hsp60 (ref. 82), and this method had higher sensitivity than methods based on precursor-ion and neutral-loss scans82. </a:t>
            </a:r>
            <a:r>
              <a:rPr lang="en-US" sz="1200" b="0" i="0" u="none" strike="noStrike" kern="1200" baseline="0" dirty="0" err="1" smtClean="0">
                <a:solidFill>
                  <a:schemeClr val="tx1"/>
                </a:solidFill>
                <a:latin typeface="+mn-lt"/>
                <a:ea typeface="+mn-ea"/>
                <a:cs typeface="+mn-cs"/>
              </a:rPr>
              <a:t>Glinski</a:t>
            </a:r>
            <a:r>
              <a:rPr lang="en-US" sz="1200" b="0" i="0" u="none" strike="noStrike" kern="1200" baseline="0" dirty="0" smtClean="0">
                <a:solidFill>
                  <a:schemeClr val="tx1"/>
                </a:solidFill>
                <a:latin typeface="+mn-lt"/>
                <a:ea typeface="+mn-ea"/>
                <a:cs typeface="+mn-cs"/>
              </a:rPr>
              <a:t> and Weckwerth83 monitored by SRM the phosphorylation of synthetic peptide probes spiked into whole </a:t>
            </a:r>
            <a:r>
              <a:rPr lang="en-US" sz="1200" b="0" i="1" u="none" strike="noStrike" kern="1200" baseline="0" dirty="0" smtClean="0">
                <a:solidFill>
                  <a:schemeClr val="tx1"/>
                </a:solidFill>
                <a:latin typeface="+mn-lt"/>
                <a:ea typeface="+mn-ea"/>
                <a:cs typeface="+mn-cs"/>
              </a:rPr>
              <a:t>Arabidopsis thaliana </a:t>
            </a:r>
            <a:r>
              <a:rPr lang="en-US" sz="1200" b="0" i="0" u="none" strike="noStrike" kern="1200" baseline="0" dirty="0" smtClean="0">
                <a:solidFill>
                  <a:schemeClr val="tx1"/>
                </a:solidFill>
                <a:latin typeface="+mn-lt"/>
                <a:ea typeface="+mn-ea"/>
                <a:cs typeface="+mn-cs"/>
              </a:rPr>
              <a:t>leaf extracts, thus quantifying </a:t>
            </a:r>
            <a:r>
              <a:rPr lang="en-US" sz="1200" b="0" i="1" u="none" strike="noStrike" kern="1200" baseline="0" dirty="0" smtClean="0">
                <a:solidFill>
                  <a:schemeClr val="tx1"/>
                </a:solidFill>
                <a:latin typeface="+mn-lt"/>
                <a:ea typeface="+mn-ea"/>
                <a:cs typeface="+mn-cs"/>
              </a:rPr>
              <a:t>in vitro </a:t>
            </a:r>
            <a:r>
              <a:rPr lang="en-US" sz="1200" b="0" i="0" u="none" strike="noStrike" kern="1200" baseline="0" dirty="0" smtClean="0">
                <a:solidFill>
                  <a:schemeClr val="tx1"/>
                </a:solidFill>
                <a:latin typeface="+mn-lt"/>
                <a:ea typeface="+mn-ea"/>
                <a:cs typeface="+mn-cs"/>
              </a:rPr>
              <a:t>kinase phosphorylation activities. A recently presented approach based on phosphatase treatment, heavy isotope–labeled peptide standards and SRM, allowed the calculation of the extent of phosphorylation of specific proteins in complex mixtures84.</a:t>
            </a:r>
          </a:p>
          <a:p>
            <a:r>
              <a:rPr lang="en-US" sz="1200" b="0" i="0" u="none" strike="noStrike" kern="1200" baseline="0" dirty="0" smtClean="0">
                <a:solidFill>
                  <a:schemeClr val="tx1"/>
                </a:solidFill>
                <a:latin typeface="+mn-lt"/>
                <a:ea typeface="+mn-ea"/>
                <a:cs typeface="+mn-cs"/>
              </a:rPr>
              <a:t>In the first large-scale targeted proteomic analysis of a phosphorylation network, White and co-workers85 investigated by SRM the dynamics of previously identified tyrosine phosphorylation events in the EGFR signaling network during a time course of EGF stimulation. They used a combination of peptide </a:t>
            </a:r>
            <a:r>
              <a:rPr lang="en-US" sz="1200" b="0" i="0" u="none" strike="noStrike" kern="1200" baseline="0" dirty="0" err="1" smtClean="0">
                <a:solidFill>
                  <a:schemeClr val="tx1"/>
                </a:solidFill>
                <a:latin typeface="+mn-lt"/>
                <a:ea typeface="+mn-ea"/>
                <a:cs typeface="+mn-cs"/>
              </a:rPr>
              <a:t>immunoprecipitation</a:t>
            </a:r>
            <a:r>
              <a:rPr lang="en-US" sz="1200" b="0" i="0" u="none" strike="noStrike" kern="1200" baseline="0" dirty="0" smtClean="0">
                <a:solidFill>
                  <a:schemeClr val="tx1"/>
                </a:solidFill>
                <a:latin typeface="+mn-lt"/>
                <a:ea typeface="+mn-ea"/>
                <a:cs typeface="+mn-cs"/>
              </a:rPr>
              <a:t> and immobilized-metal affinity chromatography to enrich for </a:t>
            </a:r>
            <a:r>
              <a:rPr lang="en-US" sz="1200" b="0" i="0" u="none" strike="noStrike" kern="1200" baseline="0" dirty="0" err="1" smtClean="0">
                <a:solidFill>
                  <a:schemeClr val="tx1"/>
                </a:solidFill>
                <a:latin typeface="+mn-lt"/>
                <a:ea typeface="+mn-ea"/>
                <a:cs typeface="+mn-cs"/>
              </a:rPr>
              <a:t>phosphotyrosine</a:t>
            </a:r>
            <a:r>
              <a:rPr lang="en-US" sz="1200" b="0" i="0" u="none" strike="noStrike" kern="1200" baseline="0" dirty="0" smtClean="0">
                <a:solidFill>
                  <a:schemeClr val="tx1"/>
                </a:solidFill>
                <a:latin typeface="+mn-lt"/>
                <a:ea typeface="+mn-ea"/>
                <a:cs typeface="+mn-cs"/>
              </a:rPr>
              <a:t>-containing peptides (</a:t>
            </a:r>
            <a:r>
              <a:rPr lang="en-US" sz="1200" b="1" i="0" u="none" strike="noStrike" kern="1200" baseline="0" dirty="0" smtClean="0">
                <a:solidFill>
                  <a:schemeClr val="tx1"/>
                </a:solidFill>
                <a:latin typeface="+mn-lt"/>
                <a:ea typeface="+mn-ea"/>
                <a:cs typeface="+mn-cs"/>
              </a:rPr>
              <a:t>Fig. 3c</a:t>
            </a:r>
            <a:r>
              <a:rPr lang="en-US" sz="1200" b="0" i="0" u="none" strike="noStrike" kern="1200" baseline="0" dirty="0" smtClean="0">
                <a:solidFill>
                  <a:schemeClr val="tx1"/>
                </a:solidFill>
                <a:latin typeface="+mn-lt"/>
                <a:ea typeface="+mn-ea"/>
                <a:cs typeface="+mn-cs"/>
              </a:rPr>
              <a:t>). Overall, they monitored &gt;200 phosphorylation events quantitatively in a single, two-hour SRM analysis, highlighting early and late phosphorylation changes occurring in the network upon stimulation.</a:t>
            </a:r>
          </a:p>
          <a:p>
            <a:r>
              <a:rPr lang="en-US" sz="1200" b="0" i="0" u="none" strike="noStrike" kern="1200" baseline="0" dirty="0" smtClean="0">
                <a:solidFill>
                  <a:schemeClr val="tx1"/>
                </a:solidFill>
                <a:latin typeface="+mn-lt"/>
                <a:ea typeface="+mn-ea"/>
                <a:cs typeface="+mn-cs"/>
              </a:rPr>
              <a:t>SRM has also been applied to analyze protein modifications other than phosphorylation. In a recent elegant application, </a:t>
            </a:r>
            <a:r>
              <a:rPr lang="en-US" sz="1200" b="0" i="0" u="none" strike="noStrike" kern="1200" baseline="0" dirty="0" err="1" smtClean="0">
                <a:solidFill>
                  <a:schemeClr val="tx1"/>
                </a:solidFill>
                <a:latin typeface="+mn-lt"/>
                <a:ea typeface="+mn-ea"/>
                <a:cs typeface="+mn-cs"/>
              </a:rPr>
              <a:t>Darwanto</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et al.</a:t>
            </a:r>
            <a:r>
              <a:rPr lang="en-US" sz="1200" b="0" i="0" u="none" strike="noStrike" kern="1200" baseline="0" dirty="0" smtClean="0">
                <a:solidFill>
                  <a:schemeClr val="tx1"/>
                </a:solidFill>
                <a:latin typeface="+mn-lt"/>
                <a:ea typeface="+mn-ea"/>
                <a:cs typeface="+mn-cs"/>
              </a:rPr>
              <a:t>86 concurrently quantified, in a two-hour analysis, nearly 20 modifications of core histones H2A, H2B, H3 and H4, including acetylation, </a:t>
            </a:r>
            <a:r>
              <a:rPr lang="en-US" sz="1200" b="0" i="0" u="none" strike="noStrike" kern="1200" baseline="0" dirty="0" err="1" smtClean="0">
                <a:solidFill>
                  <a:schemeClr val="tx1"/>
                </a:solidFill>
                <a:latin typeface="+mn-lt"/>
                <a:ea typeface="+mn-ea"/>
                <a:cs typeface="+mn-cs"/>
              </a:rPr>
              <a:t>propionylation</a:t>
            </a:r>
            <a:r>
              <a:rPr lang="en-US" sz="1200" b="0" i="0" u="none" strike="noStrike" kern="1200" baseline="0" dirty="0" smtClean="0">
                <a:solidFill>
                  <a:schemeClr val="tx1"/>
                </a:solidFill>
                <a:latin typeface="+mn-lt"/>
                <a:ea typeface="+mn-ea"/>
                <a:cs typeface="+mn-cs"/>
              </a:rPr>
              <a:t>, methylation and </a:t>
            </a:r>
            <a:r>
              <a:rPr lang="en-US" sz="1200" b="0" i="0" u="none" strike="noStrike" kern="1200" baseline="0" dirty="0" err="1" smtClean="0">
                <a:solidFill>
                  <a:schemeClr val="tx1"/>
                </a:solidFill>
                <a:latin typeface="+mn-lt"/>
                <a:ea typeface="+mn-ea"/>
                <a:cs typeface="+mn-cs"/>
              </a:rPr>
              <a:t>ubiquitination</a:t>
            </a:r>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Fig. 3d</a:t>
            </a:r>
            <a:r>
              <a:rPr lang="en-US" sz="1200" b="0" i="0" u="none" strike="noStrike" kern="1200" baseline="0" dirty="0" smtClean="0">
                <a:solidFill>
                  <a:schemeClr val="tx1"/>
                </a:solidFill>
                <a:latin typeface="+mn-lt"/>
                <a:ea typeface="+mn-ea"/>
                <a:cs typeface="+mn-cs"/>
              </a:rPr>
              <a:t>). The assays for low-abundance modifications were developed using synthetic peptide preparations. The analysis of histone preparations from wild-type and mutant cell lines revealed the existence of a cross-talk mechanism between H2B </a:t>
            </a:r>
            <a:r>
              <a:rPr lang="en-US" sz="1200" b="0" i="0" u="none" strike="noStrike" kern="1200" baseline="0" dirty="0" err="1" smtClean="0">
                <a:solidFill>
                  <a:schemeClr val="tx1"/>
                </a:solidFill>
                <a:latin typeface="+mn-lt"/>
                <a:ea typeface="+mn-ea"/>
                <a:cs typeface="+mn-cs"/>
              </a:rPr>
              <a:t>ubiquitination</a:t>
            </a:r>
            <a:r>
              <a:rPr lang="en-US" sz="1200" b="0" i="0" u="none" strike="noStrike" kern="1200" baseline="0" dirty="0" smtClean="0">
                <a:solidFill>
                  <a:schemeClr val="tx1"/>
                </a:solidFill>
                <a:latin typeface="+mn-lt"/>
                <a:ea typeface="+mn-ea"/>
                <a:cs typeface="+mn-cs"/>
              </a:rPr>
              <a:t> and H3 methylation and allowed modeling of its dynamics.</a:t>
            </a:r>
            <a:endParaRPr lang="en-US" dirty="0"/>
          </a:p>
        </p:txBody>
      </p:sp>
      <p:sp>
        <p:nvSpPr>
          <p:cNvPr id="4" name="Slide Number Placeholder 3"/>
          <p:cNvSpPr>
            <a:spLocks noGrp="1"/>
          </p:cNvSpPr>
          <p:nvPr>
            <p:ph type="sldNum" sz="quarter" idx="10"/>
          </p:nvPr>
        </p:nvSpPr>
        <p:spPr/>
        <p:txBody>
          <a:bodyPr/>
          <a:lstStyle/>
          <a:p>
            <a:fld id="{2FD4D1F7-AB4F-4693-80A3-2AF6786DFAF6}" type="slidenum">
              <a:rPr lang="en-US" smtClean="0"/>
              <a:t>10</a:t>
            </a:fld>
            <a:endParaRPr lang="en-US"/>
          </a:p>
        </p:txBody>
      </p:sp>
    </p:spTree>
    <p:extLst>
      <p:ext uri="{BB962C8B-B14F-4D97-AF65-F5344CB8AC3E}">
        <p14:creationId xmlns:p14="http://schemas.microsoft.com/office/powerpoint/2010/main" val="1374605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4D1F7-AB4F-4693-80A3-2AF6786DFAF6}" type="slidenum">
              <a:rPr lang="en-US" smtClean="0"/>
              <a:t>11</a:t>
            </a:fld>
            <a:endParaRPr lang="en-US"/>
          </a:p>
        </p:txBody>
      </p:sp>
    </p:spTree>
    <p:extLst>
      <p:ext uri="{BB962C8B-B14F-4D97-AF65-F5344CB8AC3E}">
        <p14:creationId xmlns:p14="http://schemas.microsoft.com/office/powerpoint/2010/main" val="1301139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If </a:t>
            </a:r>
            <a:r>
              <a:rPr lang="en-US" sz="1200" b="0" i="0" u="none" strike="noStrike" kern="1200" baseline="0" dirty="0" err="1" smtClean="0">
                <a:solidFill>
                  <a:schemeClr val="tx1"/>
                </a:solidFill>
                <a:latin typeface="+mn-lt"/>
                <a:ea typeface="+mn-ea"/>
                <a:cs typeface="+mn-cs"/>
              </a:rPr>
              <a:t>isotopically</a:t>
            </a:r>
            <a:r>
              <a:rPr lang="en-US" sz="1200" b="0" i="0" u="none" strike="noStrike" kern="1200" baseline="0" dirty="0" smtClean="0">
                <a:solidFill>
                  <a:schemeClr val="tx1"/>
                </a:solidFill>
                <a:latin typeface="+mn-lt"/>
                <a:ea typeface="+mn-ea"/>
                <a:cs typeface="+mn-cs"/>
              </a:rPr>
              <a:t> labeled proteins are unavailable</a:t>
            </a:r>
          </a:p>
          <a:p>
            <a:r>
              <a:rPr lang="en-US" sz="1200" b="0" i="0" u="none" strike="noStrike" kern="1200" baseline="0" dirty="0" smtClean="0">
                <a:solidFill>
                  <a:schemeClr val="tx1"/>
                </a:solidFill>
                <a:latin typeface="+mn-lt"/>
                <a:ea typeface="+mn-ea"/>
                <a:cs typeface="+mn-cs"/>
              </a:rPr>
              <a:t>(such as uniformly 15N-incorporated proteins, or</a:t>
            </a:r>
          </a:p>
          <a:p>
            <a:r>
              <a:rPr lang="en-US" sz="1200" b="0" i="0" u="none" strike="noStrike" kern="1200" baseline="0" dirty="0" smtClean="0">
                <a:solidFill>
                  <a:schemeClr val="tx1"/>
                </a:solidFill>
                <a:latin typeface="+mn-lt"/>
                <a:ea typeface="+mn-ea"/>
                <a:cs typeface="+mn-cs"/>
              </a:rPr>
              <a:t>proteins with 13C and/or 15N modified amino acids such</a:t>
            </a:r>
          </a:p>
          <a:p>
            <a:r>
              <a:rPr lang="en-US" sz="1200" b="0" i="0" u="none" strike="noStrike" kern="1200" baseline="0" dirty="0" smtClean="0">
                <a:solidFill>
                  <a:schemeClr val="tx1"/>
                </a:solidFill>
                <a:latin typeface="+mn-lt"/>
                <a:ea typeface="+mn-ea"/>
                <a:cs typeface="+mn-cs"/>
              </a:rPr>
              <a:t>as arginine or lysine), then peptide analogs can be synthesized</a:t>
            </a:r>
          </a:p>
          <a:p>
            <a:r>
              <a:rPr lang="en-US" sz="1200" b="0" i="0" u="none" strike="noStrike" kern="1200" baseline="0" dirty="0" smtClean="0">
                <a:solidFill>
                  <a:schemeClr val="tx1"/>
                </a:solidFill>
                <a:latin typeface="+mn-lt"/>
                <a:ea typeface="+mn-ea"/>
                <a:cs typeface="+mn-cs"/>
              </a:rPr>
              <a:t>with </a:t>
            </a:r>
            <a:r>
              <a:rPr lang="en-US" sz="1200" b="0" i="0" u="none" strike="noStrike" kern="1200" baseline="0" dirty="0" err="1" smtClean="0">
                <a:solidFill>
                  <a:schemeClr val="tx1"/>
                </a:solidFill>
                <a:latin typeface="+mn-lt"/>
                <a:ea typeface="+mn-ea"/>
                <a:cs typeface="+mn-cs"/>
              </a:rPr>
              <a:t>isotopically</a:t>
            </a:r>
            <a:r>
              <a:rPr lang="en-US" sz="1200" b="0" i="0" u="none" strike="noStrike" kern="1200" baseline="0" dirty="0" smtClean="0">
                <a:solidFill>
                  <a:schemeClr val="tx1"/>
                </a:solidFill>
                <a:latin typeface="+mn-lt"/>
                <a:ea typeface="+mn-ea"/>
                <a:cs typeface="+mn-cs"/>
              </a:rPr>
              <a:t> labeled amino acids and spiked in</a:t>
            </a:r>
          </a:p>
          <a:p>
            <a:r>
              <a:rPr lang="en-US" sz="1200" b="0" i="0" u="none" strike="noStrike" kern="1200" baseline="0" dirty="0" smtClean="0">
                <a:solidFill>
                  <a:schemeClr val="tx1"/>
                </a:solidFill>
                <a:latin typeface="+mn-lt"/>
                <a:ea typeface="+mn-ea"/>
                <a:cs typeface="+mn-cs"/>
              </a:rPr>
              <a:t>pre- or post enzymatic digestion of the sample. These peptide</a:t>
            </a:r>
          </a:p>
          <a:p>
            <a:r>
              <a:rPr lang="en-US" sz="1200" b="0" i="0" u="none" strike="noStrike" kern="1200" baseline="0" dirty="0" smtClean="0">
                <a:solidFill>
                  <a:schemeClr val="tx1"/>
                </a:solidFill>
                <a:latin typeface="+mn-lt"/>
                <a:ea typeface="+mn-ea"/>
                <a:cs typeface="+mn-cs"/>
              </a:rPr>
              <a:t>standards behave similarly to the target peptide with</a:t>
            </a:r>
          </a:p>
          <a:p>
            <a:r>
              <a:rPr lang="en-US" sz="1200" b="0" i="0" u="none" strike="noStrike" kern="1200" baseline="0" dirty="0" smtClean="0">
                <a:solidFill>
                  <a:schemeClr val="tx1"/>
                </a:solidFill>
                <a:latin typeface="+mn-lt"/>
                <a:ea typeface="+mn-ea"/>
                <a:cs typeface="+mn-cs"/>
              </a:rPr>
              <a:t>regards to chromatographic separation, ionization, and</a:t>
            </a:r>
          </a:p>
          <a:p>
            <a:r>
              <a:rPr lang="en-US" sz="1200" b="0" i="0" u="none" strike="noStrike" kern="1200" baseline="0" dirty="0" smtClean="0">
                <a:solidFill>
                  <a:schemeClr val="tx1"/>
                </a:solidFill>
                <a:latin typeface="+mn-lt"/>
                <a:ea typeface="+mn-ea"/>
                <a:cs typeface="+mn-cs"/>
              </a:rPr>
              <a:t>fragmentation.</a:t>
            </a:r>
          </a:p>
          <a:p>
            <a:r>
              <a:rPr lang="en-US" sz="1200" b="0" i="0" u="none" strike="noStrike" kern="1200" baseline="0" dirty="0" smtClean="0">
                <a:solidFill>
                  <a:schemeClr val="tx1"/>
                </a:solidFill>
                <a:latin typeface="+mn-lt"/>
                <a:ea typeface="+mn-ea"/>
                <a:cs typeface="+mn-cs"/>
              </a:rPr>
              <a:t>Deuterium</a:t>
            </a:r>
            <a:endParaRPr lang="en-US" dirty="0"/>
          </a:p>
        </p:txBody>
      </p:sp>
      <p:sp>
        <p:nvSpPr>
          <p:cNvPr id="4" name="Slide Number Placeholder 3"/>
          <p:cNvSpPr>
            <a:spLocks noGrp="1"/>
          </p:cNvSpPr>
          <p:nvPr>
            <p:ph type="sldNum" sz="quarter" idx="10"/>
          </p:nvPr>
        </p:nvSpPr>
        <p:spPr/>
        <p:txBody>
          <a:bodyPr/>
          <a:lstStyle/>
          <a:p>
            <a:fld id="{2FD4D1F7-AB4F-4693-80A3-2AF6786DFAF6}" type="slidenum">
              <a:rPr lang="en-US" smtClean="0"/>
              <a:t>12</a:t>
            </a:fld>
            <a:endParaRPr lang="en-US"/>
          </a:p>
        </p:txBody>
      </p:sp>
    </p:spTree>
    <p:extLst>
      <p:ext uri="{BB962C8B-B14F-4D97-AF65-F5344CB8AC3E}">
        <p14:creationId xmlns:p14="http://schemas.microsoft.com/office/powerpoint/2010/main" val="1368358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4D1F7-AB4F-4693-80A3-2AF6786DFAF6}" type="slidenum">
              <a:rPr lang="en-US" smtClean="0"/>
              <a:t>13</a:t>
            </a:fld>
            <a:endParaRPr lang="en-US"/>
          </a:p>
        </p:txBody>
      </p:sp>
    </p:spTree>
    <p:extLst>
      <p:ext uri="{BB962C8B-B14F-4D97-AF65-F5344CB8AC3E}">
        <p14:creationId xmlns:p14="http://schemas.microsoft.com/office/powerpoint/2010/main" val="2164921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4D1F7-AB4F-4693-80A3-2AF6786DFAF6}" type="slidenum">
              <a:rPr lang="en-US" smtClean="0"/>
              <a:t>14</a:t>
            </a:fld>
            <a:endParaRPr lang="en-US"/>
          </a:p>
        </p:txBody>
      </p:sp>
    </p:spTree>
    <p:extLst>
      <p:ext uri="{BB962C8B-B14F-4D97-AF65-F5344CB8AC3E}">
        <p14:creationId xmlns:p14="http://schemas.microsoft.com/office/powerpoint/2010/main" val="1608640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4D1F7-AB4F-4693-80A3-2AF6786DFAF6}" type="slidenum">
              <a:rPr lang="en-US" smtClean="0"/>
              <a:t>15</a:t>
            </a:fld>
            <a:endParaRPr lang="en-US"/>
          </a:p>
        </p:txBody>
      </p:sp>
    </p:spTree>
    <p:extLst>
      <p:ext uri="{BB962C8B-B14F-4D97-AF65-F5344CB8AC3E}">
        <p14:creationId xmlns:p14="http://schemas.microsoft.com/office/powerpoint/2010/main" val="1709241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Regulator</a:t>
            </a:r>
            <a:r>
              <a:rPr lang="en-US" baseline="0" dirty="0" smtClean="0"/>
              <a:t> of metabolism, apoptosis, cell proliferation, cell migration and transcription</a:t>
            </a:r>
            <a:endParaRPr lang="en-US" dirty="0"/>
          </a:p>
        </p:txBody>
      </p:sp>
      <p:sp>
        <p:nvSpPr>
          <p:cNvPr id="4" name="Slide Number Placeholder 3"/>
          <p:cNvSpPr>
            <a:spLocks noGrp="1"/>
          </p:cNvSpPr>
          <p:nvPr>
            <p:ph type="sldNum" sz="quarter" idx="10"/>
          </p:nvPr>
        </p:nvSpPr>
        <p:spPr/>
        <p:txBody>
          <a:bodyPr/>
          <a:lstStyle/>
          <a:p>
            <a:fld id="{2FD4D1F7-AB4F-4693-80A3-2AF6786DFAF6}" type="slidenum">
              <a:rPr lang="en-US" smtClean="0"/>
              <a:t>16</a:t>
            </a:fld>
            <a:endParaRPr lang="en-US"/>
          </a:p>
        </p:txBody>
      </p:sp>
    </p:spTree>
    <p:extLst>
      <p:ext uri="{BB962C8B-B14F-4D97-AF65-F5344CB8AC3E}">
        <p14:creationId xmlns:p14="http://schemas.microsoft.com/office/powerpoint/2010/main" val="694084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4D1F7-AB4F-4693-80A3-2AF6786DFAF6}" type="slidenum">
              <a:rPr lang="en-US" smtClean="0"/>
              <a:t>17</a:t>
            </a:fld>
            <a:endParaRPr lang="en-US"/>
          </a:p>
        </p:txBody>
      </p:sp>
    </p:spTree>
    <p:extLst>
      <p:ext uri="{BB962C8B-B14F-4D97-AF65-F5344CB8AC3E}">
        <p14:creationId xmlns:p14="http://schemas.microsoft.com/office/powerpoint/2010/main" val="16225910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4D1F7-AB4F-4693-80A3-2AF6786DFAF6}" type="slidenum">
              <a:rPr lang="en-US" smtClean="0"/>
              <a:t>18</a:t>
            </a:fld>
            <a:endParaRPr lang="en-US"/>
          </a:p>
        </p:txBody>
      </p:sp>
    </p:spTree>
    <p:extLst>
      <p:ext uri="{BB962C8B-B14F-4D97-AF65-F5344CB8AC3E}">
        <p14:creationId xmlns:p14="http://schemas.microsoft.com/office/powerpoint/2010/main" val="3913537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4D1F7-AB4F-4693-80A3-2AF6786DFAF6}" type="slidenum">
              <a:rPr lang="en-US" smtClean="0"/>
              <a:t>19</a:t>
            </a:fld>
            <a:endParaRPr lang="en-US"/>
          </a:p>
        </p:txBody>
      </p:sp>
    </p:spTree>
    <p:extLst>
      <p:ext uri="{BB962C8B-B14F-4D97-AF65-F5344CB8AC3E}">
        <p14:creationId xmlns:p14="http://schemas.microsoft.com/office/powerpoint/2010/main" val="3786836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specific</a:t>
            </a:r>
            <a:r>
              <a:rPr lang="en-US" baseline="0" dirty="0" smtClean="0"/>
              <a:t>, reliable antibodies </a:t>
            </a:r>
          </a:p>
          <a:p>
            <a:r>
              <a:rPr lang="en-US" baseline="0" dirty="0" smtClean="0"/>
              <a:t>High specificity of antibodies and sensitivity of measurements make detection of low level proteins in complex backgrounds doable.  </a:t>
            </a:r>
          </a:p>
          <a:p>
            <a:r>
              <a:rPr lang="en-US" baseline="0" dirty="0" smtClean="0"/>
              <a:t>Human protein Atlas aims to create a collection of antibodies against all proteins</a:t>
            </a:r>
          </a:p>
          <a:p>
            <a:r>
              <a:rPr lang="en-US" baseline="0" dirty="0" smtClean="0"/>
              <a:t>Antibody validation may take months to years to validate </a:t>
            </a:r>
          </a:p>
          <a:p>
            <a:endParaRPr lang="en-US" dirty="0" smtClean="0"/>
          </a:p>
          <a:p>
            <a:r>
              <a:rPr lang="en-US" dirty="0" smtClean="0"/>
              <a:t>Reporter enzyme </a:t>
            </a:r>
          </a:p>
          <a:p>
            <a:r>
              <a:rPr lang="en-US" dirty="0" smtClean="0"/>
              <a:t>Horse</a:t>
            </a:r>
            <a:r>
              <a:rPr lang="en-US" baseline="0" dirty="0" smtClean="0"/>
              <a:t> Radish Peroxidase- when oxidized by the substrate, HRP produces light which can be measured and used for quantitation</a:t>
            </a:r>
          </a:p>
          <a:p>
            <a:r>
              <a:rPr lang="en-US" baseline="0" dirty="0" smtClean="0"/>
              <a:t>RPPA-reverse phase protein microarrays</a:t>
            </a:r>
            <a:endParaRPr lang="en-US" dirty="0"/>
          </a:p>
        </p:txBody>
      </p:sp>
      <p:sp>
        <p:nvSpPr>
          <p:cNvPr id="4" name="Slide Number Placeholder 3"/>
          <p:cNvSpPr>
            <a:spLocks noGrp="1"/>
          </p:cNvSpPr>
          <p:nvPr>
            <p:ph type="sldNum" sz="quarter" idx="10"/>
          </p:nvPr>
        </p:nvSpPr>
        <p:spPr/>
        <p:txBody>
          <a:bodyPr/>
          <a:lstStyle/>
          <a:p>
            <a:fld id="{2FD4D1F7-AB4F-4693-80A3-2AF6786DFAF6}" type="slidenum">
              <a:rPr lang="en-US" smtClean="0"/>
              <a:t>2</a:t>
            </a:fld>
            <a:endParaRPr lang="en-US"/>
          </a:p>
        </p:txBody>
      </p:sp>
    </p:spTree>
    <p:extLst>
      <p:ext uri="{BB962C8B-B14F-4D97-AF65-F5344CB8AC3E}">
        <p14:creationId xmlns:p14="http://schemas.microsoft.com/office/powerpoint/2010/main" val="8820363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Here we can see an</a:t>
            </a:r>
            <a:r>
              <a:rPr lang="en-US" b="1" baseline="0" dirty="0" smtClean="0"/>
              <a:t> example of protein coverage by the data in the GPMDB database for a specific protein.  On your input, the red area indicates how your experiment matches with the previous MS data available in this dataset.  The more red the better the match with the </a:t>
            </a:r>
            <a:r>
              <a:rPr lang="en-US" b="1" baseline="0" dirty="0" err="1" smtClean="0"/>
              <a:t>concensus</a:t>
            </a:r>
            <a:r>
              <a:rPr lang="en-US" b="1" baseline="0" dirty="0" smtClean="0"/>
              <a:t> pattern.  The green areas are peptides we do not expect to see based on their size and hydrophobicity.  Each of these peptides are the previously reported results for this protein.  Because protein analysis and preparation techniques are fairly consistent throughout labs, one should expect to see the same observed peptides in future experiments as those seen in the GPMDB dataset.  We used this site to determine which peptides were most likely to be seen in our own MS experimentation. </a:t>
            </a:r>
            <a:endParaRPr lang="en-US" b="1" dirty="0" smtClean="0"/>
          </a:p>
          <a:p>
            <a:endParaRPr lang="en-US" dirty="0"/>
          </a:p>
        </p:txBody>
      </p:sp>
      <p:sp>
        <p:nvSpPr>
          <p:cNvPr id="4" name="Slide Number Placeholder 3"/>
          <p:cNvSpPr>
            <a:spLocks noGrp="1"/>
          </p:cNvSpPr>
          <p:nvPr>
            <p:ph type="sldNum" sz="quarter" idx="10"/>
          </p:nvPr>
        </p:nvSpPr>
        <p:spPr/>
        <p:txBody>
          <a:bodyPr/>
          <a:lstStyle/>
          <a:p>
            <a:fld id="{2FD4D1F7-AB4F-4693-80A3-2AF6786DFAF6}" type="slidenum">
              <a:rPr lang="en-US" smtClean="0"/>
              <a:t>20</a:t>
            </a:fld>
            <a:endParaRPr lang="en-US"/>
          </a:p>
        </p:txBody>
      </p:sp>
    </p:spTree>
    <p:extLst>
      <p:ext uri="{BB962C8B-B14F-4D97-AF65-F5344CB8AC3E}">
        <p14:creationId xmlns:p14="http://schemas.microsoft.com/office/powerpoint/2010/main" val="26616373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We import</a:t>
            </a:r>
            <a:r>
              <a:rPr lang="en-US" b="1" baseline="0" dirty="0" smtClean="0"/>
              <a:t> the proteins from these families into Skyline and compared the peptides to the MS/MS NIST spectral library.  As I mentioned, we used the NIST human library here but in the future we could also use a CPTAC tumor specific library at this step.  The NIST libraries are made up of approximately 350,000 spectra for human peptide tandem mass spectra (</a:t>
            </a:r>
            <a:r>
              <a:rPr lang="en-US" b="1" baseline="0" dirty="0" err="1" smtClean="0"/>
              <a:t>IonTrap</a:t>
            </a:r>
            <a:r>
              <a:rPr lang="en-US" b="1" baseline="0" dirty="0" smtClean="0"/>
              <a:t> and QTOF combined, mostly QTOF). We then export a transitions file which contains the peptides that were identified in this MS/MS library to a new file.  This step decreased our working peptide list from 1325 to 682 peptides.  </a:t>
            </a:r>
            <a:r>
              <a:rPr lang="en-US" b="1" dirty="0" smtClean="0"/>
              <a:t> </a:t>
            </a:r>
          </a:p>
          <a:p>
            <a:endParaRPr lang="en-US" dirty="0"/>
          </a:p>
        </p:txBody>
      </p:sp>
      <p:sp>
        <p:nvSpPr>
          <p:cNvPr id="4" name="Slide Number Placeholder 3"/>
          <p:cNvSpPr>
            <a:spLocks noGrp="1"/>
          </p:cNvSpPr>
          <p:nvPr>
            <p:ph type="sldNum" sz="quarter" idx="10"/>
          </p:nvPr>
        </p:nvSpPr>
        <p:spPr/>
        <p:txBody>
          <a:bodyPr/>
          <a:lstStyle/>
          <a:p>
            <a:fld id="{2FD4D1F7-AB4F-4693-80A3-2AF6786DFAF6}" type="slidenum">
              <a:rPr lang="en-US" smtClean="0"/>
              <a:t>21</a:t>
            </a:fld>
            <a:endParaRPr lang="en-US"/>
          </a:p>
        </p:txBody>
      </p:sp>
    </p:spTree>
    <p:extLst>
      <p:ext uri="{BB962C8B-B14F-4D97-AF65-F5344CB8AC3E}">
        <p14:creationId xmlns:p14="http://schemas.microsoft.com/office/powerpoint/2010/main" val="21565723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4D1F7-AB4F-4693-80A3-2AF6786DFAF6}" type="slidenum">
              <a:rPr lang="en-US" smtClean="0"/>
              <a:t>22</a:t>
            </a:fld>
            <a:endParaRPr lang="en-US"/>
          </a:p>
        </p:txBody>
      </p:sp>
    </p:spTree>
    <p:extLst>
      <p:ext uri="{BB962C8B-B14F-4D97-AF65-F5344CB8AC3E}">
        <p14:creationId xmlns:p14="http://schemas.microsoft.com/office/powerpoint/2010/main" val="2307062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Usually found by painstaking/subjective</a:t>
            </a:r>
            <a:r>
              <a:rPr lang="en-US" baseline="0" dirty="0" smtClean="0"/>
              <a:t> examination of raw data</a:t>
            </a:r>
          </a:p>
          <a:p>
            <a:r>
              <a:rPr lang="en-US" baseline="0" dirty="0" smtClean="0"/>
              <a:t>This is hard in high throughput situations </a:t>
            </a:r>
            <a:endParaRPr lang="en-US" dirty="0"/>
          </a:p>
        </p:txBody>
      </p:sp>
      <p:sp>
        <p:nvSpPr>
          <p:cNvPr id="4" name="Slide Number Placeholder 3"/>
          <p:cNvSpPr>
            <a:spLocks noGrp="1"/>
          </p:cNvSpPr>
          <p:nvPr>
            <p:ph type="sldNum" sz="quarter" idx="10"/>
          </p:nvPr>
        </p:nvSpPr>
        <p:spPr/>
        <p:txBody>
          <a:bodyPr/>
          <a:lstStyle/>
          <a:p>
            <a:fld id="{2FD4D1F7-AB4F-4693-80A3-2AF6786DFAF6}" type="slidenum">
              <a:rPr lang="en-US" smtClean="0"/>
              <a:t>23</a:t>
            </a:fld>
            <a:endParaRPr lang="en-US"/>
          </a:p>
        </p:txBody>
      </p:sp>
    </p:spTree>
    <p:extLst>
      <p:ext uri="{BB962C8B-B14F-4D97-AF65-F5344CB8AC3E}">
        <p14:creationId xmlns:p14="http://schemas.microsoft.com/office/powerpoint/2010/main" val="7237831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D4D1F7-AB4F-4693-80A3-2AF6786DFAF6}" type="slidenum">
              <a:rPr lang="en-US" smtClean="0"/>
              <a:t>24</a:t>
            </a:fld>
            <a:endParaRPr lang="en-US"/>
          </a:p>
        </p:txBody>
      </p:sp>
    </p:spTree>
    <p:extLst>
      <p:ext uri="{BB962C8B-B14F-4D97-AF65-F5344CB8AC3E}">
        <p14:creationId xmlns:p14="http://schemas.microsoft.com/office/powerpoint/2010/main" val="10894027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Python based tool</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SRM Collider calculates unique ion signatures (UIS) for a given proteomic background, in this case the whole human proteome.  This tool simulates a typical SRM experiment performed on a triple </a:t>
            </a:r>
            <a:r>
              <a:rPr lang="en-US" b="1" baseline="0" dirty="0" err="1" smtClean="0"/>
              <a:t>quadropole</a:t>
            </a:r>
            <a:r>
              <a:rPr lang="en-US" b="1" baseline="0" dirty="0" smtClean="0"/>
              <a:t> instrument and incorporates the empirical fragment ion intensities and predicted retention time information to help solve the problem of transition redundancies in complex backgrounds.  This layout allows you to search a number of peptide transitions against different background databases.  </a:t>
            </a:r>
          </a:p>
          <a:p>
            <a:endParaRPr lang="en-US" b="1" baseline="0" dirty="0" smtClean="0"/>
          </a:p>
          <a:p>
            <a:r>
              <a:rPr lang="en-US" b="1" baseline="0" dirty="0" smtClean="0"/>
              <a:t>The parameters it uses are :  </a:t>
            </a:r>
          </a:p>
          <a:p>
            <a:pPr marL="228600" indent="-228600">
              <a:buAutoNum type="arabicPeriod"/>
            </a:pPr>
            <a:r>
              <a:rPr lang="en-US" b="1" baseline="0" dirty="0" smtClean="0"/>
              <a:t>Mass window</a:t>
            </a:r>
          </a:p>
          <a:p>
            <a:pPr marL="228600" indent="-228600">
              <a:buAutoNum type="arabicPeriod"/>
            </a:pPr>
            <a:r>
              <a:rPr lang="en-US" b="1" baseline="0" dirty="0" smtClean="0"/>
              <a:t>Background database</a:t>
            </a:r>
          </a:p>
          <a:p>
            <a:pPr marL="228600" indent="-228600">
              <a:buAutoNum type="arabicPeriod"/>
            </a:pPr>
            <a:r>
              <a:rPr lang="en-US" b="1" baseline="0" dirty="0" smtClean="0"/>
              <a:t>Number of missed cleavages</a:t>
            </a:r>
          </a:p>
          <a:p>
            <a:pPr marL="228600" indent="-228600">
              <a:buAutoNum type="arabicPeriod"/>
            </a:pPr>
            <a:r>
              <a:rPr lang="en-US" b="1" baseline="0" dirty="0" smtClean="0"/>
              <a:t>Modifications in the background</a:t>
            </a:r>
          </a:p>
          <a:p>
            <a:pPr marL="228600" indent="-228600">
              <a:buAutoNum type="arabicPeriod"/>
            </a:pPr>
            <a:r>
              <a:rPr lang="en-US" b="1" baseline="0" dirty="0" smtClean="0"/>
              <a:t>Ion series for the background</a:t>
            </a:r>
          </a:p>
          <a:p>
            <a:pPr marL="228600" indent="-228600">
              <a:buAutoNum type="arabicPeriod"/>
            </a:pPr>
            <a:r>
              <a:rPr lang="en-US" b="1" baseline="0" dirty="0" smtClean="0"/>
              <a:t>How many isotopes to consider</a:t>
            </a:r>
          </a:p>
          <a:p>
            <a:pPr marL="228600" indent="-228600">
              <a:buAutoNum type="arabicPeriod"/>
            </a:pPr>
            <a:r>
              <a:rPr lang="en-US" b="1" baseline="0" dirty="0" smtClean="0"/>
              <a:t>Retention time – to avoid false positives they stimulate time-schedule acquisition experiments using </a:t>
            </a:r>
            <a:r>
              <a:rPr lang="en-US" b="1" baseline="0" dirty="0" err="1" smtClean="0"/>
              <a:t>SSRCalc</a:t>
            </a:r>
            <a:r>
              <a:rPr lang="en-US" b="1" baseline="0" dirty="0" smtClean="0"/>
              <a:t> to predict retention times for all peptides in the respective background.  SSR unit of 4 (on a 30 minute gradient) corresponds to a 2 minute retention time window.  Here we used a value of 2, corresponding to 2 min (on a 60 minute gradient)</a:t>
            </a:r>
          </a:p>
          <a:p>
            <a:pPr marL="0" indent="0">
              <a:buNone/>
            </a:pPr>
            <a:endParaRPr lang="en-US" b="1" baseline="0" dirty="0" smtClean="0"/>
          </a:p>
          <a:p>
            <a:pPr marL="0" indent="0">
              <a:buNone/>
            </a:pPr>
            <a:r>
              <a:rPr lang="en-US" b="1" baseline="0" dirty="0" smtClean="0"/>
              <a:t>The search produces interfering peptides for each transition of the query peptide and unique ion signatures of the query up to order 5.  UIS are sets of transitions from the query peptide that are not found in any other peptide in the background.  </a:t>
            </a:r>
          </a:p>
          <a:p>
            <a:pPr marL="0" indent="0">
              <a:buNone/>
            </a:pPr>
            <a:endParaRPr lang="en-US" b="1" baseline="0" dirty="0" smtClean="0"/>
          </a:p>
          <a:p>
            <a:pPr marL="0" indent="0">
              <a:buNone/>
            </a:pPr>
            <a:r>
              <a:rPr lang="en-US" b="1" baseline="0" dirty="0" smtClean="0"/>
              <a:t>From here we chose peptides that had at least one transition with zero interferences.  </a:t>
            </a:r>
            <a:endParaRPr lang="en-US" b="1" dirty="0" smtClean="0"/>
          </a:p>
          <a:p>
            <a:endParaRPr lang="en-US" dirty="0"/>
          </a:p>
        </p:txBody>
      </p:sp>
      <p:sp>
        <p:nvSpPr>
          <p:cNvPr id="4" name="Slide Number Placeholder 3"/>
          <p:cNvSpPr>
            <a:spLocks noGrp="1"/>
          </p:cNvSpPr>
          <p:nvPr>
            <p:ph type="sldNum" sz="quarter" idx="10"/>
          </p:nvPr>
        </p:nvSpPr>
        <p:spPr/>
        <p:txBody>
          <a:bodyPr/>
          <a:lstStyle/>
          <a:p>
            <a:fld id="{2FD4D1F7-AB4F-4693-80A3-2AF6786DFAF6}" type="slidenum">
              <a:rPr lang="en-US" smtClean="0"/>
              <a:t>25</a:t>
            </a:fld>
            <a:endParaRPr lang="en-US"/>
          </a:p>
        </p:txBody>
      </p:sp>
    </p:spTree>
    <p:extLst>
      <p:ext uri="{BB962C8B-B14F-4D97-AF65-F5344CB8AC3E}">
        <p14:creationId xmlns:p14="http://schemas.microsoft.com/office/powerpoint/2010/main" val="23192853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4D1F7-AB4F-4693-80A3-2AF6786DFAF6}" type="slidenum">
              <a:rPr lang="en-US" smtClean="0"/>
              <a:t>26</a:t>
            </a:fld>
            <a:endParaRPr lang="en-US"/>
          </a:p>
        </p:txBody>
      </p:sp>
    </p:spTree>
    <p:extLst>
      <p:ext uri="{BB962C8B-B14F-4D97-AF65-F5344CB8AC3E}">
        <p14:creationId xmlns:p14="http://schemas.microsoft.com/office/powerpoint/2010/main" val="9129697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4D1F7-AB4F-4693-80A3-2AF6786DFAF6}" type="slidenum">
              <a:rPr lang="en-US" smtClean="0"/>
              <a:t>27</a:t>
            </a:fld>
            <a:endParaRPr lang="en-US"/>
          </a:p>
        </p:txBody>
      </p:sp>
    </p:spTree>
    <p:extLst>
      <p:ext uri="{BB962C8B-B14F-4D97-AF65-F5344CB8AC3E}">
        <p14:creationId xmlns:p14="http://schemas.microsoft.com/office/powerpoint/2010/main" val="38639326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4D1F7-AB4F-4693-80A3-2AF6786DFAF6}" type="slidenum">
              <a:rPr lang="en-US" smtClean="0"/>
              <a:t>28</a:t>
            </a:fld>
            <a:endParaRPr lang="en-US"/>
          </a:p>
        </p:txBody>
      </p:sp>
    </p:spTree>
    <p:extLst>
      <p:ext uri="{BB962C8B-B14F-4D97-AF65-F5344CB8AC3E}">
        <p14:creationId xmlns:p14="http://schemas.microsoft.com/office/powerpoint/2010/main" val="12480415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4D1F7-AB4F-4693-80A3-2AF6786DFAF6}" type="slidenum">
              <a:rPr lang="en-US" smtClean="0"/>
              <a:t>29</a:t>
            </a:fld>
            <a:endParaRPr lang="en-US"/>
          </a:p>
        </p:txBody>
      </p:sp>
    </p:spTree>
    <p:extLst>
      <p:ext uri="{BB962C8B-B14F-4D97-AF65-F5344CB8AC3E}">
        <p14:creationId xmlns:p14="http://schemas.microsoft.com/office/powerpoint/2010/main" val="3789603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you’ve seen in previous classes, we lyse the sample, fractionate and digest using an enzyme (in most cases trypsin).  Following this we can do proteomic identification and quantitation through LC-MS.  You’ve already heard about shotgun proteomics, in which the MS1 scan occurs and the instrument selects peptides based on proteomics.  These peptides are fractionated and the MS2 spectra is collected.  These spectra are then used in protein identification using database search.  </a:t>
            </a:r>
            <a:r>
              <a:rPr lang="en-US" dirty="0" smtClean="0"/>
              <a:t>Shotgun</a:t>
            </a:r>
            <a:r>
              <a:rPr lang="en-US" baseline="0" dirty="0" smtClean="0"/>
              <a:t> proteomics is known as data dependent acquisition because peptide fragmentation is guided by the abundance of precursor ions. </a:t>
            </a:r>
            <a:r>
              <a:rPr lang="en-US" dirty="0" smtClean="0"/>
              <a:t>This method is powerful</a:t>
            </a:r>
            <a:r>
              <a:rPr lang="en-US" baseline="0" dirty="0" smtClean="0"/>
              <a:t> for protein identification but not quantitation due to its low sensitivity.  Another method, known as targeted MS is far better for quantitation.  In targeted MS, we preselect for a precursor ion in MS1, and fragment this peptide in MS2.  We then use the precursor-fragment pair for peptide identification.  </a:t>
            </a:r>
          </a:p>
          <a:p>
            <a:endParaRPr lang="en-US" baseline="0" dirty="0" smtClean="0"/>
          </a:p>
          <a:p>
            <a:r>
              <a:rPr lang="en-US" baseline="0" dirty="0" smtClean="0"/>
              <a:t>Shotgun is used for discovery and large scale mapping of cellular proteomes </a:t>
            </a:r>
            <a:endParaRPr lang="en-US" dirty="0"/>
          </a:p>
        </p:txBody>
      </p:sp>
      <p:sp>
        <p:nvSpPr>
          <p:cNvPr id="4" name="Slide Number Placeholder 3"/>
          <p:cNvSpPr>
            <a:spLocks noGrp="1"/>
          </p:cNvSpPr>
          <p:nvPr>
            <p:ph type="sldNum" sz="quarter" idx="10"/>
          </p:nvPr>
        </p:nvSpPr>
        <p:spPr/>
        <p:txBody>
          <a:bodyPr/>
          <a:lstStyle/>
          <a:p>
            <a:fld id="{2FD4D1F7-AB4F-4693-80A3-2AF6786DFAF6}" type="slidenum">
              <a:rPr lang="en-US" smtClean="0"/>
              <a:t>3</a:t>
            </a:fld>
            <a:endParaRPr lang="en-US"/>
          </a:p>
        </p:txBody>
      </p:sp>
    </p:spTree>
    <p:extLst>
      <p:ext uri="{BB962C8B-B14F-4D97-AF65-F5344CB8AC3E}">
        <p14:creationId xmlns:p14="http://schemas.microsoft.com/office/powerpoint/2010/main" val="21899245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 MRM mass spectra of </a:t>
            </a:r>
            <a:r>
              <a:rPr lang="en-US" sz="1200" b="0" i="0" kern="1200" dirty="0" err="1" smtClean="0">
                <a:solidFill>
                  <a:schemeClr val="tx1"/>
                </a:solidFill>
                <a:effectLst/>
                <a:latin typeface="+mn-lt"/>
                <a:ea typeface="+mn-ea"/>
                <a:cs typeface="+mn-cs"/>
              </a:rPr>
              <a:t>analyte</a:t>
            </a:r>
            <a:r>
              <a:rPr lang="en-US" sz="1200" b="0" i="0" kern="1200" dirty="0" smtClean="0">
                <a:solidFill>
                  <a:schemeClr val="tx1"/>
                </a:solidFill>
                <a:effectLst/>
                <a:latin typeface="+mn-lt"/>
                <a:ea typeface="+mn-ea"/>
                <a:cs typeface="+mn-cs"/>
              </a:rPr>
              <a:t> peptide (LFTGHPETLEK, blue spectra) and the corresponding heavy SIS peptide (red spectra) in digested plasma matrix. Three separate LC-MRM-MS runs are shown with a fixed amount of SIS peptide (50 </a:t>
            </a:r>
            <a:r>
              <a:rPr lang="en-US" sz="1200" b="0" i="0" kern="1200" dirty="0" err="1" smtClean="0">
                <a:solidFill>
                  <a:schemeClr val="tx1"/>
                </a:solidFill>
                <a:effectLst/>
                <a:latin typeface="+mn-lt"/>
                <a:ea typeface="+mn-ea"/>
                <a:cs typeface="+mn-cs"/>
              </a:rPr>
              <a:t>fmol</a:t>
            </a:r>
            <a:r>
              <a:rPr lang="en-US" sz="1200" b="0" i="0" kern="1200" dirty="0" smtClean="0">
                <a:solidFill>
                  <a:schemeClr val="tx1"/>
                </a:solidFill>
                <a:effectLst/>
                <a:latin typeface="+mn-lt"/>
                <a:ea typeface="+mn-ea"/>
                <a:cs typeface="+mn-cs"/>
              </a:rPr>
              <a:t>) and varying </a:t>
            </a:r>
            <a:r>
              <a:rPr lang="en-US" sz="1200" b="0" i="0" kern="1200" dirty="0" err="1" smtClean="0">
                <a:solidFill>
                  <a:schemeClr val="tx1"/>
                </a:solidFill>
                <a:effectLst/>
                <a:latin typeface="+mn-lt"/>
                <a:ea typeface="+mn-ea"/>
                <a:cs typeface="+mn-cs"/>
              </a:rPr>
              <a:t>analyte</a:t>
            </a:r>
            <a:r>
              <a:rPr lang="en-US" sz="1200" b="0" i="0" kern="1200" dirty="0" smtClean="0">
                <a:solidFill>
                  <a:schemeClr val="tx1"/>
                </a:solidFill>
                <a:effectLst/>
                <a:latin typeface="+mn-lt"/>
                <a:ea typeface="+mn-ea"/>
                <a:cs typeface="+mn-cs"/>
              </a:rPr>
              <a:t> peptide (1, 46, and 500 </a:t>
            </a:r>
            <a:r>
              <a:rPr lang="en-US" sz="1200" b="0" i="0" kern="1200" dirty="0" err="1" smtClean="0">
                <a:solidFill>
                  <a:schemeClr val="tx1"/>
                </a:solidFill>
                <a:effectLst/>
                <a:latin typeface="+mn-lt"/>
                <a:ea typeface="+mn-ea"/>
                <a:cs typeface="+mn-cs"/>
              </a:rPr>
              <a:t>fmol</a:t>
            </a:r>
            <a:r>
              <a:rPr lang="en-US" sz="1200" b="0" i="0" kern="1200" dirty="0" smtClean="0">
                <a:solidFill>
                  <a:schemeClr val="tx1"/>
                </a:solidFill>
                <a:effectLst/>
                <a:latin typeface="+mn-lt"/>
                <a:ea typeface="+mn-ea"/>
                <a:cs typeface="+mn-cs"/>
              </a:rPr>
              <a:t>) spiked into 1 </a:t>
            </a:r>
            <a:r>
              <a:rPr lang="en-US" sz="1200" b="0" i="1" kern="1200" dirty="0" err="1" smtClean="0">
                <a:solidFill>
                  <a:schemeClr val="tx1"/>
                </a:solidFill>
                <a:effectLst/>
                <a:latin typeface="+mn-lt"/>
                <a:ea typeface="+mn-ea"/>
                <a:cs typeface="+mn-cs"/>
              </a:rPr>
              <a:t>μ</a:t>
            </a:r>
            <a:r>
              <a:rPr lang="en-US" sz="1200" b="0" i="0" kern="1200" dirty="0" err="1" smtClean="0">
                <a:solidFill>
                  <a:schemeClr val="tx1"/>
                </a:solidFill>
                <a:effectLst/>
                <a:latin typeface="+mn-lt"/>
                <a:ea typeface="+mn-ea"/>
                <a:cs typeface="+mn-cs"/>
              </a:rPr>
              <a:t>g</a:t>
            </a:r>
            <a:r>
              <a:rPr lang="en-US" sz="1200" b="0" i="0" kern="1200" dirty="0" smtClean="0">
                <a:solidFill>
                  <a:schemeClr val="tx1"/>
                </a:solidFill>
                <a:effectLst/>
                <a:latin typeface="+mn-lt"/>
                <a:ea typeface="+mn-ea"/>
                <a:cs typeface="+mn-cs"/>
              </a:rPr>
              <a:t> digested plasma. Although the absolute intensities of the fragments (</a:t>
            </a:r>
            <a:r>
              <a:rPr lang="en-US" sz="1200" b="0" i="1" kern="1200" dirty="0" smtClean="0">
                <a:solidFill>
                  <a:schemeClr val="tx1"/>
                </a:solidFill>
                <a:effectLst/>
                <a:latin typeface="+mn-lt"/>
                <a:ea typeface="+mn-ea"/>
                <a:cs typeface="+mn-cs"/>
              </a:rPr>
              <a:t>y</a:t>
            </a:r>
            <a:r>
              <a:rPr lang="en-US" sz="1200" b="0" i="0" kern="1200" dirty="0" smtClean="0">
                <a:solidFill>
                  <a:schemeClr val="tx1"/>
                </a:solidFill>
                <a:effectLst/>
                <a:latin typeface="+mn-lt"/>
                <a:ea typeface="+mn-ea"/>
                <a:cs typeface="+mn-cs"/>
              </a:rPr>
              <a:t> axes) vary with concentration and potentially as a function of sample introduction into the mass spectrometer, the relative intensities of the product ions at </a:t>
            </a:r>
            <a:r>
              <a:rPr lang="en-US" sz="1200" b="0" i="1" kern="1200" dirty="0" smtClean="0">
                <a:solidFill>
                  <a:schemeClr val="tx1"/>
                </a:solidFill>
                <a:effectLst/>
                <a:latin typeface="+mn-lt"/>
                <a:ea typeface="+mn-ea"/>
                <a:cs typeface="+mn-cs"/>
              </a:rPr>
              <a:t>m</a:t>
            </a:r>
            <a:r>
              <a:rPr lang="en-US" sz="1200" b="0" i="0" kern="1200" dirty="0" smtClean="0">
                <a:solidFill>
                  <a:schemeClr val="tx1"/>
                </a:solidFill>
                <a:effectLst/>
                <a:latin typeface="+mn-lt"/>
                <a:ea typeface="+mn-ea"/>
                <a:cs typeface="+mn-cs"/>
              </a:rPr>
              <a:t>/</a:t>
            </a:r>
            <a:r>
              <a:rPr lang="en-US" sz="1200" b="0" i="1" kern="1200" dirty="0" smtClean="0">
                <a:solidFill>
                  <a:schemeClr val="tx1"/>
                </a:solidFill>
                <a:effectLst/>
                <a:latin typeface="+mn-lt"/>
                <a:ea typeface="+mn-ea"/>
                <a:cs typeface="+mn-cs"/>
              </a:rPr>
              <a:t>z</a:t>
            </a:r>
            <a:r>
              <a:rPr lang="en-US" sz="1200" b="0" i="0" kern="1200" dirty="0" smtClean="0">
                <a:solidFill>
                  <a:schemeClr val="tx1"/>
                </a:solidFill>
                <a:effectLst/>
                <a:latin typeface="+mn-lt"/>
                <a:ea typeface="+mn-ea"/>
                <a:cs typeface="+mn-cs"/>
              </a:rPr>
              <a:t> 506.3, 579.8, and 716.4 maintain a constant relationship with one another. Furthermore, the relative intensities of the </a:t>
            </a:r>
            <a:r>
              <a:rPr lang="en-US" sz="1200" b="0" i="0" kern="1200" dirty="0" err="1" smtClean="0">
                <a:solidFill>
                  <a:schemeClr val="tx1"/>
                </a:solidFill>
                <a:effectLst/>
                <a:latin typeface="+mn-lt"/>
                <a:ea typeface="+mn-ea"/>
                <a:cs typeface="+mn-cs"/>
              </a:rPr>
              <a:t>analyte</a:t>
            </a:r>
            <a:r>
              <a:rPr lang="en-US" sz="1200" b="0" i="0" kern="1200" dirty="0" smtClean="0">
                <a:solidFill>
                  <a:schemeClr val="tx1"/>
                </a:solidFill>
                <a:effectLst/>
                <a:latin typeface="+mn-lt"/>
                <a:ea typeface="+mn-ea"/>
                <a:cs typeface="+mn-cs"/>
              </a:rPr>
              <a:t> fragment ions agree precisely with the intensities of the fragment ions from the heavy peptide. (B), Example of an interference in peptide ESDTSYVSLK (transition y</a:t>
            </a:r>
            <a:r>
              <a:rPr lang="en-US" sz="1200" b="0" i="0" kern="1200" baseline="-25000" dirty="0" smtClean="0">
                <a:solidFill>
                  <a:schemeClr val="tx1"/>
                </a:solidFill>
                <a:effectLst/>
                <a:latin typeface="+mn-lt"/>
                <a:ea typeface="+mn-ea"/>
                <a:cs typeface="+mn-cs"/>
              </a:rPr>
              <a:t>5</a:t>
            </a:r>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m</a:t>
            </a:r>
            <a:r>
              <a:rPr lang="en-US" sz="1200" b="0" i="0" kern="1200" dirty="0" smtClean="0">
                <a:solidFill>
                  <a:schemeClr val="tx1"/>
                </a:solidFill>
                <a:effectLst/>
                <a:latin typeface="+mn-lt"/>
                <a:ea typeface="+mn-ea"/>
                <a:cs typeface="+mn-cs"/>
              </a:rPr>
              <a:t>/</a:t>
            </a:r>
            <a:r>
              <a:rPr lang="en-US" sz="1200" b="0" i="1" kern="1200" dirty="0" smtClean="0">
                <a:solidFill>
                  <a:schemeClr val="tx1"/>
                </a:solidFill>
                <a:effectLst/>
                <a:latin typeface="+mn-lt"/>
                <a:ea typeface="+mn-ea"/>
                <a:cs typeface="+mn-cs"/>
              </a:rPr>
              <a:t>z</a:t>
            </a:r>
            <a:r>
              <a:rPr lang="en-US" sz="1200" b="0" i="0" kern="1200" dirty="0" smtClean="0">
                <a:solidFill>
                  <a:schemeClr val="tx1"/>
                </a:solidFill>
                <a:effectLst/>
                <a:latin typeface="+mn-lt"/>
                <a:ea typeface="+mn-ea"/>
                <a:cs typeface="+mn-cs"/>
              </a:rPr>
              <a:t> 564.8/609.4) in digested plasma, which gives rise to an altered MRM-MS profile. The XICs are shown for the 3 transitions monitored for </a:t>
            </a:r>
            <a:r>
              <a:rPr lang="en-US" sz="1200" b="0" i="0" kern="1200" dirty="0" err="1" smtClean="0">
                <a:solidFill>
                  <a:schemeClr val="tx1"/>
                </a:solidFill>
                <a:effectLst/>
                <a:latin typeface="+mn-lt"/>
                <a:ea typeface="+mn-ea"/>
                <a:cs typeface="+mn-cs"/>
              </a:rPr>
              <a:t>analyte</a:t>
            </a:r>
            <a:r>
              <a:rPr lang="en-US" sz="1200" b="0" i="0" kern="1200" dirty="0" smtClean="0">
                <a:solidFill>
                  <a:schemeClr val="tx1"/>
                </a:solidFill>
                <a:effectLst/>
                <a:latin typeface="+mn-lt"/>
                <a:ea typeface="+mn-ea"/>
                <a:cs typeface="+mn-cs"/>
              </a:rPr>
              <a:t> peptide (top) and SIS peptide (bottom).</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Use of SID-MRM-MS methods for accurate peptide quantification relies on the physiochemical similarities between the </a:t>
            </a:r>
            <a:r>
              <a:rPr lang="en-US" sz="1200" b="0" i="0" kern="1200" dirty="0" err="1" smtClean="0">
                <a:solidFill>
                  <a:schemeClr val="tx1"/>
                </a:solidFill>
                <a:effectLst/>
                <a:latin typeface="+mn-lt"/>
                <a:ea typeface="+mn-ea"/>
                <a:cs typeface="+mn-cs"/>
              </a:rPr>
              <a:t>analyte</a:t>
            </a:r>
            <a:r>
              <a:rPr lang="en-US" sz="1200" b="0" i="0" kern="1200" dirty="0" smtClean="0">
                <a:solidFill>
                  <a:schemeClr val="tx1"/>
                </a:solidFill>
                <a:effectLst/>
                <a:latin typeface="+mn-lt"/>
                <a:ea typeface="+mn-ea"/>
                <a:cs typeface="+mn-cs"/>
              </a:rPr>
              <a:t> peptide and its stable isotope–labeled analog. Under identical conditions of chromatography, ionization, and collision-induced dissociation, each peptide and its corresponding fragment ions are sequentially detected on a millisecond time scale in the mass spectrometer. Quantification is accomplished by comparing the intensity of the </a:t>
            </a:r>
            <a:r>
              <a:rPr lang="en-US" sz="1200" b="0" i="0" kern="1200" dirty="0" err="1" smtClean="0">
                <a:solidFill>
                  <a:schemeClr val="tx1"/>
                </a:solidFill>
                <a:effectLst/>
                <a:latin typeface="+mn-lt"/>
                <a:ea typeface="+mn-ea"/>
                <a:cs typeface="+mn-cs"/>
              </a:rPr>
              <a:t>analyte</a:t>
            </a:r>
            <a:r>
              <a:rPr lang="en-US" sz="1200" b="0" i="0" kern="1200" dirty="0" smtClean="0">
                <a:solidFill>
                  <a:schemeClr val="tx1"/>
                </a:solidFill>
                <a:effectLst/>
                <a:latin typeface="+mn-lt"/>
                <a:ea typeface="+mn-ea"/>
                <a:cs typeface="+mn-cs"/>
              </a:rPr>
              <a:t> signal measured by the mass spectrometer with that of the SIS, which is added to the sample in a known quantity. Under the same conditions, the </a:t>
            </a:r>
            <a:r>
              <a:rPr lang="en-US" sz="1200" b="0" i="0" kern="1200" dirty="0" err="1" smtClean="0">
                <a:solidFill>
                  <a:schemeClr val="tx1"/>
                </a:solidFill>
                <a:effectLst/>
                <a:latin typeface="+mn-lt"/>
                <a:ea typeface="+mn-ea"/>
                <a:cs typeface="+mn-cs"/>
              </a:rPr>
              <a:t>analyte</a:t>
            </a:r>
            <a:r>
              <a:rPr lang="en-US" sz="1200" b="0" i="0" kern="1200" dirty="0" smtClean="0">
                <a:solidFill>
                  <a:schemeClr val="tx1"/>
                </a:solidFill>
                <a:effectLst/>
                <a:latin typeface="+mn-lt"/>
                <a:ea typeface="+mn-ea"/>
                <a:cs typeface="+mn-cs"/>
              </a:rPr>
              <a:t> and the SIS peptide dissociate to generate the same pattern of fragment ions, which differ only by </a:t>
            </a:r>
            <a:r>
              <a:rPr lang="en-US" sz="1200" b="0" i="1" kern="1200" dirty="0" smtClean="0">
                <a:solidFill>
                  <a:schemeClr val="tx1"/>
                </a:solidFill>
                <a:effectLst/>
                <a:latin typeface="+mn-lt"/>
                <a:ea typeface="+mn-ea"/>
                <a:cs typeface="+mn-cs"/>
              </a:rPr>
              <a:t>m/z</a:t>
            </a:r>
            <a:r>
              <a:rPr lang="en-US" sz="1200" b="0" i="0" kern="1200" dirty="0" smtClean="0">
                <a:solidFill>
                  <a:schemeClr val="tx1"/>
                </a:solidFill>
                <a:effectLst/>
                <a:latin typeface="+mn-lt"/>
                <a:ea typeface="+mn-ea"/>
                <a:cs typeface="+mn-cs"/>
              </a:rPr>
              <a:t> [reflecting addition of the stable isotope–labeled amino acid(s)] and absolute intensity. Importantly, the relative intensities of the complement of product ions formed by each precursor are nearly identical, as long as the amount of peptide detected is within the linear range of detection by MS </a:t>
            </a:r>
            <a:endParaRPr lang="en-US" dirty="0"/>
          </a:p>
        </p:txBody>
      </p:sp>
      <p:sp>
        <p:nvSpPr>
          <p:cNvPr id="4" name="Slide Number Placeholder 3"/>
          <p:cNvSpPr>
            <a:spLocks noGrp="1"/>
          </p:cNvSpPr>
          <p:nvPr>
            <p:ph type="sldNum" sz="quarter" idx="10"/>
          </p:nvPr>
        </p:nvSpPr>
        <p:spPr/>
        <p:txBody>
          <a:bodyPr/>
          <a:lstStyle/>
          <a:p>
            <a:fld id="{2FD4D1F7-AB4F-4693-80A3-2AF6786DFAF6}" type="slidenum">
              <a:rPr lang="en-US" smtClean="0"/>
              <a:t>30</a:t>
            </a:fld>
            <a:endParaRPr lang="en-US"/>
          </a:p>
        </p:txBody>
      </p:sp>
    </p:spTree>
    <p:extLst>
      <p:ext uri="{BB962C8B-B14F-4D97-AF65-F5344CB8AC3E}">
        <p14:creationId xmlns:p14="http://schemas.microsoft.com/office/powerpoint/2010/main" val="36978471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4D1F7-AB4F-4693-80A3-2AF6786DFAF6}" type="slidenum">
              <a:rPr lang="en-US" smtClean="0"/>
              <a:t>31</a:t>
            </a:fld>
            <a:endParaRPr lang="en-US"/>
          </a:p>
        </p:txBody>
      </p:sp>
    </p:spTree>
    <p:extLst>
      <p:ext uri="{BB962C8B-B14F-4D97-AF65-F5344CB8AC3E}">
        <p14:creationId xmlns:p14="http://schemas.microsoft.com/office/powerpoint/2010/main" val="9208741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4D1F7-AB4F-4693-80A3-2AF6786DFAF6}" type="slidenum">
              <a:rPr lang="en-US" smtClean="0"/>
              <a:t>32</a:t>
            </a:fld>
            <a:endParaRPr lang="en-US"/>
          </a:p>
        </p:txBody>
      </p:sp>
    </p:spTree>
    <p:extLst>
      <p:ext uri="{BB962C8B-B14F-4D97-AF65-F5344CB8AC3E}">
        <p14:creationId xmlns:p14="http://schemas.microsoft.com/office/powerpoint/2010/main" val="1630470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4D1F7-AB4F-4693-80A3-2AF6786DFAF6}" type="slidenum">
              <a:rPr lang="en-US" smtClean="0"/>
              <a:t>33</a:t>
            </a:fld>
            <a:endParaRPr lang="en-US"/>
          </a:p>
        </p:txBody>
      </p:sp>
    </p:spTree>
    <p:extLst>
      <p:ext uri="{BB962C8B-B14F-4D97-AF65-F5344CB8AC3E}">
        <p14:creationId xmlns:p14="http://schemas.microsoft.com/office/powerpoint/2010/main" val="3244867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4D1F7-AB4F-4693-80A3-2AF6786DFAF6}" type="slidenum">
              <a:rPr lang="en-US" smtClean="0"/>
              <a:t>34</a:t>
            </a:fld>
            <a:endParaRPr lang="en-US"/>
          </a:p>
        </p:txBody>
      </p:sp>
    </p:spTree>
    <p:extLst>
      <p:ext uri="{BB962C8B-B14F-4D97-AF65-F5344CB8AC3E}">
        <p14:creationId xmlns:p14="http://schemas.microsoft.com/office/powerpoint/2010/main" val="4076875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4D1F7-AB4F-4693-80A3-2AF6786DFAF6}" type="slidenum">
              <a:rPr lang="en-US" smtClean="0"/>
              <a:t>35</a:t>
            </a:fld>
            <a:endParaRPr lang="en-US"/>
          </a:p>
        </p:txBody>
      </p:sp>
    </p:spTree>
    <p:extLst>
      <p:ext uri="{BB962C8B-B14F-4D97-AF65-F5344CB8AC3E}">
        <p14:creationId xmlns:p14="http://schemas.microsoft.com/office/powerpoint/2010/main" val="12196730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Stages of an SRM experiment and publicly available tools and databases to support each step.</a:t>
            </a:r>
          </a:p>
          <a:p>
            <a:r>
              <a:rPr lang="en-US" dirty="0" smtClean="0"/>
              <a:t>Target peptides for each target protein are selected based on genomic information and information </a:t>
            </a:r>
          </a:p>
          <a:p>
            <a:r>
              <a:rPr lang="en-US" dirty="0" smtClean="0"/>
              <a:t>stored in publicly accessible proteomic data repositories or computational prediction. Suitable SRM </a:t>
            </a:r>
          </a:p>
          <a:p>
            <a:r>
              <a:rPr lang="en-US" dirty="0" smtClean="0"/>
              <a:t>transitions for each target peptide are empirically extracted from mass spectrometry data, preferably </a:t>
            </a:r>
          </a:p>
          <a:p>
            <a:r>
              <a:rPr lang="en-US" dirty="0" smtClean="0"/>
              <a:t>collected on triple </a:t>
            </a:r>
            <a:r>
              <a:rPr lang="en-US" dirty="0" err="1" smtClean="0"/>
              <a:t>quadrupole</a:t>
            </a:r>
            <a:r>
              <a:rPr lang="en-US" dirty="0" smtClean="0"/>
              <a:t>-type instruments, or calculated, using suitable computational interfaces. </a:t>
            </a:r>
          </a:p>
          <a:p>
            <a:r>
              <a:rPr lang="en-US" dirty="0" smtClean="0"/>
              <a:t>Optionally, SRM transitions are derived from consensus spectra obtained from synthetic peptide </a:t>
            </a:r>
          </a:p>
          <a:p>
            <a:r>
              <a:rPr lang="en-US" dirty="0" smtClean="0"/>
              <a:t>libraries, measured in batches on a triple </a:t>
            </a:r>
            <a:r>
              <a:rPr lang="en-US" dirty="0" err="1" smtClean="0"/>
              <a:t>quadrupole</a:t>
            </a:r>
            <a:r>
              <a:rPr lang="en-US" dirty="0" smtClean="0"/>
              <a:t> instrument. The validated SRM assays are shared </a:t>
            </a:r>
          </a:p>
          <a:p>
            <a:r>
              <a:rPr lang="en-US" dirty="0" smtClean="0"/>
              <a:t>within the scientific community via publicly accessible databases and used to measure the target </a:t>
            </a:r>
          </a:p>
          <a:p>
            <a:r>
              <a:rPr lang="en-US" dirty="0" smtClean="0"/>
              <a:t>peptides and thus target proteins in the sample(s) of interest. The resulting SRM peaks are then </a:t>
            </a:r>
          </a:p>
          <a:p>
            <a:r>
              <a:rPr lang="en-US" dirty="0" smtClean="0"/>
              <a:t>evaluated for their capability to specifically detect the target peptide and quantitatively analyzed to </a:t>
            </a:r>
          </a:p>
          <a:p>
            <a:r>
              <a:rPr lang="en-US" dirty="0" smtClean="0"/>
              <a:t>derive the abundance (changes) of the target </a:t>
            </a:r>
            <a:r>
              <a:rPr lang="en-US" dirty="0" err="1" smtClean="0"/>
              <a:t>analytes</a:t>
            </a:r>
            <a:endParaRPr lang="en-US" dirty="0" smtClean="0"/>
          </a:p>
          <a:p>
            <a:endParaRPr lang="en-US" dirty="0" smtClean="0"/>
          </a:p>
          <a:p>
            <a:r>
              <a:rPr lang="en-US" dirty="0" smtClean="0"/>
              <a:t>MS experiments have been performed and the data has been deposited</a:t>
            </a:r>
            <a:r>
              <a:rPr lang="en-US" baseline="0" dirty="0" smtClean="0"/>
              <a:t> in online repositories (</a:t>
            </a:r>
            <a:r>
              <a:rPr lang="en-US" baseline="0" dirty="0" err="1" smtClean="0"/>
              <a:t>PeptideAtlas</a:t>
            </a:r>
            <a:r>
              <a:rPr lang="en-US" baseline="0" dirty="0" smtClean="0"/>
              <a:t>, Human </a:t>
            </a:r>
            <a:r>
              <a:rPr lang="en-US" baseline="0" dirty="0" err="1" smtClean="0"/>
              <a:t>Proteinpedia</a:t>
            </a:r>
            <a:r>
              <a:rPr lang="en-US" baseline="0" dirty="0" smtClean="0"/>
              <a:t>, GPMDB, PRIDE)</a:t>
            </a:r>
            <a:endParaRPr lang="en-US" dirty="0"/>
          </a:p>
        </p:txBody>
      </p:sp>
      <p:sp>
        <p:nvSpPr>
          <p:cNvPr id="4" name="Slide Number Placeholder 3"/>
          <p:cNvSpPr>
            <a:spLocks noGrp="1"/>
          </p:cNvSpPr>
          <p:nvPr>
            <p:ph type="sldNum" sz="quarter" idx="10"/>
          </p:nvPr>
        </p:nvSpPr>
        <p:spPr/>
        <p:txBody>
          <a:bodyPr/>
          <a:lstStyle/>
          <a:p>
            <a:fld id="{2FD4D1F7-AB4F-4693-80A3-2AF6786DFAF6}" type="slidenum">
              <a:rPr lang="en-US" smtClean="0"/>
              <a:t>36</a:t>
            </a:fld>
            <a:endParaRPr lang="en-US"/>
          </a:p>
        </p:txBody>
      </p:sp>
    </p:spTree>
    <p:extLst>
      <p:ext uri="{BB962C8B-B14F-4D97-AF65-F5344CB8AC3E}">
        <p14:creationId xmlns:p14="http://schemas.microsoft.com/office/powerpoint/2010/main" val="28357948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4D1F7-AB4F-4693-80A3-2AF6786DFAF6}" type="slidenum">
              <a:rPr lang="en-US" smtClean="0"/>
              <a:t>37</a:t>
            </a:fld>
            <a:endParaRPr lang="en-US"/>
          </a:p>
        </p:txBody>
      </p:sp>
    </p:spTree>
    <p:extLst>
      <p:ext uri="{BB962C8B-B14F-4D97-AF65-F5344CB8AC3E}">
        <p14:creationId xmlns:p14="http://schemas.microsoft.com/office/powerpoint/2010/main" val="13202931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4D1F7-AB4F-4693-80A3-2AF6786DFAF6}" type="slidenum">
              <a:rPr lang="en-US" smtClean="0"/>
              <a:t>38</a:t>
            </a:fld>
            <a:endParaRPr lang="en-US"/>
          </a:p>
        </p:txBody>
      </p:sp>
    </p:spTree>
    <p:extLst>
      <p:ext uri="{BB962C8B-B14F-4D97-AF65-F5344CB8AC3E}">
        <p14:creationId xmlns:p14="http://schemas.microsoft.com/office/powerpoint/2010/main" val="41932246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4D1F7-AB4F-4693-80A3-2AF6786DFAF6}" type="slidenum">
              <a:rPr lang="en-US" smtClean="0"/>
              <a:t>39</a:t>
            </a:fld>
            <a:endParaRPr lang="en-US"/>
          </a:p>
        </p:txBody>
      </p:sp>
    </p:spTree>
    <p:extLst>
      <p:ext uri="{BB962C8B-B14F-4D97-AF65-F5344CB8AC3E}">
        <p14:creationId xmlns:p14="http://schemas.microsoft.com/office/powerpoint/2010/main" val="3694181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most</a:t>
            </a:r>
            <a:r>
              <a:rPr lang="en-US" baseline="0" dirty="0" smtClean="0"/>
              <a:t> used method for targeted MS is known as SRM. This requires the use of a triple </a:t>
            </a:r>
            <a:r>
              <a:rPr lang="en-US" baseline="0" dirty="0" err="1" smtClean="0"/>
              <a:t>quadrupole</a:t>
            </a:r>
            <a:r>
              <a:rPr lang="en-US" baseline="0" dirty="0" smtClean="0"/>
              <a:t> instrument which acts as ion filters. On the top panel you see normal MS/MS operating mode, in which the peptides are ionized and a peptide is selected in Q1.  The peptide is then fragmented in Q2 and all of the fragments are detected in Q3.  The SRM works differently in that following ionization, the first </a:t>
            </a:r>
            <a:r>
              <a:rPr lang="en-US" baseline="0" dirty="0" err="1" smtClean="0"/>
              <a:t>quadrupole</a:t>
            </a:r>
            <a:r>
              <a:rPr lang="en-US" baseline="0" dirty="0" smtClean="0"/>
              <a:t> is set to only allow the predefined m/z value of the precursor ion to pass into the second </a:t>
            </a:r>
            <a:r>
              <a:rPr lang="en-US" baseline="0" dirty="0" err="1" smtClean="0"/>
              <a:t>quadrupole</a:t>
            </a:r>
            <a:r>
              <a:rPr lang="en-US" baseline="0" dirty="0" smtClean="0"/>
              <a:t> or the collision cell.  In the collision cell, the selected ions enter an higher pressure region with argon or nitrogen gas resulting in low energy </a:t>
            </a:r>
            <a:r>
              <a:rPr lang="en-US" baseline="0" dirty="0" err="1" smtClean="0"/>
              <a:t>collisitions</a:t>
            </a:r>
            <a:r>
              <a:rPr lang="en-US" baseline="0" dirty="0" smtClean="0"/>
              <a:t> and </a:t>
            </a:r>
            <a:r>
              <a:rPr lang="en-US" baseline="0" dirty="0" err="1" smtClean="0"/>
              <a:t>framgementation</a:t>
            </a:r>
            <a:r>
              <a:rPr lang="en-US" baseline="0" dirty="0" smtClean="0"/>
              <a:t> of the selected precursor ion into many project ions.  Finally, only the pre-selected product ion with specific m/z values are allowed to pass through the third </a:t>
            </a:r>
            <a:r>
              <a:rPr lang="en-US" baseline="0" dirty="0" err="1" smtClean="0"/>
              <a:t>quadrupole</a:t>
            </a:r>
            <a:r>
              <a:rPr lang="en-US" baseline="0" dirty="0" smtClean="0"/>
              <a:t> and on to the detector.  The result is a very selective means for separating the target ions away from everything that is being introduced into the MS. </a:t>
            </a:r>
            <a:endParaRPr lang="en-US" dirty="0"/>
          </a:p>
        </p:txBody>
      </p:sp>
      <p:sp>
        <p:nvSpPr>
          <p:cNvPr id="4" name="Slide Number Placeholder 3"/>
          <p:cNvSpPr>
            <a:spLocks noGrp="1"/>
          </p:cNvSpPr>
          <p:nvPr>
            <p:ph type="sldNum" sz="quarter" idx="10"/>
          </p:nvPr>
        </p:nvSpPr>
        <p:spPr/>
        <p:txBody>
          <a:bodyPr/>
          <a:lstStyle/>
          <a:p>
            <a:fld id="{2FD4D1F7-AB4F-4693-80A3-2AF6786DFAF6}" type="slidenum">
              <a:rPr lang="en-US" smtClean="0"/>
              <a:t>4</a:t>
            </a:fld>
            <a:endParaRPr lang="en-US"/>
          </a:p>
        </p:txBody>
      </p:sp>
    </p:spTree>
    <p:extLst>
      <p:ext uri="{BB962C8B-B14F-4D97-AF65-F5344CB8AC3E}">
        <p14:creationId xmlns:p14="http://schemas.microsoft.com/office/powerpoint/2010/main" val="15175609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4D1F7-AB4F-4693-80A3-2AF6786DFAF6}" type="slidenum">
              <a:rPr lang="en-US" smtClean="0"/>
              <a:t>40</a:t>
            </a:fld>
            <a:endParaRPr lang="en-US"/>
          </a:p>
        </p:txBody>
      </p:sp>
    </p:spTree>
    <p:extLst>
      <p:ext uri="{BB962C8B-B14F-4D97-AF65-F5344CB8AC3E}">
        <p14:creationId xmlns:p14="http://schemas.microsoft.com/office/powerpoint/2010/main" val="33155397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D4D1F7-AB4F-4693-80A3-2AF6786DFAF6}" type="slidenum">
              <a:rPr lang="en-US" smtClean="0"/>
              <a:t>41</a:t>
            </a:fld>
            <a:endParaRPr lang="en-US"/>
          </a:p>
        </p:txBody>
      </p:sp>
    </p:spTree>
    <p:extLst>
      <p:ext uri="{BB962C8B-B14F-4D97-AF65-F5344CB8AC3E}">
        <p14:creationId xmlns:p14="http://schemas.microsoft.com/office/powerpoint/2010/main" val="26630881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Swath</a:t>
            </a:r>
            <a:r>
              <a:rPr lang="en-US" baseline="0" dirty="0" smtClean="0"/>
              <a:t>-</a:t>
            </a:r>
            <a:r>
              <a:rPr lang="en-US" baseline="0" dirty="0" err="1" smtClean="0"/>
              <a:t>ms</a:t>
            </a:r>
            <a:r>
              <a:rPr lang="en-US" baseline="0" dirty="0" smtClean="0"/>
              <a:t> makes fragment ion maps generated by DIA methods that can be search in </a:t>
            </a:r>
            <a:r>
              <a:rPr lang="en-US" baseline="0" dirty="0" err="1" smtClean="0"/>
              <a:t>silico</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2FD4D1F7-AB4F-4693-80A3-2AF6786DFAF6}" type="slidenum">
              <a:rPr lang="en-US" smtClean="0"/>
              <a:t>42</a:t>
            </a:fld>
            <a:endParaRPr lang="en-US"/>
          </a:p>
        </p:txBody>
      </p:sp>
    </p:spTree>
    <p:extLst>
      <p:ext uri="{BB962C8B-B14F-4D97-AF65-F5344CB8AC3E}">
        <p14:creationId xmlns:p14="http://schemas.microsoft.com/office/powerpoint/2010/main" val="33571078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representation of the actual data acquired in one swath (450 – 475 m/z range) shown here as an MS2 map, with retention time as the</a:t>
            </a:r>
          </a:p>
          <a:p>
            <a:r>
              <a:rPr lang="en-US" dirty="0" smtClean="0"/>
              <a:t>abscissa, fragment ion m/z as the ordinate, and ion intensity represented by color intensity. The darker horizontal band visible between 450 and</a:t>
            </a:r>
          </a:p>
          <a:p>
            <a:r>
              <a:rPr lang="en-US" dirty="0" smtClean="0"/>
              <a:t>475 m/z corresponds to residual precursor ions for this swath. The signals co-eluting in the vertical direction are likely fragment ions originating</a:t>
            </a:r>
          </a:p>
          <a:p>
            <a:r>
              <a:rPr lang="en-US" dirty="0" smtClean="0"/>
              <a:t>from the same precursor ion. C, the targeted data analysis consists of retrieving the most intense fragment ions of a peptide of interest from</a:t>
            </a:r>
          </a:p>
          <a:p>
            <a:r>
              <a:rPr lang="en-US" dirty="0" smtClean="0"/>
              <a:t>a spectral library (list of fragment masses for the 15N-labeled peptide WIQDADALFGER or the corresponding C-terminal </a:t>
            </a:r>
            <a:r>
              <a:rPr lang="en-US" dirty="0" err="1" smtClean="0"/>
              <a:t>isotopically</a:t>
            </a:r>
            <a:r>
              <a:rPr lang="en-US" dirty="0" smtClean="0"/>
              <a:t> labeled</a:t>
            </a:r>
          </a:p>
          <a:p>
            <a:r>
              <a:rPr lang="en-US" dirty="0" smtClean="0"/>
              <a:t>reference) and extracting those fragment ion traces in the appropriate 700 –725 swath using a narrow m/z window (e.g., 10 ppm). These</a:t>
            </a:r>
          </a:p>
          <a:p>
            <a:r>
              <a:rPr lang="en-US" dirty="0" smtClean="0"/>
              <a:t>fragment ion traces can be plotted as overlaid extracted ion chromatograms, similarly to SRM transitions. The peak group displaying the best</a:t>
            </a:r>
          </a:p>
          <a:p>
            <a:r>
              <a:rPr lang="en-US" dirty="0" smtClean="0"/>
              <a:t>co-eluting characteristics and matching best to the peak group of extracted reference fragment ion traces identifies and quantifies the target</a:t>
            </a:r>
          </a:p>
          <a:p>
            <a:r>
              <a:rPr lang="en-US" dirty="0" smtClean="0"/>
              <a:t>peptide. D, the complete high resolution, accurate mass fragment ion spectra underlying the best candidate peak group can be extracted from</a:t>
            </a:r>
          </a:p>
          <a:p>
            <a:r>
              <a:rPr lang="en-US" dirty="0" smtClean="0"/>
              <a:t>the raw data. These spectra can be inspected to confirm that the extracted signals originate from mass accurate </a:t>
            </a:r>
            <a:r>
              <a:rPr lang="en-US" dirty="0" err="1" smtClean="0"/>
              <a:t>monoisotopic</a:t>
            </a:r>
            <a:r>
              <a:rPr lang="en-US" dirty="0" smtClean="0"/>
              <a:t> fragment ion</a:t>
            </a:r>
          </a:p>
          <a:p>
            <a:r>
              <a:rPr lang="en-US" dirty="0" smtClean="0"/>
              <a:t>with the right charge state (e.g., lower panel zooms on the y4 (green box) and y10 (blue box) fragment, with the endogenous and reference</a:t>
            </a:r>
          </a:p>
          <a:p>
            <a:r>
              <a:rPr lang="en-US" dirty="0" smtClean="0"/>
              <a:t>peptide fragments annotated with open or closed circles, respectively). They can also be extensively annotated to strengthen the identification</a:t>
            </a:r>
          </a:p>
          <a:p>
            <a:r>
              <a:rPr lang="en-US" dirty="0" smtClean="0"/>
              <a:t>of the peptide (top panel).</a:t>
            </a:r>
          </a:p>
          <a:p>
            <a:endParaRPr lang="en-US" dirty="0"/>
          </a:p>
        </p:txBody>
      </p:sp>
      <p:sp>
        <p:nvSpPr>
          <p:cNvPr id="4" name="Slide Number Placeholder 3"/>
          <p:cNvSpPr>
            <a:spLocks noGrp="1"/>
          </p:cNvSpPr>
          <p:nvPr>
            <p:ph type="sldNum" sz="quarter" idx="10"/>
          </p:nvPr>
        </p:nvSpPr>
        <p:spPr/>
        <p:txBody>
          <a:bodyPr/>
          <a:lstStyle/>
          <a:p>
            <a:fld id="{2FD4D1F7-AB4F-4693-80A3-2AF6786DFAF6}" type="slidenum">
              <a:rPr lang="en-US" smtClean="0"/>
              <a:t>43</a:t>
            </a:fld>
            <a:endParaRPr lang="en-US"/>
          </a:p>
        </p:txBody>
      </p:sp>
    </p:spTree>
    <p:extLst>
      <p:ext uri="{BB962C8B-B14F-4D97-AF65-F5344CB8AC3E}">
        <p14:creationId xmlns:p14="http://schemas.microsoft.com/office/powerpoint/2010/main" val="31671758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fragment ion interference cumulative plots</a:t>
            </a:r>
          </a:p>
          <a:p>
            <a:r>
              <a:rPr lang="en-US" dirty="0" smtClean="0"/>
              <a:t>are computed as described under “Materials and Methods” by taking into account fragments ions from doubly charged yeast </a:t>
            </a:r>
            <a:r>
              <a:rPr lang="en-US" dirty="0" err="1" smtClean="0"/>
              <a:t>tryptic</a:t>
            </a:r>
            <a:r>
              <a:rPr lang="en-US" dirty="0" smtClean="0"/>
              <a:t> peptide</a:t>
            </a:r>
          </a:p>
          <a:p>
            <a:r>
              <a:rPr lang="en-US" dirty="0" smtClean="0"/>
              <a:t>precursors against the fragment ions from the doubly and triply charged yeast </a:t>
            </a:r>
            <a:r>
              <a:rPr lang="en-US" dirty="0" err="1" smtClean="0"/>
              <a:t>tryptic</a:t>
            </a:r>
            <a:r>
              <a:rPr lang="en-US" dirty="0" smtClean="0"/>
              <a:t> peptides reported in </a:t>
            </a:r>
            <a:r>
              <a:rPr lang="en-US" dirty="0" err="1" smtClean="0"/>
              <a:t>PeptideAtlas</a:t>
            </a:r>
            <a:r>
              <a:rPr lang="en-US" dirty="0" smtClean="0"/>
              <a:t> (www.peptideatlas.</a:t>
            </a:r>
          </a:p>
          <a:p>
            <a:r>
              <a:rPr lang="en-US" dirty="0" smtClean="0"/>
              <a:t>org). The distribution of peptides with specific numbers of interference-free transitions are shown for the following simulations (precursor and</a:t>
            </a:r>
          </a:p>
          <a:p>
            <a:r>
              <a:rPr lang="en-US" dirty="0" smtClean="0"/>
              <a:t>fragment ion isolation respectively): 0.7 Da/0.7 Da (open diamonds), 25 Da/10 ppm (black squares), 1 Da/1 Da (open triangles), 2.5 Da/1 Da</a:t>
            </a:r>
          </a:p>
          <a:p>
            <a:r>
              <a:rPr lang="en-US" dirty="0" smtClean="0"/>
              <a:t>(crosses), 10 Da/1 Da (asterisks), and 800 Da/10 ppm (open circles). Simulation plots for other background or acquisition scenarios are available</a:t>
            </a:r>
          </a:p>
          <a:p>
            <a:r>
              <a:rPr lang="en-US" dirty="0" smtClean="0"/>
              <a:t>in supplemental Fig. S3. B, the fraction of peptides observable with five or more interference-free transitions for the various acquisition</a:t>
            </a:r>
          </a:p>
          <a:p>
            <a:r>
              <a:rPr lang="en-US" dirty="0" smtClean="0"/>
              <a:t>scenarios is presented in the histogram with white bars. Accordingly, the shaded bars represent the fraction of peptides having less than four</a:t>
            </a:r>
          </a:p>
          <a:p>
            <a:r>
              <a:rPr lang="en-US" dirty="0" smtClean="0"/>
              <a:t>interference-free transitions.</a:t>
            </a:r>
            <a:endParaRPr lang="en-US" dirty="0"/>
          </a:p>
        </p:txBody>
      </p:sp>
      <p:sp>
        <p:nvSpPr>
          <p:cNvPr id="4" name="Slide Number Placeholder 3"/>
          <p:cNvSpPr>
            <a:spLocks noGrp="1"/>
          </p:cNvSpPr>
          <p:nvPr>
            <p:ph type="sldNum" sz="quarter" idx="10"/>
          </p:nvPr>
        </p:nvSpPr>
        <p:spPr/>
        <p:txBody>
          <a:bodyPr/>
          <a:lstStyle/>
          <a:p>
            <a:fld id="{2FD4D1F7-AB4F-4693-80A3-2AF6786DFAF6}" type="slidenum">
              <a:rPr lang="en-US" smtClean="0"/>
              <a:t>44</a:t>
            </a:fld>
            <a:endParaRPr lang="en-US"/>
          </a:p>
        </p:txBody>
      </p:sp>
    </p:spTree>
    <p:extLst>
      <p:ext uri="{BB962C8B-B14F-4D97-AF65-F5344CB8AC3E}">
        <p14:creationId xmlns:p14="http://schemas.microsoft.com/office/powerpoint/2010/main" val="30953910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4D1F7-AB4F-4693-80A3-2AF6786DFAF6}" type="slidenum">
              <a:rPr lang="en-US" smtClean="0"/>
              <a:t>45</a:t>
            </a:fld>
            <a:endParaRPr lang="en-US"/>
          </a:p>
        </p:txBody>
      </p:sp>
    </p:spTree>
    <p:extLst>
      <p:ext uri="{BB962C8B-B14F-4D97-AF65-F5344CB8AC3E}">
        <p14:creationId xmlns:p14="http://schemas.microsoft.com/office/powerpoint/2010/main" val="1783071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D4D1F7-AB4F-4693-80A3-2AF6786DFAF6}" type="slidenum">
              <a:rPr lang="en-US" smtClean="0"/>
              <a:t>5</a:t>
            </a:fld>
            <a:endParaRPr lang="en-US"/>
          </a:p>
        </p:txBody>
      </p:sp>
    </p:spTree>
    <p:extLst>
      <p:ext uri="{BB962C8B-B14F-4D97-AF65-F5344CB8AC3E}">
        <p14:creationId xmlns:p14="http://schemas.microsoft.com/office/powerpoint/2010/main" val="3508014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4D1F7-AB4F-4693-80A3-2AF6786DFAF6}" type="slidenum">
              <a:rPr lang="en-US" smtClean="0"/>
              <a:t>6</a:t>
            </a:fld>
            <a:endParaRPr lang="en-US"/>
          </a:p>
        </p:txBody>
      </p:sp>
    </p:spTree>
    <p:extLst>
      <p:ext uri="{BB962C8B-B14F-4D97-AF65-F5344CB8AC3E}">
        <p14:creationId xmlns:p14="http://schemas.microsoft.com/office/powerpoint/2010/main" val="4142020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4D1F7-AB4F-4693-80A3-2AF6786DFAF6}" type="slidenum">
              <a:rPr lang="en-US" smtClean="0"/>
              <a:t>7</a:t>
            </a:fld>
            <a:endParaRPr lang="en-US"/>
          </a:p>
        </p:txBody>
      </p:sp>
    </p:spTree>
    <p:extLst>
      <p:ext uri="{BB962C8B-B14F-4D97-AF65-F5344CB8AC3E}">
        <p14:creationId xmlns:p14="http://schemas.microsoft.com/office/powerpoint/2010/main" val="130345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 </a:t>
            </a:r>
            <a:r>
              <a:rPr lang="en-US" dirty="0" err="1" smtClean="0"/>
              <a:t>reproducability</a:t>
            </a:r>
            <a:r>
              <a:rPr lang="en-US" baseline="0" dirty="0" smtClean="0"/>
              <a:t> makes it good for systems biology and biomedical applications where same set of proteins have to be </a:t>
            </a:r>
            <a:r>
              <a:rPr lang="en-US" baseline="0" dirty="0" err="1" smtClean="0"/>
              <a:t>reproducably</a:t>
            </a:r>
            <a:r>
              <a:rPr lang="en-US" baseline="0" dirty="0" smtClean="0"/>
              <a:t> measured in many samples </a:t>
            </a:r>
          </a:p>
          <a:p>
            <a:endParaRPr lang="en-US" baseline="0" dirty="0" smtClean="0"/>
          </a:p>
          <a:p>
            <a:r>
              <a:rPr lang="en-US" sz="1200" b="1" i="0" u="none" strike="noStrike" kern="1200" baseline="0" dirty="0" smtClean="0">
                <a:solidFill>
                  <a:schemeClr val="tx1"/>
                </a:solidFill>
                <a:latin typeface="+mn-lt"/>
                <a:ea typeface="+mn-ea"/>
                <a:cs typeface="+mn-cs"/>
              </a:rPr>
              <a:t>SRM data acquisition. </a:t>
            </a:r>
            <a:r>
              <a:rPr lang="en-US" sz="1200" b="0" i="0" u="none" strike="noStrike" kern="1200" baseline="0" dirty="0" smtClean="0">
                <a:solidFill>
                  <a:schemeClr val="tx1"/>
                </a:solidFill>
                <a:latin typeface="+mn-lt"/>
                <a:ea typeface="+mn-ea"/>
                <a:cs typeface="+mn-cs"/>
              </a:rPr>
              <a:t>Once the SRM assay is validated, one can apply it to determine presence and amount of the target protein(s) across different samples, ideally by measuring multiple transitions per peptide in each labeling state and multiple peptides per protein2. However, there is a physical limit to the number of transitions that can be measured in the same analysis. The SRM cycle time is the product of the number of transitions recorded in the cycle and the time spent on acquiring each transition signal (dwell time). The higher the dwell time, the higher the signal-to-noise ratio and thus the lower the limit of detection for a transition8. Monitoring too many transitions in an SRM run results in too long a cycle time and hence an insufficient number of data points to reconstruct the chromatographic elution profile of the targeted peptide, compromising accurate quantification. Alternatively, this results in a low dwell time and hence a reduced signal-to-noise ratio, compromising the detection of low-abundance components. This generates the well-known tradeoff between the number of transitions and the limit of detection of an SRM experiment.</a:t>
            </a:r>
            <a:endParaRPr lang="en-US" dirty="0"/>
          </a:p>
        </p:txBody>
      </p:sp>
      <p:sp>
        <p:nvSpPr>
          <p:cNvPr id="4" name="Slide Number Placeholder 3"/>
          <p:cNvSpPr>
            <a:spLocks noGrp="1"/>
          </p:cNvSpPr>
          <p:nvPr>
            <p:ph type="sldNum" sz="quarter" idx="10"/>
          </p:nvPr>
        </p:nvSpPr>
        <p:spPr/>
        <p:txBody>
          <a:bodyPr/>
          <a:lstStyle/>
          <a:p>
            <a:fld id="{2FD4D1F7-AB4F-4693-80A3-2AF6786DFAF6}" type="slidenum">
              <a:rPr lang="en-US" smtClean="0"/>
              <a:t>8</a:t>
            </a:fld>
            <a:endParaRPr lang="en-US"/>
          </a:p>
        </p:txBody>
      </p:sp>
    </p:spTree>
    <p:extLst>
      <p:ext uri="{BB962C8B-B14F-4D97-AF65-F5344CB8AC3E}">
        <p14:creationId xmlns:p14="http://schemas.microsoft.com/office/powerpoint/2010/main" val="2614100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PRM use a high resolution</a:t>
            </a:r>
            <a:r>
              <a:rPr lang="en-US" baseline="0" dirty="0" smtClean="0"/>
              <a:t> </a:t>
            </a:r>
            <a:r>
              <a:rPr lang="en-US" baseline="0" dirty="0" err="1" smtClean="0"/>
              <a:t>quadrupole</a:t>
            </a:r>
            <a:r>
              <a:rPr lang="en-US" baseline="0" dirty="0" smtClean="0"/>
              <a:t>-equipped 3</a:t>
            </a:r>
            <a:r>
              <a:rPr lang="en-US" baseline="30000" dirty="0" smtClean="0"/>
              <a:t>rd</a:t>
            </a:r>
            <a:r>
              <a:rPr lang="en-US" baseline="0" dirty="0" smtClean="0"/>
              <a:t> quad </a:t>
            </a:r>
            <a:r>
              <a:rPr lang="en-US" baseline="0" dirty="0" err="1" smtClean="0"/>
              <a:t>substutited</a:t>
            </a:r>
            <a:r>
              <a:rPr lang="en-US" baseline="0" dirty="0" smtClean="0"/>
              <a:t> with a high resolution and accurate mass analyzer to permit parallel detection of all target ions at once </a:t>
            </a:r>
            <a:endParaRPr lang="en-US" dirty="0"/>
          </a:p>
        </p:txBody>
      </p:sp>
      <p:sp>
        <p:nvSpPr>
          <p:cNvPr id="4" name="Slide Number Placeholder 3"/>
          <p:cNvSpPr>
            <a:spLocks noGrp="1"/>
          </p:cNvSpPr>
          <p:nvPr>
            <p:ph type="sldNum" sz="quarter" idx="10"/>
          </p:nvPr>
        </p:nvSpPr>
        <p:spPr/>
        <p:txBody>
          <a:bodyPr/>
          <a:lstStyle/>
          <a:p>
            <a:fld id="{2FD4D1F7-AB4F-4693-80A3-2AF6786DFAF6}" type="slidenum">
              <a:rPr lang="en-US" smtClean="0"/>
              <a:t>9</a:t>
            </a:fld>
            <a:endParaRPr lang="en-US"/>
          </a:p>
        </p:txBody>
      </p:sp>
    </p:spTree>
    <p:extLst>
      <p:ext uri="{BB962C8B-B14F-4D97-AF65-F5344CB8AC3E}">
        <p14:creationId xmlns:p14="http://schemas.microsoft.com/office/powerpoint/2010/main" val="4045597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7821C0-C49E-46EE-90ED-A640E7C3D252}" type="datetimeFigureOut">
              <a:rPr lang="en-US" smtClean="0"/>
              <a:t>4/10/2013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8F83A6-EA0F-4AEA-B960-E98E055D011F}" type="slidenum">
              <a:rPr lang="en-US" smtClean="0"/>
              <a:t>‹#›</a:t>
            </a:fld>
            <a:endParaRPr lang="en-US"/>
          </a:p>
        </p:txBody>
      </p:sp>
    </p:spTree>
    <p:extLst>
      <p:ext uri="{BB962C8B-B14F-4D97-AF65-F5344CB8AC3E}">
        <p14:creationId xmlns:p14="http://schemas.microsoft.com/office/powerpoint/2010/main" val="2055819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7821C0-C49E-46EE-90ED-A640E7C3D252}" type="datetimeFigureOut">
              <a:rPr lang="en-US" smtClean="0"/>
              <a:t>4/10/2013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8F83A6-EA0F-4AEA-B960-E98E055D011F}" type="slidenum">
              <a:rPr lang="en-US" smtClean="0"/>
              <a:t>‹#›</a:t>
            </a:fld>
            <a:endParaRPr lang="en-US"/>
          </a:p>
        </p:txBody>
      </p:sp>
    </p:spTree>
    <p:extLst>
      <p:ext uri="{BB962C8B-B14F-4D97-AF65-F5344CB8AC3E}">
        <p14:creationId xmlns:p14="http://schemas.microsoft.com/office/powerpoint/2010/main" val="1754230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7821C0-C49E-46EE-90ED-A640E7C3D252}" type="datetimeFigureOut">
              <a:rPr lang="en-US" smtClean="0"/>
              <a:t>4/10/2013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8F83A6-EA0F-4AEA-B960-E98E055D011F}" type="slidenum">
              <a:rPr lang="en-US" smtClean="0"/>
              <a:t>‹#›</a:t>
            </a:fld>
            <a:endParaRPr lang="en-US"/>
          </a:p>
        </p:txBody>
      </p:sp>
    </p:spTree>
    <p:extLst>
      <p:ext uri="{BB962C8B-B14F-4D97-AF65-F5344CB8AC3E}">
        <p14:creationId xmlns:p14="http://schemas.microsoft.com/office/powerpoint/2010/main" val="693225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7821C0-C49E-46EE-90ED-A640E7C3D252}" type="datetimeFigureOut">
              <a:rPr lang="en-US" smtClean="0"/>
              <a:t>4/10/2013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8F83A6-EA0F-4AEA-B960-E98E055D011F}" type="slidenum">
              <a:rPr lang="en-US" smtClean="0"/>
              <a:t>‹#›</a:t>
            </a:fld>
            <a:endParaRPr lang="en-US"/>
          </a:p>
        </p:txBody>
      </p:sp>
    </p:spTree>
    <p:extLst>
      <p:ext uri="{BB962C8B-B14F-4D97-AF65-F5344CB8AC3E}">
        <p14:creationId xmlns:p14="http://schemas.microsoft.com/office/powerpoint/2010/main" val="1369665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7821C0-C49E-46EE-90ED-A640E7C3D252}" type="datetimeFigureOut">
              <a:rPr lang="en-US" smtClean="0"/>
              <a:t>4/10/2013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8F83A6-EA0F-4AEA-B960-E98E055D011F}" type="slidenum">
              <a:rPr lang="en-US" smtClean="0"/>
              <a:t>‹#›</a:t>
            </a:fld>
            <a:endParaRPr lang="en-US"/>
          </a:p>
        </p:txBody>
      </p:sp>
    </p:spTree>
    <p:extLst>
      <p:ext uri="{BB962C8B-B14F-4D97-AF65-F5344CB8AC3E}">
        <p14:creationId xmlns:p14="http://schemas.microsoft.com/office/powerpoint/2010/main" val="65933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7821C0-C49E-46EE-90ED-A640E7C3D252}" type="datetimeFigureOut">
              <a:rPr lang="en-US" smtClean="0"/>
              <a:t>4/10/2013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8F83A6-EA0F-4AEA-B960-E98E055D011F}" type="slidenum">
              <a:rPr lang="en-US" smtClean="0"/>
              <a:t>‹#›</a:t>
            </a:fld>
            <a:endParaRPr lang="en-US"/>
          </a:p>
        </p:txBody>
      </p:sp>
    </p:spTree>
    <p:extLst>
      <p:ext uri="{BB962C8B-B14F-4D97-AF65-F5344CB8AC3E}">
        <p14:creationId xmlns:p14="http://schemas.microsoft.com/office/powerpoint/2010/main" val="3108711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7821C0-C49E-46EE-90ED-A640E7C3D252}" type="datetimeFigureOut">
              <a:rPr lang="en-US" smtClean="0"/>
              <a:t>4/10/2013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8F83A6-EA0F-4AEA-B960-E98E055D011F}" type="slidenum">
              <a:rPr lang="en-US" smtClean="0"/>
              <a:t>‹#›</a:t>
            </a:fld>
            <a:endParaRPr lang="en-US"/>
          </a:p>
        </p:txBody>
      </p:sp>
    </p:spTree>
    <p:extLst>
      <p:ext uri="{BB962C8B-B14F-4D97-AF65-F5344CB8AC3E}">
        <p14:creationId xmlns:p14="http://schemas.microsoft.com/office/powerpoint/2010/main" val="2608021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7821C0-C49E-46EE-90ED-A640E7C3D252}" type="datetimeFigureOut">
              <a:rPr lang="en-US" smtClean="0"/>
              <a:t>4/10/2013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8F83A6-EA0F-4AEA-B960-E98E055D011F}" type="slidenum">
              <a:rPr lang="en-US" smtClean="0"/>
              <a:t>‹#›</a:t>
            </a:fld>
            <a:endParaRPr lang="en-US"/>
          </a:p>
        </p:txBody>
      </p:sp>
    </p:spTree>
    <p:extLst>
      <p:ext uri="{BB962C8B-B14F-4D97-AF65-F5344CB8AC3E}">
        <p14:creationId xmlns:p14="http://schemas.microsoft.com/office/powerpoint/2010/main" val="2716927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7821C0-C49E-46EE-90ED-A640E7C3D252}" type="datetimeFigureOut">
              <a:rPr lang="en-US" smtClean="0"/>
              <a:t>4/10/2013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8F83A6-EA0F-4AEA-B960-E98E055D011F}" type="slidenum">
              <a:rPr lang="en-US" smtClean="0"/>
              <a:t>‹#›</a:t>
            </a:fld>
            <a:endParaRPr lang="en-US"/>
          </a:p>
        </p:txBody>
      </p:sp>
    </p:spTree>
    <p:extLst>
      <p:ext uri="{BB962C8B-B14F-4D97-AF65-F5344CB8AC3E}">
        <p14:creationId xmlns:p14="http://schemas.microsoft.com/office/powerpoint/2010/main" val="982781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7821C0-C49E-46EE-90ED-A640E7C3D252}" type="datetimeFigureOut">
              <a:rPr lang="en-US" smtClean="0"/>
              <a:t>4/10/2013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8F83A6-EA0F-4AEA-B960-E98E055D011F}" type="slidenum">
              <a:rPr lang="en-US" smtClean="0"/>
              <a:t>‹#›</a:t>
            </a:fld>
            <a:endParaRPr lang="en-US"/>
          </a:p>
        </p:txBody>
      </p:sp>
    </p:spTree>
    <p:extLst>
      <p:ext uri="{BB962C8B-B14F-4D97-AF65-F5344CB8AC3E}">
        <p14:creationId xmlns:p14="http://schemas.microsoft.com/office/powerpoint/2010/main" val="2304960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7821C0-C49E-46EE-90ED-A640E7C3D252}" type="datetimeFigureOut">
              <a:rPr lang="en-US" smtClean="0"/>
              <a:t>4/10/2013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8F83A6-EA0F-4AEA-B960-E98E055D011F}" type="slidenum">
              <a:rPr lang="en-US" smtClean="0"/>
              <a:t>‹#›</a:t>
            </a:fld>
            <a:endParaRPr lang="en-US"/>
          </a:p>
        </p:txBody>
      </p:sp>
    </p:spTree>
    <p:extLst>
      <p:ext uri="{BB962C8B-B14F-4D97-AF65-F5344CB8AC3E}">
        <p14:creationId xmlns:p14="http://schemas.microsoft.com/office/powerpoint/2010/main" val="1856691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7821C0-C49E-46EE-90ED-A640E7C3D252}" type="datetimeFigureOut">
              <a:rPr lang="en-US" smtClean="0"/>
              <a:t>4/10/2013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8F83A6-EA0F-4AEA-B960-E98E055D011F}" type="slidenum">
              <a:rPr lang="en-US" smtClean="0"/>
              <a:t>‹#›</a:t>
            </a:fld>
            <a:endParaRPr lang="en-US"/>
          </a:p>
        </p:txBody>
      </p:sp>
    </p:spTree>
    <p:extLst>
      <p:ext uri="{BB962C8B-B14F-4D97-AF65-F5344CB8AC3E}">
        <p14:creationId xmlns:p14="http://schemas.microsoft.com/office/powerpoint/2010/main" val="18477326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gif"/><Relationship Id="rId4" Type="http://schemas.microsoft.com/office/2007/relationships/hdphoto" Target="../media/hdphoto1.wdp"/><Relationship Id="rId9"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250.png"/><Relationship Id="rId4" Type="http://schemas.openxmlformats.org/officeDocument/2006/relationships/image" Target="../media/image240.png"/></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Protein Quantitation II: Multiple Reaction Monitoring</a:t>
            </a:r>
            <a:endParaRPr lang="en-US" dirty="0"/>
          </a:p>
        </p:txBody>
      </p:sp>
      <p:sp>
        <p:nvSpPr>
          <p:cNvPr id="3" name="Subtitle 2"/>
          <p:cNvSpPr>
            <a:spLocks noGrp="1"/>
          </p:cNvSpPr>
          <p:nvPr>
            <p:ph type="subTitle" idx="1"/>
          </p:nvPr>
        </p:nvSpPr>
        <p:spPr/>
        <p:txBody>
          <a:bodyPr/>
          <a:lstStyle/>
          <a:p>
            <a:r>
              <a:rPr lang="en-US" dirty="0" smtClean="0"/>
              <a:t>Kelly </a:t>
            </a:r>
            <a:r>
              <a:rPr lang="en-US" dirty="0" err="1" smtClean="0"/>
              <a:t>Ruggles</a:t>
            </a:r>
            <a:endParaRPr lang="en-US" dirty="0" smtClean="0"/>
          </a:p>
          <a:p>
            <a:r>
              <a:rPr lang="en-US" dirty="0" smtClean="0"/>
              <a:t>kelly@fenyolab.org</a:t>
            </a:r>
          </a:p>
          <a:p>
            <a:r>
              <a:rPr lang="en-US" dirty="0" smtClean="0"/>
              <a:t>New York University	</a:t>
            </a:r>
          </a:p>
          <a:p>
            <a:endParaRPr lang="en-US" dirty="0"/>
          </a:p>
        </p:txBody>
      </p:sp>
    </p:spTree>
    <p:extLst>
      <p:ext uri="{BB962C8B-B14F-4D97-AF65-F5344CB8AC3E}">
        <p14:creationId xmlns:p14="http://schemas.microsoft.com/office/powerpoint/2010/main" val="1887749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633" y="-60592"/>
            <a:ext cx="8229600" cy="1143000"/>
          </a:xfrm>
        </p:spPr>
        <p:txBody>
          <a:bodyPr/>
          <a:lstStyle/>
          <a:p>
            <a:r>
              <a:rPr lang="en-US" dirty="0" smtClean="0"/>
              <a:t>Applications of </a:t>
            </a:r>
            <a:r>
              <a:rPr lang="en-US" dirty="0"/>
              <a:t>MRM</a:t>
            </a:r>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7614" t="10915" r="9132"/>
          <a:stretch/>
        </p:blipFill>
        <p:spPr bwMode="auto">
          <a:xfrm>
            <a:off x="3124200" y="1116275"/>
            <a:ext cx="5481033" cy="5155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72475" y="2271807"/>
            <a:ext cx="2236446" cy="646331"/>
          </a:xfrm>
          <a:prstGeom prst="rect">
            <a:avLst/>
          </a:prstGeom>
          <a:noFill/>
        </p:spPr>
        <p:txBody>
          <a:bodyPr wrap="none" rtlCol="0">
            <a:spAutoFit/>
          </a:bodyPr>
          <a:lstStyle/>
          <a:p>
            <a:pPr algn="ctr"/>
            <a:r>
              <a:rPr lang="en-US" dirty="0" smtClean="0"/>
              <a:t>Protein complex </a:t>
            </a:r>
          </a:p>
          <a:p>
            <a:pPr algn="ctr"/>
            <a:r>
              <a:rPr lang="en-US" dirty="0" smtClean="0"/>
              <a:t>subunit stoichiometry</a:t>
            </a:r>
            <a:endParaRPr lang="en-US" dirty="0"/>
          </a:p>
        </p:txBody>
      </p:sp>
      <p:sp>
        <p:nvSpPr>
          <p:cNvPr id="7" name="TextBox 6"/>
          <p:cNvSpPr txBox="1"/>
          <p:nvPr/>
        </p:nvSpPr>
        <p:spPr>
          <a:xfrm>
            <a:off x="181300" y="1371600"/>
            <a:ext cx="2971801" cy="369332"/>
          </a:xfrm>
          <a:prstGeom prst="rect">
            <a:avLst/>
          </a:prstGeom>
          <a:noFill/>
        </p:spPr>
        <p:txBody>
          <a:bodyPr wrap="square" rtlCol="0">
            <a:spAutoFit/>
          </a:bodyPr>
          <a:lstStyle/>
          <a:p>
            <a:pPr algn="ctr"/>
            <a:r>
              <a:rPr lang="en-US" dirty="0"/>
              <a:t>M</a:t>
            </a:r>
            <a:r>
              <a:rPr lang="en-US" dirty="0" smtClean="0"/>
              <a:t>etabolic pathway analysis</a:t>
            </a:r>
            <a:endParaRPr lang="en-US" dirty="0"/>
          </a:p>
        </p:txBody>
      </p:sp>
      <p:sp>
        <p:nvSpPr>
          <p:cNvPr id="8" name="TextBox 7"/>
          <p:cNvSpPr txBox="1"/>
          <p:nvPr/>
        </p:nvSpPr>
        <p:spPr>
          <a:xfrm>
            <a:off x="304799" y="3382121"/>
            <a:ext cx="2971801" cy="369332"/>
          </a:xfrm>
          <a:prstGeom prst="rect">
            <a:avLst/>
          </a:prstGeom>
          <a:noFill/>
        </p:spPr>
        <p:txBody>
          <a:bodyPr wrap="square" rtlCol="0">
            <a:spAutoFit/>
          </a:bodyPr>
          <a:lstStyle/>
          <a:p>
            <a:pPr algn="ctr"/>
            <a:r>
              <a:rPr lang="en-US" dirty="0" smtClean="0"/>
              <a:t>Phosphorylation</a:t>
            </a:r>
            <a:endParaRPr lang="en-US" dirty="0"/>
          </a:p>
        </p:txBody>
      </p:sp>
      <p:sp>
        <p:nvSpPr>
          <p:cNvPr id="9" name="TextBox 8"/>
          <p:cNvSpPr txBox="1"/>
          <p:nvPr/>
        </p:nvSpPr>
        <p:spPr>
          <a:xfrm>
            <a:off x="152399" y="4449762"/>
            <a:ext cx="2971801" cy="369332"/>
          </a:xfrm>
          <a:prstGeom prst="rect">
            <a:avLst/>
          </a:prstGeom>
          <a:noFill/>
        </p:spPr>
        <p:txBody>
          <a:bodyPr wrap="square" rtlCol="0">
            <a:spAutoFit/>
          </a:bodyPr>
          <a:lstStyle/>
          <a:p>
            <a:pPr algn="ctr"/>
            <a:r>
              <a:rPr lang="en-US" dirty="0" smtClean="0"/>
              <a:t>Modifications within protein</a:t>
            </a:r>
            <a:endParaRPr lang="en-US" dirty="0"/>
          </a:p>
        </p:txBody>
      </p:sp>
      <p:sp>
        <p:nvSpPr>
          <p:cNvPr id="10" name="TextBox 9"/>
          <p:cNvSpPr txBox="1"/>
          <p:nvPr/>
        </p:nvSpPr>
        <p:spPr>
          <a:xfrm>
            <a:off x="183928" y="5395068"/>
            <a:ext cx="2971801" cy="923330"/>
          </a:xfrm>
          <a:prstGeom prst="rect">
            <a:avLst/>
          </a:prstGeom>
          <a:noFill/>
        </p:spPr>
        <p:txBody>
          <a:bodyPr wrap="square" rtlCol="0">
            <a:spAutoFit/>
          </a:bodyPr>
          <a:lstStyle/>
          <a:p>
            <a:pPr algn="ctr"/>
            <a:r>
              <a:rPr lang="en-US" dirty="0"/>
              <a:t>Biomarkers</a:t>
            </a:r>
            <a:r>
              <a:rPr lang="en-US" dirty="0" smtClean="0"/>
              <a:t>: protein indicator </a:t>
            </a:r>
            <a:r>
              <a:rPr lang="en-US" dirty="0"/>
              <a:t>correlating to a disease state</a:t>
            </a:r>
          </a:p>
          <a:p>
            <a:pPr algn="ctr"/>
            <a:endParaRPr lang="en-US" dirty="0"/>
          </a:p>
        </p:txBody>
      </p:sp>
      <p:sp>
        <p:nvSpPr>
          <p:cNvPr id="6" name="Rectangle 5"/>
          <p:cNvSpPr/>
          <p:nvPr/>
        </p:nvSpPr>
        <p:spPr>
          <a:xfrm>
            <a:off x="762000" y="6304002"/>
            <a:ext cx="7517154" cy="369332"/>
          </a:xfrm>
          <a:prstGeom prst="rect">
            <a:avLst/>
          </a:prstGeom>
        </p:spPr>
        <p:txBody>
          <a:bodyPr wrap="square">
            <a:spAutoFit/>
          </a:bodyPr>
          <a:lstStyle/>
          <a:p>
            <a:pPr algn="ctr"/>
            <a:r>
              <a:rPr lang="en-US" dirty="0" smtClean="0"/>
              <a:t>Can enrich for proteins/peptides </a:t>
            </a:r>
            <a:r>
              <a:rPr lang="en-US" smtClean="0"/>
              <a:t>using antibody </a:t>
            </a:r>
            <a:endParaRPr lang="en-US" dirty="0"/>
          </a:p>
        </p:txBody>
      </p:sp>
    </p:spTree>
    <p:extLst>
      <p:ext uri="{BB962C8B-B14F-4D97-AF65-F5344CB8AC3E}">
        <p14:creationId xmlns:p14="http://schemas.microsoft.com/office/powerpoint/2010/main" val="10070562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Label-free quantification</a:t>
            </a:r>
            <a:endParaRPr lang="en-US" dirty="0"/>
          </a:p>
        </p:txBody>
      </p:sp>
      <p:sp>
        <p:nvSpPr>
          <p:cNvPr id="3" name="Content Placeholder 2"/>
          <p:cNvSpPr>
            <a:spLocks noGrp="1"/>
          </p:cNvSpPr>
          <p:nvPr>
            <p:ph idx="1"/>
          </p:nvPr>
        </p:nvSpPr>
        <p:spPr/>
        <p:txBody>
          <a:bodyPr>
            <a:normAutofit lnSpcReduction="10000"/>
          </a:bodyPr>
          <a:lstStyle/>
          <a:p>
            <a:r>
              <a:rPr lang="en-US" dirty="0"/>
              <a:t>Usually use 3 or more precursor-product ion pairs (transitions) for quantitation</a:t>
            </a:r>
          </a:p>
          <a:p>
            <a:r>
              <a:rPr lang="en-US" dirty="0" smtClean="0"/>
              <a:t>Relies on direct evaluation of MS signal intensities of naturally occurring peptides in a sample.  </a:t>
            </a:r>
          </a:p>
          <a:p>
            <a:r>
              <a:rPr lang="en-US" dirty="0" smtClean="0"/>
              <a:t>Simple and straightforward</a:t>
            </a:r>
          </a:p>
          <a:p>
            <a:r>
              <a:rPr lang="en-US" dirty="0" smtClean="0"/>
              <a:t>Low precision</a:t>
            </a:r>
          </a:p>
          <a:p>
            <a:r>
              <a:rPr lang="en-US" dirty="0" smtClean="0"/>
              <a:t>Several peptides for each protein should be quantified to avoid false quantification</a:t>
            </a:r>
            <a:endParaRPr lang="en-US" dirty="0"/>
          </a:p>
        </p:txBody>
      </p:sp>
    </p:spTree>
    <p:extLst>
      <p:ext uri="{BB962C8B-B14F-4D97-AF65-F5344CB8AC3E}">
        <p14:creationId xmlns:p14="http://schemas.microsoft.com/office/powerpoint/2010/main" val="15546122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1254" y="274638"/>
            <a:ext cx="7015545" cy="1143000"/>
          </a:xfrm>
        </p:spPr>
        <p:txBody>
          <a:bodyPr/>
          <a:lstStyle/>
          <a:p>
            <a:r>
              <a:rPr lang="en-US" dirty="0" smtClean="0"/>
              <a:t>Stable Isotope Dilution (SID)</a:t>
            </a:r>
            <a:endParaRPr lang="en-US" dirty="0"/>
          </a:p>
        </p:txBody>
      </p:sp>
      <p:sp>
        <p:nvSpPr>
          <p:cNvPr id="3" name="Content Placeholder 2"/>
          <p:cNvSpPr>
            <a:spLocks noGrp="1"/>
          </p:cNvSpPr>
          <p:nvPr>
            <p:ph idx="1"/>
          </p:nvPr>
        </p:nvSpPr>
        <p:spPr>
          <a:xfrm>
            <a:off x="4953000" y="1483111"/>
            <a:ext cx="3581400" cy="5070737"/>
          </a:xfrm>
        </p:spPr>
        <p:txBody>
          <a:bodyPr>
            <a:normAutofit fontScale="77500" lnSpcReduction="20000"/>
          </a:bodyPr>
          <a:lstStyle/>
          <a:p>
            <a:r>
              <a:rPr lang="en-US" dirty="0" smtClean="0"/>
              <a:t>Use </a:t>
            </a:r>
            <a:r>
              <a:rPr lang="en-US" dirty="0" err="1" smtClean="0"/>
              <a:t>isotopically</a:t>
            </a:r>
            <a:r>
              <a:rPr lang="en-US" dirty="0" smtClean="0"/>
              <a:t> labeled reference protein </a:t>
            </a:r>
          </a:p>
          <a:p>
            <a:r>
              <a:rPr lang="en-US" dirty="0" smtClean="0"/>
              <a:t>13C and/or 15N labeled peptide analogs</a:t>
            </a:r>
          </a:p>
          <a:p>
            <a:r>
              <a:rPr lang="en-US" dirty="0" smtClean="0"/>
              <a:t>Chemically identical to the target peptide but with mass difference</a:t>
            </a:r>
          </a:p>
          <a:p>
            <a:r>
              <a:rPr lang="en-US" dirty="0" smtClean="0"/>
              <a:t>Add known quantity of heavy standard  </a:t>
            </a:r>
          </a:p>
          <a:p>
            <a:r>
              <a:rPr lang="en-US" dirty="0" smtClean="0"/>
              <a:t>Compare signals for the light to the heavy reference to determine  for precise quantification </a:t>
            </a:r>
            <a:endParaRPr lang="en-US" dirty="0"/>
          </a:p>
        </p:txBody>
      </p:sp>
      <p:grpSp>
        <p:nvGrpSpPr>
          <p:cNvPr id="4" name="Group 28"/>
          <p:cNvGrpSpPr>
            <a:grpSpLocks/>
          </p:cNvGrpSpPr>
          <p:nvPr/>
        </p:nvGrpSpPr>
        <p:grpSpPr bwMode="auto">
          <a:xfrm>
            <a:off x="814005" y="5587855"/>
            <a:ext cx="1307871" cy="1073150"/>
            <a:chOff x="3786182" y="5715016"/>
            <a:chExt cx="1307381" cy="1073134"/>
          </a:xfrm>
        </p:grpSpPr>
        <p:cxnSp>
          <p:nvCxnSpPr>
            <p:cNvPr id="5" name="Straight Connector 4"/>
            <p:cNvCxnSpPr/>
            <p:nvPr/>
          </p:nvCxnSpPr>
          <p:spPr bwMode="auto">
            <a:xfrm rot="5400000">
              <a:off x="4263678" y="6335720"/>
              <a:ext cx="900100" cy="1586"/>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bwMode="auto">
            <a:xfrm rot="5400000">
              <a:off x="4613665" y="6542886"/>
              <a:ext cx="485768" cy="1586"/>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bwMode="auto">
            <a:xfrm rot="5400000">
              <a:off x="4863642" y="6635753"/>
              <a:ext cx="271458" cy="1586"/>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TextBox 28"/>
            <p:cNvSpPr txBox="1">
              <a:spLocks noChangeArrowheads="1"/>
            </p:cNvSpPr>
            <p:nvPr/>
          </p:nvSpPr>
          <p:spPr bwMode="auto">
            <a:xfrm>
              <a:off x="4714875" y="5786490"/>
              <a:ext cx="378688" cy="461658"/>
            </a:xfrm>
            <a:prstGeom prst="rect">
              <a:avLst/>
            </a:prstGeom>
            <a:noFill/>
            <a:ln w="9525">
              <a:noFill/>
              <a:miter lim="800000"/>
              <a:headEnd/>
              <a:tailEnd/>
            </a:ln>
          </p:spPr>
          <p:txBody>
            <a:bodyPr wrap="none">
              <a:spAutoFit/>
            </a:bodyPr>
            <a:lstStyle/>
            <a:p>
              <a:r>
                <a:rPr lang="en-US" sz="2400" b="1">
                  <a:solidFill>
                    <a:srgbClr val="C00000"/>
                  </a:solidFill>
                  <a:latin typeface="Calibri"/>
                  <a:cs typeface="Calibri"/>
                </a:rPr>
                <a:t>H</a:t>
              </a:r>
            </a:p>
          </p:txBody>
        </p:sp>
        <p:sp>
          <p:nvSpPr>
            <p:cNvPr id="9" name="Rectangle 8"/>
            <p:cNvSpPr/>
            <p:nvPr/>
          </p:nvSpPr>
          <p:spPr>
            <a:xfrm>
              <a:off x="4643111" y="5715016"/>
              <a:ext cx="428464" cy="1071547"/>
            </a:xfrm>
            <a:prstGeom prst="rect">
              <a:avLst/>
            </a:prstGeom>
            <a:solidFill>
              <a:srgbClr val="C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Calibri"/>
                <a:cs typeface="Calibri"/>
              </a:endParaRPr>
            </a:p>
          </p:txBody>
        </p:sp>
        <p:sp>
          <p:nvSpPr>
            <p:cNvPr id="10" name="Rectangle 9"/>
            <p:cNvSpPr/>
            <p:nvPr/>
          </p:nvSpPr>
          <p:spPr>
            <a:xfrm>
              <a:off x="3786182" y="5715016"/>
              <a:ext cx="428464" cy="1071547"/>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Calibri"/>
                <a:cs typeface="Calibri"/>
              </a:endParaRPr>
            </a:p>
          </p:txBody>
        </p:sp>
        <p:cxnSp>
          <p:nvCxnSpPr>
            <p:cNvPr id="11" name="Straight Connector 10"/>
            <p:cNvCxnSpPr/>
            <p:nvPr/>
          </p:nvCxnSpPr>
          <p:spPr bwMode="auto">
            <a:xfrm rot="5400000">
              <a:off x="3500411" y="6429381"/>
              <a:ext cx="714364" cy="317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auto">
            <a:xfrm rot="5400000">
              <a:off x="3786105" y="6572254"/>
              <a:ext cx="428619" cy="317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auto">
            <a:xfrm rot="5400000">
              <a:off x="4036082" y="6679408"/>
              <a:ext cx="214309" cy="317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TextBox 27"/>
            <p:cNvSpPr txBox="1">
              <a:spLocks noChangeArrowheads="1"/>
            </p:cNvSpPr>
            <p:nvPr/>
          </p:nvSpPr>
          <p:spPr bwMode="auto">
            <a:xfrm>
              <a:off x="3857626" y="5917320"/>
              <a:ext cx="314692" cy="461658"/>
            </a:xfrm>
            <a:prstGeom prst="rect">
              <a:avLst/>
            </a:prstGeom>
            <a:noFill/>
            <a:ln w="9525">
              <a:noFill/>
              <a:miter lim="800000"/>
              <a:headEnd/>
              <a:tailEnd/>
            </a:ln>
          </p:spPr>
          <p:txBody>
            <a:bodyPr wrap="none">
              <a:spAutoFit/>
            </a:bodyPr>
            <a:lstStyle/>
            <a:p>
              <a:r>
                <a:rPr lang="en-US" sz="2400" b="1">
                  <a:solidFill>
                    <a:srgbClr val="0070C0"/>
                  </a:solidFill>
                  <a:latin typeface="Calibri"/>
                  <a:cs typeface="Calibri"/>
                </a:rPr>
                <a:t>L</a:t>
              </a:r>
            </a:p>
          </p:txBody>
        </p:sp>
      </p:grpSp>
      <p:sp>
        <p:nvSpPr>
          <p:cNvPr id="15" name="Oval 14"/>
          <p:cNvSpPr/>
          <p:nvPr/>
        </p:nvSpPr>
        <p:spPr>
          <a:xfrm rot="5400000">
            <a:off x="988253" y="768206"/>
            <a:ext cx="285750" cy="6429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Calibri"/>
              <a:cs typeface="Calibri"/>
            </a:endParaRPr>
          </a:p>
        </p:txBody>
      </p:sp>
      <p:sp>
        <p:nvSpPr>
          <p:cNvPr id="16" name="Oval 15"/>
          <p:cNvSpPr/>
          <p:nvPr/>
        </p:nvSpPr>
        <p:spPr>
          <a:xfrm rot="5400000">
            <a:off x="452471" y="375300"/>
            <a:ext cx="1066801" cy="128111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Calibri"/>
              <a:cs typeface="Calibri"/>
            </a:endParaRPr>
          </a:p>
        </p:txBody>
      </p:sp>
      <p:sp>
        <p:nvSpPr>
          <p:cNvPr id="17" name="TextBox 5"/>
          <p:cNvSpPr txBox="1">
            <a:spLocks noChangeArrowheads="1"/>
          </p:cNvSpPr>
          <p:nvPr/>
        </p:nvSpPr>
        <p:spPr bwMode="auto">
          <a:xfrm>
            <a:off x="385381" y="2706543"/>
            <a:ext cx="2167455" cy="523220"/>
          </a:xfrm>
          <a:prstGeom prst="rect">
            <a:avLst/>
          </a:prstGeom>
          <a:noFill/>
          <a:ln w="9525">
            <a:noFill/>
            <a:miter lim="800000"/>
            <a:headEnd/>
            <a:tailEnd/>
          </a:ln>
        </p:spPr>
        <p:txBody>
          <a:bodyPr wrap="none">
            <a:spAutoFit/>
          </a:bodyPr>
          <a:lstStyle/>
          <a:p>
            <a:r>
              <a:rPr lang="en-US" sz="2800" b="1" dirty="0">
                <a:latin typeface="Calibri"/>
                <a:cs typeface="Calibri"/>
              </a:rPr>
              <a:t>Fractionation</a:t>
            </a:r>
          </a:p>
        </p:txBody>
      </p:sp>
      <p:sp>
        <p:nvSpPr>
          <p:cNvPr id="18" name="TextBox 6"/>
          <p:cNvSpPr txBox="1">
            <a:spLocks noChangeArrowheads="1"/>
          </p:cNvSpPr>
          <p:nvPr/>
        </p:nvSpPr>
        <p:spPr bwMode="auto">
          <a:xfrm>
            <a:off x="704468" y="3563793"/>
            <a:ext cx="1583962" cy="523220"/>
          </a:xfrm>
          <a:prstGeom prst="rect">
            <a:avLst/>
          </a:prstGeom>
          <a:noFill/>
          <a:ln w="9525">
            <a:noFill/>
            <a:miter lim="800000"/>
            <a:headEnd/>
            <a:tailEnd/>
          </a:ln>
        </p:spPr>
        <p:txBody>
          <a:bodyPr wrap="none">
            <a:spAutoFit/>
          </a:bodyPr>
          <a:lstStyle/>
          <a:p>
            <a:r>
              <a:rPr lang="en-US" sz="2800" b="1">
                <a:latin typeface="Calibri"/>
                <a:cs typeface="Calibri"/>
              </a:rPr>
              <a:t>Digestion</a:t>
            </a:r>
          </a:p>
        </p:txBody>
      </p:sp>
      <p:sp>
        <p:nvSpPr>
          <p:cNvPr id="19" name="TextBox 7"/>
          <p:cNvSpPr txBox="1">
            <a:spLocks noChangeArrowheads="1"/>
          </p:cNvSpPr>
          <p:nvPr/>
        </p:nvSpPr>
        <p:spPr bwMode="auto">
          <a:xfrm>
            <a:off x="955293" y="4516293"/>
            <a:ext cx="1115660" cy="523220"/>
          </a:xfrm>
          <a:prstGeom prst="rect">
            <a:avLst/>
          </a:prstGeom>
          <a:noFill/>
          <a:ln w="9525">
            <a:noFill/>
            <a:miter lim="800000"/>
            <a:headEnd/>
            <a:tailEnd/>
          </a:ln>
        </p:spPr>
        <p:txBody>
          <a:bodyPr wrap="none">
            <a:spAutoFit/>
          </a:bodyPr>
          <a:lstStyle/>
          <a:p>
            <a:r>
              <a:rPr lang="en-US" sz="2800" b="1">
                <a:latin typeface="Calibri"/>
                <a:cs typeface="Calibri"/>
              </a:rPr>
              <a:t>LC-MS</a:t>
            </a:r>
          </a:p>
        </p:txBody>
      </p:sp>
      <p:sp>
        <p:nvSpPr>
          <p:cNvPr id="20" name="Rectangle 19"/>
          <p:cNvSpPr/>
          <p:nvPr/>
        </p:nvSpPr>
        <p:spPr bwMode="auto">
          <a:xfrm>
            <a:off x="456818" y="5587855"/>
            <a:ext cx="2286000" cy="10715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Calibri"/>
              <a:cs typeface="Calibri"/>
            </a:endParaRPr>
          </a:p>
        </p:txBody>
      </p:sp>
      <p:cxnSp>
        <p:nvCxnSpPr>
          <p:cNvPr id="21" name="Straight Arrow Connector 20"/>
          <p:cNvCxnSpPr/>
          <p:nvPr/>
        </p:nvCxnSpPr>
        <p:spPr>
          <a:xfrm rot="5400000">
            <a:off x="1329943" y="5246543"/>
            <a:ext cx="53975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2700000">
            <a:off x="996568" y="4325793"/>
            <a:ext cx="53975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8900000" flipH="1">
            <a:off x="1663318" y="4325793"/>
            <a:ext cx="53975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9"/>
          <p:cNvSpPr txBox="1">
            <a:spLocks noChangeArrowheads="1"/>
          </p:cNvSpPr>
          <p:nvPr/>
        </p:nvSpPr>
        <p:spPr bwMode="auto">
          <a:xfrm>
            <a:off x="171068" y="3911455"/>
            <a:ext cx="805329" cy="461665"/>
          </a:xfrm>
          <a:prstGeom prst="rect">
            <a:avLst/>
          </a:prstGeom>
          <a:noFill/>
          <a:ln w="9525">
            <a:noFill/>
            <a:miter lim="800000"/>
            <a:headEnd/>
            <a:tailEnd/>
          </a:ln>
        </p:spPr>
        <p:txBody>
          <a:bodyPr wrap="none">
            <a:spAutoFit/>
          </a:bodyPr>
          <a:lstStyle/>
          <a:p>
            <a:r>
              <a:rPr lang="en-US" sz="2400" b="1">
                <a:solidFill>
                  <a:srgbClr val="0070C0"/>
                </a:solidFill>
                <a:latin typeface="Calibri"/>
                <a:cs typeface="Calibri"/>
              </a:rPr>
              <a:t>Light</a:t>
            </a:r>
          </a:p>
        </p:txBody>
      </p:sp>
      <p:sp>
        <p:nvSpPr>
          <p:cNvPr id="25" name="TextBox 37"/>
          <p:cNvSpPr txBox="1">
            <a:spLocks noChangeArrowheads="1"/>
          </p:cNvSpPr>
          <p:nvPr/>
        </p:nvSpPr>
        <p:spPr bwMode="auto">
          <a:xfrm>
            <a:off x="1028318" y="1873105"/>
            <a:ext cx="864414" cy="523220"/>
          </a:xfrm>
          <a:prstGeom prst="rect">
            <a:avLst/>
          </a:prstGeom>
          <a:noFill/>
          <a:ln w="9525">
            <a:noFill/>
            <a:miter lim="800000"/>
            <a:headEnd/>
            <a:tailEnd/>
          </a:ln>
        </p:spPr>
        <p:txBody>
          <a:bodyPr wrap="none">
            <a:spAutoFit/>
          </a:bodyPr>
          <a:lstStyle/>
          <a:p>
            <a:r>
              <a:rPr lang="en-US" sz="2800" b="1">
                <a:latin typeface="Calibri"/>
                <a:cs typeface="Calibri"/>
              </a:rPr>
              <a:t>Lysis</a:t>
            </a:r>
          </a:p>
        </p:txBody>
      </p:sp>
      <p:cxnSp>
        <p:nvCxnSpPr>
          <p:cNvPr id="26" name="Straight Arrow Connector 25"/>
          <p:cNvCxnSpPr/>
          <p:nvPr/>
        </p:nvCxnSpPr>
        <p:spPr>
          <a:xfrm rot="5400000">
            <a:off x="758443" y="1850880"/>
            <a:ext cx="53975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a:off x="758443" y="2531918"/>
            <a:ext cx="53975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758443" y="3389168"/>
            <a:ext cx="53975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0800000">
            <a:off x="2191956" y="4133705"/>
            <a:ext cx="1285875"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6"/>
          <p:cNvSpPr txBox="1">
            <a:spLocks noChangeArrowheads="1"/>
          </p:cNvSpPr>
          <p:nvPr/>
        </p:nvSpPr>
        <p:spPr bwMode="auto">
          <a:xfrm>
            <a:off x="3457193" y="3530455"/>
            <a:ext cx="1369636" cy="1200328"/>
          </a:xfrm>
          <a:prstGeom prst="rect">
            <a:avLst/>
          </a:prstGeom>
          <a:noFill/>
          <a:ln w="9525">
            <a:noFill/>
            <a:miter lim="800000"/>
            <a:headEnd/>
            <a:tailEnd/>
          </a:ln>
        </p:spPr>
        <p:txBody>
          <a:bodyPr wrap="none">
            <a:spAutoFit/>
          </a:bodyPr>
          <a:lstStyle/>
          <a:p>
            <a:pPr algn="ctr"/>
            <a:r>
              <a:rPr lang="en-US" sz="2400" b="1" dirty="0">
                <a:solidFill>
                  <a:srgbClr val="C00000"/>
                </a:solidFill>
                <a:latin typeface="Calibri"/>
                <a:cs typeface="Calibri"/>
              </a:rPr>
              <a:t>Synthetic</a:t>
            </a:r>
          </a:p>
          <a:p>
            <a:pPr algn="ctr"/>
            <a:r>
              <a:rPr lang="en-US" sz="2400" b="1" dirty="0">
                <a:solidFill>
                  <a:srgbClr val="C00000"/>
                </a:solidFill>
                <a:latin typeface="Calibri"/>
                <a:cs typeface="Calibri"/>
              </a:rPr>
              <a:t>Peptides</a:t>
            </a:r>
          </a:p>
          <a:p>
            <a:pPr algn="ctr"/>
            <a:r>
              <a:rPr lang="en-US" sz="2400" b="1" dirty="0">
                <a:solidFill>
                  <a:srgbClr val="C00000"/>
                </a:solidFill>
                <a:latin typeface="Calibri"/>
                <a:cs typeface="Calibri"/>
              </a:rPr>
              <a:t>(Heavy)</a:t>
            </a:r>
          </a:p>
        </p:txBody>
      </p:sp>
      <p:sp>
        <p:nvSpPr>
          <p:cNvPr id="31" name="TextBox 7"/>
          <p:cNvSpPr txBox="1">
            <a:spLocks noChangeArrowheads="1"/>
          </p:cNvSpPr>
          <p:nvPr/>
        </p:nvSpPr>
        <p:spPr bwMode="auto">
          <a:xfrm>
            <a:off x="2168143" y="5516418"/>
            <a:ext cx="599142" cy="461665"/>
          </a:xfrm>
          <a:prstGeom prst="rect">
            <a:avLst/>
          </a:prstGeom>
          <a:noFill/>
          <a:ln w="9525">
            <a:noFill/>
            <a:miter lim="800000"/>
            <a:headEnd/>
            <a:tailEnd/>
          </a:ln>
        </p:spPr>
        <p:txBody>
          <a:bodyPr wrap="none">
            <a:spAutoFit/>
          </a:bodyPr>
          <a:lstStyle/>
          <a:p>
            <a:r>
              <a:rPr lang="en-US" sz="2400" b="1">
                <a:latin typeface="Calibri"/>
                <a:cs typeface="Calibri"/>
              </a:rPr>
              <a:t>MS</a:t>
            </a:r>
          </a:p>
        </p:txBody>
      </p:sp>
    </p:spTree>
    <p:extLst>
      <p:ext uri="{BB962C8B-B14F-4D97-AF65-F5344CB8AC3E}">
        <p14:creationId xmlns:p14="http://schemas.microsoft.com/office/powerpoint/2010/main" val="27747106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Quantification Details</a:t>
            </a:r>
            <a:endParaRPr lang="en-US" dirty="0"/>
          </a:p>
        </p:txBody>
      </p:sp>
      <p:sp>
        <p:nvSpPr>
          <p:cNvPr id="3" name="Content Placeholder 2"/>
          <p:cNvSpPr>
            <a:spLocks noGrp="1"/>
          </p:cNvSpPr>
          <p:nvPr>
            <p:ph idx="1"/>
          </p:nvPr>
        </p:nvSpPr>
        <p:spPr>
          <a:xfrm>
            <a:off x="2322865" y="3048000"/>
            <a:ext cx="3849335" cy="838200"/>
          </a:xfrm>
        </p:spPr>
        <p:txBody>
          <a:bodyPr>
            <a:normAutofit fontScale="70000" lnSpcReduction="20000"/>
          </a:bodyPr>
          <a:lstStyle/>
          <a:p>
            <a:pPr marL="0" indent="0">
              <a:buNone/>
            </a:pPr>
            <a:r>
              <a:rPr lang="en-US" dirty="0" smtClean="0"/>
              <a:t>PAR = </a:t>
            </a:r>
            <a:r>
              <a:rPr lang="en-US" u="sng" dirty="0" smtClean="0"/>
              <a:t>Light (</a:t>
            </a:r>
            <a:r>
              <a:rPr lang="en-US" u="sng" dirty="0" err="1" smtClean="0"/>
              <a:t>Analyte</a:t>
            </a:r>
            <a:r>
              <a:rPr lang="en-US" u="sng" dirty="0" smtClean="0"/>
              <a:t>) Peak Area</a:t>
            </a:r>
          </a:p>
          <a:p>
            <a:pPr marL="0" indent="0">
              <a:buNone/>
            </a:pPr>
            <a:r>
              <a:rPr lang="en-US" dirty="0"/>
              <a:t>	</a:t>
            </a:r>
            <a:r>
              <a:rPr lang="en-US" dirty="0" smtClean="0"/>
              <a:t>   Heavy (SIS) Peak Area</a:t>
            </a:r>
          </a:p>
          <a:p>
            <a:pPr marL="0" indent="0">
              <a:buNone/>
            </a:pPr>
            <a:endParaRPr lang="en-US" dirty="0"/>
          </a:p>
        </p:txBody>
      </p:sp>
      <p:grpSp>
        <p:nvGrpSpPr>
          <p:cNvPr id="4" name="Group 28"/>
          <p:cNvGrpSpPr>
            <a:grpSpLocks/>
          </p:cNvGrpSpPr>
          <p:nvPr/>
        </p:nvGrpSpPr>
        <p:grpSpPr bwMode="auto">
          <a:xfrm>
            <a:off x="1094720" y="1295400"/>
            <a:ext cx="1307871" cy="1073150"/>
            <a:chOff x="3786182" y="5715016"/>
            <a:chExt cx="1307381" cy="1073134"/>
          </a:xfrm>
        </p:grpSpPr>
        <p:cxnSp>
          <p:nvCxnSpPr>
            <p:cNvPr id="5" name="Straight Connector 4"/>
            <p:cNvCxnSpPr/>
            <p:nvPr/>
          </p:nvCxnSpPr>
          <p:spPr bwMode="auto">
            <a:xfrm rot="5400000">
              <a:off x="4263678" y="6335720"/>
              <a:ext cx="900100" cy="1586"/>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bwMode="auto">
            <a:xfrm rot="5400000">
              <a:off x="4613665" y="6542886"/>
              <a:ext cx="485768" cy="1586"/>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bwMode="auto">
            <a:xfrm rot="5400000">
              <a:off x="4863642" y="6635753"/>
              <a:ext cx="271458" cy="1586"/>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TextBox 28"/>
            <p:cNvSpPr txBox="1">
              <a:spLocks noChangeArrowheads="1"/>
            </p:cNvSpPr>
            <p:nvPr/>
          </p:nvSpPr>
          <p:spPr bwMode="auto">
            <a:xfrm>
              <a:off x="4714875" y="5786490"/>
              <a:ext cx="378688" cy="461658"/>
            </a:xfrm>
            <a:prstGeom prst="rect">
              <a:avLst/>
            </a:prstGeom>
            <a:noFill/>
            <a:ln w="9525">
              <a:noFill/>
              <a:miter lim="800000"/>
              <a:headEnd/>
              <a:tailEnd/>
            </a:ln>
          </p:spPr>
          <p:txBody>
            <a:bodyPr wrap="none">
              <a:spAutoFit/>
            </a:bodyPr>
            <a:lstStyle/>
            <a:p>
              <a:r>
                <a:rPr lang="en-US" sz="2400" b="1">
                  <a:solidFill>
                    <a:srgbClr val="C00000"/>
                  </a:solidFill>
                  <a:latin typeface="Calibri"/>
                  <a:cs typeface="Calibri"/>
                </a:rPr>
                <a:t>H</a:t>
              </a:r>
            </a:p>
          </p:txBody>
        </p:sp>
        <p:sp>
          <p:nvSpPr>
            <p:cNvPr id="9" name="Rectangle 8"/>
            <p:cNvSpPr/>
            <p:nvPr/>
          </p:nvSpPr>
          <p:spPr>
            <a:xfrm>
              <a:off x="4643111" y="5715016"/>
              <a:ext cx="428464" cy="1071547"/>
            </a:xfrm>
            <a:prstGeom prst="rect">
              <a:avLst/>
            </a:prstGeom>
            <a:solidFill>
              <a:srgbClr val="C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Calibri"/>
                <a:cs typeface="Calibri"/>
              </a:endParaRPr>
            </a:p>
          </p:txBody>
        </p:sp>
        <p:sp>
          <p:nvSpPr>
            <p:cNvPr id="10" name="Rectangle 9"/>
            <p:cNvSpPr/>
            <p:nvPr/>
          </p:nvSpPr>
          <p:spPr>
            <a:xfrm>
              <a:off x="3786182" y="5715016"/>
              <a:ext cx="428464" cy="1071547"/>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Calibri"/>
                <a:cs typeface="Calibri"/>
              </a:endParaRPr>
            </a:p>
          </p:txBody>
        </p:sp>
        <p:cxnSp>
          <p:nvCxnSpPr>
            <p:cNvPr id="11" name="Straight Connector 10"/>
            <p:cNvCxnSpPr/>
            <p:nvPr/>
          </p:nvCxnSpPr>
          <p:spPr bwMode="auto">
            <a:xfrm rot="5400000">
              <a:off x="3500411" y="6429381"/>
              <a:ext cx="714364" cy="317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auto">
            <a:xfrm rot="5400000">
              <a:off x="3786105" y="6572254"/>
              <a:ext cx="428619" cy="317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auto">
            <a:xfrm rot="5400000">
              <a:off x="4036082" y="6679408"/>
              <a:ext cx="214309" cy="317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TextBox 27"/>
            <p:cNvSpPr txBox="1">
              <a:spLocks noChangeArrowheads="1"/>
            </p:cNvSpPr>
            <p:nvPr/>
          </p:nvSpPr>
          <p:spPr bwMode="auto">
            <a:xfrm>
              <a:off x="3857626" y="5917320"/>
              <a:ext cx="314692" cy="461658"/>
            </a:xfrm>
            <a:prstGeom prst="rect">
              <a:avLst/>
            </a:prstGeom>
            <a:noFill/>
            <a:ln w="9525">
              <a:noFill/>
              <a:miter lim="800000"/>
              <a:headEnd/>
              <a:tailEnd/>
            </a:ln>
          </p:spPr>
          <p:txBody>
            <a:bodyPr wrap="none">
              <a:spAutoFit/>
            </a:bodyPr>
            <a:lstStyle/>
            <a:p>
              <a:r>
                <a:rPr lang="en-US" sz="2400" b="1">
                  <a:solidFill>
                    <a:srgbClr val="0070C0"/>
                  </a:solidFill>
                  <a:latin typeface="Calibri"/>
                  <a:cs typeface="Calibri"/>
                </a:rPr>
                <a:t>L</a:t>
              </a:r>
            </a:p>
          </p:txBody>
        </p:sp>
      </p:grpSp>
      <p:sp>
        <p:nvSpPr>
          <p:cNvPr id="15" name="Rectangle 14"/>
          <p:cNvSpPr/>
          <p:nvPr/>
        </p:nvSpPr>
        <p:spPr bwMode="auto">
          <a:xfrm>
            <a:off x="737533" y="1295400"/>
            <a:ext cx="2286000" cy="10715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Calibri"/>
              <a:cs typeface="Calibri"/>
            </a:endParaRPr>
          </a:p>
        </p:txBody>
      </p:sp>
      <p:sp>
        <p:nvSpPr>
          <p:cNvPr id="16" name="TextBox 7"/>
          <p:cNvSpPr txBox="1">
            <a:spLocks noChangeArrowheads="1"/>
          </p:cNvSpPr>
          <p:nvPr/>
        </p:nvSpPr>
        <p:spPr bwMode="auto">
          <a:xfrm>
            <a:off x="2448858" y="1223963"/>
            <a:ext cx="599142" cy="461665"/>
          </a:xfrm>
          <a:prstGeom prst="rect">
            <a:avLst/>
          </a:prstGeom>
          <a:noFill/>
          <a:ln w="9525">
            <a:noFill/>
            <a:miter lim="800000"/>
            <a:headEnd/>
            <a:tailEnd/>
          </a:ln>
        </p:spPr>
        <p:txBody>
          <a:bodyPr wrap="none">
            <a:spAutoFit/>
          </a:bodyPr>
          <a:lstStyle/>
          <a:p>
            <a:r>
              <a:rPr lang="en-US" sz="2400" b="1" dirty="0">
                <a:latin typeface="Calibri"/>
                <a:cs typeface="Calibri"/>
              </a:rPr>
              <a:t>MS</a:t>
            </a:r>
          </a:p>
        </p:txBody>
      </p:sp>
      <p:sp>
        <p:nvSpPr>
          <p:cNvPr id="17" name="TextBox 7"/>
          <p:cNvSpPr txBox="1">
            <a:spLocks noChangeArrowheads="1"/>
          </p:cNvSpPr>
          <p:nvPr/>
        </p:nvSpPr>
        <p:spPr bwMode="auto">
          <a:xfrm>
            <a:off x="779866" y="2387071"/>
            <a:ext cx="1136593" cy="461665"/>
          </a:xfrm>
          <a:prstGeom prst="rect">
            <a:avLst/>
          </a:prstGeom>
          <a:noFill/>
          <a:ln w="9525">
            <a:noFill/>
            <a:miter lim="800000"/>
            <a:headEnd/>
            <a:tailEnd/>
          </a:ln>
        </p:spPr>
        <p:txBody>
          <a:bodyPr wrap="none">
            <a:spAutoFit/>
          </a:bodyPr>
          <a:lstStyle/>
          <a:p>
            <a:r>
              <a:rPr lang="en-US" sz="2400" dirty="0" err="1" smtClean="0">
                <a:latin typeface="Calibri"/>
                <a:cs typeface="Calibri"/>
              </a:rPr>
              <a:t>Analyte</a:t>
            </a:r>
            <a:endParaRPr lang="en-US" sz="2400" dirty="0">
              <a:latin typeface="Calibri"/>
              <a:cs typeface="Calibri"/>
            </a:endParaRPr>
          </a:p>
        </p:txBody>
      </p:sp>
      <p:sp>
        <p:nvSpPr>
          <p:cNvPr id="18" name="TextBox 7"/>
          <p:cNvSpPr txBox="1">
            <a:spLocks noChangeArrowheads="1"/>
          </p:cNvSpPr>
          <p:nvPr/>
        </p:nvSpPr>
        <p:spPr bwMode="auto">
          <a:xfrm>
            <a:off x="2069798" y="2404766"/>
            <a:ext cx="543739" cy="461665"/>
          </a:xfrm>
          <a:prstGeom prst="rect">
            <a:avLst/>
          </a:prstGeom>
          <a:noFill/>
          <a:ln w="9525">
            <a:noFill/>
            <a:miter lim="800000"/>
            <a:headEnd/>
            <a:tailEnd/>
          </a:ln>
        </p:spPr>
        <p:txBody>
          <a:bodyPr wrap="none">
            <a:spAutoFit/>
          </a:bodyPr>
          <a:lstStyle/>
          <a:p>
            <a:r>
              <a:rPr lang="en-US" sz="2400" dirty="0" smtClean="0">
                <a:latin typeface="Calibri"/>
                <a:cs typeface="Calibri"/>
              </a:rPr>
              <a:t>SIS</a:t>
            </a:r>
            <a:endParaRPr lang="en-US" sz="2400" dirty="0">
              <a:latin typeface="Calibri"/>
              <a:cs typeface="Calibri"/>
            </a:endParaRPr>
          </a:p>
        </p:txBody>
      </p:sp>
      <p:sp>
        <p:nvSpPr>
          <p:cNvPr id="19" name="TextBox 7"/>
          <p:cNvSpPr txBox="1">
            <a:spLocks noChangeArrowheads="1"/>
          </p:cNvSpPr>
          <p:nvPr/>
        </p:nvSpPr>
        <p:spPr bwMode="auto">
          <a:xfrm>
            <a:off x="3505200" y="1455241"/>
            <a:ext cx="3666004" cy="830997"/>
          </a:xfrm>
          <a:prstGeom prst="rect">
            <a:avLst/>
          </a:prstGeom>
          <a:noFill/>
          <a:ln w="9525">
            <a:noFill/>
            <a:miter lim="800000"/>
            <a:headEnd/>
            <a:tailEnd/>
          </a:ln>
        </p:spPr>
        <p:txBody>
          <a:bodyPr wrap="none">
            <a:spAutoFit/>
          </a:bodyPr>
          <a:lstStyle/>
          <a:p>
            <a:r>
              <a:rPr lang="en-US" sz="2400" dirty="0" smtClean="0">
                <a:latin typeface="Calibri"/>
                <a:cs typeface="Calibri"/>
              </a:rPr>
              <a:t>SIS: </a:t>
            </a:r>
            <a:r>
              <a:rPr lang="en-US" sz="2400" u="sng" dirty="0" smtClean="0">
                <a:latin typeface="Calibri"/>
                <a:cs typeface="Calibri"/>
              </a:rPr>
              <a:t>S</a:t>
            </a:r>
            <a:r>
              <a:rPr lang="en-US" sz="2400" dirty="0" smtClean="0">
                <a:latin typeface="Calibri"/>
                <a:cs typeface="Calibri"/>
              </a:rPr>
              <a:t>table </a:t>
            </a:r>
            <a:r>
              <a:rPr lang="en-US" sz="2400" u="sng" dirty="0" smtClean="0">
                <a:latin typeface="Calibri"/>
                <a:cs typeface="Calibri"/>
              </a:rPr>
              <a:t>I</a:t>
            </a:r>
            <a:r>
              <a:rPr lang="en-US" sz="2400" dirty="0" smtClean="0">
                <a:latin typeface="Calibri"/>
                <a:cs typeface="Calibri"/>
              </a:rPr>
              <a:t>sotope </a:t>
            </a:r>
            <a:r>
              <a:rPr lang="en-US" sz="2400" u="sng" dirty="0" smtClean="0">
                <a:latin typeface="Calibri"/>
                <a:cs typeface="Calibri"/>
              </a:rPr>
              <a:t>S</a:t>
            </a:r>
            <a:r>
              <a:rPr lang="en-US" sz="2400" dirty="0" smtClean="0">
                <a:latin typeface="Calibri"/>
                <a:cs typeface="Calibri"/>
              </a:rPr>
              <a:t>tandard</a:t>
            </a:r>
          </a:p>
          <a:p>
            <a:r>
              <a:rPr lang="en-US" sz="2400" dirty="0" smtClean="0">
                <a:latin typeface="Calibri"/>
                <a:cs typeface="Calibri"/>
              </a:rPr>
              <a:t>PAR: </a:t>
            </a:r>
            <a:r>
              <a:rPr lang="en-US" sz="2400" u="sng" dirty="0" smtClean="0">
                <a:latin typeface="Calibri"/>
                <a:cs typeface="Calibri"/>
              </a:rPr>
              <a:t>P</a:t>
            </a:r>
            <a:r>
              <a:rPr lang="en-US" sz="2400" dirty="0" smtClean="0">
                <a:latin typeface="Calibri"/>
                <a:cs typeface="Calibri"/>
              </a:rPr>
              <a:t>eak </a:t>
            </a:r>
            <a:r>
              <a:rPr lang="en-US" sz="2400" u="sng" dirty="0" smtClean="0">
                <a:latin typeface="Calibri"/>
                <a:cs typeface="Calibri"/>
              </a:rPr>
              <a:t>A</a:t>
            </a:r>
            <a:r>
              <a:rPr lang="en-US" sz="2400" dirty="0" smtClean="0">
                <a:latin typeface="Calibri"/>
                <a:cs typeface="Calibri"/>
              </a:rPr>
              <a:t>rea </a:t>
            </a:r>
            <a:r>
              <a:rPr lang="en-US" sz="2400" u="sng" dirty="0" smtClean="0">
                <a:latin typeface="Calibri"/>
                <a:cs typeface="Calibri"/>
              </a:rPr>
              <a:t>R</a:t>
            </a:r>
            <a:r>
              <a:rPr lang="en-US" sz="2400" dirty="0" smtClean="0">
                <a:latin typeface="Calibri"/>
                <a:cs typeface="Calibri"/>
              </a:rPr>
              <a:t>atio</a:t>
            </a:r>
            <a:endParaRPr lang="en-US" sz="2400" dirty="0">
              <a:latin typeface="Calibri"/>
              <a:cs typeface="Calibri"/>
            </a:endParaRPr>
          </a:p>
        </p:txBody>
      </p:sp>
      <p:sp>
        <p:nvSpPr>
          <p:cNvPr id="20" name="Content Placeholder 2"/>
          <p:cNvSpPr txBox="1">
            <a:spLocks/>
          </p:cNvSpPr>
          <p:nvPr/>
        </p:nvSpPr>
        <p:spPr>
          <a:xfrm>
            <a:off x="465667" y="4720695"/>
            <a:ext cx="8229600" cy="168010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700" dirty="0" smtClean="0"/>
              <a:t>-Use at least 3 transitions </a:t>
            </a:r>
          </a:p>
          <a:p>
            <a:pPr marL="0" indent="0">
              <a:buFont typeface="Arial" pitchFamily="34" charset="0"/>
              <a:buNone/>
            </a:pPr>
            <a:r>
              <a:rPr lang="en-US" sz="2700" dirty="0" smtClean="0"/>
              <a:t>-Have to make sure these transitions do not have interferences </a:t>
            </a:r>
            <a:endParaRPr lang="en-US" sz="2700" dirty="0"/>
          </a:p>
        </p:txBody>
      </p:sp>
      <p:sp>
        <p:nvSpPr>
          <p:cNvPr id="21" name="Content Placeholder 2"/>
          <p:cNvSpPr txBox="1">
            <a:spLocks/>
          </p:cNvSpPr>
          <p:nvPr/>
        </p:nvSpPr>
        <p:spPr>
          <a:xfrm>
            <a:off x="491067" y="3962400"/>
            <a:ext cx="8881533"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700" dirty="0" err="1" smtClean="0"/>
              <a:t>Analyte</a:t>
            </a:r>
            <a:r>
              <a:rPr lang="en-US" sz="2700" dirty="0" smtClean="0"/>
              <a:t> concentration= PAR*SIS peptide concentration</a:t>
            </a:r>
          </a:p>
          <a:p>
            <a:pPr marL="0" indent="0">
              <a:buFont typeface="Arial" pitchFamily="34" charset="0"/>
              <a:buNone/>
            </a:pPr>
            <a:endParaRPr lang="en-US" dirty="0"/>
          </a:p>
        </p:txBody>
      </p:sp>
    </p:spTree>
    <p:extLst>
      <p:ext uri="{BB962C8B-B14F-4D97-AF65-F5344CB8AC3E}">
        <p14:creationId xmlns:p14="http://schemas.microsoft.com/office/powerpoint/2010/main" val="24392055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Workflow of SRM proteomics</a:t>
            </a:r>
            <a:endParaRPr lang="en-US"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8720"/>
          <a:stretch/>
        </p:blipFill>
        <p:spPr bwMode="auto">
          <a:xfrm>
            <a:off x="2977067" y="1589401"/>
            <a:ext cx="1981200" cy="3982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259784" y="1731769"/>
            <a:ext cx="1471813" cy="646331"/>
          </a:xfrm>
          <a:prstGeom prst="rect">
            <a:avLst/>
          </a:prstGeom>
          <a:noFill/>
        </p:spPr>
        <p:txBody>
          <a:bodyPr wrap="none" rtlCol="0">
            <a:spAutoFit/>
          </a:bodyPr>
          <a:lstStyle/>
          <a:p>
            <a:pPr algn="ctr"/>
            <a:r>
              <a:rPr lang="en-US" b="1" dirty="0" smtClean="0"/>
              <a:t>Define Set of </a:t>
            </a:r>
          </a:p>
          <a:p>
            <a:pPr algn="ctr"/>
            <a:r>
              <a:rPr lang="en-US" b="1" dirty="0" smtClean="0"/>
              <a:t>Proteins</a:t>
            </a:r>
            <a:endParaRPr lang="en-US" b="1" dirty="0"/>
          </a:p>
        </p:txBody>
      </p:sp>
      <p:sp>
        <p:nvSpPr>
          <p:cNvPr id="6" name="TextBox 5"/>
          <p:cNvSpPr txBox="1"/>
          <p:nvPr/>
        </p:nvSpPr>
        <p:spPr>
          <a:xfrm>
            <a:off x="3150680" y="2962637"/>
            <a:ext cx="1633973" cy="369332"/>
          </a:xfrm>
          <a:prstGeom prst="rect">
            <a:avLst/>
          </a:prstGeom>
          <a:noFill/>
        </p:spPr>
        <p:txBody>
          <a:bodyPr wrap="none" rtlCol="0">
            <a:spAutoFit/>
          </a:bodyPr>
          <a:lstStyle/>
          <a:p>
            <a:r>
              <a:rPr lang="en-US" b="1" dirty="0" smtClean="0"/>
              <a:t>Select Peptides</a:t>
            </a:r>
            <a:endParaRPr lang="en-US" b="1" dirty="0"/>
          </a:p>
        </p:txBody>
      </p:sp>
      <p:sp>
        <p:nvSpPr>
          <p:cNvPr id="7" name="TextBox 6"/>
          <p:cNvSpPr txBox="1"/>
          <p:nvPr/>
        </p:nvSpPr>
        <p:spPr>
          <a:xfrm>
            <a:off x="3043824" y="3903945"/>
            <a:ext cx="1847685" cy="369332"/>
          </a:xfrm>
          <a:prstGeom prst="rect">
            <a:avLst/>
          </a:prstGeom>
          <a:noFill/>
        </p:spPr>
        <p:txBody>
          <a:bodyPr wrap="none" rtlCol="0">
            <a:spAutoFit/>
          </a:bodyPr>
          <a:lstStyle/>
          <a:p>
            <a:r>
              <a:rPr lang="en-US" b="1" dirty="0" smtClean="0"/>
              <a:t>Select Transitions</a:t>
            </a:r>
            <a:endParaRPr lang="en-US" b="1" dirty="0"/>
          </a:p>
        </p:txBody>
      </p:sp>
      <p:sp>
        <p:nvSpPr>
          <p:cNvPr id="8" name="TextBox 7"/>
          <p:cNvSpPr txBox="1"/>
          <p:nvPr/>
        </p:nvSpPr>
        <p:spPr>
          <a:xfrm>
            <a:off x="2968351" y="4855969"/>
            <a:ext cx="2052806" cy="369332"/>
          </a:xfrm>
          <a:prstGeom prst="rect">
            <a:avLst/>
          </a:prstGeom>
          <a:noFill/>
        </p:spPr>
        <p:txBody>
          <a:bodyPr wrap="none" rtlCol="0">
            <a:spAutoFit/>
          </a:bodyPr>
          <a:lstStyle/>
          <a:p>
            <a:r>
              <a:rPr lang="en-US" b="1" dirty="0" smtClean="0"/>
              <a:t>Validate Transitions</a:t>
            </a:r>
            <a:endParaRPr lang="en-US" b="1" dirty="0"/>
          </a:p>
        </p:txBody>
      </p:sp>
      <p:sp>
        <p:nvSpPr>
          <p:cNvPr id="10" name="TextBox 9"/>
          <p:cNvSpPr txBox="1"/>
          <p:nvPr/>
        </p:nvSpPr>
        <p:spPr>
          <a:xfrm>
            <a:off x="4958267" y="1733108"/>
            <a:ext cx="2803524" cy="369332"/>
          </a:xfrm>
          <a:prstGeom prst="rect">
            <a:avLst/>
          </a:prstGeom>
          <a:noFill/>
        </p:spPr>
        <p:txBody>
          <a:bodyPr wrap="none" rtlCol="0">
            <a:spAutoFit/>
          </a:bodyPr>
          <a:lstStyle/>
          <a:p>
            <a:r>
              <a:rPr lang="en-US" dirty="0" smtClean="0"/>
              <a:t>Clinical/Biological Question</a:t>
            </a:r>
            <a:endParaRPr lang="en-US" dirty="0"/>
          </a:p>
        </p:txBody>
      </p:sp>
      <p:sp>
        <p:nvSpPr>
          <p:cNvPr id="11" name="TextBox 10"/>
          <p:cNvSpPr txBox="1"/>
          <p:nvPr/>
        </p:nvSpPr>
        <p:spPr>
          <a:xfrm>
            <a:off x="5021157" y="2609438"/>
            <a:ext cx="2244717" cy="646331"/>
          </a:xfrm>
          <a:prstGeom prst="rect">
            <a:avLst/>
          </a:prstGeom>
          <a:noFill/>
        </p:spPr>
        <p:txBody>
          <a:bodyPr wrap="none" rtlCol="0">
            <a:spAutoFit/>
          </a:bodyPr>
          <a:lstStyle/>
          <a:p>
            <a:r>
              <a:rPr lang="en-US" dirty="0" err="1" smtClean="0"/>
              <a:t>Proteotypic</a:t>
            </a:r>
            <a:r>
              <a:rPr lang="en-US" dirty="0" smtClean="0"/>
              <a:t> </a:t>
            </a:r>
          </a:p>
          <a:p>
            <a:r>
              <a:rPr lang="en-US" dirty="0" smtClean="0"/>
              <a:t>LC  and MS properties</a:t>
            </a:r>
          </a:p>
        </p:txBody>
      </p:sp>
      <p:sp>
        <p:nvSpPr>
          <p:cNvPr id="12" name="TextBox 11"/>
          <p:cNvSpPr txBox="1"/>
          <p:nvPr/>
        </p:nvSpPr>
        <p:spPr>
          <a:xfrm>
            <a:off x="5000285" y="3569617"/>
            <a:ext cx="2286460" cy="646331"/>
          </a:xfrm>
          <a:prstGeom prst="rect">
            <a:avLst/>
          </a:prstGeom>
          <a:noFill/>
        </p:spPr>
        <p:txBody>
          <a:bodyPr wrap="none" rtlCol="0">
            <a:spAutoFit/>
          </a:bodyPr>
          <a:lstStyle/>
          <a:p>
            <a:r>
              <a:rPr lang="en-US" dirty="0" smtClean="0"/>
              <a:t>Intensity of transitions</a:t>
            </a:r>
          </a:p>
          <a:p>
            <a:r>
              <a:rPr lang="en-US" dirty="0" smtClean="0"/>
              <a:t>Interferences</a:t>
            </a:r>
            <a:endParaRPr lang="en-US" dirty="0"/>
          </a:p>
        </p:txBody>
      </p:sp>
      <p:sp>
        <p:nvSpPr>
          <p:cNvPr id="13" name="TextBox 12"/>
          <p:cNvSpPr txBox="1"/>
          <p:nvPr/>
        </p:nvSpPr>
        <p:spPr>
          <a:xfrm>
            <a:off x="5093154" y="4578970"/>
            <a:ext cx="2890087" cy="369332"/>
          </a:xfrm>
          <a:prstGeom prst="rect">
            <a:avLst/>
          </a:prstGeom>
          <a:noFill/>
        </p:spPr>
        <p:txBody>
          <a:bodyPr wrap="none" rtlCol="0">
            <a:spAutoFit/>
          </a:bodyPr>
          <a:lstStyle/>
          <a:p>
            <a:r>
              <a:rPr lang="en-US" dirty="0" smtClean="0"/>
              <a:t>Experimental Measurements</a:t>
            </a:r>
            <a:endParaRPr lang="en-US" dirty="0"/>
          </a:p>
        </p:txBody>
      </p:sp>
      <p:sp>
        <p:nvSpPr>
          <p:cNvPr id="5" name="Rectangle 4"/>
          <p:cNvSpPr/>
          <p:nvPr/>
        </p:nvSpPr>
        <p:spPr>
          <a:xfrm rot="19964715">
            <a:off x="4365521" y="5395056"/>
            <a:ext cx="8382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1656970">
            <a:off x="2765809" y="5407890"/>
            <a:ext cx="8382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010369" y="5629637"/>
            <a:ext cx="2161874" cy="369332"/>
          </a:xfrm>
          <a:prstGeom prst="rect">
            <a:avLst/>
          </a:prstGeom>
          <a:noFill/>
        </p:spPr>
        <p:txBody>
          <a:bodyPr wrap="none" rtlCol="0">
            <a:spAutoFit/>
          </a:bodyPr>
          <a:lstStyle/>
          <a:p>
            <a:r>
              <a:rPr lang="en-US" b="1" dirty="0" smtClean="0"/>
              <a:t>Protein Quantitation</a:t>
            </a:r>
            <a:endParaRPr lang="en-US" b="1" dirty="0"/>
          </a:p>
        </p:txBody>
      </p:sp>
    </p:spTree>
    <p:extLst>
      <p:ext uri="{BB962C8B-B14F-4D97-AF65-F5344CB8AC3E}">
        <p14:creationId xmlns:p14="http://schemas.microsoft.com/office/powerpoint/2010/main" val="26097967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Workflow of SRM proteomics</a:t>
            </a:r>
            <a:endParaRPr lang="en-US"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8720"/>
          <a:stretch/>
        </p:blipFill>
        <p:spPr bwMode="auto">
          <a:xfrm>
            <a:off x="2977067" y="1589401"/>
            <a:ext cx="1981200" cy="3982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044725" y="1731769"/>
            <a:ext cx="1901932" cy="830997"/>
          </a:xfrm>
          <a:prstGeom prst="rect">
            <a:avLst/>
          </a:prstGeom>
          <a:noFill/>
        </p:spPr>
        <p:txBody>
          <a:bodyPr wrap="none" rtlCol="0">
            <a:spAutoFit/>
          </a:bodyPr>
          <a:lstStyle/>
          <a:p>
            <a:pPr algn="ctr"/>
            <a:r>
              <a:rPr lang="en-US" sz="2400" b="1" dirty="0" smtClean="0">
                <a:solidFill>
                  <a:srgbClr val="7030A0"/>
                </a:solidFill>
              </a:rPr>
              <a:t>Define Set of </a:t>
            </a:r>
          </a:p>
          <a:p>
            <a:pPr algn="ctr"/>
            <a:r>
              <a:rPr lang="en-US" sz="2400" b="1" dirty="0" smtClean="0">
                <a:solidFill>
                  <a:srgbClr val="7030A0"/>
                </a:solidFill>
              </a:rPr>
              <a:t>Proteins</a:t>
            </a:r>
            <a:endParaRPr lang="en-US" sz="2400" b="1" dirty="0">
              <a:solidFill>
                <a:srgbClr val="7030A0"/>
              </a:solidFill>
            </a:endParaRPr>
          </a:p>
        </p:txBody>
      </p:sp>
      <p:sp>
        <p:nvSpPr>
          <p:cNvPr id="6" name="TextBox 5"/>
          <p:cNvSpPr txBox="1"/>
          <p:nvPr/>
        </p:nvSpPr>
        <p:spPr>
          <a:xfrm>
            <a:off x="3150680" y="2962637"/>
            <a:ext cx="1633973" cy="369332"/>
          </a:xfrm>
          <a:prstGeom prst="rect">
            <a:avLst/>
          </a:prstGeom>
          <a:noFill/>
        </p:spPr>
        <p:txBody>
          <a:bodyPr wrap="none" rtlCol="0">
            <a:spAutoFit/>
          </a:bodyPr>
          <a:lstStyle/>
          <a:p>
            <a:r>
              <a:rPr lang="en-US" b="1" dirty="0" smtClean="0"/>
              <a:t>Select Peptides</a:t>
            </a:r>
            <a:endParaRPr lang="en-US" b="1" dirty="0"/>
          </a:p>
        </p:txBody>
      </p:sp>
      <p:sp>
        <p:nvSpPr>
          <p:cNvPr id="7" name="TextBox 6"/>
          <p:cNvSpPr txBox="1"/>
          <p:nvPr/>
        </p:nvSpPr>
        <p:spPr>
          <a:xfrm>
            <a:off x="3043824" y="3903945"/>
            <a:ext cx="1847685" cy="369332"/>
          </a:xfrm>
          <a:prstGeom prst="rect">
            <a:avLst/>
          </a:prstGeom>
          <a:noFill/>
        </p:spPr>
        <p:txBody>
          <a:bodyPr wrap="none" rtlCol="0">
            <a:spAutoFit/>
          </a:bodyPr>
          <a:lstStyle/>
          <a:p>
            <a:r>
              <a:rPr lang="en-US" b="1" dirty="0" smtClean="0"/>
              <a:t>Select Transitions</a:t>
            </a:r>
            <a:endParaRPr lang="en-US" b="1" dirty="0"/>
          </a:p>
        </p:txBody>
      </p:sp>
      <p:sp>
        <p:nvSpPr>
          <p:cNvPr id="8" name="TextBox 7"/>
          <p:cNvSpPr txBox="1"/>
          <p:nvPr/>
        </p:nvSpPr>
        <p:spPr>
          <a:xfrm>
            <a:off x="2968351" y="4855969"/>
            <a:ext cx="2052806" cy="369332"/>
          </a:xfrm>
          <a:prstGeom prst="rect">
            <a:avLst/>
          </a:prstGeom>
          <a:noFill/>
        </p:spPr>
        <p:txBody>
          <a:bodyPr wrap="none" rtlCol="0">
            <a:spAutoFit/>
          </a:bodyPr>
          <a:lstStyle/>
          <a:p>
            <a:r>
              <a:rPr lang="en-US" b="1" dirty="0" smtClean="0"/>
              <a:t>Validate Transitions</a:t>
            </a:r>
            <a:endParaRPr lang="en-US" b="1" dirty="0"/>
          </a:p>
        </p:txBody>
      </p:sp>
      <p:sp>
        <p:nvSpPr>
          <p:cNvPr id="10" name="TextBox 9"/>
          <p:cNvSpPr txBox="1"/>
          <p:nvPr/>
        </p:nvSpPr>
        <p:spPr>
          <a:xfrm>
            <a:off x="4958267" y="1733108"/>
            <a:ext cx="2803524" cy="369332"/>
          </a:xfrm>
          <a:prstGeom prst="rect">
            <a:avLst/>
          </a:prstGeom>
          <a:noFill/>
        </p:spPr>
        <p:txBody>
          <a:bodyPr wrap="none" rtlCol="0">
            <a:spAutoFit/>
          </a:bodyPr>
          <a:lstStyle/>
          <a:p>
            <a:r>
              <a:rPr lang="en-US" dirty="0" smtClean="0"/>
              <a:t>Clinical/Biological Question</a:t>
            </a:r>
            <a:endParaRPr lang="en-US" dirty="0"/>
          </a:p>
        </p:txBody>
      </p:sp>
      <p:sp>
        <p:nvSpPr>
          <p:cNvPr id="11" name="TextBox 10"/>
          <p:cNvSpPr txBox="1"/>
          <p:nvPr/>
        </p:nvSpPr>
        <p:spPr>
          <a:xfrm>
            <a:off x="5021157" y="2609438"/>
            <a:ext cx="2244717" cy="646331"/>
          </a:xfrm>
          <a:prstGeom prst="rect">
            <a:avLst/>
          </a:prstGeom>
          <a:noFill/>
        </p:spPr>
        <p:txBody>
          <a:bodyPr wrap="none" rtlCol="0">
            <a:spAutoFit/>
          </a:bodyPr>
          <a:lstStyle/>
          <a:p>
            <a:r>
              <a:rPr lang="en-US" dirty="0" err="1" smtClean="0"/>
              <a:t>Proteotypic</a:t>
            </a:r>
            <a:r>
              <a:rPr lang="en-US" dirty="0" smtClean="0"/>
              <a:t> </a:t>
            </a:r>
          </a:p>
          <a:p>
            <a:r>
              <a:rPr lang="en-US" dirty="0" smtClean="0"/>
              <a:t>LC  and MS properties</a:t>
            </a:r>
          </a:p>
        </p:txBody>
      </p:sp>
      <p:sp>
        <p:nvSpPr>
          <p:cNvPr id="12" name="TextBox 11"/>
          <p:cNvSpPr txBox="1"/>
          <p:nvPr/>
        </p:nvSpPr>
        <p:spPr>
          <a:xfrm>
            <a:off x="5000285" y="3569617"/>
            <a:ext cx="2286460" cy="646331"/>
          </a:xfrm>
          <a:prstGeom prst="rect">
            <a:avLst/>
          </a:prstGeom>
          <a:noFill/>
        </p:spPr>
        <p:txBody>
          <a:bodyPr wrap="none" rtlCol="0">
            <a:spAutoFit/>
          </a:bodyPr>
          <a:lstStyle/>
          <a:p>
            <a:r>
              <a:rPr lang="en-US" dirty="0" smtClean="0"/>
              <a:t>Intensity of transitions</a:t>
            </a:r>
          </a:p>
          <a:p>
            <a:r>
              <a:rPr lang="en-US" dirty="0" smtClean="0"/>
              <a:t>Interferences</a:t>
            </a:r>
            <a:endParaRPr lang="en-US" dirty="0"/>
          </a:p>
        </p:txBody>
      </p:sp>
      <p:sp>
        <p:nvSpPr>
          <p:cNvPr id="13" name="TextBox 12"/>
          <p:cNvSpPr txBox="1"/>
          <p:nvPr/>
        </p:nvSpPr>
        <p:spPr>
          <a:xfrm>
            <a:off x="5093154" y="4578970"/>
            <a:ext cx="2890087" cy="369332"/>
          </a:xfrm>
          <a:prstGeom prst="rect">
            <a:avLst/>
          </a:prstGeom>
          <a:noFill/>
        </p:spPr>
        <p:txBody>
          <a:bodyPr wrap="none" rtlCol="0">
            <a:spAutoFit/>
          </a:bodyPr>
          <a:lstStyle/>
          <a:p>
            <a:r>
              <a:rPr lang="en-US" dirty="0" smtClean="0"/>
              <a:t>Experimental Measurements</a:t>
            </a:r>
            <a:endParaRPr lang="en-US" dirty="0"/>
          </a:p>
        </p:txBody>
      </p:sp>
      <p:sp>
        <p:nvSpPr>
          <p:cNvPr id="5" name="Rectangle 4"/>
          <p:cNvSpPr/>
          <p:nvPr/>
        </p:nvSpPr>
        <p:spPr>
          <a:xfrm rot="19964715">
            <a:off x="4365521" y="5395056"/>
            <a:ext cx="8382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1656970">
            <a:off x="2765809" y="5407890"/>
            <a:ext cx="8382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010369" y="5629637"/>
            <a:ext cx="2161874" cy="369332"/>
          </a:xfrm>
          <a:prstGeom prst="rect">
            <a:avLst/>
          </a:prstGeom>
          <a:noFill/>
        </p:spPr>
        <p:txBody>
          <a:bodyPr wrap="none" rtlCol="0">
            <a:spAutoFit/>
          </a:bodyPr>
          <a:lstStyle/>
          <a:p>
            <a:r>
              <a:rPr lang="en-US" b="1" dirty="0" smtClean="0"/>
              <a:t>Protein Quantitation</a:t>
            </a:r>
            <a:endParaRPr lang="en-US" b="1" dirty="0"/>
          </a:p>
        </p:txBody>
      </p:sp>
    </p:spTree>
    <p:extLst>
      <p:ext uri="{BB962C8B-B14F-4D97-AF65-F5344CB8AC3E}">
        <p14:creationId xmlns:p14="http://schemas.microsoft.com/office/powerpoint/2010/main" val="10341440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Motivating Example: </a:t>
            </a:r>
            <a:br>
              <a:rPr lang="en-US" dirty="0" smtClean="0"/>
            </a:br>
            <a:r>
              <a:rPr lang="en-US" dirty="0" smtClean="0"/>
              <a:t>AKT1 and Breast Cancer</a:t>
            </a:r>
            <a:endParaRPr lang="en-US" dirty="0"/>
          </a:p>
        </p:txBody>
      </p:sp>
      <p:pic>
        <p:nvPicPr>
          <p:cNvPr id="1026" name="Picture 2" descr="http://www.biobest.com.au/sab/resurgam/p_img/Akt_Pathway.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5361" y="1676400"/>
            <a:ext cx="4999244" cy="4740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723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Workflow of SRM proteomics</a:t>
            </a:r>
            <a:endParaRPr lang="en-US"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8720"/>
          <a:stretch/>
        </p:blipFill>
        <p:spPr bwMode="auto">
          <a:xfrm>
            <a:off x="2977067" y="1589401"/>
            <a:ext cx="1981200" cy="3982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259784" y="1731769"/>
            <a:ext cx="1471813" cy="646331"/>
          </a:xfrm>
          <a:prstGeom prst="rect">
            <a:avLst/>
          </a:prstGeom>
          <a:noFill/>
        </p:spPr>
        <p:txBody>
          <a:bodyPr wrap="none" rtlCol="0">
            <a:spAutoFit/>
          </a:bodyPr>
          <a:lstStyle/>
          <a:p>
            <a:pPr algn="ctr"/>
            <a:r>
              <a:rPr lang="en-US" b="1" dirty="0" smtClean="0"/>
              <a:t>Define Set of </a:t>
            </a:r>
          </a:p>
          <a:p>
            <a:pPr algn="ctr"/>
            <a:r>
              <a:rPr lang="en-US" b="1" dirty="0" smtClean="0"/>
              <a:t>Proteins</a:t>
            </a:r>
            <a:endParaRPr lang="en-US" b="1" dirty="0"/>
          </a:p>
        </p:txBody>
      </p:sp>
      <p:sp>
        <p:nvSpPr>
          <p:cNvPr id="6" name="TextBox 5"/>
          <p:cNvSpPr txBox="1"/>
          <p:nvPr/>
        </p:nvSpPr>
        <p:spPr>
          <a:xfrm>
            <a:off x="2982934" y="2895600"/>
            <a:ext cx="2046266" cy="446276"/>
          </a:xfrm>
          <a:prstGeom prst="rect">
            <a:avLst/>
          </a:prstGeom>
          <a:noFill/>
        </p:spPr>
        <p:txBody>
          <a:bodyPr wrap="none" rtlCol="0">
            <a:spAutoFit/>
          </a:bodyPr>
          <a:lstStyle/>
          <a:p>
            <a:r>
              <a:rPr lang="en-US" sz="2300" b="1" dirty="0" smtClean="0">
                <a:solidFill>
                  <a:srgbClr val="7030A0"/>
                </a:solidFill>
              </a:rPr>
              <a:t>Select Peptides</a:t>
            </a:r>
            <a:endParaRPr lang="en-US" sz="2300" b="1" dirty="0">
              <a:solidFill>
                <a:srgbClr val="7030A0"/>
              </a:solidFill>
            </a:endParaRPr>
          </a:p>
        </p:txBody>
      </p:sp>
      <p:sp>
        <p:nvSpPr>
          <p:cNvPr id="7" name="TextBox 6"/>
          <p:cNvSpPr txBox="1"/>
          <p:nvPr/>
        </p:nvSpPr>
        <p:spPr>
          <a:xfrm>
            <a:off x="3043824" y="3903945"/>
            <a:ext cx="1847685" cy="369332"/>
          </a:xfrm>
          <a:prstGeom prst="rect">
            <a:avLst/>
          </a:prstGeom>
          <a:noFill/>
        </p:spPr>
        <p:txBody>
          <a:bodyPr wrap="none" rtlCol="0">
            <a:spAutoFit/>
          </a:bodyPr>
          <a:lstStyle/>
          <a:p>
            <a:r>
              <a:rPr lang="en-US" b="1" dirty="0" smtClean="0"/>
              <a:t>Select Transitions</a:t>
            </a:r>
            <a:endParaRPr lang="en-US" b="1" dirty="0"/>
          </a:p>
        </p:txBody>
      </p:sp>
      <p:sp>
        <p:nvSpPr>
          <p:cNvPr id="8" name="TextBox 7"/>
          <p:cNvSpPr txBox="1"/>
          <p:nvPr/>
        </p:nvSpPr>
        <p:spPr>
          <a:xfrm>
            <a:off x="2968351" y="4855969"/>
            <a:ext cx="2052806" cy="369332"/>
          </a:xfrm>
          <a:prstGeom prst="rect">
            <a:avLst/>
          </a:prstGeom>
          <a:noFill/>
        </p:spPr>
        <p:txBody>
          <a:bodyPr wrap="none" rtlCol="0">
            <a:spAutoFit/>
          </a:bodyPr>
          <a:lstStyle/>
          <a:p>
            <a:r>
              <a:rPr lang="en-US" b="1" dirty="0" smtClean="0"/>
              <a:t>Validate Transitions</a:t>
            </a:r>
            <a:endParaRPr lang="en-US" b="1" dirty="0"/>
          </a:p>
        </p:txBody>
      </p:sp>
      <p:sp>
        <p:nvSpPr>
          <p:cNvPr id="10" name="TextBox 9"/>
          <p:cNvSpPr txBox="1"/>
          <p:nvPr/>
        </p:nvSpPr>
        <p:spPr>
          <a:xfrm>
            <a:off x="4958267" y="1733108"/>
            <a:ext cx="2803524" cy="369332"/>
          </a:xfrm>
          <a:prstGeom prst="rect">
            <a:avLst/>
          </a:prstGeom>
          <a:noFill/>
        </p:spPr>
        <p:txBody>
          <a:bodyPr wrap="none" rtlCol="0">
            <a:spAutoFit/>
          </a:bodyPr>
          <a:lstStyle/>
          <a:p>
            <a:r>
              <a:rPr lang="en-US" dirty="0" smtClean="0"/>
              <a:t>Clinical/Biological Question</a:t>
            </a:r>
            <a:endParaRPr lang="en-US" dirty="0"/>
          </a:p>
        </p:txBody>
      </p:sp>
      <p:sp>
        <p:nvSpPr>
          <p:cNvPr id="11" name="TextBox 10"/>
          <p:cNvSpPr txBox="1"/>
          <p:nvPr/>
        </p:nvSpPr>
        <p:spPr>
          <a:xfrm>
            <a:off x="5021157" y="2609438"/>
            <a:ext cx="2244717" cy="646331"/>
          </a:xfrm>
          <a:prstGeom prst="rect">
            <a:avLst/>
          </a:prstGeom>
          <a:noFill/>
        </p:spPr>
        <p:txBody>
          <a:bodyPr wrap="none" rtlCol="0">
            <a:spAutoFit/>
          </a:bodyPr>
          <a:lstStyle/>
          <a:p>
            <a:r>
              <a:rPr lang="en-US" dirty="0" err="1" smtClean="0"/>
              <a:t>Proteotypic</a:t>
            </a:r>
            <a:r>
              <a:rPr lang="en-US" dirty="0" smtClean="0"/>
              <a:t> </a:t>
            </a:r>
          </a:p>
          <a:p>
            <a:r>
              <a:rPr lang="en-US" dirty="0" smtClean="0"/>
              <a:t>LC  and MS properties</a:t>
            </a:r>
          </a:p>
        </p:txBody>
      </p:sp>
      <p:sp>
        <p:nvSpPr>
          <p:cNvPr id="12" name="TextBox 11"/>
          <p:cNvSpPr txBox="1"/>
          <p:nvPr/>
        </p:nvSpPr>
        <p:spPr>
          <a:xfrm>
            <a:off x="5000285" y="3569617"/>
            <a:ext cx="2286460" cy="646331"/>
          </a:xfrm>
          <a:prstGeom prst="rect">
            <a:avLst/>
          </a:prstGeom>
          <a:noFill/>
        </p:spPr>
        <p:txBody>
          <a:bodyPr wrap="none" rtlCol="0">
            <a:spAutoFit/>
          </a:bodyPr>
          <a:lstStyle/>
          <a:p>
            <a:r>
              <a:rPr lang="en-US" dirty="0" smtClean="0"/>
              <a:t>Intensity of transitions</a:t>
            </a:r>
          </a:p>
          <a:p>
            <a:r>
              <a:rPr lang="en-US" dirty="0" smtClean="0"/>
              <a:t>Interferences</a:t>
            </a:r>
            <a:endParaRPr lang="en-US" dirty="0"/>
          </a:p>
        </p:txBody>
      </p:sp>
      <p:sp>
        <p:nvSpPr>
          <p:cNvPr id="13" name="TextBox 12"/>
          <p:cNvSpPr txBox="1"/>
          <p:nvPr/>
        </p:nvSpPr>
        <p:spPr>
          <a:xfrm>
            <a:off x="5093154" y="4578970"/>
            <a:ext cx="2890087" cy="369332"/>
          </a:xfrm>
          <a:prstGeom prst="rect">
            <a:avLst/>
          </a:prstGeom>
          <a:noFill/>
        </p:spPr>
        <p:txBody>
          <a:bodyPr wrap="none" rtlCol="0">
            <a:spAutoFit/>
          </a:bodyPr>
          <a:lstStyle/>
          <a:p>
            <a:r>
              <a:rPr lang="en-US" dirty="0" smtClean="0"/>
              <a:t>Experimental Measurements</a:t>
            </a:r>
            <a:endParaRPr lang="en-US" dirty="0"/>
          </a:p>
        </p:txBody>
      </p:sp>
      <p:sp>
        <p:nvSpPr>
          <p:cNvPr id="5" name="Rectangle 4"/>
          <p:cNvSpPr/>
          <p:nvPr/>
        </p:nvSpPr>
        <p:spPr>
          <a:xfrm rot="19964715">
            <a:off x="4365521" y="5395056"/>
            <a:ext cx="8382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1656970">
            <a:off x="2765809" y="5407890"/>
            <a:ext cx="8382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010369" y="5629637"/>
            <a:ext cx="2161874" cy="369332"/>
          </a:xfrm>
          <a:prstGeom prst="rect">
            <a:avLst/>
          </a:prstGeom>
          <a:noFill/>
        </p:spPr>
        <p:txBody>
          <a:bodyPr wrap="none" rtlCol="0">
            <a:spAutoFit/>
          </a:bodyPr>
          <a:lstStyle/>
          <a:p>
            <a:r>
              <a:rPr lang="en-US" b="1" dirty="0" smtClean="0"/>
              <a:t>Protein Quantitation</a:t>
            </a:r>
            <a:endParaRPr lang="en-US" b="1" dirty="0"/>
          </a:p>
        </p:txBody>
      </p:sp>
    </p:spTree>
    <p:extLst>
      <p:ext uri="{BB962C8B-B14F-4D97-AF65-F5344CB8AC3E}">
        <p14:creationId xmlns:p14="http://schemas.microsoft.com/office/powerpoint/2010/main" val="6369626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Selecting Peptides </a:t>
            </a:r>
            <a:endParaRPr lang="en-US" dirty="0"/>
          </a:p>
        </p:txBody>
      </p:sp>
      <p:sp>
        <p:nvSpPr>
          <p:cNvPr id="13" name="Content Placeholder 2"/>
          <p:cNvSpPr>
            <a:spLocks noGrp="1"/>
          </p:cNvSpPr>
          <p:nvPr>
            <p:ph idx="1"/>
          </p:nvPr>
        </p:nvSpPr>
        <p:spPr>
          <a:xfrm>
            <a:off x="457200" y="1600200"/>
            <a:ext cx="8229600" cy="5029200"/>
          </a:xfrm>
        </p:spPr>
        <p:txBody>
          <a:bodyPr>
            <a:normAutofit fontScale="92500" lnSpcReduction="10000"/>
          </a:bodyPr>
          <a:lstStyle/>
          <a:p>
            <a:r>
              <a:rPr lang="en-US" dirty="0" smtClean="0"/>
              <a:t>A few representative peptides will be used to quantify each protein</a:t>
            </a:r>
          </a:p>
          <a:p>
            <a:r>
              <a:rPr lang="en-US" dirty="0" smtClean="0"/>
              <a:t>Need to fulfill certain characteristics</a:t>
            </a:r>
          </a:p>
          <a:p>
            <a:pPr lvl="1"/>
            <a:r>
              <a:rPr lang="en-US" dirty="0" smtClean="0"/>
              <a:t>Have an unique sequence</a:t>
            </a:r>
          </a:p>
          <a:p>
            <a:pPr lvl="1"/>
            <a:r>
              <a:rPr lang="en-US" dirty="0" smtClean="0"/>
              <a:t>Consistently observed by LC-MS methods</a:t>
            </a:r>
          </a:p>
          <a:p>
            <a:pPr lvl="1"/>
            <a:r>
              <a:rPr lang="en-US" dirty="0" smtClean="0"/>
              <a:t>8-25 amino acids</a:t>
            </a:r>
          </a:p>
          <a:p>
            <a:pPr lvl="1"/>
            <a:r>
              <a:rPr lang="en-US" dirty="0" smtClean="0"/>
              <a:t>Good ionization efficiency </a:t>
            </a:r>
          </a:p>
          <a:p>
            <a:pPr lvl="1"/>
            <a:r>
              <a:rPr lang="en-US" dirty="0" smtClean="0"/>
              <a:t>m/z within the range of the instrument</a:t>
            </a:r>
          </a:p>
          <a:p>
            <a:pPr lvl="1"/>
            <a:r>
              <a:rPr lang="en-US" dirty="0" smtClean="0"/>
              <a:t>No missed cleavages</a:t>
            </a:r>
          </a:p>
          <a:p>
            <a:pPr lvl="1"/>
            <a:r>
              <a:rPr lang="en-US" dirty="0" smtClean="0"/>
              <a:t>Not too </a:t>
            </a:r>
            <a:r>
              <a:rPr lang="en-US" dirty="0" err="1" smtClean="0"/>
              <a:t>hydrophillic</a:t>
            </a:r>
            <a:r>
              <a:rPr lang="en-US" dirty="0" smtClean="0"/>
              <a:t> (poorly retained) or hydrophobic (may stick to column)</a:t>
            </a:r>
          </a:p>
        </p:txBody>
      </p:sp>
    </p:spTree>
    <p:extLst>
      <p:ext uri="{BB962C8B-B14F-4D97-AF65-F5344CB8AC3E}">
        <p14:creationId xmlns:p14="http://schemas.microsoft.com/office/powerpoint/2010/main" val="24001000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a:t>
            </a:r>
            <a:r>
              <a:rPr lang="en-US" dirty="0" err="1" smtClean="0"/>
              <a:t>Proteotypic</a:t>
            </a:r>
            <a:r>
              <a:rPr lang="en-US" dirty="0" smtClean="0"/>
              <a:t> Peptides</a:t>
            </a:r>
            <a:endParaRPr lang="en-US" dirty="0"/>
          </a:p>
        </p:txBody>
      </p:sp>
      <p:sp>
        <p:nvSpPr>
          <p:cNvPr id="4" name="Rectangle 3"/>
          <p:cNvSpPr/>
          <p:nvPr/>
        </p:nvSpPr>
        <p:spPr>
          <a:xfrm>
            <a:off x="325500" y="1625025"/>
            <a:ext cx="1828800" cy="338554"/>
          </a:xfrm>
          <a:prstGeom prst="rect">
            <a:avLst/>
          </a:prstGeom>
          <a:ln>
            <a:solidFill>
              <a:schemeClr val="tx1"/>
            </a:solidFill>
          </a:ln>
        </p:spPr>
        <p:txBody>
          <a:bodyPr wrap="square" anchor="ctr">
            <a:spAutoFit/>
          </a:bodyPr>
          <a:lstStyle/>
          <a:p>
            <a:pPr algn="ctr"/>
            <a:r>
              <a:rPr lang="en-US" sz="1600" dirty="0" smtClean="0"/>
              <a:t>Set of Proteins</a:t>
            </a:r>
          </a:p>
        </p:txBody>
      </p:sp>
      <p:sp>
        <p:nvSpPr>
          <p:cNvPr id="5" name="TextBox 4"/>
          <p:cNvSpPr txBox="1"/>
          <p:nvPr/>
        </p:nvSpPr>
        <p:spPr>
          <a:xfrm>
            <a:off x="280811" y="3200400"/>
            <a:ext cx="1828800" cy="338554"/>
          </a:xfrm>
          <a:prstGeom prst="rect">
            <a:avLst/>
          </a:prstGeom>
          <a:noFill/>
          <a:ln>
            <a:solidFill>
              <a:schemeClr val="tx1"/>
            </a:solidFill>
          </a:ln>
        </p:spPr>
        <p:txBody>
          <a:bodyPr wrap="square" rtlCol="0" anchor="ctr">
            <a:spAutoFit/>
          </a:bodyPr>
          <a:lstStyle/>
          <a:p>
            <a:pPr algn="ctr"/>
            <a:r>
              <a:rPr lang="en-US" sz="1600" dirty="0" smtClean="0"/>
              <a:t>Peptides</a:t>
            </a:r>
            <a:endParaRPr lang="en-US" sz="1600" dirty="0"/>
          </a:p>
        </p:txBody>
      </p:sp>
      <p:sp>
        <p:nvSpPr>
          <p:cNvPr id="6" name="TextBox 5"/>
          <p:cNvSpPr txBox="1"/>
          <p:nvPr/>
        </p:nvSpPr>
        <p:spPr>
          <a:xfrm>
            <a:off x="280811" y="4535862"/>
            <a:ext cx="1828800" cy="584775"/>
          </a:xfrm>
          <a:prstGeom prst="rect">
            <a:avLst/>
          </a:prstGeom>
          <a:noFill/>
          <a:ln>
            <a:solidFill>
              <a:schemeClr val="tx1"/>
            </a:solidFill>
          </a:ln>
        </p:spPr>
        <p:txBody>
          <a:bodyPr wrap="square" rtlCol="0" anchor="ctr">
            <a:spAutoFit/>
          </a:bodyPr>
          <a:lstStyle/>
          <a:p>
            <a:pPr algn="ctr"/>
            <a:r>
              <a:rPr lang="en-US" sz="1600" dirty="0" err="1" smtClean="0"/>
              <a:t>Proteotypic</a:t>
            </a:r>
            <a:r>
              <a:rPr lang="en-US" sz="1600" dirty="0" smtClean="0"/>
              <a:t> Peptides</a:t>
            </a:r>
            <a:endParaRPr lang="en-US" sz="1600" dirty="0"/>
          </a:p>
        </p:txBody>
      </p:sp>
      <p:cxnSp>
        <p:nvCxnSpPr>
          <p:cNvPr id="7" name="Straight Arrow Connector 6"/>
          <p:cNvCxnSpPr/>
          <p:nvPr/>
        </p:nvCxnSpPr>
        <p:spPr>
          <a:xfrm>
            <a:off x="1256171" y="2006025"/>
            <a:ext cx="0" cy="1118175"/>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1264567" y="3649652"/>
            <a:ext cx="1" cy="769948"/>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pic>
        <p:nvPicPr>
          <p:cNvPr id="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568" t="10448" r="67385" b="78882"/>
          <a:stretch/>
        </p:blipFill>
        <p:spPr bwMode="auto">
          <a:xfrm>
            <a:off x="3904596" y="1832991"/>
            <a:ext cx="4149920" cy="828917"/>
          </a:xfrm>
          <a:prstGeom prst="rect">
            <a:avLst/>
          </a:prstGeom>
          <a:noFill/>
          <a:ln w="952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Arrow Connector 9"/>
          <p:cNvCxnSpPr/>
          <p:nvPr/>
        </p:nvCxnSpPr>
        <p:spPr>
          <a:xfrm>
            <a:off x="2285999" y="1777936"/>
            <a:ext cx="1143001" cy="0"/>
          </a:xfrm>
          <a:prstGeom prst="straightConnector1">
            <a:avLst/>
          </a:prstGeom>
          <a:ln w="38100">
            <a:solidFill>
              <a:srgbClr val="00B0F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550762" y="1447800"/>
            <a:ext cx="4570193" cy="369332"/>
          </a:xfrm>
          <a:prstGeom prst="rect">
            <a:avLst/>
          </a:prstGeom>
          <a:noFill/>
        </p:spPr>
        <p:txBody>
          <a:bodyPr wrap="square" rtlCol="0">
            <a:spAutoFit/>
          </a:bodyPr>
          <a:lstStyle/>
          <a:p>
            <a:pPr algn="ctr"/>
            <a:r>
              <a:rPr lang="en-US" b="1" dirty="0" smtClean="0"/>
              <a:t>Step 1: </a:t>
            </a:r>
            <a:r>
              <a:rPr lang="en-US" dirty="0" smtClean="0"/>
              <a:t>Full protein sequence in FASTA format</a:t>
            </a:r>
          </a:p>
        </p:txBody>
      </p:sp>
      <p:sp>
        <p:nvSpPr>
          <p:cNvPr id="14" name="TextBox 13"/>
          <p:cNvSpPr txBox="1"/>
          <p:nvPr/>
        </p:nvSpPr>
        <p:spPr>
          <a:xfrm>
            <a:off x="1426290" y="2438400"/>
            <a:ext cx="707310" cy="307777"/>
          </a:xfrm>
          <a:prstGeom prst="rect">
            <a:avLst/>
          </a:prstGeom>
          <a:noFill/>
        </p:spPr>
        <p:txBody>
          <a:bodyPr wrap="none" rtlCol="0">
            <a:spAutoFit/>
          </a:bodyPr>
          <a:lstStyle/>
          <a:p>
            <a:r>
              <a:rPr lang="en-US" sz="1400" dirty="0" smtClean="0"/>
              <a:t>Trypsin</a:t>
            </a:r>
            <a:endParaRPr lang="en-US" sz="1400" dirty="0"/>
          </a:p>
        </p:txBody>
      </p:sp>
      <p:cxnSp>
        <p:nvCxnSpPr>
          <p:cNvPr id="15" name="Straight Arrow Connector 14"/>
          <p:cNvCxnSpPr/>
          <p:nvPr/>
        </p:nvCxnSpPr>
        <p:spPr>
          <a:xfrm>
            <a:off x="2209800" y="3421052"/>
            <a:ext cx="1143001" cy="0"/>
          </a:xfrm>
          <a:prstGeom prst="straightConnector1">
            <a:avLst/>
          </a:prstGeom>
          <a:ln w="38100">
            <a:solidFill>
              <a:srgbClr val="00B0F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352800" y="3280320"/>
            <a:ext cx="4570193" cy="369332"/>
          </a:xfrm>
          <a:prstGeom prst="rect">
            <a:avLst/>
          </a:prstGeom>
          <a:noFill/>
        </p:spPr>
        <p:txBody>
          <a:bodyPr wrap="square" rtlCol="0">
            <a:spAutoFit/>
          </a:bodyPr>
          <a:lstStyle/>
          <a:p>
            <a:r>
              <a:rPr lang="en-US" b="1" dirty="0" smtClean="0"/>
              <a:t>Step </a:t>
            </a:r>
            <a:r>
              <a:rPr lang="en-US" b="1" dirty="0"/>
              <a:t>2</a:t>
            </a:r>
            <a:r>
              <a:rPr lang="en-US" b="1" dirty="0" smtClean="0"/>
              <a:t>: </a:t>
            </a:r>
            <a:r>
              <a:rPr lang="en-US" dirty="0" err="1" smtClean="0"/>
              <a:t>Tryptic</a:t>
            </a:r>
            <a:r>
              <a:rPr lang="en-US" dirty="0" smtClean="0"/>
              <a:t> Peptides </a:t>
            </a:r>
          </a:p>
        </p:txBody>
      </p:sp>
      <p:sp>
        <p:nvSpPr>
          <p:cNvPr id="21" name="TextBox 20"/>
          <p:cNvSpPr txBox="1"/>
          <p:nvPr/>
        </p:nvSpPr>
        <p:spPr>
          <a:xfrm>
            <a:off x="1365654" y="5562600"/>
            <a:ext cx="2230098" cy="861774"/>
          </a:xfrm>
          <a:prstGeom prst="rect">
            <a:avLst/>
          </a:prstGeom>
          <a:noFill/>
          <a:ln>
            <a:noFill/>
          </a:ln>
        </p:spPr>
        <p:txBody>
          <a:bodyPr wrap="none" rtlCol="0">
            <a:spAutoFit/>
          </a:bodyPr>
          <a:lstStyle/>
          <a:p>
            <a:r>
              <a:rPr lang="en-US" sz="1000" dirty="0" smtClean="0"/>
              <a:t>PTPIQLNPAPDGSAVNGTSSAETNLEALQK</a:t>
            </a:r>
          </a:p>
          <a:p>
            <a:r>
              <a:rPr lang="en-US" sz="1000" dirty="0" smtClean="0"/>
              <a:t>LEAFLTQK</a:t>
            </a:r>
          </a:p>
          <a:p>
            <a:r>
              <a:rPr lang="en-US" sz="1000" dirty="0" smtClean="0"/>
              <a:t>PSNIVLVNSR</a:t>
            </a:r>
          </a:p>
          <a:p>
            <a:r>
              <a:rPr lang="en-US" sz="1000" dirty="0" smtClean="0"/>
              <a:t>LEELELDEQQR</a:t>
            </a:r>
          </a:p>
          <a:p>
            <a:r>
              <a:rPr lang="en-US" sz="1000" dirty="0" smtClean="0"/>
              <a:t>DDDFEK…..</a:t>
            </a:r>
            <a:endParaRPr lang="en-US" sz="1000" dirty="0"/>
          </a:p>
        </p:txBody>
      </p:sp>
      <p:cxnSp>
        <p:nvCxnSpPr>
          <p:cNvPr id="27" name="Straight Arrow Connector 26"/>
          <p:cNvCxnSpPr/>
          <p:nvPr/>
        </p:nvCxnSpPr>
        <p:spPr>
          <a:xfrm>
            <a:off x="2209799" y="4790955"/>
            <a:ext cx="1143001" cy="0"/>
          </a:xfrm>
          <a:prstGeom prst="straightConnector1">
            <a:avLst/>
          </a:prstGeom>
          <a:ln w="38100">
            <a:solidFill>
              <a:srgbClr val="00B0F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429000" y="4572000"/>
            <a:ext cx="4570193" cy="369332"/>
          </a:xfrm>
          <a:prstGeom prst="rect">
            <a:avLst/>
          </a:prstGeom>
          <a:noFill/>
        </p:spPr>
        <p:txBody>
          <a:bodyPr wrap="square" rtlCol="0">
            <a:spAutoFit/>
          </a:bodyPr>
          <a:lstStyle/>
          <a:p>
            <a:r>
              <a:rPr lang="en-US" b="1" dirty="0" smtClean="0"/>
              <a:t>Step 3: </a:t>
            </a:r>
            <a:r>
              <a:rPr lang="en-US" dirty="0" smtClean="0"/>
              <a:t>Compare to human reference database</a:t>
            </a:r>
          </a:p>
        </p:txBody>
      </p:sp>
      <p:sp>
        <p:nvSpPr>
          <p:cNvPr id="32" name="Rectangle 31"/>
          <p:cNvSpPr/>
          <p:nvPr/>
        </p:nvSpPr>
        <p:spPr>
          <a:xfrm>
            <a:off x="3884992" y="5613367"/>
            <a:ext cx="1295400" cy="923330"/>
          </a:xfrm>
          <a:prstGeom prst="rect">
            <a:avLst/>
          </a:prstGeom>
          <a:ln>
            <a:noFill/>
          </a:ln>
        </p:spPr>
        <p:txBody>
          <a:bodyPr wrap="square">
            <a:spAutoFit/>
          </a:bodyPr>
          <a:lstStyle/>
          <a:p>
            <a:pPr algn="ctr"/>
            <a:r>
              <a:rPr lang="en-US" dirty="0" smtClean="0"/>
              <a:t>Match peptide to proteins</a:t>
            </a:r>
          </a:p>
        </p:txBody>
      </p:sp>
      <p:sp>
        <p:nvSpPr>
          <p:cNvPr id="33" name="Rectangle 32"/>
          <p:cNvSpPr/>
          <p:nvPr/>
        </p:nvSpPr>
        <p:spPr>
          <a:xfrm>
            <a:off x="4248955" y="4828249"/>
            <a:ext cx="4876800" cy="646331"/>
          </a:xfrm>
          <a:prstGeom prst="rect">
            <a:avLst/>
          </a:prstGeom>
        </p:spPr>
        <p:txBody>
          <a:bodyPr wrap="square">
            <a:spAutoFit/>
          </a:bodyPr>
          <a:lstStyle/>
          <a:p>
            <a:r>
              <a:rPr lang="en-US" dirty="0" smtClean="0"/>
              <a:t>-Contain all peptide sequences </a:t>
            </a:r>
          </a:p>
          <a:p>
            <a:r>
              <a:rPr lang="en-US" dirty="0" smtClean="0"/>
              <a:t>-Find all peptides that only map back to one gene</a:t>
            </a:r>
            <a:endParaRPr lang="en-US" dirty="0"/>
          </a:p>
        </p:txBody>
      </p:sp>
      <p:cxnSp>
        <p:nvCxnSpPr>
          <p:cNvPr id="34" name="Straight Arrow Connector 33"/>
          <p:cNvCxnSpPr/>
          <p:nvPr/>
        </p:nvCxnSpPr>
        <p:spPr>
          <a:xfrm>
            <a:off x="2741991" y="6079497"/>
            <a:ext cx="1143001" cy="0"/>
          </a:xfrm>
          <a:prstGeom prst="straightConnector1">
            <a:avLst/>
          </a:prstGeom>
          <a:ln w="38100">
            <a:solidFill>
              <a:srgbClr val="00B0F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5180391" y="6079497"/>
            <a:ext cx="1143001" cy="0"/>
          </a:xfrm>
          <a:prstGeom prst="straightConnector1">
            <a:avLst/>
          </a:prstGeom>
          <a:ln w="38100">
            <a:solidFill>
              <a:srgbClr val="00B0F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1295400" y="3680936"/>
            <a:ext cx="1066801" cy="738664"/>
          </a:xfrm>
          <a:prstGeom prst="rect">
            <a:avLst/>
          </a:prstGeom>
          <a:ln>
            <a:noFill/>
          </a:ln>
        </p:spPr>
        <p:txBody>
          <a:bodyPr wrap="square">
            <a:spAutoFit/>
          </a:bodyPr>
          <a:lstStyle/>
          <a:p>
            <a:pPr algn="ctr"/>
            <a:r>
              <a:rPr lang="en-US" sz="1400" dirty="0" smtClean="0"/>
              <a:t>RefSeq</a:t>
            </a:r>
          </a:p>
          <a:p>
            <a:pPr algn="ctr"/>
            <a:r>
              <a:rPr lang="en-US" sz="1400" dirty="0" err="1" smtClean="0"/>
              <a:t>Ensembl</a:t>
            </a:r>
            <a:endParaRPr lang="en-US" sz="1400" dirty="0" smtClean="0"/>
          </a:p>
          <a:p>
            <a:pPr algn="ctr"/>
            <a:r>
              <a:rPr lang="en-US" sz="1400" dirty="0" err="1" smtClean="0"/>
              <a:t>Uniprot</a:t>
            </a:r>
            <a:endParaRPr lang="en-US" sz="1400" dirty="0"/>
          </a:p>
        </p:txBody>
      </p:sp>
      <p:sp>
        <p:nvSpPr>
          <p:cNvPr id="37" name="Rectangle 36"/>
          <p:cNvSpPr/>
          <p:nvPr/>
        </p:nvSpPr>
        <p:spPr>
          <a:xfrm>
            <a:off x="3335205" y="6460497"/>
            <a:ext cx="2454786" cy="307777"/>
          </a:xfrm>
          <a:prstGeom prst="rect">
            <a:avLst/>
          </a:prstGeom>
          <a:ln>
            <a:noFill/>
          </a:ln>
        </p:spPr>
        <p:txBody>
          <a:bodyPr wrap="square">
            <a:spAutoFit/>
          </a:bodyPr>
          <a:lstStyle/>
          <a:p>
            <a:pPr algn="ctr"/>
            <a:r>
              <a:rPr lang="en-US" sz="1400" dirty="0" smtClean="0"/>
              <a:t>(Reference Protein DB)</a:t>
            </a:r>
            <a:endParaRPr lang="en-US" sz="1400" dirty="0"/>
          </a:p>
        </p:txBody>
      </p:sp>
      <p:sp>
        <p:nvSpPr>
          <p:cNvPr id="38" name="Rectangle 37"/>
          <p:cNvSpPr/>
          <p:nvPr/>
        </p:nvSpPr>
        <p:spPr>
          <a:xfrm>
            <a:off x="6567170" y="5622297"/>
            <a:ext cx="1295400" cy="923330"/>
          </a:xfrm>
          <a:prstGeom prst="rect">
            <a:avLst/>
          </a:prstGeom>
          <a:ln>
            <a:noFill/>
          </a:ln>
        </p:spPr>
        <p:txBody>
          <a:bodyPr wrap="square">
            <a:spAutoFit/>
          </a:bodyPr>
          <a:lstStyle/>
          <a:p>
            <a:pPr algn="ctr"/>
            <a:r>
              <a:rPr lang="en-US" dirty="0" smtClean="0"/>
              <a:t>Match proteins to genes</a:t>
            </a:r>
          </a:p>
        </p:txBody>
      </p:sp>
      <p:sp>
        <p:nvSpPr>
          <p:cNvPr id="39" name="Rectangle 38"/>
          <p:cNvSpPr/>
          <p:nvPr/>
        </p:nvSpPr>
        <p:spPr>
          <a:xfrm>
            <a:off x="5713791" y="6469427"/>
            <a:ext cx="3201609" cy="307777"/>
          </a:xfrm>
          <a:prstGeom prst="rect">
            <a:avLst/>
          </a:prstGeom>
          <a:ln>
            <a:noFill/>
          </a:ln>
        </p:spPr>
        <p:txBody>
          <a:bodyPr wrap="square">
            <a:spAutoFit/>
          </a:bodyPr>
          <a:lstStyle/>
          <a:p>
            <a:pPr algn="ctr"/>
            <a:r>
              <a:rPr lang="en-US" sz="1400" dirty="0" smtClean="0"/>
              <a:t>(Using protein names and genomic DB)</a:t>
            </a:r>
            <a:endParaRPr lang="en-US" sz="1400" dirty="0"/>
          </a:p>
        </p:txBody>
      </p:sp>
      <p:sp>
        <p:nvSpPr>
          <p:cNvPr id="40" name="Rectangle 39"/>
          <p:cNvSpPr/>
          <p:nvPr/>
        </p:nvSpPr>
        <p:spPr>
          <a:xfrm>
            <a:off x="1239900" y="5474580"/>
            <a:ext cx="7510232" cy="1302624"/>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5890857" y="3340700"/>
            <a:ext cx="2230098" cy="861774"/>
          </a:xfrm>
          <a:prstGeom prst="rect">
            <a:avLst/>
          </a:prstGeom>
          <a:noFill/>
          <a:ln>
            <a:solidFill>
              <a:srgbClr val="7030A0"/>
            </a:solidFill>
          </a:ln>
        </p:spPr>
        <p:txBody>
          <a:bodyPr wrap="none" rtlCol="0">
            <a:spAutoFit/>
          </a:bodyPr>
          <a:lstStyle/>
          <a:p>
            <a:r>
              <a:rPr lang="en-US" sz="1000" dirty="0" smtClean="0"/>
              <a:t>PTPIQLNPAPDGSAVNGTSSAETNLEALQK</a:t>
            </a:r>
          </a:p>
          <a:p>
            <a:r>
              <a:rPr lang="en-US" sz="1000" dirty="0" smtClean="0"/>
              <a:t>LEAFLTQK</a:t>
            </a:r>
          </a:p>
          <a:p>
            <a:r>
              <a:rPr lang="en-US" sz="1000" dirty="0" smtClean="0"/>
              <a:t>PSNIVLVNSR</a:t>
            </a:r>
          </a:p>
          <a:p>
            <a:r>
              <a:rPr lang="en-US" sz="1000" dirty="0" smtClean="0"/>
              <a:t>LEELELDEQQR</a:t>
            </a:r>
          </a:p>
          <a:p>
            <a:r>
              <a:rPr lang="en-US" sz="1000" dirty="0" smtClean="0"/>
              <a:t>DDDFEK…..</a:t>
            </a:r>
            <a:endParaRPr lang="en-US" sz="1000" dirty="0"/>
          </a:p>
        </p:txBody>
      </p:sp>
    </p:spTree>
    <p:extLst>
      <p:ext uri="{BB962C8B-B14F-4D97-AF65-F5344CB8AC3E}">
        <p14:creationId xmlns:p14="http://schemas.microsoft.com/office/powerpoint/2010/main" val="35251124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507" y="152400"/>
            <a:ext cx="8229600" cy="1143000"/>
          </a:xfrm>
        </p:spPr>
        <p:txBody>
          <a:bodyPr>
            <a:normAutofit fontScale="90000"/>
          </a:bodyPr>
          <a:lstStyle/>
          <a:p>
            <a:r>
              <a:rPr lang="en-US" dirty="0" smtClean="0"/>
              <a:t>Traditional Affinity-based proteomics </a:t>
            </a:r>
            <a:endParaRPr lang="en-US" dirty="0"/>
          </a:p>
        </p:txBody>
      </p:sp>
      <p:sp>
        <p:nvSpPr>
          <p:cNvPr id="3" name="Content Placeholder 2"/>
          <p:cNvSpPr>
            <a:spLocks noGrp="1"/>
          </p:cNvSpPr>
          <p:nvPr>
            <p:ph idx="1"/>
          </p:nvPr>
        </p:nvSpPr>
        <p:spPr>
          <a:xfrm>
            <a:off x="542452" y="1066800"/>
            <a:ext cx="7956799" cy="552146"/>
          </a:xfrm>
        </p:spPr>
        <p:txBody>
          <a:bodyPr>
            <a:normAutofit lnSpcReduction="10000"/>
          </a:bodyPr>
          <a:lstStyle/>
          <a:p>
            <a:pPr marL="0" indent="0" algn="ctr">
              <a:buNone/>
            </a:pPr>
            <a:r>
              <a:rPr lang="en-US" dirty="0" smtClean="0"/>
              <a:t>Use antibodies to quantify proteins</a:t>
            </a:r>
          </a:p>
          <a:p>
            <a:endParaRPr lang="en-US" dirty="0"/>
          </a:p>
          <a:p>
            <a:pPr marL="0" indent="0">
              <a:buNone/>
            </a:pPr>
            <a:endParaRPr lang="en-US" dirty="0" smtClean="0"/>
          </a:p>
          <a:p>
            <a:pPr marL="0" indent="0">
              <a:buNone/>
            </a:pPr>
            <a:endParaRPr lang="en-US" dirty="0" smtClean="0"/>
          </a:p>
        </p:txBody>
      </p:sp>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362200" y="1752600"/>
            <a:ext cx="3698651" cy="208049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146" name="Picture 2" descr="p53_Frog"/>
          <p:cNvPicPr>
            <a:picLocks noChangeAspect="1" noChangeArrowheads="1"/>
          </p:cNvPicPr>
          <p:nvPr/>
        </p:nvPicPr>
        <p:blipFill rotWithShape="1">
          <a:blip r:embed="rId5">
            <a:extLst>
              <a:ext uri="{28A0092B-C50C-407E-A947-70E740481C1C}">
                <a14:useLocalDpi xmlns:a14="http://schemas.microsoft.com/office/drawing/2010/main" val="0"/>
              </a:ext>
            </a:extLst>
          </a:blip>
          <a:srcRect l="19562" t="34200" r="58420" b="57740"/>
          <a:stretch/>
        </p:blipFill>
        <p:spPr bwMode="auto">
          <a:xfrm>
            <a:off x="545504" y="4223141"/>
            <a:ext cx="1752947" cy="46825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66486" y="3866428"/>
            <a:ext cx="1867114" cy="369332"/>
          </a:xfrm>
          <a:prstGeom prst="rect">
            <a:avLst/>
          </a:prstGeom>
        </p:spPr>
        <p:txBody>
          <a:bodyPr wrap="none">
            <a:spAutoFit/>
          </a:bodyPr>
          <a:lstStyle/>
          <a:p>
            <a:pPr lvl="1" algn="ctr"/>
            <a:r>
              <a:rPr lang="en-US" dirty="0"/>
              <a:t>Western Blot</a:t>
            </a:r>
          </a:p>
        </p:txBody>
      </p:sp>
      <p:sp>
        <p:nvSpPr>
          <p:cNvPr id="5" name="Rectangle 4"/>
          <p:cNvSpPr/>
          <p:nvPr/>
        </p:nvSpPr>
        <p:spPr>
          <a:xfrm>
            <a:off x="6553200" y="3799031"/>
            <a:ext cx="1124667" cy="369332"/>
          </a:xfrm>
          <a:prstGeom prst="rect">
            <a:avLst/>
          </a:prstGeom>
        </p:spPr>
        <p:txBody>
          <a:bodyPr wrap="none">
            <a:spAutoFit/>
          </a:bodyPr>
          <a:lstStyle/>
          <a:p>
            <a:pPr lvl="1"/>
            <a:r>
              <a:rPr lang="en-US" dirty="0"/>
              <a:t>RPPA</a:t>
            </a:r>
          </a:p>
        </p:txBody>
      </p:sp>
      <p:sp>
        <p:nvSpPr>
          <p:cNvPr id="6" name="Rectangle 5"/>
          <p:cNvSpPr/>
          <p:nvPr/>
        </p:nvSpPr>
        <p:spPr>
          <a:xfrm>
            <a:off x="5900410" y="5079453"/>
            <a:ext cx="2759282" cy="369332"/>
          </a:xfrm>
          <a:prstGeom prst="rect">
            <a:avLst/>
          </a:prstGeom>
        </p:spPr>
        <p:txBody>
          <a:bodyPr wrap="none">
            <a:spAutoFit/>
          </a:bodyPr>
          <a:lstStyle/>
          <a:p>
            <a:pPr lvl="1"/>
            <a:r>
              <a:rPr lang="en-US" dirty="0"/>
              <a:t>Immunofluorescence </a:t>
            </a:r>
          </a:p>
        </p:txBody>
      </p:sp>
      <p:sp>
        <p:nvSpPr>
          <p:cNvPr id="7" name="Rectangle 6"/>
          <p:cNvSpPr/>
          <p:nvPr/>
        </p:nvSpPr>
        <p:spPr>
          <a:xfrm>
            <a:off x="2728746" y="4298973"/>
            <a:ext cx="2818592" cy="369332"/>
          </a:xfrm>
          <a:prstGeom prst="rect">
            <a:avLst/>
          </a:prstGeom>
        </p:spPr>
        <p:txBody>
          <a:bodyPr wrap="none">
            <a:spAutoFit/>
          </a:bodyPr>
          <a:lstStyle/>
          <a:p>
            <a:pPr lvl="1"/>
            <a:r>
              <a:rPr lang="en-US" dirty="0"/>
              <a:t>Immunohistochemistry</a:t>
            </a:r>
          </a:p>
        </p:txBody>
      </p:sp>
      <p:sp>
        <p:nvSpPr>
          <p:cNvPr id="10" name="Rectangle 9"/>
          <p:cNvSpPr/>
          <p:nvPr/>
        </p:nvSpPr>
        <p:spPr>
          <a:xfrm>
            <a:off x="533400" y="4859746"/>
            <a:ext cx="1151213" cy="369332"/>
          </a:xfrm>
          <a:prstGeom prst="rect">
            <a:avLst/>
          </a:prstGeom>
        </p:spPr>
        <p:txBody>
          <a:bodyPr wrap="none">
            <a:spAutoFit/>
          </a:bodyPr>
          <a:lstStyle/>
          <a:p>
            <a:pPr lvl="1"/>
            <a:r>
              <a:rPr lang="en-US" dirty="0" smtClean="0"/>
              <a:t>ELISA</a:t>
            </a:r>
            <a:endParaRPr lang="en-US" dirty="0"/>
          </a:p>
        </p:txBody>
      </p:sp>
      <p:pic>
        <p:nvPicPr>
          <p:cNvPr id="8" name="Picture 2" descr="http://www.immunoportal.com/modules/Immunohistochemistry/images/Immunohistochemistry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28689" y="4646747"/>
            <a:ext cx="2138768" cy="16040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biology.arizona.edu/immunology/activities/elisa/graphics/elisa_plate.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5313689"/>
            <a:ext cx="2081957" cy="13532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noChangeArrowheads="1"/>
          </p:cNvPicPr>
          <p:nvPr/>
        </p:nvPicPr>
        <p:blipFill rotWithShape="1">
          <a:blip r:embed="rId8">
            <a:extLst>
              <a:ext uri="{28A0092B-C50C-407E-A947-70E740481C1C}">
                <a14:useLocalDpi xmlns:a14="http://schemas.microsoft.com/office/drawing/2010/main" val="0"/>
              </a:ext>
            </a:extLst>
          </a:blip>
          <a:srcRect t="14895" b="27108"/>
          <a:stretch/>
        </p:blipFill>
        <p:spPr bwMode="auto">
          <a:xfrm>
            <a:off x="6060851" y="4151439"/>
            <a:ext cx="2438400" cy="812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descr="http://www.pierce-antibodies.com/images/prodvalimagenew/MA5-15078_Immunofluorescence.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41515"/>
          <a:stretch/>
        </p:blipFill>
        <p:spPr bwMode="auto">
          <a:xfrm>
            <a:off x="6281995" y="5538369"/>
            <a:ext cx="2217256" cy="1128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73926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LC/MS Properties: GPMDB</a:t>
            </a:r>
            <a:endParaRPr lang="en-US" dirty="0"/>
          </a:p>
        </p:txBody>
      </p:sp>
      <p:sp>
        <p:nvSpPr>
          <p:cNvPr id="3" name="Content Placeholder 2"/>
          <p:cNvSpPr>
            <a:spLocks noGrp="1"/>
          </p:cNvSpPr>
          <p:nvPr>
            <p:ph idx="1"/>
          </p:nvPr>
        </p:nvSpPr>
        <p:spPr>
          <a:xfrm>
            <a:off x="228600" y="1143000"/>
            <a:ext cx="8763000" cy="1447800"/>
          </a:xfrm>
        </p:spPr>
        <p:txBody>
          <a:bodyPr>
            <a:normAutofit fontScale="47500" lnSpcReduction="20000"/>
          </a:bodyPr>
          <a:lstStyle/>
          <a:p>
            <a:pPr marL="0" indent="0">
              <a:buNone/>
            </a:pPr>
            <a:r>
              <a:rPr lang="en-US" sz="4900" dirty="0" smtClean="0"/>
              <a:t>-Compares peptides to  a collection of previously observed results</a:t>
            </a:r>
          </a:p>
          <a:p>
            <a:pPr marL="0" indent="0">
              <a:buNone/>
            </a:pPr>
            <a:r>
              <a:rPr lang="en-US" sz="4900" dirty="0" smtClean="0"/>
              <a:t>-Determines </a:t>
            </a:r>
            <a:r>
              <a:rPr lang="en-US" sz="4900" dirty="0"/>
              <a:t>how many times the peptide has been observed by </a:t>
            </a:r>
            <a:r>
              <a:rPr lang="en-US" sz="4900" dirty="0" smtClean="0"/>
              <a:t>others</a:t>
            </a:r>
          </a:p>
          <a:p>
            <a:pPr marL="0" indent="0">
              <a:buNone/>
            </a:pPr>
            <a:r>
              <a:rPr lang="en-US" sz="4900" dirty="0" smtClean="0">
                <a:cs typeface="Calibri"/>
              </a:rPr>
              <a:t>-</a:t>
            </a:r>
            <a:r>
              <a:rPr lang="en-US" sz="4900" u="sng" dirty="0" smtClean="0">
                <a:cs typeface="Calibri"/>
              </a:rPr>
              <a:t>Most </a:t>
            </a:r>
            <a:r>
              <a:rPr lang="en-US" sz="4900" u="sng" dirty="0">
                <a:cs typeface="Calibri"/>
              </a:rPr>
              <a:t>proteins show very reproducible peptide patterns</a:t>
            </a:r>
            <a:r>
              <a:rPr lang="en-US" sz="4900" dirty="0">
                <a:cs typeface="Calibri"/>
              </a:rPr>
              <a:t> </a:t>
            </a:r>
          </a:p>
          <a:p>
            <a:pPr marL="0" indent="0">
              <a:buNone/>
            </a:pPr>
            <a:endParaRPr lang="en-US" dirty="0"/>
          </a:p>
          <a:p>
            <a:pPr marL="0" indent="0">
              <a:buNone/>
            </a:pPr>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269" t="30769" r="34936" b="25356"/>
          <a:stretch/>
        </p:blipFill>
        <p:spPr bwMode="auto">
          <a:xfrm>
            <a:off x="457200" y="2286000"/>
            <a:ext cx="7772400" cy="4099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72043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43000"/>
          </a:xfrm>
        </p:spPr>
        <p:txBody>
          <a:bodyPr/>
          <a:lstStyle/>
          <a:p>
            <a:r>
              <a:rPr lang="en-US" dirty="0" smtClean="0"/>
              <a:t>LC/MS Properties: Skyline</a:t>
            </a:r>
            <a:endParaRPr lang="en-US" dirty="0"/>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r="8060" b="7149"/>
          <a:stretch/>
        </p:blipFill>
        <p:spPr bwMode="auto">
          <a:xfrm>
            <a:off x="533400" y="2133600"/>
            <a:ext cx="7914131"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a:spLocks noGrp="1"/>
          </p:cNvSpPr>
          <p:nvPr>
            <p:ph idx="1"/>
          </p:nvPr>
        </p:nvSpPr>
        <p:spPr>
          <a:xfrm>
            <a:off x="147065" y="1066800"/>
            <a:ext cx="8686800" cy="914400"/>
          </a:xfrm>
        </p:spPr>
        <p:txBody>
          <a:bodyPr>
            <a:normAutofit lnSpcReduction="10000"/>
          </a:bodyPr>
          <a:lstStyle/>
          <a:p>
            <a:pPr marL="0" indent="0">
              <a:buNone/>
            </a:pPr>
            <a:r>
              <a:rPr lang="en-US" sz="2500" dirty="0" smtClean="0"/>
              <a:t>-Compares peptides to MS/MS spectral library</a:t>
            </a:r>
          </a:p>
          <a:p>
            <a:pPr marL="0" indent="0">
              <a:buNone/>
            </a:pPr>
            <a:r>
              <a:rPr lang="en-US" sz="2500" dirty="0" smtClean="0"/>
              <a:t>-Predicts most abundant transitions </a:t>
            </a:r>
          </a:p>
          <a:p>
            <a:pPr marL="0" indent="0">
              <a:buNone/>
            </a:pPr>
            <a:endParaRPr lang="en-US" sz="2500" dirty="0"/>
          </a:p>
          <a:p>
            <a:pPr marL="0" indent="0">
              <a:buNone/>
            </a:pPr>
            <a:endParaRPr lang="en-US" dirty="0"/>
          </a:p>
        </p:txBody>
      </p:sp>
    </p:spTree>
    <p:extLst>
      <p:ext uri="{BB962C8B-B14F-4D97-AF65-F5344CB8AC3E}">
        <p14:creationId xmlns:p14="http://schemas.microsoft.com/office/powerpoint/2010/main" val="41492547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Workflow of SRM proteomics</a:t>
            </a:r>
            <a:endParaRPr lang="en-US"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8720"/>
          <a:stretch/>
        </p:blipFill>
        <p:spPr bwMode="auto">
          <a:xfrm>
            <a:off x="2977067" y="1589401"/>
            <a:ext cx="1981200" cy="3982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259784" y="1731769"/>
            <a:ext cx="1471813" cy="646331"/>
          </a:xfrm>
          <a:prstGeom prst="rect">
            <a:avLst/>
          </a:prstGeom>
          <a:noFill/>
        </p:spPr>
        <p:txBody>
          <a:bodyPr wrap="none" rtlCol="0">
            <a:spAutoFit/>
          </a:bodyPr>
          <a:lstStyle/>
          <a:p>
            <a:pPr algn="ctr"/>
            <a:r>
              <a:rPr lang="en-US" b="1" dirty="0" smtClean="0"/>
              <a:t>Define Set of </a:t>
            </a:r>
          </a:p>
          <a:p>
            <a:pPr algn="ctr"/>
            <a:r>
              <a:rPr lang="en-US" b="1" dirty="0" smtClean="0"/>
              <a:t>Proteins</a:t>
            </a:r>
            <a:endParaRPr lang="en-US" b="1" dirty="0"/>
          </a:p>
        </p:txBody>
      </p:sp>
      <p:sp>
        <p:nvSpPr>
          <p:cNvPr id="6" name="TextBox 5"/>
          <p:cNvSpPr txBox="1"/>
          <p:nvPr/>
        </p:nvSpPr>
        <p:spPr>
          <a:xfrm>
            <a:off x="3150680" y="2962637"/>
            <a:ext cx="1633973" cy="369332"/>
          </a:xfrm>
          <a:prstGeom prst="rect">
            <a:avLst/>
          </a:prstGeom>
          <a:noFill/>
        </p:spPr>
        <p:txBody>
          <a:bodyPr wrap="none" rtlCol="0">
            <a:spAutoFit/>
          </a:bodyPr>
          <a:lstStyle/>
          <a:p>
            <a:r>
              <a:rPr lang="en-US" b="1" dirty="0" smtClean="0"/>
              <a:t>Select Peptides</a:t>
            </a:r>
            <a:endParaRPr lang="en-US" b="1" dirty="0"/>
          </a:p>
        </p:txBody>
      </p:sp>
      <p:sp>
        <p:nvSpPr>
          <p:cNvPr id="7" name="TextBox 6"/>
          <p:cNvSpPr txBox="1"/>
          <p:nvPr/>
        </p:nvSpPr>
        <p:spPr>
          <a:xfrm>
            <a:off x="2931464" y="3781334"/>
            <a:ext cx="2130263" cy="415498"/>
          </a:xfrm>
          <a:prstGeom prst="rect">
            <a:avLst/>
          </a:prstGeom>
          <a:noFill/>
        </p:spPr>
        <p:txBody>
          <a:bodyPr wrap="none" rtlCol="0">
            <a:spAutoFit/>
          </a:bodyPr>
          <a:lstStyle/>
          <a:p>
            <a:r>
              <a:rPr lang="en-US" sz="2100" b="1" dirty="0" smtClean="0">
                <a:solidFill>
                  <a:srgbClr val="7030A0"/>
                </a:solidFill>
              </a:rPr>
              <a:t>Select Transitions</a:t>
            </a:r>
            <a:endParaRPr lang="en-US" sz="2100" b="1" dirty="0">
              <a:solidFill>
                <a:srgbClr val="7030A0"/>
              </a:solidFill>
            </a:endParaRPr>
          </a:p>
        </p:txBody>
      </p:sp>
      <p:sp>
        <p:nvSpPr>
          <p:cNvPr id="8" name="TextBox 7"/>
          <p:cNvSpPr txBox="1"/>
          <p:nvPr/>
        </p:nvSpPr>
        <p:spPr>
          <a:xfrm>
            <a:off x="2968351" y="4855969"/>
            <a:ext cx="2052806" cy="369332"/>
          </a:xfrm>
          <a:prstGeom prst="rect">
            <a:avLst/>
          </a:prstGeom>
          <a:noFill/>
        </p:spPr>
        <p:txBody>
          <a:bodyPr wrap="none" rtlCol="0">
            <a:spAutoFit/>
          </a:bodyPr>
          <a:lstStyle/>
          <a:p>
            <a:r>
              <a:rPr lang="en-US" b="1" dirty="0" smtClean="0"/>
              <a:t>Validate Transitions</a:t>
            </a:r>
            <a:endParaRPr lang="en-US" b="1" dirty="0"/>
          </a:p>
        </p:txBody>
      </p:sp>
      <p:sp>
        <p:nvSpPr>
          <p:cNvPr id="10" name="TextBox 9"/>
          <p:cNvSpPr txBox="1"/>
          <p:nvPr/>
        </p:nvSpPr>
        <p:spPr>
          <a:xfrm>
            <a:off x="4958267" y="1733108"/>
            <a:ext cx="2803524" cy="369332"/>
          </a:xfrm>
          <a:prstGeom prst="rect">
            <a:avLst/>
          </a:prstGeom>
          <a:noFill/>
        </p:spPr>
        <p:txBody>
          <a:bodyPr wrap="none" rtlCol="0">
            <a:spAutoFit/>
          </a:bodyPr>
          <a:lstStyle/>
          <a:p>
            <a:r>
              <a:rPr lang="en-US" dirty="0" smtClean="0"/>
              <a:t>Clinical/Biological Question</a:t>
            </a:r>
            <a:endParaRPr lang="en-US" dirty="0"/>
          </a:p>
        </p:txBody>
      </p:sp>
      <p:sp>
        <p:nvSpPr>
          <p:cNvPr id="11" name="TextBox 10"/>
          <p:cNvSpPr txBox="1"/>
          <p:nvPr/>
        </p:nvSpPr>
        <p:spPr>
          <a:xfrm>
            <a:off x="5021157" y="2609438"/>
            <a:ext cx="2244717" cy="646331"/>
          </a:xfrm>
          <a:prstGeom prst="rect">
            <a:avLst/>
          </a:prstGeom>
          <a:noFill/>
        </p:spPr>
        <p:txBody>
          <a:bodyPr wrap="none" rtlCol="0">
            <a:spAutoFit/>
          </a:bodyPr>
          <a:lstStyle/>
          <a:p>
            <a:r>
              <a:rPr lang="en-US" dirty="0" err="1" smtClean="0"/>
              <a:t>Proteotypic</a:t>
            </a:r>
            <a:r>
              <a:rPr lang="en-US" dirty="0" smtClean="0"/>
              <a:t> </a:t>
            </a:r>
          </a:p>
          <a:p>
            <a:r>
              <a:rPr lang="en-US" dirty="0" smtClean="0"/>
              <a:t>LC  and MS properties</a:t>
            </a:r>
          </a:p>
        </p:txBody>
      </p:sp>
      <p:sp>
        <p:nvSpPr>
          <p:cNvPr id="12" name="TextBox 11"/>
          <p:cNvSpPr txBox="1"/>
          <p:nvPr/>
        </p:nvSpPr>
        <p:spPr>
          <a:xfrm>
            <a:off x="5000285" y="3569617"/>
            <a:ext cx="2286460" cy="646331"/>
          </a:xfrm>
          <a:prstGeom prst="rect">
            <a:avLst/>
          </a:prstGeom>
          <a:noFill/>
        </p:spPr>
        <p:txBody>
          <a:bodyPr wrap="none" rtlCol="0">
            <a:spAutoFit/>
          </a:bodyPr>
          <a:lstStyle/>
          <a:p>
            <a:r>
              <a:rPr lang="en-US" dirty="0" smtClean="0"/>
              <a:t>Intensity of transitions</a:t>
            </a:r>
          </a:p>
          <a:p>
            <a:r>
              <a:rPr lang="en-US" dirty="0" smtClean="0"/>
              <a:t>Interferences</a:t>
            </a:r>
            <a:endParaRPr lang="en-US" dirty="0"/>
          </a:p>
        </p:txBody>
      </p:sp>
      <p:sp>
        <p:nvSpPr>
          <p:cNvPr id="13" name="TextBox 12"/>
          <p:cNvSpPr txBox="1"/>
          <p:nvPr/>
        </p:nvSpPr>
        <p:spPr>
          <a:xfrm>
            <a:off x="5093154" y="4578970"/>
            <a:ext cx="2890087" cy="369332"/>
          </a:xfrm>
          <a:prstGeom prst="rect">
            <a:avLst/>
          </a:prstGeom>
          <a:noFill/>
        </p:spPr>
        <p:txBody>
          <a:bodyPr wrap="none" rtlCol="0">
            <a:spAutoFit/>
          </a:bodyPr>
          <a:lstStyle/>
          <a:p>
            <a:r>
              <a:rPr lang="en-US" dirty="0" smtClean="0"/>
              <a:t>Experimental Measurements</a:t>
            </a:r>
            <a:endParaRPr lang="en-US" dirty="0"/>
          </a:p>
        </p:txBody>
      </p:sp>
      <p:sp>
        <p:nvSpPr>
          <p:cNvPr id="5" name="Rectangle 4"/>
          <p:cNvSpPr/>
          <p:nvPr/>
        </p:nvSpPr>
        <p:spPr>
          <a:xfrm rot="19964715">
            <a:off x="4365521" y="5395056"/>
            <a:ext cx="8382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1656970">
            <a:off x="2765809" y="5407890"/>
            <a:ext cx="8382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010369" y="5629637"/>
            <a:ext cx="2161874" cy="369332"/>
          </a:xfrm>
          <a:prstGeom prst="rect">
            <a:avLst/>
          </a:prstGeom>
          <a:noFill/>
        </p:spPr>
        <p:txBody>
          <a:bodyPr wrap="none" rtlCol="0">
            <a:spAutoFit/>
          </a:bodyPr>
          <a:lstStyle/>
          <a:p>
            <a:r>
              <a:rPr lang="en-US" b="1" dirty="0" smtClean="0"/>
              <a:t>Protein Quantitation</a:t>
            </a:r>
            <a:endParaRPr lang="en-US" b="1" dirty="0"/>
          </a:p>
        </p:txBody>
      </p:sp>
    </p:spTree>
    <p:extLst>
      <p:ext uri="{BB962C8B-B14F-4D97-AF65-F5344CB8AC3E}">
        <p14:creationId xmlns:p14="http://schemas.microsoft.com/office/powerpoint/2010/main" val="42513402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Selecting Transitions</a:t>
            </a:r>
            <a:endParaRPr lang="en-US" dirty="0"/>
          </a:p>
        </p:txBody>
      </p:sp>
      <p:sp>
        <p:nvSpPr>
          <p:cNvPr id="3" name="Content Placeholder 2"/>
          <p:cNvSpPr>
            <a:spLocks noGrp="1"/>
          </p:cNvSpPr>
          <p:nvPr>
            <p:ph idx="1"/>
          </p:nvPr>
        </p:nvSpPr>
        <p:spPr>
          <a:xfrm>
            <a:off x="457200" y="1119686"/>
            <a:ext cx="8229600" cy="4026825"/>
          </a:xfrm>
        </p:spPr>
        <p:txBody>
          <a:bodyPr>
            <a:noAutofit/>
          </a:bodyPr>
          <a:lstStyle/>
          <a:p>
            <a:r>
              <a:rPr lang="en-US" sz="2900" dirty="0" smtClean="0"/>
              <a:t>Limitation of MRM-MS: ~1-2 m/z unit window for precursor and fragment ion occasionally let in interfering peptides with similar characteristics</a:t>
            </a:r>
          </a:p>
          <a:p>
            <a:r>
              <a:rPr lang="en-US" sz="2900" dirty="0" smtClean="0"/>
              <a:t>If we want to use these transitions for quantitation, we need to be confident there are no interferences </a:t>
            </a:r>
          </a:p>
          <a:p>
            <a:r>
              <a:rPr lang="en-US" sz="2900" dirty="0"/>
              <a:t>Largest always largest, smallest always smallest etc.  </a:t>
            </a:r>
            <a:endParaRPr lang="en-US" sz="2900" dirty="0" smtClean="0"/>
          </a:p>
          <a:p>
            <a:pPr marL="342900" lvl="1" indent="-342900">
              <a:buFont typeface="Arial" pitchFamily="34" charset="0"/>
              <a:buChar char="•"/>
            </a:pPr>
            <a:r>
              <a:rPr lang="en-US" sz="2900" dirty="0"/>
              <a:t>b-fragments of high m/z are less represented on </a:t>
            </a:r>
            <a:r>
              <a:rPr lang="en-US" sz="2900" dirty="0" err="1" smtClean="0"/>
              <a:t>QqQ</a:t>
            </a:r>
            <a:endParaRPr lang="en-US" sz="2900" dirty="0" smtClean="0"/>
          </a:p>
          <a:p>
            <a:pPr marL="0" indent="0">
              <a:buNone/>
            </a:pPr>
            <a:endParaRPr lang="en-US" sz="2900" dirty="0"/>
          </a:p>
        </p:txBody>
      </p:sp>
      <p:sp>
        <p:nvSpPr>
          <p:cNvPr id="30" name="Rectangle 29"/>
          <p:cNvSpPr/>
          <p:nvPr/>
        </p:nvSpPr>
        <p:spPr>
          <a:xfrm>
            <a:off x="4191000" y="5146511"/>
            <a:ext cx="3048000" cy="144298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1" name="Straight Connector 30"/>
          <p:cNvCxnSpPr/>
          <p:nvPr/>
        </p:nvCxnSpPr>
        <p:spPr>
          <a:xfrm>
            <a:off x="4419600" y="5627506"/>
            <a:ext cx="528" cy="96198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976813" y="6106360"/>
            <a:ext cx="2" cy="48313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800071" y="6300897"/>
            <a:ext cx="529" cy="28859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a:spLocks noChangeArrowheads="1"/>
          </p:cNvSpPr>
          <p:nvPr/>
        </p:nvSpPr>
        <p:spPr bwMode="auto">
          <a:xfrm>
            <a:off x="5958308" y="5089063"/>
            <a:ext cx="1280692" cy="400110"/>
          </a:xfrm>
          <a:prstGeom prst="rect">
            <a:avLst/>
          </a:prstGeom>
          <a:noFill/>
          <a:ln w="9525">
            <a:noFill/>
            <a:miter lim="800000"/>
            <a:headEnd/>
            <a:tailEnd/>
          </a:ln>
        </p:spPr>
        <p:txBody>
          <a:bodyPr wrap="square">
            <a:spAutoFit/>
          </a:bodyPr>
          <a:lstStyle/>
          <a:p>
            <a:r>
              <a:rPr lang="en-US" sz="2000" dirty="0" smtClean="0"/>
              <a:t>MRM</a:t>
            </a:r>
            <a:endParaRPr lang="en-US" sz="2000" dirty="0"/>
          </a:p>
        </p:txBody>
      </p:sp>
      <p:cxnSp>
        <p:nvCxnSpPr>
          <p:cNvPr id="35" name="Straight Connector 34"/>
          <p:cNvCxnSpPr/>
          <p:nvPr/>
        </p:nvCxnSpPr>
        <p:spPr>
          <a:xfrm>
            <a:off x="5410200" y="5819904"/>
            <a:ext cx="529" cy="76959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159404" y="6012299"/>
            <a:ext cx="529" cy="57719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686104" y="6300898"/>
            <a:ext cx="528" cy="28859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334000" y="5336772"/>
            <a:ext cx="528" cy="125272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867400" y="5817764"/>
            <a:ext cx="0" cy="77173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513752" y="6300897"/>
            <a:ext cx="529" cy="28859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324600" y="5627503"/>
            <a:ext cx="529" cy="9619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934200" y="6012299"/>
            <a:ext cx="529" cy="57719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629400" y="6397094"/>
            <a:ext cx="529" cy="1924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324600" y="6186000"/>
            <a:ext cx="1058" cy="40349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410729" y="6186000"/>
            <a:ext cx="1058" cy="40349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419600" y="5850375"/>
            <a:ext cx="1586" cy="7391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02701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Selecting Transitions</a:t>
            </a:r>
            <a:endParaRPr lang="en-US" dirty="0"/>
          </a:p>
        </p:txBody>
      </p:sp>
      <p:sp>
        <p:nvSpPr>
          <p:cNvPr id="21" name="Rectangle 20"/>
          <p:cNvSpPr/>
          <p:nvPr/>
        </p:nvSpPr>
        <p:spPr>
          <a:xfrm>
            <a:off x="4191000" y="5146511"/>
            <a:ext cx="3048000" cy="144298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2" name="Straight Connector 21"/>
          <p:cNvCxnSpPr/>
          <p:nvPr/>
        </p:nvCxnSpPr>
        <p:spPr>
          <a:xfrm>
            <a:off x="4419600" y="5627506"/>
            <a:ext cx="528" cy="961989"/>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976813" y="6106360"/>
            <a:ext cx="2" cy="483135"/>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800071" y="6300897"/>
            <a:ext cx="529" cy="288598"/>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25" name="TextBox 24"/>
          <p:cNvSpPr txBox="1">
            <a:spLocks noChangeArrowheads="1"/>
          </p:cNvSpPr>
          <p:nvPr/>
        </p:nvSpPr>
        <p:spPr bwMode="auto">
          <a:xfrm>
            <a:off x="5958308" y="5089063"/>
            <a:ext cx="1280692" cy="400110"/>
          </a:xfrm>
          <a:prstGeom prst="rect">
            <a:avLst/>
          </a:prstGeom>
          <a:noFill/>
          <a:ln w="9525">
            <a:noFill/>
            <a:miter lim="800000"/>
            <a:headEnd/>
            <a:tailEnd/>
          </a:ln>
        </p:spPr>
        <p:txBody>
          <a:bodyPr wrap="square">
            <a:spAutoFit/>
          </a:bodyPr>
          <a:lstStyle/>
          <a:p>
            <a:r>
              <a:rPr lang="en-US" sz="2000" dirty="0" smtClean="0"/>
              <a:t>MRM</a:t>
            </a:r>
            <a:endParaRPr lang="en-US" sz="2000" dirty="0"/>
          </a:p>
        </p:txBody>
      </p:sp>
      <p:cxnSp>
        <p:nvCxnSpPr>
          <p:cNvPr id="26" name="Straight Connector 25"/>
          <p:cNvCxnSpPr/>
          <p:nvPr/>
        </p:nvCxnSpPr>
        <p:spPr>
          <a:xfrm>
            <a:off x="5410200" y="5819904"/>
            <a:ext cx="529" cy="769591"/>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159404" y="6012299"/>
            <a:ext cx="529" cy="577196"/>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686104" y="6300898"/>
            <a:ext cx="528" cy="288597"/>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334000" y="5336772"/>
            <a:ext cx="528" cy="1252723"/>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867400" y="5817764"/>
            <a:ext cx="0" cy="771731"/>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513752" y="6300897"/>
            <a:ext cx="529" cy="288598"/>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324600" y="5627503"/>
            <a:ext cx="529" cy="961992"/>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934200" y="6012299"/>
            <a:ext cx="529" cy="577196"/>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629400" y="6397094"/>
            <a:ext cx="529" cy="192401"/>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6324600" y="6186000"/>
            <a:ext cx="1058" cy="403495"/>
          </a:xfrm>
          <a:prstGeom prst="line">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410729" y="6186000"/>
            <a:ext cx="1058" cy="403495"/>
          </a:xfrm>
          <a:prstGeom prst="line">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4419600" y="5850375"/>
            <a:ext cx="1586" cy="739120"/>
          </a:xfrm>
          <a:prstGeom prst="line">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133600" y="5567196"/>
            <a:ext cx="528" cy="288597"/>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133600" y="5959803"/>
            <a:ext cx="528" cy="288597"/>
          </a:xfrm>
          <a:prstGeom prst="line">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2134128" y="5496935"/>
            <a:ext cx="1919308" cy="369332"/>
          </a:xfrm>
          <a:prstGeom prst="rect">
            <a:avLst/>
          </a:prstGeom>
          <a:noFill/>
        </p:spPr>
        <p:txBody>
          <a:bodyPr wrap="none" rtlCol="0">
            <a:spAutoFit/>
          </a:bodyPr>
          <a:lstStyle/>
          <a:p>
            <a:r>
              <a:rPr lang="en-US" dirty="0" smtClean="0"/>
              <a:t>Peptide of interest</a:t>
            </a:r>
          </a:p>
        </p:txBody>
      </p:sp>
      <p:sp>
        <p:nvSpPr>
          <p:cNvPr id="58" name="TextBox 57"/>
          <p:cNvSpPr txBox="1"/>
          <p:nvPr/>
        </p:nvSpPr>
        <p:spPr>
          <a:xfrm>
            <a:off x="2133600" y="5879068"/>
            <a:ext cx="1954189" cy="369332"/>
          </a:xfrm>
          <a:prstGeom prst="rect">
            <a:avLst/>
          </a:prstGeom>
          <a:noFill/>
        </p:spPr>
        <p:txBody>
          <a:bodyPr wrap="none" rtlCol="0">
            <a:spAutoFit/>
          </a:bodyPr>
          <a:lstStyle/>
          <a:p>
            <a:r>
              <a:rPr lang="en-US" dirty="0" smtClean="0"/>
              <a:t>Interfering peptide</a:t>
            </a:r>
          </a:p>
        </p:txBody>
      </p:sp>
      <p:sp>
        <p:nvSpPr>
          <p:cNvPr id="30" name="Content Placeholder 2"/>
          <p:cNvSpPr>
            <a:spLocks noGrp="1"/>
          </p:cNvSpPr>
          <p:nvPr>
            <p:ph idx="1"/>
          </p:nvPr>
        </p:nvSpPr>
        <p:spPr>
          <a:xfrm>
            <a:off x="457200" y="1119686"/>
            <a:ext cx="8229600" cy="4026825"/>
          </a:xfrm>
        </p:spPr>
        <p:txBody>
          <a:bodyPr>
            <a:noAutofit/>
          </a:bodyPr>
          <a:lstStyle/>
          <a:p>
            <a:r>
              <a:rPr lang="en-US" sz="2900" dirty="0" smtClean="0"/>
              <a:t>Limitation of MRM-MS: ~1-2 m/z unit window for precursor and fragment ion occasionally let in interfering peptides with similar characteristics</a:t>
            </a:r>
          </a:p>
          <a:p>
            <a:r>
              <a:rPr lang="en-US" sz="2900" dirty="0" smtClean="0"/>
              <a:t>If we want to use these transitions for quantitation, we need to be confident there are no interferences </a:t>
            </a:r>
          </a:p>
          <a:p>
            <a:r>
              <a:rPr lang="en-US" sz="2900" dirty="0"/>
              <a:t>Largest always largest, smallest always smallest etc.  </a:t>
            </a:r>
            <a:endParaRPr lang="en-US" sz="2900" dirty="0" smtClean="0"/>
          </a:p>
          <a:p>
            <a:pPr marL="342900" lvl="1" indent="-342900">
              <a:buFont typeface="Arial" pitchFamily="34" charset="0"/>
              <a:buChar char="•"/>
            </a:pPr>
            <a:r>
              <a:rPr lang="en-US" sz="2900" dirty="0"/>
              <a:t>b-fragments of high m/z are less represented on </a:t>
            </a:r>
            <a:r>
              <a:rPr lang="en-US" sz="2900" dirty="0" err="1" smtClean="0"/>
              <a:t>QqQ</a:t>
            </a:r>
            <a:endParaRPr lang="en-US" sz="2900" dirty="0" smtClean="0"/>
          </a:p>
          <a:p>
            <a:pPr marL="0" indent="0">
              <a:buNone/>
            </a:pPr>
            <a:endParaRPr lang="en-US" sz="2900" dirty="0"/>
          </a:p>
        </p:txBody>
      </p:sp>
    </p:spTree>
    <p:extLst>
      <p:ext uri="{BB962C8B-B14F-4D97-AF65-F5344CB8AC3E}">
        <p14:creationId xmlns:p14="http://schemas.microsoft.com/office/powerpoint/2010/main" val="34941462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dirty="0" smtClean="0"/>
              <a:t>Selecting Transitions: </a:t>
            </a:r>
            <a:r>
              <a:rPr lang="en-US" dirty="0" err="1" smtClean="0"/>
              <a:t>SRMCollider</a:t>
            </a:r>
            <a:endParaRPr lang="en-US" dirty="0"/>
          </a:p>
        </p:txBody>
      </p:sp>
      <p:sp>
        <p:nvSpPr>
          <p:cNvPr id="5" name="Content Placeholder 2"/>
          <p:cNvSpPr>
            <a:spLocks noGrp="1"/>
          </p:cNvSpPr>
          <p:nvPr>
            <p:ph idx="1"/>
          </p:nvPr>
        </p:nvSpPr>
        <p:spPr>
          <a:xfrm>
            <a:off x="205349" y="1295401"/>
            <a:ext cx="3962400" cy="5508390"/>
          </a:xfrm>
        </p:spPr>
        <p:txBody>
          <a:bodyPr>
            <a:normAutofit fontScale="77500" lnSpcReduction="20000"/>
          </a:bodyPr>
          <a:lstStyle/>
          <a:p>
            <a:r>
              <a:rPr lang="en-US" dirty="0" smtClean="0"/>
              <a:t>Input peptides of interest</a:t>
            </a:r>
          </a:p>
          <a:p>
            <a:r>
              <a:rPr lang="en-US" dirty="0" smtClean="0"/>
              <a:t>Determines the m/z values for transition pair </a:t>
            </a:r>
          </a:p>
          <a:p>
            <a:r>
              <a:rPr lang="en-US" dirty="0" smtClean="0"/>
              <a:t>Simulates a typical SRM experiment</a:t>
            </a:r>
          </a:p>
          <a:p>
            <a:r>
              <a:rPr lang="en-US" dirty="0" smtClean="0"/>
              <a:t>Predicts fragment intensities and retention time information  for input peptide</a:t>
            </a:r>
          </a:p>
          <a:p>
            <a:r>
              <a:rPr lang="en-US" dirty="0" smtClean="0"/>
              <a:t>Compares the transition to all other transitions in a background proteome</a:t>
            </a:r>
          </a:p>
          <a:p>
            <a:r>
              <a:rPr lang="en-US" dirty="0" smtClean="0"/>
              <a:t>Outputs the number of predicted interferences for each transition for that peptide</a:t>
            </a:r>
          </a:p>
          <a:p>
            <a:endParaRPr lang="en-US" dirty="0"/>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701" t="6168" r="31343" b="10582"/>
          <a:stretch/>
        </p:blipFill>
        <p:spPr bwMode="auto">
          <a:xfrm>
            <a:off x="4167749" y="1295400"/>
            <a:ext cx="3211259" cy="396188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019284" y="2514600"/>
            <a:ext cx="1581684" cy="246221"/>
          </a:xfrm>
          <a:prstGeom prst="rect">
            <a:avLst/>
          </a:prstGeom>
          <a:noFill/>
        </p:spPr>
        <p:txBody>
          <a:bodyPr wrap="square" rtlCol="0">
            <a:spAutoFit/>
          </a:bodyPr>
          <a:lstStyle/>
          <a:p>
            <a:pPr algn="ctr"/>
            <a:r>
              <a:rPr lang="en-US" sz="1000" b="1" dirty="0" smtClean="0"/>
              <a:t>Input peptide sequence</a:t>
            </a:r>
          </a:p>
        </p:txBody>
      </p:sp>
      <p:pic>
        <p:nvPicPr>
          <p:cNvPr id="8"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0701" t="36752" r="38012" b="8598"/>
          <a:stretch/>
        </p:blipFill>
        <p:spPr bwMode="auto">
          <a:xfrm>
            <a:off x="5312133" y="3061251"/>
            <a:ext cx="3809078" cy="37425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7063349" y="4371536"/>
            <a:ext cx="1752600" cy="553998"/>
          </a:xfrm>
          <a:prstGeom prst="rect">
            <a:avLst/>
          </a:prstGeom>
          <a:noFill/>
        </p:spPr>
        <p:txBody>
          <a:bodyPr wrap="square" rtlCol="0">
            <a:spAutoFit/>
          </a:bodyPr>
          <a:lstStyle/>
          <a:p>
            <a:pPr algn="ctr"/>
            <a:r>
              <a:rPr lang="en-US" sz="1000" b="1" dirty="0" smtClean="0"/>
              <a:t>Choose peptides that have at least one transition with zero interferences</a:t>
            </a:r>
          </a:p>
        </p:txBody>
      </p:sp>
    </p:spTree>
    <p:extLst>
      <p:ext uri="{BB962C8B-B14F-4D97-AF65-F5344CB8AC3E}">
        <p14:creationId xmlns:p14="http://schemas.microsoft.com/office/powerpoint/2010/main" val="2996204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1828800"/>
          </a:xfrm>
        </p:spPr>
        <p:txBody>
          <a:bodyPr/>
          <a:lstStyle/>
          <a:p>
            <a:r>
              <a:rPr lang="en-US" dirty="0" smtClean="0"/>
              <a:t>Can use to find best transitions to pick </a:t>
            </a:r>
          </a:p>
          <a:p>
            <a:pPr lvl="1"/>
            <a:r>
              <a:rPr lang="en-US" dirty="0" smtClean="0"/>
              <a:t>Intensity (rank)</a:t>
            </a:r>
          </a:p>
          <a:p>
            <a:pPr lvl="1"/>
            <a:r>
              <a:rPr lang="en-US" dirty="0" smtClean="0"/>
              <a:t>Dot product (similarity to reference spectra)</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733800"/>
            <a:ext cx="3057525" cy="216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505199"/>
            <a:ext cx="2962275"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786334" y="6248400"/>
            <a:ext cx="3464923" cy="369332"/>
          </a:xfrm>
          <a:prstGeom prst="rect">
            <a:avLst/>
          </a:prstGeom>
          <a:noFill/>
        </p:spPr>
        <p:txBody>
          <a:bodyPr wrap="none" rtlCol="0">
            <a:spAutoFit/>
          </a:bodyPr>
          <a:lstStyle/>
          <a:p>
            <a:r>
              <a:rPr lang="en-US" dirty="0" smtClean="0"/>
              <a:t>Want high rank and </a:t>
            </a:r>
            <a:r>
              <a:rPr lang="en-US" dirty="0" err="1" smtClean="0"/>
              <a:t>dotp</a:t>
            </a:r>
            <a:r>
              <a:rPr lang="en-US" dirty="0" smtClean="0"/>
              <a:t> close to 1</a:t>
            </a:r>
            <a:endParaRPr lang="en-US" dirty="0"/>
          </a:p>
        </p:txBody>
      </p:sp>
      <p:sp>
        <p:nvSpPr>
          <p:cNvPr id="7" name="Title 1"/>
          <p:cNvSpPr txBox="1">
            <a:spLocks/>
          </p:cNvSpPr>
          <p:nvPr/>
        </p:nvSpPr>
        <p:spPr>
          <a:xfrm>
            <a:off x="457200" y="152400"/>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Selecting Transitions: Skyline</a:t>
            </a:r>
            <a:endParaRPr lang="en-US" dirty="0"/>
          </a:p>
        </p:txBody>
      </p:sp>
    </p:spTree>
    <p:extLst>
      <p:ext uri="{BB962C8B-B14F-4D97-AF65-F5344CB8AC3E}">
        <p14:creationId xmlns:p14="http://schemas.microsoft.com/office/powerpoint/2010/main" val="40745028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Workflow of SRM proteomics</a:t>
            </a:r>
            <a:endParaRPr lang="en-US"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8720"/>
          <a:stretch/>
        </p:blipFill>
        <p:spPr bwMode="auto">
          <a:xfrm>
            <a:off x="2977067" y="1589401"/>
            <a:ext cx="1981200" cy="3982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259784" y="1731769"/>
            <a:ext cx="1471813" cy="646331"/>
          </a:xfrm>
          <a:prstGeom prst="rect">
            <a:avLst/>
          </a:prstGeom>
          <a:noFill/>
        </p:spPr>
        <p:txBody>
          <a:bodyPr wrap="none" rtlCol="0">
            <a:spAutoFit/>
          </a:bodyPr>
          <a:lstStyle/>
          <a:p>
            <a:pPr algn="ctr"/>
            <a:r>
              <a:rPr lang="en-US" b="1" dirty="0" smtClean="0"/>
              <a:t>Define Set of </a:t>
            </a:r>
          </a:p>
          <a:p>
            <a:pPr algn="ctr"/>
            <a:r>
              <a:rPr lang="en-US" b="1" dirty="0" smtClean="0"/>
              <a:t>Proteins</a:t>
            </a:r>
            <a:endParaRPr lang="en-US" b="1" dirty="0"/>
          </a:p>
        </p:txBody>
      </p:sp>
      <p:sp>
        <p:nvSpPr>
          <p:cNvPr id="6" name="TextBox 5"/>
          <p:cNvSpPr txBox="1"/>
          <p:nvPr/>
        </p:nvSpPr>
        <p:spPr>
          <a:xfrm>
            <a:off x="3150680" y="2962637"/>
            <a:ext cx="1633973" cy="369332"/>
          </a:xfrm>
          <a:prstGeom prst="rect">
            <a:avLst/>
          </a:prstGeom>
          <a:noFill/>
        </p:spPr>
        <p:txBody>
          <a:bodyPr wrap="none" rtlCol="0">
            <a:spAutoFit/>
          </a:bodyPr>
          <a:lstStyle/>
          <a:p>
            <a:r>
              <a:rPr lang="en-US" b="1" dirty="0" smtClean="0"/>
              <a:t>Select Peptides</a:t>
            </a:r>
            <a:endParaRPr lang="en-US" b="1" dirty="0"/>
          </a:p>
        </p:txBody>
      </p:sp>
      <p:sp>
        <p:nvSpPr>
          <p:cNvPr id="7" name="TextBox 6"/>
          <p:cNvSpPr txBox="1"/>
          <p:nvPr/>
        </p:nvSpPr>
        <p:spPr>
          <a:xfrm>
            <a:off x="3029115" y="3848430"/>
            <a:ext cx="1847685" cy="369332"/>
          </a:xfrm>
          <a:prstGeom prst="rect">
            <a:avLst/>
          </a:prstGeom>
          <a:noFill/>
        </p:spPr>
        <p:txBody>
          <a:bodyPr wrap="none" rtlCol="0">
            <a:spAutoFit/>
          </a:bodyPr>
          <a:lstStyle/>
          <a:p>
            <a:r>
              <a:rPr lang="en-US" b="1" dirty="0" smtClean="0"/>
              <a:t>Select Transitions</a:t>
            </a:r>
            <a:endParaRPr lang="en-US" b="1" dirty="0"/>
          </a:p>
        </p:txBody>
      </p:sp>
      <p:sp>
        <p:nvSpPr>
          <p:cNvPr id="8" name="TextBox 7"/>
          <p:cNvSpPr txBox="1"/>
          <p:nvPr/>
        </p:nvSpPr>
        <p:spPr>
          <a:xfrm>
            <a:off x="3305717" y="4748247"/>
            <a:ext cx="1342483" cy="707886"/>
          </a:xfrm>
          <a:prstGeom prst="rect">
            <a:avLst/>
          </a:prstGeom>
          <a:noFill/>
        </p:spPr>
        <p:txBody>
          <a:bodyPr wrap="none" rtlCol="0">
            <a:spAutoFit/>
          </a:bodyPr>
          <a:lstStyle/>
          <a:p>
            <a:pPr algn="ctr"/>
            <a:r>
              <a:rPr lang="en-US" sz="2000" b="1" dirty="0" smtClean="0">
                <a:solidFill>
                  <a:srgbClr val="7030A0"/>
                </a:solidFill>
              </a:rPr>
              <a:t>Validate </a:t>
            </a:r>
          </a:p>
          <a:p>
            <a:pPr algn="ctr"/>
            <a:r>
              <a:rPr lang="en-US" sz="2000" b="1" dirty="0" smtClean="0">
                <a:solidFill>
                  <a:srgbClr val="7030A0"/>
                </a:solidFill>
              </a:rPr>
              <a:t>Transitions</a:t>
            </a:r>
            <a:endParaRPr lang="en-US" sz="2000" b="1" dirty="0">
              <a:solidFill>
                <a:srgbClr val="7030A0"/>
              </a:solidFill>
            </a:endParaRPr>
          </a:p>
        </p:txBody>
      </p:sp>
      <p:sp>
        <p:nvSpPr>
          <p:cNvPr id="10" name="TextBox 9"/>
          <p:cNvSpPr txBox="1"/>
          <p:nvPr/>
        </p:nvSpPr>
        <p:spPr>
          <a:xfrm>
            <a:off x="4958267" y="1733108"/>
            <a:ext cx="2803524" cy="369332"/>
          </a:xfrm>
          <a:prstGeom prst="rect">
            <a:avLst/>
          </a:prstGeom>
          <a:noFill/>
        </p:spPr>
        <p:txBody>
          <a:bodyPr wrap="none" rtlCol="0">
            <a:spAutoFit/>
          </a:bodyPr>
          <a:lstStyle/>
          <a:p>
            <a:r>
              <a:rPr lang="en-US" dirty="0" smtClean="0"/>
              <a:t>Clinical/Biological Question</a:t>
            </a:r>
            <a:endParaRPr lang="en-US" dirty="0"/>
          </a:p>
        </p:txBody>
      </p:sp>
      <p:sp>
        <p:nvSpPr>
          <p:cNvPr id="11" name="TextBox 10"/>
          <p:cNvSpPr txBox="1"/>
          <p:nvPr/>
        </p:nvSpPr>
        <p:spPr>
          <a:xfrm>
            <a:off x="5021157" y="2609438"/>
            <a:ext cx="2244717" cy="646331"/>
          </a:xfrm>
          <a:prstGeom prst="rect">
            <a:avLst/>
          </a:prstGeom>
          <a:noFill/>
        </p:spPr>
        <p:txBody>
          <a:bodyPr wrap="none" rtlCol="0">
            <a:spAutoFit/>
          </a:bodyPr>
          <a:lstStyle/>
          <a:p>
            <a:r>
              <a:rPr lang="en-US" dirty="0" err="1" smtClean="0"/>
              <a:t>Proteotypic</a:t>
            </a:r>
            <a:r>
              <a:rPr lang="en-US" dirty="0" smtClean="0"/>
              <a:t> </a:t>
            </a:r>
          </a:p>
          <a:p>
            <a:r>
              <a:rPr lang="en-US" dirty="0" smtClean="0"/>
              <a:t>LC  and MS properties</a:t>
            </a:r>
          </a:p>
        </p:txBody>
      </p:sp>
      <p:sp>
        <p:nvSpPr>
          <p:cNvPr id="12" name="TextBox 11"/>
          <p:cNvSpPr txBox="1"/>
          <p:nvPr/>
        </p:nvSpPr>
        <p:spPr>
          <a:xfrm>
            <a:off x="5000285" y="3569617"/>
            <a:ext cx="2286460" cy="646331"/>
          </a:xfrm>
          <a:prstGeom prst="rect">
            <a:avLst/>
          </a:prstGeom>
          <a:noFill/>
        </p:spPr>
        <p:txBody>
          <a:bodyPr wrap="none" rtlCol="0">
            <a:spAutoFit/>
          </a:bodyPr>
          <a:lstStyle/>
          <a:p>
            <a:r>
              <a:rPr lang="en-US" dirty="0" smtClean="0"/>
              <a:t>Intensity of transitions</a:t>
            </a:r>
          </a:p>
          <a:p>
            <a:r>
              <a:rPr lang="en-US" dirty="0" smtClean="0"/>
              <a:t>Interferences</a:t>
            </a:r>
            <a:endParaRPr lang="en-US" dirty="0"/>
          </a:p>
        </p:txBody>
      </p:sp>
      <p:sp>
        <p:nvSpPr>
          <p:cNvPr id="13" name="TextBox 12"/>
          <p:cNvSpPr txBox="1"/>
          <p:nvPr/>
        </p:nvSpPr>
        <p:spPr>
          <a:xfrm>
            <a:off x="5093154" y="4578970"/>
            <a:ext cx="2890087" cy="369332"/>
          </a:xfrm>
          <a:prstGeom prst="rect">
            <a:avLst/>
          </a:prstGeom>
          <a:noFill/>
        </p:spPr>
        <p:txBody>
          <a:bodyPr wrap="none" rtlCol="0">
            <a:spAutoFit/>
          </a:bodyPr>
          <a:lstStyle/>
          <a:p>
            <a:r>
              <a:rPr lang="en-US" dirty="0" smtClean="0"/>
              <a:t>Experimental Measurements</a:t>
            </a:r>
            <a:endParaRPr lang="en-US" dirty="0"/>
          </a:p>
        </p:txBody>
      </p:sp>
      <p:sp>
        <p:nvSpPr>
          <p:cNvPr id="5" name="Rectangle 4"/>
          <p:cNvSpPr/>
          <p:nvPr/>
        </p:nvSpPr>
        <p:spPr>
          <a:xfrm rot="19964715">
            <a:off x="4365521" y="5395056"/>
            <a:ext cx="8382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1656970">
            <a:off x="2765809" y="5407890"/>
            <a:ext cx="8382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010369" y="5629637"/>
            <a:ext cx="2161874" cy="369332"/>
          </a:xfrm>
          <a:prstGeom prst="rect">
            <a:avLst/>
          </a:prstGeom>
          <a:noFill/>
        </p:spPr>
        <p:txBody>
          <a:bodyPr wrap="none" rtlCol="0">
            <a:spAutoFit/>
          </a:bodyPr>
          <a:lstStyle/>
          <a:p>
            <a:r>
              <a:rPr lang="en-US" b="1" dirty="0" smtClean="0"/>
              <a:t>Protein Quantitation</a:t>
            </a:r>
            <a:endParaRPr lang="en-US" b="1" dirty="0"/>
          </a:p>
        </p:txBody>
      </p:sp>
    </p:spTree>
    <p:extLst>
      <p:ext uri="{BB962C8B-B14F-4D97-AF65-F5344CB8AC3E}">
        <p14:creationId xmlns:p14="http://schemas.microsoft.com/office/powerpoint/2010/main" val="1157708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Validating Transitions:</a:t>
            </a:r>
            <a:br>
              <a:rPr lang="en-US" dirty="0" smtClean="0"/>
            </a:br>
            <a:r>
              <a:rPr lang="en-US" dirty="0" smtClean="0"/>
              <a:t> “Branching ratio”</a:t>
            </a:r>
            <a:endParaRPr lang="en-US" dirty="0"/>
          </a:p>
        </p:txBody>
      </p:sp>
      <p:sp>
        <p:nvSpPr>
          <p:cNvPr id="3" name="Content Placeholder 2"/>
          <p:cNvSpPr>
            <a:spLocks noGrp="1"/>
          </p:cNvSpPr>
          <p:nvPr>
            <p:ph idx="1"/>
          </p:nvPr>
        </p:nvSpPr>
        <p:spPr>
          <a:xfrm>
            <a:off x="316468" y="1350685"/>
            <a:ext cx="8229600" cy="782916"/>
          </a:xfrm>
        </p:spPr>
        <p:txBody>
          <a:bodyPr>
            <a:normAutofit fontScale="92500"/>
          </a:bodyPr>
          <a:lstStyle/>
          <a:p>
            <a:pPr marL="0" indent="0">
              <a:buNone/>
            </a:pPr>
            <a:r>
              <a:rPr lang="en-US" dirty="0" smtClean="0"/>
              <a:t>Branching Ratio (BR): ratio of the peak intensities</a:t>
            </a:r>
          </a:p>
          <a:p>
            <a:pPr marL="0" indent="0">
              <a:buNone/>
            </a:pPr>
            <a:endParaRPr lang="en-US" dirty="0"/>
          </a:p>
        </p:txBody>
      </p:sp>
      <mc:AlternateContent xmlns:mc="http://schemas.openxmlformats.org/markup-compatibility/2006" xmlns:a14="http://schemas.microsoft.com/office/drawing/2010/main">
        <mc:Choice Requires="a14">
          <p:sp>
            <p:nvSpPr>
              <p:cNvPr id="4" name="Rectangle 3"/>
              <p:cNvSpPr/>
              <p:nvPr/>
            </p:nvSpPr>
            <p:spPr>
              <a:xfrm>
                <a:off x="1219200" y="2362200"/>
                <a:ext cx="2212913" cy="14801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𝐵</m:t>
                      </m:r>
                      <m:r>
                        <a:rPr lang="en-US" sz="2000" i="1">
                          <a:latin typeface="Cambria Math"/>
                        </a:rPr>
                        <m:t>𝑅</m:t>
                      </m:r>
                      <m:r>
                        <a:rPr lang="en-US" sz="2000" i="1">
                          <a:latin typeface="Cambria Math"/>
                        </a:rPr>
                        <m:t>=</m:t>
                      </m:r>
                      <m:r>
                        <a:rPr lang="en-US" sz="2000" i="1">
                          <a:latin typeface="Cambria Math"/>
                        </a:rPr>
                        <m:t>𝑙𝑛</m:t>
                      </m:r>
                      <m:d>
                        <m:dPr>
                          <m:begChr m:val="{"/>
                          <m:endChr m:val="}"/>
                          <m:ctrlPr>
                            <a:rPr lang="en-US" sz="2000" i="1">
                              <a:latin typeface="Cambria Math"/>
                            </a:rPr>
                          </m:ctrlPr>
                        </m:dPr>
                        <m:e>
                          <m:f>
                            <m:fPr>
                              <m:ctrlPr>
                                <a:rPr lang="en-US" sz="2000" i="1">
                                  <a:latin typeface="Cambria Math"/>
                                </a:rPr>
                              </m:ctrlPr>
                            </m:fPr>
                            <m:num>
                              <m:f>
                                <m:fPr>
                                  <m:ctrlPr>
                                    <a:rPr lang="en-US" sz="2000" i="1">
                                      <a:latin typeface="Cambria Math"/>
                                    </a:rPr>
                                  </m:ctrlPr>
                                </m:fPr>
                                <m:num>
                                  <m:sSub>
                                    <m:sSubPr>
                                      <m:ctrlPr>
                                        <a:rPr lang="en-US" sz="2000" i="1">
                                          <a:latin typeface="Cambria Math"/>
                                        </a:rPr>
                                      </m:ctrlPr>
                                    </m:sSubPr>
                                    <m:e>
                                      <m:r>
                                        <a:rPr lang="en-US" sz="2000" i="1">
                                          <a:latin typeface="Cambria Math"/>
                                        </a:rPr>
                                        <m:t>𝐼</m:t>
                                      </m:r>
                                    </m:e>
                                    <m:sub>
                                      <m:r>
                                        <a:rPr lang="en-US" sz="2000" i="1">
                                          <a:latin typeface="Cambria Math"/>
                                        </a:rPr>
                                        <m:t>𝐴𝑥</m:t>
                                      </m:r>
                                    </m:sub>
                                  </m:sSub>
                                </m:num>
                                <m:den>
                                  <m:sSub>
                                    <m:sSubPr>
                                      <m:ctrlPr>
                                        <a:rPr lang="en-US" sz="2000" i="1">
                                          <a:latin typeface="Cambria Math"/>
                                        </a:rPr>
                                      </m:ctrlPr>
                                    </m:sSubPr>
                                    <m:e>
                                      <m:r>
                                        <a:rPr lang="en-US" sz="2000" i="1">
                                          <a:latin typeface="Cambria Math"/>
                                        </a:rPr>
                                        <m:t>𝐼</m:t>
                                      </m:r>
                                    </m:e>
                                    <m:sub>
                                      <m:r>
                                        <a:rPr lang="en-US" sz="2000" i="1">
                                          <a:latin typeface="Cambria Math"/>
                                        </a:rPr>
                                        <m:t>𝐵𝑥</m:t>
                                      </m:r>
                                    </m:sub>
                                  </m:sSub>
                                </m:den>
                              </m:f>
                            </m:num>
                            <m:den>
                              <m:f>
                                <m:fPr>
                                  <m:ctrlPr>
                                    <a:rPr lang="en-US" sz="2000" i="1">
                                      <a:latin typeface="Cambria Math"/>
                                    </a:rPr>
                                  </m:ctrlPr>
                                </m:fPr>
                                <m:num>
                                  <m:nary>
                                    <m:naryPr>
                                      <m:chr m:val="∑"/>
                                      <m:limLoc m:val="undOvr"/>
                                      <m:subHide m:val="on"/>
                                      <m:supHide m:val="on"/>
                                      <m:ctrlPr>
                                        <a:rPr lang="en-US" sz="2000" i="1">
                                          <a:latin typeface="Cambria Math"/>
                                        </a:rPr>
                                      </m:ctrlPr>
                                    </m:naryPr>
                                    <m:sub/>
                                    <m:sup/>
                                    <m:e>
                                      <m:f>
                                        <m:fPr>
                                          <m:ctrlPr>
                                            <a:rPr lang="en-US" sz="2000" i="1">
                                              <a:latin typeface="Cambria Math"/>
                                            </a:rPr>
                                          </m:ctrlPr>
                                        </m:fPr>
                                        <m:num>
                                          <m:sSub>
                                            <m:sSubPr>
                                              <m:ctrlPr>
                                                <a:rPr lang="en-US" sz="2000" i="1">
                                                  <a:latin typeface="Cambria Math"/>
                                                </a:rPr>
                                              </m:ctrlPr>
                                            </m:sSubPr>
                                            <m:e>
                                              <m:r>
                                                <a:rPr lang="en-US" sz="2000" i="1">
                                                  <a:latin typeface="Cambria Math"/>
                                                </a:rPr>
                                                <m:t>𝐼</m:t>
                                              </m:r>
                                            </m:e>
                                            <m:sub>
                                              <m:r>
                                                <a:rPr lang="en-US" sz="2000" i="1">
                                                  <a:latin typeface="Cambria Math"/>
                                                </a:rPr>
                                                <m:t>𝐴𝑥𝑆</m:t>
                                              </m:r>
                                            </m:sub>
                                          </m:sSub>
                                        </m:num>
                                        <m:den>
                                          <m:sSub>
                                            <m:sSubPr>
                                              <m:ctrlPr>
                                                <a:rPr lang="en-US" sz="2000" i="1">
                                                  <a:latin typeface="Cambria Math"/>
                                                </a:rPr>
                                              </m:ctrlPr>
                                            </m:sSubPr>
                                            <m:e>
                                              <m:r>
                                                <a:rPr lang="en-US" sz="2000" i="1">
                                                  <a:latin typeface="Cambria Math"/>
                                                </a:rPr>
                                                <m:t>𝐼</m:t>
                                              </m:r>
                                            </m:e>
                                            <m:sub>
                                              <m:r>
                                                <a:rPr lang="en-US" sz="2000" i="1">
                                                  <a:latin typeface="Cambria Math"/>
                                                </a:rPr>
                                                <m:t>𝐵𝑥𝑆</m:t>
                                              </m:r>
                                            </m:sub>
                                          </m:sSub>
                                        </m:den>
                                      </m:f>
                                    </m:e>
                                  </m:nary>
                                </m:num>
                                <m:den>
                                  <m:r>
                                    <a:rPr lang="en-US" sz="2000" i="1">
                                      <a:latin typeface="Cambria Math"/>
                                    </a:rPr>
                                    <m:t>𝑛</m:t>
                                  </m:r>
                                </m:den>
                              </m:f>
                            </m:den>
                          </m:f>
                        </m:e>
                      </m:d>
                    </m:oMath>
                  </m:oMathPara>
                </a14:m>
                <a:endParaRPr lang="en-US" sz="2000" dirty="0"/>
              </a:p>
            </p:txBody>
          </p:sp>
        </mc:Choice>
        <mc:Fallback xmlns="">
          <p:sp>
            <p:nvSpPr>
              <p:cNvPr id="4" name="Rectangle 3"/>
              <p:cNvSpPr>
                <a:spLocks noRot="1" noChangeAspect="1" noMove="1" noResize="1" noEditPoints="1" noAdjustHandles="1" noChangeArrowheads="1" noChangeShapeType="1" noTextEdit="1"/>
              </p:cNvSpPr>
              <p:nvPr/>
            </p:nvSpPr>
            <p:spPr>
              <a:xfrm>
                <a:off x="1219200" y="2362200"/>
                <a:ext cx="2212913" cy="1480149"/>
              </a:xfrm>
              <a:prstGeom prst="rect">
                <a:avLst/>
              </a:prstGeom>
              <a:blipFill rotWithShape="1">
                <a:blip r:embed="rId3"/>
                <a:stretch>
                  <a:fillRect/>
                </a:stretch>
              </a:blipFill>
            </p:spPr>
            <p:txBody>
              <a:bodyPr/>
              <a:lstStyle/>
              <a:p>
                <a:r>
                  <a:rPr lang="en-US">
                    <a:noFill/>
                  </a:rPr>
                  <a:t> </a:t>
                </a:r>
              </a:p>
            </p:txBody>
          </p:sp>
        </mc:Fallback>
      </mc:AlternateContent>
      <p:sp>
        <p:nvSpPr>
          <p:cNvPr id="6" name="Rectangle 5"/>
          <p:cNvSpPr/>
          <p:nvPr/>
        </p:nvSpPr>
        <p:spPr>
          <a:xfrm>
            <a:off x="699052" y="4632089"/>
            <a:ext cx="2971800" cy="1200329"/>
          </a:xfrm>
          <a:prstGeom prst="rect">
            <a:avLst/>
          </a:prstGeom>
        </p:spPr>
        <p:txBody>
          <a:bodyPr wrap="square">
            <a:spAutoFit/>
          </a:bodyPr>
          <a:lstStyle/>
          <a:p>
            <a:r>
              <a:rPr lang="en-US" dirty="0" err="1"/>
              <a:t>I</a:t>
            </a:r>
            <a:r>
              <a:rPr lang="en-US" baseline="-25000" dirty="0" err="1"/>
              <a:t>Ax</a:t>
            </a:r>
            <a:r>
              <a:rPr lang="en-US" dirty="0"/>
              <a:t>, </a:t>
            </a:r>
            <a:r>
              <a:rPr lang="en-US" dirty="0" err="1"/>
              <a:t>I</a:t>
            </a:r>
            <a:r>
              <a:rPr lang="en-US" baseline="-25000" dirty="0" err="1"/>
              <a:t>Bx</a:t>
            </a:r>
            <a:r>
              <a:rPr lang="en-US" dirty="0"/>
              <a:t> : Peak </a:t>
            </a:r>
            <a:r>
              <a:rPr lang="en-US" dirty="0" smtClean="0"/>
              <a:t>areas </a:t>
            </a:r>
            <a:r>
              <a:rPr lang="en-US" dirty="0"/>
              <a:t>of </a:t>
            </a:r>
            <a:r>
              <a:rPr lang="en-US" dirty="0" err="1"/>
              <a:t>Analyte</a:t>
            </a:r>
            <a:endParaRPr lang="en-US" dirty="0"/>
          </a:p>
          <a:p>
            <a:r>
              <a:rPr lang="en-US" dirty="0" err="1"/>
              <a:t>I</a:t>
            </a:r>
            <a:r>
              <a:rPr lang="en-US" baseline="-25000" dirty="0" err="1"/>
              <a:t>AxS</a:t>
            </a:r>
            <a:r>
              <a:rPr lang="en-US" dirty="0"/>
              <a:t>, </a:t>
            </a:r>
            <a:r>
              <a:rPr lang="en-US" dirty="0" err="1"/>
              <a:t>I</a:t>
            </a:r>
            <a:r>
              <a:rPr lang="en-US" baseline="-25000" dirty="0" err="1"/>
              <a:t>BxS</a:t>
            </a:r>
            <a:r>
              <a:rPr lang="en-US" dirty="0"/>
              <a:t> : Peak areas of SIS</a:t>
            </a:r>
          </a:p>
          <a:p>
            <a:r>
              <a:rPr lang="en-US" dirty="0"/>
              <a:t>n=number of SIS </a:t>
            </a:r>
            <a:r>
              <a:rPr lang="en-US" dirty="0" smtClean="0"/>
              <a:t>transitions</a:t>
            </a:r>
          </a:p>
          <a:p>
            <a:endParaRPr lang="en-US" dirty="0"/>
          </a:p>
        </p:txBody>
      </p:sp>
      <p:sp>
        <p:nvSpPr>
          <p:cNvPr id="7" name="Rectangle 6"/>
          <p:cNvSpPr/>
          <p:nvPr/>
        </p:nvSpPr>
        <p:spPr>
          <a:xfrm>
            <a:off x="4782079" y="2562176"/>
            <a:ext cx="1714499" cy="369332"/>
          </a:xfrm>
          <a:prstGeom prst="rect">
            <a:avLst/>
          </a:prstGeom>
        </p:spPr>
        <p:txBody>
          <a:bodyPr wrap="square">
            <a:spAutoFit/>
          </a:bodyPr>
          <a:lstStyle/>
          <a:p>
            <a:pPr algn="ctr"/>
            <a:r>
              <a:rPr lang="en-US" dirty="0" smtClean="0"/>
              <a:t>Light (</a:t>
            </a:r>
            <a:r>
              <a:rPr lang="en-US" dirty="0" err="1" smtClean="0"/>
              <a:t>Analyte</a:t>
            </a:r>
            <a:r>
              <a:rPr lang="en-US" dirty="0" smtClean="0"/>
              <a:t>)</a:t>
            </a:r>
            <a:endParaRPr lang="en-US" dirty="0"/>
          </a:p>
        </p:txBody>
      </p:sp>
      <p:sp>
        <p:nvSpPr>
          <p:cNvPr id="8" name="Rectangle 7"/>
          <p:cNvSpPr/>
          <p:nvPr/>
        </p:nvSpPr>
        <p:spPr>
          <a:xfrm>
            <a:off x="4621089" y="3023841"/>
            <a:ext cx="1714500" cy="19055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4" name="Straight Connector 13"/>
          <p:cNvCxnSpPr/>
          <p:nvPr/>
        </p:nvCxnSpPr>
        <p:spPr>
          <a:xfrm>
            <a:off x="5916489" y="4352179"/>
            <a:ext cx="529" cy="57719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8289" y="3676651"/>
            <a:ext cx="528" cy="125272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6754689" y="3023841"/>
            <a:ext cx="1714500" cy="19053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6" name="Straight Connector 25"/>
          <p:cNvCxnSpPr/>
          <p:nvPr/>
        </p:nvCxnSpPr>
        <p:spPr>
          <a:xfrm>
            <a:off x="8050618" y="3842349"/>
            <a:ext cx="0" cy="108679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34" idx="2"/>
          </p:cNvCxnSpPr>
          <p:nvPr/>
        </p:nvCxnSpPr>
        <p:spPr>
          <a:xfrm>
            <a:off x="7212417" y="3810000"/>
            <a:ext cx="0" cy="11295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6982760" y="2529910"/>
            <a:ext cx="1257900" cy="369332"/>
          </a:xfrm>
          <a:prstGeom prst="rect">
            <a:avLst/>
          </a:prstGeom>
        </p:spPr>
        <p:txBody>
          <a:bodyPr wrap="square">
            <a:spAutoFit/>
          </a:bodyPr>
          <a:lstStyle/>
          <a:p>
            <a:pPr algn="ctr"/>
            <a:r>
              <a:rPr lang="en-US" dirty="0" smtClean="0"/>
              <a:t>Heavy(SIS)</a:t>
            </a:r>
            <a:endParaRPr lang="en-US" dirty="0"/>
          </a:p>
        </p:txBody>
      </p:sp>
      <p:sp>
        <p:nvSpPr>
          <p:cNvPr id="34" name="TextBox 33"/>
          <p:cNvSpPr txBox="1"/>
          <p:nvPr/>
        </p:nvSpPr>
        <p:spPr>
          <a:xfrm>
            <a:off x="7051956" y="3440668"/>
            <a:ext cx="320922" cy="369332"/>
          </a:xfrm>
          <a:prstGeom prst="rect">
            <a:avLst/>
          </a:prstGeom>
          <a:noFill/>
        </p:spPr>
        <p:txBody>
          <a:bodyPr wrap="none" rtlCol="0">
            <a:spAutoFit/>
          </a:bodyPr>
          <a:lstStyle/>
          <a:p>
            <a:r>
              <a:rPr lang="en-US" dirty="0" smtClean="0"/>
              <a:t>I</a:t>
            </a:r>
            <a:r>
              <a:rPr lang="en-US" baseline="-25000" dirty="0" smtClean="0"/>
              <a:t>1</a:t>
            </a:r>
            <a:endParaRPr lang="en-US" dirty="0"/>
          </a:p>
        </p:txBody>
      </p:sp>
      <p:sp>
        <p:nvSpPr>
          <p:cNvPr id="35" name="TextBox 34"/>
          <p:cNvSpPr txBox="1"/>
          <p:nvPr/>
        </p:nvSpPr>
        <p:spPr>
          <a:xfrm>
            <a:off x="7516424" y="3676651"/>
            <a:ext cx="320922" cy="369332"/>
          </a:xfrm>
          <a:prstGeom prst="rect">
            <a:avLst/>
          </a:prstGeom>
          <a:noFill/>
        </p:spPr>
        <p:txBody>
          <a:bodyPr wrap="none" rtlCol="0">
            <a:spAutoFit/>
          </a:bodyPr>
          <a:lstStyle/>
          <a:p>
            <a:r>
              <a:rPr lang="en-US" dirty="0" smtClean="0"/>
              <a:t>I</a:t>
            </a:r>
            <a:r>
              <a:rPr lang="en-US" baseline="-25000" dirty="0"/>
              <a:t>2</a:t>
            </a:r>
            <a:endParaRPr lang="en-US" dirty="0"/>
          </a:p>
        </p:txBody>
      </p:sp>
      <p:sp>
        <p:nvSpPr>
          <p:cNvPr id="36" name="TextBox 35"/>
          <p:cNvSpPr txBox="1"/>
          <p:nvPr/>
        </p:nvSpPr>
        <p:spPr>
          <a:xfrm>
            <a:off x="4917828" y="3268821"/>
            <a:ext cx="320922" cy="369332"/>
          </a:xfrm>
          <a:prstGeom prst="rect">
            <a:avLst/>
          </a:prstGeom>
          <a:noFill/>
        </p:spPr>
        <p:txBody>
          <a:bodyPr wrap="none" rtlCol="0">
            <a:spAutoFit/>
          </a:bodyPr>
          <a:lstStyle/>
          <a:p>
            <a:r>
              <a:rPr lang="en-US" dirty="0" smtClean="0"/>
              <a:t>I</a:t>
            </a:r>
            <a:r>
              <a:rPr lang="en-US" baseline="-25000" dirty="0" smtClean="0"/>
              <a:t>1</a:t>
            </a:r>
            <a:endParaRPr lang="en-US" dirty="0"/>
          </a:p>
        </p:txBody>
      </p:sp>
      <p:sp>
        <p:nvSpPr>
          <p:cNvPr id="37" name="TextBox 36"/>
          <p:cNvSpPr txBox="1"/>
          <p:nvPr/>
        </p:nvSpPr>
        <p:spPr>
          <a:xfrm>
            <a:off x="5318407" y="3686590"/>
            <a:ext cx="320922" cy="369332"/>
          </a:xfrm>
          <a:prstGeom prst="rect">
            <a:avLst/>
          </a:prstGeom>
          <a:noFill/>
        </p:spPr>
        <p:txBody>
          <a:bodyPr wrap="none" rtlCol="0">
            <a:spAutoFit/>
          </a:bodyPr>
          <a:lstStyle/>
          <a:p>
            <a:r>
              <a:rPr lang="en-US" dirty="0" smtClean="0"/>
              <a:t>I</a:t>
            </a:r>
            <a:r>
              <a:rPr lang="en-US" baseline="-25000" dirty="0"/>
              <a:t>2</a:t>
            </a:r>
            <a:endParaRPr lang="en-US" dirty="0"/>
          </a:p>
        </p:txBody>
      </p:sp>
      <p:cxnSp>
        <p:nvCxnSpPr>
          <p:cNvPr id="38" name="Straight Connector 37"/>
          <p:cNvCxnSpPr/>
          <p:nvPr/>
        </p:nvCxnSpPr>
        <p:spPr>
          <a:xfrm>
            <a:off x="5478868" y="4098667"/>
            <a:ext cx="0" cy="83070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669089" y="4098438"/>
            <a:ext cx="0" cy="83070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7889628" y="3317258"/>
            <a:ext cx="320922" cy="369332"/>
          </a:xfrm>
          <a:prstGeom prst="rect">
            <a:avLst/>
          </a:prstGeom>
          <a:noFill/>
        </p:spPr>
        <p:txBody>
          <a:bodyPr wrap="none" rtlCol="0">
            <a:spAutoFit/>
          </a:bodyPr>
          <a:lstStyle/>
          <a:p>
            <a:r>
              <a:rPr lang="en-US" dirty="0" smtClean="0"/>
              <a:t>I</a:t>
            </a:r>
            <a:r>
              <a:rPr lang="en-US" baseline="-25000" dirty="0" smtClean="0"/>
              <a:t>3</a:t>
            </a:r>
            <a:endParaRPr lang="en-US" dirty="0"/>
          </a:p>
        </p:txBody>
      </p:sp>
      <p:sp>
        <p:nvSpPr>
          <p:cNvPr id="42" name="TextBox 41"/>
          <p:cNvSpPr txBox="1"/>
          <p:nvPr/>
        </p:nvSpPr>
        <p:spPr>
          <a:xfrm>
            <a:off x="5756028" y="3984036"/>
            <a:ext cx="320922" cy="369332"/>
          </a:xfrm>
          <a:prstGeom prst="rect">
            <a:avLst/>
          </a:prstGeom>
          <a:noFill/>
        </p:spPr>
        <p:txBody>
          <a:bodyPr wrap="none" rtlCol="0">
            <a:spAutoFit/>
          </a:bodyPr>
          <a:lstStyle/>
          <a:p>
            <a:r>
              <a:rPr lang="en-US" dirty="0" smtClean="0"/>
              <a:t>I</a:t>
            </a:r>
            <a:r>
              <a:rPr lang="en-US" baseline="-25000" dirty="0" smtClean="0"/>
              <a:t>3</a:t>
            </a:r>
            <a:endParaRPr lang="en-US" dirty="0"/>
          </a:p>
        </p:txBody>
      </p:sp>
      <p:sp>
        <p:nvSpPr>
          <p:cNvPr id="45" name="TextBox 44"/>
          <p:cNvSpPr txBox="1"/>
          <p:nvPr/>
        </p:nvSpPr>
        <p:spPr>
          <a:xfrm>
            <a:off x="7516424" y="6280666"/>
            <a:ext cx="1448473" cy="369332"/>
          </a:xfrm>
          <a:prstGeom prst="rect">
            <a:avLst/>
          </a:prstGeom>
          <a:noFill/>
        </p:spPr>
        <p:txBody>
          <a:bodyPr wrap="none" rtlCol="0">
            <a:spAutoFit/>
          </a:bodyPr>
          <a:lstStyle/>
          <a:p>
            <a:r>
              <a:rPr lang="en-US" dirty="0" err="1" smtClean="0"/>
              <a:t>Kushnir</a:t>
            </a:r>
            <a:r>
              <a:rPr lang="en-US" dirty="0" smtClean="0"/>
              <a:t>, 2005</a:t>
            </a:r>
            <a:endParaRPr lang="en-US" dirty="0"/>
          </a:p>
        </p:txBody>
      </p:sp>
    </p:spTree>
    <p:extLst>
      <p:ext uri="{BB962C8B-B14F-4D97-AF65-F5344CB8AC3E}">
        <p14:creationId xmlns:p14="http://schemas.microsoft.com/office/powerpoint/2010/main" val="29397373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0" y="1478946"/>
            <a:ext cx="3962399" cy="5150454"/>
          </a:xfrm>
        </p:spPr>
        <p:txBody>
          <a:bodyPr>
            <a:normAutofit fontScale="85000" lnSpcReduction="10000"/>
          </a:bodyPr>
          <a:lstStyle/>
          <a:p>
            <a:r>
              <a:rPr lang="en-US" u="sng" dirty="0" err="1" smtClean="0"/>
              <a:t>AuDIT</a:t>
            </a:r>
            <a:r>
              <a:rPr lang="en-US" dirty="0" smtClean="0"/>
              <a:t>: </a:t>
            </a:r>
            <a:r>
              <a:rPr lang="en-US" u="sng" dirty="0" smtClean="0"/>
              <a:t>A</a:t>
            </a:r>
            <a:r>
              <a:rPr lang="en-US" dirty="0" smtClean="0"/>
              <a:t>utomated </a:t>
            </a:r>
            <a:r>
              <a:rPr lang="en-US" u="sng" dirty="0" smtClean="0"/>
              <a:t>D</a:t>
            </a:r>
            <a:r>
              <a:rPr lang="en-US" dirty="0" smtClean="0"/>
              <a:t>etection of </a:t>
            </a:r>
            <a:r>
              <a:rPr lang="en-US" u="sng" dirty="0" smtClean="0"/>
              <a:t>I</a:t>
            </a:r>
            <a:r>
              <a:rPr lang="en-US" dirty="0" smtClean="0"/>
              <a:t>naccurate and imprecise </a:t>
            </a:r>
            <a:r>
              <a:rPr lang="en-US" u="sng" dirty="0" smtClean="0"/>
              <a:t>T</a:t>
            </a:r>
            <a:r>
              <a:rPr lang="en-US" dirty="0" smtClean="0"/>
              <a:t>ransitions</a:t>
            </a:r>
          </a:p>
          <a:p>
            <a:r>
              <a:rPr lang="en-US" dirty="0" smtClean="0"/>
              <a:t>Uses “branching ratio”</a:t>
            </a:r>
          </a:p>
          <a:p>
            <a:pPr marL="0" indent="0">
              <a:buNone/>
            </a:pPr>
            <a:r>
              <a:rPr lang="en-US" dirty="0" smtClean="0"/>
              <a:t>1. Calculate relative ratios of each transition from the same precursor </a:t>
            </a:r>
          </a:p>
          <a:p>
            <a:pPr marL="0" indent="0">
              <a:buNone/>
            </a:pPr>
            <a:r>
              <a:rPr lang="en-US" dirty="0" smtClean="0"/>
              <a:t>2.  Apply t-test to determine if relative ratios of </a:t>
            </a:r>
            <a:r>
              <a:rPr lang="en-US" dirty="0" err="1" smtClean="0"/>
              <a:t>analyte</a:t>
            </a:r>
            <a:r>
              <a:rPr lang="en-US" dirty="0" smtClean="0"/>
              <a:t> are different from relative ratios of SIS</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1" y="1295400"/>
            <a:ext cx="4876800" cy="4893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09600" y="6396335"/>
            <a:ext cx="8001000" cy="369332"/>
          </a:xfrm>
          <a:prstGeom prst="rect">
            <a:avLst/>
          </a:prstGeom>
        </p:spPr>
        <p:txBody>
          <a:bodyPr wrap="square">
            <a:spAutoFit/>
          </a:bodyPr>
          <a:lstStyle/>
          <a:p>
            <a:r>
              <a:rPr lang="en-US" dirty="0"/>
              <a:t>http://</a:t>
            </a:r>
            <a:r>
              <a:rPr lang="en-US" dirty="0" smtClean="0"/>
              <a:t>www.broadinstitute.org/cancer/software/genepattern/modules/AuDIT.html</a:t>
            </a:r>
            <a:r>
              <a:rPr lang="en-US" dirty="0"/>
              <a:t>.</a:t>
            </a:r>
          </a:p>
        </p:txBody>
      </p:sp>
      <p:sp>
        <p:nvSpPr>
          <p:cNvPr id="6" name="Title 1"/>
          <p:cNvSpPr txBox="1">
            <a:spLocks/>
          </p:cNvSpPr>
          <p:nvPr/>
        </p:nvSpPr>
        <p:spPr>
          <a:xfrm>
            <a:off x="457200" y="152400"/>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Validating Transitions: </a:t>
            </a:r>
            <a:r>
              <a:rPr lang="en-US" dirty="0" err="1" smtClean="0"/>
              <a:t>AuDIT</a:t>
            </a:r>
            <a:endParaRPr lang="en-US" dirty="0"/>
          </a:p>
        </p:txBody>
      </p:sp>
    </p:spTree>
    <p:extLst>
      <p:ext uri="{BB962C8B-B14F-4D97-AF65-F5344CB8AC3E}">
        <p14:creationId xmlns:p14="http://schemas.microsoft.com/office/powerpoint/2010/main" val="22615666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833" y="152400"/>
            <a:ext cx="8229600" cy="1143000"/>
          </a:xfrm>
        </p:spPr>
        <p:txBody>
          <a:bodyPr>
            <a:normAutofit fontScale="90000"/>
          </a:bodyPr>
          <a:lstStyle/>
          <a:p>
            <a:r>
              <a:rPr lang="en-US" dirty="0" smtClean="0"/>
              <a:t>Mass Spectrometry based proteomic quantitation</a:t>
            </a:r>
            <a:endParaRPr lang="en-US" dirty="0"/>
          </a:p>
        </p:txBody>
      </p:sp>
      <p:sp>
        <p:nvSpPr>
          <p:cNvPr id="5" name="TextBox 5"/>
          <p:cNvSpPr txBox="1">
            <a:spLocks noChangeArrowheads="1"/>
          </p:cNvSpPr>
          <p:nvPr/>
        </p:nvSpPr>
        <p:spPr bwMode="auto">
          <a:xfrm>
            <a:off x="3757185" y="3480827"/>
            <a:ext cx="1598515" cy="400110"/>
          </a:xfrm>
          <a:prstGeom prst="rect">
            <a:avLst/>
          </a:prstGeom>
          <a:noFill/>
          <a:ln w="9525">
            <a:noFill/>
            <a:miter lim="800000"/>
            <a:headEnd/>
            <a:tailEnd/>
          </a:ln>
        </p:spPr>
        <p:txBody>
          <a:bodyPr wrap="none">
            <a:spAutoFit/>
          </a:bodyPr>
          <a:lstStyle/>
          <a:p>
            <a:pPr algn="ctr"/>
            <a:r>
              <a:rPr lang="en-US" sz="2000" b="1" dirty="0"/>
              <a:t>Fractionation</a:t>
            </a:r>
          </a:p>
        </p:txBody>
      </p:sp>
      <p:sp>
        <p:nvSpPr>
          <p:cNvPr id="6" name="TextBox 6"/>
          <p:cNvSpPr txBox="1">
            <a:spLocks noChangeArrowheads="1"/>
          </p:cNvSpPr>
          <p:nvPr/>
        </p:nvSpPr>
        <p:spPr bwMode="auto">
          <a:xfrm>
            <a:off x="3948305" y="2539364"/>
            <a:ext cx="1184107" cy="400110"/>
          </a:xfrm>
          <a:prstGeom prst="rect">
            <a:avLst/>
          </a:prstGeom>
          <a:noFill/>
          <a:ln w="9525">
            <a:noFill/>
            <a:miter lim="800000"/>
            <a:headEnd/>
            <a:tailEnd/>
          </a:ln>
        </p:spPr>
        <p:txBody>
          <a:bodyPr wrap="none">
            <a:spAutoFit/>
          </a:bodyPr>
          <a:lstStyle/>
          <a:p>
            <a:pPr algn="ctr"/>
            <a:r>
              <a:rPr lang="en-US" sz="2000" b="1" dirty="0"/>
              <a:t>Digestion</a:t>
            </a:r>
          </a:p>
        </p:txBody>
      </p:sp>
      <p:sp>
        <p:nvSpPr>
          <p:cNvPr id="7" name="TextBox 7"/>
          <p:cNvSpPr txBox="1">
            <a:spLocks noChangeArrowheads="1"/>
          </p:cNvSpPr>
          <p:nvPr/>
        </p:nvSpPr>
        <p:spPr bwMode="auto">
          <a:xfrm>
            <a:off x="4114568" y="1524000"/>
            <a:ext cx="851580" cy="400110"/>
          </a:xfrm>
          <a:prstGeom prst="rect">
            <a:avLst/>
          </a:prstGeom>
          <a:noFill/>
          <a:ln w="9525">
            <a:noFill/>
            <a:miter lim="800000"/>
            <a:headEnd/>
            <a:tailEnd/>
          </a:ln>
        </p:spPr>
        <p:txBody>
          <a:bodyPr wrap="none">
            <a:spAutoFit/>
          </a:bodyPr>
          <a:lstStyle/>
          <a:p>
            <a:pPr algn="ctr"/>
            <a:r>
              <a:rPr lang="en-US" sz="2000" b="1" dirty="0"/>
              <a:t>LC-MS</a:t>
            </a:r>
          </a:p>
        </p:txBody>
      </p:sp>
      <p:sp>
        <p:nvSpPr>
          <p:cNvPr id="12" name="TextBox 37"/>
          <p:cNvSpPr txBox="1">
            <a:spLocks noChangeArrowheads="1"/>
          </p:cNvSpPr>
          <p:nvPr/>
        </p:nvSpPr>
        <p:spPr bwMode="auto">
          <a:xfrm>
            <a:off x="4244501" y="4426196"/>
            <a:ext cx="671209" cy="400110"/>
          </a:xfrm>
          <a:prstGeom prst="rect">
            <a:avLst/>
          </a:prstGeom>
          <a:noFill/>
          <a:ln w="9525">
            <a:noFill/>
            <a:miter lim="800000"/>
            <a:headEnd/>
            <a:tailEnd/>
          </a:ln>
        </p:spPr>
        <p:txBody>
          <a:bodyPr wrap="none">
            <a:spAutoFit/>
          </a:bodyPr>
          <a:lstStyle/>
          <a:p>
            <a:pPr algn="ctr"/>
            <a:r>
              <a:rPr lang="en-US" sz="2000" b="1" dirty="0" err="1"/>
              <a:t>Lysis</a:t>
            </a:r>
            <a:endParaRPr lang="en-US" sz="2000" b="1" dirty="0"/>
          </a:p>
        </p:txBody>
      </p:sp>
      <p:grpSp>
        <p:nvGrpSpPr>
          <p:cNvPr id="27" name="Group 26"/>
          <p:cNvGrpSpPr/>
          <p:nvPr/>
        </p:nvGrpSpPr>
        <p:grpSpPr>
          <a:xfrm>
            <a:off x="3968859" y="5595431"/>
            <a:ext cx="1143000" cy="841375"/>
            <a:chOff x="156414" y="3348409"/>
            <a:chExt cx="1143000" cy="841375"/>
          </a:xfrm>
        </p:grpSpPr>
        <p:sp>
          <p:nvSpPr>
            <p:cNvPr id="18" name="Oval 17"/>
            <p:cNvSpPr/>
            <p:nvPr/>
          </p:nvSpPr>
          <p:spPr>
            <a:xfrm>
              <a:off x="955149" y="3645762"/>
              <a:ext cx="142875" cy="24667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Oval 18"/>
            <p:cNvSpPr/>
            <p:nvPr/>
          </p:nvSpPr>
          <p:spPr>
            <a:xfrm>
              <a:off x="156414" y="3348409"/>
              <a:ext cx="1143000" cy="8413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cxnSp>
        <p:nvCxnSpPr>
          <p:cNvPr id="31" name="Straight Arrow Connector 30"/>
          <p:cNvCxnSpPr/>
          <p:nvPr/>
        </p:nvCxnSpPr>
        <p:spPr>
          <a:xfrm flipV="1">
            <a:off x="4544083" y="4826306"/>
            <a:ext cx="0" cy="668067"/>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4915710" y="1724055"/>
            <a:ext cx="1371600" cy="0"/>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572294" y="2195622"/>
            <a:ext cx="2360612" cy="1144587"/>
            <a:chOff x="3354388" y="5643563"/>
            <a:chExt cx="2360612" cy="1144587"/>
          </a:xfrm>
        </p:grpSpPr>
        <p:sp>
          <p:nvSpPr>
            <p:cNvPr id="41" name="Rectangle 40"/>
            <p:cNvSpPr/>
            <p:nvPr/>
          </p:nvSpPr>
          <p:spPr>
            <a:xfrm>
              <a:off x="3711575" y="5715000"/>
              <a:ext cx="428625" cy="1071563"/>
            </a:xfrm>
            <a:prstGeom prst="rect">
              <a:avLst/>
            </a:pr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Rectangle 41"/>
            <p:cNvSpPr/>
            <p:nvPr/>
          </p:nvSpPr>
          <p:spPr>
            <a:xfrm>
              <a:off x="3354388" y="5715000"/>
              <a:ext cx="2286000" cy="10715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3" name="Straight Connector 42"/>
            <p:cNvCxnSpPr/>
            <p:nvPr/>
          </p:nvCxnSpPr>
          <p:spPr>
            <a:xfrm rot="5400000">
              <a:off x="3425031" y="6430169"/>
              <a:ext cx="714375"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3710781" y="6573044"/>
              <a:ext cx="428625"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3960813" y="6680200"/>
              <a:ext cx="214312"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Box 7"/>
            <p:cNvSpPr txBox="1">
              <a:spLocks noChangeArrowheads="1"/>
            </p:cNvSpPr>
            <p:nvPr/>
          </p:nvSpPr>
          <p:spPr bwMode="auto">
            <a:xfrm>
              <a:off x="5068888" y="5643563"/>
              <a:ext cx="646112" cy="461962"/>
            </a:xfrm>
            <a:prstGeom prst="rect">
              <a:avLst/>
            </a:prstGeom>
            <a:noFill/>
            <a:ln w="9525">
              <a:noFill/>
              <a:miter lim="800000"/>
              <a:headEnd/>
              <a:tailEnd/>
            </a:ln>
          </p:spPr>
          <p:txBody>
            <a:bodyPr wrap="none">
              <a:spAutoFit/>
            </a:bodyPr>
            <a:lstStyle/>
            <a:p>
              <a:r>
                <a:rPr lang="en-US" sz="2400" b="1"/>
                <a:t>MS</a:t>
              </a:r>
            </a:p>
          </p:txBody>
        </p:sp>
      </p:grpSp>
      <p:cxnSp>
        <p:nvCxnSpPr>
          <p:cNvPr id="55" name="Straight Connector 54"/>
          <p:cNvCxnSpPr/>
          <p:nvPr/>
        </p:nvCxnSpPr>
        <p:spPr>
          <a:xfrm flipH="1">
            <a:off x="3581400" y="1459257"/>
            <a:ext cx="7127" cy="5334000"/>
          </a:xfrm>
          <a:prstGeom prst="line">
            <a:avLst/>
          </a:prstGeom>
          <a:ln w="28575">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5638800" y="1482281"/>
            <a:ext cx="7127" cy="5334000"/>
          </a:xfrm>
          <a:prstGeom prst="line">
            <a:avLst/>
          </a:prstGeom>
          <a:ln w="28575">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572294" y="1530697"/>
            <a:ext cx="2102627" cy="369332"/>
          </a:xfrm>
          <a:prstGeom prst="rect">
            <a:avLst/>
          </a:prstGeom>
        </p:spPr>
        <p:txBody>
          <a:bodyPr wrap="none">
            <a:spAutoFit/>
          </a:bodyPr>
          <a:lstStyle/>
          <a:p>
            <a:pPr algn="ctr"/>
            <a:r>
              <a:rPr lang="en-US" b="1" dirty="0" smtClean="0"/>
              <a:t>Shotgun proteomics</a:t>
            </a:r>
          </a:p>
        </p:txBody>
      </p:sp>
      <p:sp>
        <p:nvSpPr>
          <p:cNvPr id="58" name="Rectangle 57"/>
          <p:cNvSpPr/>
          <p:nvPr/>
        </p:nvSpPr>
        <p:spPr>
          <a:xfrm>
            <a:off x="6322246" y="1524000"/>
            <a:ext cx="1374287" cy="369332"/>
          </a:xfrm>
          <a:prstGeom prst="rect">
            <a:avLst/>
          </a:prstGeom>
        </p:spPr>
        <p:txBody>
          <a:bodyPr wrap="none">
            <a:spAutoFit/>
          </a:bodyPr>
          <a:lstStyle/>
          <a:p>
            <a:pPr algn="ctr"/>
            <a:r>
              <a:rPr lang="en-US" b="1" dirty="0" smtClean="0"/>
              <a:t>Targeted MS</a:t>
            </a:r>
          </a:p>
        </p:txBody>
      </p:sp>
      <p:cxnSp>
        <p:nvCxnSpPr>
          <p:cNvPr id="60" name="Straight Arrow Connector 59"/>
          <p:cNvCxnSpPr/>
          <p:nvPr/>
        </p:nvCxnSpPr>
        <p:spPr>
          <a:xfrm flipV="1">
            <a:off x="4540359" y="3852454"/>
            <a:ext cx="0" cy="668067"/>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4540359" y="2939474"/>
            <a:ext cx="0" cy="668067"/>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4553541" y="1953813"/>
            <a:ext cx="0" cy="668067"/>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H="1">
            <a:off x="2742968" y="1724055"/>
            <a:ext cx="1371600" cy="0"/>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79613" y="1873580"/>
            <a:ext cx="1634422" cy="369332"/>
          </a:xfrm>
          <a:prstGeom prst="rect">
            <a:avLst/>
          </a:prstGeom>
        </p:spPr>
        <p:txBody>
          <a:bodyPr wrap="none">
            <a:spAutoFit/>
          </a:bodyPr>
          <a:lstStyle/>
          <a:p>
            <a:pPr algn="ctr"/>
            <a:r>
              <a:rPr lang="en-US" dirty="0" smtClean="0"/>
              <a:t>1. Records M/Z</a:t>
            </a:r>
          </a:p>
        </p:txBody>
      </p:sp>
      <p:sp>
        <p:nvSpPr>
          <p:cNvPr id="68" name="Rectangle 67"/>
          <p:cNvSpPr/>
          <p:nvPr/>
        </p:nvSpPr>
        <p:spPr>
          <a:xfrm>
            <a:off x="48971" y="3496215"/>
            <a:ext cx="3075229" cy="646331"/>
          </a:xfrm>
          <a:prstGeom prst="rect">
            <a:avLst/>
          </a:prstGeom>
        </p:spPr>
        <p:txBody>
          <a:bodyPr wrap="square">
            <a:spAutoFit/>
          </a:bodyPr>
          <a:lstStyle/>
          <a:p>
            <a:r>
              <a:rPr lang="en-US" dirty="0" smtClean="0"/>
              <a:t>2. Selects peptides based on abundance and fragments</a:t>
            </a:r>
          </a:p>
        </p:txBody>
      </p:sp>
      <p:grpSp>
        <p:nvGrpSpPr>
          <p:cNvPr id="77" name="Group 76"/>
          <p:cNvGrpSpPr/>
          <p:nvPr/>
        </p:nvGrpSpPr>
        <p:grpSpPr>
          <a:xfrm>
            <a:off x="501650" y="4137143"/>
            <a:ext cx="2339975" cy="1144587"/>
            <a:chOff x="501650" y="4137143"/>
            <a:chExt cx="2339975" cy="1144587"/>
          </a:xfrm>
        </p:grpSpPr>
        <p:sp>
          <p:nvSpPr>
            <p:cNvPr id="69" name="Rectangle 68"/>
            <p:cNvSpPr/>
            <p:nvPr/>
          </p:nvSpPr>
          <p:spPr>
            <a:xfrm>
              <a:off x="501650" y="4208580"/>
              <a:ext cx="2286000" cy="107156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0" name="Straight Connector 69"/>
            <p:cNvCxnSpPr/>
            <p:nvPr/>
          </p:nvCxnSpPr>
          <p:spPr>
            <a:xfrm rot="5400000">
              <a:off x="1146968" y="4923749"/>
              <a:ext cx="714375"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5400000">
              <a:off x="858043" y="5066624"/>
              <a:ext cx="428625"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5400000">
              <a:off x="1968500" y="5173780"/>
              <a:ext cx="214312"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extBox 7"/>
            <p:cNvSpPr txBox="1">
              <a:spLocks noChangeArrowheads="1"/>
            </p:cNvSpPr>
            <p:nvPr/>
          </p:nvSpPr>
          <p:spPr bwMode="auto">
            <a:xfrm>
              <a:off x="1647825" y="4137143"/>
              <a:ext cx="1193800" cy="461962"/>
            </a:xfrm>
            <a:prstGeom prst="rect">
              <a:avLst/>
            </a:prstGeom>
            <a:noFill/>
            <a:ln w="9525">
              <a:noFill/>
              <a:miter lim="800000"/>
              <a:headEnd/>
              <a:tailEnd/>
            </a:ln>
          </p:spPr>
          <p:txBody>
            <a:bodyPr wrap="none">
              <a:spAutoFit/>
            </a:bodyPr>
            <a:lstStyle/>
            <a:p>
              <a:r>
                <a:rPr lang="en-US" sz="2400" b="1"/>
                <a:t>MS/MS</a:t>
              </a:r>
            </a:p>
          </p:txBody>
        </p:sp>
        <p:cxnSp>
          <p:nvCxnSpPr>
            <p:cNvPr id="74" name="Straight Connector 73"/>
            <p:cNvCxnSpPr/>
            <p:nvPr/>
          </p:nvCxnSpPr>
          <p:spPr>
            <a:xfrm rot="5400000">
              <a:off x="2254249" y="5172193"/>
              <a:ext cx="214313"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5400000">
              <a:off x="2004218" y="5065037"/>
              <a:ext cx="428625"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Rectangle 75"/>
            <p:cNvSpPr/>
            <p:nvPr/>
          </p:nvSpPr>
          <p:spPr>
            <a:xfrm>
              <a:off x="1287462" y="4208580"/>
              <a:ext cx="428625" cy="1071563"/>
            </a:xfrm>
            <a:prstGeom prst="rect">
              <a:avLst/>
            </a:pr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78" name="Rectangle 77"/>
          <p:cNvSpPr/>
          <p:nvPr/>
        </p:nvSpPr>
        <p:spPr>
          <a:xfrm>
            <a:off x="25395" y="5493123"/>
            <a:ext cx="3379797" cy="646331"/>
          </a:xfrm>
          <a:prstGeom prst="rect">
            <a:avLst/>
          </a:prstGeom>
        </p:spPr>
        <p:txBody>
          <a:bodyPr wrap="square">
            <a:spAutoFit/>
          </a:bodyPr>
          <a:lstStyle/>
          <a:p>
            <a:r>
              <a:rPr lang="en-US" dirty="0" smtClean="0"/>
              <a:t>3. Protein database search for peptide identification</a:t>
            </a:r>
          </a:p>
        </p:txBody>
      </p:sp>
      <p:sp>
        <p:nvSpPr>
          <p:cNvPr id="79" name="Rectangle 78"/>
          <p:cNvSpPr/>
          <p:nvPr/>
        </p:nvSpPr>
        <p:spPr>
          <a:xfrm>
            <a:off x="48971" y="6354616"/>
            <a:ext cx="3644915" cy="369332"/>
          </a:xfrm>
          <a:prstGeom prst="rect">
            <a:avLst/>
          </a:prstGeom>
        </p:spPr>
        <p:txBody>
          <a:bodyPr wrap="square">
            <a:spAutoFit/>
          </a:bodyPr>
          <a:lstStyle/>
          <a:p>
            <a:r>
              <a:rPr lang="en-US" u="sng" dirty="0"/>
              <a:t>D</a:t>
            </a:r>
            <a:r>
              <a:rPr lang="en-US" dirty="0" smtClean="0"/>
              <a:t>ata </a:t>
            </a:r>
            <a:r>
              <a:rPr lang="en-US" u="sng" dirty="0" smtClean="0"/>
              <a:t>D</a:t>
            </a:r>
            <a:r>
              <a:rPr lang="en-US" dirty="0" smtClean="0"/>
              <a:t>ependent </a:t>
            </a:r>
            <a:r>
              <a:rPr lang="en-US" u="sng" dirty="0" smtClean="0"/>
              <a:t>A</a:t>
            </a:r>
            <a:r>
              <a:rPr lang="en-US" dirty="0" smtClean="0"/>
              <a:t>cquisition (DDA)</a:t>
            </a:r>
          </a:p>
        </p:txBody>
      </p:sp>
      <p:sp>
        <p:nvSpPr>
          <p:cNvPr id="80" name="Rectangle 79"/>
          <p:cNvSpPr/>
          <p:nvPr/>
        </p:nvSpPr>
        <p:spPr>
          <a:xfrm>
            <a:off x="5783262" y="6349000"/>
            <a:ext cx="3211841" cy="369332"/>
          </a:xfrm>
          <a:prstGeom prst="rect">
            <a:avLst/>
          </a:prstGeom>
        </p:spPr>
        <p:txBody>
          <a:bodyPr wrap="none">
            <a:spAutoFit/>
          </a:bodyPr>
          <a:lstStyle/>
          <a:p>
            <a:pPr algn="ctr"/>
            <a:r>
              <a:rPr lang="en-US" dirty="0" smtClean="0"/>
              <a:t>Uses predefined set of peptides </a:t>
            </a:r>
          </a:p>
        </p:txBody>
      </p:sp>
      <p:sp>
        <p:nvSpPr>
          <p:cNvPr id="81" name="Rectangle 80"/>
          <p:cNvSpPr/>
          <p:nvPr/>
        </p:nvSpPr>
        <p:spPr>
          <a:xfrm>
            <a:off x="5757941" y="1873580"/>
            <a:ext cx="2333716" cy="369332"/>
          </a:xfrm>
          <a:prstGeom prst="rect">
            <a:avLst/>
          </a:prstGeom>
        </p:spPr>
        <p:txBody>
          <a:bodyPr wrap="none">
            <a:spAutoFit/>
          </a:bodyPr>
          <a:lstStyle/>
          <a:p>
            <a:pPr algn="ctr"/>
            <a:r>
              <a:rPr lang="en-US" dirty="0" smtClean="0"/>
              <a:t>1. Select precursor ion </a:t>
            </a:r>
          </a:p>
        </p:txBody>
      </p:sp>
      <p:grpSp>
        <p:nvGrpSpPr>
          <p:cNvPr id="89" name="Group 88"/>
          <p:cNvGrpSpPr/>
          <p:nvPr/>
        </p:nvGrpSpPr>
        <p:grpSpPr>
          <a:xfrm>
            <a:off x="6194323" y="2267059"/>
            <a:ext cx="2360612" cy="1143000"/>
            <a:chOff x="5792559" y="2677623"/>
            <a:chExt cx="2360612" cy="1143000"/>
          </a:xfrm>
        </p:grpSpPr>
        <p:sp>
          <p:nvSpPr>
            <p:cNvPr id="83" name="Rectangle 82"/>
            <p:cNvSpPr/>
            <p:nvPr/>
          </p:nvSpPr>
          <p:spPr>
            <a:xfrm>
              <a:off x="6149746" y="2749060"/>
              <a:ext cx="428625" cy="1071563"/>
            </a:xfrm>
            <a:prstGeom prst="rect">
              <a:avLst/>
            </a:pr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4" name="Rectangle 83"/>
            <p:cNvSpPr/>
            <p:nvPr/>
          </p:nvSpPr>
          <p:spPr>
            <a:xfrm>
              <a:off x="5792559" y="2749060"/>
              <a:ext cx="2286000" cy="10715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85" name="Straight Connector 84"/>
            <p:cNvCxnSpPr/>
            <p:nvPr/>
          </p:nvCxnSpPr>
          <p:spPr>
            <a:xfrm rot="5400000">
              <a:off x="5917469" y="3461400"/>
              <a:ext cx="714375"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6187959" y="3604274"/>
              <a:ext cx="428625"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5400000">
              <a:off x="6437991" y="3711430"/>
              <a:ext cx="214312"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TextBox 7"/>
            <p:cNvSpPr txBox="1">
              <a:spLocks noChangeArrowheads="1"/>
            </p:cNvSpPr>
            <p:nvPr/>
          </p:nvSpPr>
          <p:spPr bwMode="auto">
            <a:xfrm>
              <a:off x="7507059" y="2677623"/>
              <a:ext cx="646112" cy="461962"/>
            </a:xfrm>
            <a:prstGeom prst="rect">
              <a:avLst/>
            </a:prstGeom>
            <a:noFill/>
            <a:ln w="9525">
              <a:noFill/>
              <a:miter lim="800000"/>
              <a:headEnd/>
              <a:tailEnd/>
            </a:ln>
          </p:spPr>
          <p:txBody>
            <a:bodyPr wrap="none">
              <a:spAutoFit/>
            </a:bodyPr>
            <a:lstStyle/>
            <a:p>
              <a:r>
                <a:rPr lang="en-US" sz="2400" b="1"/>
                <a:t>MS</a:t>
              </a:r>
            </a:p>
          </p:txBody>
        </p:sp>
      </p:grpSp>
      <p:sp>
        <p:nvSpPr>
          <p:cNvPr id="90" name="Rectangle 89"/>
          <p:cNvSpPr/>
          <p:nvPr/>
        </p:nvSpPr>
        <p:spPr>
          <a:xfrm>
            <a:off x="5715771" y="3607541"/>
            <a:ext cx="2705036" cy="369332"/>
          </a:xfrm>
          <a:prstGeom prst="rect">
            <a:avLst/>
          </a:prstGeom>
        </p:spPr>
        <p:txBody>
          <a:bodyPr wrap="none">
            <a:spAutoFit/>
          </a:bodyPr>
          <a:lstStyle/>
          <a:p>
            <a:pPr algn="ctr"/>
            <a:r>
              <a:rPr lang="en-US" dirty="0" smtClean="0"/>
              <a:t>2. Precursor fragmentation</a:t>
            </a:r>
          </a:p>
        </p:txBody>
      </p:sp>
      <p:grpSp>
        <p:nvGrpSpPr>
          <p:cNvPr id="91" name="Group 90"/>
          <p:cNvGrpSpPr/>
          <p:nvPr/>
        </p:nvGrpSpPr>
        <p:grpSpPr>
          <a:xfrm>
            <a:off x="6231629" y="4062352"/>
            <a:ext cx="2339975" cy="1144587"/>
            <a:chOff x="501650" y="4137143"/>
            <a:chExt cx="2339975" cy="1144587"/>
          </a:xfrm>
        </p:grpSpPr>
        <p:sp>
          <p:nvSpPr>
            <p:cNvPr id="92" name="Rectangle 91"/>
            <p:cNvSpPr/>
            <p:nvPr/>
          </p:nvSpPr>
          <p:spPr>
            <a:xfrm>
              <a:off x="501650" y="4208580"/>
              <a:ext cx="2286000" cy="1071563"/>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93" name="Straight Connector 92"/>
            <p:cNvCxnSpPr/>
            <p:nvPr/>
          </p:nvCxnSpPr>
          <p:spPr>
            <a:xfrm rot="5400000">
              <a:off x="1146968" y="4923749"/>
              <a:ext cx="714375"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5400000">
              <a:off x="858043" y="5066624"/>
              <a:ext cx="428625"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5400000">
              <a:off x="1968500" y="5173780"/>
              <a:ext cx="214312"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TextBox 7"/>
            <p:cNvSpPr txBox="1">
              <a:spLocks noChangeArrowheads="1"/>
            </p:cNvSpPr>
            <p:nvPr/>
          </p:nvSpPr>
          <p:spPr bwMode="auto">
            <a:xfrm>
              <a:off x="1647825" y="4137143"/>
              <a:ext cx="1193800" cy="461962"/>
            </a:xfrm>
            <a:prstGeom prst="rect">
              <a:avLst/>
            </a:prstGeom>
            <a:noFill/>
            <a:ln w="9525">
              <a:noFill/>
              <a:miter lim="800000"/>
              <a:headEnd/>
              <a:tailEnd/>
            </a:ln>
          </p:spPr>
          <p:txBody>
            <a:bodyPr wrap="none">
              <a:spAutoFit/>
            </a:bodyPr>
            <a:lstStyle/>
            <a:p>
              <a:r>
                <a:rPr lang="en-US" sz="2400" b="1" dirty="0"/>
                <a:t>MS/MS</a:t>
              </a:r>
            </a:p>
          </p:txBody>
        </p:sp>
        <p:cxnSp>
          <p:nvCxnSpPr>
            <p:cNvPr id="97" name="Straight Connector 96"/>
            <p:cNvCxnSpPr/>
            <p:nvPr/>
          </p:nvCxnSpPr>
          <p:spPr>
            <a:xfrm rot="5400000">
              <a:off x="2254249" y="5172193"/>
              <a:ext cx="214313"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5400000">
              <a:off x="2004218" y="5065037"/>
              <a:ext cx="428625"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0" name="Rectangle 99"/>
          <p:cNvSpPr/>
          <p:nvPr/>
        </p:nvSpPr>
        <p:spPr>
          <a:xfrm>
            <a:off x="5860096" y="5490209"/>
            <a:ext cx="3135007" cy="649245"/>
          </a:xfrm>
          <a:prstGeom prst="rect">
            <a:avLst/>
          </a:prstGeom>
        </p:spPr>
        <p:txBody>
          <a:bodyPr wrap="square">
            <a:spAutoFit/>
          </a:bodyPr>
          <a:lstStyle/>
          <a:p>
            <a:r>
              <a:rPr lang="en-US" dirty="0" smtClean="0"/>
              <a:t>3. Use Precursor-Fragment pairs for identification </a:t>
            </a:r>
          </a:p>
        </p:txBody>
      </p:sp>
    </p:spTree>
    <p:extLst>
      <p:ext uri="{BB962C8B-B14F-4D97-AF65-F5344CB8AC3E}">
        <p14:creationId xmlns:p14="http://schemas.microsoft.com/office/powerpoint/2010/main" val="14303812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Validating Transitions: </a:t>
            </a:r>
            <a:r>
              <a:rPr lang="en-US" dirty="0" err="1" smtClean="0"/>
              <a:t>AuDIT</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189340"/>
            <a:ext cx="6106245" cy="4541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239000" y="6315975"/>
            <a:ext cx="1717265" cy="369332"/>
          </a:xfrm>
          <a:prstGeom prst="rect">
            <a:avLst/>
          </a:prstGeom>
          <a:noFill/>
        </p:spPr>
        <p:txBody>
          <a:bodyPr wrap="none" rtlCol="0">
            <a:spAutoFit/>
          </a:bodyPr>
          <a:lstStyle/>
          <a:p>
            <a:r>
              <a:rPr lang="en-US" dirty="0" err="1" smtClean="0"/>
              <a:t>Abbatiello</a:t>
            </a:r>
            <a:r>
              <a:rPr lang="en-US" dirty="0" smtClean="0"/>
              <a:t>, 2009</a:t>
            </a:r>
            <a:endParaRPr lang="en-US" dirty="0"/>
          </a:p>
        </p:txBody>
      </p:sp>
      <p:sp>
        <p:nvSpPr>
          <p:cNvPr id="4" name="TextBox 3"/>
          <p:cNvSpPr txBox="1"/>
          <p:nvPr/>
        </p:nvSpPr>
        <p:spPr>
          <a:xfrm>
            <a:off x="2057400" y="5762944"/>
            <a:ext cx="5649045" cy="369332"/>
          </a:xfrm>
          <a:prstGeom prst="rect">
            <a:avLst/>
          </a:prstGeom>
          <a:noFill/>
        </p:spPr>
        <p:txBody>
          <a:bodyPr wrap="square" rtlCol="0">
            <a:spAutoFit/>
          </a:bodyPr>
          <a:lstStyle/>
          <a:p>
            <a:pPr algn="ctr"/>
            <a:r>
              <a:rPr lang="en-US" dirty="0" smtClean="0"/>
              <a:t>Relative product ions should have a constant relationship</a:t>
            </a:r>
            <a:endParaRPr lang="en-US" dirty="0"/>
          </a:p>
        </p:txBody>
      </p:sp>
      <p:sp>
        <p:nvSpPr>
          <p:cNvPr id="6" name="TextBox 5"/>
          <p:cNvSpPr txBox="1"/>
          <p:nvPr/>
        </p:nvSpPr>
        <p:spPr>
          <a:xfrm>
            <a:off x="7755214" y="1524000"/>
            <a:ext cx="1234505" cy="646331"/>
          </a:xfrm>
          <a:prstGeom prst="rect">
            <a:avLst/>
          </a:prstGeom>
          <a:noFill/>
        </p:spPr>
        <p:txBody>
          <a:bodyPr wrap="none" rtlCol="0">
            <a:spAutoFit/>
          </a:bodyPr>
          <a:lstStyle/>
          <a:p>
            <a:r>
              <a:rPr lang="en-US" dirty="0" smtClean="0"/>
              <a:t>Blue: Light</a:t>
            </a:r>
          </a:p>
          <a:p>
            <a:r>
              <a:rPr lang="en-US" dirty="0" smtClean="0"/>
              <a:t>Red: Heavy</a:t>
            </a:r>
            <a:endParaRPr lang="en-US" dirty="0"/>
          </a:p>
        </p:txBody>
      </p:sp>
    </p:spTree>
    <p:extLst>
      <p:ext uri="{BB962C8B-B14F-4D97-AF65-F5344CB8AC3E}">
        <p14:creationId xmlns:p14="http://schemas.microsoft.com/office/powerpoint/2010/main" val="39958815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PRM and MRM are most useful when quantifying protein in a complex matrix </a:t>
            </a:r>
          </a:p>
          <a:p>
            <a:pPr lvl="1"/>
            <a:r>
              <a:rPr lang="en-US" dirty="0" smtClean="0"/>
              <a:t>Tumor lysate</a:t>
            </a:r>
          </a:p>
          <a:p>
            <a:pPr lvl="1"/>
            <a:r>
              <a:rPr lang="en-US" dirty="0" smtClean="0"/>
              <a:t>Plasma </a:t>
            </a:r>
          </a:p>
          <a:p>
            <a:r>
              <a:rPr lang="en-US" dirty="0" smtClean="0"/>
              <a:t>Simple Matrix (buffer) should have no interferences</a:t>
            </a:r>
          </a:p>
          <a:p>
            <a:r>
              <a:rPr lang="en-US" dirty="0" smtClean="0"/>
              <a:t>Compare the transitions in complex to those in simple </a:t>
            </a:r>
          </a:p>
          <a:p>
            <a:r>
              <a:rPr lang="en-US" dirty="0" smtClean="0"/>
              <a:t>Ratio close to 1 indicates low interference</a:t>
            </a:r>
            <a:endParaRPr lang="en-US" dirty="0"/>
          </a:p>
        </p:txBody>
      </p:sp>
      <p:sp>
        <p:nvSpPr>
          <p:cNvPr id="4" name="Title 1"/>
          <p:cNvSpPr>
            <a:spLocks noGrp="1"/>
          </p:cNvSpPr>
          <p:nvPr>
            <p:ph type="title"/>
          </p:nvPr>
        </p:nvSpPr>
        <p:spPr>
          <a:xfrm>
            <a:off x="457200" y="274638"/>
            <a:ext cx="8229600" cy="1143000"/>
          </a:xfrm>
        </p:spPr>
        <p:txBody>
          <a:bodyPr>
            <a:normAutofit fontScale="90000"/>
          </a:bodyPr>
          <a:lstStyle/>
          <a:p>
            <a:r>
              <a:rPr lang="en-US" dirty="0"/>
              <a:t>Finding Interference: </a:t>
            </a:r>
            <a:r>
              <a:rPr lang="en-US" dirty="0" smtClean="0"/>
              <a:t/>
            </a:r>
            <a:br>
              <a:rPr lang="en-US" dirty="0" smtClean="0"/>
            </a:br>
            <a:r>
              <a:rPr lang="en-US" dirty="0" smtClean="0"/>
              <a:t>Simple </a:t>
            </a:r>
            <a:r>
              <a:rPr lang="en-US" dirty="0" err="1" smtClean="0"/>
              <a:t>vs</a:t>
            </a:r>
            <a:r>
              <a:rPr lang="en-US" dirty="0" smtClean="0"/>
              <a:t> Complex Matrix </a:t>
            </a:r>
            <a:endParaRPr lang="en-US" dirty="0"/>
          </a:p>
        </p:txBody>
      </p:sp>
    </p:spTree>
    <p:extLst>
      <p:ext uri="{BB962C8B-B14F-4D97-AF65-F5344CB8AC3E}">
        <p14:creationId xmlns:p14="http://schemas.microsoft.com/office/powerpoint/2010/main" val="39477381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Simple Example of Complex v. Simple</a:t>
            </a:r>
            <a:endParaRPr lang="en-US" dirty="0"/>
          </a:p>
        </p:txBody>
      </p:sp>
      <p:sp>
        <p:nvSpPr>
          <p:cNvPr id="4" name="Rectangle 3"/>
          <p:cNvSpPr/>
          <p:nvPr/>
        </p:nvSpPr>
        <p:spPr>
          <a:xfrm>
            <a:off x="441805" y="1322199"/>
            <a:ext cx="2115813" cy="144298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 name="Straight Connector 4"/>
          <p:cNvCxnSpPr/>
          <p:nvPr/>
        </p:nvCxnSpPr>
        <p:spPr>
          <a:xfrm>
            <a:off x="1051405" y="2288730"/>
            <a:ext cx="0" cy="484632"/>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585333" y="1701058"/>
            <a:ext cx="0" cy="1064125"/>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118205" y="2381135"/>
            <a:ext cx="0" cy="384048"/>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15987" y="944562"/>
            <a:ext cx="1538691" cy="369332"/>
          </a:xfrm>
          <a:prstGeom prst="rect">
            <a:avLst/>
          </a:prstGeom>
          <a:noFill/>
        </p:spPr>
        <p:txBody>
          <a:bodyPr wrap="none" rtlCol="0">
            <a:spAutoFit/>
          </a:bodyPr>
          <a:lstStyle/>
          <a:p>
            <a:r>
              <a:rPr lang="en-US" dirty="0" smtClean="0"/>
              <a:t>Simple Matrix </a:t>
            </a:r>
          </a:p>
        </p:txBody>
      </p:sp>
      <p:sp>
        <p:nvSpPr>
          <p:cNvPr id="10" name="TextBox 9"/>
          <p:cNvSpPr txBox="1"/>
          <p:nvPr/>
        </p:nvSpPr>
        <p:spPr>
          <a:xfrm>
            <a:off x="3209472" y="937788"/>
            <a:ext cx="1721177" cy="369332"/>
          </a:xfrm>
          <a:prstGeom prst="rect">
            <a:avLst/>
          </a:prstGeom>
          <a:noFill/>
        </p:spPr>
        <p:txBody>
          <a:bodyPr wrap="none" rtlCol="0">
            <a:spAutoFit/>
          </a:bodyPr>
          <a:lstStyle/>
          <a:p>
            <a:r>
              <a:rPr lang="en-US" dirty="0" smtClean="0"/>
              <a:t>Complex Matrix </a:t>
            </a:r>
          </a:p>
        </p:txBody>
      </p:sp>
      <p:sp>
        <p:nvSpPr>
          <p:cNvPr id="11" name="TextBox 10"/>
          <p:cNvSpPr txBox="1"/>
          <p:nvPr/>
        </p:nvSpPr>
        <p:spPr>
          <a:xfrm>
            <a:off x="850422" y="1932461"/>
            <a:ext cx="405880" cy="369332"/>
          </a:xfrm>
          <a:prstGeom prst="rect">
            <a:avLst/>
          </a:prstGeom>
          <a:noFill/>
        </p:spPr>
        <p:txBody>
          <a:bodyPr wrap="none" rtlCol="0">
            <a:spAutoFit/>
          </a:bodyPr>
          <a:lstStyle/>
          <a:p>
            <a:r>
              <a:rPr lang="en-US" dirty="0" smtClean="0"/>
              <a:t>y2</a:t>
            </a:r>
          </a:p>
        </p:txBody>
      </p:sp>
      <p:sp>
        <p:nvSpPr>
          <p:cNvPr id="12" name="TextBox 11"/>
          <p:cNvSpPr txBox="1"/>
          <p:nvPr/>
        </p:nvSpPr>
        <p:spPr>
          <a:xfrm>
            <a:off x="1346720" y="1401762"/>
            <a:ext cx="405880" cy="369332"/>
          </a:xfrm>
          <a:prstGeom prst="rect">
            <a:avLst/>
          </a:prstGeom>
          <a:noFill/>
        </p:spPr>
        <p:txBody>
          <a:bodyPr wrap="none" rtlCol="0">
            <a:spAutoFit/>
          </a:bodyPr>
          <a:lstStyle/>
          <a:p>
            <a:r>
              <a:rPr lang="en-US" dirty="0" smtClean="0"/>
              <a:t>y3</a:t>
            </a:r>
          </a:p>
        </p:txBody>
      </p:sp>
      <p:sp>
        <p:nvSpPr>
          <p:cNvPr id="13" name="TextBox 12"/>
          <p:cNvSpPr txBox="1"/>
          <p:nvPr/>
        </p:nvSpPr>
        <p:spPr>
          <a:xfrm>
            <a:off x="1915265" y="2043474"/>
            <a:ext cx="405880" cy="369332"/>
          </a:xfrm>
          <a:prstGeom prst="rect">
            <a:avLst/>
          </a:prstGeom>
          <a:noFill/>
        </p:spPr>
        <p:txBody>
          <a:bodyPr wrap="none" rtlCol="0">
            <a:spAutoFit/>
          </a:bodyPr>
          <a:lstStyle/>
          <a:p>
            <a:r>
              <a:rPr lang="en-US" dirty="0" smtClean="0"/>
              <a:t>y4</a:t>
            </a:r>
          </a:p>
        </p:txBody>
      </p:sp>
      <p:sp>
        <p:nvSpPr>
          <p:cNvPr id="14" name="TextBox 13"/>
          <p:cNvSpPr txBox="1"/>
          <p:nvPr/>
        </p:nvSpPr>
        <p:spPr>
          <a:xfrm>
            <a:off x="1382393" y="2765183"/>
            <a:ext cx="550151" cy="369332"/>
          </a:xfrm>
          <a:prstGeom prst="rect">
            <a:avLst/>
          </a:prstGeom>
          <a:noFill/>
        </p:spPr>
        <p:txBody>
          <a:bodyPr wrap="none" rtlCol="0">
            <a:spAutoFit/>
          </a:bodyPr>
          <a:lstStyle/>
          <a:p>
            <a:r>
              <a:rPr lang="en-US" dirty="0" smtClean="0"/>
              <a:t>m/z</a:t>
            </a:r>
          </a:p>
        </p:txBody>
      </p:sp>
      <p:sp>
        <p:nvSpPr>
          <p:cNvPr id="15" name="TextBox 14"/>
          <p:cNvSpPr txBox="1"/>
          <p:nvPr/>
        </p:nvSpPr>
        <p:spPr>
          <a:xfrm rot="16200000">
            <a:off x="-239247" y="1993206"/>
            <a:ext cx="992772" cy="369332"/>
          </a:xfrm>
          <a:prstGeom prst="rect">
            <a:avLst/>
          </a:prstGeom>
          <a:noFill/>
        </p:spPr>
        <p:txBody>
          <a:bodyPr wrap="none" rtlCol="0">
            <a:spAutoFit/>
          </a:bodyPr>
          <a:lstStyle/>
          <a:p>
            <a:r>
              <a:rPr lang="en-US" dirty="0" smtClean="0"/>
              <a:t>intensity</a:t>
            </a:r>
          </a:p>
        </p:txBody>
      </p:sp>
      <p:sp>
        <p:nvSpPr>
          <p:cNvPr id="16" name="Rectangle 15"/>
          <p:cNvSpPr/>
          <p:nvPr/>
        </p:nvSpPr>
        <p:spPr>
          <a:xfrm>
            <a:off x="3009885" y="1326131"/>
            <a:ext cx="2021727" cy="144298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7" name="Straight Connector 16"/>
          <p:cNvCxnSpPr/>
          <p:nvPr/>
        </p:nvCxnSpPr>
        <p:spPr>
          <a:xfrm>
            <a:off x="3619483" y="2285980"/>
            <a:ext cx="2" cy="483135"/>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22" idx="2"/>
          </p:cNvCxnSpPr>
          <p:nvPr/>
        </p:nvCxnSpPr>
        <p:spPr>
          <a:xfrm>
            <a:off x="4153413" y="1701058"/>
            <a:ext cx="0" cy="1068057"/>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686285" y="1997384"/>
            <a:ext cx="0" cy="771731"/>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416543" y="1827454"/>
            <a:ext cx="405880" cy="369332"/>
          </a:xfrm>
          <a:prstGeom prst="rect">
            <a:avLst/>
          </a:prstGeom>
          <a:noFill/>
        </p:spPr>
        <p:txBody>
          <a:bodyPr wrap="none" rtlCol="0">
            <a:spAutoFit/>
          </a:bodyPr>
          <a:lstStyle/>
          <a:p>
            <a:r>
              <a:rPr lang="en-US" dirty="0" smtClean="0"/>
              <a:t>y2</a:t>
            </a:r>
          </a:p>
        </p:txBody>
      </p:sp>
      <p:sp>
        <p:nvSpPr>
          <p:cNvPr id="22" name="TextBox 21"/>
          <p:cNvSpPr txBox="1"/>
          <p:nvPr/>
        </p:nvSpPr>
        <p:spPr>
          <a:xfrm>
            <a:off x="3950473" y="1331726"/>
            <a:ext cx="405880" cy="369332"/>
          </a:xfrm>
          <a:prstGeom prst="rect">
            <a:avLst/>
          </a:prstGeom>
          <a:noFill/>
        </p:spPr>
        <p:txBody>
          <a:bodyPr wrap="none" rtlCol="0">
            <a:spAutoFit/>
          </a:bodyPr>
          <a:lstStyle/>
          <a:p>
            <a:r>
              <a:rPr lang="en-US" dirty="0" smtClean="0"/>
              <a:t>y3</a:t>
            </a:r>
          </a:p>
        </p:txBody>
      </p:sp>
      <p:sp>
        <p:nvSpPr>
          <p:cNvPr id="23" name="TextBox 22"/>
          <p:cNvSpPr txBox="1"/>
          <p:nvPr/>
        </p:nvSpPr>
        <p:spPr>
          <a:xfrm>
            <a:off x="4483345" y="1706450"/>
            <a:ext cx="405880" cy="369332"/>
          </a:xfrm>
          <a:prstGeom prst="rect">
            <a:avLst/>
          </a:prstGeom>
          <a:noFill/>
        </p:spPr>
        <p:txBody>
          <a:bodyPr wrap="none" rtlCol="0">
            <a:spAutoFit/>
          </a:bodyPr>
          <a:lstStyle/>
          <a:p>
            <a:r>
              <a:rPr lang="en-US" dirty="0" smtClean="0"/>
              <a:t>y4</a:t>
            </a:r>
          </a:p>
        </p:txBody>
      </p:sp>
      <p:sp>
        <p:nvSpPr>
          <p:cNvPr id="24" name="TextBox 23"/>
          <p:cNvSpPr txBox="1"/>
          <p:nvPr/>
        </p:nvSpPr>
        <p:spPr>
          <a:xfrm>
            <a:off x="3950473" y="2769115"/>
            <a:ext cx="550151" cy="369332"/>
          </a:xfrm>
          <a:prstGeom prst="rect">
            <a:avLst/>
          </a:prstGeom>
          <a:noFill/>
        </p:spPr>
        <p:txBody>
          <a:bodyPr wrap="none" rtlCol="0">
            <a:spAutoFit/>
          </a:bodyPr>
          <a:lstStyle/>
          <a:p>
            <a:r>
              <a:rPr lang="en-US" dirty="0" smtClean="0"/>
              <a:t>m/z</a:t>
            </a:r>
          </a:p>
        </p:txBody>
      </p:sp>
      <p:sp>
        <p:nvSpPr>
          <p:cNvPr id="25" name="TextBox 24"/>
          <p:cNvSpPr txBox="1"/>
          <p:nvPr/>
        </p:nvSpPr>
        <p:spPr>
          <a:xfrm rot="16200000">
            <a:off x="2328833" y="1997138"/>
            <a:ext cx="992772" cy="369332"/>
          </a:xfrm>
          <a:prstGeom prst="rect">
            <a:avLst/>
          </a:prstGeom>
          <a:noFill/>
        </p:spPr>
        <p:txBody>
          <a:bodyPr wrap="none" rtlCol="0">
            <a:spAutoFit/>
          </a:bodyPr>
          <a:lstStyle/>
          <a:p>
            <a:r>
              <a:rPr lang="en-US" dirty="0" smtClean="0"/>
              <a:t>intensity</a:t>
            </a:r>
          </a:p>
        </p:txBody>
      </p:sp>
      <p:graphicFrame>
        <p:nvGraphicFramePr>
          <p:cNvPr id="26" name="Table 25"/>
          <p:cNvGraphicFramePr>
            <a:graphicFrameLocks noGrp="1"/>
          </p:cNvGraphicFramePr>
          <p:nvPr>
            <p:extLst>
              <p:ext uri="{D42A27DB-BD31-4B8C-83A1-F6EECF244321}">
                <p14:modId xmlns:p14="http://schemas.microsoft.com/office/powerpoint/2010/main" val="2575790713"/>
              </p:ext>
            </p:extLst>
          </p:nvPr>
        </p:nvGraphicFramePr>
        <p:xfrm>
          <a:off x="5410200" y="1201181"/>
          <a:ext cx="3349029" cy="1483360"/>
        </p:xfrm>
        <a:graphic>
          <a:graphicData uri="http://schemas.openxmlformats.org/drawingml/2006/table">
            <a:tbl>
              <a:tblPr firstRow="1" bandRow="1">
                <a:tableStyleId>{5940675A-B579-460E-94D1-54222C63F5DA}</a:tableStyleId>
              </a:tblPr>
              <a:tblGrid>
                <a:gridCol w="1143000"/>
                <a:gridCol w="1080230"/>
                <a:gridCol w="1125799"/>
              </a:tblGrid>
              <a:tr h="370840">
                <a:tc>
                  <a:txBody>
                    <a:bodyPr/>
                    <a:lstStyle/>
                    <a:p>
                      <a:pPr algn="ctr"/>
                      <a:r>
                        <a:rPr lang="en-US" dirty="0" smtClean="0"/>
                        <a:t>Transition</a:t>
                      </a:r>
                      <a:endParaRPr lang="en-US" dirty="0"/>
                    </a:p>
                  </a:txBody>
                  <a:tcPr/>
                </a:tc>
                <a:tc>
                  <a:txBody>
                    <a:bodyPr/>
                    <a:lstStyle/>
                    <a:p>
                      <a:pPr algn="ctr"/>
                      <a:r>
                        <a:rPr lang="en-US" dirty="0" smtClean="0"/>
                        <a:t>Simple</a:t>
                      </a:r>
                      <a:endParaRPr lang="en-US" dirty="0"/>
                    </a:p>
                  </a:txBody>
                  <a:tcPr/>
                </a:tc>
                <a:tc>
                  <a:txBody>
                    <a:bodyPr/>
                    <a:lstStyle/>
                    <a:p>
                      <a:pPr algn="ctr"/>
                      <a:r>
                        <a:rPr lang="en-US" dirty="0" smtClean="0"/>
                        <a:t>Complex</a:t>
                      </a:r>
                      <a:endParaRPr lang="en-US" dirty="0"/>
                    </a:p>
                  </a:txBody>
                  <a:tcPr/>
                </a:tc>
              </a:tr>
              <a:tr h="370840">
                <a:tc>
                  <a:txBody>
                    <a:bodyPr/>
                    <a:lstStyle/>
                    <a:p>
                      <a:pPr algn="ctr"/>
                      <a:r>
                        <a:rPr lang="en-US" dirty="0" smtClean="0"/>
                        <a:t>y2</a:t>
                      </a:r>
                      <a:endParaRPr lang="en-US" dirty="0"/>
                    </a:p>
                  </a:txBody>
                  <a:tcPr/>
                </a:tc>
                <a:tc>
                  <a:txBody>
                    <a:bodyPr/>
                    <a:lstStyle/>
                    <a:p>
                      <a:pPr algn="ctr"/>
                      <a:r>
                        <a:rPr lang="en-US" dirty="0" smtClean="0"/>
                        <a:t>200</a:t>
                      </a:r>
                      <a:endParaRPr lang="en-US" dirty="0"/>
                    </a:p>
                  </a:txBody>
                  <a:tcPr/>
                </a:tc>
                <a:tc>
                  <a:txBody>
                    <a:bodyPr/>
                    <a:lstStyle/>
                    <a:p>
                      <a:pPr algn="ctr"/>
                      <a:r>
                        <a:rPr lang="en-US" dirty="0" smtClean="0"/>
                        <a:t>200</a:t>
                      </a:r>
                      <a:endParaRPr lang="en-US" dirty="0"/>
                    </a:p>
                  </a:txBody>
                  <a:tcPr/>
                </a:tc>
              </a:tr>
              <a:tr h="370840">
                <a:tc>
                  <a:txBody>
                    <a:bodyPr/>
                    <a:lstStyle/>
                    <a:p>
                      <a:pPr algn="ctr"/>
                      <a:r>
                        <a:rPr lang="en-US" dirty="0" smtClean="0"/>
                        <a:t>y3</a:t>
                      </a:r>
                      <a:endParaRPr lang="en-US" dirty="0"/>
                    </a:p>
                  </a:txBody>
                  <a:tcPr/>
                </a:tc>
                <a:tc>
                  <a:txBody>
                    <a:bodyPr/>
                    <a:lstStyle/>
                    <a:p>
                      <a:pPr algn="ctr"/>
                      <a:r>
                        <a:rPr lang="en-US" dirty="0" smtClean="0"/>
                        <a:t>400</a:t>
                      </a:r>
                      <a:endParaRPr lang="en-US" dirty="0"/>
                    </a:p>
                  </a:txBody>
                  <a:tcPr/>
                </a:tc>
                <a:tc>
                  <a:txBody>
                    <a:bodyPr/>
                    <a:lstStyle/>
                    <a:p>
                      <a:pPr algn="ctr"/>
                      <a:r>
                        <a:rPr lang="en-US" dirty="0" smtClean="0"/>
                        <a:t>400</a:t>
                      </a:r>
                      <a:endParaRPr lang="en-US" dirty="0"/>
                    </a:p>
                  </a:txBody>
                  <a:tcPr/>
                </a:tc>
              </a:tr>
              <a:tr h="370840">
                <a:tc>
                  <a:txBody>
                    <a:bodyPr/>
                    <a:lstStyle/>
                    <a:p>
                      <a:pPr algn="ctr"/>
                      <a:r>
                        <a:rPr lang="en-US" dirty="0" smtClean="0"/>
                        <a:t>y4</a:t>
                      </a:r>
                      <a:endParaRPr lang="en-US" dirty="0"/>
                    </a:p>
                  </a:txBody>
                  <a:tcPr/>
                </a:tc>
                <a:tc>
                  <a:txBody>
                    <a:bodyPr/>
                    <a:lstStyle/>
                    <a:p>
                      <a:pPr algn="ctr"/>
                      <a:r>
                        <a:rPr lang="en-US" dirty="0" smtClean="0"/>
                        <a:t>100</a:t>
                      </a:r>
                      <a:endParaRPr lang="en-US" dirty="0"/>
                    </a:p>
                  </a:txBody>
                  <a:tcPr/>
                </a:tc>
                <a:tc>
                  <a:txBody>
                    <a:bodyPr/>
                    <a:lstStyle/>
                    <a:p>
                      <a:pPr algn="ctr"/>
                      <a:r>
                        <a:rPr lang="en-US" dirty="0" smtClean="0"/>
                        <a:t>300</a:t>
                      </a:r>
                      <a:endParaRPr lang="en-US" dirty="0"/>
                    </a:p>
                  </a:txBody>
                  <a:tcPr/>
                </a:tc>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1502487823"/>
              </p:ext>
            </p:extLst>
          </p:nvPr>
        </p:nvGraphicFramePr>
        <p:xfrm>
          <a:off x="6172200" y="3463329"/>
          <a:ext cx="2736766" cy="1463040"/>
        </p:xfrm>
        <a:graphic>
          <a:graphicData uri="http://schemas.openxmlformats.org/drawingml/2006/table">
            <a:tbl>
              <a:tblPr firstRow="1" bandRow="1">
                <a:tableStyleId>{5940675A-B579-460E-94D1-54222C63F5DA}</a:tableStyleId>
              </a:tblPr>
              <a:tblGrid>
                <a:gridCol w="658505"/>
                <a:gridCol w="831305"/>
                <a:gridCol w="653168"/>
                <a:gridCol w="593788"/>
              </a:tblGrid>
              <a:tr h="361950">
                <a:tc>
                  <a:txBody>
                    <a:bodyPr/>
                    <a:lstStyle/>
                    <a:p>
                      <a:pPr algn="ctr"/>
                      <a:endParaRPr lang="en-US" dirty="0"/>
                    </a:p>
                  </a:txBody>
                  <a:tcPr/>
                </a:tc>
                <a:tc>
                  <a:txBody>
                    <a:bodyPr/>
                    <a:lstStyle/>
                    <a:p>
                      <a:pPr algn="ctr"/>
                      <a:r>
                        <a:rPr lang="en-US" dirty="0" smtClean="0"/>
                        <a:t>y2</a:t>
                      </a:r>
                      <a:endParaRPr lang="en-US" dirty="0"/>
                    </a:p>
                  </a:txBody>
                  <a:tcPr/>
                </a:tc>
                <a:tc>
                  <a:txBody>
                    <a:bodyPr/>
                    <a:lstStyle/>
                    <a:p>
                      <a:pPr algn="ctr"/>
                      <a:r>
                        <a:rPr lang="en-US" dirty="0" smtClean="0"/>
                        <a:t>y3</a:t>
                      </a:r>
                      <a:endParaRPr lang="en-US" dirty="0"/>
                    </a:p>
                  </a:txBody>
                  <a:tcPr/>
                </a:tc>
                <a:tc>
                  <a:txBody>
                    <a:bodyPr/>
                    <a:lstStyle/>
                    <a:p>
                      <a:pPr algn="ctr"/>
                      <a:r>
                        <a:rPr lang="en-US" dirty="0" smtClean="0"/>
                        <a:t>y4</a:t>
                      </a:r>
                      <a:endParaRPr lang="en-US" dirty="0"/>
                    </a:p>
                  </a:txBody>
                  <a:tcPr/>
                </a:tc>
              </a:tr>
              <a:tr h="361950">
                <a:tc>
                  <a:txBody>
                    <a:bodyPr/>
                    <a:lstStyle/>
                    <a:p>
                      <a:pPr algn="ctr"/>
                      <a:r>
                        <a:rPr lang="en-US" dirty="0" smtClean="0"/>
                        <a:t>y2</a:t>
                      </a:r>
                      <a:endParaRPr lang="en-US" dirty="0"/>
                    </a:p>
                  </a:txBody>
                  <a:tcPr/>
                </a:tc>
                <a:tc>
                  <a:txBody>
                    <a:bodyPr/>
                    <a:lstStyle/>
                    <a:p>
                      <a:pPr algn="ctr"/>
                      <a:r>
                        <a:rPr lang="en-US" dirty="0" smtClean="0"/>
                        <a:t>1</a:t>
                      </a:r>
                      <a:endParaRPr lang="en-US" dirty="0"/>
                    </a:p>
                  </a:txBody>
                  <a:tcPr/>
                </a:tc>
                <a:tc>
                  <a:txBody>
                    <a:bodyPr/>
                    <a:lstStyle/>
                    <a:p>
                      <a:pPr algn="ctr"/>
                      <a:r>
                        <a:rPr lang="en-US" dirty="0" smtClean="0"/>
                        <a:t>0.5</a:t>
                      </a:r>
                      <a:endParaRPr lang="en-US" dirty="0"/>
                    </a:p>
                  </a:txBody>
                  <a:tcPr/>
                </a:tc>
                <a:tc>
                  <a:txBody>
                    <a:bodyPr/>
                    <a:lstStyle/>
                    <a:p>
                      <a:pPr algn="ctr"/>
                      <a:r>
                        <a:rPr lang="en-US" b="1" dirty="0" smtClean="0">
                          <a:solidFill>
                            <a:srgbClr val="00B0F0"/>
                          </a:solidFill>
                        </a:rPr>
                        <a:t>0.67</a:t>
                      </a:r>
                      <a:endParaRPr lang="en-US" b="1" dirty="0">
                        <a:solidFill>
                          <a:srgbClr val="00B0F0"/>
                        </a:solidFill>
                      </a:endParaRPr>
                    </a:p>
                  </a:txBody>
                  <a:tcPr/>
                </a:tc>
              </a:tr>
              <a:tr h="361950">
                <a:tc>
                  <a:txBody>
                    <a:bodyPr/>
                    <a:lstStyle/>
                    <a:p>
                      <a:pPr algn="ctr"/>
                      <a:r>
                        <a:rPr lang="en-US" dirty="0" smtClean="0"/>
                        <a:t>y3</a:t>
                      </a:r>
                      <a:endParaRPr lang="en-US" dirty="0"/>
                    </a:p>
                  </a:txBody>
                  <a:tcPr/>
                </a:tc>
                <a:tc>
                  <a:txBody>
                    <a:bodyPr/>
                    <a:lstStyle/>
                    <a:p>
                      <a:pPr algn="ctr"/>
                      <a:r>
                        <a:rPr lang="en-US" dirty="0" smtClean="0"/>
                        <a:t>2</a:t>
                      </a:r>
                      <a:endParaRPr lang="en-US" dirty="0"/>
                    </a:p>
                  </a:txBody>
                  <a:tcPr/>
                </a:tc>
                <a:tc>
                  <a:txBody>
                    <a:bodyPr/>
                    <a:lstStyle/>
                    <a:p>
                      <a:pPr algn="ctr"/>
                      <a:r>
                        <a:rPr lang="en-US" dirty="0" smtClean="0"/>
                        <a:t>1</a:t>
                      </a:r>
                      <a:endParaRPr lang="en-US" dirty="0"/>
                    </a:p>
                  </a:txBody>
                  <a:tcPr/>
                </a:tc>
                <a:tc>
                  <a:txBody>
                    <a:bodyPr/>
                    <a:lstStyle/>
                    <a:p>
                      <a:pPr algn="ctr"/>
                      <a:r>
                        <a:rPr lang="en-US" b="1" dirty="0" smtClean="0">
                          <a:solidFill>
                            <a:srgbClr val="00B0F0"/>
                          </a:solidFill>
                        </a:rPr>
                        <a:t>1.33</a:t>
                      </a:r>
                      <a:endParaRPr lang="en-US" b="1" dirty="0">
                        <a:solidFill>
                          <a:srgbClr val="00B0F0"/>
                        </a:solidFill>
                      </a:endParaRPr>
                    </a:p>
                  </a:txBody>
                  <a:tcPr/>
                </a:tc>
              </a:tr>
              <a:tr h="361950">
                <a:tc>
                  <a:txBody>
                    <a:bodyPr/>
                    <a:lstStyle/>
                    <a:p>
                      <a:pPr algn="ctr"/>
                      <a:r>
                        <a:rPr lang="en-US" dirty="0" smtClean="0"/>
                        <a:t>y4</a:t>
                      </a:r>
                      <a:endParaRPr lang="en-US" dirty="0"/>
                    </a:p>
                  </a:txBody>
                  <a:tcPr/>
                </a:tc>
                <a:tc>
                  <a:txBody>
                    <a:bodyPr/>
                    <a:lstStyle/>
                    <a:p>
                      <a:pPr algn="ctr"/>
                      <a:r>
                        <a:rPr lang="en-US" b="1" dirty="0" smtClean="0">
                          <a:solidFill>
                            <a:srgbClr val="00B0F0"/>
                          </a:solidFill>
                        </a:rPr>
                        <a:t>1.5</a:t>
                      </a:r>
                      <a:endParaRPr lang="en-US" b="1" dirty="0">
                        <a:solidFill>
                          <a:srgbClr val="00B0F0"/>
                        </a:solidFill>
                      </a:endParaRPr>
                    </a:p>
                  </a:txBody>
                  <a:tcPr/>
                </a:tc>
                <a:tc>
                  <a:txBody>
                    <a:bodyPr/>
                    <a:lstStyle/>
                    <a:p>
                      <a:pPr algn="ctr"/>
                      <a:r>
                        <a:rPr lang="en-US" b="1" dirty="0" smtClean="0">
                          <a:solidFill>
                            <a:srgbClr val="00B0F0"/>
                          </a:solidFill>
                        </a:rPr>
                        <a:t>0.75</a:t>
                      </a:r>
                      <a:endParaRPr lang="en-US" b="1" dirty="0">
                        <a:solidFill>
                          <a:srgbClr val="00B0F0"/>
                        </a:solidFill>
                      </a:endParaRPr>
                    </a:p>
                  </a:txBody>
                  <a:tcPr/>
                </a:tc>
                <a:tc>
                  <a:txBody>
                    <a:bodyPr/>
                    <a:lstStyle/>
                    <a:p>
                      <a:pPr algn="ctr"/>
                      <a:r>
                        <a:rPr lang="en-US" dirty="0" smtClean="0"/>
                        <a:t>1</a:t>
                      </a:r>
                      <a:endParaRPr lang="en-US" dirty="0"/>
                    </a:p>
                  </a:txBody>
                  <a:tcPr/>
                </a:tc>
              </a:tr>
            </a:tbl>
          </a:graphicData>
        </a:graphic>
      </p:graphicFrame>
      <p:graphicFrame>
        <p:nvGraphicFramePr>
          <p:cNvPr id="30" name="Table 29"/>
          <p:cNvGraphicFramePr>
            <a:graphicFrameLocks noGrp="1"/>
          </p:cNvGraphicFramePr>
          <p:nvPr>
            <p:extLst>
              <p:ext uri="{D42A27DB-BD31-4B8C-83A1-F6EECF244321}">
                <p14:modId xmlns:p14="http://schemas.microsoft.com/office/powerpoint/2010/main" val="926203902"/>
              </p:ext>
            </p:extLst>
          </p:nvPr>
        </p:nvGraphicFramePr>
        <p:xfrm>
          <a:off x="3322507" y="3463329"/>
          <a:ext cx="2621094" cy="1478280"/>
        </p:xfrm>
        <a:graphic>
          <a:graphicData uri="http://schemas.openxmlformats.org/drawingml/2006/table">
            <a:tbl>
              <a:tblPr firstRow="1" bandRow="1">
                <a:tableStyleId>{5940675A-B579-460E-94D1-54222C63F5DA}</a:tableStyleId>
              </a:tblPr>
              <a:tblGrid>
                <a:gridCol w="630672"/>
                <a:gridCol w="796169"/>
                <a:gridCol w="625561"/>
                <a:gridCol w="568692"/>
              </a:tblGrid>
              <a:tr h="324647">
                <a:tc>
                  <a:txBody>
                    <a:bodyPr/>
                    <a:lstStyle/>
                    <a:p>
                      <a:pPr algn="ctr"/>
                      <a:endParaRPr lang="en-US" dirty="0"/>
                    </a:p>
                  </a:txBody>
                  <a:tcPr/>
                </a:tc>
                <a:tc>
                  <a:txBody>
                    <a:bodyPr/>
                    <a:lstStyle/>
                    <a:p>
                      <a:pPr algn="ctr"/>
                      <a:r>
                        <a:rPr lang="en-US" dirty="0" smtClean="0"/>
                        <a:t>y2</a:t>
                      </a:r>
                      <a:endParaRPr lang="en-US" dirty="0"/>
                    </a:p>
                  </a:txBody>
                  <a:tcPr/>
                </a:tc>
                <a:tc>
                  <a:txBody>
                    <a:bodyPr/>
                    <a:lstStyle/>
                    <a:p>
                      <a:pPr algn="ctr"/>
                      <a:r>
                        <a:rPr lang="en-US" dirty="0" smtClean="0"/>
                        <a:t>y3</a:t>
                      </a:r>
                      <a:endParaRPr lang="en-US" dirty="0"/>
                    </a:p>
                  </a:txBody>
                  <a:tcPr/>
                </a:tc>
                <a:tc>
                  <a:txBody>
                    <a:bodyPr/>
                    <a:lstStyle/>
                    <a:p>
                      <a:pPr algn="ctr"/>
                      <a:r>
                        <a:rPr lang="en-US" dirty="0" smtClean="0"/>
                        <a:t>y4</a:t>
                      </a:r>
                      <a:endParaRPr lang="en-US" dirty="0"/>
                    </a:p>
                  </a:txBody>
                  <a:tcPr/>
                </a:tc>
              </a:tr>
              <a:tr h="370840">
                <a:tc>
                  <a:txBody>
                    <a:bodyPr/>
                    <a:lstStyle/>
                    <a:p>
                      <a:pPr algn="ctr"/>
                      <a:r>
                        <a:rPr lang="en-US" dirty="0" smtClean="0"/>
                        <a:t>y2</a:t>
                      </a:r>
                      <a:endParaRPr lang="en-US" dirty="0"/>
                    </a:p>
                  </a:txBody>
                  <a:tcPr/>
                </a:tc>
                <a:tc>
                  <a:txBody>
                    <a:bodyPr/>
                    <a:lstStyle/>
                    <a:p>
                      <a:pPr algn="ctr"/>
                      <a:r>
                        <a:rPr lang="en-US" dirty="0" smtClean="0"/>
                        <a:t>1</a:t>
                      </a:r>
                      <a:endParaRPr lang="en-US" dirty="0"/>
                    </a:p>
                  </a:txBody>
                  <a:tcPr/>
                </a:tc>
                <a:tc>
                  <a:txBody>
                    <a:bodyPr/>
                    <a:lstStyle/>
                    <a:p>
                      <a:pPr algn="ctr"/>
                      <a:r>
                        <a:rPr lang="en-US" dirty="0" smtClean="0"/>
                        <a:t>0.5</a:t>
                      </a:r>
                      <a:endParaRPr lang="en-US" dirty="0"/>
                    </a:p>
                  </a:txBody>
                  <a:tcPr/>
                </a:tc>
                <a:tc>
                  <a:txBody>
                    <a:bodyPr/>
                    <a:lstStyle/>
                    <a:p>
                      <a:pPr algn="ctr"/>
                      <a:r>
                        <a:rPr lang="en-US" b="1" dirty="0" smtClean="0">
                          <a:solidFill>
                            <a:srgbClr val="00B0F0"/>
                          </a:solidFill>
                        </a:rPr>
                        <a:t>2</a:t>
                      </a:r>
                      <a:endParaRPr lang="en-US" b="1" dirty="0">
                        <a:solidFill>
                          <a:srgbClr val="00B0F0"/>
                        </a:solidFill>
                      </a:endParaRPr>
                    </a:p>
                  </a:txBody>
                  <a:tcPr/>
                </a:tc>
              </a:tr>
              <a:tr h="370840">
                <a:tc>
                  <a:txBody>
                    <a:bodyPr/>
                    <a:lstStyle/>
                    <a:p>
                      <a:pPr algn="ctr"/>
                      <a:r>
                        <a:rPr lang="en-US" dirty="0" smtClean="0"/>
                        <a:t>y3</a:t>
                      </a:r>
                      <a:endParaRPr lang="en-US" dirty="0"/>
                    </a:p>
                  </a:txBody>
                  <a:tcPr/>
                </a:tc>
                <a:tc>
                  <a:txBody>
                    <a:bodyPr/>
                    <a:lstStyle/>
                    <a:p>
                      <a:pPr algn="ctr"/>
                      <a:r>
                        <a:rPr lang="en-US" dirty="0" smtClean="0"/>
                        <a:t>2</a:t>
                      </a:r>
                      <a:endParaRPr lang="en-US" dirty="0"/>
                    </a:p>
                  </a:txBody>
                  <a:tcPr/>
                </a:tc>
                <a:tc>
                  <a:txBody>
                    <a:bodyPr/>
                    <a:lstStyle/>
                    <a:p>
                      <a:pPr algn="ctr"/>
                      <a:r>
                        <a:rPr lang="en-US" dirty="0" smtClean="0"/>
                        <a:t>1</a:t>
                      </a:r>
                      <a:endParaRPr lang="en-US" dirty="0"/>
                    </a:p>
                  </a:txBody>
                  <a:tcPr/>
                </a:tc>
                <a:tc>
                  <a:txBody>
                    <a:bodyPr/>
                    <a:lstStyle/>
                    <a:p>
                      <a:pPr algn="ctr"/>
                      <a:r>
                        <a:rPr lang="en-US" b="1" dirty="0" smtClean="0">
                          <a:solidFill>
                            <a:srgbClr val="00B0F0"/>
                          </a:solidFill>
                        </a:rPr>
                        <a:t>4</a:t>
                      </a:r>
                      <a:endParaRPr lang="en-US" b="1" dirty="0">
                        <a:solidFill>
                          <a:srgbClr val="00B0F0"/>
                        </a:solidFill>
                      </a:endParaRPr>
                    </a:p>
                  </a:txBody>
                  <a:tcPr/>
                </a:tc>
              </a:tr>
              <a:tr h="370840">
                <a:tc>
                  <a:txBody>
                    <a:bodyPr/>
                    <a:lstStyle/>
                    <a:p>
                      <a:pPr algn="ctr"/>
                      <a:r>
                        <a:rPr lang="en-US" dirty="0" smtClean="0"/>
                        <a:t>y4</a:t>
                      </a:r>
                      <a:endParaRPr lang="en-US" dirty="0"/>
                    </a:p>
                  </a:txBody>
                  <a:tcPr/>
                </a:tc>
                <a:tc>
                  <a:txBody>
                    <a:bodyPr/>
                    <a:lstStyle/>
                    <a:p>
                      <a:pPr algn="ctr"/>
                      <a:r>
                        <a:rPr lang="en-US" b="1" dirty="0" smtClean="0">
                          <a:solidFill>
                            <a:srgbClr val="00B0F0"/>
                          </a:solidFill>
                        </a:rPr>
                        <a:t>0.5</a:t>
                      </a:r>
                      <a:endParaRPr lang="en-US" b="1" dirty="0">
                        <a:solidFill>
                          <a:srgbClr val="00B0F0"/>
                        </a:solidFill>
                      </a:endParaRPr>
                    </a:p>
                  </a:txBody>
                  <a:tcPr/>
                </a:tc>
                <a:tc>
                  <a:txBody>
                    <a:bodyPr/>
                    <a:lstStyle/>
                    <a:p>
                      <a:pPr algn="ctr"/>
                      <a:r>
                        <a:rPr lang="en-US" b="1" dirty="0" smtClean="0">
                          <a:solidFill>
                            <a:srgbClr val="00B0F0"/>
                          </a:solidFill>
                        </a:rPr>
                        <a:t>0.25</a:t>
                      </a:r>
                      <a:endParaRPr lang="en-US" b="1" dirty="0">
                        <a:solidFill>
                          <a:srgbClr val="00B0F0"/>
                        </a:solidFill>
                      </a:endParaRPr>
                    </a:p>
                  </a:txBody>
                  <a:tcPr/>
                </a:tc>
                <a:tc>
                  <a:txBody>
                    <a:bodyPr/>
                    <a:lstStyle/>
                    <a:p>
                      <a:pPr algn="ctr"/>
                      <a:r>
                        <a:rPr lang="en-US" dirty="0" smtClean="0"/>
                        <a:t>1</a:t>
                      </a:r>
                      <a:endParaRPr lang="en-US" dirty="0"/>
                    </a:p>
                  </a:txBody>
                  <a:tcPr/>
                </a:tc>
              </a:tr>
            </a:tbl>
          </a:graphicData>
        </a:graphic>
      </p:graphicFrame>
      <p:graphicFrame>
        <p:nvGraphicFramePr>
          <p:cNvPr id="33" name="Table 32"/>
          <p:cNvGraphicFramePr>
            <a:graphicFrameLocks noGrp="1"/>
          </p:cNvGraphicFramePr>
          <p:nvPr>
            <p:extLst>
              <p:ext uri="{D42A27DB-BD31-4B8C-83A1-F6EECF244321}">
                <p14:modId xmlns:p14="http://schemas.microsoft.com/office/powerpoint/2010/main" val="677374955"/>
              </p:ext>
            </p:extLst>
          </p:nvPr>
        </p:nvGraphicFramePr>
        <p:xfrm>
          <a:off x="120529" y="3479800"/>
          <a:ext cx="2852563" cy="1473200"/>
        </p:xfrm>
        <a:graphic>
          <a:graphicData uri="http://schemas.openxmlformats.org/drawingml/2006/table">
            <a:tbl>
              <a:tblPr firstRow="1" bandRow="1">
                <a:tableStyleId>{5940675A-B579-460E-94D1-54222C63F5DA}</a:tableStyleId>
              </a:tblPr>
              <a:tblGrid>
                <a:gridCol w="557022"/>
                <a:gridCol w="804587"/>
                <a:gridCol w="742696"/>
                <a:gridCol w="748258"/>
              </a:tblGrid>
              <a:tr h="316468">
                <a:tc>
                  <a:txBody>
                    <a:bodyPr/>
                    <a:lstStyle/>
                    <a:p>
                      <a:pPr algn="ctr"/>
                      <a:endParaRPr lang="en-US" dirty="0"/>
                    </a:p>
                  </a:txBody>
                  <a:tcPr/>
                </a:tc>
                <a:tc>
                  <a:txBody>
                    <a:bodyPr/>
                    <a:lstStyle/>
                    <a:p>
                      <a:pPr algn="ctr"/>
                      <a:r>
                        <a:rPr lang="en-US" dirty="0" smtClean="0"/>
                        <a:t>y2</a:t>
                      </a:r>
                      <a:endParaRPr lang="en-US" dirty="0"/>
                    </a:p>
                  </a:txBody>
                  <a:tcPr/>
                </a:tc>
                <a:tc>
                  <a:txBody>
                    <a:bodyPr/>
                    <a:lstStyle/>
                    <a:p>
                      <a:pPr algn="ctr"/>
                      <a:r>
                        <a:rPr lang="en-US" dirty="0" smtClean="0"/>
                        <a:t>y3</a:t>
                      </a:r>
                      <a:endParaRPr lang="en-US" dirty="0"/>
                    </a:p>
                  </a:txBody>
                  <a:tcPr/>
                </a:tc>
                <a:tc>
                  <a:txBody>
                    <a:bodyPr/>
                    <a:lstStyle/>
                    <a:p>
                      <a:pPr algn="ctr"/>
                      <a:r>
                        <a:rPr lang="en-US" dirty="0" smtClean="0"/>
                        <a:t>y4</a:t>
                      </a:r>
                      <a:endParaRPr lang="en-US" dirty="0"/>
                    </a:p>
                  </a:txBody>
                  <a:tcPr/>
                </a:tc>
              </a:tr>
              <a:tr h="0">
                <a:tc>
                  <a:txBody>
                    <a:bodyPr/>
                    <a:lstStyle/>
                    <a:p>
                      <a:pPr algn="ctr"/>
                      <a:r>
                        <a:rPr lang="en-US" dirty="0" smtClean="0"/>
                        <a:t>y2</a:t>
                      </a:r>
                      <a:endParaRPr lang="en-US" dirty="0"/>
                    </a:p>
                  </a:txBody>
                  <a:tcPr/>
                </a:tc>
                <a:tc>
                  <a:txBody>
                    <a:bodyPr/>
                    <a:lstStyle/>
                    <a:p>
                      <a:pPr algn="ctr"/>
                      <a:r>
                        <a:rPr lang="en-US" dirty="0" smtClean="0"/>
                        <a:t>y2/y2</a:t>
                      </a:r>
                      <a:endParaRPr lang="en-US" dirty="0"/>
                    </a:p>
                  </a:txBody>
                  <a:tcPr/>
                </a:tc>
                <a:tc>
                  <a:txBody>
                    <a:bodyPr/>
                    <a:lstStyle/>
                    <a:p>
                      <a:pPr algn="ctr"/>
                      <a:r>
                        <a:rPr lang="en-US" dirty="0" smtClean="0"/>
                        <a:t>y2/y3</a:t>
                      </a:r>
                      <a:endParaRPr lang="en-US" dirty="0"/>
                    </a:p>
                  </a:txBody>
                  <a:tcPr/>
                </a:tc>
                <a:tc>
                  <a:txBody>
                    <a:bodyPr/>
                    <a:lstStyle/>
                    <a:p>
                      <a:pPr algn="ctr"/>
                      <a:r>
                        <a:rPr lang="en-US" dirty="0" smtClean="0"/>
                        <a:t>y2/y4</a:t>
                      </a:r>
                      <a:endParaRPr lang="en-US" dirty="0"/>
                    </a:p>
                  </a:txBody>
                  <a:tcPr/>
                </a:tc>
              </a:tr>
              <a:tr h="370840">
                <a:tc>
                  <a:txBody>
                    <a:bodyPr/>
                    <a:lstStyle/>
                    <a:p>
                      <a:pPr algn="ctr"/>
                      <a:r>
                        <a:rPr lang="en-US" dirty="0" smtClean="0"/>
                        <a:t>y3</a:t>
                      </a:r>
                      <a:endParaRPr lang="en-US" dirty="0"/>
                    </a:p>
                  </a:txBody>
                  <a:tcPr/>
                </a:tc>
                <a:tc>
                  <a:txBody>
                    <a:bodyPr/>
                    <a:lstStyle/>
                    <a:p>
                      <a:pPr algn="ctr"/>
                      <a:r>
                        <a:rPr lang="en-US" dirty="0" smtClean="0"/>
                        <a:t>y3/y2</a:t>
                      </a:r>
                      <a:endParaRPr lang="en-US" dirty="0"/>
                    </a:p>
                  </a:txBody>
                  <a:tcPr/>
                </a:tc>
                <a:tc>
                  <a:txBody>
                    <a:bodyPr/>
                    <a:lstStyle/>
                    <a:p>
                      <a:pPr algn="ctr"/>
                      <a:r>
                        <a:rPr lang="en-US" dirty="0" smtClean="0"/>
                        <a:t>y3/y3</a:t>
                      </a:r>
                      <a:endParaRPr lang="en-US" dirty="0"/>
                    </a:p>
                  </a:txBody>
                  <a:tcPr/>
                </a:tc>
                <a:tc>
                  <a:txBody>
                    <a:bodyPr/>
                    <a:lstStyle/>
                    <a:p>
                      <a:pPr algn="ctr"/>
                      <a:r>
                        <a:rPr lang="en-US" dirty="0" smtClean="0"/>
                        <a:t>y3/y4</a:t>
                      </a:r>
                      <a:endParaRPr lang="en-US" dirty="0"/>
                    </a:p>
                  </a:txBody>
                  <a:tcPr/>
                </a:tc>
              </a:tr>
              <a:tr h="370840">
                <a:tc>
                  <a:txBody>
                    <a:bodyPr/>
                    <a:lstStyle/>
                    <a:p>
                      <a:pPr algn="ctr"/>
                      <a:r>
                        <a:rPr lang="en-US" dirty="0" smtClean="0"/>
                        <a:t>y4</a:t>
                      </a:r>
                      <a:endParaRPr lang="en-US" dirty="0"/>
                    </a:p>
                  </a:txBody>
                  <a:tcPr/>
                </a:tc>
                <a:tc>
                  <a:txBody>
                    <a:bodyPr/>
                    <a:lstStyle/>
                    <a:p>
                      <a:pPr algn="ctr"/>
                      <a:r>
                        <a:rPr lang="en-US" dirty="0" smtClean="0"/>
                        <a:t>y4/y2</a:t>
                      </a:r>
                      <a:endParaRPr lang="en-US" dirty="0"/>
                    </a:p>
                  </a:txBody>
                  <a:tcPr/>
                </a:tc>
                <a:tc>
                  <a:txBody>
                    <a:bodyPr/>
                    <a:lstStyle/>
                    <a:p>
                      <a:pPr algn="ctr"/>
                      <a:r>
                        <a:rPr lang="en-US" dirty="0" smtClean="0"/>
                        <a:t>y4/y3</a:t>
                      </a:r>
                      <a:endParaRPr lang="en-US" dirty="0"/>
                    </a:p>
                  </a:txBody>
                  <a:tcPr/>
                </a:tc>
                <a:tc>
                  <a:txBody>
                    <a:bodyPr/>
                    <a:lstStyle/>
                    <a:p>
                      <a:pPr algn="ctr"/>
                      <a:r>
                        <a:rPr lang="en-US" dirty="0" smtClean="0"/>
                        <a:t>y4/y4</a:t>
                      </a:r>
                      <a:endParaRPr lang="en-US" dirty="0"/>
                    </a:p>
                  </a:txBody>
                  <a:tcPr/>
                </a:tc>
              </a:tr>
            </a:tbl>
          </a:graphicData>
        </a:graphic>
      </p:graphicFrame>
      <p:sp>
        <p:nvSpPr>
          <p:cNvPr id="34" name="TextBox 33"/>
          <p:cNvSpPr txBox="1"/>
          <p:nvPr/>
        </p:nvSpPr>
        <p:spPr>
          <a:xfrm>
            <a:off x="909156" y="3110468"/>
            <a:ext cx="1979709" cy="369332"/>
          </a:xfrm>
          <a:prstGeom prst="rect">
            <a:avLst/>
          </a:prstGeom>
          <a:noFill/>
        </p:spPr>
        <p:txBody>
          <a:bodyPr wrap="none" rtlCol="0">
            <a:spAutoFit/>
          </a:bodyPr>
          <a:lstStyle/>
          <a:p>
            <a:r>
              <a:rPr lang="en-US" dirty="0" smtClean="0"/>
              <a:t>Ratio of Transitions</a:t>
            </a:r>
          </a:p>
        </p:txBody>
      </p:sp>
      <p:sp>
        <p:nvSpPr>
          <p:cNvPr id="35" name="TextBox 34"/>
          <p:cNvSpPr txBox="1"/>
          <p:nvPr/>
        </p:nvSpPr>
        <p:spPr>
          <a:xfrm>
            <a:off x="3950473" y="3093997"/>
            <a:ext cx="1538691" cy="369332"/>
          </a:xfrm>
          <a:prstGeom prst="rect">
            <a:avLst/>
          </a:prstGeom>
          <a:noFill/>
        </p:spPr>
        <p:txBody>
          <a:bodyPr wrap="none" rtlCol="0">
            <a:spAutoFit/>
          </a:bodyPr>
          <a:lstStyle/>
          <a:p>
            <a:r>
              <a:rPr lang="en-US" dirty="0" smtClean="0"/>
              <a:t>Simple Matrix </a:t>
            </a:r>
          </a:p>
        </p:txBody>
      </p:sp>
      <p:sp>
        <p:nvSpPr>
          <p:cNvPr id="36" name="TextBox 35"/>
          <p:cNvSpPr txBox="1"/>
          <p:nvPr/>
        </p:nvSpPr>
        <p:spPr>
          <a:xfrm>
            <a:off x="6522176" y="3091773"/>
            <a:ext cx="1721177" cy="369332"/>
          </a:xfrm>
          <a:prstGeom prst="rect">
            <a:avLst/>
          </a:prstGeom>
          <a:noFill/>
        </p:spPr>
        <p:txBody>
          <a:bodyPr wrap="none" rtlCol="0">
            <a:spAutoFit/>
          </a:bodyPr>
          <a:lstStyle/>
          <a:p>
            <a:r>
              <a:rPr lang="en-US" dirty="0" smtClean="0"/>
              <a:t>Complex Matrix </a:t>
            </a:r>
          </a:p>
        </p:txBody>
      </p:sp>
      <p:sp>
        <p:nvSpPr>
          <p:cNvPr id="37" name="TextBox 36"/>
          <p:cNvSpPr txBox="1"/>
          <p:nvPr/>
        </p:nvSpPr>
        <p:spPr>
          <a:xfrm>
            <a:off x="5943600" y="5753784"/>
            <a:ext cx="3256661" cy="646331"/>
          </a:xfrm>
          <a:prstGeom prst="rect">
            <a:avLst/>
          </a:prstGeom>
          <a:noFill/>
        </p:spPr>
        <p:txBody>
          <a:bodyPr wrap="none" rtlCol="0">
            <a:spAutoFit/>
          </a:bodyPr>
          <a:lstStyle/>
          <a:p>
            <a:pPr algn="ctr"/>
            <a:r>
              <a:rPr lang="en-US" dirty="0" smtClean="0"/>
              <a:t>y2 and y3 are “good” transitions </a:t>
            </a:r>
          </a:p>
          <a:p>
            <a:pPr algn="ctr"/>
            <a:r>
              <a:rPr lang="en-US" dirty="0" smtClean="0"/>
              <a:t>with no interference</a:t>
            </a:r>
          </a:p>
        </p:txBody>
      </p:sp>
      <p:sp>
        <p:nvSpPr>
          <p:cNvPr id="40" name="TextBox 39"/>
          <p:cNvSpPr txBox="1"/>
          <p:nvPr/>
        </p:nvSpPr>
        <p:spPr>
          <a:xfrm>
            <a:off x="537864" y="5676215"/>
            <a:ext cx="2312621" cy="646331"/>
          </a:xfrm>
          <a:prstGeom prst="rect">
            <a:avLst/>
          </a:prstGeom>
          <a:noFill/>
        </p:spPr>
        <p:txBody>
          <a:bodyPr wrap="none" rtlCol="0">
            <a:spAutoFit/>
          </a:bodyPr>
          <a:lstStyle/>
          <a:p>
            <a:r>
              <a:rPr lang="en-US" dirty="0" smtClean="0"/>
              <a:t>Transition Ratio Matrix</a:t>
            </a:r>
          </a:p>
          <a:p>
            <a:pPr algn="ctr"/>
            <a:r>
              <a:rPr lang="en-US" dirty="0" smtClean="0"/>
              <a:t>Complex/Simple </a:t>
            </a:r>
          </a:p>
        </p:txBody>
      </p:sp>
      <p:graphicFrame>
        <p:nvGraphicFramePr>
          <p:cNvPr id="41" name="Table 40"/>
          <p:cNvGraphicFramePr>
            <a:graphicFrameLocks noGrp="1"/>
          </p:cNvGraphicFramePr>
          <p:nvPr>
            <p:extLst>
              <p:ext uri="{D42A27DB-BD31-4B8C-83A1-F6EECF244321}">
                <p14:modId xmlns:p14="http://schemas.microsoft.com/office/powerpoint/2010/main" val="1775184124"/>
              </p:ext>
            </p:extLst>
          </p:nvPr>
        </p:nvGraphicFramePr>
        <p:xfrm>
          <a:off x="3048000" y="5267860"/>
          <a:ext cx="2736766" cy="1463040"/>
        </p:xfrm>
        <a:graphic>
          <a:graphicData uri="http://schemas.openxmlformats.org/drawingml/2006/table">
            <a:tbl>
              <a:tblPr firstRow="1" bandRow="1">
                <a:tableStyleId>{5940675A-B579-460E-94D1-54222C63F5DA}</a:tableStyleId>
              </a:tblPr>
              <a:tblGrid>
                <a:gridCol w="658505"/>
                <a:gridCol w="831305"/>
                <a:gridCol w="653168"/>
                <a:gridCol w="593788"/>
              </a:tblGrid>
              <a:tr h="361950">
                <a:tc>
                  <a:txBody>
                    <a:bodyPr/>
                    <a:lstStyle/>
                    <a:p>
                      <a:pPr algn="ctr"/>
                      <a:endParaRPr lang="en-US" dirty="0"/>
                    </a:p>
                  </a:txBody>
                  <a:tcPr/>
                </a:tc>
                <a:tc>
                  <a:txBody>
                    <a:bodyPr/>
                    <a:lstStyle/>
                    <a:p>
                      <a:pPr algn="ctr"/>
                      <a:r>
                        <a:rPr lang="en-US" dirty="0" smtClean="0"/>
                        <a:t>y2</a:t>
                      </a:r>
                      <a:endParaRPr lang="en-US" dirty="0"/>
                    </a:p>
                  </a:txBody>
                  <a:tcPr/>
                </a:tc>
                <a:tc>
                  <a:txBody>
                    <a:bodyPr/>
                    <a:lstStyle/>
                    <a:p>
                      <a:pPr algn="ctr"/>
                      <a:r>
                        <a:rPr lang="en-US" dirty="0" smtClean="0"/>
                        <a:t>y3</a:t>
                      </a:r>
                      <a:endParaRPr lang="en-US" dirty="0"/>
                    </a:p>
                  </a:txBody>
                  <a:tcPr/>
                </a:tc>
                <a:tc>
                  <a:txBody>
                    <a:bodyPr/>
                    <a:lstStyle/>
                    <a:p>
                      <a:pPr algn="ctr"/>
                      <a:r>
                        <a:rPr lang="en-US" dirty="0" smtClean="0"/>
                        <a:t>y4</a:t>
                      </a:r>
                      <a:endParaRPr lang="en-US" dirty="0"/>
                    </a:p>
                  </a:txBody>
                  <a:tcPr/>
                </a:tc>
              </a:tr>
              <a:tr h="361950">
                <a:tc>
                  <a:txBody>
                    <a:bodyPr/>
                    <a:lstStyle/>
                    <a:p>
                      <a:pPr algn="ctr"/>
                      <a:r>
                        <a:rPr lang="en-US" dirty="0" smtClean="0"/>
                        <a:t>y2</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b="1" dirty="0" smtClean="0">
                          <a:solidFill>
                            <a:schemeClr val="accent2">
                              <a:lumMod val="60000"/>
                              <a:lumOff val="40000"/>
                            </a:schemeClr>
                          </a:solidFill>
                        </a:rPr>
                        <a:t>.335</a:t>
                      </a:r>
                      <a:endParaRPr lang="en-US" b="1" dirty="0">
                        <a:solidFill>
                          <a:schemeClr val="accent2">
                            <a:lumMod val="60000"/>
                            <a:lumOff val="40000"/>
                          </a:schemeClr>
                        </a:solidFill>
                      </a:endParaRPr>
                    </a:p>
                  </a:txBody>
                  <a:tcPr/>
                </a:tc>
              </a:tr>
              <a:tr h="361950">
                <a:tc>
                  <a:txBody>
                    <a:bodyPr/>
                    <a:lstStyle/>
                    <a:p>
                      <a:pPr algn="ctr"/>
                      <a:r>
                        <a:rPr lang="en-US" dirty="0" smtClean="0"/>
                        <a:t>y3</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b="1" dirty="0" smtClean="0">
                          <a:solidFill>
                            <a:schemeClr val="accent2">
                              <a:lumMod val="60000"/>
                              <a:lumOff val="40000"/>
                            </a:schemeClr>
                          </a:solidFill>
                        </a:rPr>
                        <a:t>.333</a:t>
                      </a:r>
                      <a:endParaRPr lang="en-US" b="1" dirty="0">
                        <a:solidFill>
                          <a:schemeClr val="accent2">
                            <a:lumMod val="60000"/>
                            <a:lumOff val="40000"/>
                          </a:schemeClr>
                        </a:solidFill>
                      </a:endParaRPr>
                    </a:p>
                  </a:txBody>
                  <a:tcPr/>
                </a:tc>
              </a:tr>
              <a:tr h="361950">
                <a:tc>
                  <a:txBody>
                    <a:bodyPr/>
                    <a:lstStyle/>
                    <a:p>
                      <a:pPr algn="ctr"/>
                      <a:r>
                        <a:rPr lang="en-US" dirty="0" smtClean="0"/>
                        <a:t>y4</a:t>
                      </a:r>
                      <a:endParaRPr lang="en-US" dirty="0"/>
                    </a:p>
                  </a:txBody>
                  <a:tcPr/>
                </a:tc>
                <a:tc>
                  <a:txBody>
                    <a:bodyPr/>
                    <a:lstStyle/>
                    <a:p>
                      <a:pPr algn="ctr"/>
                      <a:r>
                        <a:rPr lang="en-US" b="1" dirty="0" smtClean="0">
                          <a:solidFill>
                            <a:schemeClr val="accent2">
                              <a:lumMod val="60000"/>
                              <a:lumOff val="40000"/>
                            </a:schemeClr>
                          </a:solidFill>
                        </a:rPr>
                        <a:t>3</a:t>
                      </a:r>
                      <a:endParaRPr lang="en-US" b="1" dirty="0">
                        <a:solidFill>
                          <a:schemeClr val="accent2">
                            <a:lumMod val="60000"/>
                            <a:lumOff val="40000"/>
                          </a:schemeClr>
                        </a:solidFill>
                      </a:endParaRPr>
                    </a:p>
                  </a:txBody>
                  <a:tcPr/>
                </a:tc>
                <a:tc>
                  <a:txBody>
                    <a:bodyPr/>
                    <a:lstStyle/>
                    <a:p>
                      <a:pPr algn="ctr"/>
                      <a:r>
                        <a:rPr lang="en-US" b="1" dirty="0" smtClean="0">
                          <a:solidFill>
                            <a:schemeClr val="accent2">
                              <a:lumMod val="60000"/>
                              <a:lumOff val="40000"/>
                            </a:schemeClr>
                          </a:solidFill>
                        </a:rPr>
                        <a:t>3</a:t>
                      </a:r>
                      <a:endParaRPr lang="en-US" b="1" dirty="0">
                        <a:solidFill>
                          <a:schemeClr val="accent2">
                            <a:lumMod val="60000"/>
                            <a:lumOff val="40000"/>
                          </a:schemeClr>
                        </a:solidFill>
                      </a:endParaRPr>
                    </a:p>
                  </a:txBody>
                  <a:tcPr/>
                </a:tc>
                <a:tc>
                  <a:txBody>
                    <a:bodyPr/>
                    <a:lstStyle/>
                    <a:p>
                      <a:pPr algn="ctr"/>
                      <a:r>
                        <a:rPr lang="en-US" dirty="0" smtClean="0"/>
                        <a:t>1</a:t>
                      </a:r>
                      <a:endParaRPr lang="en-US" dirty="0"/>
                    </a:p>
                  </a:txBody>
                  <a:tcPr/>
                </a:tc>
              </a:tr>
            </a:tbl>
          </a:graphicData>
        </a:graphic>
      </p:graphicFrame>
    </p:spTree>
    <p:extLst>
      <p:ext uri="{BB962C8B-B14F-4D97-AF65-F5344CB8AC3E}">
        <p14:creationId xmlns:p14="http://schemas.microsoft.com/office/powerpoint/2010/main" val="1966263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Finding Interference: </a:t>
            </a:r>
            <a:br>
              <a:rPr lang="en-US" dirty="0"/>
            </a:br>
            <a:r>
              <a:rPr lang="en-US" dirty="0"/>
              <a:t>Simple </a:t>
            </a:r>
            <a:r>
              <a:rPr lang="en-US" dirty="0" err="1"/>
              <a:t>vs</a:t>
            </a:r>
            <a:r>
              <a:rPr lang="en-US" dirty="0"/>
              <a:t> Complex Matrix </a:t>
            </a:r>
          </a:p>
        </p:txBody>
      </p:sp>
      <p:sp>
        <p:nvSpPr>
          <p:cNvPr id="5" name="Rectangle 4"/>
          <p:cNvSpPr/>
          <p:nvPr/>
        </p:nvSpPr>
        <p:spPr>
          <a:xfrm>
            <a:off x="1927371" y="2875180"/>
            <a:ext cx="2209800" cy="6235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p:cNvSpPr txBox="1"/>
          <p:nvPr/>
        </p:nvSpPr>
        <p:spPr>
          <a:xfrm>
            <a:off x="2147108" y="3008137"/>
            <a:ext cx="1723292" cy="369332"/>
          </a:xfrm>
          <a:prstGeom prst="rect">
            <a:avLst/>
          </a:prstGeom>
          <a:noFill/>
        </p:spPr>
        <p:txBody>
          <a:bodyPr wrap="none" rtlCol="0">
            <a:spAutoFit/>
          </a:bodyPr>
          <a:lstStyle/>
          <a:p>
            <a:r>
              <a:rPr lang="en-US" dirty="0" smtClean="0"/>
              <a:t>Complex/Simple</a:t>
            </a:r>
            <a:endParaRPr lang="en-US" dirty="0"/>
          </a:p>
        </p:txBody>
      </p:sp>
      <p:sp>
        <p:nvSpPr>
          <p:cNvPr id="7" name="Rectangle 6"/>
          <p:cNvSpPr/>
          <p:nvPr/>
        </p:nvSpPr>
        <p:spPr>
          <a:xfrm>
            <a:off x="2081004" y="4629638"/>
            <a:ext cx="2209800" cy="62357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8" name="TextBox 7"/>
          <p:cNvSpPr txBox="1"/>
          <p:nvPr/>
        </p:nvSpPr>
        <p:spPr>
          <a:xfrm>
            <a:off x="2300741" y="4762595"/>
            <a:ext cx="1723292" cy="369332"/>
          </a:xfrm>
          <a:prstGeom prst="rect">
            <a:avLst/>
          </a:prstGeom>
          <a:noFill/>
        </p:spPr>
        <p:txBody>
          <a:bodyPr wrap="none" rtlCol="0">
            <a:spAutoFit/>
          </a:bodyPr>
          <a:lstStyle/>
          <a:p>
            <a:r>
              <a:rPr lang="en-US" dirty="0" smtClean="0"/>
              <a:t>Complex/Simple</a:t>
            </a:r>
            <a:endParaRPr lang="en-US" dirty="0"/>
          </a:p>
        </p:txBody>
      </p:sp>
      <p:sp>
        <p:nvSpPr>
          <p:cNvPr id="9" name="Rectangle 8"/>
          <p:cNvSpPr/>
          <p:nvPr/>
        </p:nvSpPr>
        <p:spPr>
          <a:xfrm>
            <a:off x="64033" y="3253025"/>
            <a:ext cx="1210442" cy="585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TextBox 9"/>
          <p:cNvSpPr txBox="1"/>
          <p:nvPr/>
        </p:nvSpPr>
        <p:spPr>
          <a:xfrm>
            <a:off x="259737" y="3329225"/>
            <a:ext cx="817853" cy="369332"/>
          </a:xfrm>
          <a:prstGeom prst="rect">
            <a:avLst/>
          </a:prstGeom>
          <a:noFill/>
        </p:spPr>
        <p:txBody>
          <a:bodyPr wrap="none" rtlCol="0">
            <a:spAutoFit/>
          </a:bodyPr>
          <a:lstStyle/>
          <a:p>
            <a:r>
              <a:rPr lang="en-US" dirty="0" smtClean="0"/>
              <a:t>Simple</a:t>
            </a:r>
            <a:endParaRPr lang="en-US" dirty="0"/>
          </a:p>
        </p:txBody>
      </p:sp>
      <p:sp>
        <p:nvSpPr>
          <p:cNvPr id="11" name="TextBox 10"/>
          <p:cNvSpPr txBox="1"/>
          <p:nvPr/>
        </p:nvSpPr>
        <p:spPr>
          <a:xfrm>
            <a:off x="179331" y="1967295"/>
            <a:ext cx="760849" cy="369332"/>
          </a:xfrm>
          <a:prstGeom prst="rect">
            <a:avLst/>
          </a:prstGeom>
          <a:noFill/>
        </p:spPr>
        <p:txBody>
          <a:bodyPr wrap="none" rtlCol="0">
            <a:spAutoFit/>
          </a:bodyPr>
          <a:lstStyle/>
          <a:p>
            <a:r>
              <a:rPr lang="en-US" dirty="0" smtClean="0"/>
              <a:t>Heavy</a:t>
            </a:r>
            <a:endParaRPr lang="en-US" dirty="0"/>
          </a:p>
        </p:txBody>
      </p:sp>
      <p:sp>
        <p:nvSpPr>
          <p:cNvPr id="12" name="Rectangle 11"/>
          <p:cNvSpPr/>
          <p:nvPr/>
        </p:nvSpPr>
        <p:spPr>
          <a:xfrm>
            <a:off x="63443" y="2501955"/>
            <a:ext cx="1210442" cy="585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p:cNvSpPr txBox="1"/>
          <p:nvPr/>
        </p:nvSpPr>
        <p:spPr>
          <a:xfrm>
            <a:off x="109985" y="2593919"/>
            <a:ext cx="1000338" cy="369332"/>
          </a:xfrm>
          <a:prstGeom prst="rect">
            <a:avLst/>
          </a:prstGeom>
          <a:noFill/>
        </p:spPr>
        <p:txBody>
          <a:bodyPr wrap="none" rtlCol="0">
            <a:spAutoFit/>
          </a:bodyPr>
          <a:lstStyle/>
          <a:p>
            <a:r>
              <a:rPr lang="en-US" dirty="0" smtClean="0"/>
              <a:t>Complex</a:t>
            </a:r>
            <a:endParaRPr lang="en-US" dirty="0"/>
          </a:p>
        </p:txBody>
      </p:sp>
      <p:sp>
        <p:nvSpPr>
          <p:cNvPr id="14" name="Rectangle 13"/>
          <p:cNvSpPr/>
          <p:nvPr/>
        </p:nvSpPr>
        <p:spPr>
          <a:xfrm>
            <a:off x="109928" y="5104078"/>
            <a:ext cx="1210442" cy="58547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5" name="TextBox 14"/>
          <p:cNvSpPr txBox="1"/>
          <p:nvPr/>
        </p:nvSpPr>
        <p:spPr>
          <a:xfrm>
            <a:off x="305632" y="5180278"/>
            <a:ext cx="817853" cy="369332"/>
          </a:xfrm>
          <a:prstGeom prst="rect">
            <a:avLst/>
          </a:prstGeom>
          <a:noFill/>
        </p:spPr>
        <p:txBody>
          <a:bodyPr wrap="none" rtlCol="0">
            <a:spAutoFit/>
          </a:bodyPr>
          <a:lstStyle/>
          <a:p>
            <a:r>
              <a:rPr lang="en-US" dirty="0" smtClean="0"/>
              <a:t>Simple</a:t>
            </a:r>
            <a:endParaRPr lang="en-US" dirty="0"/>
          </a:p>
        </p:txBody>
      </p:sp>
      <p:sp>
        <p:nvSpPr>
          <p:cNvPr id="16" name="Rectangle 15"/>
          <p:cNvSpPr/>
          <p:nvPr/>
        </p:nvSpPr>
        <p:spPr>
          <a:xfrm>
            <a:off x="109338" y="4353008"/>
            <a:ext cx="1210442" cy="58547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7" name="TextBox 16"/>
          <p:cNvSpPr txBox="1"/>
          <p:nvPr/>
        </p:nvSpPr>
        <p:spPr>
          <a:xfrm>
            <a:off x="155880" y="4444972"/>
            <a:ext cx="1000338" cy="369332"/>
          </a:xfrm>
          <a:prstGeom prst="rect">
            <a:avLst/>
          </a:prstGeom>
          <a:noFill/>
        </p:spPr>
        <p:txBody>
          <a:bodyPr wrap="none" rtlCol="0">
            <a:spAutoFit/>
          </a:bodyPr>
          <a:lstStyle/>
          <a:p>
            <a:r>
              <a:rPr lang="en-US" dirty="0" smtClean="0"/>
              <a:t>Complex</a:t>
            </a:r>
            <a:endParaRPr lang="en-US" dirty="0"/>
          </a:p>
        </p:txBody>
      </p:sp>
      <p:cxnSp>
        <p:nvCxnSpPr>
          <p:cNvPr id="18" name="Straight Arrow Connector 17"/>
          <p:cNvCxnSpPr/>
          <p:nvPr/>
        </p:nvCxnSpPr>
        <p:spPr>
          <a:xfrm>
            <a:off x="1320370" y="2794694"/>
            <a:ext cx="530801" cy="29273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1320370" y="3329225"/>
            <a:ext cx="533400" cy="29273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421178" y="4571743"/>
            <a:ext cx="530801" cy="29273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1421178" y="5106274"/>
            <a:ext cx="533400" cy="29273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173000" y="3114952"/>
            <a:ext cx="691043"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353429" y="4892818"/>
            <a:ext cx="51061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6774519" y="3020749"/>
            <a:ext cx="389407" cy="25543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7104092" y="4521313"/>
            <a:ext cx="399464" cy="39359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985299" y="2281873"/>
            <a:ext cx="1135183" cy="369332"/>
          </a:xfrm>
          <a:prstGeom prst="rect">
            <a:avLst/>
          </a:prstGeom>
          <a:noFill/>
        </p:spPr>
        <p:txBody>
          <a:bodyPr wrap="none" rtlCol="0">
            <a:spAutoFit/>
          </a:bodyPr>
          <a:lstStyle/>
          <a:p>
            <a:r>
              <a:rPr lang="en-US" dirty="0" smtClean="0"/>
              <a:t>Heatmaps</a:t>
            </a:r>
            <a:endParaRPr lang="en-US" dirty="0"/>
          </a:p>
        </p:txBody>
      </p:sp>
      <p:sp>
        <p:nvSpPr>
          <p:cNvPr id="29" name="TextBox 28"/>
          <p:cNvSpPr txBox="1"/>
          <p:nvPr/>
        </p:nvSpPr>
        <p:spPr>
          <a:xfrm>
            <a:off x="1916689" y="2466539"/>
            <a:ext cx="2281458" cy="369332"/>
          </a:xfrm>
          <a:prstGeom prst="rect">
            <a:avLst/>
          </a:prstGeom>
          <a:noFill/>
        </p:spPr>
        <p:txBody>
          <a:bodyPr wrap="none" rtlCol="0">
            <a:spAutoFit/>
          </a:bodyPr>
          <a:lstStyle/>
          <a:p>
            <a:r>
              <a:rPr lang="en-US" dirty="0" smtClean="0"/>
              <a:t>Ratio of Ratios -Matrix</a:t>
            </a:r>
            <a:endParaRPr lang="en-US" dirty="0"/>
          </a:p>
        </p:txBody>
      </p:sp>
      <p:sp>
        <p:nvSpPr>
          <p:cNvPr id="30" name="Rectangle 29"/>
          <p:cNvSpPr/>
          <p:nvPr/>
        </p:nvSpPr>
        <p:spPr>
          <a:xfrm>
            <a:off x="6816823" y="3329225"/>
            <a:ext cx="2394224" cy="1477328"/>
          </a:xfrm>
          <a:prstGeom prst="rect">
            <a:avLst/>
          </a:prstGeom>
        </p:spPr>
        <p:txBody>
          <a:bodyPr wrap="square">
            <a:spAutoFit/>
          </a:bodyPr>
          <a:lstStyle/>
          <a:p>
            <a:pPr algn="ctr"/>
            <a:r>
              <a:rPr lang="en-US" dirty="0"/>
              <a:t>List of “good” </a:t>
            </a:r>
            <a:r>
              <a:rPr lang="en-US" dirty="0" smtClean="0"/>
              <a:t>and “bad” transitions </a:t>
            </a:r>
            <a:r>
              <a:rPr lang="en-US" dirty="0"/>
              <a:t>based on 0.15 </a:t>
            </a:r>
            <a:r>
              <a:rPr lang="en-US" dirty="0" smtClean="0"/>
              <a:t>cutoff</a:t>
            </a:r>
          </a:p>
          <a:p>
            <a:pPr algn="ctr"/>
            <a:r>
              <a:rPr lang="en-US" dirty="0" smtClean="0"/>
              <a:t>Use these to make bar graphs</a:t>
            </a:r>
            <a:endParaRPr lang="en-US" dirty="0"/>
          </a:p>
        </p:txBody>
      </p:sp>
      <p:pic>
        <p:nvPicPr>
          <p:cNvPr id="31" name="Picture 3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410"/>
          <a:stretch/>
        </p:blipFill>
        <p:spPr bwMode="auto">
          <a:xfrm>
            <a:off x="4862558" y="4432067"/>
            <a:ext cx="2157009" cy="921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3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769"/>
          <a:stretch/>
        </p:blipFill>
        <p:spPr bwMode="auto">
          <a:xfrm>
            <a:off x="4862558" y="2762529"/>
            <a:ext cx="1821177" cy="762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TextBox 31"/>
          <p:cNvSpPr txBox="1"/>
          <p:nvPr/>
        </p:nvSpPr>
        <p:spPr>
          <a:xfrm>
            <a:off x="452211" y="3987565"/>
            <a:ext cx="641009" cy="369332"/>
          </a:xfrm>
          <a:prstGeom prst="rect">
            <a:avLst/>
          </a:prstGeom>
          <a:noFill/>
        </p:spPr>
        <p:txBody>
          <a:bodyPr wrap="none" rtlCol="0">
            <a:spAutoFit/>
          </a:bodyPr>
          <a:lstStyle/>
          <a:p>
            <a:r>
              <a:rPr lang="en-US" dirty="0" smtClean="0"/>
              <a:t>Light</a:t>
            </a:r>
            <a:endParaRPr lang="en-US" dirty="0"/>
          </a:p>
        </p:txBody>
      </p:sp>
    </p:spTree>
    <p:extLst>
      <p:ext uri="{BB962C8B-B14F-4D97-AF65-F5344CB8AC3E}">
        <p14:creationId xmlns:p14="http://schemas.microsoft.com/office/powerpoint/2010/main" val="37136513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Finding Interference: </a:t>
            </a:r>
            <a:br>
              <a:rPr lang="en-US" dirty="0"/>
            </a:br>
            <a:r>
              <a:rPr lang="en-US" dirty="0"/>
              <a:t>Simple </a:t>
            </a:r>
            <a:r>
              <a:rPr lang="en-US" dirty="0" err="1"/>
              <a:t>vs</a:t>
            </a:r>
            <a:r>
              <a:rPr lang="en-US" dirty="0"/>
              <a:t> Complex Matrix </a:t>
            </a:r>
          </a:p>
        </p:txBody>
      </p:sp>
      <p:sp>
        <p:nvSpPr>
          <p:cNvPr id="4" name="Rectangle 3"/>
          <p:cNvSpPr/>
          <p:nvPr/>
        </p:nvSpPr>
        <p:spPr>
          <a:xfrm>
            <a:off x="946313" y="2608173"/>
            <a:ext cx="1210442" cy="585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TextBox 4"/>
          <p:cNvSpPr txBox="1"/>
          <p:nvPr/>
        </p:nvSpPr>
        <p:spPr>
          <a:xfrm>
            <a:off x="1142017" y="2684373"/>
            <a:ext cx="817853" cy="369332"/>
          </a:xfrm>
          <a:prstGeom prst="rect">
            <a:avLst/>
          </a:prstGeom>
          <a:noFill/>
        </p:spPr>
        <p:txBody>
          <a:bodyPr wrap="none" rtlCol="0">
            <a:spAutoFit/>
          </a:bodyPr>
          <a:lstStyle/>
          <a:p>
            <a:r>
              <a:rPr lang="en-US" dirty="0" smtClean="0"/>
              <a:t>Simple</a:t>
            </a:r>
            <a:endParaRPr lang="en-US" dirty="0"/>
          </a:p>
        </p:txBody>
      </p:sp>
      <p:sp>
        <p:nvSpPr>
          <p:cNvPr id="6" name="TextBox 5"/>
          <p:cNvSpPr txBox="1"/>
          <p:nvPr/>
        </p:nvSpPr>
        <p:spPr>
          <a:xfrm>
            <a:off x="604472" y="1371600"/>
            <a:ext cx="2007024" cy="369332"/>
          </a:xfrm>
          <a:prstGeom prst="rect">
            <a:avLst/>
          </a:prstGeom>
          <a:noFill/>
        </p:spPr>
        <p:txBody>
          <a:bodyPr wrap="none" rtlCol="0">
            <a:spAutoFit/>
          </a:bodyPr>
          <a:lstStyle/>
          <a:p>
            <a:r>
              <a:rPr lang="en-US" dirty="0" smtClean="0"/>
              <a:t>SIS Transition ratios</a:t>
            </a:r>
            <a:endParaRPr lang="en-US" dirty="0"/>
          </a:p>
        </p:txBody>
      </p:sp>
      <p:sp>
        <p:nvSpPr>
          <p:cNvPr id="7" name="Rectangle 6"/>
          <p:cNvSpPr/>
          <p:nvPr/>
        </p:nvSpPr>
        <p:spPr>
          <a:xfrm>
            <a:off x="945723" y="1857103"/>
            <a:ext cx="1210442" cy="585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TextBox 7"/>
          <p:cNvSpPr txBox="1"/>
          <p:nvPr/>
        </p:nvSpPr>
        <p:spPr>
          <a:xfrm>
            <a:off x="992265" y="1949067"/>
            <a:ext cx="1000338" cy="369332"/>
          </a:xfrm>
          <a:prstGeom prst="rect">
            <a:avLst/>
          </a:prstGeom>
          <a:noFill/>
        </p:spPr>
        <p:txBody>
          <a:bodyPr wrap="none" rtlCol="0">
            <a:spAutoFit/>
          </a:bodyPr>
          <a:lstStyle/>
          <a:p>
            <a:r>
              <a:rPr lang="en-US" dirty="0" smtClean="0"/>
              <a:t>Complex</a:t>
            </a:r>
            <a:endParaRPr lang="en-US" dirty="0"/>
          </a:p>
        </p:txBody>
      </p:sp>
      <p:sp>
        <p:nvSpPr>
          <p:cNvPr id="9" name="Rectangle 8"/>
          <p:cNvSpPr/>
          <p:nvPr/>
        </p:nvSpPr>
        <p:spPr>
          <a:xfrm>
            <a:off x="1078850" y="5664053"/>
            <a:ext cx="1210442" cy="58547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0" name="TextBox 9"/>
          <p:cNvSpPr txBox="1"/>
          <p:nvPr/>
        </p:nvSpPr>
        <p:spPr>
          <a:xfrm>
            <a:off x="1274554" y="5740253"/>
            <a:ext cx="817853" cy="369332"/>
          </a:xfrm>
          <a:prstGeom prst="rect">
            <a:avLst/>
          </a:prstGeom>
          <a:noFill/>
        </p:spPr>
        <p:txBody>
          <a:bodyPr wrap="none" rtlCol="0">
            <a:spAutoFit/>
          </a:bodyPr>
          <a:lstStyle/>
          <a:p>
            <a:r>
              <a:rPr lang="en-US" dirty="0" smtClean="0"/>
              <a:t>Simple</a:t>
            </a:r>
            <a:endParaRPr lang="en-US" dirty="0"/>
          </a:p>
        </p:txBody>
      </p:sp>
      <p:sp>
        <p:nvSpPr>
          <p:cNvPr id="11" name="Rectangle 10"/>
          <p:cNvSpPr/>
          <p:nvPr/>
        </p:nvSpPr>
        <p:spPr>
          <a:xfrm>
            <a:off x="1078260" y="4912983"/>
            <a:ext cx="1210442" cy="58547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2" name="TextBox 11"/>
          <p:cNvSpPr txBox="1"/>
          <p:nvPr/>
        </p:nvSpPr>
        <p:spPr>
          <a:xfrm>
            <a:off x="1124802" y="5004947"/>
            <a:ext cx="1000338" cy="369332"/>
          </a:xfrm>
          <a:prstGeom prst="rect">
            <a:avLst/>
          </a:prstGeom>
          <a:noFill/>
        </p:spPr>
        <p:txBody>
          <a:bodyPr wrap="none" rtlCol="0">
            <a:spAutoFit/>
          </a:bodyPr>
          <a:lstStyle/>
          <a:p>
            <a:r>
              <a:rPr lang="en-US" dirty="0" smtClean="0"/>
              <a:t>Complex</a:t>
            </a:r>
            <a:endParaRPr lang="en-US" dirty="0"/>
          </a:p>
        </p:txBody>
      </p:sp>
      <p:sp>
        <p:nvSpPr>
          <p:cNvPr id="13" name="Rectangle 12"/>
          <p:cNvSpPr/>
          <p:nvPr/>
        </p:nvSpPr>
        <p:spPr>
          <a:xfrm>
            <a:off x="2438400" y="3401603"/>
            <a:ext cx="2077113" cy="1323439"/>
          </a:xfrm>
          <a:prstGeom prst="rect">
            <a:avLst/>
          </a:prstGeom>
        </p:spPr>
        <p:txBody>
          <a:bodyPr wrap="square">
            <a:spAutoFit/>
          </a:bodyPr>
          <a:lstStyle/>
          <a:p>
            <a:pPr algn="ctr"/>
            <a:r>
              <a:rPr lang="en-US" sz="1600" dirty="0"/>
              <a:t>List of “good” </a:t>
            </a:r>
            <a:r>
              <a:rPr lang="en-US" sz="1600" dirty="0" smtClean="0"/>
              <a:t>and “bad” transitions </a:t>
            </a:r>
            <a:r>
              <a:rPr lang="en-US" sz="1600" dirty="0"/>
              <a:t>based on 0.15 </a:t>
            </a:r>
            <a:r>
              <a:rPr lang="en-US" sz="1600" dirty="0" smtClean="0"/>
              <a:t>cutoff</a:t>
            </a:r>
          </a:p>
          <a:p>
            <a:pPr algn="ctr"/>
            <a:r>
              <a:rPr lang="en-US" sz="1600" dirty="0" smtClean="0"/>
              <a:t>Use these to make bar graphs</a:t>
            </a:r>
            <a:endParaRPr lang="en-US" sz="1600" dirty="0"/>
          </a:p>
        </p:txBody>
      </p:sp>
      <p:cxnSp>
        <p:nvCxnSpPr>
          <p:cNvPr id="14" name="Straight Arrow Connector 13"/>
          <p:cNvCxnSpPr/>
          <p:nvPr/>
        </p:nvCxnSpPr>
        <p:spPr>
          <a:xfrm>
            <a:off x="4515513" y="3962400"/>
            <a:ext cx="691043"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334000" y="4251150"/>
            <a:ext cx="3505199" cy="2554545"/>
          </a:xfrm>
          <a:prstGeom prst="rect">
            <a:avLst/>
          </a:prstGeom>
          <a:noFill/>
        </p:spPr>
        <p:txBody>
          <a:bodyPr wrap="square" rtlCol="0">
            <a:spAutoFit/>
          </a:bodyPr>
          <a:lstStyle/>
          <a:p>
            <a:pPr marL="285750" indent="-285750">
              <a:buFont typeface="Arial" pitchFamily="34" charset="0"/>
              <a:buChar char="•"/>
            </a:pPr>
            <a:r>
              <a:rPr lang="en-US" sz="1600" dirty="0" smtClean="0"/>
              <a:t>Use the “good” transitions as a denominator to create ratios for every transition</a:t>
            </a:r>
          </a:p>
          <a:p>
            <a:pPr marL="285750" indent="-285750">
              <a:buFont typeface="Arial" pitchFamily="34" charset="0"/>
              <a:buChar char="•"/>
            </a:pPr>
            <a:r>
              <a:rPr lang="en-US" sz="1600" dirty="0" smtClean="0"/>
              <a:t>Find average ratio of both “good” and “bad” transitions using these denominators</a:t>
            </a:r>
          </a:p>
          <a:p>
            <a:pPr marL="285750" indent="-285750">
              <a:buFont typeface="Arial" pitchFamily="34" charset="0"/>
              <a:buChar char="•"/>
            </a:pPr>
            <a:r>
              <a:rPr lang="en-US" sz="1600" dirty="0" smtClean="0"/>
              <a:t>Graph Mean +/- </a:t>
            </a:r>
            <a:r>
              <a:rPr lang="en-US" sz="1600" dirty="0" err="1" smtClean="0"/>
              <a:t>Stdeviation</a:t>
            </a:r>
            <a:endParaRPr lang="en-US" sz="1600" dirty="0" smtClean="0"/>
          </a:p>
          <a:p>
            <a:pPr marL="285750" indent="-285750">
              <a:buFont typeface="Arial" pitchFamily="34" charset="0"/>
              <a:buChar char="•"/>
            </a:pPr>
            <a:r>
              <a:rPr lang="en-US" sz="1600" dirty="0" smtClean="0"/>
              <a:t>The closer to 1 the lower the interference</a:t>
            </a:r>
          </a:p>
          <a:p>
            <a:pPr marL="285750" indent="-285750">
              <a:buFont typeface="Arial" pitchFamily="34" charset="0"/>
              <a:buChar char="•"/>
            </a:pPr>
            <a:endParaRPr lang="en-US" sz="1600" dirty="0"/>
          </a:p>
        </p:txBody>
      </p:sp>
      <p:cxnSp>
        <p:nvCxnSpPr>
          <p:cNvPr id="16" name="Straight Arrow Connector 15"/>
          <p:cNvCxnSpPr/>
          <p:nvPr/>
        </p:nvCxnSpPr>
        <p:spPr>
          <a:xfrm>
            <a:off x="2229678" y="2522510"/>
            <a:ext cx="609600" cy="86712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2438400" y="4611148"/>
            <a:ext cx="553278" cy="77924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4816" y="1828800"/>
            <a:ext cx="3201984" cy="2401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488922" y="4426482"/>
            <a:ext cx="2007024" cy="369332"/>
          </a:xfrm>
          <a:prstGeom prst="rect">
            <a:avLst/>
          </a:prstGeom>
          <a:noFill/>
        </p:spPr>
        <p:txBody>
          <a:bodyPr wrap="none" rtlCol="0">
            <a:spAutoFit/>
          </a:bodyPr>
          <a:lstStyle/>
          <a:p>
            <a:r>
              <a:rPr lang="en-US" dirty="0" smtClean="0"/>
              <a:t>SIS Transition ratios</a:t>
            </a:r>
            <a:endParaRPr lang="en-US" dirty="0"/>
          </a:p>
        </p:txBody>
      </p:sp>
    </p:spTree>
    <p:extLst>
      <p:ext uri="{BB962C8B-B14F-4D97-AF65-F5344CB8AC3E}">
        <p14:creationId xmlns:p14="http://schemas.microsoft.com/office/powerpoint/2010/main" val="27531438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Validating </a:t>
            </a:r>
            <a:r>
              <a:rPr lang="en-US" dirty="0" smtClean="0"/>
              <a:t>Transitions: Contrast Angle</a:t>
            </a:r>
            <a:endParaRPr lang="en-US" dirty="0"/>
          </a:p>
        </p:txBody>
      </p:sp>
      <p:sp>
        <p:nvSpPr>
          <p:cNvPr id="3" name="Content Placeholder 2"/>
          <p:cNvSpPr>
            <a:spLocks noGrp="1"/>
          </p:cNvSpPr>
          <p:nvPr>
            <p:ph idx="1"/>
          </p:nvPr>
        </p:nvSpPr>
        <p:spPr>
          <a:xfrm>
            <a:off x="342900" y="1365084"/>
            <a:ext cx="8229600" cy="1600200"/>
          </a:xfrm>
        </p:spPr>
        <p:txBody>
          <a:bodyPr>
            <a:normAutofit fontScale="85000" lnSpcReduction="20000"/>
          </a:bodyPr>
          <a:lstStyle/>
          <a:p>
            <a:r>
              <a:rPr lang="en-US" dirty="0" smtClean="0"/>
              <a:t>Spectral Contrast Angle: each spectrum represented as a vector in N-dimensional space </a:t>
            </a:r>
          </a:p>
          <a:p>
            <a:r>
              <a:rPr lang="en-US" dirty="0"/>
              <a:t>Spectra that resemble each other have vectors pointing in the same direction (</a:t>
            </a:r>
            <a:r>
              <a:rPr lang="el-GR" dirty="0"/>
              <a:t>θ</a:t>
            </a:r>
            <a:r>
              <a:rPr lang="en-US" dirty="0"/>
              <a:t> ~ 0°) </a:t>
            </a:r>
          </a:p>
          <a:p>
            <a:pPr marL="0" indent="0">
              <a:buNone/>
            </a:pPr>
            <a:endParaRPr lang="en-US" dirty="0"/>
          </a:p>
        </p:txBody>
      </p:sp>
      <p:sp>
        <p:nvSpPr>
          <p:cNvPr id="6" name="Rectangle 5"/>
          <p:cNvSpPr/>
          <p:nvPr/>
        </p:nvSpPr>
        <p:spPr>
          <a:xfrm>
            <a:off x="848187" y="3521805"/>
            <a:ext cx="1067329" cy="369332"/>
          </a:xfrm>
          <a:prstGeom prst="rect">
            <a:avLst/>
          </a:prstGeom>
        </p:spPr>
        <p:txBody>
          <a:bodyPr wrap="square">
            <a:spAutoFit/>
          </a:bodyPr>
          <a:lstStyle/>
          <a:p>
            <a:pPr algn="ctr"/>
            <a:r>
              <a:rPr lang="en-US" dirty="0" err="1" smtClean="0"/>
              <a:t>Analyte</a:t>
            </a:r>
            <a:endParaRPr lang="en-US" dirty="0"/>
          </a:p>
        </p:txBody>
      </p:sp>
      <p:sp>
        <p:nvSpPr>
          <p:cNvPr id="7" name="Rectangle 6"/>
          <p:cNvSpPr/>
          <p:nvPr/>
        </p:nvSpPr>
        <p:spPr>
          <a:xfrm>
            <a:off x="609600" y="3983470"/>
            <a:ext cx="1714500" cy="19055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8" name="Straight Connector 7"/>
          <p:cNvCxnSpPr/>
          <p:nvPr/>
        </p:nvCxnSpPr>
        <p:spPr>
          <a:xfrm>
            <a:off x="1905000" y="5311808"/>
            <a:ext cx="529" cy="57719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066800" y="4636280"/>
            <a:ext cx="528" cy="125272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743200" y="3983470"/>
            <a:ext cx="1714500" cy="19053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1" name="Straight Connector 10"/>
          <p:cNvCxnSpPr/>
          <p:nvPr/>
        </p:nvCxnSpPr>
        <p:spPr>
          <a:xfrm>
            <a:off x="4038600" y="4873630"/>
            <a:ext cx="529" cy="101514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200928" y="5167284"/>
            <a:ext cx="0" cy="72149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971271" y="3489539"/>
            <a:ext cx="1067329" cy="369332"/>
          </a:xfrm>
          <a:prstGeom prst="rect">
            <a:avLst/>
          </a:prstGeom>
        </p:spPr>
        <p:txBody>
          <a:bodyPr wrap="square">
            <a:spAutoFit/>
          </a:bodyPr>
          <a:lstStyle/>
          <a:p>
            <a:pPr algn="ctr"/>
            <a:r>
              <a:rPr lang="en-US" dirty="0" smtClean="0"/>
              <a:t>SIS</a:t>
            </a:r>
            <a:endParaRPr lang="en-US" dirty="0"/>
          </a:p>
        </p:txBody>
      </p:sp>
      <p:sp>
        <p:nvSpPr>
          <p:cNvPr id="14" name="TextBox 13"/>
          <p:cNvSpPr txBox="1"/>
          <p:nvPr/>
        </p:nvSpPr>
        <p:spPr>
          <a:xfrm>
            <a:off x="3040467" y="4715877"/>
            <a:ext cx="385042" cy="369332"/>
          </a:xfrm>
          <a:prstGeom prst="rect">
            <a:avLst/>
          </a:prstGeom>
          <a:noFill/>
        </p:spPr>
        <p:txBody>
          <a:bodyPr wrap="none" rtlCol="0">
            <a:spAutoFit/>
          </a:bodyPr>
          <a:lstStyle/>
          <a:p>
            <a:r>
              <a:rPr lang="en-US" dirty="0"/>
              <a:t>b</a:t>
            </a:r>
            <a:r>
              <a:rPr lang="en-US" baseline="-25000" dirty="0" smtClean="0"/>
              <a:t>1</a:t>
            </a:r>
            <a:endParaRPr lang="en-US" dirty="0"/>
          </a:p>
        </p:txBody>
      </p:sp>
      <p:sp>
        <p:nvSpPr>
          <p:cNvPr id="16" name="TextBox 15"/>
          <p:cNvSpPr txBox="1"/>
          <p:nvPr/>
        </p:nvSpPr>
        <p:spPr>
          <a:xfrm>
            <a:off x="906339" y="4228450"/>
            <a:ext cx="373820" cy="369332"/>
          </a:xfrm>
          <a:prstGeom prst="rect">
            <a:avLst/>
          </a:prstGeom>
          <a:noFill/>
        </p:spPr>
        <p:txBody>
          <a:bodyPr wrap="none" rtlCol="0">
            <a:spAutoFit/>
          </a:bodyPr>
          <a:lstStyle/>
          <a:p>
            <a:r>
              <a:rPr lang="en-US" dirty="0"/>
              <a:t>a</a:t>
            </a:r>
            <a:r>
              <a:rPr lang="en-US" baseline="-25000" dirty="0" smtClean="0"/>
              <a:t>1</a:t>
            </a:r>
            <a:endParaRPr lang="en-US" dirty="0"/>
          </a:p>
        </p:txBody>
      </p:sp>
      <p:sp>
        <p:nvSpPr>
          <p:cNvPr id="20" name="TextBox 19"/>
          <p:cNvSpPr txBox="1"/>
          <p:nvPr/>
        </p:nvSpPr>
        <p:spPr>
          <a:xfrm>
            <a:off x="3878139" y="4444123"/>
            <a:ext cx="385042" cy="369332"/>
          </a:xfrm>
          <a:prstGeom prst="rect">
            <a:avLst/>
          </a:prstGeom>
          <a:noFill/>
        </p:spPr>
        <p:txBody>
          <a:bodyPr wrap="none" rtlCol="0">
            <a:spAutoFit/>
          </a:bodyPr>
          <a:lstStyle/>
          <a:p>
            <a:r>
              <a:rPr lang="en-US" dirty="0" smtClean="0"/>
              <a:t>b</a:t>
            </a:r>
            <a:r>
              <a:rPr lang="en-US" baseline="-25000" dirty="0"/>
              <a:t>2</a:t>
            </a:r>
            <a:endParaRPr lang="en-US" dirty="0"/>
          </a:p>
        </p:txBody>
      </p:sp>
      <p:sp>
        <p:nvSpPr>
          <p:cNvPr id="21" name="TextBox 20"/>
          <p:cNvSpPr txBox="1"/>
          <p:nvPr/>
        </p:nvSpPr>
        <p:spPr>
          <a:xfrm>
            <a:off x="1744539" y="4943665"/>
            <a:ext cx="373820" cy="369332"/>
          </a:xfrm>
          <a:prstGeom prst="rect">
            <a:avLst/>
          </a:prstGeom>
          <a:noFill/>
        </p:spPr>
        <p:txBody>
          <a:bodyPr wrap="none" rtlCol="0">
            <a:spAutoFit/>
          </a:bodyPr>
          <a:lstStyle/>
          <a:p>
            <a:r>
              <a:rPr lang="en-US" dirty="0" smtClean="0"/>
              <a:t>a</a:t>
            </a:r>
            <a:r>
              <a:rPr lang="en-US" baseline="-25000" dirty="0"/>
              <a:t>2</a:t>
            </a:r>
            <a:endParaRPr lang="en-US" dirty="0"/>
          </a:p>
        </p:txBody>
      </p:sp>
      <mc:AlternateContent xmlns:mc="http://schemas.openxmlformats.org/markup-compatibility/2006" xmlns:a14="http://schemas.microsoft.com/office/drawing/2010/main">
        <mc:Choice Requires="a14">
          <p:sp>
            <p:nvSpPr>
              <p:cNvPr id="35" name="Rectangle 34"/>
              <p:cNvSpPr/>
              <p:nvPr/>
            </p:nvSpPr>
            <p:spPr>
              <a:xfrm>
                <a:off x="4953000" y="2965284"/>
                <a:ext cx="2895600" cy="1263166"/>
              </a:xfrm>
              <a:prstGeom prst="rect">
                <a:avLst/>
              </a:prstGeom>
            </p:spPr>
            <p:txBody>
              <a:bodyPr wrap="square">
                <a:spAutoFit/>
              </a:bodyPr>
              <a:lstStyle/>
              <a:p>
                <a:r>
                  <a:rPr lang="en-US" dirty="0"/>
                  <a:t> </a:t>
                </a:r>
              </a:p>
              <a:p>
                <a:pPr/>
                <a14:m>
                  <m:oMathPara xmlns:m="http://schemas.openxmlformats.org/officeDocument/2006/math">
                    <m:oMathParaPr>
                      <m:jc m:val="centerGroup"/>
                    </m:oMathParaPr>
                    <m:oMath xmlns:m="http://schemas.openxmlformats.org/officeDocument/2006/math">
                      <m:r>
                        <a:rPr lang="en-US" i="1">
                          <a:latin typeface="Cambria Math"/>
                        </a:rPr>
                        <m:t>𝑐𝑜𝑠</m:t>
                      </m:r>
                      <m:r>
                        <a:rPr lang="en-US" i="1">
                          <a:latin typeface="Cambria Math"/>
                        </a:rPr>
                        <m:t>𝜃</m:t>
                      </m:r>
                      <m:r>
                        <a:rPr lang="en-US" i="1">
                          <a:latin typeface="Cambria Math"/>
                        </a:rPr>
                        <m:t>=</m:t>
                      </m:r>
                      <m:f>
                        <m:fPr>
                          <m:ctrlPr>
                            <a:rPr lang="en-US" i="1">
                              <a:latin typeface="Cambria Math"/>
                            </a:rPr>
                          </m:ctrlPr>
                        </m:fPr>
                        <m:num>
                          <m:nary>
                            <m:naryPr>
                              <m:chr m:val="∑"/>
                              <m:limLoc m:val="undOvr"/>
                              <m:subHide m:val="on"/>
                              <m:supHide m:val="on"/>
                              <m:ctrlPr>
                                <a:rPr lang="en-US" i="1">
                                  <a:latin typeface="Cambria Math"/>
                                </a:rPr>
                              </m:ctrlPr>
                            </m:naryPr>
                            <m:sub/>
                            <m:sup/>
                            <m:e>
                              <m:sSub>
                                <m:sSubPr>
                                  <m:ctrlPr>
                                    <a:rPr lang="en-US" i="1">
                                      <a:latin typeface="Cambria Math"/>
                                    </a:rPr>
                                  </m:ctrlPr>
                                </m:sSubPr>
                                <m:e>
                                  <m:sSub>
                                    <m:sSubPr>
                                      <m:ctrlPr>
                                        <a:rPr lang="en-US" i="1">
                                          <a:latin typeface="Cambria Math"/>
                                        </a:rPr>
                                      </m:ctrlPr>
                                    </m:sSubPr>
                                    <m:e>
                                      <m:r>
                                        <a:rPr lang="en-US" i="1">
                                          <a:latin typeface="Cambria Math"/>
                                        </a:rPr>
                                        <m:t>𝑎</m:t>
                                      </m:r>
                                    </m:e>
                                    <m:sub>
                                      <m:r>
                                        <a:rPr lang="en-US" i="1">
                                          <a:latin typeface="Cambria Math"/>
                                        </a:rPr>
                                        <m:t>𝑖</m:t>
                                      </m:r>
                                    </m:sub>
                                  </m:sSub>
                                  <m:r>
                                    <a:rPr lang="en-US" i="1">
                                      <a:latin typeface="Cambria Math"/>
                                    </a:rPr>
                                    <m:t>𝑏</m:t>
                                  </m:r>
                                </m:e>
                                <m:sub>
                                  <m:r>
                                    <a:rPr lang="en-US" i="1">
                                      <a:latin typeface="Cambria Math"/>
                                    </a:rPr>
                                    <m:t>𝑖</m:t>
                                  </m:r>
                                  <m:r>
                                    <a:rPr lang="en-US" i="1">
                                      <a:latin typeface="Cambria Math"/>
                                    </a:rPr>
                                    <m:t> </m:t>
                                  </m:r>
                                </m:sub>
                              </m:sSub>
                            </m:e>
                          </m:nary>
                        </m:num>
                        <m:den>
                          <m:rad>
                            <m:radPr>
                              <m:degHide m:val="on"/>
                              <m:ctrlPr>
                                <a:rPr lang="en-US" i="1">
                                  <a:latin typeface="Cambria Math"/>
                                </a:rPr>
                              </m:ctrlPr>
                            </m:radPr>
                            <m:deg/>
                            <m:e>
                              <m:nary>
                                <m:naryPr>
                                  <m:chr m:val="∑"/>
                                  <m:limLoc m:val="undOvr"/>
                                  <m:subHide m:val="on"/>
                                  <m:supHide m:val="on"/>
                                  <m:ctrlPr>
                                    <a:rPr lang="en-US" i="1">
                                      <a:latin typeface="Cambria Math"/>
                                    </a:rPr>
                                  </m:ctrlPr>
                                </m:naryPr>
                                <m:sub/>
                                <m:sup/>
                                <m:e>
                                  <m:sSup>
                                    <m:sSupPr>
                                      <m:ctrlPr>
                                        <a:rPr lang="en-US" i="1">
                                          <a:latin typeface="Cambria Math"/>
                                        </a:rPr>
                                      </m:ctrlPr>
                                    </m:sSupPr>
                                    <m:e>
                                      <m:sSub>
                                        <m:sSubPr>
                                          <m:ctrlPr>
                                            <a:rPr lang="en-US" i="1">
                                              <a:latin typeface="Cambria Math"/>
                                            </a:rPr>
                                          </m:ctrlPr>
                                        </m:sSubPr>
                                        <m:e>
                                          <m:r>
                                            <a:rPr lang="en-US" i="1">
                                              <a:latin typeface="Cambria Math"/>
                                            </a:rPr>
                                            <m:t>𝑎</m:t>
                                          </m:r>
                                        </m:e>
                                        <m:sub>
                                          <m:r>
                                            <a:rPr lang="en-US" i="1">
                                              <a:latin typeface="Cambria Math"/>
                                            </a:rPr>
                                            <m:t>𝑖</m:t>
                                          </m:r>
                                        </m:sub>
                                      </m:sSub>
                                    </m:e>
                                    <m:sup>
                                      <m:r>
                                        <a:rPr lang="en-US" i="1">
                                          <a:latin typeface="Cambria Math"/>
                                        </a:rPr>
                                        <m:t>2</m:t>
                                      </m:r>
                                    </m:sup>
                                  </m:sSup>
                                </m:e>
                              </m:nary>
                              <m:r>
                                <a:rPr lang="en-US" i="1">
                                  <a:latin typeface="Cambria Math"/>
                                </a:rPr>
                                <m:t>∙</m:t>
                              </m:r>
                              <m:nary>
                                <m:naryPr>
                                  <m:chr m:val="∑"/>
                                  <m:limLoc m:val="undOvr"/>
                                  <m:subHide m:val="on"/>
                                  <m:supHide m:val="on"/>
                                  <m:ctrlPr>
                                    <a:rPr lang="en-US" i="1">
                                      <a:latin typeface="Cambria Math"/>
                                    </a:rPr>
                                  </m:ctrlPr>
                                </m:naryPr>
                                <m:sub/>
                                <m:sup/>
                                <m:e>
                                  <m:sSup>
                                    <m:sSupPr>
                                      <m:ctrlPr>
                                        <a:rPr lang="en-US" i="1">
                                          <a:latin typeface="Cambria Math"/>
                                        </a:rPr>
                                      </m:ctrlPr>
                                    </m:sSupPr>
                                    <m:e>
                                      <m:sSub>
                                        <m:sSubPr>
                                          <m:ctrlPr>
                                            <a:rPr lang="en-US" i="1">
                                              <a:latin typeface="Cambria Math"/>
                                            </a:rPr>
                                          </m:ctrlPr>
                                        </m:sSubPr>
                                        <m:e>
                                          <m:r>
                                            <a:rPr lang="en-US" i="1">
                                              <a:latin typeface="Cambria Math"/>
                                            </a:rPr>
                                            <m:t>𝑏</m:t>
                                          </m:r>
                                        </m:e>
                                        <m:sub>
                                          <m:r>
                                            <a:rPr lang="en-US" i="1">
                                              <a:latin typeface="Cambria Math"/>
                                            </a:rPr>
                                            <m:t>𝑖</m:t>
                                          </m:r>
                                        </m:sub>
                                      </m:sSub>
                                    </m:e>
                                    <m:sup>
                                      <m:r>
                                        <a:rPr lang="en-US" i="1">
                                          <a:latin typeface="Cambria Math"/>
                                        </a:rPr>
                                        <m:t>2</m:t>
                                      </m:r>
                                    </m:sup>
                                  </m:sSup>
                                </m:e>
                              </m:nary>
                            </m:e>
                          </m:rad>
                        </m:den>
                      </m:f>
                    </m:oMath>
                  </m:oMathPara>
                </a14:m>
                <a:endParaRPr lang="en-US" dirty="0"/>
              </a:p>
            </p:txBody>
          </p:sp>
        </mc:Choice>
        <mc:Fallback xmlns="">
          <p:sp>
            <p:nvSpPr>
              <p:cNvPr id="35" name="Rectangle 34"/>
              <p:cNvSpPr>
                <a:spLocks noRot="1" noChangeAspect="1" noMove="1" noResize="1" noEditPoints="1" noAdjustHandles="1" noChangeArrowheads="1" noChangeShapeType="1" noTextEdit="1"/>
              </p:cNvSpPr>
              <p:nvPr/>
            </p:nvSpPr>
            <p:spPr>
              <a:xfrm>
                <a:off x="4953000" y="2965284"/>
                <a:ext cx="2895600" cy="1263166"/>
              </a:xfrm>
              <a:prstGeom prst="rect">
                <a:avLst/>
              </a:prstGeom>
              <a:blipFill rotWithShape="1">
                <a:blip r:embed="rId3"/>
                <a:stretch>
                  <a:fillRect/>
                </a:stretch>
              </a:blipFill>
            </p:spPr>
            <p:txBody>
              <a:bodyPr/>
              <a:lstStyle/>
              <a:p>
                <a:r>
                  <a:rPr lang="en-US">
                    <a:noFill/>
                  </a:rPr>
                  <a:t> </a:t>
                </a:r>
              </a:p>
            </p:txBody>
          </p:sp>
        </mc:Fallback>
      </mc:AlternateContent>
      <p:sp>
        <p:nvSpPr>
          <p:cNvPr id="36" name="Rectangle 35"/>
          <p:cNvSpPr/>
          <p:nvPr/>
        </p:nvSpPr>
        <p:spPr>
          <a:xfrm>
            <a:off x="5321484" y="4460868"/>
            <a:ext cx="1714500" cy="19055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7" name="Straight Connector 36"/>
          <p:cNvCxnSpPr/>
          <p:nvPr/>
        </p:nvCxnSpPr>
        <p:spPr>
          <a:xfrm flipH="1">
            <a:off x="5322012" y="5038489"/>
            <a:ext cx="628122" cy="1327913"/>
          </a:xfrm>
          <a:prstGeom prst="line">
            <a:avLst/>
          </a:prstGeom>
          <a:ln w="254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5322012" y="5778645"/>
            <a:ext cx="1161522" cy="587757"/>
          </a:xfrm>
          <a:prstGeom prst="line">
            <a:avLst/>
          </a:prstGeom>
          <a:ln w="254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449163" y="5030132"/>
            <a:ext cx="333809" cy="369332"/>
          </a:xfrm>
          <a:prstGeom prst="rect">
            <a:avLst/>
          </a:prstGeom>
          <a:noFill/>
        </p:spPr>
        <p:txBody>
          <a:bodyPr wrap="none" rtlCol="0">
            <a:spAutoFit/>
          </a:bodyPr>
          <a:lstStyle/>
          <a:p>
            <a:r>
              <a:rPr lang="en-US" dirty="0" err="1" smtClean="0"/>
              <a:t>r</a:t>
            </a:r>
            <a:r>
              <a:rPr lang="en-US" baseline="-25000" dirty="0" err="1"/>
              <a:t>a</a:t>
            </a:r>
            <a:endParaRPr lang="en-US" dirty="0"/>
          </a:p>
        </p:txBody>
      </p:sp>
      <p:sp>
        <p:nvSpPr>
          <p:cNvPr id="40" name="TextBox 39"/>
          <p:cNvSpPr txBox="1"/>
          <p:nvPr/>
        </p:nvSpPr>
        <p:spPr>
          <a:xfrm>
            <a:off x="6179947" y="5887857"/>
            <a:ext cx="344966" cy="369332"/>
          </a:xfrm>
          <a:prstGeom prst="rect">
            <a:avLst/>
          </a:prstGeom>
          <a:noFill/>
        </p:spPr>
        <p:txBody>
          <a:bodyPr wrap="none" rtlCol="0">
            <a:spAutoFit/>
          </a:bodyPr>
          <a:lstStyle/>
          <a:p>
            <a:r>
              <a:rPr lang="en-US" dirty="0" err="1" smtClean="0"/>
              <a:t>r</a:t>
            </a:r>
            <a:r>
              <a:rPr lang="en-US" baseline="-25000" dirty="0" err="1" smtClean="0"/>
              <a:t>b</a:t>
            </a:r>
            <a:endParaRPr lang="en-US" dirty="0"/>
          </a:p>
        </p:txBody>
      </p:sp>
      <mc:AlternateContent xmlns:mc="http://schemas.openxmlformats.org/markup-compatibility/2006" xmlns:a14="http://schemas.microsoft.com/office/drawing/2010/main">
        <mc:Choice Requires="a14">
          <p:sp>
            <p:nvSpPr>
              <p:cNvPr id="41" name="Rectangle 40"/>
              <p:cNvSpPr/>
              <p:nvPr/>
            </p:nvSpPr>
            <p:spPr>
              <a:xfrm>
                <a:off x="7192240" y="5120605"/>
                <a:ext cx="1218923" cy="6560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i="1">
                              <a:latin typeface="Cambria Math"/>
                            </a:rPr>
                            <m:t>𝑟</m:t>
                          </m:r>
                        </m:e>
                        <m:sub>
                          <m:r>
                            <a:rPr lang="en-US" b="0" i="1" smtClean="0">
                              <a:latin typeface="Cambria Math"/>
                            </a:rPr>
                            <m:t>𝑏</m:t>
                          </m:r>
                        </m:sub>
                      </m:sSub>
                      <m:r>
                        <a:rPr lang="en-US" i="1">
                          <a:latin typeface="Cambria Math"/>
                        </a:rPr>
                        <m:t>=</m:t>
                      </m:r>
                      <m:rad>
                        <m:radPr>
                          <m:degHide m:val="on"/>
                          <m:ctrlPr>
                            <a:rPr lang="en-US" i="1">
                              <a:latin typeface="Cambria Math"/>
                            </a:rPr>
                          </m:ctrlPr>
                        </m:radPr>
                        <m:deg/>
                        <m:e>
                          <m:sSup>
                            <m:sSupPr>
                              <m:ctrlPr>
                                <a:rPr lang="en-US" i="1">
                                  <a:latin typeface="Cambria Math"/>
                                </a:rPr>
                              </m:ctrlPr>
                            </m:sSupPr>
                            <m:e>
                              <m:sSub>
                                <m:sSubPr>
                                  <m:ctrlPr>
                                    <a:rPr lang="en-US" i="1">
                                      <a:latin typeface="Cambria Math"/>
                                    </a:rPr>
                                  </m:ctrlPr>
                                </m:sSubPr>
                                <m:e>
                                  <m:r>
                                    <a:rPr lang="en-US" b="0" i="1" smtClean="0">
                                      <a:latin typeface="Cambria Math"/>
                                    </a:rPr>
                                    <m:t>𝑏</m:t>
                                  </m:r>
                                </m:e>
                                <m:sub>
                                  <m:r>
                                    <a:rPr lang="en-US" i="1">
                                      <a:latin typeface="Cambria Math"/>
                                    </a:rPr>
                                    <m:t>𝑖</m:t>
                                  </m:r>
                                </m:sub>
                              </m:sSub>
                            </m:e>
                            <m:sup>
                              <m:r>
                                <a:rPr lang="en-US" i="1">
                                  <a:latin typeface="Cambria Math"/>
                                </a:rPr>
                                <m:t>2</m:t>
                              </m:r>
                            </m:sup>
                          </m:sSup>
                        </m:e>
                      </m:rad>
                    </m:oMath>
                  </m:oMathPara>
                </a14:m>
                <a:endParaRPr lang="en-US" dirty="0"/>
              </a:p>
            </p:txBody>
          </p:sp>
        </mc:Choice>
        <mc:Fallback xmlns="">
          <p:sp>
            <p:nvSpPr>
              <p:cNvPr id="41" name="Rectangle 40"/>
              <p:cNvSpPr>
                <a:spLocks noRot="1" noChangeAspect="1" noMove="1" noResize="1" noEditPoints="1" noAdjustHandles="1" noChangeArrowheads="1" noChangeShapeType="1" noTextEdit="1"/>
              </p:cNvSpPr>
              <p:nvPr/>
            </p:nvSpPr>
            <p:spPr>
              <a:xfrm>
                <a:off x="7192240" y="5120605"/>
                <a:ext cx="1218923" cy="656013"/>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a:xfrm>
                <a:off x="7177000" y="4755001"/>
                <a:ext cx="1216743" cy="429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𝑟</m:t>
                          </m:r>
                        </m:e>
                        <m:sub>
                          <m:r>
                            <a:rPr lang="en-US" i="1">
                              <a:latin typeface="Cambria Math"/>
                            </a:rPr>
                            <m:t>𝑎</m:t>
                          </m:r>
                        </m:sub>
                      </m:sSub>
                      <m:r>
                        <a:rPr lang="en-US" i="1">
                          <a:latin typeface="Cambria Math"/>
                        </a:rPr>
                        <m:t>=</m:t>
                      </m:r>
                      <m:rad>
                        <m:radPr>
                          <m:degHide m:val="on"/>
                          <m:ctrlPr>
                            <a:rPr lang="en-US" i="1">
                              <a:latin typeface="Cambria Math"/>
                            </a:rPr>
                          </m:ctrlPr>
                        </m:radPr>
                        <m:deg/>
                        <m:e>
                          <m:sSup>
                            <m:sSupPr>
                              <m:ctrlPr>
                                <a:rPr lang="en-US" i="1">
                                  <a:latin typeface="Cambria Math"/>
                                </a:rPr>
                              </m:ctrlPr>
                            </m:sSupPr>
                            <m:e>
                              <m:sSub>
                                <m:sSubPr>
                                  <m:ctrlPr>
                                    <a:rPr lang="en-US" i="1">
                                      <a:latin typeface="Cambria Math"/>
                                    </a:rPr>
                                  </m:ctrlPr>
                                </m:sSubPr>
                                <m:e>
                                  <m:r>
                                    <a:rPr lang="en-US" i="1">
                                      <a:latin typeface="Cambria Math"/>
                                    </a:rPr>
                                    <m:t>𝑎</m:t>
                                  </m:r>
                                </m:e>
                                <m:sub>
                                  <m:r>
                                    <a:rPr lang="en-US" i="1">
                                      <a:latin typeface="Cambria Math"/>
                                    </a:rPr>
                                    <m:t>𝑖</m:t>
                                  </m:r>
                                </m:sub>
                              </m:sSub>
                            </m:e>
                            <m:sup>
                              <m:r>
                                <a:rPr lang="en-US" i="1">
                                  <a:latin typeface="Cambria Math"/>
                                </a:rPr>
                                <m:t>2</m:t>
                              </m:r>
                            </m:sup>
                          </m:sSup>
                        </m:e>
                      </m:rad>
                    </m:oMath>
                  </m:oMathPara>
                </a14:m>
                <a:endParaRPr lang="en-US" dirty="0"/>
              </a:p>
            </p:txBody>
          </p:sp>
        </mc:Choice>
        <mc:Fallback xmlns="">
          <p:sp>
            <p:nvSpPr>
              <p:cNvPr id="42" name="Rectangle 41"/>
              <p:cNvSpPr>
                <a:spLocks noRot="1" noChangeAspect="1" noMove="1" noResize="1" noEditPoints="1" noAdjustHandles="1" noChangeArrowheads="1" noChangeShapeType="1" noTextEdit="1"/>
              </p:cNvSpPr>
              <p:nvPr/>
            </p:nvSpPr>
            <p:spPr>
              <a:xfrm>
                <a:off x="7177000" y="4755001"/>
                <a:ext cx="1216743" cy="429220"/>
              </a:xfrm>
              <a:prstGeom prst="rect">
                <a:avLst/>
              </a:prstGeom>
              <a:blipFill rotWithShape="1">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41298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347" y="167641"/>
            <a:ext cx="8229600" cy="1143000"/>
          </a:xfrm>
        </p:spPr>
        <p:txBody>
          <a:bodyPr>
            <a:normAutofit/>
          </a:bodyPr>
          <a:lstStyle/>
          <a:p>
            <a:r>
              <a:rPr lang="en-US" dirty="0" smtClean="0"/>
              <a:t>Open Source MRM analysis tools</a:t>
            </a:r>
            <a:endParaRPr lang="en-US"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626" t="9155" r="33285" b="6250"/>
          <a:stretch/>
        </p:blipFill>
        <p:spPr bwMode="auto">
          <a:xfrm>
            <a:off x="2374095" y="1295401"/>
            <a:ext cx="4560105" cy="5410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32662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1"/>
            <a:ext cx="8839200" cy="1447800"/>
          </a:xfrm>
        </p:spPr>
        <p:txBody>
          <a:bodyPr>
            <a:normAutofit/>
          </a:bodyPr>
          <a:lstStyle/>
          <a:p>
            <a:pPr marL="0" indent="0" algn="ctr">
              <a:buNone/>
            </a:pPr>
            <a:r>
              <a:rPr lang="en-US" dirty="0" smtClean="0"/>
              <a:t>Skyline digests proteins and fragments peptides and uses spectral library to find transition intensity </a:t>
            </a:r>
          </a:p>
          <a:p>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151" t="12104" r="11402" b="12383"/>
          <a:stretch/>
        </p:blipFill>
        <p:spPr bwMode="auto">
          <a:xfrm>
            <a:off x="1219200" y="2664864"/>
            <a:ext cx="6705600" cy="4161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457200" y="274638"/>
            <a:ext cx="8229600" cy="1143000"/>
          </a:xfrm>
        </p:spPr>
        <p:txBody>
          <a:bodyPr>
            <a:normAutofit fontScale="90000"/>
          </a:bodyPr>
          <a:lstStyle/>
          <a:p>
            <a:r>
              <a:rPr lang="en-US" dirty="0" smtClean="0"/>
              <a:t>SKYLINE for creating targeted MS/MS methods</a:t>
            </a:r>
            <a:endParaRPr lang="en-US" dirty="0"/>
          </a:p>
        </p:txBody>
      </p:sp>
    </p:spTree>
    <p:extLst>
      <p:ext uri="{BB962C8B-B14F-4D97-AF65-F5344CB8AC3E}">
        <p14:creationId xmlns:p14="http://schemas.microsoft.com/office/powerpoint/2010/main" val="13938657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Skyline for MRM: Method Building</a:t>
            </a:r>
            <a:endParaRPr lang="en-US" dirty="0"/>
          </a:p>
        </p:txBody>
      </p:sp>
      <p:sp>
        <p:nvSpPr>
          <p:cNvPr id="3" name="Content Placeholder 2"/>
          <p:cNvSpPr>
            <a:spLocks noGrp="1"/>
          </p:cNvSpPr>
          <p:nvPr>
            <p:ph idx="1"/>
          </p:nvPr>
        </p:nvSpPr>
        <p:spPr>
          <a:xfrm>
            <a:off x="0" y="5257800"/>
            <a:ext cx="8991600" cy="1401763"/>
          </a:xfrm>
        </p:spPr>
        <p:txBody>
          <a:bodyPr>
            <a:normAutofit/>
          </a:bodyPr>
          <a:lstStyle/>
          <a:p>
            <a:pPr marL="0" indent="0">
              <a:buNone/>
            </a:pPr>
            <a:r>
              <a:rPr lang="en-US" dirty="0" smtClean="0"/>
              <a:t>Input all peptides of interest</a:t>
            </a:r>
          </a:p>
          <a:p>
            <a:pPr marL="0" indent="0">
              <a:buNone/>
            </a:pPr>
            <a:r>
              <a:rPr lang="en-US" dirty="0" smtClean="0"/>
              <a:t>Shows graphs of MS/MS spectra from spectral library</a:t>
            </a:r>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066800"/>
            <a:ext cx="6858000" cy="4226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77036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Helps generate </a:t>
            </a:r>
            <a:r>
              <a:rPr lang="en-US" dirty="0" err="1" smtClean="0"/>
              <a:t>protetypic</a:t>
            </a:r>
            <a:r>
              <a:rPr lang="en-US" dirty="0" smtClean="0"/>
              <a:t> peptide lists using MS/MS spectral libraries </a:t>
            </a:r>
          </a:p>
          <a:p>
            <a:r>
              <a:rPr lang="en-US" dirty="0" smtClean="0"/>
              <a:t>Find which peptides can be measured in specific matrix </a:t>
            </a:r>
          </a:p>
          <a:p>
            <a:r>
              <a:rPr lang="en-US" dirty="0" smtClean="0"/>
              <a:t>Find best transitions to measure for a peptide</a:t>
            </a:r>
          </a:p>
          <a:p>
            <a:r>
              <a:rPr lang="en-US" dirty="0" smtClean="0"/>
              <a:t>Creates transition lists and vendor-specific instrument methods for MRM </a:t>
            </a:r>
            <a:r>
              <a:rPr lang="en-US" dirty="0" err="1" smtClean="0"/>
              <a:t>experiements</a:t>
            </a:r>
            <a:endParaRPr lang="en-US" dirty="0" smtClean="0"/>
          </a:p>
        </p:txBody>
      </p:sp>
      <p:sp>
        <p:nvSpPr>
          <p:cNvPr id="4" name="Title 1"/>
          <p:cNvSpPr>
            <a:spLocks noGrp="1"/>
          </p:cNvSpPr>
          <p:nvPr>
            <p:ph type="title"/>
          </p:nvPr>
        </p:nvSpPr>
        <p:spPr>
          <a:xfrm>
            <a:off x="457200" y="274638"/>
            <a:ext cx="8229600" cy="1143000"/>
          </a:xfrm>
        </p:spPr>
        <p:txBody>
          <a:bodyPr>
            <a:normAutofit fontScale="90000"/>
          </a:bodyPr>
          <a:lstStyle/>
          <a:p>
            <a:r>
              <a:rPr lang="en-US" dirty="0" smtClean="0"/>
              <a:t>Skyline for MRM: </a:t>
            </a:r>
            <a:br>
              <a:rPr lang="en-US" dirty="0" smtClean="0"/>
            </a:br>
            <a:r>
              <a:rPr lang="en-US" dirty="0" smtClean="0"/>
              <a:t>Method Building</a:t>
            </a:r>
            <a:endParaRPr lang="en-US" dirty="0"/>
          </a:p>
        </p:txBody>
      </p:sp>
    </p:spTree>
    <p:extLst>
      <p:ext uri="{BB962C8B-B14F-4D97-AF65-F5344CB8AC3E}">
        <p14:creationId xmlns:p14="http://schemas.microsoft.com/office/powerpoint/2010/main" val="12988853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686800" cy="1143000"/>
          </a:xfrm>
        </p:spPr>
        <p:txBody>
          <a:bodyPr>
            <a:normAutofit fontScale="90000"/>
          </a:bodyPr>
          <a:lstStyle/>
          <a:p>
            <a:r>
              <a:rPr lang="en-US" dirty="0" smtClean="0"/>
              <a:t>Multiple Reaction Monitoring (MRM) Selected Reaction Monitoring (SRM)</a:t>
            </a:r>
            <a:endParaRPr lang="en-US" dirty="0"/>
          </a:p>
        </p:txBody>
      </p:sp>
      <p:sp>
        <p:nvSpPr>
          <p:cNvPr id="3" name="Content Placeholder 2"/>
          <p:cNvSpPr>
            <a:spLocks noGrp="1"/>
          </p:cNvSpPr>
          <p:nvPr>
            <p:ph idx="1"/>
          </p:nvPr>
        </p:nvSpPr>
        <p:spPr>
          <a:xfrm>
            <a:off x="304800" y="1600200"/>
            <a:ext cx="8458200" cy="1981200"/>
          </a:xfrm>
        </p:spPr>
        <p:txBody>
          <a:bodyPr>
            <a:normAutofit fontScale="77500" lnSpcReduction="20000"/>
          </a:bodyPr>
          <a:lstStyle/>
          <a:p>
            <a:r>
              <a:rPr lang="en-US" dirty="0" smtClean="0"/>
              <a:t>Triple </a:t>
            </a:r>
            <a:r>
              <a:rPr lang="en-US" dirty="0" err="1" smtClean="0"/>
              <a:t>Quadrupole</a:t>
            </a:r>
            <a:r>
              <a:rPr lang="en-US" dirty="0" smtClean="0"/>
              <a:t> acts as ion filters</a:t>
            </a:r>
          </a:p>
          <a:p>
            <a:r>
              <a:rPr lang="en-US" dirty="0" smtClean="0"/>
              <a:t>Precursor selected in first mass analyzer (Q1)</a:t>
            </a:r>
          </a:p>
          <a:p>
            <a:r>
              <a:rPr lang="en-US" dirty="0" smtClean="0"/>
              <a:t>Fragmented by collision activated dissociation (Q2)</a:t>
            </a:r>
          </a:p>
          <a:p>
            <a:r>
              <a:rPr lang="en-US" dirty="0" smtClean="0"/>
              <a:t>One or several of the fragments are specifically measured in the second mass analyzer (Q3)</a:t>
            </a:r>
          </a:p>
          <a:p>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4812" y="3581400"/>
            <a:ext cx="5752473" cy="3166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9093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Skyline for MRM: Quantification</a:t>
            </a:r>
            <a:endParaRPr lang="en-US" dirty="0"/>
          </a:p>
        </p:txBody>
      </p:sp>
      <p:sp>
        <p:nvSpPr>
          <p:cNvPr id="3" name="Content Placeholder 2"/>
          <p:cNvSpPr>
            <a:spLocks noGrp="1"/>
          </p:cNvSpPr>
          <p:nvPr>
            <p:ph idx="1"/>
          </p:nvPr>
        </p:nvSpPr>
        <p:spPr>
          <a:xfrm>
            <a:off x="130807" y="1371600"/>
            <a:ext cx="8229600" cy="1295400"/>
          </a:xfrm>
        </p:spPr>
        <p:txBody>
          <a:bodyPr>
            <a:normAutofit fontScale="85000" lnSpcReduction="20000"/>
          </a:bodyPr>
          <a:lstStyle/>
          <a:p>
            <a:r>
              <a:rPr lang="en-US" dirty="0" smtClean="0"/>
              <a:t>Import raw files into skyline </a:t>
            </a:r>
          </a:p>
          <a:p>
            <a:r>
              <a:rPr lang="en-US" dirty="0" smtClean="0"/>
              <a:t>Pick peptide of interest</a:t>
            </a:r>
          </a:p>
          <a:p>
            <a:r>
              <a:rPr lang="en-US" dirty="0" smtClean="0"/>
              <a:t>Check standard peaks </a:t>
            </a:r>
            <a:endParaRPr lang="en-US"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092" t="7787" r="15552" b="46517"/>
          <a:stretch/>
        </p:blipFill>
        <p:spPr bwMode="auto">
          <a:xfrm>
            <a:off x="119921" y="2895600"/>
            <a:ext cx="9024079" cy="3342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77036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Skyline for MRM: Quantification</a:t>
            </a:r>
            <a:endParaRPr lang="en-US" dirty="0"/>
          </a:p>
        </p:txBody>
      </p:sp>
      <p:sp>
        <p:nvSpPr>
          <p:cNvPr id="3" name="Content Placeholder 2"/>
          <p:cNvSpPr>
            <a:spLocks noGrp="1"/>
          </p:cNvSpPr>
          <p:nvPr>
            <p:ph idx="1"/>
          </p:nvPr>
        </p:nvSpPr>
        <p:spPr>
          <a:xfrm>
            <a:off x="130807" y="1371600"/>
            <a:ext cx="8229600" cy="1295400"/>
          </a:xfrm>
        </p:spPr>
        <p:txBody>
          <a:bodyPr>
            <a:normAutofit fontScale="92500" lnSpcReduction="20000"/>
          </a:bodyPr>
          <a:lstStyle/>
          <a:p>
            <a:r>
              <a:rPr lang="en-US" dirty="0" smtClean="0"/>
              <a:t>Use the heavy standard PAR to make calibration curve </a:t>
            </a:r>
          </a:p>
          <a:p>
            <a:r>
              <a:rPr lang="en-US" dirty="0" smtClean="0"/>
              <a:t>Determine sample quantity based on curve</a:t>
            </a:r>
            <a:endParaRPr lang="en-US" dirty="0"/>
          </a:p>
        </p:txBody>
      </p:sp>
      <p:pic>
        <p:nvPicPr>
          <p:cNvPr id="614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4860" t="25295" r="16319" b="20224"/>
          <a:stretch/>
        </p:blipFill>
        <p:spPr bwMode="auto">
          <a:xfrm>
            <a:off x="0" y="2667000"/>
            <a:ext cx="8954219" cy="3985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64840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SWATH-MS: Data Collection</a:t>
            </a:r>
            <a:endParaRPr lang="en-US" dirty="0"/>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645" t="30953" r="73502" b="31967"/>
          <a:stretch/>
        </p:blipFill>
        <p:spPr bwMode="auto">
          <a:xfrm>
            <a:off x="1636023" y="3839311"/>
            <a:ext cx="2713220" cy="2712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334375" y="4746674"/>
            <a:ext cx="4382162" cy="646331"/>
          </a:xfrm>
          <a:prstGeom prst="rect">
            <a:avLst/>
          </a:prstGeom>
          <a:noFill/>
        </p:spPr>
        <p:txBody>
          <a:bodyPr wrap="none" rtlCol="0">
            <a:spAutoFit/>
          </a:bodyPr>
          <a:lstStyle/>
          <a:p>
            <a:r>
              <a:rPr lang="en-US" dirty="0" smtClean="0"/>
              <a:t>32 discrete precursor isolation windows of </a:t>
            </a:r>
          </a:p>
          <a:p>
            <a:r>
              <a:rPr lang="en-US" dirty="0" smtClean="0"/>
              <a:t>25–Da width across the 400-1200  m/z range</a:t>
            </a:r>
            <a:endParaRPr lang="en-US" dirty="0"/>
          </a:p>
        </p:txBody>
      </p:sp>
      <p:sp>
        <p:nvSpPr>
          <p:cNvPr id="6" name="TextBox 5"/>
          <p:cNvSpPr txBox="1"/>
          <p:nvPr/>
        </p:nvSpPr>
        <p:spPr>
          <a:xfrm>
            <a:off x="7187418" y="6418452"/>
            <a:ext cx="1777218" cy="369332"/>
          </a:xfrm>
          <a:prstGeom prst="rect">
            <a:avLst/>
          </a:prstGeom>
          <a:noFill/>
        </p:spPr>
        <p:txBody>
          <a:bodyPr wrap="none" rtlCol="0">
            <a:spAutoFit/>
          </a:bodyPr>
          <a:lstStyle/>
          <a:p>
            <a:r>
              <a:rPr lang="en-US" dirty="0" err="1" smtClean="0"/>
              <a:t>Gillet</a:t>
            </a:r>
            <a:r>
              <a:rPr lang="en-US" dirty="0" smtClean="0"/>
              <a:t> et al., 2012</a:t>
            </a:r>
            <a:endParaRPr lang="en-US" dirty="0"/>
          </a:p>
        </p:txBody>
      </p:sp>
      <p:sp>
        <p:nvSpPr>
          <p:cNvPr id="8" name="Content Placeholder 2"/>
          <p:cNvSpPr txBox="1">
            <a:spLocks/>
          </p:cNvSpPr>
          <p:nvPr/>
        </p:nvSpPr>
        <p:spPr>
          <a:xfrm>
            <a:off x="457200" y="533400"/>
            <a:ext cx="8229600" cy="30178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smtClean="0"/>
          </a:p>
          <a:p>
            <a:r>
              <a:rPr lang="en-US" sz="2400" dirty="0" smtClean="0"/>
              <a:t>Data acquired on </a:t>
            </a:r>
            <a:r>
              <a:rPr lang="en-US" sz="2400" dirty="0" err="1" smtClean="0"/>
              <a:t>quadrupole-quadrupole</a:t>
            </a:r>
            <a:r>
              <a:rPr lang="en-US" sz="2400" dirty="0" smtClean="0"/>
              <a:t> TOF high resolution instrument cycling through 32-consecutive 25-Da precursor isolation windows (swaths).  </a:t>
            </a:r>
          </a:p>
          <a:p>
            <a:r>
              <a:rPr lang="en-US" sz="2400" dirty="0" smtClean="0"/>
              <a:t>Generates fragment ion spectra for all precursor ions within a user defined precursor retention time and m/z </a:t>
            </a:r>
          </a:p>
          <a:p>
            <a:r>
              <a:rPr lang="en-US" sz="2400" dirty="0" smtClean="0"/>
              <a:t>Records the fragment ion spectra as complex fragment ion maps </a:t>
            </a:r>
            <a:endParaRPr lang="en-US" sz="2400" dirty="0"/>
          </a:p>
        </p:txBody>
      </p:sp>
    </p:spTree>
    <p:extLst>
      <p:ext uri="{BB962C8B-B14F-4D97-AF65-F5344CB8AC3E}">
        <p14:creationId xmlns:p14="http://schemas.microsoft.com/office/powerpoint/2010/main" val="28299498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SWATH-MS: Data Analysis</a:t>
            </a:r>
            <a:endParaRPr lang="en-US" dirty="0"/>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148" t="38889" r="44238" b="2049"/>
          <a:stretch/>
        </p:blipFill>
        <p:spPr bwMode="auto">
          <a:xfrm>
            <a:off x="2421583" y="1371600"/>
            <a:ext cx="6715593" cy="4320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0" y="2300742"/>
            <a:ext cx="2590800" cy="1600438"/>
          </a:xfrm>
          <a:prstGeom prst="rect">
            <a:avLst/>
          </a:prstGeom>
        </p:spPr>
        <p:txBody>
          <a:bodyPr wrap="square">
            <a:spAutoFit/>
          </a:bodyPr>
          <a:lstStyle/>
          <a:p>
            <a:pPr marL="342900" indent="-342900">
              <a:buAutoNum type="arabicPeriod"/>
            </a:pPr>
            <a:r>
              <a:rPr lang="en-US" sz="1400" dirty="0" smtClean="0"/>
              <a:t>From spectral libraries, find fragment ion maps for peptides of interest</a:t>
            </a:r>
          </a:p>
          <a:p>
            <a:pPr marL="342900" indent="-342900">
              <a:buAutoNum type="arabicPeriod"/>
            </a:pPr>
            <a:r>
              <a:rPr lang="en-US" sz="1400" dirty="0" smtClean="0"/>
              <a:t>Mine the SWATH data for these spectra </a:t>
            </a:r>
          </a:p>
          <a:p>
            <a:pPr marL="342900" indent="-342900">
              <a:buAutoNum type="arabicPeriod"/>
            </a:pPr>
            <a:r>
              <a:rPr lang="en-US" sz="1400" dirty="0" smtClean="0"/>
              <a:t>Extract fragment ion traces for quantification</a:t>
            </a:r>
          </a:p>
        </p:txBody>
      </p:sp>
      <p:sp>
        <p:nvSpPr>
          <p:cNvPr id="8" name="Rectangle 7"/>
          <p:cNvSpPr/>
          <p:nvPr/>
        </p:nvSpPr>
        <p:spPr>
          <a:xfrm>
            <a:off x="5779379" y="1138015"/>
            <a:ext cx="2590800" cy="307777"/>
          </a:xfrm>
          <a:prstGeom prst="rect">
            <a:avLst/>
          </a:prstGeom>
        </p:spPr>
        <p:txBody>
          <a:bodyPr wrap="square">
            <a:spAutoFit/>
          </a:bodyPr>
          <a:lstStyle/>
          <a:p>
            <a:r>
              <a:rPr lang="en-US" sz="1400" dirty="0" smtClean="0"/>
              <a:t>Complete mass fragment spectra</a:t>
            </a:r>
          </a:p>
        </p:txBody>
      </p:sp>
      <p:sp>
        <p:nvSpPr>
          <p:cNvPr id="9" name="Rectangle 8"/>
          <p:cNvSpPr/>
          <p:nvPr/>
        </p:nvSpPr>
        <p:spPr>
          <a:xfrm>
            <a:off x="5029200" y="5772301"/>
            <a:ext cx="4107976" cy="523220"/>
          </a:xfrm>
          <a:prstGeom prst="rect">
            <a:avLst/>
          </a:prstGeom>
        </p:spPr>
        <p:txBody>
          <a:bodyPr wrap="square">
            <a:spAutoFit/>
          </a:bodyPr>
          <a:lstStyle/>
          <a:p>
            <a:pPr algn="ctr"/>
            <a:r>
              <a:rPr lang="en-US" sz="1400" dirty="0" smtClean="0"/>
              <a:t>Endogenous (open) </a:t>
            </a:r>
            <a:r>
              <a:rPr lang="en-US" sz="1400" smtClean="0"/>
              <a:t>and reference peptide </a:t>
            </a:r>
            <a:r>
              <a:rPr lang="en-US" sz="1400" dirty="0" smtClean="0"/>
              <a:t>(closed) y4/y10 fragments </a:t>
            </a:r>
          </a:p>
        </p:txBody>
      </p:sp>
      <p:sp>
        <p:nvSpPr>
          <p:cNvPr id="10" name="TextBox 9"/>
          <p:cNvSpPr txBox="1"/>
          <p:nvPr/>
        </p:nvSpPr>
        <p:spPr>
          <a:xfrm>
            <a:off x="7187418" y="6418452"/>
            <a:ext cx="1777218" cy="369332"/>
          </a:xfrm>
          <a:prstGeom prst="rect">
            <a:avLst/>
          </a:prstGeom>
          <a:noFill/>
        </p:spPr>
        <p:txBody>
          <a:bodyPr wrap="none" rtlCol="0">
            <a:spAutoFit/>
          </a:bodyPr>
          <a:lstStyle/>
          <a:p>
            <a:r>
              <a:rPr lang="en-US" dirty="0" err="1" smtClean="0"/>
              <a:t>Gillet</a:t>
            </a:r>
            <a:r>
              <a:rPr lang="en-US" dirty="0" smtClean="0"/>
              <a:t> et al., 2012</a:t>
            </a:r>
            <a:endParaRPr lang="en-US" dirty="0"/>
          </a:p>
        </p:txBody>
      </p:sp>
    </p:spTree>
    <p:extLst>
      <p:ext uri="{BB962C8B-B14F-4D97-AF65-F5344CB8AC3E}">
        <p14:creationId xmlns:p14="http://schemas.microsoft.com/office/powerpoint/2010/main" val="8346465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SWATH-MS Fragment Ion Interferences</a:t>
            </a:r>
            <a:endParaRPr lang="en-US" dirty="0"/>
          </a:p>
        </p:txBody>
      </p:sp>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7446" t="32790" r="36016" b="27799"/>
          <a:stretch/>
        </p:blipFill>
        <p:spPr bwMode="auto">
          <a:xfrm>
            <a:off x="2057400" y="1600200"/>
            <a:ext cx="4876800" cy="4071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Connector 6"/>
          <p:cNvCxnSpPr/>
          <p:nvPr/>
        </p:nvCxnSpPr>
        <p:spPr>
          <a:xfrm>
            <a:off x="3619500" y="5638800"/>
            <a:ext cx="0" cy="53340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191979" y="6172200"/>
            <a:ext cx="855042" cy="369332"/>
          </a:xfrm>
          <a:prstGeom prst="rect">
            <a:avLst/>
          </a:prstGeom>
          <a:noFill/>
        </p:spPr>
        <p:txBody>
          <a:bodyPr wrap="none" rtlCol="0">
            <a:spAutoFit/>
          </a:bodyPr>
          <a:lstStyle/>
          <a:p>
            <a:r>
              <a:rPr lang="en-US" dirty="0" smtClean="0"/>
              <a:t>SWATH</a:t>
            </a:r>
            <a:endParaRPr lang="en-US" dirty="0"/>
          </a:p>
        </p:txBody>
      </p:sp>
      <p:cxnSp>
        <p:nvCxnSpPr>
          <p:cNvPr id="10" name="Straight Connector 9"/>
          <p:cNvCxnSpPr/>
          <p:nvPr/>
        </p:nvCxnSpPr>
        <p:spPr>
          <a:xfrm>
            <a:off x="4732867" y="5638800"/>
            <a:ext cx="0" cy="533400"/>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962400" y="6137831"/>
            <a:ext cx="1617622" cy="646331"/>
          </a:xfrm>
          <a:prstGeom prst="rect">
            <a:avLst/>
          </a:prstGeom>
          <a:noFill/>
        </p:spPr>
        <p:txBody>
          <a:bodyPr wrap="none" rtlCol="0">
            <a:spAutoFit/>
          </a:bodyPr>
          <a:lstStyle/>
          <a:p>
            <a:pPr algn="ctr"/>
            <a:r>
              <a:rPr lang="en-US" dirty="0" smtClean="0"/>
              <a:t>Low Resolution</a:t>
            </a:r>
          </a:p>
          <a:p>
            <a:pPr algn="ctr"/>
            <a:r>
              <a:rPr lang="en-US" dirty="0" smtClean="0"/>
              <a:t> Instruments</a:t>
            </a:r>
            <a:endParaRPr lang="en-US" dirty="0"/>
          </a:p>
        </p:txBody>
      </p:sp>
      <p:cxnSp>
        <p:nvCxnSpPr>
          <p:cNvPr id="13" name="Straight Connector 12"/>
          <p:cNvCxnSpPr/>
          <p:nvPr/>
        </p:nvCxnSpPr>
        <p:spPr>
          <a:xfrm>
            <a:off x="6177622" y="5562600"/>
            <a:ext cx="0" cy="53340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497243" y="6099743"/>
            <a:ext cx="1360757" cy="646331"/>
          </a:xfrm>
          <a:prstGeom prst="rect">
            <a:avLst/>
          </a:prstGeom>
          <a:noFill/>
        </p:spPr>
        <p:txBody>
          <a:bodyPr wrap="none" rtlCol="0">
            <a:spAutoFit/>
          </a:bodyPr>
          <a:lstStyle/>
          <a:p>
            <a:pPr algn="ctr"/>
            <a:r>
              <a:rPr lang="en-US" dirty="0" smtClean="0"/>
              <a:t>No isolation </a:t>
            </a:r>
          </a:p>
          <a:p>
            <a:pPr algn="ctr"/>
            <a:r>
              <a:rPr lang="en-US" dirty="0" smtClean="0"/>
              <a:t>window</a:t>
            </a:r>
            <a:endParaRPr lang="en-US" dirty="0"/>
          </a:p>
        </p:txBody>
      </p:sp>
      <p:sp>
        <p:nvSpPr>
          <p:cNvPr id="9" name="Rectangle 8"/>
          <p:cNvSpPr/>
          <p:nvPr/>
        </p:nvSpPr>
        <p:spPr>
          <a:xfrm>
            <a:off x="3911600" y="5116830"/>
            <a:ext cx="1879600" cy="32766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276600" y="5116830"/>
            <a:ext cx="576072" cy="327660"/>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0</a:t>
            </a:r>
            <a:endParaRPr lang="en-US" dirty="0"/>
          </a:p>
        </p:txBody>
      </p:sp>
      <p:sp>
        <p:nvSpPr>
          <p:cNvPr id="19" name="Rectangle 18"/>
          <p:cNvSpPr/>
          <p:nvPr/>
        </p:nvSpPr>
        <p:spPr>
          <a:xfrm>
            <a:off x="5824728" y="5116830"/>
            <a:ext cx="576072" cy="32766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0</a:t>
            </a:r>
            <a:endParaRPr lang="en-US" dirty="0"/>
          </a:p>
        </p:txBody>
      </p:sp>
      <p:sp>
        <p:nvSpPr>
          <p:cNvPr id="20" name="Rectangle 19"/>
          <p:cNvSpPr/>
          <p:nvPr/>
        </p:nvSpPr>
        <p:spPr>
          <a:xfrm>
            <a:off x="2667000" y="5116830"/>
            <a:ext cx="576072" cy="32766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0</a:t>
            </a:r>
            <a:endParaRPr lang="en-US" dirty="0"/>
          </a:p>
        </p:txBody>
      </p:sp>
      <p:cxnSp>
        <p:nvCxnSpPr>
          <p:cNvPr id="21" name="Straight Connector 20"/>
          <p:cNvCxnSpPr/>
          <p:nvPr/>
        </p:nvCxnSpPr>
        <p:spPr>
          <a:xfrm>
            <a:off x="2895600" y="5611016"/>
            <a:ext cx="0" cy="53340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535653" y="6171310"/>
            <a:ext cx="612668" cy="369332"/>
          </a:xfrm>
          <a:prstGeom prst="rect">
            <a:avLst/>
          </a:prstGeom>
          <a:noFill/>
        </p:spPr>
        <p:txBody>
          <a:bodyPr wrap="none" rtlCol="0">
            <a:spAutoFit/>
          </a:bodyPr>
          <a:lstStyle/>
          <a:p>
            <a:r>
              <a:rPr lang="en-US" dirty="0" smtClean="0"/>
              <a:t>SRM</a:t>
            </a:r>
            <a:endParaRPr lang="en-US" dirty="0"/>
          </a:p>
        </p:txBody>
      </p:sp>
      <p:sp>
        <p:nvSpPr>
          <p:cNvPr id="23" name="TextBox 22"/>
          <p:cNvSpPr txBox="1"/>
          <p:nvPr/>
        </p:nvSpPr>
        <p:spPr>
          <a:xfrm>
            <a:off x="7187418" y="6418452"/>
            <a:ext cx="1777218" cy="369332"/>
          </a:xfrm>
          <a:prstGeom prst="rect">
            <a:avLst/>
          </a:prstGeom>
          <a:noFill/>
        </p:spPr>
        <p:txBody>
          <a:bodyPr wrap="none" rtlCol="0">
            <a:spAutoFit/>
          </a:bodyPr>
          <a:lstStyle/>
          <a:p>
            <a:r>
              <a:rPr lang="en-US" dirty="0" err="1" smtClean="0"/>
              <a:t>Gillet</a:t>
            </a:r>
            <a:r>
              <a:rPr lang="en-US" dirty="0" smtClean="0"/>
              <a:t> et al., 2012</a:t>
            </a:r>
            <a:endParaRPr lang="en-US" dirty="0"/>
          </a:p>
        </p:txBody>
      </p:sp>
    </p:spTree>
    <p:extLst>
      <p:ext uri="{BB962C8B-B14F-4D97-AF65-F5344CB8AC3E}">
        <p14:creationId xmlns:p14="http://schemas.microsoft.com/office/powerpoint/2010/main" val="16410595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1143000"/>
          </a:xfrm>
        </p:spPr>
        <p:txBody>
          <a:bodyPr/>
          <a:lstStyle/>
          <a:p>
            <a:r>
              <a:rPr lang="en-US" dirty="0" smtClean="0"/>
              <a:t>Questions? </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1676400"/>
            <a:ext cx="5905500" cy="445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56501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Peptide Identification with MRM</a:t>
            </a:r>
            <a:endParaRPr lang="en-US" dirty="0"/>
          </a:p>
        </p:txBody>
      </p:sp>
      <p:sp>
        <p:nvSpPr>
          <p:cNvPr id="3" name="Content Placeholder 2"/>
          <p:cNvSpPr>
            <a:spLocks noGrp="1"/>
          </p:cNvSpPr>
          <p:nvPr>
            <p:ph idx="1"/>
          </p:nvPr>
        </p:nvSpPr>
        <p:spPr>
          <a:xfrm>
            <a:off x="497237" y="4038600"/>
            <a:ext cx="8229600" cy="2544763"/>
          </a:xfrm>
        </p:spPr>
        <p:txBody>
          <a:bodyPr>
            <a:normAutofit fontScale="77500" lnSpcReduction="20000"/>
          </a:bodyPr>
          <a:lstStyle/>
          <a:p>
            <a:r>
              <a:rPr lang="en-US" dirty="0" smtClean="0"/>
              <a:t>Transition: Precursor-Fragment ion pair are used for  protein identification</a:t>
            </a:r>
          </a:p>
          <a:p>
            <a:r>
              <a:rPr lang="en-US" dirty="0" smtClean="0"/>
              <a:t>Select both Q1 and Q3 prior to run</a:t>
            </a:r>
          </a:p>
          <a:p>
            <a:pPr lvl="1"/>
            <a:r>
              <a:rPr lang="en-US" dirty="0" smtClean="0"/>
              <a:t>Pick Q3 fragment ions based on discovery experiments, spectral libraries</a:t>
            </a:r>
          </a:p>
          <a:p>
            <a:pPr lvl="1"/>
            <a:r>
              <a:rPr lang="en-US" dirty="0" smtClean="0"/>
              <a:t>Q1 doubly or triply charged peptides</a:t>
            </a:r>
          </a:p>
          <a:p>
            <a:r>
              <a:rPr lang="en-US" dirty="0" smtClean="0"/>
              <a:t>Use the 3 most intense transitions for quantitation</a:t>
            </a:r>
            <a:endParaRPr lang="en-US" dirty="0"/>
          </a:p>
        </p:txBody>
      </p:sp>
      <p:sp>
        <p:nvSpPr>
          <p:cNvPr id="4" name="Rectangle 3"/>
          <p:cNvSpPr/>
          <p:nvPr/>
        </p:nvSpPr>
        <p:spPr>
          <a:xfrm>
            <a:off x="2438400" y="2044485"/>
            <a:ext cx="1752600" cy="9144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 name="Rectangle 4"/>
          <p:cNvSpPr/>
          <p:nvPr/>
        </p:nvSpPr>
        <p:spPr>
          <a:xfrm>
            <a:off x="4191000" y="2044485"/>
            <a:ext cx="1752600" cy="9144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6" name="Rectangle 5"/>
          <p:cNvSpPr/>
          <p:nvPr/>
        </p:nvSpPr>
        <p:spPr>
          <a:xfrm>
            <a:off x="5943600" y="2044485"/>
            <a:ext cx="1752600" cy="9144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7" name="TextBox 6"/>
          <p:cNvSpPr txBox="1"/>
          <p:nvPr/>
        </p:nvSpPr>
        <p:spPr>
          <a:xfrm>
            <a:off x="3124200" y="2958885"/>
            <a:ext cx="457176" cy="369332"/>
          </a:xfrm>
          <a:prstGeom prst="rect">
            <a:avLst/>
          </a:prstGeom>
          <a:noFill/>
        </p:spPr>
        <p:txBody>
          <a:bodyPr wrap="none" rtlCol="0">
            <a:spAutoFit/>
          </a:bodyPr>
          <a:lstStyle/>
          <a:p>
            <a:r>
              <a:rPr lang="en-US" dirty="0" smtClean="0"/>
              <a:t>Q1</a:t>
            </a:r>
            <a:endParaRPr lang="en-US" dirty="0"/>
          </a:p>
        </p:txBody>
      </p:sp>
      <p:sp>
        <p:nvSpPr>
          <p:cNvPr id="8" name="TextBox 7"/>
          <p:cNvSpPr txBox="1"/>
          <p:nvPr/>
        </p:nvSpPr>
        <p:spPr>
          <a:xfrm>
            <a:off x="4838712" y="2970509"/>
            <a:ext cx="457176" cy="369332"/>
          </a:xfrm>
          <a:prstGeom prst="rect">
            <a:avLst/>
          </a:prstGeom>
          <a:noFill/>
        </p:spPr>
        <p:txBody>
          <a:bodyPr wrap="none" rtlCol="0">
            <a:spAutoFit/>
          </a:bodyPr>
          <a:lstStyle/>
          <a:p>
            <a:r>
              <a:rPr lang="en-US" dirty="0" smtClean="0"/>
              <a:t>Q2</a:t>
            </a:r>
            <a:endParaRPr lang="en-US" dirty="0"/>
          </a:p>
        </p:txBody>
      </p:sp>
      <p:sp>
        <p:nvSpPr>
          <p:cNvPr id="9" name="TextBox 8"/>
          <p:cNvSpPr txBox="1"/>
          <p:nvPr/>
        </p:nvSpPr>
        <p:spPr>
          <a:xfrm>
            <a:off x="6591312" y="2983468"/>
            <a:ext cx="457176" cy="369332"/>
          </a:xfrm>
          <a:prstGeom prst="rect">
            <a:avLst/>
          </a:prstGeom>
          <a:noFill/>
        </p:spPr>
        <p:txBody>
          <a:bodyPr wrap="none" rtlCol="0">
            <a:spAutoFit/>
          </a:bodyPr>
          <a:lstStyle/>
          <a:p>
            <a:r>
              <a:rPr lang="en-US" dirty="0" smtClean="0"/>
              <a:t>Q3</a:t>
            </a:r>
            <a:endParaRPr lang="en-US" dirty="0"/>
          </a:p>
        </p:txBody>
      </p:sp>
      <p:sp>
        <p:nvSpPr>
          <p:cNvPr id="22" name="TextBox 21"/>
          <p:cNvSpPr txBox="1"/>
          <p:nvPr/>
        </p:nvSpPr>
        <p:spPr>
          <a:xfrm>
            <a:off x="2670132" y="1380883"/>
            <a:ext cx="1342034" cy="646331"/>
          </a:xfrm>
          <a:prstGeom prst="rect">
            <a:avLst/>
          </a:prstGeom>
          <a:noFill/>
        </p:spPr>
        <p:txBody>
          <a:bodyPr wrap="none" rtlCol="0">
            <a:spAutoFit/>
          </a:bodyPr>
          <a:lstStyle/>
          <a:p>
            <a:pPr algn="ctr"/>
            <a:r>
              <a:rPr lang="en-US" dirty="0" smtClean="0"/>
              <a:t>Mass Select </a:t>
            </a:r>
          </a:p>
          <a:p>
            <a:pPr algn="ctr"/>
            <a:r>
              <a:rPr lang="en-US" dirty="0" smtClean="0"/>
              <a:t>Precursor</a:t>
            </a:r>
            <a:endParaRPr lang="en-US" dirty="0"/>
          </a:p>
        </p:txBody>
      </p:sp>
      <p:sp>
        <p:nvSpPr>
          <p:cNvPr id="27" name="TextBox 26"/>
          <p:cNvSpPr txBox="1"/>
          <p:nvPr/>
        </p:nvSpPr>
        <p:spPr>
          <a:xfrm>
            <a:off x="4526350" y="1597076"/>
            <a:ext cx="1081899" cy="369332"/>
          </a:xfrm>
          <a:prstGeom prst="rect">
            <a:avLst/>
          </a:prstGeom>
          <a:noFill/>
        </p:spPr>
        <p:txBody>
          <a:bodyPr wrap="none" rtlCol="0">
            <a:spAutoFit/>
          </a:bodyPr>
          <a:lstStyle/>
          <a:p>
            <a:r>
              <a:rPr lang="en-US" dirty="0" smtClean="0"/>
              <a:t>Fragment</a:t>
            </a:r>
            <a:endParaRPr lang="en-US" dirty="0"/>
          </a:p>
        </p:txBody>
      </p:sp>
      <p:sp>
        <p:nvSpPr>
          <p:cNvPr id="28" name="TextBox 27"/>
          <p:cNvSpPr txBox="1"/>
          <p:nvPr/>
        </p:nvSpPr>
        <p:spPr>
          <a:xfrm>
            <a:off x="6075369" y="1299170"/>
            <a:ext cx="1489062" cy="646331"/>
          </a:xfrm>
          <a:prstGeom prst="rect">
            <a:avLst/>
          </a:prstGeom>
          <a:noFill/>
        </p:spPr>
        <p:txBody>
          <a:bodyPr wrap="none" rtlCol="0">
            <a:spAutoFit/>
          </a:bodyPr>
          <a:lstStyle/>
          <a:p>
            <a:pPr algn="ctr"/>
            <a:r>
              <a:rPr lang="en-US" dirty="0" smtClean="0"/>
              <a:t>Mass Select </a:t>
            </a:r>
          </a:p>
          <a:p>
            <a:pPr algn="ctr"/>
            <a:r>
              <a:rPr lang="en-US" dirty="0" smtClean="0"/>
              <a:t>Fragment Ion </a:t>
            </a:r>
            <a:endParaRPr lang="en-US" dirty="0"/>
          </a:p>
        </p:txBody>
      </p:sp>
      <p:sp>
        <p:nvSpPr>
          <p:cNvPr id="29" name="Freeform 28"/>
          <p:cNvSpPr/>
          <p:nvPr/>
        </p:nvSpPr>
        <p:spPr>
          <a:xfrm>
            <a:off x="4565542" y="2273107"/>
            <a:ext cx="340963" cy="139485"/>
          </a:xfrm>
          <a:custGeom>
            <a:avLst/>
            <a:gdLst>
              <a:gd name="connsiteX0" fmla="*/ 0 w 340963"/>
              <a:gd name="connsiteY0" fmla="*/ 0 h 139485"/>
              <a:gd name="connsiteX1" fmla="*/ 77492 w 340963"/>
              <a:gd name="connsiteY1" fmla="*/ 15498 h 139485"/>
              <a:gd name="connsiteX2" fmla="*/ 92990 w 340963"/>
              <a:gd name="connsiteY2" fmla="*/ 61993 h 139485"/>
              <a:gd name="connsiteX3" fmla="*/ 170482 w 340963"/>
              <a:gd name="connsiteY3" fmla="*/ 139485 h 139485"/>
              <a:gd name="connsiteX4" fmla="*/ 325465 w 340963"/>
              <a:gd name="connsiteY4" fmla="*/ 77491 h 139485"/>
              <a:gd name="connsiteX5" fmla="*/ 340963 w 340963"/>
              <a:gd name="connsiteY5" fmla="*/ 61993 h 139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963" h="139485">
                <a:moveTo>
                  <a:pt x="0" y="0"/>
                </a:moveTo>
                <a:cubicBezTo>
                  <a:pt x="25831" y="5166"/>
                  <a:pt x="55574" y="886"/>
                  <a:pt x="77492" y="15498"/>
                </a:cubicBezTo>
                <a:cubicBezTo>
                  <a:pt x="91085" y="24560"/>
                  <a:pt x="85684" y="47381"/>
                  <a:pt x="92990" y="61993"/>
                </a:cubicBezTo>
                <a:cubicBezTo>
                  <a:pt x="118820" y="113653"/>
                  <a:pt x="123988" y="108489"/>
                  <a:pt x="170482" y="139485"/>
                </a:cubicBezTo>
                <a:cubicBezTo>
                  <a:pt x="329636" y="119590"/>
                  <a:pt x="263903" y="159574"/>
                  <a:pt x="325465" y="77491"/>
                </a:cubicBezTo>
                <a:cubicBezTo>
                  <a:pt x="329849" y="71646"/>
                  <a:pt x="335797" y="67159"/>
                  <a:pt x="340963" y="6199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4767020" y="2645066"/>
            <a:ext cx="108488" cy="108488"/>
          </a:xfrm>
          <a:custGeom>
            <a:avLst/>
            <a:gdLst>
              <a:gd name="connsiteX0" fmla="*/ 0 w 108488"/>
              <a:gd name="connsiteY0" fmla="*/ 0 h 108488"/>
              <a:gd name="connsiteX1" fmla="*/ 77492 w 108488"/>
              <a:gd name="connsiteY1" fmla="*/ 61993 h 108488"/>
              <a:gd name="connsiteX2" fmla="*/ 108488 w 108488"/>
              <a:gd name="connsiteY2" fmla="*/ 108488 h 108488"/>
            </a:gdLst>
            <a:ahLst/>
            <a:cxnLst>
              <a:cxn ang="0">
                <a:pos x="connsiteX0" y="connsiteY0"/>
              </a:cxn>
              <a:cxn ang="0">
                <a:pos x="connsiteX1" y="connsiteY1"/>
              </a:cxn>
              <a:cxn ang="0">
                <a:pos x="connsiteX2" y="connsiteY2"/>
              </a:cxn>
            </a:cxnLst>
            <a:rect l="l" t="t" r="r" b="b"/>
            <a:pathLst>
              <a:path w="108488" h="108488">
                <a:moveTo>
                  <a:pt x="0" y="0"/>
                </a:moveTo>
                <a:cubicBezTo>
                  <a:pt x="25831" y="20664"/>
                  <a:pt x="54101" y="38602"/>
                  <a:pt x="77492" y="61993"/>
                </a:cubicBezTo>
                <a:cubicBezTo>
                  <a:pt x="90663" y="75164"/>
                  <a:pt x="108488" y="108488"/>
                  <a:pt x="108488" y="10848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5200973" y="2273107"/>
            <a:ext cx="232474" cy="154983"/>
          </a:xfrm>
          <a:custGeom>
            <a:avLst/>
            <a:gdLst>
              <a:gd name="connsiteX0" fmla="*/ 0 w 232474"/>
              <a:gd name="connsiteY0" fmla="*/ 154983 h 154983"/>
              <a:gd name="connsiteX1" fmla="*/ 77491 w 232474"/>
              <a:gd name="connsiteY1" fmla="*/ 77491 h 154983"/>
              <a:gd name="connsiteX2" fmla="*/ 92990 w 232474"/>
              <a:gd name="connsiteY2" fmla="*/ 30996 h 154983"/>
              <a:gd name="connsiteX3" fmla="*/ 185980 w 232474"/>
              <a:gd name="connsiteY3" fmla="*/ 0 h 154983"/>
              <a:gd name="connsiteX4" fmla="*/ 232474 w 232474"/>
              <a:gd name="connsiteY4" fmla="*/ 15498 h 154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474" h="154983">
                <a:moveTo>
                  <a:pt x="0" y="154983"/>
                </a:moveTo>
                <a:cubicBezTo>
                  <a:pt x="25830" y="129152"/>
                  <a:pt x="55573" y="106715"/>
                  <a:pt x="77491" y="77491"/>
                </a:cubicBezTo>
                <a:cubicBezTo>
                  <a:pt x="87293" y="64422"/>
                  <a:pt x="79696" y="40491"/>
                  <a:pt x="92990" y="30996"/>
                </a:cubicBezTo>
                <a:cubicBezTo>
                  <a:pt x="119577" y="12005"/>
                  <a:pt x="185980" y="0"/>
                  <a:pt x="185980" y="0"/>
                </a:cubicBezTo>
                <a:lnTo>
                  <a:pt x="232474" y="1549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5169976" y="2629568"/>
            <a:ext cx="449451" cy="154983"/>
          </a:xfrm>
          <a:custGeom>
            <a:avLst/>
            <a:gdLst>
              <a:gd name="connsiteX0" fmla="*/ 0 w 449451"/>
              <a:gd name="connsiteY0" fmla="*/ 77491 h 154983"/>
              <a:gd name="connsiteX1" fmla="*/ 123987 w 449451"/>
              <a:gd name="connsiteY1" fmla="*/ 0 h 154983"/>
              <a:gd name="connsiteX2" fmla="*/ 170482 w 449451"/>
              <a:gd name="connsiteY2" fmla="*/ 15498 h 154983"/>
              <a:gd name="connsiteX3" fmla="*/ 278970 w 449451"/>
              <a:gd name="connsiteY3" fmla="*/ 154983 h 154983"/>
              <a:gd name="connsiteX4" fmla="*/ 402956 w 449451"/>
              <a:gd name="connsiteY4" fmla="*/ 139485 h 154983"/>
              <a:gd name="connsiteX5" fmla="*/ 418455 w 449451"/>
              <a:gd name="connsiteY5" fmla="*/ 92990 h 154983"/>
              <a:gd name="connsiteX6" fmla="*/ 449451 w 449451"/>
              <a:gd name="connsiteY6" fmla="*/ 0 h 154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451" h="154983">
                <a:moveTo>
                  <a:pt x="0" y="77491"/>
                </a:moveTo>
                <a:cubicBezTo>
                  <a:pt x="24546" y="57854"/>
                  <a:pt x="78558" y="0"/>
                  <a:pt x="123987" y="0"/>
                </a:cubicBezTo>
                <a:cubicBezTo>
                  <a:pt x="140324" y="0"/>
                  <a:pt x="154984" y="10332"/>
                  <a:pt x="170482" y="15498"/>
                </a:cubicBezTo>
                <a:cubicBezTo>
                  <a:pt x="244633" y="126725"/>
                  <a:pt x="206133" y="82146"/>
                  <a:pt x="278970" y="154983"/>
                </a:cubicBezTo>
                <a:cubicBezTo>
                  <a:pt x="320299" y="149817"/>
                  <a:pt x="364895" y="156401"/>
                  <a:pt x="402956" y="139485"/>
                </a:cubicBezTo>
                <a:cubicBezTo>
                  <a:pt x="417885" y="132850"/>
                  <a:pt x="414493" y="108839"/>
                  <a:pt x="418455" y="92990"/>
                </a:cubicBezTo>
                <a:cubicBezTo>
                  <a:pt x="441030" y="2689"/>
                  <a:pt x="413761" y="35690"/>
                  <a:pt x="449451"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4317569" y="2504920"/>
            <a:ext cx="294468" cy="295129"/>
          </a:xfrm>
          <a:custGeom>
            <a:avLst/>
            <a:gdLst>
              <a:gd name="connsiteX0" fmla="*/ 0 w 294468"/>
              <a:gd name="connsiteY0" fmla="*/ 16160 h 295129"/>
              <a:gd name="connsiteX1" fmla="*/ 139485 w 294468"/>
              <a:gd name="connsiteY1" fmla="*/ 16160 h 295129"/>
              <a:gd name="connsiteX2" fmla="*/ 170482 w 294468"/>
              <a:gd name="connsiteY2" fmla="*/ 109150 h 295129"/>
              <a:gd name="connsiteX3" fmla="*/ 185980 w 294468"/>
              <a:gd name="connsiteY3" fmla="*/ 155645 h 295129"/>
              <a:gd name="connsiteX4" fmla="*/ 139485 w 294468"/>
              <a:gd name="connsiteY4" fmla="*/ 186641 h 295129"/>
              <a:gd name="connsiteX5" fmla="*/ 154984 w 294468"/>
              <a:gd name="connsiteY5" fmla="*/ 233136 h 295129"/>
              <a:gd name="connsiteX6" fmla="*/ 263472 w 294468"/>
              <a:gd name="connsiteY6" fmla="*/ 264133 h 295129"/>
              <a:gd name="connsiteX7" fmla="*/ 294468 w 294468"/>
              <a:gd name="connsiteY7" fmla="*/ 295129 h 295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4468" h="295129">
                <a:moveTo>
                  <a:pt x="0" y="16160"/>
                </a:moveTo>
                <a:cubicBezTo>
                  <a:pt x="25759" y="11008"/>
                  <a:pt x="110657" y="-17473"/>
                  <a:pt x="139485" y="16160"/>
                </a:cubicBezTo>
                <a:cubicBezTo>
                  <a:pt x="160748" y="40968"/>
                  <a:pt x="160150" y="78153"/>
                  <a:pt x="170482" y="109150"/>
                </a:cubicBezTo>
                <a:lnTo>
                  <a:pt x="185980" y="155645"/>
                </a:lnTo>
                <a:cubicBezTo>
                  <a:pt x="170482" y="165977"/>
                  <a:pt x="146403" y="169347"/>
                  <a:pt x="139485" y="186641"/>
                </a:cubicBezTo>
                <a:cubicBezTo>
                  <a:pt x="133418" y="201809"/>
                  <a:pt x="143432" y="221584"/>
                  <a:pt x="154984" y="233136"/>
                </a:cubicBezTo>
                <a:cubicBezTo>
                  <a:pt x="162599" y="240751"/>
                  <a:pt x="262671" y="263733"/>
                  <a:pt x="263472" y="264133"/>
                </a:cubicBezTo>
                <a:cubicBezTo>
                  <a:pt x="276541" y="270668"/>
                  <a:pt x="284136" y="284797"/>
                  <a:pt x="294468" y="29512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4937502" y="2211114"/>
            <a:ext cx="0" cy="0"/>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4906505" y="2226612"/>
            <a:ext cx="186063" cy="139485"/>
          </a:xfrm>
          <a:custGeom>
            <a:avLst/>
            <a:gdLst>
              <a:gd name="connsiteX0" fmla="*/ 0 w 186063"/>
              <a:gd name="connsiteY0" fmla="*/ 0 h 139485"/>
              <a:gd name="connsiteX1" fmla="*/ 154983 w 186063"/>
              <a:gd name="connsiteY1" fmla="*/ 15498 h 139485"/>
              <a:gd name="connsiteX2" fmla="*/ 185980 w 186063"/>
              <a:gd name="connsiteY2" fmla="*/ 139485 h 139485"/>
            </a:gdLst>
            <a:ahLst/>
            <a:cxnLst>
              <a:cxn ang="0">
                <a:pos x="connsiteX0" y="connsiteY0"/>
              </a:cxn>
              <a:cxn ang="0">
                <a:pos x="connsiteX1" y="connsiteY1"/>
              </a:cxn>
              <a:cxn ang="0">
                <a:pos x="connsiteX2" y="connsiteY2"/>
              </a:cxn>
            </a:cxnLst>
            <a:rect l="l" t="t" r="r" b="b"/>
            <a:pathLst>
              <a:path w="186063" h="139485">
                <a:moveTo>
                  <a:pt x="0" y="0"/>
                </a:moveTo>
                <a:lnTo>
                  <a:pt x="154983" y="15498"/>
                </a:lnTo>
                <a:cubicBezTo>
                  <a:pt x="189247" y="35486"/>
                  <a:pt x="185980" y="102000"/>
                  <a:pt x="185980" y="13948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5603929" y="2195615"/>
            <a:ext cx="77491" cy="232475"/>
          </a:xfrm>
          <a:custGeom>
            <a:avLst/>
            <a:gdLst>
              <a:gd name="connsiteX0" fmla="*/ 0 w 77491"/>
              <a:gd name="connsiteY0" fmla="*/ 0 h 232475"/>
              <a:gd name="connsiteX1" fmla="*/ 61993 w 77491"/>
              <a:gd name="connsiteY1" fmla="*/ 77492 h 232475"/>
              <a:gd name="connsiteX2" fmla="*/ 46495 w 77491"/>
              <a:gd name="connsiteY2" fmla="*/ 170482 h 232475"/>
              <a:gd name="connsiteX3" fmla="*/ 77491 w 77491"/>
              <a:gd name="connsiteY3" fmla="*/ 232475 h 232475"/>
            </a:gdLst>
            <a:ahLst/>
            <a:cxnLst>
              <a:cxn ang="0">
                <a:pos x="connsiteX0" y="connsiteY0"/>
              </a:cxn>
              <a:cxn ang="0">
                <a:pos x="connsiteX1" y="connsiteY1"/>
              </a:cxn>
              <a:cxn ang="0">
                <a:pos x="connsiteX2" y="connsiteY2"/>
              </a:cxn>
              <a:cxn ang="0">
                <a:pos x="connsiteX3" y="connsiteY3"/>
              </a:cxn>
            </a:cxnLst>
            <a:rect l="l" t="t" r="r" b="b"/>
            <a:pathLst>
              <a:path w="77491" h="232475">
                <a:moveTo>
                  <a:pt x="0" y="0"/>
                </a:moveTo>
                <a:cubicBezTo>
                  <a:pt x="20664" y="25831"/>
                  <a:pt x="53289" y="45578"/>
                  <a:pt x="61993" y="77492"/>
                </a:cubicBezTo>
                <a:cubicBezTo>
                  <a:pt x="70261" y="107809"/>
                  <a:pt x="46495" y="139058"/>
                  <a:pt x="46495" y="170482"/>
                </a:cubicBezTo>
                <a:cubicBezTo>
                  <a:pt x="46495" y="206100"/>
                  <a:pt x="58405" y="213389"/>
                  <a:pt x="77491" y="23247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6591312" y="2333329"/>
            <a:ext cx="449451" cy="154983"/>
          </a:xfrm>
          <a:custGeom>
            <a:avLst/>
            <a:gdLst>
              <a:gd name="connsiteX0" fmla="*/ 0 w 449451"/>
              <a:gd name="connsiteY0" fmla="*/ 77491 h 154983"/>
              <a:gd name="connsiteX1" fmla="*/ 123987 w 449451"/>
              <a:gd name="connsiteY1" fmla="*/ 0 h 154983"/>
              <a:gd name="connsiteX2" fmla="*/ 170482 w 449451"/>
              <a:gd name="connsiteY2" fmla="*/ 15498 h 154983"/>
              <a:gd name="connsiteX3" fmla="*/ 278970 w 449451"/>
              <a:gd name="connsiteY3" fmla="*/ 154983 h 154983"/>
              <a:gd name="connsiteX4" fmla="*/ 402956 w 449451"/>
              <a:gd name="connsiteY4" fmla="*/ 139485 h 154983"/>
              <a:gd name="connsiteX5" fmla="*/ 418455 w 449451"/>
              <a:gd name="connsiteY5" fmla="*/ 92990 h 154983"/>
              <a:gd name="connsiteX6" fmla="*/ 449451 w 449451"/>
              <a:gd name="connsiteY6" fmla="*/ 0 h 154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451" h="154983">
                <a:moveTo>
                  <a:pt x="0" y="77491"/>
                </a:moveTo>
                <a:cubicBezTo>
                  <a:pt x="24546" y="57854"/>
                  <a:pt x="78558" y="0"/>
                  <a:pt x="123987" y="0"/>
                </a:cubicBezTo>
                <a:cubicBezTo>
                  <a:pt x="140324" y="0"/>
                  <a:pt x="154984" y="10332"/>
                  <a:pt x="170482" y="15498"/>
                </a:cubicBezTo>
                <a:cubicBezTo>
                  <a:pt x="244633" y="126725"/>
                  <a:pt x="206133" y="82146"/>
                  <a:pt x="278970" y="154983"/>
                </a:cubicBezTo>
                <a:cubicBezTo>
                  <a:pt x="320299" y="149817"/>
                  <a:pt x="364895" y="156401"/>
                  <a:pt x="402956" y="139485"/>
                </a:cubicBezTo>
                <a:cubicBezTo>
                  <a:pt x="417885" y="132850"/>
                  <a:pt x="414493" y="108839"/>
                  <a:pt x="418455" y="92990"/>
                </a:cubicBezTo>
                <a:cubicBezTo>
                  <a:pt x="441030" y="2689"/>
                  <a:pt x="413761" y="35690"/>
                  <a:pt x="449451"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2798736" y="2443588"/>
            <a:ext cx="867965" cy="232475"/>
          </a:xfrm>
          <a:custGeom>
            <a:avLst/>
            <a:gdLst>
              <a:gd name="connsiteX0" fmla="*/ 0 w 867965"/>
              <a:gd name="connsiteY0" fmla="*/ 77492 h 232475"/>
              <a:gd name="connsiteX1" fmla="*/ 77491 w 867965"/>
              <a:gd name="connsiteY1" fmla="*/ 15499 h 232475"/>
              <a:gd name="connsiteX2" fmla="*/ 216976 w 867965"/>
              <a:gd name="connsiteY2" fmla="*/ 77492 h 232475"/>
              <a:gd name="connsiteX3" fmla="*/ 232474 w 867965"/>
              <a:gd name="connsiteY3" fmla="*/ 123987 h 232475"/>
              <a:gd name="connsiteX4" fmla="*/ 371959 w 867965"/>
              <a:gd name="connsiteY4" fmla="*/ 232475 h 232475"/>
              <a:gd name="connsiteX5" fmla="*/ 495945 w 867965"/>
              <a:gd name="connsiteY5" fmla="*/ 216977 h 232475"/>
              <a:gd name="connsiteX6" fmla="*/ 542440 w 867965"/>
              <a:gd name="connsiteY6" fmla="*/ 201478 h 232475"/>
              <a:gd name="connsiteX7" fmla="*/ 604433 w 867965"/>
              <a:gd name="connsiteY7" fmla="*/ 61993 h 232475"/>
              <a:gd name="connsiteX8" fmla="*/ 697423 w 867965"/>
              <a:gd name="connsiteY8" fmla="*/ 30997 h 232475"/>
              <a:gd name="connsiteX9" fmla="*/ 790413 w 867965"/>
              <a:gd name="connsiteY9" fmla="*/ 77492 h 232475"/>
              <a:gd name="connsiteX10" fmla="*/ 836908 w 867965"/>
              <a:gd name="connsiteY10" fmla="*/ 61993 h 232475"/>
              <a:gd name="connsiteX11" fmla="*/ 867905 w 867965"/>
              <a:gd name="connsiteY11" fmla="*/ 0 h 23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965" h="232475">
                <a:moveTo>
                  <a:pt x="0" y="77492"/>
                </a:moveTo>
                <a:cubicBezTo>
                  <a:pt x="25830" y="56828"/>
                  <a:pt x="45578" y="24203"/>
                  <a:pt x="77491" y="15499"/>
                </a:cubicBezTo>
                <a:cubicBezTo>
                  <a:pt x="152533" y="-4967"/>
                  <a:pt x="175858" y="36374"/>
                  <a:pt x="216976" y="77492"/>
                </a:cubicBezTo>
                <a:cubicBezTo>
                  <a:pt x="222142" y="92990"/>
                  <a:pt x="222444" y="111092"/>
                  <a:pt x="232474" y="123987"/>
                </a:cubicBezTo>
                <a:cubicBezTo>
                  <a:pt x="305653" y="218075"/>
                  <a:pt x="295566" y="207011"/>
                  <a:pt x="371959" y="232475"/>
                </a:cubicBezTo>
                <a:cubicBezTo>
                  <a:pt x="413288" y="227309"/>
                  <a:pt x="454967" y="224428"/>
                  <a:pt x="495945" y="216977"/>
                </a:cubicBezTo>
                <a:cubicBezTo>
                  <a:pt x="512018" y="214055"/>
                  <a:pt x="532944" y="214772"/>
                  <a:pt x="542440" y="201478"/>
                </a:cubicBezTo>
                <a:cubicBezTo>
                  <a:pt x="558196" y="179419"/>
                  <a:pt x="567360" y="85164"/>
                  <a:pt x="604433" y="61993"/>
                </a:cubicBezTo>
                <a:cubicBezTo>
                  <a:pt x="632140" y="44676"/>
                  <a:pt x="697423" y="30997"/>
                  <a:pt x="697423" y="30997"/>
                </a:cubicBezTo>
                <a:cubicBezTo>
                  <a:pt x="720929" y="46667"/>
                  <a:pt x="758332" y="77492"/>
                  <a:pt x="790413" y="77492"/>
                </a:cubicBezTo>
                <a:cubicBezTo>
                  <a:pt x="806750" y="77492"/>
                  <a:pt x="821410" y="67159"/>
                  <a:pt x="836908" y="61993"/>
                </a:cubicBezTo>
                <a:cubicBezTo>
                  <a:pt x="870771" y="11200"/>
                  <a:pt x="867905" y="34125"/>
                  <a:pt x="867905"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1143000" y="2255837"/>
            <a:ext cx="867965" cy="232475"/>
          </a:xfrm>
          <a:custGeom>
            <a:avLst/>
            <a:gdLst>
              <a:gd name="connsiteX0" fmla="*/ 0 w 867965"/>
              <a:gd name="connsiteY0" fmla="*/ 77492 h 232475"/>
              <a:gd name="connsiteX1" fmla="*/ 77491 w 867965"/>
              <a:gd name="connsiteY1" fmla="*/ 15499 h 232475"/>
              <a:gd name="connsiteX2" fmla="*/ 216976 w 867965"/>
              <a:gd name="connsiteY2" fmla="*/ 77492 h 232475"/>
              <a:gd name="connsiteX3" fmla="*/ 232474 w 867965"/>
              <a:gd name="connsiteY3" fmla="*/ 123987 h 232475"/>
              <a:gd name="connsiteX4" fmla="*/ 371959 w 867965"/>
              <a:gd name="connsiteY4" fmla="*/ 232475 h 232475"/>
              <a:gd name="connsiteX5" fmla="*/ 495945 w 867965"/>
              <a:gd name="connsiteY5" fmla="*/ 216977 h 232475"/>
              <a:gd name="connsiteX6" fmla="*/ 542440 w 867965"/>
              <a:gd name="connsiteY6" fmla="*/ 201478 h 232475"/>
              <a:gd name="connsiteX7" fmla="*/ 604433 w 867965"/>
              <a:gd name="connsiteY7" fmla="*/ 61993 h 232475"/>
              <a:gd name="connsiteX8" fmla="*/ 697423 w 867965"/>
              <a:gd name="connsiteY8" fmla="*/ 30997 h 232475"/>
              <a:gd name="connsiteX9" fmla="*/ 790413 w 867965"/>
              <a:gd name="connsiteY9" fmla="*/ 77492 h 232475"/>
              <a:gd name="connsiteX10" fmla="*/ 836908 w 867965"/>
              <a:gd name="connsiteY10" fmla="*/ 61993 h 232475"/>
              <a:gd name="connsiteX11" fmla="*/ 867905 w 867965"/>
              <a:gd name="connsiteY11" fmla="*/ 0 h 23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965" h="232475">
                <a:moveTo>
                  <a:pt x="0" y="77492"/>
                </a:moveTo>
                <a:cubicBezTo>
                  <a:pt x="25830" y="56828"/>
                  <a:pt x="45578" y="24203"/>
                  <a:pt x="77491" y="15499"/>
                </a:cubicBezTo>
                <a:cubicBezTo>
                  <a:pt x="152533" y="-4967"/>
                  <a:pt x="175858" y="36374"/>
                  <a:pt x="216976" y="77492"/>
                </a:cubicBezTo>
                <a:cubicBezTo>
                  <a:pt x="222142" y="92990"/>
                  <a:pt x="222444" y="111092"/>
                  <a:pt x="232474" y="123987"/>
                </a:cubicBezTo>
                <a:cubicBezTo>
                  <a:pt x="305653" y="218075"/>
                  <a:pt x="295566" y="207011"/>
                  <a:pt x="371959" y="232475"/>
                </a:cubicBezTo>
                <a:cubicBezTo>
                  <a:pt x="413288" y="227309"/>
                  <a:pt x="454967" y="224428"/>
                  <a:pt x="495945" y="216977"/>
                </a:cubicBezTo>
                <a:cubicBezTo>
                  <a:pt x="512018" y="214055"/>
                  <a:pt x="532944" y="214772"/>
                  <a:pt x="542440" y="201478"/>
                </a:cubicBezTo>
                <a:cubicBezTo>
                  <a:pt x="558196" y="179419"/>
                  <a:pt x="567360" y="85164"/>
                  <a:pt x="604433" y="61993"/>
                </a:cubicBezTo>
                <a:cubicBezTo>
                  <a:pt x="632140" y="44676"/>
                  <a:pt x="697423" y="30997"/>
                  <a:pt x="697423" y="30997"/>
                </a:cubicBezTo>
                <a:cubicBezTo>
                  <a:pt x="720929" y="46667"/>
                  <a:pt x="758332" y="77492"/>
                  <a:pt x="790413" y="77492"/>
                </a:cubicBezTo>
                <a:cubicBezTo>
                  <a:pt x="806750" y="77492"/>
                  <a:pt x="821410" y="67159"/>
                  <a:pt x="836908" y="61993"/>
                </a:cubicBezTo>
                <a:cubicBezTo>
                  <a:pt x="870771" y="11200"/>
                  <a:pt x="867905" y="34125"/>
                  <a:pt x="867905"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861447" y="2815548"/>
            <a:ext cx="620959" cy="325464"/>
          </a:xfrm>
          <a:custGeom>
            <a:avLst/>
            <a:gdLst>
              <a:gd name="connsiteX0" fmla="*/ 0 w 620959"/>
              <a:gd name="connsiteY0" fmla="*/ 0 h 325464"/>
              <a:gd name="connsiteX1" fmla="*/ 139485 w 620959"/>
              <a:gd name="connsiteY1" fmla="*/ 46494 h 325464"/>
              <a:gd name="connsiteX2" fmla="*/ 201478 w 620959"/>
              <a:gd name="connsiteY2" fmla="*/ 139484 h 325464"/>
              <a:gd name="connsiteX3" fmla="*/ 232475 w 620959"/>
              <a:gd name="connsiteY3" fmla="*/ 185979 h 325464"/>
              <a:gd name="connsiteX4" fmla="*/ 356461 w 620959"/>
              <a:gd name="connsiteY4" fmla="*/ 294467 h 325464"/>
              <a:gd name="connsiteX5" fmla="*/ 433953 w 620959"/>
              <a:gd name="connsiteY5" fmla="*/ 309966 h 325464"/>
              <a:gd name="connsiteX6" fmla="*/ 511445 w 620959"/>
              <a:gd name="connsiteY6" fmla="*/ 294467 h 325464"/>
              <a:gd name="connsiteX7" fmla="*/ 526943 w 620959"/>
              <a:gd name="connsiteY7" fmla="*/ 154983 h 325464"/>
              <a:gd name="connsiteX8" fmla="*/ 480448 w 620959"/>
              <a:gd name="connsiteY8" fmla="*/ 123986 h 325464"/>
              <a:gd name="connsiteX9" fmla="*/ 371960 w 620959"/>
              <a:gd name="connsiteY9" fmla="*/ 139484 h 325464"/>
              <a:gd name="connsiteX10" fmla="*/ 433953 w 620959"/>
              <a:gd name="connsiteY10" fmla="*/ 309966 h 325464"/>
              <a:gd name="connsiteX11" fmla="*/ 480448 w 620959"/>
              <a:gd name="connsiteY11" fmla="*/ 325464 h 325464"/>
              <a:gd name="connsiteX12" fmla="*/ 619933 w 620959"/>
              <a:gd name="connsiteY12" fmla="*/ 263471 h 325464"/>
              <a:gd name="connsiteX13" fmla="*/ 619933 w 620959"/>
              <a:gd name="connsiteY13" fmla="*/ 247972 h 325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0959" h="325464">
                <a:moveTo>
                  <a:pt x="0" y="0"/>
                </a:moveTo>
                <a:cubicBezTo>
                  <a:pt x="51581" y="8597"/>
                  <a:pt x="102279" y="3973"/>
                  <a:pt x="139485" y="46494"/>
                </a:cubicBezTo>
                <a:cubicBezTo>
                  <a:pt x="164016" y="74530"/>
                  <a:pt x="180814" y="108487"/>
                  <a:pt x="201478" y="139484"/>
                </a:cubicBezTo>
                <a:lnTo>
                  <a:pt x="232475" y="185979"/>
                </a:lnTo>
                <a:cubicBezTo>
                  <a:pt x="264664" y="234262"/>
                  <a:pt x="286918" y="280558"/>
                  <a:pt x="356461" y="294467"/>
                </a:cubicBezTo>
                <a:lnTo>
                  <a:pt x="433953" y="309966"/>
                </a:lnTo>
                <a:cubicBezTo>
                  <a:pt x="459784" y="304800"/>
                  <a:pt x="488574" y="307537"/>
                  <a:pt x="511445" y="294467"/>
                </a:cubicBezTo>
                <a:cubicBezTo>
                  <a:pt x="560246" y="266581"/>
                  <a:pt x="544872" y="190841"/>
                  <a:pt x="526943" y="154983"/>
                </a:cubicBezTo>
                <a:cubicBezTo>
                  <a:pt x="518613" y="138323"/>
                  <a:pt x="495946" y="134318"/>
                  <a:pt x="480448" y="123986"/>
                </a:cubicBezTo>
                <a:cubicBezTo>
                  <a:pt x="444285" y="129152"/>
                  <a:pt x="390754" y="108160"/>
                  <a:pt x="371960" y="139484"/>
                </a:cubicBezTo>
                <a:cubicBezTo>
                  <a:pt x="319592" y="226764"/>
                  <a:pt x="376375" y="281177"/>
                  <a:pt x="433953" y="309966"/>
                </a:cubicBezTo>
                <a:cubicBezTo>
                  <a:pt x="448565" y="317272"/>
                  <a:pt x="464950" y="320298"/>
                  <a:pt x="480448" y="325464"/>
                </a:cubicBezTo>
                <a:cubicBezTo>
                  <a:pt x="580309" y="311198"/>
                  <a:pt x="582474" y="338389"/>
                  <a:pt x="619933" y="263471"/>
                </a:cubicBezTo>
                <a:cubicBezTo>
                  <a:pt x="622243" y="258850"/>
                  <a:pt x="619933" y="253138"/>
                  <a:pt x="619933" y="247972"/>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737461" y="1870151"/>
            <a:ext cx="588936" cy="511444"/>
          </a:xfrm>
          <a:custGeom>
            <a:avLst/>
            <a:gdLst>
              <a:gd name="connsiteX0" fmla="*/ 77492 w 588936"/>
              <a:gd name="connsiteY0" fmla="*/ 0 h 511444"/>
              <a:gd name="connsiteX1" fmla="*/ 154983 w 588936"/>
              <a:gd name="connsiteY1" fmla="*/ 15498 h 511444"/>
              <a:gd name="connsiteX2" fmla="*/ 216976 w 588936"/>
              <a:gd name="connsiteY2" fmla="*/ 139485 h 511444"/>
              <a:gd name="connsiteX3" fmla="*/ 185980 w 588936"/>
              <a:gd name="connsiteY3" fmla="*/ 185980 h 511444"/>
              <a:gd name="connsiteX4" fmla="*/ 46495 w 588936"/>
              <a:gd name="connsiteY4" fmla="*/ 247973 h 511444"/>
              <a:gd name="connsiteX5" fmla="*/ 0 w 588936"/>
              <a:gd name="connsiteY5" fmla="*/ 278969 h 511444"/>
              <a:gd name="connsiteX6" fmla="*/ 15498 w 588936"/>
              <a:gd name="connsiteY6" fmla="*/ 387458 h 511444"/>
              <a:gd name="connsiteX7" fmla="*/ 46495 w 588936"/>
              <a:gd name="connsiteY7" fmla="*/ 433952 h 511444"/>
              <a:gd name="connsiteX8" fmla="*/ 185980 w 588936"/>
              <a:gd name="connsiteY8" fmla="*/ 511444 h 511444"/>
              <a:gd name="connsiteX9" fmla="*/ 232475 w 588936"/>
              <a:gd name="connsiteY9" fmla="*/ 418454 h 511444"/>
              <a:gd name="connsiteX10" fmla="*/ 263471 w 588936"/>
              <a:gd name="connsiteY10" fmla="*/ 371959 h 511444"/>
              <a:gd name="connsiteX11" fmla="*/ 278970 w 588936"/>
              <a:gd name="connsiteY11" fmla="*/ 325464 h 511444"/>
              <a:gd name="connsiteX12" fmla="*/ 418454 w 588936"/>
              <a:gd name="connsiteY12" fmla="*/ 247973 h 511444"/>
              <a:gd name="connsiteX13" fmla="*/ 464949 w 588936"/>
              <a:gd name="connsiteY13" fmla="*/ 263471 h 511444"/>
              <a:gd name="connsiteX14" fmla="*/ 573437 w 588936"/>
              <a:gd name="connsiteY14" fmla="*/ 216976 h 511444"/>
              <a:gd name="connsiteX15" fmla="*/ 588936 w 588936"/>
              <a:gd name="connsiteY15" fmla="*/ 185980 h 51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8936" h="511444">
                <a:moveTo>
                  <a:pt x="77492" y="0"/>
                </a:moveTo>
                <a:cubicBezTo>
                  <a:pt x="103322" y="5166"/>
                  <a:pt x="132645" y="1537"/>
                  <a:pt x="154983" y="15498"/>
                </a:cubicBezTo>
                <a:cubicBezTo>
                  <a:pt x="201818" y="44770"/>
                  <a:pt x="205472" y="93467"/>
                  <a:pt x="216976" y="139485"/>
                </a:cubicBezTo>
                <a:cubicBezTo>
                  <a:pt x="206644" y="154983"/>
                  <a:pt x="199151" y="172809"/>
                  <a:pt x="185980" y="185980"/>
                </a:cubicBezTo>
                <a:cubicBezTo>
                  <a:pt x="122900" y="249060"/>
                  <a:pt x="138559" y="186598"/>
                  <a:pt x="46495" y="247973"/>
                </a:cubicBezTo>
                <a:lnTo>
                  <a:pt x="0" y="278969"/>
                </a:lnTo>
                <a:cubicBezTo>
                  <a:pt x="5166" y="315132"/>
                  <a:pt x="5001" y="352468"/>
                  <a:pt x="15498" y="387458"/>
                </a:cubicBezTo>
                <a:cubicBezTo>
                  <a:pt x="20850" y="405299"/>
                  <a:pt x="32477" y="421686"/>
                  <a:pt x="46495" y="433952"/>
                </a:cubicBezTo>
                <a:cubicBezTo>
                  <a:pt x="112087" y="491345"/>
                  <a:pt x="122119" y="490157"/>
                  <a:pt x="185980" y="511444"/>
                </a:cubicBezTo>
                <a:cubicBezTo>
                  <a:pt x="274810" y="378197"/>
                  <a:pt x="168309" y="546785"/>
                  <a:pt x="232475" y="418454"/>
                </a:cubicBezTo>
                <a:cubicBezTo>
                  <a:pt x="240805" y="401794"/>
                  <a:pt x="255141" y="388619"/>
                  <a:pt x="263471" y="371959"/>
                </a:cubicBezTo>
                <a:cubicBezTo>
                  <a:pt x="270777" y="357347"/>
                  <a:pt x="267418" y="337016"/>
                  <a:pt x="278970" y="325464"/>
                </a:cubicBezTo>
                <a:cubicBezTo>
                  <a:pt x="332262" y="272172"/>
                  <a:pt x="359987" y="267462"/>
                  <a:pt x="418454" y="247973"/>
                </a:cubicBezTo>
                <a:cubicBezTo>
                  <a:pt x="433952" y="253139"/>
                  <a:pt x="448612" y="263471"/>
                  <a:pt x="464949" y="263471"/>
                </a:cubicBezTo>
                <a:cubicBezTo>
                  <a:pt x="500520" y="263471"/>
                  <a:pt x="548128" y="242285"/>
                  <a:pt x="573437" y="216976"/>
                </a:cubicBezTo>
                <a:cubicBezTo>
                  <a:pt x="581605" y="208808"/>
                  <a:pt x="583770" y="196312"/>
                  <a:pt x="588936" y="185980"/>
                </a:cubicBezTo>
              </a:path>
            </a:pathLst>
          </a:cu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1698356" y="1868534"/>
            <a:ext cx="480447" cy="389075"/>
          </a:xfrm>
          <a:custGeom>
            <a:avLst/>
            <a:gdLst>
              <a:gd name="connsiteX0" fmla="*/ 0 w 480447"/>
              <a:gd name="connsiteY0" fmla="*/ 17115 h 389075"/>
              <a:gd name="connsiteX1" fmla="*/ 77491 w 480447"/>
              <a:gd name="connsiteY1" fmla="*/ 1617 h 389075"/>
              <a:gd name="connsiteX2" fmla="*/ 170481 w 480447"/>
              <a:gd name="connsiteY2" fmla="*/ 63610 h 389075"/>
              <a:gd name="connsiteX3" fmla="*/ 247973 w 480447"/>
              <a:gd name="connsiteY3" fmla="*/ 141102 h 389075"/>
              <a:gd name="connsiteX4" fmla="*/ 325464 w 480447"/>
              <a:gd name="connsiteY4" fmla="*/ 203095 h 389075"/>
              <a:gd name="connsiteX5" fmla="*/ 356461 w 480447"/>
              <a:gd name="connsiteY5" fmla="*/ 249590 h 389075"/>
              <a:gd name="connsiteX6" fmla="*/ 402956 w 480447"/>
              <a:gd name="connsiteY6" fmla="*/ 280586 h 389075"/>
              <a:gd name="connsiteX7" fmla="*/ 464949 w 480447"/>
              <a:gd name="connsiteY7" fmla="*/ 373576 h 389075"/>
              <a:gd name="connsiteX8" fmla="*/ 480447 w 480447"/>
              <a:gd name="connsiteY8" fmla="*/ 389075 h 38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447" h="389075">
                <a:moveTo>
                  <a:pt x="0" y="17115"/>
                </a:moveTo>
                <a:cubicBezTo>
                  <a:pt x="25830" y="11949"/>
                  <a:pt x="52077" y="-5314"/>
                  <a:pt x="77491" y="1617"/>
                </a:cubicBezTo>
                <a:cubicBezTo>
                  <a:pt x="113432" y="11419"/>
                  <a:pt x="170481" y="63610"/>
                  <a:pt x="170481" y="63610"/>
                </a:cubicBezTo>
                <a:cubicBezTo>
                  <a:pt x="253142" y="187601"/>
                  <a:pt x="144648" y="37775"/>
                  <a:pt x="247973" y="141102"/>
                </a:cubicBezTo>
                <a:cubicBezTo>
                  <a:pt x="318074" y="211204"/>
                  <a:pt x="234948" y="172924"/>
                  <a:pt x="325464" y="203095"/>
                </a:cubicBezTo>
                <a:cubicBezTo>
                  <a:pt x="335796" y="218593"/>
                  <a:pt x="343290" y="236419"/>
                  <a:pt x="356461" y="249590"/>
                </a:cubicBezTo>
                <a:cubicBezTo>
                  <a:pt x="369632" y="262761"/>
                  <a:pt x="390690" y="266568"/>
                  <a:pt x="402956" y="280586"/>
                </a:cubicBezTo>
                <a:cubicBezTo>
                  <a:pt x="427487" y="308622"/>
                  <a:pt x="444285" y="342579"/>
                  <a:pt x="464949" y="373576"/>
                </a:cubicBezTo>
                <a:cubicBezTo>
                  <a:pt x="469002" y="379655"/>
                  <a:pt x="475281" y="383909"/>
                  <a:pt x="480447" y="389075"/>
                </a:cubicBezTo>
              </a:path>
            </a:pathLst>
          </a:cu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1729353" y="2567575"/>
            <a:ext cx="356461" cy="356461"/>
          </a:xfrm>
          <a:custGeom>
            <a:avLst/>
            <a:gdLst>
              <a:gd name="connsiteX0" fmla="*/ 0 w 356461"/>
              <a:gd name="connsiteY0" fmla="*/ 356461 h 356461"/>
              <a:gd name="connsiteX1" fmla="*/ 46494 w 356461"/>
              <a:gd name="connsiteY1" fmla="*/ 278969 h 356461"/>
              <a:gd name="connsiteX2" fmla="*/ 77491 w 356461"/>
              <a:gd name="connsiteY2" fmla="*/ 154983 h 356461"/>
              <a:gd name="connsiteX3" fmla="*/ 123986 w 356461"/>
              <a:gd name="connsiteY3" fmla="*/ 170481 h 356461"/>
              <a:gd name="connsiteX4" fmla="*/ 216976 w 356461"/>
              <a:gd name="connsiteY4" fmla="*/ 232474 h 356461"/>
              <a:gd name="connsiteX5" fmla="*/ 263471 w 356461"/>
              <a:gd name="connsiteY5" fmla="*/ 201478 h 356461"/>
              <a:gd name="connsiteX6" fmla="*/ 294467 w 356461"/>
              <a:gd name="connsiteY6" fmla="*/ 108488 h 356461"/>
              <a:gd name="connsiteX7" fmla="*/ 309966 w 356461"/>
              <a:gd name="connsiteY7" fmla="*/ 30996 h 356461"/>
              <a:gd name="connsiteX8" fmla="*/ 356461 w 356461"/>
              <a:gd name="connsiteY8" fmla="*/ 0 h 356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6461" h="356461">
                <a:moveTo>
                  <a:pt x="0" y="356461"/>
                </a:moveTo>
                <a:cubicBezTo>
                  <a:pt x="15498" y="330630"/>
                  <a:pt x="33023" y="305912"/>
                  <a:pt x="46494" y="278969"/>
                </a:cubicBezTo>
                <a:cubicBezTo>
                  <a:pt x="62382" y="247194"/>
                  <a:pt x="71595" y="184464"/>
                  <a:pt x="77491" y="154983"/>
                </a:cubicBezTo>
                <a:cubicBezTo>
                  <a:pt x="92989" y="160149"/>
                  <a:pt x="109705" y="162547"/>
                  <a:pt x="123986" y="170481"/>
                </a:cubicBezTo>
                <a:cubicBezTo>
                  <a:pt x="156551" y="188573"/>
                  <a:pt x="216976" y="232474"/>
                  <a:pt x="216976" y="232474"/>
                </a:cubicBezTo>
                <a:cubicBezTo>
                  <a:pt x="232474" y="222142"/>
                  <a:pt x="253599" y="217273"/>
                  <a:pt x="263471" y="201478"/>
                </a:cubicBezTo>
                <a:cubicBezTo>
                  <a:pt x="280788" y="173771"/>
                  <a:pt x="288059" y="140527"/>
                  <a:pt x="294467" y="108488"/>
                </a:cubicBezTo>
                <a:cubicBezTo>
                  <a:pt x="299633" y="82657"/>
                  <a:pt x="296896" y="53867"/>
                  <a:pt x="309966" y="30996"/>
                </a:cubicBezTo>
                <a:cubicBezTo>
                  <a:pt x="319207" y="14824"/>
                  <a:pt x="356461" y="0"/>
                  <a:pt x="356461" y="0"/>
                </a:cubicBez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535983" y="2598149"/>
            <a:ext cx="635648" cy="124409"/>
          </a:xfrm>
          <a:custGeom>
            <a:avLst/>
            <a:gdLst>
              <a:gd name="connsiteX0" fmla="*/ 0 w 635648"/>
              <a:gd name="connsiteY0" fmla="*/ 31419 h 124409"/>
              <a:gd name="connsiteX1" fmla="*/ 77492 w 635648"/>
              <a:gd name="connsiteY1" fmla="*/ 422 h 124409"/>
              <a:gd name="connsiteX2" fmla="*/ 108488 w 635648"/>
              <a:gd name="connsiteY2" fmla="*/ 46917 h 124409"/>
              <a:gd name="connsiteX3" fmla="*/ 154983 w 635648"/>
              <a:gd name="connsiteY3" fmla="*/ 77914 h 124409"/>
              <a:gd name="connsiteX4" fmla="*/ 294468 w 635648"/>
              <a:gd name="connsiteY4" fmla="*/ 62416 h 124409"/>
              <a:gd name="connsiteX5" fmla="*/ 340963 w 635648"/>
              <a:gd name="connsiteY5" fmla="*/ 31419 h 124409"/>
              <a:gd name="connsiteX6" fmla="*/ 464949 w 635648"/>
              <a:gd name="connsiteY6" fmla="*/ 93412 h 124409"/>
              <a:gd name="connsiteX7" fmla="*/ 511444 w 635648"/>
              <a:gd name="connsiteY7" fmla="*/ 124409 h 124409"/>
              <a:gd name="connsiteX8" fmla="*/ 619932 w 635648"/>
              <a:gd name="connsiteY8" fmla="*/ 93412 h 124409"/>
              <a:gd name="connsiteX9" fmla="*/ 635431 w 635648"/>
              <a:gd name="connsiteY9" fmla="*/ 15921 h 12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5648" h="124409">
                <a:moveTo>
                  <a:pt x="0" y="31419"/>
                </a:moveTo>
                <a:cubicBezTo>
                  <a:pt x="25831" y="21087"/>
                  <a:pt x="49951" y="-3512"/>
                  <a:pt x="77492" y="422"/>
                </a:cubicBezTo>
                <a:cubicBezTo>
                  <a:pt x="95931" y="3056"/>
                  <a:pt x="95317" y="33746"/>
                  <a:pt x="108488" y="46917"/>
                </a:cubicBezTo>
                <a:cubicBezTo>
                  <a:pt x="121659" y="60088"/>
                  <a:pt x="139485" y="67582"/>
                  <a:pt x="154983" y="77914"/>
                </a:cubicBezTo>
                <a:cubicBezTo>
                  <a:pt x="263471" y="41751"/>
                  <a:pt x="216976" y="36584"/>
                  <a:pt x="294468" y="62416"/>
                </a:cubicBezTo>
                <a:cubicBezTo>
                  <a:pt x="309966" y="52084"/>
                  <a:pt x="322450" y="33476"/>
                  <a:pt x="340963" y="31419"/>
                </a:cubicBezTo>
                <a:cubicBezTo>
                  <a:pt x="461251" y="18053"/>
                  <a:pt x="411232" y="39694"/>
                  <a:pt x="464949" y="93412"/>
                </a:cubicBezTo>
                <a:cubicBezTo>
                  <a:pt x="478120" y="106583"/>
                  <a:pt x="495946" y="114077"/>
                  <a:pt x="511444" y="124409"/>
                </a:cubicBezTo>
                <a:cubicBezTo>
                  <a:pt x="511978" y="124275"/>
                  <a:pt x="612522" y="100822"/>
                  <a:pt x="619932" y="93412"/>
                </a:cubicBezTo>
                <a:cubicBezTo>
                  <a:pt x="638698" y="74646"/>
                  <a:pt x="635431" y="39518"/>
                  <a:pt x="635431" y="15921"/>
                </a:cubicBezTo>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Arrow Connector 49"/>
          <p:cNvCxnSpPr/>
          <p:nvPr/>
        </p:nvCxnSpPr>
        <p:spPr>
          <a:xfrm>
            <a:off x="3581376" y="3352800"/>
            <a:ext cx="964781" cy="48178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a:off x="5703491" y="3352800"/>
            <a:ext cx="887821" cy="48178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4572000" y="3625334"/>
            <a:ext cx="1106585" cy="369332"/>
          </a:xfrm>
          <a:prstGeom prst="rect">
            <a:avLst/>
          </a:prstGeom>
          <a:noFill/>
        </p:spPr>
        <p:txBody>
          <a:bodyPr wrap="none" rtlCol="0">
            <a:spAutoFit/>
          </a:bodyPr>
          <a:lstStyle/>
          <a:p>
            <a:r>
              <a:rPr lang="en-US" dirty="0" smtClean="0"/>
              <a:t>Transition</a:t>
            </a:r>
            <a:endParaRPr lang="en-US" dirty="0"/>
          </a:p>
        </p:txBody>
      </p:sp>
    </p:spTree>
    <p:extLst>
      <p:ext uri="{BB962C8B-B14F-4D97-AF65-F5344CB8AC3E}">
        <p14:creationId xmlns:p14="http://schemas.microsoft.com/office/powerpoint/2010/main" val="37611561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56" y="152400"/>
            <a:ext cx="8229600" cy="1143000"/>
          </a:xfrm>
        </p:spPr>
        <p:txBody>
          <a:bodyPr/>
          <a:lstStyle/>
          <a:p>
            <a:r>
              <a:rPr lang="en-US" dirty="0" smtClean="0"/>
              <a:t>Peptide Identification with </a:t>
            </a:r>
            <a:r>
              <a:rPr lang="en-US" dirty="0"/>
              <a:t>MRM</a:t>
            </a:r>
          </a:p>
        </p:txBody>
      </p:sp>
      <p:sp>
        <p:nvSpPr>
          <p:cNvPr id="6" name="Content Placeholder 2"/>
          <p:cNvSpPr txBox="1">
            <a:spLocks/>
          </p:cNvSpPr>
          <p:nvPr/>
        </p:nvSpPr>
        <p:spPr>
          <a:xfrm>
            <a:off x="228600" y="1295400"/>
            <a:ext cx="8534399" cy="2438400"/>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Used for to analyze small molecules since the late 1970s</a:t>
            </a:r>
          </a:p>
          <a:p>
            <a:r>
              <a:rPr lang="en-US" dirty="0"/>
              <a:t>More recently, used for proteins and peptide quantitation in complex biological matrices</a:t>
            </a:r>
          </a:p>
          <a:p>
            <a:pPr marL="742950" lvl="2" indent="-342900"/>
            <a:r>
              <a:rPr lang="en-US" dirty="0"/>
              <a:t>Particularly for biomarker </a:t>
            </a:r>
            <a:r>
              <a:rPr lang="en-US" dirty="0" smtClean="0"/>
              <a:t>discovery</a:t>
            </a:r>
          </a:p>
          <a:p>
            <a:r>
              <a:rPr lang="en-US" dirty="0" smtClean="0"/>
              <a:t>With small molecules, the matrix and </a:t>
            </a:r>
            <a:r>
              <a:rPr lang="en-US" dirty="0" err="1" smtClean="0"/>
              <a:t>analyte</a:t>
            </a:r>
            <a:r>
              <a:rPr lang="en-US" dirty="0" smtClean="0"/>
              <a:t> have different chemical natures so separation step is able to remove other components from </a:t>
            </a:r>
            <a:r>
              <a:rPr lang="en-US" dirty="0" err="1" smtClean="0"/>
              <a:t>analytes</a:t>
            </a:r>
            <a:endParaRPr lang="en-US" dirty="0" smtClean="0"/>
          </a:p>
          <a:p>
            <a:pPr marL="400050" lvl="2" indent="0">
              <a:buNone/>
            </a:pPr>
            <a:endParaRPr lang="en-US" dirty="0" smtClean="0"/>
          </a:p>
          <a:p>
            <a:pPr marL="0" indent="0">
              <a:buFont typeface="Arial" pitchFamily="34" charset="0"/>
              <a:buNone/>
            </a:pPr>
            <a:endParaRPr lang="en-US" dirty="0"/>
          </a:p>
        </p:txBody>
      </p:sp>
      <p:cxnSp>
        <p:nvCxnSpPr>
          <p:cNvPr id="4" name="Straight Arrow Connector 3"/>
          <p:cNvCxnSpPr/>
          <p:nvPr/>
        </p:nvCxnSpPr>
        <p:spPr>
          <a:xfrm>
            <a:off x="3316377" y="4264068"/>
            <a:ext cx="163662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52400" y="4796692"/>
            <a:ext cx="8610599" cy="861774"/>
          </a:xfrm>
          <a:prstGeom prst="rect">
            <a:avLst/>
          </a:prstGeom>
        </p:spPr>
        <p:txBody>
          <a:bodyPr wrap="square">
            <a:spAutoFit/>
          </a:bodyPr>
          <a:lstStyle/>
          <a:p>
            <a:pPr marL="285750" indent="-285750">
              <a:buFont typeface="Arial" pitchFamily="34" charset="0"/>
              <a:buChar char="•"/>
            </a:pPr>
            <a:r>
              <a:rPr lang="en-US" sz="2500" dirty="0" smtClean="0"/>
              <a:t>With </a:t>
            </a:r>
            <a:r>
              <a:rPr lang="en-US" sz="2500" dirty="0"/>
              <a:t>proteomics, both the </a:t>
            </a:r>
            <a:r>
              <a:rPr lang="en-US" sz="2500" dirty="0" err="1"/>
              <a:t>analytes</a:t>
            </a:r>
            <a:r>
              <a:rPr lang="en-US" sz="2500" dirty="0"/>
              <a:t> and the background matrix are made up of peptides, so this separation </a:t>
            </a:r>
            <a:r>
              <a:rPr lang="en-US" sz="2500" dirty="0" smtClean="0"/>
              <a:t>cannot </a:t>
            </a:r>
            <a:r>
              <a:rPr lang="en-US" sz="2500" dirty="0"/>
              <a:t>occur</a:t>
            </a:r>
          </a:p>
        </p:txBody>
      </p:sp>
      <p:sp>
        <p:nvSpPr>
          <p:cNvPr id="8" name="TextBox 7"/>
          <p:cNvSpPr txBox="1"/>
          <p:nvPr/>
        </p:nvSpPr>
        <p:spPr>
          <a:xfrm>
            <a:off x="3581400" y="3897868"/>
            <a:ext cx="1195712" cy="369332"/>
          </a:xfrm>
          <a:prstGeom prst="rect">
            <a:avLst/>
          </a:prstGeom>
          <a:noFill/>
        </p:spPr>
        <p:txBody>
          <a:bodyPr wrap="none" rtlCol="0">
            <a:spAutoFit/>
          </a:bodyPr>
          <a:lstStyle/>
          <a:p>
            <a:r>
              <a:rPr lang="en-US" dirty="0" smtClean="0"/>
              <a:t>Separation</a:t>
            </a:r>
            <a:endParaRPr lang="en-US" dirty="0"/>
          </a:p>
        </p:txBody>
      </p:sp>
      <p:cxnSp>
        <p:nvCxnSpPr>
          <p:cNvPr id="17" name="Straight Arrow Connector 16"/>
          <p:cNvCxnSpPr/>
          <p:nvPr/>
        </p:nvCxnSpPr>
        <p:spPr>
          <a:xfrm>
            <a:off x="6269688" y="4233796"/>
            <a:ext cx="96931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492010" y="4048701"/>
            <a:ext cx="1270989" cy="369332"/>
          </a:xfrm>
          <a:prstGeom prst="rect">
            <a:avLst/>
          </a:prstGeom>
          <a:noFill/>
        </p:spPr>
        <p:txBody>
          <a:bodyPr wrap="none" rtlCol="0">
            <a:spAutoFit/>
          </a:bodyPr>
          <a:lstStyle/>
          <a:p>
            <a:r>
              <a:rPr lang="en-US" dirty="0" smtClean="0"/>
              <a:t>MS analysis</a:t>
            </a:r>
            <a:endParaRPr lang="en-US" dirty="0"/>
          </a:p>
        </p:txBody>
      </p:sp>
      <p:cxnSp>
        <p:nvCxnSpPr>
          <p:cNvPr id="37" name="Straight Arrow Connector 36"/>
          <p:cNvCxnSpPr/>
          <p:nvPr/>
        </p:nvCxnSpPr>
        <p:spPr>
          <a:xfrm>
            <a:off x="3279496" y="6086651"/>
            <a:ext cx="163662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544519" y="5720451"/>
            <a:ext cx="1195712" cy="369332"/>
          </a:xfrm>
          <a:prstGeom prst="rect">
            <a:avLst/>
          </a:prstGeom>
          <a:noFill/>
        </p:spPr>
        <p:txBody>
          <a:bodyPr wrap="none" rtlCol="0">
            <a:spAutoFit/>
          </a:bodyPr>
          <a:lstStyle/>
          <a:p>
            <a:r>
              <a:rPr lang="en-US" dirty="0" smtClean="0"/>
              <a:t>Separation</a:t>
            </a:r>
            <a:endParaRPr lang="en-US" dirty="0"/>
          </a:p>
        </p:txBody>
      </p:sp>
      <p:cxnSp>
        <p:nvCxnSpPr>
          <p:cNvPr id="45" name="Straight Arrow Connector 44"/>
          <p:cNvCxnSpPr/>
          <p:nvPr/>
        </p:nvCxnSpPr>
        <p:spPr>
          <a:xfrm>
            <a:off x="6232807" y="6056379"/>
            <a:ext cx="96931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7455129" y="5871284"/>
            <a:ext cx="1270989" cy="369332"/>
          </a:xfrm>
          <a:prstGeom prst="rect">
            <a:avLst/>
          </a:prstGeom>
          <a:noFill/>
        </p:spPr>
        <p:txBody>
          <a:bodyPr wrap="none" rtlCol="0">
            <a:spAutoFit/>
          </a:bodyPr>
          <a:lstStyle/>
          <a:p>
            <a:r>
              <a:rPr lang="en-US" dirty="0" smtClean="0"/>
              <a:t>MS analysis</a:t>
            </a:r>
            <a:endParaRPr lang="en-US" dirty="0"/>
          </a:p>
        </p:txBody>
      </p:sp>
      <p:sp>
        <p:nvSpPr>
          <p:cNvPr id="44" name="Freeform 43"/>
          <p:cNvSpPr/>
          <p:nvPr/>
        </p:nvSpPr>
        <p:spPr>
          <a:xfrm>
            <a:off x="659721" y="5768202"/>
            <a:ext cx="867965" cy="232475"/>
          </a:xfrm>
          <a:custGeom>
            <a:avLst/>
            <a:gdLst>
              <a:gd name="connsiteX0" fmla="*/ 0 w 867965"/>
              <a:gd name="connsiteY0" fmla="*/ 77492 h 232475"/>
              <a:gd name="connsiteX1" fmla="*/ 77491 w 867965"/>
              <a:gd name="connsiteY1" fmla="*/ 15499 h 232475"/>
              <a:gd name="connsiteX2" fmla="*/ 216976 w 867965"/>
              <a:gd name="connsiteY2" fmla="*/ 77492 h 232475"/>
              <a:gd name="connsiteX3" fmla="*/ 232474 w 867965"/>
              <a:gd name="connsiteY3" fmla="*/ 123987 h 232475"/>
              <a:gd name="connsiteX4" fmla="*/ 371959 w 867965"/>
              <a:gd name="connsiteY4" fmla="*/ 232475 h 232475"/>
              <a:gd name="connsiteX5" fmla="*/ 495945 w 867965"/>
              <a:gd name="connsiteY5" fmla="*/ 216977 h 232475"/>
              <a:gd name="connsiteX6" fmla="*/ 542440 w 867965"/>
              <a:gd name="connsiteY6" fmla="*/ 201478 h 232475"/>
              <a:gd name="connsiteX7" fmla="*/ 604433 w 867965"/>
              <a:gd name="connsiteY7" fmla="*/ 61993 h 232475"/>
              <a:gd name="connsiteX8" fmla="*/ 697423 w 867965"/>
              <a:gd name="connsiteY8" fmla="*/ 30997 h 232475"/>
              <a:gd name="connsiteX9" fmla="*/ 790413 w 867965"/>
              <a:gd name="connsiteY9" fmla="*/ 77492 h 232475"/>
              <a:gd name="connsiteX10" fmla="*/ 836908 w 867965"/>
              <a:gd name="connsiteY10" fmla="*/ 61993 h 232475"/>
              <a:gd name="connsiteX11" fmla="*/ 867905 w 867965"/>
              <a:gd name="connsiteY11" fmla="*/ 0 h 23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965" h="232475">
                <a:moveTo>
                  <a:pt x="0" y="77492"/>
                </a:moveTo>
                <a:cubicBezTo>
                  <a:pt x="25830" y="56828"/>
                  <a:pt x="45578" y="24203"/>
                  <a:pt x="77491" y="15499"/>
                </a:cubicBezTo>
                <a:cubicBezTo>
                  <a:pt x="152533" y="-4967"/>
                  <a:pt x="175858" y="36374"/>
                  <a:pt x="216976" y="77492"/>
                </a:cubicBezTo>
                <a:cubicBezTo>
                  <a:pt x="222142" y="92990"/>
                  <a:pt x="222444" y="111092"/>
                  <a:pt x="232474" y="123987"/>
                </a:cubicBezTo>
                <a:cubicBezTo>
                  <a:pt x="305653" y="218075"/>
                  <a:pt x="295566" y="207011"/>
                  <a:pt x="371959" y="232475"/>
                </a:cubicBezTo>
                <a:cubicBezTo>
                  <a:pt x="413288" y="227309"/>
                  <a:pt x="454967" y="224428"/>
                  <a:pt x="495945" y="216977"/>
                </a:cubicBezTo>
                <a:cubicBezTo>
                  <a:pt x="512018" y="214055"/>
                  <a:pt x="532944" y="214772"/>
                  <a:pt x="542440" y="201478"/>
                </a:cubicBezTo>
                <a:cubicBezTo>
                  <a:pt x="558196" y="179419"/>
                  <a:pt x="567360" y="85164"/>
                  <a:pt x="604433" y="61993"/>
                </a:cubicBezTo>
                <a:cubicBezTo>
                  <a:pt x="632140" y="44676"/>
                  <a:pt x="697423" y="30997"/>
                  <a:pt x="697423" y="30997"/>
                </a:cubicBezTo>
                <a:cubicBezTo>
                  <a:pt x="720929" y="46667"/>
                  <a:pt x="758332" y="77492"/>
                  <a:pt x="790413" y="77492"/>
                </a:cubicBezTo>
                <a:cubicBezTo>
                  <a:pt x="806750" y="77492"/>
                  <a:pt x="821410" y="67159"/>
                  <a:pt x="836908" y="61993"/>
                </a:cubicBezTo>
                <a:cubicBezTo>
                  <a:pt x="870771" y="11200"/>
                  <a:pt x="867905" y="34125"/>
                  <a:pt x="867905"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839162" y="6372352"/>
            <a:ext cx="620959" cy="325464"/>
          </a:xfrm>
          <a:custGeom>
            <a:avLst/>
            <a:gdLst>
              <a:gd name="connsiteX0" fmla="*/ 0 w 620959"/>
              <a:gd name="connsiteY0" fmla="*/ 0 h 325464"/>
              <a:gd name="connsiteX1" fmla="*/ 139485 w 620959"/>
              <a:gd name="connsiteY1" fmla="*/ 46494 h 325464"/>
              <a:gd name="connsiteX2" fmla="*/ 201478 w 620959"/>
              <a:gd name="connsiteY2" fmla="*/ 139484 h 325464"/>
              <a:gd name="connsiteX3" fmla="*/ 232475 w 620959"/>
              <a:gd name="connsiteY3" fmla="*/ 185979 h 325464"/>
              <a:gd name="connsiteX4" fmla="*/ 356461 w 620959"/>
              <a:gd name="connsiteY4" fmla="*/ 294467 h 325464"/>
              <a:gd name="connsiteX5" fmla="*/ 433953 w 620959"/>
              <a:gd name="connsiteY5" fmla="*/ 309966 h 325464"/>
              <a:gd name="connsiteX6" fmla="*/ 511445 w 620959"/>
              <a:gd name="connsiteY6" fmla="*/ 294467 h 325464"/>
              <a:gd name="connsiteX7" fmla="*/ 526943 w 620959"/>
              <a:gd name="connsiteY7" fmla="*/ 154983 h 325464"/>
              <a:gd name="connsiteX8" fmla="*/ 480448 w 620959"/>
              <a:gd name="connsiteY8" fmla="*/ 123986 h 325464"/>
              <a:gd name="connsiteX9" fmla="*/ 371960 w 620959"/>
              <a:gd name="connsiteY9" fmla="*/ 139484 h 325464"/>
              <a:gd name="connsiteX10" fmla="*/ 433953 w 620959"/>
              <a:gd name="connsiteY10" fmla="*/ 309966 h 325464"/>
              <a:gd name="connsiteX11" fmla="*/ 480448 w 620959"/>
              <a:gd name="connsiteY11" fmla="*/ 325464 h 325464"/>
              <a:gd name="connsiteX12" fmla="*/ 619933 w 620959"/>
              <a:gd name="connsiteY12" fmla="*/ 263471 h 325464"/>
              <a:gd name="connsiteX13" fmla="*/ 619933 w 620959"/>
              <a:gd name="connsiteY13" fmla="*/ 247972 h 325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0959" h="325464">
                <a:moveTo>
                  <a:pt x="0" y="0"/>
                </a:moveTo>
                <a:cubicBezTo>
                  <a:pt x="51581" y="8597"/>
                  <a:pt x="102279" y="3973"/>
                  <a:pt x="139485" y="46494"/>
                </a:cubicBezTo>
                <a:cubicBezTo>
                  <a:pt x="164016" y="74530"/>
                  <a:pt x="180814" y="108487"/>
                  <a:pt x="201478" y="139484"/>
                </a:cubicBezTo>
                <a:lnTo>
                  <a:pt x="232475" y="185979"/>
                </a:lnTo>
                <a:cubicBezTo>
                  <a:pt x="264664" y="234262"/>
                  <a:pt x="286918" y="280558"/>
                  <a:pt x="356461" y="294467"/>
                </a:cubicBezTo>
                <a:lnTo>
                  <a:pt x="433953" y="309966"/>
                </a:lnTo>
                <a:cubicBezTo>
                  <a:pt x="459784" y="304800"/>
                  <a:pt x="488574" y="307537"/>
                  <a:pt x="511445" y="294467"/>
                </a:cubicBezTo>
                <a:cubicBezTo>
                  <a:pt x="560246" y="266581"/>
                  <a:pt x="544872" y="190841"/>
                  <a:pt x="526943" y="154983"/>
                </a:cubicBezTo>
                <a:cubicBezTo>
                  <a:pt x="518613" y="138323"/>
                  <a:pt x="495946" y="134318"/>
                  <a:pt x="480448" y="123986"/>
                </a:cubicBezTo>
                <a:cubicBezTo>
                  <a:pt x="444285" y="129152"/>
                  <a:pt x="390754" y="108160"/>
                  <a:pt x="371960" y="139484"/>
                </a:cubicBezTo>
                <a:cubicBezTo>
                  <a:pt x="319592" y="226764"/>
                  <a:pt x="376375" y="281177"/>
                  <a:pt x="433953" y="309966"/>
                </a:cubicBezTo>
                <a:cubicBezTo>
                  <a:pt x="448565" y="317272"/>
                  <a:pt x="464950" y="320298"/>
                  <a:pt x="480448" y="325464"/>
                </a:cubicBezTo>
                <a:cubicBezTo>
                  <a:pt x="580309" y="311198"/>
                  <a:pt x="582474" y="338389"/>
                  <a:pt x="619933" y="263471"/>
                </a:cubicBezTo>
                <a:cubicBezTo>
                  <a:pt x="622243" y="258850"/>
                  <a:pt x="619933" y="253138"/>
                  <a:pt x="619933" y="247972"/>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a:off x="1694930" y="5612935"/>
            <a:ext cx="588936" cy="511444"/>
          </a:xfrm>
          <a:custGeom>
            <a:avLst/>
            <a:gdLst>
              <a:gd name="connsiteX0" fmla="*/ 77492 w 588936"/>
              <a:gd name="connsiteY0" fmla="*/ 0 h 511444"/>
              <a:gd name="connsiteX1" fmla="*/ 154983 w 588936"/>
              <a:gd name="connsiteY1" fmla="*/ 15498 h 511444"/>
              <a:gd name="connsiteX2" fmla="*/ 216976 w 588936"/>
              <a:gd name="connsiteY2" fmla="*/ 139485 h 511444"/>
              <a:gd name="connsiteX3" fmla="*/ 185980 w 588936"/>
              <a:gd name="connsiteY3" fmla="*/ 185980 h 511444"/>
              <a:gd name="connsiteX4" fmla="*/ 46495 w 588936"/>
              <a:gd name="connsiteY4" fmla="*/ 247973 h 511444"/>
              <a:gd name="connsiteX5" fmla="*/ 0 w 588936"/>
              <a:gd name="connsiteY5" fmla="*/ 278969 h 511444"/>
              <a:gd name="connsiteX6" fmla="*/ 15498 w 588936"/>
              <a:gd name="connsiteY6" fmla="*/ 387458 h 511444"/>
              <a:gd name="connsiteX7" fmla="*/ 46495 w 588936"/>
              <a:gd name="connsiteY7" fmla="*/ 433952 h 511444"/>
              <a:gd name="connsiteX8" fmla="*/ 185980 w 588936"/>
              <a:gd name="connsiteY8" fmla="*/ 511444 h 511444"/>
              <a:gd name="connsiteX9" fmla="*/ 232475 w 588936"/>
              <a:gd name="connsiteY9" fmla="*/ 418454 h 511444"/>
              <a:gd name="connsiteX10" fmla="*/ 263471 w 588936"/>
              <a:gd name="connsiteY10" fmla="*/ 371959 h 511444"/>
              <a:gd name="connsiteX11" fmla="*/ 278970 w 588936"/>
              <a:gd name="connsiteY11" fmla="*/ 325464 h 511444"/>
              <a:gd name="connsiteX12" fmla="*/ 418454 w 588936"/>
              <a:gd name="connsiteY12" fmla="*/ 247973 h 511444"/>
              <a:gd name="connsiteX13" fmla="*/ 464949 w 588936"/>
              <a:gd name="connsiteY13" fmla="*/ 263471 h 511444"/>
              <a:gd name="connsiteX14" fmla="*/ 573437 w 588936"/>
              <a:gd name="connsiteY14" fmla="*/ 216976 h 511444"/>
              <a:gd name="connsiteX15" fmla="*/ 588936 w 588936"/>
              <a:gd name="connsiteY15" fmla="*/ 185980 h 51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8936" h="511444">
                <a:moveTo>
                  <a:pt x="77492" y="0"/>
                </a:moveTo>
                <a:cubicBezTo>
                  <a:pt x="103322" y="5166"/>
                  <a:pt x="132645" y="1537"/>
                  <a:pt x="154983" y="15498"/>
                </a:cubicBezTo>
                <a:cubicBezTo>
                  <a:pt x="201818" y="44770"/>
                  <a:pt x="205472" y="93467"/>
                  <a:pt x="216976" y="139485"/>
                </a:cubicBezTo>
                <a:cubicBezTo>
                  <a:pt x="206644" y="154983"/>
                  <a:pt x="199151" y="172809"/>
                  <a:pt x="185980" y="185980"/>
                </a:cubicBezTo>
                <a:cubicBezTo>
                  <a:pt x="122900" y="249060"/>
                  <a:pt x="138559" y="186598"/>
                  <a:pt x="46495" y="247973"/>
                </a:cubicBezTo>
                <a:lnTo>
                  <a:pt x="0" y="278969"/>
                </a:lnTo>
                <a:cubicBezTo>
                  <a:pt x="5166" y="315132"/>
                  <a:pt x="5001" y="352468"/>
                  <a:pt x="15498" y="387458"/>
                </a:cubicBezTo>
                <a:cubicBezTo>
                  <a:pt x="20850" y="405299"/>
                  <a:pt x="32477" y="421686"/>
                  <a:pt x="46495" y="433952"/>
                </a:cubicBezTo>
                <a:cubicBezTo>
                  <a:pt x="112087" y="491345"/>
                  <a:pt x="122119" y="490157"/>
                  <a:pt x="185980" y="511444"/>
                </a:cubicBezTo>
                <a:cubicBezTo>
                  <a:pt x="274810" y="378197"/>
                  <a:pt x="168309" y="546785"/>
                  <a:pt x="232475" y="418454"/>
                </a:cubicBezTo>
                <a:cubicBezTo>
                  <a:pt x="240805" y="401794"/>
                  <a:pt x="255141" y="388619"/>
                  <a:pt x="263471" y="371959"/>
                </a:cubicBezTo>
                <a:cubicBezTo>
                  <a:pt x="270777" y="357347"/>
                  <a:pt x="267418" y="337016"/>
                  <a:pt x="278970" y="325464"/>
                </a:cubicBezTo>
                <a:cubicBezTo>
                  <a:pt x="332262" y="272172"/>
                  <a:pt x="359987" y="267462"/>
                  <a:pt x="418454" y="247973"/>
                </a:cubicBezTo>
                <a:cubicBezTo>
                  <a:pt x="433952" y="253139"/>
                  <a:pt x="448612" y="263471"/>
                  <a:pt x="464949" y="263471"/>
                </a:cubicBezTo>
                <a:cubicBezTo>
                  <a:pt x="500520" y="263471"/>
                  <a:pt x="548128" y="242285"/>
                  <a:pt x="573437" y="216976"/>
                </a:cubicBezTo>
                <a:cubicBezTo>
                  <a:pt x="581605" y="208808"/>
                  <a:pt x="583770" y="196312"/>
                  <a:pt x="588936" y="185980"/>
                </a:cubicBezTo>
              </a:path>
            </a:pathLst>
          </a:cu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2354643" y="5938399"/>
            <a:ext cx="480447" cy="389075"/>
          </a:xfrm>
          <a:custGeom>
            <a:avLst/>
            <a:gdLst>
              <a:gd name="connsiteX0" fmla="*/ 0 w 480447"/>
              <a:gd name="connsiteY0" fmla="*/ 17115 h 389075"/>
              <a:gd name="connsiteX1" fmla="*/ 77491 w 480447"/>
              <a:gd name="connsiteY1" fmla="*/ 1617 h 389075"/>
              <a:gd name="connsiteX2" fmla="*/ 170481 w 480447"/>
              <a:gd name="connsiteY2" fmla="*/ 63610 h 389075"/>
              <a:gd name="connsiteX3" fmla="*/ 247973 w 480447"/>
              <a:gd name="connsiteY3" fmla="*/ 141102 h 389075"/>
              <a:gd name="connsiteX4" fmla="*/ 325464 w 480447"/>
              <a:gd name="connsiteY4" fmla="*/ 203095 h 389075"/>
              <a:gd name="connsiteX5" fmla="*/ 356461 w 480447"/>
              <a:gd name="connsiteY5" fmla="*/ 249590 h 389075"/>
              <a:gd name="connsiteX6" fmla="*/ 402956 w 480447"/>
              <a:gd name="connsiteY6" fmla="*/ 280586 h 389075"/>
              <a:gd name="connsiteX7" fmla="*/ 464949 w 480447"/>
              <a:gd name="connsiteY7" fmla="*/ 373576 h 389075"/>
              <a:gd name="connsiteX8" fmla="*/ 480447 w 480447"/>
              <a:gd name="connsiteY8" fmla="*/ 389075 h 38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447" h="389075">
                <a:moveTo>
                  <a:pt x="0" y="17115"/>
                </a:moveTo>
                <a:cubicBezTo>
                  <a:pt x="25830" y="11949"/>
                  <a:pt x="52077" y="-5314"/>
                  <a:pt x="77491" y="1617"/>
                </a:cubicBezTo>
                <a:cubicBezTo>
                  <a:pt x="113432" y="11419"/>
                  <a:pt x="170481" y="63610"/>
                  <a:pt x="170481" y="63610"/>
                </a:cubicBezTo>
                <a:cubicBezTo>
                  <a:pt x="253142" y="187601"/>
                  <a:pt x="144648" y="37775"/>
                  <a:pt x="247973" y="141102"/>
                </a:cubicBezTo>
                <a:cubicBezTo>
                  <a:pt x="318074" y="211204"/>
                  <a:pt x="234948" y="172924"/>
                  <a:pt x="325464" y="203095"/>
                </a:cubicBezTo>
                <a:cubicBezTo>
                  <a:pt x="335796" y="218593"/>
                  <a:pt x="343290" y="236419"/>
                  <a:pt x="356461" y="249590"/>
                </a:cubicBezTo>
                <a:cubicBezTo>
                  <a:pt x="369632" y="262761"/>
                  <a:pt x="390690" y="266568"/>
                  <a:pt x="402956" y="280586"/>
                </a:cubicBezTo>
                <a:cubicBezTo>
                  <a:pt x="427487" y="308622"/>
                  <a:pt x="444285" y="342579"/>
                  <a:pt x="464949" y="373576"/>
                </a:cubicBezTo>
                <a:cubicBezTo>
                  <a:pt x="469002" y="379655"/>
                  <a:pt x="475281" y="383909"/>
                  <a:pt x="480447" y="389075"/>
                </a:cubicBezTo>
              </a:path>
            </a:pathLst>
          </a:cu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1892356" y="6204111"/>
            <a:ext cx="356461" cy="356461"/>
          </a:xfrm>
          <a:custGeom>
            <a:avLst/>
            <a:gdLst>
              <a:gd name="connsiteX0" fmla="*/ 0 w 356461"/>
              <a:gd name="connsiteY0" fmla="*/ 356461 h 356461"/>
              <a:gd name="connsiteX1" fmla="*/ 46494 w 356461"/>
              <a:gd name="connsiteY1" fmla="*/ 278969 h 356461"/>
              <a:gd name="connsiteX2" fmla="*/ 77491 w 356461"/>
              <a:gd name="connsiteY2" fmla="*/ 154983 h 356461"/>
              <a:gd name="connsiteX3" fmla="*/ 123986 w 356461"/>
              <a:gd name="connsiteY3" fmla="*/ 170481 h 356461"/>
              <a:gd name="connsiteX4" fmla="*/ 216976 w 356461"/>
              <a:gd name="connsiteY4" fmla="*/ 232474 h 356461"/>
              <a:gd name="connsiteX5" fmla="*/ 263471 w 356461"/>
              <a:gd name="connsiteY5" fmla="*/ 201478 h 356461"/>
              <a:gd name="connsiteX6" fmla="*/ 294467 w 356461"/>
              <a:gd name="connsiteY6" fmla="*/ 108488 h 356461"/>
              <a:gd name="connsiteX7" fmla="*/ 309966 w 356461"/>
              <a:gd name="connsiteY7" fmla="*/ 30996 h 356461"/>
              <a:gd name="connsiteX8" fmla="*/ 356461 w 356461"/>
              <a:gd name="connsiteY8" fmla="*/ 0 h 356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6461" h="356461">
                <a:moveTo>
                  <a:pt x="0" y="356461"/>
                </a:moveTo>
                <a:cubicBezTo>
                  <a:pt x="15498" y="330630"/>
                  <a:pt x="33023" y="305912"/>
                  <a:pt x="46494" y="278969"/>
                </a:cubicBezTo>
                <a:cubicBezTo>
                  <a:pt x="62382" y="247194"/>
                  <a:pt x="71595" y="184464"/>
                  <a:pt x="77491" y="154983"/>
                </a:cubicBezTo>
                <a:cubicBezTo>
                  <a:pt x="92989" y="160149"/>
                  <a:pt x="109705" y="162547"/>
                  <a:pt x="123986" y="170481"/>
                </a:cubicBezTo>
                <a:cubicBezTo>
                  <a:pt x="156551" y="188573"/>
                  <a:pt x="216976" y="232474"/>
                  <a:pt x="216976" y="232474"/>
                </a:cubicBezTo>
                <a:cubicBezTo>
                  <a:pt x="232474" y="222142"/>
                  <a:pt x="253599" y="217273"/>
                  <a:pt x="263471" y="201478"/>
                </a:cubicBezTo>
                <a:cubicBezTo>
                  <a:pt x="280788" y="173771"/>
                  <a:pt x="288059" y="140527"/>
                  <a:pt x="294467" y="108488"/>
                </a:cubicBezTo>
                <a:cubicBezTo>
                  <a:pt x="299633" y="82657"/>
                  <a:pt x="296896" y="53867"/>
                  <a:pt x="309966" y="30996"/>
                </a:cubicBezTo>
                <a:cubicBezTo>
                  <a:pt x="319207" y="14824"/>
                  <a:pt x="356461" y="0"/>
                  <a:pt x="356461" y="0"/>
                </a:cubicBez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p:nvSpPr>
        <p:spPr>
          <a:xfrm>
            <a:off x="513698" y="6154953"/>
            <a:ext cx="635648" cy="124409"/>
          </a:xfrm>
          <a:custGeom>
            <a:avLst/>
            <a:gdLst>
              <a:gd name="connsiteX0" fmla="*/ 0 w 635648"/>
              <a:gd name="connsiteY0" fmla="*/ 31419 h 124409"/>
              <a:gd name="connsiteX1" fmla="*/ 77492 w 635648"/>
              <a:gd name="connsiteY1" fmla="*/ 422 h 124409"/>
              <a:gd name="connsiteX2" fmla="*/ 108488 w 635648"/>
              <a:gd name="connsiteY2" fmla="*/ 46917 h 124409"/>
              <a:gd name="connsiteX3" fmla="*/ 154983 w 635648"/>
              <a:gd name="connsiteY3" fmla="*/ 77914 h 124409"/>
              <a:gd name="connsiteX4" fmla="*/ 294468 w 635648"/>
              <a:gd name="connsiteY4" fmla="*/ 62416 h 124409"/>
              <a:gd name="connsiteX5" fmla="*/ 340963 w 635648"/>
              <a:gd name="connsiteY5" fmla="*/ 31419 h 124409"/>
              <a:gd name="connsiteX6" fmla="*/ 464949 w 635648"/>
              <a:gd name="connsiteY6" fmla="*/ 93412 h 124409"/>
              <a:gd name="connsiteX7" fmla="*/ 511444 w 635648"/>
              <a:gd name="connsiteY7" fmla="*/ 124409 h 124409"/>
              <a:gd name="connsiteX8" fmla="*/ 619932 w 635648"/>
              <a:gd name="connsiteY8" fmla="*/ 93412 h 124409"/>
              <a:gd name="connsiteX9" fmla="*/ 635431 w 635648"/>
              <a:gd name="connsiteY9" fmla="*/ 15921 h 12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5648" h="124409">
                <a:moveTo>
                  <a:pt x="0" y="31419"/>
                </a:moveTo>
                <a:cubicBezTo>
                  <a:pt x="25831" y="21087"/>
                  <a:pt x="49951" y="-3512"/>
                  <a:pt x="77492" y="422"/>
                </a:cubicBezTo>
                <a:cubicBezTo>
                  <a:pt x="95931" y="3056"/>
                  <a:pt x="95317" y="33746"/>
                  <a:pt x="108488" y="46917"/>
                </a:cubicBezTo>
                <a:cubicBezTo>
                  <a:pt x="121659" y="60088"/>
                  <a:pt x="139485" y="67582"/>
                  <a:pt x="154983" y="77914"/>
                </a:cubicBezTo>
                <a:cubicBezTo>
                  <a:pt x="263471" y="41751"/>
                  <a:pt x="216976" y="36584"/>
                  <a:pt x="294468" y="62416"/>
                </a:cubicBezTo>
                <a:cubicBezTo>
                  <a:pt x="309966" y="52084"/>
                  <a:pt x="322450" y="33476"/>
                  <a:pt x="340963" y="31419"/>
                </a:cubicBezTo>
                <a:cubicBezTo>
                  <a:pt x="461251" y="18053"/>
                  <a:pt x="411232" y="39694"/>
                  <a:pt x="464949" y="93412"/>
                </a:cubicBezTo>
                <a:cubicBezTo>
                  <a:pt x="478120" y="106583"/>
                  <a:pt x="495946" y="114077"/>
                  <a:pt x="511444" y="124409"/>
                </a:cubicBezTo>
                <a:cubicBezTo>
                  <a:pt x="511978" y="124275"/>
                  <a:pt x="612522" y="100822"/>
                  <a:pt x="619932" y="93412"/>
                </a:cubicBezTo>
                <a:cubicBezTo>
                  <a:pt x="638698" y="74646"/>
                  <a:pt x="635431" y="39518"/>
                  <a:pt x="635431" y="15921"/>
                </a:cubicBezTo>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5154378" y="5823904"/>
            <a:ext cx="867965" cy="232475"/>
          </a:xfrm>
          <a:custGeom>
            <a:avLst/>
            <a:gdLst>
              <a:gd name="connsiteX0" fmla="*/ 0 w 867965"/>
              <a:gd name="connsiteY0" fmla="*/ 77492 h 232475"/>
              <a:gd name="connsiteX1" fmla="*/ 77491 w 867965"/>
              <a:gd name="connsiteY1" fmla="*/ 15499 h 232475"/>
              <a:gd name="connsiteX2" fmla="*/ 216976 w 867965"/>
              <a:gd name="connsiteY2" fmla="*/ 77492 h 232475"/>
              <a:gd name="connsiteX3" fmla="*/ 232474 w 867965"/>
              <a:gd name="connsiteY3" fmla="*/ 123987 h 232475"/>
              <a:gd name="connsiteX4" fmla="*/ 371959 w 867965"/>
              <a:gd name="connsiteY4" fmla="*/ 232475 h 232475"/>
              <a:gd name="connsiteX5" fmla="*/ 495945 w 867965"/>
              <a:gd name="connsiteY5" fmla="*/ 216977 h 232475"/>
              <a:gd name="connsiteX6" fmla="*/ 542440 w 867965"/>
              <a:gd name="connsiteY6" fmla="*/ 201478 h 232475"/>
              <a:gd name="connsiteX7" fmla="*/ 604433 w 867965"/>
              <a:gd name="connsiteY7" fmla="*/ 61993 h 232475"/>
              <a:gd name="connsiteX8" fmla="*/ 697423 w 867965"/>
              <a:gd name="connsiteY8" fmla="*/ 30997 h 232475"/>
              <a:gd name="connsiteX9" fmla="*/ 790413 w 867965"/>
              <a:gd name="connsiteY9" fmla="*/ 77492 h 232475"/>
              <a:gd name="connsiteX10" fmla="*/ 836908 w 867965"/>
              <a:gd name="connsiteY10" fmla="*/ 61993 h 232475"/>
              <a:gd name="connsiteX11" fmla="*/ 867905 w 867965"/>
              <a:gd name="connsiteY11" fmla="*/ 0 h 23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965" h="232475">
                <a:moveTo>
                  <a:pt x="0" y="77492"/>
                </a:moveTo>
                <a:cubicBezTo>
                  <a:pt x="25830" y="56828"/>
                  <a:pt x="45578" y="24203"/>
                  <a:pt x="77491" y="15499"/>
                </a:cubicBezTo>
                <a:cubicBezTo>
                  <a:pt x="152533" y="-4967"/>
                  <a:pt x="175858" y="36374"/>
                  <a:pt x="216976" y="77492"/>
                </a:cubicBezTo>
                <a:cubicBezTo>
                  <a:pt x="222142" y="92990"/>
                  <a:pt x="222444" y="111092"/>
                  <a:pt x="232474" y="123987"/>
                </a:cubicBezTo>
                <a:cubicBezTo>
                  <a:pt x="305653" y="218075"/>
                  <a:pt x="295566" y="207011"/>
                  <a:pt x="371959" y="232475"/>
                </a:cubicBezTo>
                <a:cubicBezTo>
                  <a:pt x="413288" y="227309"/>
                  <a:pt x="454967" y="224428"/>
                  <a:pt x="495945" y="216977"/>
                </a:cubicBezTo>
                <a:cubicBezTo>
                  <a:pt x="512018" y="214055"/>
                  <a:pt x="532944" y="214772"/>
                  <a:pt x="542440" y="201478"/>
                </a:cubicBezTo>
                <a:cubicBezTo>
                  <a:pt x="558196" y="179419"/>
                  <a:pt x="567360" y="85164"/>
                  <a:pt x="604433" y="61993"/>
                </a:cubicBezTo>
                <a:cubicBezTo>
                  <a:pt x="632140" y="44676"/>
                  <a:pt x="697423" y="30997"/>
                  <a:pt x="697423" y="30997"/>
                </a:cubicBezTo>
                <a:cubicBezTo>
                  <a:pt x="720929" y="46667"/>
                  <a:pt x="758332" y="77492"/>
                  <a:pt x="790413" y="77492"/>
                </a:cubicBezTo>
                <a:cubicBezTo>
                  <a:pt x="806750" y="77492"/>
                  <a:pt x="821410" y="67159"/>
                  <a:pt x="836908" y="61993"/>
                </a:cubicBezTo>
                <a:cubicBezTo>
                  <a:pt x="870771" y="11200"/>
                  <a:pt x="867905" y="34125"/>
                  <a:pt x="867905"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a:off x="5763744" y="6178623"/>
            <a:ext cx="356461" cy="356461"/>
          </a:xfrm>
          <a:custGeom>
            <a:avLst/>
            <a:gdLst>
              <a:gd name="connsiteX0" fmla="*/ 0 w 356461"/>
              <a:gd name="connsiteY0" fmla="*/ 356461 h 356461"/>
              <a:gd name="connsiteX1" fmla="*/ 46494 w 356461"/>
              <a:gd name="connsiteY1" fmla="*/ 278969 h 356461"/>
              <a:gd name="connsiteX2" fmla="*/ 77491 w 356461"/>
              <a:gd name="connsiteY2" fmla="*/ 154983 h 356461"/>
              <a:gd name="connsiteX3" fmla="*/ 123986 w 356461"/>
              <a:gd name="connsiteY3" fmla="*/ 170481 h 356461"/>
              <a:gd name="connsiteX4" fmla="*/ 216976 w 356461"/>
              <a:gd name="connsiteY4" fmla="*/ 232474 h 356461"/>
              <a:gd name="connsiteX5" fmla="*/ 263471 w 356461"/>
              <a:gd name="connsiteY5" fmla="*/ 201478 h 356461"/>
              <a:gd name="connsiteX6" fmla="*/ 294467 w 356461"/>
              <a:gd name="connsiteY6" fmla="*/ 108488 h 356461"/>
              <a:gd name="connsiteX7" fmla="*/ 309966 w 356461"/>
              <a:gd name="connsiteY7" fmla="*/ 30996 h 356461"/>
              <a:gd name="connsiteX8" fmla="*/ 356461 w 356461"/>
              <a:gd name="connsiteY8" fmla="*/ 0 h 356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6461" h="356461">
                <a:moveTo>
                  <a:pt x="0" y="356461"/>
                </a:moveTo>
                <a:cubicBezTo>
                  <a:pt x="15498" y="330630"/>
                  <a:pt x="33023" y="305912"/>
                  <a:pt x="46494" y="278969"/>
                </a:cubicBezTo>
                <a:cubicBezTo>
                  <a:pt x="62382" y="247194"/>
                  <a:pt x="71595" y="184464"/>
                  <a:pt x="77491" y="154983"/>
                </a:cubicBezTo>
                <a:cubicBezTo>
                  <a:pt x="92989" y="160149"/>
                  <a:pt x="109705" y="162547"/>
                  <a:pt x="123986" y="170481"/>
                </a:cubicBezTo>
                <a:cubicBezTo>
                  <a:pt x="156551" y="188573"/>
                  <a:pt x="216976" y="232474"/>
                  <a:pt x="216976" y="232474"/>
                </a:cubicBezTo>
                <a:cubicBezTo>
                  <a:pt x="232474" y="222142"/>
                  <a:pt x="253599" y="217273"/>
                  <a:pt x="263471" y="201478"/>
                </a:cubicBezTo>
                <a:cubicBezTo>
                  <a:pt x="280788" y="173771"/>
                  <a:pt x="288059" y="140527"/>
                  <a:pt x="294467" y="108488"/>
                </a:cubicBezTo>
                <a:cubicBezTo>
                  <a:pt x="299633" y="82657"/>
                  <a:pt x="296896" y="53867"/>
                  <a:pt x="309966" y="30996"/>
                </a:cubicBezTo>
                <a:cubicBezTo>
                  <a:pt x="319207" y="14824"/>
                  <a:pt x="356461" y="0"/>
                  <a:pt x="356461" y="0"/>
                </a:cubicBez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5008355" y="6210655"/>
            <a:ext cx="635648" cy="124409"/>
          </a:xfrm>
          <a:custGeom>
            <a:avLst/>
            <a:gdLst>
              <a:gd name="connsiteX0" fmla="*/ 0 w 635648"/>
              <a:gd name="connsiteY0" fmla="*/ 31419 h 124409"/>
              <a:gd name="connsiteX1" fmla="*/ 77492 w 635648"/>
              <a:gd name="connsiteY1" fmla="*/ 422 h 124409"/>
              <a:gd name="connsiteX2" fmla="*/ 108488 w 635648"/>
              <a:gd name="connsiteY2" fmla="*/ 46917 h 124409"/>
              <a:gd name="connsiteX3" fmla="*/ 154983 w 635648"/>
              <a:gd name="connsiteY3" fmla="*/ 77914 h 124409"/>
              <a:gd name="connsiteX4" fmla="*/ 294468 w 635648"/>
              <a:gd name="connsiteY4" fmla="*/ 62416 h 124409"/>
              <a:gd name="connsiteX5" fmla="*/ 340963 w 635648"/>
              <a:gd name="connsiteY5" fmla="*/ 31419 h 124409"/>
              <a:gd name="connsiteX6" fmla="*/ 464949 w 635648"/>
              <a:gd name="connsiteY6" fmla="*/ 93412 h 124409"/>
              <a:gd name="connsiteX7" fmla="*/ 511444 w 635648"/>
              <a:gd name="connsiteY7" fmla="*/ 124409 h 124409"/>
              <a:gd name="connsiteX8" fmla="*/ 619932 w 635648"/>
              <a:gd name="connsiteY8" fmla="*/ 93412 h 124409"/>
              <a:gd name="connsiteX9" fmla="*/ 635431 w 635648"/>
              <a:gd name="connsiteY9" fmla="*/ 15921 h 12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5648" h="124409">
                <a:moveTo>
                  <a:pt x="0" y="31419"/>
                </a:moveTo>
                <a:cubicBezTo>
                  <a:pt x="25831" y="21087"/>
                  <a:pt x="49951" y="-3512"/>
                  <a:pt x="77492" y="422"/>
                </a:cubicBezTo>
                <a:cubicBezTo>
                  <a:pt x="95931" y="3056"/>
                  <a:pt x="95317" y="33746"/>
                  <a:pt x="108488" y="46917"/>
                </a:cubicBezTo>
                <a:cubicBezTo>
                  <a:pt x="121659" y="60088"/>
                  <a:pt x="139485" y="67582"/>
                  <a:pt x="154983" y="77914"/>
                </a:cubicBezTo>
                <a:cubicBezTo>
                  <a:pt x="263471" y="41751"/>
                  <a:pt x="216976" y="36584"/>
                  <a:pt x="294468" y="62416"/>
                </a:cubicBezTo>
                <a:cubicBezTo>
                  <a:pt x="309966" y="52084"/>
                  <a:pt x="322450" y="33476"/>
                  <a:pt x="340963" y="31419"/>
                </a:cubicBezTo>
                <a:cubicBezTo>
                  <a:pt x="461251" y="18053"/>
                  <a:pt x="411232" y="39694"/>
                  <a:pt x="464949" y="93412"/>
                </a:cubicBezTo>
                <a:cubicBezTo>
                  <a:pt x="478120" y="106583"/>
                  <a:pt x="495946" y="114077"/>
                  <a:pt x="511444" y="124409"/>
                </a:cubicBezTo>
                <a:cubicBezTo>
                  <a:pt x="511978" y="124275"/>
                  <a:pt x="612522" y="100822"/>
                  <a:pt x="619932" y="93412"/>
                </a:cubicBezTo>
                <a:cubicBezTo>
                  <a:pt x="638698" y="74646"/>
                  <a:pt x="635431" y="39518"/>
                  <a:pt x="635431" y="15921"/>
                </a:cubicBezTo>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2" descr="File:Cholesterol-3d.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213" b="26754"/>
          <a:stretch/>
        </p:blipFill>
        <p:spPr bwMode="auto">
          <a:xfrm>
            <a:off x="1125346" y="4257394"/>
            <a:ext cx="831521" cy="587827"/>
          </a:xfrm>
          <a:prstGeom prst="rect">
            <a:avLst/>
          </a:prstGeom>
          <a:noFill/>
          <a:extLst>
            <a:ext uri="{909E8E84-426E-40DD-AFC4-6F175D3DCCD1}">
              <a14:hiddenFill xmlns:a14="http://schemas.microsoft.com/office/drawing/2010/main">
                <a:solidFill>
                  <a:srgbClr val="FFFFFF"/>
                </a:solidFill>
              </a14:hiddenFill>
            </a:ext>
          </a:extLst>
        </p:spPr>
      </p:pic>
      <p:sp>
        <p:nvSpPr>
          <p:cNvPr id="75" name="Freeform 74"/>
          <p:cNvSpPr/>
          <p:nvPr/>
        </p:nvSpPr>
        <p:spPr>
          <a:xfrm>
            <a:off x="706295" y="3831147"/>
            <a:ext cx="867965" cy="232475"/>
          </a:xfrm>
          <a:custGeom>
            <a:avLst/>
            <a:gdLst>
              <a:gd name="connsiteX0" fmla="*/ 0 w 867965"/>
              <a:gd name="connsiteY0" fmla="*/ 77492 h 232475"/>
              <a:gd name="connsiteX1" fmla="*/ 77491 w 867965"/>
              <a:gd name="connsiteY1" fmla="*/ 15499 h 232475"/>
              <a:gd name="connsiteX2" fmla="*/ 216976 w 867965"/>
              <a:gd name="connsiteY2" fmla="*/ 77492 h 232475"/>
              <a:gd name="connsiteX3" fmla="*/ 232474 w 867965"/>
              <a:gd name="connsiteY3" fmla="*/ 123987 h 232475"/>
              <a:gd name="connsiteX4" fmla="*/ 371959 w 867965"/>
              <a:gd name="connsiteY4" fmla="*/ 232475 h 232475"/>
              <a:gd name="connsiteX5" fmla="*/ 495945 w 867965"/>
              <a:gd name="connsiteY5" fmla="*/ 216977 h 232475"/>
              <a:gd name="connsiteX6" fmla="*/ 542440 w 867965"/>
              <a:gd name="connsiteY6" fmla="*/ 201478 h 232475"/>
              <a:gd name="connsiteX7" fmla="*/ 604433 w 867965"/>
              <a:gd name="connsiteY7" fmla="*/ 61993 h 232475"/>
              <a:gd name="connsiteX8" fmla="*/ 697423 w 867965"/>
              <a:gd name="connsiteY8" fmla="*/ 30997 h 232475"/>
              <a:gd name="connsiteX9" fmla="*/ 790413 w 867965"/>
              <a:gd name="connsiteY9" fmla="*/ 77492 h 232475"/>
              <a:gd name="connsiteX10" fmla="*/ 836908 w 867965"/>
              <a:gd name="connsiteY10" fmla="*/ 61993 h 232475"/>
              <a:gd name="connsiteX11" fmla="*/ 867905 w 867965"/>
              <a:gd name="connsiteY11" fmla="*/ 0 h 23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965" h="232475">
                <a:moveTo>
                  <a:pt x="0" y="77492"/>
                </a:moveTo>
                <a:cubicBezTo>
                  <a:pt x="25830" y="56828"/>
                  <a:pt x="45578" y="24203"/>
                  <a:pt x="77491" y="15499"/>
                </a:cubicBezTo>
                <a:cubicBezTo>
                  <a:pt x="152533" y="-4967"/>
                  <a:pt x="175858" y="36374"/>
                  <a:pt x="216976" y="77492"/>
                </a:cubicBezTo>
                <a:cubicBezTo>
                  <a:pt x="222142" y="92990"/>
                  <a:pt x="222444" y="111092"/>
                  <a:pt x="232474" y="123987"/>
                </a:cubicBezTo>
                <a:cubicBezTo>
                  <a:pt x="305653" y="218075"/>
                  <a:pt x="295566" y="207011"/>
                  <a:pt x="371959" y="232475"/>
                </a:cubicBezTo>
                <a:cubicBezTo>
                  <a:pt x="413288" y="227309"/>
                  <a:pt x="454967" y="224428"/>
                  <a:pt x="495945" y="216977"/>
                </a:cubicBezTo>
                <a:cubicBezTo>
                  <a:pt x="512018" y="214055"/>
                  <a:pt x="532944" y="214772"/>
                  <a:pt x="542440" y="201478"/>
                </a:cubicBezTo>
                <a:cubicBezTo>
                  <a:pt x="558196" y="179419"/>
                  <a:pt x="567360" y="85164"/>
                  <a:pt x="604433" y="61993"/>
                </a:cubicBezTo>
                <a:cubicBezTo>
                  <a:pt x="632140" y="44676"/>
                  <a:pt x="697423" y="30997"/>
                  <a:pt x="697423" y="30997"/>
                </a:cubicBezTo>
                <a:cubicBezTo>
                  <a:pt x="720929" y="46667"/>
                  <a:pt x="758332" y="77492"/>
                  <a:pt x="790413" y="77492"/>
                </a:cubicBezTo>
                <a:cubicBezTo>
                  <a:pt x="806750" y="77492"/>
                  <a:pt x="821410" y="67159"/>
                  <a:pt x="836908" y="61993"/>
                </a:cubicBezTo>
                <a:cubicBezTo>
                  <a:pt x="870771" y="11200"/>
                  <a:pt x="867905" y="34125"/>
                  <a:pt x="867905"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p:nvPr/>
        </p:nvSpPr>
        <p:spPr>
          <a:xfrm>
            <a:off x="349241" y="4410593"/>
            <a:ext cx="620959" cy="325464"/>
          </a:xfrm>
          <a:custGeom>
            <a:avLst/>
            <a:gdLst>
              <a:gd name="connsiteX0" fmla="*/ 0 w 620959"/>
              <a:gd name="connsiteY0" fmla="*/ 0 h 325464"/>
              <a:gd name="connsiteX1" fmla="*/ 139485 w 620959"/>
              <a:gd name="connsiteY1" fmla="*/ 46494 h 325464"/>
              <a:gd name="connsiteX2" fmla="*/ 201478 w 620959"/>
              <a:gd name="connsiteY2" fmla="*/ 139484 h 325464"/>
              <a:gd name="connsiteX3" fmla="*/ 232475 w 620959"/>
              <a:gd name="connsiteY3" fmla="*/ 185979 h 325464"/>
              <a:gd name="connsiteX4" fmla="*/ 356461 w 620959"/>
              <a:gd name="connsiteY4" fmla="*/ 294467 h 325464"/>
              <a:gd name="connsiteX5" fmla="*/ 433953 w 620959"/>
              <a:gd name="connsiteY5" fmla="*/ 309966 h 325464"/>
              <a:gd name="connsiteX6" fmla="*/ 511445 w 620959"/>
              <a:gd name="connsiteY6" fmla="*/ 294467 h 325464"/>
              <a:gd name="connsiteX7" fmla="*/ 526943 w 620959"/>
              <a:gd name="connsiteY7" fmla="*/ 154983 h 325464"/>
              <a:gd name="connsiteX8" fmla="*/ 480448 w 620959"/>
              <a:gd name="connsiteY8" fmla="*/ 123986 h 325464"/>
              <a:gd name="connsiteX9" fmla="*/ 371960 w 620959"/>
              <a:gd name="connsiteY9" fmla="*/ 139484 h 325464"/>
              <a:gd name="connsiteX10" fmla="*/ 433953 w 620959"/>
              <a:gd name="connsiteY10" fmla="*/ 309966 h 325464"/>
              <a:gd name="connsiteX11" fmla="*/ 480448 w 620959"/>
              <a:gd name="connsiteY11" fmla="*/ 325464 h 325464"/>
              <a:gd name="connsiteX12" fmla="*/ 619933 w 620959"/>
              <a:gd name="connsiteY12" fmla="*/ 263471 h 325464"/>
              <a:gd name="connsiteX13" fmla="*/ 619933 w 620959"/>
              <a:gd name="connsiteY13" fmla="*/ 247972 h 325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0959" h="325464">
                <a:moveTo>
                  <a:pt x="0" y="0"/>
                </a:moveTo>
                <a:cubicBezTo>
                  <a:pt x="51581" y="8597"/>
                  <a:pt x="102279" y="3973"/>
                  <a:pt x="139485" y="46494"/>
                </a:cubicBezTo>
                <a:cubicBezTo>
                  <a:pt x="164016" y="74530"/>
                  <a:pt x="180814" y="108487"/>
                  <a:pt x="201478" y="139484"/>
                </a:cubicBezTo>
                <a:lnTo>
                  <a:pt x="232475" y="185979"/>
                </a:lnTo>
                <a:cubicBezTo>
                  <a:pt x="264664" y="234262"/>
                  <a:pt x="286918" y="280558"/>
                  <a:pt x="356461" y="294467"/>
                </a:cubicBezTo>
                <a:lnTo>
                  <a:pt x="433953" y="309966"/>
                </a:lnTo>
                <a:cubicBezTo>
                  <a:pt x="459784" y="304800"/>
                  <a:pt x="488574" y="307537"/>
                  <a:pt x="511445" y="294467"/>
                </a:cubicBezTo>
                <a:cubicBezTo>
                  <a:pt x="560246" y="266581"/>
                  <a:pt x="544872" y="190841"/>
                  <a:pt x="526943" y="154983"/>
                </a:cubicBezTo>
                <a:cubicBezTo>
                  <a:pt x="518613" y="138323"/>
                  <a:pt x="495946" y="134318"/>
                  <a:pt x="480448" y="123986"/>
                </a:cubicBezTo>
                <a:cubicBezTo>
                  <a:pt x="444285" y="129152"/>
                  <a:pt x="390754" y="108160"/>
                  <a:pt x="371960" y="139484"/>
                </a:cubicBezTo>
                <a:cubicBezTo>
                  <a:pt x="319592" y="226764"/>
                  <a:pt x="376375" y="281177"/>
                  <a:pt x="433953" y="309966"/>
                </a:cubicBezTo>
                <a:cubicBezTo>
                  <a:pt x="448565" y="317272"/>
                  <a:pt x="464950" y="320298"/>
                  <a:pt x="480448" y="325464"/>
                </a:cubicBezTo>
                <a:cubicBezTo>
                  <a:pt x="580309" y="311198"/>
                  <a:pt x="582474" y="338389"/>
                  <a:pt x="619933" y="263471"/>
                </a:cubicBezTo>
                <a:cubicBezTo>
                  <a:pt x="622243" y="258850"/>
                  <a:pt x="619933" y="253138"/>
                  <a:pt x="619933" y="247972"/>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a:off x="1741504" y="3675880"/>
            <a:ext cx="588936" cy="511444"/>
          </a:xfrm>
          <a:custGeom>
            <a:avLst/>
            <a:gdLst>
              <a:gd name="connsiteX0" fmla="*/ 77492 w 588936"/>
              <a:gd name="connsiteY0" fmla="*/ 0 h 511444"/>
              <a:gd name="connsiteX1" fmla="*/ 154983 w 588936"/>
              <a:gd name="connsiteY1" fmla="*/ 15498 h 511444"/>
              <a:gd name="connsiteX2" fmla="*/ 216976 w 588936"/>
              <a:gd name="connsiteY2" fmla="*/ 139485 h 511444"/>
              <a:gd name="connsiteX3" fmla="*/ 185980 w 588936"/>
              <a:gd name="connsiteY3" fmla="*/ 185980 h 511444"/>
              <a:gd name="connsiteX4" fmla="*/ 46495 w 588936"/>
              <a:gd name="connsiteY4" fmla="*/ 247973 h 511444"/>
              <a:gd name="connsiteX5" fmla="*/ 0 w 588936"/>
              <a:gd name="connsiteY5" fmla="*/ 278969 h 511444"/>
              <a:gd name="connsiteX6" fmla="*/ 15498 w 588936"/>
              <a:gd name="connsiteY6" fmla="*/ 387458 h 511444"/>
              <a:gd name="connsiteX7" fmla="*/ 46495 w 588936"/>
              <a:gd name="connsiteY7" fmla="*/ 433952 h 511444"/>
              <a:gd name="connsiteX8" fmla="*/ 185980 w 588936"/>
              <a:gd name="connsiteY8" fmla="*/ 511444 h 511444"/>
              <a:gd name="connsiteX9" fmla="*/ 232475 w 588936"/>
              <a:gd name="connsiteY9" fmla="*/ 418454 h 511444"/>
              <a:gd name="connsiteX10" fmla="*/ 263471 w 588936"/>
              <a:gd name="connsiteY10" fmla="*/ 371959 h 511444"/>
              <a:gd name="connsiteX11" fmla="*/ 278970 w 588936"/>
              <a:gd name="connsiteY11" fmla="*/ 325464 h 511444"/>
              <a:gd name="connsiteX12" fmla="*/ 418454 w 588936"/>
              <a:gd name="connsiteY12" fmla="*/ 247973 h 511444"/>
              <a:gd name="connsiteX13" fmla="*/ 464949 w 588936"/>
              <a:gd name="connsiteY13" fmla="*/ 263471 h 511444"/>
              <a:gd name="connsiteX14" fmla="*/ 573437 w 588936"/>
              <a:gd name="connsiteY14" fmla="*/ 216976 h 511444"/>
              <a:gd name="connsiteX15" fmla="*/ 588936 w 588936"/>
              <a:gd name="connsiteY15" fmla="*/ 185980 h 51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8936" h="511444">
                <a:moveTo>
                  <a:pt x="77492" y="0"/>
                </a:moveTo>
                <a:cubicBezTo>
                  <a:pt x="103322" y="5166"/>
                  <a:pt x="132645" y="1537"/>
                  <a:pt x="154983" y="15498"/>
                </a:cubicBezTo>
                <a:cubicBezTo>
                  <a:pt x="201818" y="44770"/>
                  <a:pt x="205472" y="93467"/>
                  <a:pt x="216976" y="139485"/>
                </a:cubicBezTo>
                <a:cubicBezTo>
                  <a:pt x="206644" y="154983"/>
                  <a:pt x="199151" y="172809"/>
                  <a:pt x="185980" y="185980"/>
                </a:cubicBezTo>
                <a:cubicBezTo>
                  <a:pt x="122900" y="249060"/>
                  <a:pt x="138559" y="186598"/>
                  <a:pt x="46495" y="247973"/>
                </a:cubicBezTo>
                <a:lnTo>
                  <a:pt x="0" y="278969"/>
                </a:lnTo>
                <a:cubicBezTo>
                  <a:pt x="5166" y="315132"/>
                  <a:pt x="5001" y="352468"/>
                  <a:pt x="15498" y="387458"/>
                </a:cubicBezTo>
                <a:cubicBezTo>
                  <a:pt x="20850" y="405299"/>
                  <a:pt x="32477" y="421686"/>
                  <a:pt x="46495" y="433952"/>
                </a:cubicBezTo>
                <a:cubicBezTo>
                  <a:pt x="112087" y="491345"/>
                  <a:pt x="122119" y="490157"/>
                  <a:pt x="185980" y="511444"/>
                </a:cubicBezTo>
                <a:cubicBezTo>
                  <a:pt x="274810" y="378197"/>
                  <a:pt x="168309" y="546785"/>
                  <a:pt x="232475" y="418454"/>
                </a:cubicBezTo>
                <a:cubicBezTo>
                  <a:pt x="240805" y="401794"/>
                  <a:pt x="255141" y="388619"/>
                  <a:pt x="263471" y="371959"/>
                </a:cubicBezTo>
                <a:cubicBezTo>
                  <a:pt x="270777" y="357347"/>
                  <a:pt x="267418" y="337016"/>
                  <a:pt x="278970" y="325464"/>
                </a:cubicBezTo>
                <a:cubicBezTo>
                  <a:pt x="332262" y="272172"/>
                  <a:pt x="359987" y="267462"/>
                  <a:pt x="418454" y="247973"/>
                </a:cubicBezTo>
                <a:cubicBezTo>
                  <a:pt x="433952" y="253139"/>
                  <a:pt x="448612" y="263471"/>
                  <a:pt x="464949" y="263471"/>
                </a:cubicBezTo>
                <a:cubicBezTo>
                  <a:pt x="500520" y="263471"/>
                  <a:pt x="548128" y="242285"/>
                  <a:pt x="573437" y="216976"/>
                </a:cubicBezTo>
                <a:cubicBezTo>
                  <a:pt x="581605" y="208808"/>
                  <a:pt x="583770" y="196312"/>
                  <a:pt x="588936" y="185980"/>
                </a:cubicBezTo>
              </a:path>
            </a:pathLst>
          </a:cu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p:cNvSpPr/>
          <p:nvPr/>
        </p:nvSpPr>
        <p:spPr>
          <a:xfrm>
            <a:off x="2401217" y="4001344"/>
            <a:ext cx="480447" cy="389075"/>
          </a:xfrm>
          <a:custGeom>
            <a:avLst/>
            <a:gdLst>
              <a:gd name="connsiteX0" fmla="*/ 0 w 480447"/>
              <a:gd name="connsiteY0" fmla="*/ 17115 h 389075"/>
              <a:gd name="connsiteX1" fmla="*/ 77491 w 480447"/>
              <a:gd name="connsiteY1" fmla="*/ 1617 h 389075"/>
              <a:gd name="connsiteX2" fmla="*/ 170481 w 480447"/>
              <a:gd name="connsiteY2" fmla="*/ 63610 h 389075"/>
              <a:gd name="connsiteX3" fmla="*/ 247973 w 480447"/>
              <a:gd name="connsiteY3" fmla="*/ 141102 h 389075"/>
              <a:gd name="connsiteX4" fmla="*/ 325464 w 480447"/>
              <a:gd name="connsiteY4" fmla="*/ 203095 h 389075"/>
              <a:gd name="connsiteX5" fmla="*/ 356461 w 480447"/>
              <a:gd name="connsiteY5" fmla="*/ 249590 h 389075"/>
              <a:gd name="connsiteX6" fmla="*/ 402956 w 480447"/>
              <a:gd name="connsiteY6" fmla="*/ 280586 h 389075"/>
              <a:gd name="connsiteX7" fmla="*/ 464949 w 480447"/>
              <a:gd name="connsiteY7" fmla="*/ 373576 h 389075"/>
              <a:gd name="connsiteX8" fmla="*/ 480447 w 480447"/>
              <a:gd name="connsiteY8" fmla="*/ 389075 h 38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447" h="389075">
                <a:moveTo>
                  <a:pt x="0" y="17115"/>
                </a:moveTo>
                <a:cubicBezTo>
                  <a:pt x="25830" y="11949"/>
                  <a:pt x="52077" y="-5314"/>
                  <a:pt x="77491" y="1617"/>
                </a:cubicBezTo>
                <a:cubicBezTo>
                  <a:pt x="113432" y="11419"/>
                  <a:pt x="170481" y="63610"/>
                  <a:pt x="170481" y="63610"/>
                </a:cubicBezTo>
                <a:cubicBezTo>
                  <a:pt x="253142" y="187601"/>
                  <a:pt x="144648" y="37775"/>
                  <a:pt x="247973" y="141102"/>
                </a:cubicBezTo>
                <a:cubicBezTo>
                  <a:pt x="318074" y="211204"/>
                  <a:pt x="234948" y="172924"/>
                  <a:pt x="325464" y="203095"/>
                </a:cubicBezTo>
                <a:cubicBezTo>
                  <a:pt x="335796" y="218593"/>
                  <a:pt x="343290" y="236419"/>
                  <a:pt x="356461" y="249590"/>
                </a:cubicBezTo>
                <a:cubicBezTo>
                  <a:pt x="369632" y="262761"/>
                  <a:pt x="390690" y="266568"/>
                  <a:pt x="402956" y="280586"/>
                </a:cubicBezTo>
                <a:cubicBezTo>
                  <a:pt x="427487" y="308622"/>
                  <a:pt x="444285" y="342579"/>
                  <a:pt x="464949" y="373576"/>
                </a:cubicBezTo>
                <a:cubicBezTo>
                  <a:pt x="469002" y="379655"/>
                  <a:pt x="475281" y="383909"/>
                  <a:pt x="480447" y="389075"/>
                </a:cubicBezTo>
              </a:path>
            </a:pathLst>
          </a:cu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a:off x="1938930" y="4267056"/>
            <a:ext cx="356461" cy="356461"/>
          </a:xfrm>
          <a:custGeom>
            <a:avLst/>
            <a:gdLst>
              <a:gd name="connsiteX0" fmla="*/ 0 w 356461"/>
              <a:gd name="connsiteY0" fmla="*/ 356461 h 356461"/>
              <a:gd name="connsiteX1" fmla="*/ 46494 w 356461"/>
              <a:gd name="connsiteY1" fmla="*/ 278969 h 356461"/>
              <a:gd name="connsiteX2" fmla="*/ 77491 w 356461"/>
              <a:gd name="connsiteY2" fmla="*/ 154983 h 356461"/>
              <a:gd name="connsiteX3" fmla="*/ 123986 w 356461"/>
              <a:gd name="connsiteY3" fmla="*/ 170481 h 356461"/>
              <a:gd name="connsiteX4" fmla="*/ 216976 w 356461"/>
              <a:gd name="connsiteY4" fmla="*/ 232474 h 356461"/>
              <a:gd name="connsiteX5" fmla="*/ 263471 w 356461"/>
              <a:gd name="connsiteY5" fmla="*/ 201478 h 356461"/>
              <a:gd name="connsiteX6" fmla="*/ 294467 w 356461"/>
              <a:gd name="connsiteY6" fmla="*/ 108488 h 356461"/>
              <a:gd name="connsiteX7" fmla="*/ 309966 w 356461"/>
              <a:gd name="connsiteY7" fmla="*/ 30996 h 356461"/>
              <a:gd name="connsiteX8" fmla="*/ 356461 w 356461"/>
              <a:gd name="connsiteY8" fmla="*/ 0 h 356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6461" h="356461">
                <a:moveTo>
                  <a:pt x="0" y="356461"/>
                </a:moveTo>
                <a:cubicBezTo>
                  <a:pt x="15498" y="330630"/>
                  <a:pt x="33023" y="305912"/>
                  <a:pt x="46494" y="278969"/>
                </a:cubicBezTo>
                <a:cubicBezTo>
                  <a:pt x="62382" y="247194"/>
                  <a:pt x="71595" y="184464"/>
                  <a:pt x="77491" y="154983"/>
                </a:cubicBezTo>
                <a:cubicBezTo>
                  <a:pt x="92989" y="160149"/>
                  <a:pt x="109705" y="162547"/>
                  <a:pt x="123986" y="170481"/>
                </a:cubicBezTo>
                <a:cubicBezTo>
                  <a:pt x="156551" y="188573"/>
                  <a:pt x="216976" y="232474"/>
                  <a:pt x="216976" y="232474"/>
                </a:cubicBezTo>
                <a:cubicBezTo>
                  <a:pt x="232474" y="222142"/>
                  <a:pt x="253599" y="217273"/>
                  <a:pt x="263471" y="201478"/>
                </a:cubicBezTo>
                <a:cubicBezTo>
                  <a:pt x="280788" y="173771"/>
                  <a:pt x="288059" y="140527"/>
                  <a:pt x="294467" y="108488"/>
                </a:cubicBezTo>
                <a:cubicBezTo>
                  <a:pt x="299633" y="82657"/>
                  <a:pt x="296896" y="53867"/>
                  <a:pt x="309966" y="30996"/>
                </a:cubicBezTo>
                <a:cubicBezTo>
                  <a:pt x="319207" y="14824"/>
                  <a:pt x="356461" y="0"/>
                  <a:pt x="356461" y="0"/>
                </a:cubicBez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p:nvSpPr>
        <p:spPr>
          <a:xfrm>
            <a:off x="560272" y="4217898"/>
            <a:ext cx="635648" cy="124409"/>
          </a:xfrm>
          <a:custGeom>
            <a:avLst/>
            <a:gdLst>
              <a:gd name="connsiteX0" fmla="*/ 0 w 635648"/>
              <a:gd name="connsiteY0" fmla="*/ 31419 h 124409"/>
              <a:gd name="connsiteX1" fmla="*/ 77492 w 635648"/>
              <a:gd name="connsiteY1" fmla="*/ 422 h 124409"/>
              <a:gd name="connsiteX2" fmla="*/ 108488 w 635648"/>
              <a:gd name="connsiteY2" fmla="*/ 46917 h 124409"/>
              <a:gd name="connsiteX3" fmla="*/ 154983 w 635648"/>
              <a:gd name="connsiteY3" fmla="*/ 77914 h 124409"/>
              <a:gd name="connsiteX4" fmla="*/ 294468 w 635648"/>
              <a:gd name="connsiteY4" fmla="*/ 62416 h 124409"/>
              <a:gd name="connsiteX5" fmla="*/ 340963 w 635648"/>
              <a:gd name="connsiteY5" fmla="*/ 31419 h 124409"/>
              <a:gd name="connsiteX6" fmla="*/ 464949 w 635648"/>
              <a:gd name="connsiteY6" fmla="*/ 93412 h 124409"/>
              <a:gd name="connsiteX7" fmla="*/ 511444 w 635648"/>
              <a:gd name="connsiteY7" fmla="*/ 124409 h 124409"/>
              <a:gd name="connsiteX8" fmla="*/ 619932 w 635648"/>
              <a:gd name="connsiteY8" fmla="*/ 93412 h 124409"/>
              <a:gd name="connsiteX9" fmla="*/ 635431 w 635648"/>
              <a:gd name="connsiteY9" fmla="*/ 15921 h 12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5648" h="124409">
                <a:moveTo>
                  <a:pt x="0" y="31419"/>
                </a:moveTo>
                <a:cubicBezTo>
                  <a:pt x="25831" y="21087"/>
                  <a:pt x="49951" y="-3512"/>
                  <a:pt x="77492" y="422"/>
                </a:cubicBezTo>
                <a:cubicBezTo>
                  <a:pt x="95931" y="3056"/>
                  <a:pt x="95317" y="33746"/>
                  <a:pt x="108488" y="46917"/>
                </a:cubicBezTo>
                <a:cubicBezTo>
                  <a:pt x="121659" y="60088"/>
                  <a:pt x="139485" y="67582"/>
                  <a:pt x="154983" y="77914"/>
                </a:cubicBezTo>
                <a:cubicBezTo>
                  <a:pt x="263471" y="41751"/>
                  <a:pt x="216976" y="36584"/>
                  <a:pt x="294468" y="62416"/>
                </a:cubicBezTo>
                <a:cubicBezTo>
                  <a:pt x="309966" y="52084"/>
                  <a:pt x="322450" y="33476"/>
                  <a:pt x="340963" y="31419"/>
                </a:cubicBezTo>
                <a:cubicBezTo>
                  <a:pt x="461251" y="18053"/>
                  <a:pt x="411232" y="39694"/>
                  <a:pt x="464949" y="93412"/>
                </a:cubicBezTo>
                <a:cubicBezTo>
                  <a:pt x="478120" y="106583"/>
                  <a:pt x="495946" y="114077"/>
                  <a:pt x="511444" y="124409"/>
                </a:cubicBezTo>
                <a:cubicBezTo>
                  <a:pt x="511978" y="124275"/>
                  <a:pt x="612522" y="100822"/>
                  <a:pt x="619932" y="93412"/>
                </a:cubicBezTo>
                <a:cubicBezTo>
                  <a:pt x="638698" y="74646"/>
                  <a:pt x="635431" y="39518"/>
                  <a:pt x="635431" y="15921"/>
                </a:cubicBezTo>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 name="Picture 2" descr="File:Cholesterol-3d.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213" b="26754"/>
          <a:stretch/>
        </p:blipFill>
        <p:spPr bwMode="auto">
          <a:xfrm>
            <a:off x="5228242" y="3973142"/>
            <a:ext cx="831521" cy="587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5754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Strengths of </a:t>
            </a:r>
            <a:r>
              <a:rPr lang="en-US" dirty="0"/>
              <a:t>MRM</a:t>
            </a:r>
          </a:p>
        </p:txBody>
      </p:sp>
      <p:sp>
        <p:nvSpPr>
          <p:cNvPr id="3" name="Content Placeholder 2"/>
          <p:cNvSpPr>
            <a:spLocks noGrp="1"/>
          </p:cNvSpPr>
          <p:nvPr>
            <p:ph idx="1"/>
          </p:nvPr>
        </p:nvSpPr>
        <p:spPr/>
        <p:txBody>
          <a:bodyPr>
            <a:normAutofit fontScale="92500"/>
          </a:bodyPr>
          <a:lstStyle/>
          <a:p>
            <a:r>
              <a:rPr lang="en-US" dirty="0" smtClean="0"/>
              <a:t>Can detect multiple transitions on the order of 10msec per transition</a:t>
            </a:r>
          </a:p>
          <a:p>
            <a:r>
              <a:rPr lang="en-US" dirty="0" smtClean="0"/>
              <a:t>Can analyze many peptides (100s) per assay and the monitoring of many transitions per peptide </a:t>
            </a:r>
          </a:p>
          <a:p>
            <a:r>
              <a:rPr lang="en-US" dirty="0" smtClean="0"/>
              <a:t>High sensitivity</a:t>
            </a:r>
          </a:p>
          <a:p>
            <a:r>
              <a:rPr lang="en-US" dirty="0" smtClean="0"/>
              <a:t>High reproducibility</a:t>
            </a:r>
          </a:p>
          <a:p>
            <a:r>
              <a:rPr lang="en-US" dirty="0" smtClean="0"/>
              <a:t>Detects low level </a:t>
            </a:r>
            <a:r>
              <a:rPr lang="en-US" dirty="0" err="1" smtClean="0"/>
              <a:t>analytes</a:t>
            </a:r>
            <a:r>
              <a:rPr lang="en-US" dirty="0" smtClean="0"/>
              <a:t> even in complex matrix</a:t>
            </a:r>
          </a:p>
          <a:p>
            <a:r>
              <a:rPr lang="en-US" dirty="0" smtClean="0"/>
              <a:t>Golden standard for quantitation! </a:t>
            </a:r>
          </a:p>
        </p:txBody>
      </p:sp>
    </p:spTree>
    <p:extLst>
      <p:ext uri="{BB962C8B-B14F-4D97-AF65-F5344CB8AC3E}">
        <p14:creationId xmlns:p14="http://schemas.microsoft.com/office/powerpoint/2010/main" val="33011124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Weaknesses of SRM</a:t>
            </a:r>
            <a:endParaRPr lang="en-US" dirty="0"/>
          </a:p>
        </p:txBody>
      </p:sp>
      <p:sp>
        <p:nvSpPr>
          <p:cNvPr id="3" name="Content Placeholder 2"/>
          <p:cNvSpPr>
            <a:spLocks noGrp="1"/>
          </p:cNvSpPr>
          <p:nvPr>
            <p:ph idx="1"/>
          </p:nvPr>
        </p:nvSpPr>
        <p:spPr/>
        <p:txBody>
          <a:bodyPr>
            <a:normAutofit/>
          </a:bodyPr>
          <a:lstStyle/>
          <a:p>
            <a:r>
              <a:rPr lang="en-US" dirty="0" smtClean="0"/>
              <a:t>Focuses on defined set of peptide candidates </a:t>
            </a:r>
          </a:p>
          <a:p>
            <a:pPr lvl="1"/>
            <a:r>
              <a:rPr lang="en-US" dirty="0" smtClean="0"/>
              <a:t>Need to know charge state, retention time and relative product ion intensities before experimentation</a:t>
            </a:r>
          </a:p>
          <a:p>
            <a:r>
              <a:rPr lang="en-US" dirty="0" smtClean="0"/>
              <a:t>Physical limit to the number of transitions that can be measured at once</a:t>
            </a:r>
          </a:p>
          <a:p>
            <a:pPr lvl="1"/>
            <a:r>
              <a:rPr lang="en-US" dirty="0" smtClean="0"/>
              <a:t>Can get around this by using time-scheduled SRM, monitor transitions for a peptide in small window near retention time </a:t>
            </a:r>
            <a:endParaRPr lang="en-US" dirty="0"/>
          </a:p>
        </p:txBody>
      </p:sp>
    </p:spTree>
    <p:extLst>
      <p:ext uri="{BB962C8B-B14F-4D97-AF65-F5344CB8AC3E}">
        <p14:creationId xmlns:p14="http://schemas.microsoft.com/office/powerpoint/2010/main" val="15951284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 Reaction Monitoring (PRM)</a:t>
            </a:r>
            <a:endParaRPr lang="en-US" dirty="0"/>
          </a:p>
        </p:txBody>
      </p:sp>
      <p:sp>
        <p:nvSpPr>
          <p:cNvPr id="3" name="Content Placeholder 2"/>
          <p:cNvSpPr>
            <a:spLocks noGrp="1"/>
          </p:cNvSpPr>
          <p:nvPr>
            <p:ph idx="1"/>
          </p:nvPr>
        </p:nvSpPr>
        <p:spPr>
          <a:xfrm>
            <a:off x="457200" y="1295400"/>
            <a:ext cx="8229600" cy="2057397"/>
          </a:xfrm>
        </p:spPr>
        <p:txBody>
          <a:bodyPr>
            <a:normAutofit fontScale="85000" lnSpcReduction="20000"/>
          </a:bodyPr>
          <a:lstStyle/>
          <a:p>
            <a:r>
              <a:rPr lang="en-US" dirty="0" smtClean="0"/>
              <a:t>Q3 is substituted with a high resolution mass analyzer to detect all target product ions</a:t>
            </a:r>
          </a:p>
          <a:p>
            <a:r>
              <a:rPr lang="en-US" dirty="0" smtClean="0"/>
              <a:t>Generates high resolution, full scan MS/MS data</a:t>
            </a:r>
          </a:p>
          <a:p>
            <a:r>
              <a:rPr lang="en-US" dirty="0" smtClean="0"/>
              <a:t>All transitions can be used to confirm peptide ID</a:t>
            </a:r>
          </a:p>
          <a:p>
            <a:r>
              <a:rPr lang="en-US" dirty="0" smtClean="0"/>
              <a:t>Don’t have to choose ions beforehand </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58363"/>
          <a:stretch/>
        </p:blipFill>
        <p:spPr bwMode="auto">
          <a:xfrm>
            <a:off x="1600200" y="3352797"/>
            <a:ext cx="5486400" cy="3211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858000" y="6374906"/>
            <a:ext cx="2109167" cy="369332"/>
          </a:xfrm>
          <a:prstGeom prst="rect">
            <a:avLst/>
          </a:prstGeom>
          <a:noFill/>
        </p:spPr>
        <p:txBody>
          <a:bodyPr wrap="none" rtlCol="0">
            <a:spAutoFit/>
          </a:bodyPr>
          <a:lstStyle/>
          <a:p>
            <a:r>
              <a:rPr lang="en-US" dirty="0" smtClean="0"/>
              <a:t>Peterson et al., 2012</a:t>
            </a:r>
            <a:endParaRPr lang="en-US" dirty="0"/>
          </a:p>
        </p:txBody>
      </p:sp>
    </p:spTree>
    <p:extLst>
      <p:ext uri="{BB962C8B-B14F-4D97-AF65-F5344CB8AC3E}">
        <p14:creationId xmlns:p14="http://schemas.microsoft.com/office/powerpoint/2010/main" val="40623791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979</TotalTime>
  <Words>5268</Words>
  <Application>Microsoft Office PowerPoint</Application>
  <PresentationFormat>On-screen Show (4:3)</PresentationFormat>
  <Paragraphs>612</Paragraphs>
  <Slides>45</Slides>
  <Notes>45</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Protein Quantitation II: Multiple Reaction Monitoring</vt:lpstr>
      <vt:lpstr>Traditional Affinity-based proteomics </vt:lpstr>
      <vt:lpstr>Mass Spectrometry based proteomic quantitation</vt:lpstr>
      <vt:lpstr>Multiple Reaction Monitoring (MRM) Selected Reaction Monitoring (SRM)</vt:lpstr>
      <vt:lpstr>Peptide Identification with MRM</vt:lpstr>
      <vt:lpstr>Peptide Identification with MRM</vt:lpstr>
      <vt:lpstr>Strengths of MRM</vt:lpstr>
      <vt:lpstr>Weaknesses of SRM</vt:lpstr>
      <vt:lpstr>Parallel Reaction Monitoring (PRM)</vt:lpstr>
      <vt:lpstr>Applications of MRM</vt:lpstr>
      <vt:lpstr>Label-free quantification</vt:lpstr>
      <vt:lpstr>Stable Isotope Dilution (SID)</vt:lpstr>
      <vt:lpstr>Quantification Details</vt:lpstr>
      <vt:lpstr>Workflow of SRM proteomics</vt:lpstr>
      <vt:lpstr>Workflow of SRM proteomics</vt:lpstr>
      <vt:lpstr>Motivating Example:  AKT1 and Breast Cancer</vt:lpstr>
      <vt:lpstr>Workflow of SRM proteomics</vt:lpstr>
      <vt:lpstr>Selecting Peptides </vt:lpstr>
      <vt:lpstr>Identifying Proteotypic Peptides</vt:lpstr>
      <vt:lpstr>LC/MS Properties: GPMDB</vt:lpstr>
      <vt:lpstr>LC/MS Properties: Skyline</vt:lpstr>
      <vt:lpstr>Workflow of SRM proteomics</vt:lpstr>
      <vt:lpstr>Selecting Transitions</vt:lpstr>
      <vt:lpstr>Selecting Transitions</vt:lpstr>
      <vt:lpstr>Selecting Transitions: SRMCollider</vt:lpstr>
      <vt:lpstr>PowerPoint Presentation</vt:lpstr>
      <vt:lpstr>Workflow of SRM proteomics</vt:lpstr>
      <vt:lpstr>Validating Transitions:  “Branching ratio”</vt:lpstr>
      <vt:lpstr>PowerPoint Presentation</vt:lpstr>
      <vt:lpstr>Validating Transitions: AuDIT</vt:lpstr>
      <vt:lpstr>Finding Interference:  Simple vs Complex Matrix </vt:lpstr>
      <vt:lpstr>Simple Example of Complex v. Simple</vt:lpstr>
      <vt:lpstr>Finding Interference:  Simple vs Complex Matrix </vt:lpstr>
      <vt:lpstr>Finding Interference:  Simple vs Complex Matrix </vt:lpstr>
      <vt:lpstr>Validating Transitions: Contrast Angle</vt:lpstr>
      <vt:lpstr>Open Source MRM analysis tools</vt:lpstr>
      <vt:lpstr>SKYLINE for creating targeted MS/MS methods</vt:lpstr>
      <vt:lpstr>Skyline for MRM: Method Building</vt:lpstr>
      <vt:lpstr>Skyline for MRM:  Method Building</vt:lpstr>
      <vt:lpstr>Skyline for MRM: Quantification</vt:lpstr>
      <vt:lpstr>Skyline for MRM: Quantification</vt:lpstr>
      <vt:lpstr>SWATH-MS: Data Collection</vt:lpstr>
      <vt:lpstr>SWATH-MS: Data Analysis</vt:lpstr>
      <vt:lpstr>SWATH-MS Fragment Ion Interferences</vt:lpstr>
      <vt:lpstr>Questions?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dc:creator>
  <cp:lastModifiedBy>Kelly</cp:lastModifiedBy>
  <cp:revision>211</cp:revision>
  <cp:lastPrinted>2013-04-09T13:57:57Z</cp:lastPrinted>
  <dcterms:created xsi:type="dcterms:W3CDTF">2013-03-25T14:07:20Z</dcterms:created>
  <dcterms:modified xsi:type="dcterms:W3CDTF">2013-04-10T14:50:57Z</dcterms:modified>
</cp:coreProperties>
</file>