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75"/>
  </p:notesMasterIdLst>
  <p:handoutMasterIdLst>
    <p:handoutMasterId r:id="rId76"/>
  </p:handoutMasterIdLst>
  <p:sldIdLst>
    <p:sldId id="596" r:id="rId3"/>
    <p:sldId id="584" r:id="rId4"/>
    <p:sldId id="585" r:id="rId5"/>
    <p:sldId id="586" r:id="rId6"/>
    <p:sldId id="587" r:id="rId7"/>
    <p:sldId id="588" r:id="rId8"/>
    <p:sldId id="589" r:id="rId9"/>
    <p:sldId id="590" r:id="rId10"/>
    <p:sldId id="591" r:id="rId11"/>
    <p:sldId id="592" r:id="rId12"/>
    <p:sldId id="593" r:id="rId13"/>
    <p:sldId id="614" r:id="rId14"/>
    <p:sldId id="600" r:id="rId15"/>
    <p:sldId id="645" r:id="rId16"/>
    <p:sldId id="647" r:id="rId17"/>
    <p:sldId id="646" r:id="rId18"/>
    <p:sldId id="595" r:id="rId19"/>
    <p:sldId id="615" r:id="rId20"/>
    <p:sldId id="616" r:id="rId21"/>
    <p:sldId id="648" r:id="rId22"/>
    <p:sldId id="617" r:id="rId23"/>
    <p:sldId id="618" r:id="rId24"/>
    <p:sldId id="619" r:id="rId25"/>
    <p:sldId id="620" r:id="rId26"/>
    <p:sldId id="626" r:id="rId27"/>
    <p:sldId id="628" r:id="rId28"/>
    <p:sldId id="629" r:id="rId29"/>
    <p:sldId id="627" r:id="rId30"/>
    <p:sldId id="631" r:id="rId31"/>
    <p:sldId id="630" r:id="rId32"/>
    <p:sldId id="634" r:id="rId33"/>
    <p:sldId id="632" r:id="rId34"/>
    <p:sldId id="635" r:id="rId35"/>
    <p:sldId id="594" r:id="rId36"/>
    <p:sldId id="636" r:id="rId37"/>
    <p:sldId id="637" r:id="rId38"/>
    <p:sldId id="638" r:id="rId39"/>
    <p:sldId id="639" r:id="rId40"/>
    <p:sldId id="640" r:id="rId41"/>
    <p:sldId id="641" r:id="rId42"/>
    <p:sldId id="642" r:id="rId43"/>
    <p:sldId id="643" r:id="rId44"/>
    <p:sldId id="644" r:id="rId45"/>
    <p:sldId id="533" r:id="rId46"/>
    <p:sldId id="534" r:id="rId47"/>
    <p:sldId id="535" r:id="rId48"/>
    <p:sldId id="547" r:id="rId49"/>
    <p:sldId id="550" r:id="rId50"/>
    <p:sldId id="552" r:id="rId51"/>
    <p:sldId id="553" r:id="rId52"/>
    <p:sldId id="602" r:id="rId53"/>
    <p:sldId id="604" r:id="rId54"/>
    <p:sldId id="605" r:id="rId55"/>
    <p:sldId id="543" r:id="rId56"/>
    <p:sldId id="568" r:id="rId57"/>
    <p:sldId id="574" r:id="rId58"/>
    <p:sldId id="575" r:id="rId59"/>
    <p:sldId id="569" r:id="rId60"/>
    <p:sldId id="570" r:id="rId61"/>
    <p:sldId id="571" r:id="rId62"/>
    <p:sldId id="572" r:id="rId63"/>
    <p:sldId id="573" r:id="rId64"/>
    <p:sldId id="542" r:id="rId65"/>
    <p:sldId id="527" r:id="rId66"/>
    <p:sldId id="563" r:id="rId67"/>
    <p:sldId id="538" r:id="rId68"/>
    <p:sldId id="562" r:id="rId69"/>
    <p:sldId id="539" r:id="rId70"/>
    <p:sldId id="566" r:id="rId71"/>
    <p:sldId id="567" r:id="rId72"/>
    <p:sldId id="540" r:id="rId73"/>
    <p:sldId id="541" r:id="rId74"/>
  </p:sldIdLst>
  <p:sldSz cx="9144000" cy="6858000" type="screen4x3"/>
  <p:notesSz cx="7102475" cy="9388475"/>
  <p:defaultTextStyle>
    <a:defPPr>
      <a:defRPr lang="de-DE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CC0000"/>
    <a:srgbClr val="00B000"/>
    <a:srgbClr val="00359E"/>
    <a:srgbClr val="FF3300"/>
    <a:srgbClr val="FF0066"/>
    <a:srgbClr val="000000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215" autoAdjust="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l" defTabSz="942975">
              <a:defRPr sz="1200" b="0"/>
            </a:lvl1pPr>
          </a:lstStyle>
          <a:p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 b="0"/>
            </a:lvl1pPr>
          </a:lstStyle>
          <a:p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8575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l" defTabSz="942975">
              <a:defRPr sz="1200" b="0"/>
            </a:lvl1pPr>
          </a:lstStyle>
          <a:p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8918575"/>
            <a:ext cx="30781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 b="0"/>
            </a:lvl1pPr>
          </a:lstStyle>
          <a:p>
            <a:fld id="{00FA0A5B-AC5D-4D3A-9076-9B4B50573D9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l" defTabSz="942975">
              <a:defRPr sz="1200"/>
            </a:lvl1pPr>
          </a:lstStyle>
          <a:p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endParaRPr lang="en-US"/>
          </a:p>
        </p:txBody>
      </p:sp>
      <p:sp>
        <p:nvSpPr>
          <p:cNvPr id="130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704850"/>
            <a:ext cx="4692650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0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459288"/>
            <a:ext cx="52070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Textformatierung des Masters zu bearbeiten.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8575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l" defTabSz="942975">
              <a:defRPr sz="1200"/>
            </a:lvl1pPr>
          </a:lstStyle>
          <a:p>
            <a:endParaRPr lang="en-US"/>
          </a:p>
        </p:txBody>
      </p:sp>
      <p:sp>
        <p:nvSpPr>
          <p:cNvPr id="130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918575"/>
            <a:ext cx="30781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fld id="{175262A0-1A67-4A15-86E2-1584144DB2C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62A0-1A67-4A15-86E2-1584144DB2C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62A0-1A67-4A15-86E2-1584144DB2C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62A0-1A67-4A15-86E2-1584144DB2C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62A0-1A67-4A15-86E2-1584144DB2C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62A0-1A67-4A15-86E2-1584144DB2C9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8AC24-87BF-40DC-B293-A4CBF21C1F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24B2A-DD05-4687-A1EE-D419F40D79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26F3FD-3B83-4775-9649-71976003B8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527747A-70D5-42B2-B148-E83376B66C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1EAA1-A80B-46D3-872B-F1A95023D5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487DFF-6BB7-4737-9BB4-A875FC98D8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FF070-1B27-4C62-A4BD-C79ED771F3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7947E-B993-4A31-BE84-6244D793D1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A3274-1643-4D13-9AF0-AB2C4A4BD6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9480E-F9AD-4477-934A-09D4C0C072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56E1-D5A4-4E44-9BBC-A0EC4B1155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EAB98-C73A-46D2-8E10-EF72398CA9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Format des Titel-Masters zu bearbeiten.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Textformatierung des Masters zu bearbeiten.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B53FB3AE-73A2-426E-AB35-95FE504FB7E8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De Novo Sequencing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of MS Spectra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90800"/>
            <a:ext cx="6400800" cy="1752600"/>
          </a:xfrm>
        </p:spPr>
        <p:txBody>
          <a:bodyPr/>
          <a:lstStyle/>
          <a:p>
            <a:r>
              <a:rPr lang="en-US" dirty="0" smtClean="0"/>
              <a:t>Only a manually confirmed spectrum is  a correct spectrum </a:t>
            </a:r>
          </a:p>
          <a:p>
            <a:endParaRPr lang="en-US" dirty="0" smtClean="0"/>
          </a:p>
          <a:p>
            <a:r>
              <a:rPr lang="en-US" sz="2000" dirty="0" smtClean="0">
                <a:solidFill>
                  <a:srgbClr val="FFFFFF"/>
                </a:solidFill>
              </a:rPr>
              <a:t>Beatrix Ueberheide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February 25</a:t>
            </a:r>
            <a:r>
              <a:rPr lang="en-US" sz="2000" baseline="30000" dirty="0" smtClean="0">
                <a:solidFill>
                  <a:srgbClr val="FFFFFF"/>
                </a:solidFill>
              </a:rPr>
              <a:t>th</a:t>
            </a:r>
            <a:r>
              <a:rPr lang="en-US" sz="2000" dirty="0" smtClean="0">
                <a:solidFill>
                  <a:srgbClr val="FFFFFF"/>
                </a:solidFill>
              </a:rPr>
              <a:t>  2014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3200" b="0">
                <a:solidFill>
                  <a:srgbClr val="FFFF00"/>
                </a:solidFill>
                <a:latin typeface="Arial" charset="0"/>
              </a:rPr>
              <a:t>Peptide Sequencing using Mass Spectrometry 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0238" y="1447800"/>
            <a:ext cx="7827962" cy="992188"/>
            <a:chOff x="630238" y="1447800"/>
            <a:chExt cx="7828081" cy="991632"/>
          </a:xfrm>
        </p:grpSpPr>
        <p:sp>
          <p:nvSpPr>
            <p:cNvPr id="21932" name="Text Box 7"/>
            <p:cNvSpPr txBox="1">
              <a:spLocks noChangeArrowheads="1"/>
            </p:cNvSpPr>
            <p:nvPr/>
          </p:nvSpPr>
          <p:spPr bwMode="auto">
            <a:xfrm>
              <a:off x="694690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147</a:t>
              </a:r>
            </a:p>
          </p:txBody>
        </p:sp>
        <p:sp>
          <p:nvSpPr>
            <p:cNvPr id="21933" name="Text Box 8"/>
            <p:cNvSpPr txBox="1">
              <a:spLocks noChangeArrowheads="1"/>
            </p:cNvSpPr>
            <p:nvPr/>
          </p:nvSpPr>
          <p:spPr bwMode="auto">
            <a:xfrm>
              <a:off x="7061200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K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934" name="Text Box 9"/>
            <p:cNvSpPr txBox="1">
              <a:spLocks noChangeArrowheads="1"/>
            </p:cNvSpPr>
            <p:nvPr/>
          </p:nvSpPr>
          <p:spPr bwMode="auto">
            <a:xfrm>
              <a:off x="6884988" y="14478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1166</a:t>
              </a:r>
            </a:p>
          </p:txBody>
        </p:sp>
        <p:sp>
          <p:nvSpPr>
            <p:cNvPr id="21935" name="Text Box 10"/>
            <p:cNvSpPr txBox="1">
              <a:spLocks noChangeArrowheads="1"/>
            </p:cNvSpPr>
            <p:nvPr/>
          </p:nvSpPr>
          <p:spPr bwMode="auto">
            <a:xfrm>
              <a:off x="6296025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936" name="Text Box 11"/>
            <p:cNvSpPr txBox="1">
              <a:spLocks noChangeArrowheads="1"/>
            </p:cNvSpPr>
            <p:nvPr/>
          </p:nvSpPr>
          <p:spPr bwMode="auto">
            <a:xfrm>
              <a:off x="618172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260</a:t>
              </a:r>
            </a:p>
          </p:txBody>
        </p:sp>
        <p:sp>
          <p:nvSpPr>
            <p:cNvPr id="21937" name="Text Box 12"/>
            <p:cNvSpPr txBox="1">
              <a:spLocks noChangeArrowheads="1"/>
            </p:cNvSpPr>
            <p:nvPr/>
          </p:nvSpPr>
          <p:spPr bwMode="auto">
            <a:xfrm>
              <a:off x="6119813" y="14478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1020</a:t>
              </a:r>
            </a:p>
          </p:txBody>
        </p:sp>
        <p:sp>
          <p:nvSpPr>
            <p:cNvPr id="21938" name="Text Box 13"/>
            <p:cNvSpPr txBox="1">
              <a:spLocks noChangeArrowheads="1"/>
            </p:cNvSpPr>
            <p:nvPr/>
          </p:nvSpPr>
          <p:spPr bwMode="auto">
            <a:xfrm>
              <a:off x="55959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939" name="Text Box 14"/>
            <p:cNvSpPr txBox="1">
              <a:spLocks noChangeArrowheads="1"/>
            </p:cNvSpPr>
            <p:nvPr/>
          </p:nvSpPr>
          <p:spPr bwMode="auto">
            <a:xfrm>
              <a:off x="548005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389</a:t>
              </a:r>
            </a:p>
          </p:txBody>
        </p:sp>
        <p:sp>
          <p:nvSpPr>
            <p:cNvPr id="21940" name="Text Box 15"/>
            <p:cNvSpPr txBox="1">
              <a:spLocks noChangeArrowheads="1"/>
            </p:cNvSpPr>
            <p:nvPr/>
          </p:nvSpPr>
          <p:spPr bwMode="auto">
            <a:xfrm>
              <a:off x="5481638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907</a:t>
              </a:r>
            </a:p>
          </p:txBody>
        </p:sp>
        <p:sp>
          <p:nvSpPr>
            <p:cNvPr id="21941" name="Text Box 16"/>
            <p:cNvSpPr txBox="1">
              <a:spLocks noChangeArrowheads="1"/>
            </p:cNvSpPr>
            <p:nvPr/>
          </p:nvSpPr>
          <p:spPr bwMode="auto">
            <a:xfrm>
              <a:off x="4957763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D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942" name="Text Box 17"/>
            <p:cNvSpPr txBox="1">
              <a:spLocks noChangeArrowheads="1"/>
            </p:cNvSpPr>
            <p:nvPr/>
          </p:nvSpPr>
          <p:spPr bwMode="auto">
            <a:xfrm>
              <a:off x="484187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504</a:t>
              </a:r>
            </a:p>
          </p:txBody>
        </p:sp>
        <p:sp>
          <p:nvSpPr>
            <p:cNvPr id="21943" name="Text Box 18"/>
            <p:cNvSpPr txBox="1">
              <a:spLocks noChangeArrowheads="1"/>
            </p:cNvSpPr>
            <p:nvPr/>
          </p:nvSpPr>
          <p:spPr bwMode="auto">
            <a:xfrm>
              <a:off x="4843463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778</a:t>
              </a:r>
            </a:p>
          </p:txBody>
        </p:sp>
        <p:sp>
          <p:nvSpPr>
            <p:cNvPr id="21944" name="Text Box 19"/>
            <p:cNvSpPr txBox="1">
              <a:spLocks noChangeArrowheads="1"/>
            </p:cNvSpPr>
            <p:nvPr/>
          </p:nvSpPr>
          <p:spPr bwMode="auto">
            <a:xfrm>
              <a:off x="4318000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945" name="Text Box 20"/>
            <p:cNvSpPr txBox="1">
              <a:spLocks noChangeArrowheads="1"/>
            </p:cNvSpPr>
            <p:nvPr/>
          </p:nvSpPr>
          <p:spPr bwMode="auto">
            <a:xfrm>
              <a:off x="4202113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633</a:t>
              </a:r>
            </a:p>
          </p:txBody>
        </p:sp>
        <p:sp>
          <p:nvSpPr>
            <p:cNvPr id="21946" name="Text Box 21"/>
            <p:cNvSpPr txBox="1">
              <a:spLocks noChangeArrowheads="1"/>
            </p:cNvSpPr>
            <p:nvPr/>
          </p:nvSpPr>
          <p:spPr bwMode="auto">
            <a:xfrm>
              <a:off x="4203700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663</a:t>
              </a:r>
            </a:p>
          </p:txBody>
        </p:sp>
        <p:sp>
          <p:nvSpPr>
            <p:cNvPr id="21947" name="Text Box 22"/>
            <p:cNvSpPr txBox="1">
              <a:spLocks noChangeArrowheads="1"/>
            </p:cNvSpPr>
            <p:nvPr/>
          </p:nvSpPr>
          <p:spPr bwMode="auto">
            <a:xfrm>
              <a:off x="36782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948" name="Text Box 23"/>
            <p:cNvSpPr txBox="1">
              <a:spLocks noChangeArrowheads="1"/>
            </p:cNvSpPr>
            <p:nvPr/>
          </p:nvSpPr>
          <p:spPr bwMode="auto">
            <a:xfrm>
              <a:off x="356235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762</a:t>
              </a:r>
            </a:p>
          </p:txBody>
        </p:sp>
        <p:sp>
          <p:nvSpPr>
            <p:cNvPr id="21949" name="Text Box 24"/>
            <p:cNvSpPr txBox="1">
              <a:spLocks noChangeArrowheads="1"/>
            </p:cNvSpPr>
            <p:nvPr/>
          </p:nvSpPr>
          <p:spPr bwMode="auto">
            <a:xfrm>
              <a:off x="3581400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534</a:t>
              </a:r>
            </a:p>
          </p:txBody>
        </p:sp>
        <p:sp>
          <p:nvSpPr>
            <p:cNvPr id="21950" name="Text Box 25"/>
            <p:cNvSpPr txBox="1">
              <a:spLocks noChangeArrowheads="1"/>
            </p:cNvSpPr>
            <p:nvPr/>
          </p:nvSpPr>
          <p:spPr bwMode="auto">
            <a:xfrm>
              <a:off x="3040063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951" name="Text Box 26"/>
            <p:cNvSpPr txBox="1">
              <a:spLocks noChangeArrowheads="1"/>
            </p:cNvSpPr>
            <p:nvPr/>
          </p:nvSpPr>
          <p:spPr bwMode="auto">
            <a:xfrm>
              <a:off x="292417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875</a:t>
              </a:r>
            </a:p>
          </p:txBody>
        </p:sp>
        <p:sp>
          <p:nvSpPr>
            <p:cNvPr id="21952" name="Text Box 27"/>
            <p:cNvSpPr txBox="1">
              <a:spLocks noChangeArrowheads="1"/>
            </p:cNvSpPr>
            <p:nvPr/>
          </p:nvSpPr>
          <p:spPr bwMode="auto">
            <a:xfrm>
              <a:off x="2943225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405</a:t>
              </a:r>
            </a:p>
          </p:txBody>
        </p:sp>
        <p:sp>
          <p:nvSpPr>
            <p:cNvPr id="21953" name="Text Box 28"/>
            <p:cNvSpPr txBox="1">
              <a:spLocks noChangeArrowheads="1"/>
            </p:cNvSpPr>
            <p:nvPr/>
          </p:nvSpPr>
          <p:spPr bwMode="auto">
            <a:xfrm>
              <a:off x="2336800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F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954" name="Text Box 29"/>
            <p:cNvSpPr txBox="1">
              <a:spLocks noChangeArrowheads="1"/>
            </p:cNvSpPr>
            <p:nvPr/>
          </p:nvSpPr>
          <p:spPr bwMode="auto">
            <a:xfrm>
              <a:off x="2159000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1022</a:t>
              </a:r>
            </a:p>
          </p:txBody>
        </p:sp>
        <p:sp>
          <p:nvSpPr>
            <p:cNvPr id="21955" name="Text Box 30"/>
            <p:cNvSpPr txBox="1">
              <a:spLocks noChangeArrowheads="1"/>
            </p:cNvSpPr>
            <p:nvPr/>
          </p:nvSpPr>
          <p:spPr bwMode="auto">
            <a:xfrm>
              <a:off x="2239962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292</a:t>
              </a:r>
            </a:p>
          </p:txBody>
        </p:sp>
        <p:sp>
          <p:nvSpPr>
            <p:cNvPr id="21956" name="Text Box 31"/>
            <p:cNvSpPr txBox="1">
              <a:spLocks noChangeArrowheads="1"/>
            </p:cNvSpPr>
            <p:nvPr/>
          </p:nvSpPr>
          <p:spPr bwMode="auto">
            <a:xfrm>
              <a:off x="1571625" y="1758950"/>
              <a:ext cx="3619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G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957" name="Text Box 32"/>
            <p:cNvSpPr txBox="1">
              <a:spLocks noChangeArrowheads="1"/>
            </p:cNvSpPr>
            <p:nvPr/>
          </p:nvSpPr>
          <p:spPr bwMode="auto">
            <a:xfrm>
              <a:off x="1393825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1080</a:t>
              </a:r>
            </a:p>
          </p:txBody>
        </p:sp>
        <p:sp>
          <p:nvSpPr>
            <p:cNvPr id="21958" name="Text Box 33"/>
            <p:cNvSpPr txBox="1">
              <a:spLocks noChangeArrowheads="1"/>
            </p:cNvSpPr>
            <p:nvPr/>
          </p:nvSpPr>
          <p:spPr bwMode="auto">
            <a:xfrm>
              <a:off x="1474787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145</a:t>
              </a:r>
            </a:p>
          </p:txBody>
        </p:sp>
        <p:sp>
          <p:nvSpPr>
            <p:cNvPr id="21959" name="Text Box 34"/>
            <p:cNvSpPr txBox="1">
              <a:spLocks noChangeArrowheads="1"/>
            </p:cNvSpPr>
            <p:nvPr/>
          </p:nvSpPr>
          <p:spPr bwMode="auto">
            <a:xfrm>
              <a:off x="808038" y="175260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S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960" name="Text Box 35"/>
            <p:cNvSpPr txBox="1">
              <a:spLocks noChangeArrowheads="1"/>
            </p:cNvSpPr>
            <p:nvPr/>
          </p:nvSpPr>
          <p:spPr bwMode="auto">
            <a:xfrm>
              <a:off x="630238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1166</a:t>
              </a:r>
            </a:p>
          </p:txBody>
        </p:sp>
        <p:sp>
          <p:nvSpPr>
            <p:cNvPr id="21961" name="Text Box 36"/>
            <p:cNvSpPr txBox="1">
              <a:spLocks noChangeArrowheads="1"/>
            </p:cNvSpPr>
            <p:nvPr/>
          </p:nvSpPr>
          <p:spPr bwMode="auto">
            <a:xfrm>
              <a:off x="774700" y="1447800"/>
              <a:ext cx="438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88</a:t>
              </a:r>
            </a:p>
          </p:txBody>
        </p:sp>
        <p:sp>
          <p:nvSpPr>
            <p:cNvPr id="21962" name="Text Box 37"/>
            <p:cNvSpPr txBox="1">
              <a:spLocks noChangeArrowheads="1"/>
            </p:cNvSpPr>
            <p:nvPr/>
          </p:nvSpPr>
          <p:spPr bwMode="auto">
            <a:xfrm>
              <a:off x="7650163" y="2070100"/>
              <a:ext cx="787395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y ions</a:t>
              </a:r>
            </a:p>
          </p:txBody>
        </p:sp>
        <p:sp>
          <p:nvSpPr>
            <p:cNvPr id="21963" name="Text Box 38"/>
            <p:cNvSpPr txBox="1">
              <a:spLocks noChangeArrowheads="1"/>
            </p:cNvSpPr>
            <p:nvPr/>
          </p:nvSpPr>
          <p:spPr bwMode="auto">
            <a:xfrm>
              <a:off x="7658100" y="1447800"/>
              <a:ext cx="80021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b ions</a:t>
              </a:r>
            </a:p>
          </p:txBody>
        </p:sp>
      </p:grpSp>
      <p:grpSp>
        <p:nvGrpSpPr>
          <p:cNvPr id="3" name="Group 478"/>
          <p:cNvGrpSpPr>
            <a:grpSpLocks/>
          </p:cNvGrpSpPr>
          <p:nvPr/>
        </p:nvGrpSpPr>
        <p:grpSpPr bwMode="auto">
          <a:xfrm>
            <a:off x="300038" y="2654300"/>
            <a:ext cx="8736012" cy="3960813"/>
            <a:chOff x="300038" y="2654300"/>
            <a:chExt cx="8736012" cy="3960813"/>
          </a:xfrm>
        </p:grpSpPr>
        <p:grpSp>
          <p:nvGrpSpPr>
            <p:cNvPr id="4" name="Group 462"/>
            <p:cNvGrpSpPr>
              <a:grpSpLocks/>
            </p:cNvGrpSpPr>
            <p:nvPr/>
          </p:nvGrpSpPr>
          <p:grpSpPr bwMode="auto">
            <a:xfrm>
              <a:off x="300038" y="2916238"/>
              <a:ext cx="8736012" cy="3698875"/>
              <a:chOff x="300038" y="2916238"/>
              <a:chExt cx="8736012" cy="3698875"/>
            </a:xfrm>
          </p:grpSpPr>
          <p:sp>
            <p:nvSpPr>
              <p:cNvPr id="21531" name="Rectangle 39"/>
              <p:cNvSpPr>
                <a:spLocks noChangeArrowheads="1"/>
              </p:cNvSpPr>
              <p:nvPr/>
            </p:nvSpPr>
            <p:spPr bwMode="auto">
              <a:xfrm>
                <a:off x="4295775" y="62484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m/z</a:t>
                </a:r>
              </a:p>
            </p:txBody>
          </p:sp>
          <p:sp>
            <p:nvSpPr>
              <p:cNvPr id="21532" name="Line 40"/>
              <p:cNvSpPr>
                <a:spLocks noChangeShapeType="1"/>
              </p:cNvSpPr>
              <p:nvPr/>
            </p:nvSpPr>
            <p:spPr bwMode="auto">
              <a:xfrm flipV="1">
                <a:off x="11128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33" name="Line 41"/>
              <p:cNvSpPr>
                <a:spLocks noChangeShapeType="1"/>
              </p:cNvSpPr>
              <p:nvPr/>
            </p:nvSpPr>
            <p:spPr bwMode="auto">
              <a:xfrm flipV="1">
                <a:off x="1146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34" name="Line 42"/>
              <p:cNvSpPr>
                <a:spLocks noChangeShapeType="1"/>
              </p:cNvSpPr>
              <p:nvPr/>
            </p:nvSpPr>
            <p:spPr bwMode="auto">
              <a:xfrm flipV="1">
                <a:off x="1182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35" name="Line 43"/>
              <p:cNvSpPr>
                <a:spLocks noChangeShapeType="1"/>
              </p:cNvSpPr>
              <p:nvPr/>
            </p:nvSpPr>
            <p:spPr bwMode="auto">
              <a:xfrm flipV="1">
                <a:off x="1204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36" name="Line 44"/>
              <p:cNvSpPr>
                <a:spLocks noChangeShapeType="1"/>
              </p:cNvSpPr>
              <p:nvPr/>
            </p:nvSpPr>
            <p:spPr bwMode="auto">
              <a:xfrm flipV="1">
                <a:off x="1295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37" name="Line 45"/>
              <p:cNvSpPr>
                <a:spLocks noChangeShapeType="1"/>
              </p:cNvSpPr>
              <p:nvPr/>
            </p:nvSpPr>
            <p:spPr bwMode="auto">
              <a:xfrm flipV="1">
                <a:off x="1306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38" name="Line 46"/>
              <p:cNvSpPr>
                <a:spLocks noChangeShapeType="1"/>
              </p:cNvSpPr>
              <p:nvPr/>
            </p:nvSpPr>
            <p:spPr bwMode="auto">
              <a:xfrm flipV="1">
                <a:off x="1317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39" name="Line 47"/>
              <p:cNvSpPr>
                <a:spLocks noChangeShapeType="1"/>
              </p:cNvSpPr>
              <p:nvPr/>
            </p:nvSpPr>
            <p:spPr bwMode="auto">
              <a:xfrm flipV="1">
                <a:off x="1328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40" name="Line 48"/>
              <p:cNvSpPr>
                <a:spLocks noChangeShapeType="1"/>
              </p:cNvSpPr>
              <p:nvPr/>
            </p:nvSpPr>
            <p:spPr bwMode="auto">
              <a:xfrm flipV="1">
                <a:off x="1341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41" name="Line 49"/>
              <p:cNvSpPr>
                <a:spLocks noChangeShapeType="1"/>
              </p:cNvSpPr>
              <p:nvPr/>
            </p:nvSpPr>
            <p:spPr bwMode="auto">
              <a:xfrm flipV="1">
                <a:off x="1352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42" name="Line 50"/>
              <p:cNvSpPr>
                <a:spLocks noChangeShapeType="1"/>
              </p:cNvSpPr>
              <p:nvPr/>
            </p:nvSpPr>
            <p:spPr bwMode="auto">
              <a:xfrm flipV="1">
                <a:off x="13858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43" name="Line 51"/>
              <p:cNvSpPr>
                <a:spLocks noChangeShapeType="1"/>
              </p:cNvSpPr>
              <p:nvPr/>
            </p:nvSpPr>
            <p:spPr bwMode="auto">
              <a:xfrm flipV="1">
                <a:off x="1398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44" name="Line 52"/>
              <p:cNvSpPr>
                <a:spLocks noChangeShapeType="1"/>
              </p:cNvSpPr>
              <p:nvPr/>
            </p:nvSpPr>
            <p:spPr bwMode="auto">
              <a:xfrm flipV="1">
                <a:off x="1409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45" name="Line 53"/>
              <p:cNvSpPr>
                <a:spLocks noChangeShapeType="1"/>
              </p:cNvSpPr>
              <p:nvPr/>
            </p:nvSpPr>
            <p:spPr bwMode="auto">
              <a:xfrm flipV="1">
                <a:off x="1420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46" name="Line 54"/>
              <p:cNvSpPr>
                <a:spLocks noChangeShapeType="1"/>
              </p:cNvSpPr>
              <p:nvPr/>
            </p:nvSpPr>
            <p:spPr bwMode="auto">
              <a:xfrm flipV="1">
                <a:off x="1431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47" name="Line 55"/>
              <p:cNvSpPr>
                <a:spLocks noChangeShapeType="1"/>
              </p:cNvSpPr>
              <p:nvPr/>
            </p:nvSpPr>
            <p:spPr bwMode="auto">
              <a:xfrm flipV="1">
                <a:off x="1443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48" name="Line 56"/>
              <p:cNvSpPr>
                <a:spLocks noChangeShapeType="1"/>
              </p:cNvSpPr>
              <p:nvPr/>
            </p:nvSpPr>
            <p:spPr bwMode="auto">
              <a:xfrm flipV="1">
                <a:off x="145415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49" name="Line 57"/>
              <p:cNvSpPr>
                <a:spLocks noChangeShapeType="1"/>
              </p:cNvSpPr>
              <p:nvPr/>
            </p:nvSpPr>
            <p:spPr bwMode="auto">
              <a:xfrm flipV="1">
                <a:off x="1465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50" name="Line 58"/>
              <p:cNvSpPr>
                <a:spLocks noChangeShapeType="1"/>
              </p:cNvSpPr>
              <p:nvPr/>
            </p:nvSpPr>
            <p:spPr bwMode="auto">
              <a:xfrm flipV="1">
                <a:off x="1476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51" name="Line 59"/>
              <p:cNvSpPr>
                <a:spLocks noChangeShapeType="1"/>
              </p:cNvSpPr>
              <p:nvPr/>
            </p:nvSpPr>
            <p:spPr bwMode="auto">
              <a:xfrm flipV="1">
                <a:off x="1489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52" name="Line 60"/>
              <p:cNvSpPr>
                <a:spLocks noChangeShapeType="1"/>
              </p:cNvSpPr>
              <p:nvPr/>
            </p:nvSpPr>
            <p:spPr bwMode="auto">
              <a:xfrm flipV="1">
                <a:off x="1500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53" name="Line 61"/>
              <p:cNvSpPr>
                <a:spLocks noChangeShapeType="1"/>
              </p:cNvSpPr>
              <p:nvPr/>
            </p:nvSpPr>
            <p:spPr bwMode="auto">
              <a:xfrm flipV="1">
                <a:off x="1524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54" name="Line 62"/>
              <p:cNvSpPr>
                <a:spLocks noChangeShapeType="1"/>
              </p:cNvSpPr>
              <p:nvPr/>
            </p:nvSpPr>
            <p:spPr bwMode="auto">
              <a:xfrm flipV="1">
                <a:off x="1546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55" name="Line 63"/>
              <p:cNvSpPr>
                <a:spLocks noChangeShapeType="1"/>
              </p:cNvSpPr>
              <p:nvPr/>
            </p:nvSpPr>
            <p:spPr bwMode="auto">
              <a:xfrm flipV="1">
                <a:off x="1557338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56" name="Line 64"/>
              <p:cNvSpPr>
                <a:spLocks noChangeShapeType="1"/>
              </p:cNvSpPr>
              <p:nvPr/>
            </p:nvSpPr>
            <p:spPr bwMode="auto">
              <a:xfrm flipV="1">
                <a:off x="1568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57" name="Line 65"/>
              <p:cNvSpPr>
                <a:spLocks noChangeShapeType="1"/>
              </p:cNvSpPr>
              <p:nvPr/>
            </p:nvSpPr>
            <p:spPr bwMode="auto">
              <a:xfrm flipV="1">
                <a:off x="1590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58" name="Line 66"/>
              <p:cNvSpPr>
                <a:spLocks noChangeShapeType="1"/>
              </p:cNvSpPr>
              <p:nvPr/>
            </p:nvSpPr>
            <p:spPr bwMode="auto">
              <a:xfrm flipV="1">
                <a:off x="1603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59" name="Line 67"/>
              <p:cNvSpPr>
                <a:spLocks noChangeShapeType="1"/>
              </p:cNvSpPr>
              <p:nvPr/>
            </p:nvSpPr>
            <p:spPr bwMode="auto">
              <a:xfrm flipV="1">
                <a:off x="1612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60" name="Line 68"/>
              <p:cNvSpPr>
                <a:spLocks noChangeShapeType="1"/>
              </p:cNvSpPr>
              <p:nvPr/>
            </p:nvSpPr>
            <p:spPr bwMode="auto">
              <a:xfrm flipV="1">
                <a:off x="16240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61" name="Line 69"/>
              <p:cNvSpPr>
                <a:spLocks noChangeShapeType="1"/>
              </p:cNvSpPr>
              <p:nvPr/>
            </p:nvSpPr>
            <p:spPr bwMode="auto">
              <a:xfrm flipV="1">
                <a:off x="1649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62" name="Line 70"/>
              <p:cNvSpPr>
                <a:spLocks noChangeShapeType="1"/>
              </p:cNvSpPr>
              <p:nvPr/>
            </p:nvSpPr>
            <p:spPr bwMode="auto">
              <a:xfrm flipV="1">
                <a:off x="1660525" y="5657850"/>
                <a:ext cx="0" cy="3444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63" name="Line 71"/>
              <p:cNvSpPr>
                <a:spLocks noChangeShapeType="1"/>
              </p:cNvSpPr>
              <p:nvPr/>
            </p:nvSpPr>
            <p:spPr bwMode="auto">
              <a:xfrm flipV="1">
                <a:off x="1671638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64" name="Line 72"/>
              <p:cNvSpPr>
                <a:spLocks noChangeShapeType="1"/>
              </p:cNvSpPr>
              <p:nvPr/>
            </p:nvSpPr>
            <p:spPr bwMode="auto">
              <a:xfrm flipV="1">
                <a:off x="16938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65" name="Line 73"/>
              <p:cNvSpPr>
                <a:spLocks noChangeShapeType="1"/>
              </p:cNvSpPr>
              <p:nvPr/>
            </p:nvSpPr>
            <p:spPr bwMode="auto">
              <a:xfrm flipV="1">
                <a:off x="1704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66" name="Line 74"/>
              <p:cNvSpPr>
                <a:spLocks noChangeShapeType="1"/>
              </p:cNvSpPr>
              <p:nvPr/>
            </p:nvSpPr>
            <p:spPr bwMode="auto">
              <a:xfrm flipV="1">
                <a:off x="17272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67" name="Line 75"/>
              <p:cNvSpPr>
                <a:spLocks noChangeShapeType="1"/>
              </p:cNvSpPr>
              <p:nvPr/>
            </p:nvSpPr>
            <p:spPr bwMode="auto">
              <a:xfrm flipV="1">
                <a:off x="1739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68" name="Line 76"/>
              <p:cNvSpPr>
                <a:spLocks noChangeShapeType="1"/>
              </p:cNvSpPr>
              <p:nvPr/>
            </p:nvSpPr>
            <p:spPr bwMode="auto">
              <a:xfrm flipV="1">
                <a:off x="1751013" y="5913438"/>
                <a:ext cx="0" cy="889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69" name="Line 77"/>
              <p:cNvSpPr>
                <a:spLocks noChangeShapeType="1"/>
              </p:cNvSpPr>
              <p:nvPr/>
            </p:nvSpPr>
            <p:spPr bwMode="auto">
              <a:xfrm flipV="1">
                <a:off x="1762125" y="5903913"/>
                <a:ext cx="0" cy="984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70" name="Line 78"/>
              <p:cNvSpPr>
                <a:spLocks noChangeShapeType="1"/>
              </p:cNvSpPr>
              <p:nvPr/>
            </p:nvSpPr>
            <p:spPr bwMode="auto">
              <a:xfrm flipV="1">
                <a:off x="17748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71" name="Line 79"/>
              <p:cNvSpPr>
                <a:spLocks noChangeShapeType="1"/>
              </p:cNvSpPr>
              <p:nvPr/>
            </p:nvSpPr>
            <p:spPr bwMode="auto">
              <a:xfrm flipV="1">
                <a:off x="1819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72" name="Line 80"/>
              <p:cNvSpPr>
                <a:spLocks noChangeShapeType="1"/>
              </p:cNvSpPr>
              <p:nvPr/>
            </p:nvSpPr>
            <p:spPr bwMode="auto">
              <a:xfrm flipV="1">
                <a:off x="1831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73" name="Line 81"/>
              <p:cNvSpPr>
                <a:spLocks noChangeShapeType="1"/>
              </p:cNvSpPr>
              <p:nvPr/>
            </p:nvSpPr>
            <p:spPr bwMode="auto">
              <a:xfrm flipV="1">
                <a:off x="1841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74" name="Line 82"/>
              <p:cNvSpPr>
                <a:spLocks noChangeShapeType="1"/>
              </p:cNvSpPr>
              <p:nvPr/>
            </p:nvSpPr>
            <p:spPr bwMode="auto">
              <a:xfrm flipV="1">
                <a:off x="185420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75" name="Line 83"/>
              <p:cNvSpPr>
                <a:spLocks noChangeShapeType="1"/>
              </p:cNvSpPr>
              <p:nvPr/>
            </p:nvSpPr>
            <p:spPr bwMode="auto">
              <a:xfrm flipV="1">
                <a:off x="1865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76" name="Line 84"/>
              <p:cNvSpPr>
                <a:spLocks noChangeShapeType="1"/>
              </p:cNvSpPr>
              <p:nvPr/>
            </p:nvSpPr>
            <p:spPr bwMode="auto">
              <a:xfrm flipV="1">
                <a:off x="1876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77" name="Line 85"/>
              <p:cNvSpPr>
                <a:spLocks noChangeShapeType="1"/>
              </p:cNvSpPr>
              <p:nvPr/>
            </p:nvSpPr>
            <p:spPr bwMode="auto">
              <a:xfrm flipV="1">
                <a:off x="1889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78" name="Line 86"/>
              <p:cNvSpPr>
                <a:spLocks noChangeShapeType="1"/>
              </p:cNvSpPr>
              <p:nvPr/>
            </p:nvSpPr>
            <p:spPr bwMode="auto">
              <a:xfrm flipV="1">
                <a:off x="1920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79" name="Line 87"/>
              <p:cNvSpPr>
                <a:spLocks noChangeShapeType="1"/>
              </p:cNvSpPr>
              <p:nvPr/>
            </p:nvSpPr>
            <p:spPr bwMode="auto">
              <a:xfrm flipV="1">
                <a:off x="1968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80" name="Line 88"/>
              <p:cNvSpPr>
                <a:spLocks noChangeShapeType="1"/>
              </p:cNvSpPr>
              <p:nvPr/>
            </p:nvSpPr>
            <p:spPr bwMode="auto">
              <a:xfrm flipV="1">
                <a:off x="1979613" y="5383213"/>
                <a:ext cx="0" cy="6191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81" name="Line 89"/>
              <p:cNvSpPr>
                <a:spLocks noChangeShapeType="1"/>
              </p:cNvSpPr>
              <p:nvPr/>
            </p:nvSpPr>
            <p:spPr bwMode="auto">
              <a:xfrm flipV="1">
                <a:off x="1990725" y="5903913"/>
                <a:ext cx="0" cy="984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82" name="Line 90"/>
              <p:cNvSpPr>
                <a:spLocks noChangeShapeType="1"/>
              </p:cNvSpPr>
              <p:nvPr/>
            </p:nvSpPr>
            <p:spPr bwMode="auto">
              <a:xfrm flipV="1">
                <a:off x="2003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83" name="Line 91"/>
              <p:cNvSpPr>
                <a:spLocks noChangeShapeType="1"/>
              </p:cNvSpPr>
              <p:nvPr/>
            </p:nvSpPr>
            <p:spPr bwMode="auto">
              <a:xfrm flipV="1">
                <a:off x="2024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84" name="Line 92"/>
              <p:cNvSpPr>
                <a:spLocks noChangeShapeType="1"/>
              </p:cNvSpPr>
              <p:nvPr/>
            </p:nvSpPr>
            <p:spPr bwMode="auto">
              <a:xfrm flipV="1">
                <a:off x="2035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85" name="Line 93"/>
              <p:cNvSpPr>
                <a:spLocks noChangeShapeType="1"/>
              </p:cNvSpPr>
              <p:nvPr/>
            </p:nvSpPr>
            <p:spPr bwMode="auto">
              <a:xfrm flipV="1">
                <a:off x="2092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86" name="Line 94"/>
              <p:cNvSpPr>
                <a:spLocks noChangeShapeType="1"/>
              </p:cNvSpPr>
              <p:nvPr/>
            </p:nvSpPr>
            <p:spPr bwMode="auto">
              <a:xfrm flipV="1">
                <a:off x="2114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87" name="Line 95"/>
              <p:cNvSpPr>
                <a:spLocks noChangeShapeType="1"/>
              </p:cNvSpPr>
              <p:nvPr/>
            </p:nvSpPr>
            <p:spPr bwMode="auto">
              <a:xfrm flipV="1">
                <a:off x="2127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88" name="Line 96"/>
              <p:cNvSpPr>
                <a:spLocks noChangeShapeType="1"/>
              </p:cNvSpPr>
              <p:nvPr/>
            </p:nvSpPr>
            <p:spPr bwMode="auto">
              <a:xfrm flipV="1">
                <a:off x="2138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89" name="Line 97"/>
              <p:cNvSpPr>
                <a:spLocks noChangeShapeType="1"/>
              </p:cNvSpPr>
              <p:nvPr/>
            </p:nvSpPr>
            <p:spPr bwMode="auto">
              <a:xfrm flipV="1">
                <a:off x="21494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90" name="Line 98"/>
              <p:cNvSpPr>
                <a:spLocks noChangeShapeType="1"/>
              </p:cNvSpPr>
              <p:nvPr/>
            </p:nvSpPr>
            <p:spPr bwMode="auto">
              <a:xfrm flipV="1">
                <a:off x="2160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91" name="Line 99"/>
              <p:cNvSpPr>
                <a:spLocks noChangeShapeType="1"/>
              </p:cNvSpPr>
              <p:nvPr/>
            </p:nvSpPr>
            <p:spPr bwMode="auto">
              <a:xfrm flipV="1">
                <a:off x="21717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92" name="Line 100"/>
              <p:cNvSpPr>
                <a:spLocks noChangeShapeType="1"/>
              </p:cNvSpPr>
              <p:nvPr/>
            </p:nvSpPr>
            <p:spPr bwMode="auto">
              <a:xfrm flipV="1">
                <a:off x="2182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93" name="Line 101"/>
              <p:cNvSpPr>
                <a:spLocks noChangeShapeType="1"/>
              </p:cNvSpPr>
              <p:nvPr/>
            </p:nvSpPr>
            <p:spPr bwMode="auto">
              <a:xfrm flipV="1">
                <a:off x="2206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94" name="Line 102"/>
              <p:cNvSpPr>
                <a:spLocks noChangeShapeType="1"/>
              </p:cNvSpPr>
              <p:nvPr/>
            </p:nvSpPr>
            <p:spPr bwMode="auto">
              <a:xfrm flipV="1">
                <a:off x="2217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95" name="Line 103"/>
              <p:cNvSpPr>
                <a:spLocks noChangeShapeType="1"/>
              </p:cNvSpPr>
              <p:nvPr/>
            </p:nvSpPr>
            <p:spPr bwMode="auto">
              <a:xfrm flipV="1">
                <a:off x="2228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96" name="Line 104"/>
              <p:cNvSpPr>
                <a:spLocks noChangeShapeType="1"/>
              </p:cNvSpPr>
              <p:nvPr/>
            </p:nvSpPr>
            <p:spPr bwMode="auto">
              <a:xfrm flipV="1">
                <a:off x="22399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97" name="Line 105"/>
              <p:cNvSpPr>
                <a:spLocks noChangeShapeType="1"/>
              </p:cNvSpPr>
              <p:nvPr/>
            </p:nvSpPr>
            <p:spPr bwMode="auto">
              <a:xfrm flipV="1">
                <a:off x="2262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98" name="Line 106"/>
              <p:cNvSpPr>
                <a:spLocks noChangeShapeType="1"/>
              </p:cNvSpPr>
              <p:nvPr/>
            </p:nvSpPr>
            <p:spPr bwMode="auto">
              <a:xfrm flipV="1">
                <a:off x="2286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599" name="Line 107"/>
              <p:cNvSpPr>
                <a:spLocks noChangeShapeType="1"/>
              </p:cNvSpPr>
              <p:nvPr/>
            </p:nvSpPr>
            <p:spPr bwMode="auto">
              <a:xfrm flipV="1">
                <a:off x="2297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00" name="Line 108"/>
              <p:cNvSpPr>
                <a:spLocks noChangeShapeType="1"/>
              </p:cNvSpPr>
              <p:nvPr/>
            </p:nvSpPr>
            <p:spPr bwMode="auto">
              <a:xfrm flipV="1">
                <a:off x="2309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01" name="Line 109"/>
              <p:cNvSpPr>
                <a:spLocks noChangeShapeType="1"/>
              </p:cNvSpPr>
              <p:nvPr/>
            </p:nvSpPr>
            <p:spPr bwMode="auto">
              <a:xfrm flipV="1">
                <a:off x="2320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02" name="Line 110"/>
              <p:cNvSpPr>
                <a:spLocks noChangeShapeType="1"/>
              </p:cNvSpPr>
              <p:nvPr/>
            </p:nvSpPr>
            <p:spPr bwMode="auto">
              <a:xfrm flipV="1">
                <a:off x="2343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03" name="Line 111"/>
              <p:cNvSpPr>
                <a:spLocks noChangeShapeType="1"/>
              </p:cNvSpPr>
              <p:nvPr/>
            </p:nvSpPr>
            <p:spPr bwMode="auto">
              <a:xfrm flipV="1">
                <a:off x="2354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04" name="Line 112"/>
              <p:cNvSpPr>
                <a:spLocks noChangeShapeType="1"/>
              </p:cNvSpPr>
              <p:nvPr/>
            </p:nvSpPr>
            <p:spPr bwMode="auto">
              <a:xfrm flipV="1">
                <a:off x="2365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05" name="Line 113"/>
              <p:cNvSpPr>
                <a:spLocks noChangeShapeType="1"/>
              </p:cNvSpPr>
              <p:nvPr/>
            </p:nvSpPr>
            <p:spPr bwMode="auto">
              <a:xfrm flipV="1">
                <a:off x="2376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06" name="Line 114"/>
              <p:cNvSpPr>
                <a:spLocks noChangeShapeType="1"/>
              </p:cNvSpPr>
              <p:nvPr/>
            </p:nvSpPr>
            <p:spPr bwMode="auto">
              <a:xfrm flipV="1">
                <a:off x="2389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07" name="Line 115"/>
              <p:cNvSpPr>
                <a:spLocks noChangeShapeType="1"/>
              </p:cNvSpPr>
              <p:nvPr/>
            </p:nvSpPr>
            <p:spPr bwMode="auto">
              <a:xfrm flipV="1">
                <a:off x="23987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08" name="Line 116"/>
              <p:cNvSpPr>
                <a:spLocks noChangeShapeType="1"/>
              </p:cNvSpPr>
              <p:nvPr/>
            </p:nvSpPr>
            <p:spPr bwMode="auto">
              <a:xfrm flipV="1">
                <a:off x="2409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09" name="Line 117"/>
              <p:cNvSpPr>
                <a:spLocks noChangeShapeType="1"/>
              </p:cNvSpPr>
              <p:nvPr/>
            </p:nvSpPr>
            <p:spPr bwMode="auto">
              <a:xfrm flipV="1">
                <a:off x="2420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10" name="Line 118"/>
              <p:cNvSpPr>
                <a:spLocks noChangeShapeType="1"/>
              </p:cNvSpPr>
              <p:nvPr/>
            </p:nvSpPr>
            <p:spPr bwMode="auto">
              <a:xfrm flipV="1">
                <a:off x="2435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11" name="Line 119"/>
              <p:cNvSpPr>
                <a:spLocks noChangeShapeType="1"/>
              </p:cNvSpPr>
              <p:nvPr/>
            </p:nvSpPr>
            <p:spPr bwMode="auto">
              <a:xfrm flipV="1">
                <a:off x="2446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12" name="Line 120"/>
              <p:cNvSpPr>
                <a:spLocks noChangeShapeType="1"/>
              </p:cNvSpPr>
              <p:nvPr/>
            </p:nvSpPr>
            <p:spPr bwMode="auto">
              <a:xfrm flipV="1">
                <a:off x="24574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13" name="Line 121"/>
              <p:cNvSpPr>
                <a:spLocks noChangeShapeType="1"/>
              </p:cNvSpPr>
              <p:nvPr/>
            </p:nvSpPr>
            <p:spPr bwMode="auto">
              <a:xfrm flipV="1">
                <a:off x="24685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14" name="Line 122"/>
              <p:cNvSpPr>
                <a:spLocks noChangeShapeType="1"/>
              </p:cNvSpPr>
              <p:nvPr/>
            </p:nvSpPr>
            <p:spPr bwMode="auto">
              <a:xfrm flipV="1">
                <a:off x="2479675" y="5951538"/>
                <a:ext cx="0" cy="50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15" name="Line 123"/>
              <p:cNvSpPr>
                <a:spLocks noChangeShapeType="1"/>
              </p:cNvSpPr>
              <p:nvPr/>
            </p:nvSpPr>
            <p:spPr bwMode="auto">
              <a:xfrm flipV="1">
                <a:off x="2490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16" name="Line 124"/>
              <p:cNvSpPr>
                <a:spLocks noChangeShapeType="1"/>
              </p:cNvSpPr>
              <p:nvPr/>
            </p:nvSpPr>
            <p:spPr bwMode="auto">
              <a:xfrm flipV="1">
                <a:off x="2503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17" name="Line 125"/>
              <p:cNvSpPr>
                <a:spLocks noChangeShapeType="1"/>
              </p:cNvSpPr>
              <p:nvPr/>
            </p:nvSpPr>
            <p:spPr bwMode="auto">
              <a:xfrm flipV="1">
                <a:off x="2513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18" name="Line 126"/>
              <p:cNvSpPr>
                <a:spLocks noChangeShapeType="1"/>
              </p:cNvSpPr>
              <p:nvPr/>
            </p:nvSpPr>
            <p:spPr bwMode="auto">
              <a:xfrm flipV="1">
                <a:off x="2535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19" name="Line 127"/>
              <p:cNvSpPr>
                <a:spLocks noChangeShapeType="1"/>
              </p:cNvSpPr>
              <p:nvPr/>
            </p:nvSpPr>
            <p:spPr bwMode="auto">
              <a:xfrm flipV="1">
                <a:off x="2547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20" name="Line 128"/>
              <p:cNvSpPr>
                <a:spLocks noChangeShapeType="1"/>
              </p:cNvSpPr>
              <p:nvPr/>
            </p:nvSpPr>
            <p:spPr bwMode="auto">
              <a:xfrm flipV="1">
                <a:off x="2560638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21" name="Line 129"/>
              <p:cNvSpPr>
                <a:spLocks noChangeShapeType="1"/>
              </p:cNvSpPr>
              <p:nvPr/>
            </p:nvSpPr>
            <p:spPr bwMode="auto">
              <a:xfrm flipV="1">
                <a:off x="2570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22" name="Line 130"/>
              <p:cNvSpPr>
                <a:spLocks noChangeShapeType="1"/>
              </p:cNvSpPr>
              <p:nvPr/>
            </p:nvSpPr>
            <p:spPr bwMode="auto">
              <a:xfrm flipV="1">
                <a:off x="25812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23" name="Line 131"/>
              <p:cNvSpPr>
                <a:spLocks noChangeShapeType="1"/>
              </p:cNvSpPr>
              <p:nvPr/>
            </p:nvSpPr>
            <p:spPr bwMode="auto">
              <a:xfrm flipV="1">
                <a:off x="2593975" y="5688013"/>
                <a:ext cx="0" cy="31432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24" name="Line 132"/>
              <p:cNvSpPr>
                <a:spLocks noChangeShapeType="1"/>
              </p:cNvSpPr>
              <p:nvPr/>
            </p:nvSpPr>
            <p:spPr bwMode="auto">
              <a:xfrm flipV="1">
                <a:off x="2605088" y="5922963"/>
                <a:ext cx="0" cy="79375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25" name="Line 133"/>
              <p:cNvSpPr>
                <a:spLocks noChangeShapeType="1"/>
              </p:cNvSpPr>
              <p:nvPr/>
            </p:nvSpPr>
            <p:spPr bwMode="auto">
              <a:xfrm flipV="1">
                <a:off x="2617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26" name="Line 134"/>
              <p:cNvSpPr>
                <a:spLocks noChangeShapeType="1"/>
              </p:cNvSpPr>
              <p:nvPr/>
            </p:nvSpPr>
            <p:spPr bwMode="auto">
              <a:xfrm flipV="1">
                <a:off x="2627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27" name="Line 135"/>
              <p:cNvSpPr>
                <a:spLocks noChangeShapeType="1"/>
              </p:cNvSpPr>
              <p:nvPr/>
            </p:nvSpPr>
            <p:spPr bwMode="auto">
              <a:xfrm flipV="1">
                <a:off x="2638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28" name="Line 136"/>
              <p:cNvSpPr>
                <a:spLocks noChangeShapeType="1"/>
              </p:cNvSpPr>
              <p:nvPr/>
            </p:nvSpPr>
            <p:spPr bwMode="auto">
              <a:xfrm flipV="1">
                <a:off x="2651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29" name="Line 137"/>
              <p:cNvSpPr>
                <a:spLocks noChangeShapeType="1"/>
              </p:cNvSpPr>
              <p:nvPr/>
            </p:nvSpPr>
            <p:spPr bwMode="auto">
              <a:xfrm flipV="1">
                <a:off x="2662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30" name="Line 138"/>
              <p:cNvSpPr>
                <a:spLocks noChangeShapeType="1"/>
              </p:cNvSpPr>
              <p:nvPr/>
            </p:nvSpPr>
            <p:spPr bwMode="auto">
              <a:xfrm flipV="1">
                <a:off x="2674938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31" name="Line 139"/>
              <p:cNvSpPr>
                <a:spLocks noChangeShapeType="1"/>
              </p:cNvSpPr>
              <p:nvPr/>
            </p:nvSpPr>
            <p:spPr bwMode="auto">
              <a:xfrm flipV="1">
                <a:off x="2684463" y="5932488"/>
                <a:ext cx="0" cy="6985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32" name="Line 140"/>
              <p:cNvSpPr>
                <a:spLocks noChangeShapeType="1"/>
              </p:cNvSpPr>
              <p:nvPr/>
            </p:nvSpPr>
            <p:spPr bwMode="auto">
              <a:xfrm flipV="1">
                <a:off x="26955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33" name="Line 141"/>
              <p:cNvSpPr>
                <a:spLocks noChangeShapeType="1"/>
              </p:cNvSpPr>
              <p:nvPr/>
            </p:nvSpPr>
            <p:spPr bwMode="auto">
              <a:xfrm flipV="1">
                <a:off x="27178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34" name="Line 142"/>
              <p:cNvSpPr>
                <a:spLocks noChangeShapeType="1"/>
              </p:cNvSpPr>
              <p:nvPr/>
            </p:nvSpPr>
            <p:spPr bwMode="auto">
              <a:xfrm flipV="1">
                <a:off x="2728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35" name="Line 143"/>
              <p:cNvSpPr>
                <a:spLocks noChangeShapeType="1"/>
              </p:cNvSpPr>
              <p:nvPr/>
            </p:nvSpPr>
            <p:spPr bwMode="auto">
              <a:xfrm flipV="1">
                <a:off x="27400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36" name="Line 144"/>
              <p:cNvSpPr>
                <a:spLocks noChangeShapeType="1"/>
              </p:cNvSpPr>
              <p:nvPr/>
            </p:nvSpPr>
            <p:spPr bwMode="auto">
              <a:xfrm flipV="1">
                <a:off x="2752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37" name="Line 145"/>
              <p:cNvSpPr>
                <a:spLocks noChangeShapeType="1"/>
              </p:cNvSpPr>
              <p:nvPr/>
            </p:nvSpPr>
            <p:spPr bwMode="auto">
              <a:xfrm flipV="1">
                <a:off x="27654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38" name="Line 146"/>
              <p:cNvSpPr>
                <a:spLocks noChangeShapeType="1"/>
              </p:cNvSpPr>
              <p:nvPr/>
            </p:nvSpPr>
            <p:spPr bwMode="auto">
              <a:xfrm flipV="1">
                <a:off x="2776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39" name="Line 147"/>
              <p:cNvSpPr>
                <a:spLocks noChangeShapeType="1"/>
              </p:cNvSpPr>
              <p:nvPr/>
            </p:nvSpPr>
            <p:spPr bwMode="auto">
              <a:xfrm flipV="1">
                <a:off x="2789238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40" name="Line 148"/>
              <p:cNvSpPr>
                <a:spLocks noChangeShapeType="1"/>
              </p:cNvSpPr>
              <p:nvPr/>
            </p:nvSpPr>
            <p:spPr bwMode="auto">
              <a:xfrm flipV="1">
                <a:off x="2798763" y="5481638"/>
                <a:ext cx="0" cy="52070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41" name="Line 149"/>
              <p:cNvSpPr>
                <a:spLocks noChangeShapeType="1"/>
              </p:cNvSpPr>
              <p:nvPr/>
            </p:nvSpPr>
            <p:spPr bwMode="auto">
              <a:xfrm flipV="1">
                <a:off x="2809875" y="5903913"/>
                <a:ext cx="0" cy="984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42" name="Line 150"/>
              <p:cNvSpPr>
                <a:spLocks noChangeShapeType="1"/>
              </p:cNvSpPr>
              <p:nvPr/>
            </p:nvSpPr>
            <p:spPr bwMode="auto">
              <a:xfrm flipV="1">
                <a:off x="28209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43" name="Line 151"/>
              <p:cNvSpPr>
                <a:spLocks noChangeShapeType="1"/>
              </p:cNvSpPr>
              <p:nvPr/>
            </p:nvSpPr>
            <p:spPr bwMode="auto">
              <a:xfrm flipV="1">
                <a:off x="28321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44" name="Line 152"/>
              <p:cNvSpPr>
                <a:spLocks noChangeShapeType="1"/>
              </p:cNvSpPr>
              <p:nvPr/>
            </p:nvSpPr>
            <p:spPr bwMode="auto">
              <a:xfrm flipV="1">
                <a:off x="2843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45" name="Line 153"/>
              <p:cNvSpPr>
                <a:spLocks noChangeShapeType="1"/>
              </p:cNvSpPr>
              <p:nvPr/>
            </p:nvSpPr>
            <p:spPr bwMode="auto">
              <a:xfrm flipV="1">
                <a:off x="2854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46" name="Line 154"/>
              <p:cNvSpPr>
                <a:spLocks noChangeShapeType="1"/>
              </p:cNvSpPr>
              <p:nvPr/>
            </p:nvSpPr>
            <p:spPr bwMode="auto">
              <a:xfrm flipV="1">
                <a:off x="2865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47" name="Line 155"/>
              <p:cNvSpPr>
                <a:spLocks noChangeShapeType="1"/>
              </p:cNvSpPr>
              <p:nvPr/>
            </p:nvSpPr>
            <p:spPr bwMode="auto">
              <a:xfrm flipV="1">
                <a:off x="2889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48" name="Line 156"/>
              <p:cNvSpPr>
                <a:spLocks noChangeShapeType="1"/>
              </p:cNvSpPr>
              <p:nvPr/>
            </p:nvSpPr>
            <p:spPr bwMode="auto">
              <a:xfrm flipV="1">
                <a:off x="2903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49" name="Line 157"/>
              <p:cNvSpPr>
                <a:spLocks noChangeShapeType="1"/>
              </p:cNvSpPr>
              <p:nvPr/>
            </p:nvSpPr>
            <p:spPr bwMode="auto">
              <a:xfrm flipV="1">
                <a:off x="29130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50" name="Line 158"/>
              <p:cNvSpPr>
                <a:spLocks noChangeShapeType="1"/>
              </p:cNvSpPr>
              <p:nvPr/>
            </p:nvSpPr>
            <p:spPr bwMode="auto">
              <a:xfrm flipV="1">
                <a:off x="2924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51" name="Line 159"/>
              <p:cNvSpPr>
                <a:spLocks noChangeShapeType="1"/>
              </p:cNvSpPr>
              <p:nvPr/>
            </p:nvSpPr>
            <p:spPr bwMode="auto">
              <a:xfrm flipV="1">
                <a:off x="2935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52" name="Line 160"/>
              <p:cNvSpPr>
                <a:spLocks noChangeShapeType="1"/>
              </p:cNvSpPr>
              <p:nvPr/>
            </p:nvSpPr>
            <p:spPr bwMode="auto">
              <a:xfrm flipV="1">
                <a:off x="2957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53" name="Line 161"/>
              <p:cNvSpPr>
                <a:spLocks noChangeShapeType="1"/>
              </p:cNvSpPr>
              <p:nvPr/>
            </p:nvSpPr>
            <p:spPr bwMode="auto">
              <a:xfrm flipV="1">
                <a:off x="2968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54" name="Line 162"/>
              <p:cNvSpPr>
                <a:spLocks noChangeShapeType="1"/>
              </p:cNvSpPr>
              <p:nvPr/>
            </p:nvSpPr>
            <p:spPr bwMode="auto">
              <a:xfrm flipV="1">
                <a:off x="2979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55" name="Line 163"/>
              <p:cNvSpPr>
                <a:spLocks noChangeShapeType="1"/>
              </p:cNvSpPr>
              <p:nvPr/>
            </p:nvSpPr>
            <p:spPr bwMode="auto">
              <a:xfrm flipV="1">
                <a:off x="2992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56" name="Line 164"/>
              <p:cNvSpPr>
                <a:spLocks noChangeShapeType="1"/>
              </p:cNvSpPr>
              <p:nvPr/>
            </p:nvSpPr>
            <p:spPr bwMode="auto">
              <a:xfrm flipV="1">
                <a:off x="3003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57" name="Line 165"/>
              <p:cNvSpPr>
                <a:spLocks noChangeShapeType="1"/>
              </p:cNvSpPr>
              <p:nvPr/>
            </p:nvSpPr>
            <p:spPr bwMode="auto">
              <a:xfrm flipV="1">
                <a:off x="30146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58" name="Line 166"/>
              <p:cNvSpPr>
                <a:spLocks noChangeShapeType="1"/>
              </p:cNvSpPr>
              <p:nvPr/>
            </p:nvSpPr>
            <p:spPr bwMode="auto">
              <a:xfrm flipV="1">
                <a:off x="3036888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59" name="Line 167"/>
              <p:cNvSpPr>
                <a:spLocks noChangeShapeType="1"/>
              </p:cNvSpPr>
              <p:nvPr/>
            </p:nvSpPr>
            <p:spPr bwMode="auto">
              <a:xfrm flipV="1">
                <a:off x="3048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60" name="Line 168"/>
              <p:cNvSpPr>
                <a:spLocks noChangeShapeType="1"/>
              </p:cNvSpPr>
              <p:nvPr/>
            </p:nvSpPr>
            <p:spPr bwMode="auto">
              <a:xfrm flipV="1">
                <a:off x="3060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61" name="Line 169"/>
              <p:cNvSpPr>
                <a:spLocks noChangeShapeType="1"/>
              </p:cNvSpPr>
              <p:nvPr/>
            </p:nvSpPr>
            <p:spPr bwMode="auto">
              <a:xfrm flipV="1">
                <a:off x="30829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62" name="Line 170"/>
              <p:cNvSpPr>
                <a:spLocks noChangeShapeType="1"/>
              </p:cNvSpPr>
              <p:nvPr/>
            </p:nvSpPr>
            <p:spPr bwMode="auto">
              <a:xfrm flipV="1">
                <a:off x="310673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63" name="Line 171"/>
              <p:cNvSpPr>
                <a:spLocks noChangeShapeType="1"/>
              </p:cNvSpPr>
              <p:nvPr/>
            </p:nvSpPr>
            <p:spPr bwMode="auto">
              <a:xfrm flipV="1">
                <a:off x="3117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64" name="Line 172"/>
              <p:cNvSpPr>
                <a:spLocks noChangeShapeType="1"/>
              </p:cNvSpPr>
              <p:nvPr/>
            </p:nvSpPr>
            <p:spPr bwMode="auto">
              <a:xfrm flipV="1">
                <a:off x="3128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65" name="Line 173"/>
              <p:cNvSpPr>
                <a:spLocks noChangeShapeType="1"/>
              </p:cNvSpPr>
              <p:nvPr/>
            </p:nvSpPr>
            <p:spPr bwMode="auto">
              <a:xfrm flipV="1">
                <a:off x="3140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66" name="Line 174"/>
              <p:cNvSpPr>
                <a:spLocks noChangeShapeType="1"/>
              </p:cNvSpPr>
              <p:nvPr/>
            </p:nvSpPr>
            <p:spPr bwMode="auto">
              <a:xfrm flipV="1">
                <a:off x="3151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67" name="Line 175"/>
              <p:cNvSpPr>
                <a:spLocks noChangeShapeType="1"/>
              </p:cNvSpPr>
              <p:nvPr/>
            </p:nvSpPr>
            <p:spPr bwMode="auto">
              <a:xfrm flipV="1">
                <a:off x="31623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68" name="Line 176"/>
              <p:cNvSpPr>
                <a:spLocks noChangeShapeType="1"/>
              </p:cNvSpPr>
              <p:nvPr/>
            </p:nvSpPr>
            <p:spPr bwMode="auto">
              <a:xfrm flipV="1">
                <a:off x="3175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69" name="Line 177"/>
              <p:cNvSpPr>
                <a:spLocks noChangeShapeType="1"/>
              </p:cNvSpPr>
              <p:nvPr/>
            </p:nvSpPr>
            <p:spPr bwMode="auto">
              <a:xfrm flipV="1">
                <a:off x="3184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70" name="Line 178"/>
              <p:cNvSpPr>
                <a:spLocks noChangeShapeType="1"/>
              </p:cNvSpPr>
              <p:nvPr/>
            </p:nvSpPr>
            <p:spPr bwMode="auto">
              <a:xfrm flipV="1">
                <a:off x="3195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71" name="Line 179"/>
              <p:cNvSpPr>
                <a:spLocks noChangeShapeType="1"/>
              </p:cNvSpPr>
              <p:nvPr/>
            </p:nvSpPr>
            <p:spPr bwMode="auto">
              <a:xfrm flipV="1">
                <a:off x="3221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72" name="Line 180"/>
              <p:cNvSpPr>
                <a:spLocks noChangeShapeType="1"/>
              </p:cNvSpPr>
              <p:nvPr/>
            </p:nvSpPr>
            <p:spPr bwMode="auto">
              <a:xfrm flipV="1">
                <a:off x="3243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73" name="Line 181"/>
              <p:cNvSpPr>
                <a:spLocks noChangeShapeType="1"/>
              </p:cNvSpPr>
              <p:nvPr/>
            </p:nvSpPr>
            <p:spPr bwMode="auto">
              <a:xfrm flipV="1">
                <a:off x="3254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74" name="Line 182"/>
              <p:cNvSpPr>
                <a:spLocks noChangeShapeType="1"/>
              </p:cNvSpPr>
              <p:nvPr/>
            </p:nvSpPr>
            <p:spPr bwMode="auto">
              <a:xfrm flipV="1">
                <a:off x="3265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75" name="Line 183"/>
              <p:cNvSpPr>
                <a:spLocks noChangeShapeType="1"/>
              </p:cNvSpPr>
              <p:nvPr/>
            </p:nvSpPr>
            <p:spPr bwMode="auto">
              <a:xfrm flipV="1">
                <a:off x="327660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76" name="Line 184"/>
              <p:cNvSpPr>
                <a:spLocks noChangeShapeType="1"/>
              </p:cNvSpPr>
              <p:nvPr/>
            </p:nvSpPr>
            <p:spPr bwMode="auto">
              <a:xfrm flipV="1">
                <a:off x="32893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77" name="Line 185"/>
              <p:cNvSpPr>
                <a:spLocks noChangeShapeType="1"/>
              </p:cNvSpPr>
              <p:nvPr/>
            </p:nvSpPr>
            <p:spPr bwMode="auto">
              <a:xfrm flipV="1">
                <a:off x="3298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78" name="Line 186"/>
              <p:cNvSpPr>
                <a:spLocks noChangeShapeType="1"/>
              </p:cNvSpPr>
              <p:nvPr/>
            </p:nvSpPr>
            <p:spPr bwMode="auto">
              <a:xfrm flipV="1">
                <a:off x="3309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79" name="Line 187"/>
              <p:cNvSpPr>
                <a:spLocks noChangeShapeType="1"/>
              </p:cNvSpPr>
              <p:nvPr/>
            </p:nvSpPr>
            <p:spPr bwMode="auto">
              <a:xfrm flipV="1">
                <a:off x="3321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80" name="Line 188"/>
              <p:cNvSpPr>
                <a:spLocks noChangeShapeType="1"/>
              </p:cNvSpPr>
              <p:nvPr/>
            </p:nvSpPr>
            <p:spPr bwMode="auto">
              <a:xfrm flipV="1">
                <a:off x="3332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81" name="Line 189"/>
              <p:cNvSpPr>
                <a:spLocks noChangeShapeType="1"/>
              </p:cNvSpPr>
              <p:nvPr/>
            </p:nvSpPr>
            <p:spPr bwMode="auto">
              <a:xfrm flipV="1">
                <a:off x="3346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82" name="Line 190"/>
              <p:cNvSpPr>
                <a:spLocks noChangeShapeType="1"/>
              </p:cNvSpPr>
              <p:nvPr/>
            </p:nvSpPr>
            <p:spPr bwMode="auto">
              <a:xfrm flipV="1">
                <a:off x="3355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83" name="Line 191"/>
              <p:cNvSpPr>
                <a:spLocks noChangeShapeType="1"/>
              </p:cNvSpPr>
              <p:nvPr/>
            </p:nvSpPr>
            <p:spPr bwMode="auto">
              <a:xfrm flipV="1">
                <a:off x="33797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84" name="Line 192"/>
              <p:cNvSpPr>
                <a:spLocks noChangeShapeType="1"/>
              </p:cNvSpPr>
              <p:nvPr/>
            </p:nvSpPr>
            <p:spPr bwMode="auto">
              <a:xfrm flipV="1">
                <a:off x="33909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85" name="Line 193"/>
              <p:cNvSpPr>
                <a:spLocks noChangeShapeType="1"/>
              </p:cNvSpPr>
              <p:nvPr/>
            </p:nvSpPr>
            <p:spPr bwMode="auto">
              <a:xfrm flipV="1">
                <a:off x="3403600" y="5918200"/>
                <a:ext cx="0" cy="84138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86" name="Line 194"/>
              <p:cNvSpPr>
                <a:spLocks noChangeShapeType="1"/>
              </p:cNvSpPr>
              <p:nvPr/>
            </p:nvSpPr>
            <p:spPr bwMode="auto">
              <a:xfrm flipV="1">
                <a:off x="3413125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87" name="Line 195"/>
              <p:cNvSpPr>
                <a:spLocks noChangeShapeType="1"/>
              </p:cNvSpPr>
              <p:nvPr/>
            </p:nvSpPr>
            <p:spPr bwMode="auto">
              <a:xfrm flipV="1">
                <a:off x="3435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88" name="Line 196"/>
              <p:cNvSpPr>
                <a:spLocks noChangeShapeType="1"/>
              </p:cNvSpPr>
              <p:nvPr/>
            </p:nvSpPr>
            <p:spPr bwMode="auto">
              <a:xfrm flipV="1">
                <a:off x="3448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89" name="Line 197"/>
              <p:cNvSpPr>
                <a:spLocks noChangeShapeType="1"/>
              </p:cNvSpPr>
              <p:nvPr/>
            </p:nvSpPr>
            <p:spPr bwMode="auto">
              <a:xfrm flipV="1">
                <a:off x="34607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90" name="Line 198"/>
              <p:cNvSpPr>
                <a:spLocks noChangeShapeType="1"/>
              </p:cNvSpPr>
              <p:nvPr/>
            </p:nvSpPr>
            <p:spPr bwMode="auto">
              <a:xfrm flipV="1">
                <a:off x="3470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91" name="Line 199"/>
              <p:cNvSpPr>
                <a:spLocks noChangeShapeType="1"/>
              </p:cNvSpPr>
              <p:nvPr/>
            </p:nvSpPr>
            <p:spPr bwMode="auto">
              <a:xfrm flipV="1">
                <a:off x="34813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92" name="Line 200"/>
              <p:cNvSpPr>
                <a:spLocks noChangeShapeType="1"/>
              </p:cNvSpPr>
              <p:nvPr/>
            </p:nvSpPr>
            <p:spPr bwMode="auto">
              <a:xfrm flipV="1">
                <a:off x="3492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93" name="Line 201"/>
              <p:cNvSpPr>
                <a:spLocks noChangeShapeType="1"/>
              </p:cNvSpPr>
              <p:nvPr/>
            </p:nvSpPr>
            <p:spPr bwMode="auto">
              <a:xfrm flipV="1">
                <a:off x="35036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94" name="Line 202"/>
              <p:cNvSpPr>
                <a:spLocks noChangeShapeType="1"/>
              </p:cNvSpPr>
              <p:nvPr/>
            </p:nvSpPr>
            <p:spPr bwMode="auto">
              <a:xfrm flipV="1">
                <a:off x="3514725" y="5805488"/>
                <a:ext cx="0" cy="19685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95" name="Line 203"/>
              <p:cNvSpPr>
                <a:spLocks noChangeShapeType="1"/>
              </p:cNvSpPr>
              <p:nvPr/>
            </p:nvSpPr>
            <p:spPr bwMode="auto">
              <a:xfrm flipV="1">
                <a:off x="3527425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96" name="Line 204"/>
              <p:cNvSpPr>
                <a:spLocks noChangeShapeType="1"/>
              </p:cNvSpPr>
              <p:nvPr/>
            </p:nvSpPr>
            <p:spPr bwMode="auto">
              <a:xfrm flipV="1">
                <a:off x="3538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97" name="Line 205"/>
              <p:cNvSpPr>
                <a:spLocks noChangeShapeType="1"/>
              </p:cNvSpPr>
              <p:nvPr/>
            </p:nvSpPr>
            <p:spPr bwMode="auto">
              <a:xfrm flipV="1">
                <a:off x="35496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98" name="Line 206"/>
              <p:cNvSpPr>
                <a:spLocks noChangeShapeType="1"/>
              </p:cNvSpPr>
              <p:nvPr/>
            </p:nvSpPr>
            <p:spPr bwMode="auto">
              <a:xfrm flipV="1">
                <a:off x="3575050" y="5580063"/>
                <a:ext cx="0" cy="4222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699" name="Line 207"/>
              <p:cNvSpPr>
                <a:spLocks noChangeShapeType="1"/>
              </p:cNvSpPr>
              <p:nvPr/>
            </p:nvSpPr>
            <p:spPr bwMode="auto">
              <a:xfrm flipV="1">
                <a:off x="3584575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00" name="Line 208"/>
              <p:cNvSpPr>
                <a:spLocks noChangeShapeType="1"/>
              </p:cNvSpPr>
              <p:nvPr/>
            </p:nvSpPr>
            <p:spPr bwMode="auto">
              <a:xfrm flipV="1">
                <a:off x="3606800" y="5873750"/>
                <a:ext cx="0" cy="1285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01" name="Line 209"/>
              <p:cNvSpPr>
                <a:spLocks noChangeShapeType="1"/>
              </p:cNvSpPr>
              <p:nvPr/>
            </p:nvSpPr>
            <p:spPr bwMode="auto">
              <a:xfrm flipV="1">
                <a:off x="3617913" y="5892800"/>
                <a:ext cx="0" cy="1095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02" name="Line 210"/>
              <p:cNvSpPr>
                <a:spLocks noChangeShapeType="1"/>
              </p:cNvSpPr>
              <p:nvPr/>
            </p:nvSpPr>
            <p:spPr bwMode="auto">
              <a:xfrm flipV="1">
                <a:off x="36290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03" name="Line 211"/>
              <p:cNvSpPr>
                <a:spLocks noChangeShapeType="1"/>
              </p:cNvSpPr>
              <p:nvPr/>
            </p:nvSpPr>
            <p:spPr bwMode="auto">
              <a:xfrm flipV="1">
                <a:off x="36401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04" name="Line 212"/>
              <p:cNvSpPr>
                <a:spLocks noChangeShapeType="1"/>
              </p:cNvSpPr>
              <p:nvPr/>
            </p:nvSpPr>
            <p:spPr bwMode="auto">
              <a:xfrm flipV="1">
                <a:off x="3651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05" name="Line 213"/>
              <p:cNvSpPr>
                <a:spLocks noChangeShapeType="1"/>
              </p:cNvSpPr>
              <p:nvPr/>
            </p:nvSpPr>
            <p:spPr bwMode="auto">
              <a:xfrm flipV="1">
                <a:off x="3662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06" name="Line 214"/>
              <p:cNvSpPr>
                <a:spLocks noChangeShapeType="1"/>
              </p:cNvSpPr>
              <p:nvPr/>
            </p:nvSpPr>
            <p:spPr bwMode="auto">
              <a:xfrm flipV="1">
                <a:off x="3675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07" name="Line 215"/>
              <p:cNvSpPr>
                <a:spLocks noChangeShapeType="1"/>
              </p:cNvSpPr>
              <p:nvPr/>
            </p:nvSpPr>
            <p:spPr bwMode="auto">
              <a:xfrm flipV="1">
                <a:off x="3698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08" name="Line 216"/>
              <p:cNvSpPr>
                <a:spLocks noChangeShapeType="1"/>
              </p:cNvSpPr>
              <p:nvPr/>
            </p:nvSpPr>
            <p:spPr bwMode="auto">
              <a:xfrm flipV="1">
                <a:off x="3709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09" name="Line 217"/>
              <p:cNvSpPr>
                <a:spLocks noChangeShapeType="1"/>
              </p:cNvSpPr>
              <p:nvPr/>
            </p:nvSpPr>
            <p:spPr bwMode="auto">
              <a:xfrm flipV="1">
                <a:off x="37211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10" name="Line 218"/>
              <p:cNvSpPr>
                <a:spLocks noChangeShapeType="1"/>
              </p:cNvSpPr>
              <p:nvPr/>
            </p:nvSpPr>
            <p:spPr bwMode="auto">
              <a:xfrm flipV="1">
                <a:off x="3732213" y="5727700"/>
                <a:ext cx="0" cy="27463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11" name="Line 219"/>
              <p:cNvSpPr>
                <a:spLocks noChangeShapeType="1"/>
              </p:cNvSpPr>
              <p:nvPr/>
            </p:nvSpPr>
            <p:spPr bwMode="auto">
              <a:xfrm flipV="1">
                <a:off x="3743325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12" name="Line 220"/>
              <p:cNvSpPr>
                <a:spLocks noChangeShapeType="1"/>
              </p:cNvSpPr>
              <p:nvPr/>
            </p:nvSpPr>
            <p:spPr bwMode="auto">
              <a:xfrm flipV="1">
                <a:off x="3754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13" name="Line 221"/>
              <p:cNvSpPr>
                <a:spLocks noChangeShapeType="1"/>
              </p:cNvSpPr>
              <p:nvPr/>
            </p:nvSpPr>
            <p:spPr bwMode="auto">
              <a:xfrm flipV="1">
                <a:off x="3765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14" name="Line 222"/>
              <p:cNvSpPr>
                <a:spLocks noChangeShapeType="1"/>
              </p:cNvSpPr>
              <p:nvPr/>
            </p:nvSpPr>
            <p:spPr bwMode="auto">
              <a:xfrm flipV="1">
                <a:off x="377666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15" name="Line 223"/>
              <p:cNvSpPr>
                <a:spLocks noChangeShapeType="1"/>
              </p:cNvSpPr>
              <p:nvPr/>
            </p:nvSpPr>
            <p:spPr bwMode="auto">
              <a:xfrm flipV="1">
                <a:off x="3789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16" name="Line 224"/>
              <p:cNvSpPr>
                <a:spLocks noChangeShapeType="1"/>
              </p:cNvSpPr>
              <p:nvPr/>
            </p:nvSpPr>
            <p:spPr bwMode="auto">
              <a:xfrm flipV="1">
                <a:off x="38004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17" name="Line 225"/>
              <p:cNvSpPr>
                <a:spLocks noChangeShapeType="1"/>
              </p:cNvSpPr>
              <p:nvPr/>
            </p:nvSpPr>
            <p:spPr bwMode="auto">
              <a:xfrm flipV="1">
                <a:off x="3811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18" name="Line 226"/>
              <p:cNvSpPr>
                <a:spLocks noChangeShapeType="1"/>
              </p:cNvSpPr>
              <p:nvPr/>
            </p:nvSpPr>
            <p:spPr bwMode="auto">
              <a:xfrm flipV="1">
                <a:off x="3822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19" name="Line 227"/>
              <p:cNvSpPr>
                <a:spLocks noChangeShapeType="1"/>
              </p:cNvSpPr>
              <p:nvPr/>
            </p:nvSpPr>
            <p:spPr bwMode="auto">
              <a:xfrm flipV="1">
                <a:off x="38338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20" name="Line 228"/>
              <p:cNvSpPr>
                <a:spLocks noChangeShapeType="1"/>
              </p:cNvSpPr>
              <p:nvPr/>
            </p:nvSpPr>
            <p:spPr bwMode="auto">
              <a:xfrm flipV="1">
                <a:off x="3846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21" name="Line 229"/>
              <p:cNvSpPr>
                <a:spLocks noChangeShapeType="1"/>
              </p:cNvSpPr>
              <p:nvPr/>
            </p:nvSpPr>
            <p:spPr bwMode="auto">
              <a:xfrm flipV="1">
                <a:off x="3857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22" name="Line 230"/>
              <p:cNvSpPr>
                <a:spLocks noChangeShapeType="1"/>
              </p:cNvSpPr>
              <p:nvPr/>
            </p:nvSpPr>
            <p:spPr bwMode="auto">
              <a:xfrm flipV="1">
                <a:off x="38687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23" name="Line 231"/>
              <p:cNvSpPr>
                <a:spLocks noChangeShapeType="1"/>
              </p:cNvSpPr>
              <p:nvPr/>
            </p:nvSpPr>
            <p:spPr bwMode="auto">
              <a:xfrm flipV="1">
                <a:off x="3879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24" name="Line 232"/>
              <p:cNvSpPr>
                <a:spLocks noChangeShapeType="1"/>
              </p:cNvSpPr>
              <p:nvPr/>
            </p:nvSpPr>
            <p:spPr bwMode="auto">
              <a:xfrm flipV="1">
                <a:off x="3890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25" name="Line 233"/>
              <p:cNvSpPr>
                <a:spLocks noChangeShapeType="1"/>
              </p:cNvSpPr>
              <p:nvPr/>
            </p:nvSpPr>
            <p:spPr bwMode="auto">
              <a:xfrm flipV="1">
                <a:off x="39036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26" name="Line 234"/>
              <p:cNvSpPr>
                <a:spLocks noChangeShapeType="1"/>
              </p:cNvSpPr>
              <p:nvPr/>
            </p:nvSpPr>
            <p:spPr bwMode="auto">
              <a:xfrm flipV="1">
                <a:off x="3914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27" name="Line 235"/>
              <p:cNvSpPr>
                <a:spLocks noChangeShapeType="1"/>
              </p:cNvSpPr>
              <p:nvPr/>
            </p:nvSpPr>
            <p:spPr bwMode="auto">
              <a:xfrm flipV="1">
                <a:off x="392588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28" name="Line 236"/>
              <p:cNvSpPr>
                <a:spLocks noChangeShapeType="1"/>
              </p:cNvSpPr>
              <p:nvPr/>
            </p:nvSpPr>
            <p:spPr bwMode="auto">
              <a:xfrm flipV="1">
                <a:off x="3937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29" name="Line 237"/>
              <p:cNvSpPr>
                <a:spLocks noChangeShapeType="1"/>
              </p:cNvSpPr>
              <p:nvPr/>
            </p:nvSpPr>
            <p:spPr bwMode="auto">
              <a:xfrm flipV="1">
                <a:off x="396081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30" name="Line 238"/>
              <p:cNvSpPr>
                <a:spLocks noChangeShapeType="1"/>
              </p:cNvSpPr>
              <p:nvPr/>
            </p:nvSpPr>
            <p:spPr bwMode="auto">
              <a:xfrm flipV="1">
                <a:off x="3970338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31" name="Line 239"/>
              <p:cNvSpPr>
                <a:spLocks noChangeShapeType="1"/>
              </p:cNvSpPr>
              <p:nvPr/>
            </p:nvSpPr>
            <p:spPr bwMode="auto">
              <a:xfrm flipV="1">
                <a:off x="39814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32" name="Line 240"/>
              <p:cNvSpPr>
                <a:spLocks noChangeShapeType="1"/>
              </p:cNvSpPr>
              <p:nvPr/>
            </p:nvSpPr>
            <p:spPr bwMode="auto">
              <a:xfrm flipV="1">
                <a:off x="39925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33" name="Line 241"/>
              <p:cNvSpPr>
                <a:spLocks noChangeShapeType="1"/>
              </p:cNvSpPr>
              <p:nvPr/>
            </p:nvSpPr>
            <p:spPr bwMode="auto">
              <a:xfrm flipV="1">
                <a:off x="40052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34" name="Line 242"/>
              <p:cNvSpPr>
                <a:spLocks noChangeShapeType="1"/>
              </p:cNvSpPr>
              <p:nvPr/>
            </p:nvSpPr>
            <p:spPr bwMode="auto">
              <a:xfrm flipV="1">
                <a:off x="4017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35" name="Line 243"/>
              <p:cNvSpPr>
                <a:spLocks noChangeShapeType="1"/>
              </p:cNvSpPr>
              <p:nvPr/>
            </p:nvSpPr>
            <p:spPr bwMode="auto">
              <a:xfrm flipV="1">
                <a:off x="4029075" y="5815013"/>
                <a:ext cx="0" cy="187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36" name="Line 244"/>
              <p:cNvSpPr>
                <a:spLocks noChangeShapeType="1"/>
              </p:cNvSpPr>
              <p:nvPr/>
            </p:nvSpPr>
            <p:spPr bwMode="auto">
              <a:xfrm flipV="1">
                <a:off x="4040188" y="5951538"/>
                <a:ext cx="0" cy="50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37" name="Line 245"/>
              <p:cNvSpPr>
                <a:spLocks noChangeShapeType="1"/>
              </p:cNvSpPr>
              <p:nvPr/>
            </p:nvSpPr>
            <p:spPr bwMode="auto">
              <a:xfrm flipV="1">
                <a:off x="4051300" y="5824538"/>
                <a:ext cx="0" cy="177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38" name="Line 246"/>
              <p:cNvSpPr>
                <a:spLocks noChangeShapeType="1"/>
              </p:cNvSpPr>
              <p:nvPr/>
            </p:nvSpPr>
            <p:spPr bwMode="auto">
              <a:xfrm flipV="1">
                <a:off x="4062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39" name="Line 247"/>
              <p:cNvSpPr>
                <a:spLocks noChangeShapeType="1"/>
              </p:cNvSpPr>
              <p:nvPr/>
            </p:nvSpPr>
            <p:spPr bwMode="auto">
              <a:xfrm flipV="1">
                <a:off x="4075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40" name="Line 248"/>
              <p:cNvSpPr>
                <a:spLocks noChangeShapeType="1"/>
              </p:cNvSpPr>
              <p:nvPr/>
            </p:nvSpPr>
            <p:spPr bwMode="auto">
              <a:xfrm flipV="1">
                <a:off x="40846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41" name="Line 249"/>
              <p:cNvSpPr>
                <a:spLocks noChangeShapeType="1"/>
              </p:cNvSpPr>
              <p:nvPr/>
            </p:nvSpPr>
            <p:spPr bwMode="auto">
              <a:xfrm flipV="1">
                <a:off x="4095750" y="4508500"/>
                <a:ext cx="0" cy="14938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42" name="Line 250"/>
              <p:cNvSpPr>
                <a:spLocks noChangeShapeType="1"/>
              </p:cNvSpPr>
              <p:nvPr/>
            </p:nvSpPr>
            <p:spPr bwMode="auto">
              <a:xfrm flipV="1">
                <a:off x="4106863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43" name="Line 251"/>
              <p:cNvSpPr>
                <a:spLocks noChangeShapeType="1"/>
              </p:cNvSpPr>
              <p:nvPr/>
            </p:nvSpPr>
            <p:spPr bwMode="auto">
              <a:xfrm flipV="1">
                <a:off x="41179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44" name="Line 252"/>
              <p:cNvSpPr>
                <a:spLocks noChangeShapeType="1"/>
              </p:cNvSpPr>
              <p:nvPr/>
            </p:nvSpPr>
            <p:spPr bwMode="auto">
              <a:xfrm flipV="1">
                <a:off x="41290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45" name="Line 253"/>
              <p:cNvSpPr>
                <a:spLocks noChangeShapeType="1"/>
              </p:cNvSpPr>
              <p:nvPr/>
            </p:nvSpPr>
            <p:spPr bwMode="auto">
              <a:xfrm flipV="1">
                <a:off x="4141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46" name="Line 254"/>
              <p:cNvSpPr>
                <a:spLocks noChangeShapeType="1"/>
              </p:cNvSpPr>
              <p:nvPr/>
            </p:nvSpPr>
            <p:spPr bwMode="auto">
              <a:xfrm flipV="1">
                <a:off x="41989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47" name="Line 255"/>
              <p:cNvSpPr>
                <a:spLocks noChangeShapeType="1"/>
              </p:cNvSpPr>
              <p:nvPr/>
            </p:nvSpPr>
            <p:spPr bwMode="auto">
              <a:xfrm flipV="1">
                <a:off x="4210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48" name="Line 256"/>
              <p:cNvSpPr>
                <a:spLocks noChangeShapeType="1"/>
              </p:cNvSpPr>
              <p:nvPr/>
            </p:nvSpPr>
            <p:spPr bwMode="auto">
              <a:xfrm flipV="1">
                <a:off x="4221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49" name="Line 257"/>
              <p:cNvSpPr>
                <a:spLocks noChangeShapeType="1"/>
              </p:cNvSpPr>
              <p:nvPr/>
            </p:nvSpPr>
            <p:spPr bwMode="auto">
              <a:xfrm flipV="1">
                <a:off x="4232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50" name="Line 258"/>
              <p:cNvSpPr>
                <a:spLocks noChangeShapeType="1"/>
              </p:cNvSpPr>
              <p:nvPr/>
            </p:nvSpPr>
            <p:spPr bwMode="auto">
              <a:xfrm flipV="1">
                <a:off x="42560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51" name="Line 259"/>
              <p:cNvSpPr>
                <a:spLocks noChangeShapeType="1"/>
              </p:cNvSpPr>
              <p:nvPr/>
            </p:nvSpPr>
            <p:spPr bwMode="auto">
              <a:xfrm flipV="1">
                <a:off x="4278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52" name="Line 260"/>
              <p:cNvSpPr>
                <a:spLocks noChangeShapeType="1"/>
              </p:cNvSpPr>
              <p:nvPr/>
            </p:nvSpPr>
            <p:spPr bwMode="auto">
              <a:xfrm flipV="1">
                <a:off x="4300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53" name="Line 261"/>
              <p:cNvSpPr>
                <a:spLocks noChangeShapeType="1"/>
              </p:cNvSpPr>
              <p:nvPr/>
            </p:nvSpPr>
            <p:spPr bwMode="auto">
              <a:xfrm flipV="1">
                <a:off x="4313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54" name="Line 262"/>
              <p:cNvSpPr>
                <a:spLocks noChangeShapeType="1"/>
              </p:cNvSpPr>
              <p:nvPr/>
            </p:nvSpPr>
            <p:spPr bwMode="auto">
              <a:xfrm flipV="1">
                <a:off x="4324350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55" name="Line 263"/>
              <p:cNvSpPr>
                <a:spLocks noChangeShapeType="1"/>
              </p:cNvSpPr>
              <p:nvPr/>
            </p:nvSpPr>
            <p:spPr bwMode="auto">
              <a:xfrm flipV="1">
                <a:off x="43354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56" name="Line 264"/>
              <p:cNvSpPr>
                <a:spLocks noChangeShapeType="1"/>
              </p:cNvSpPr>
              <p:nvPr/>
            </p:nvSpPr>
            <p:spPr bwMode="auto">
              <a:xfrm flipV="1">
                <a:off x="43465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57" name="Line 265"/>
              <p:cNvSpPr>
                <a:spLocks noChangeShapeType="1"/>
              </p:cNvSpPr>
              <p:nvPr/>
            </p:nvSpPr>
            <p:spPr bwMode="auto">
              <a:xfrm flipV="1">
                <a:off x="436086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58" name="Line 266"/>
              <p:cNvSpPr>
                <a:spLocks noChangeShapeType="1"/>
              </p:cNvSpPr>
              <p:nvPr/>
            </p:nvSpPr>
            <p:spPr bwMode="auto">
              <a:xfrm flipV="1">
                <a:off x="43703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59" name="Line 267"/>
              <p:cNvSpPr>
                <a:spLocks noChangeShapeType="1"/>
              </p:cNvSpPr>
              <p:nvPr/>
            </p:nvSpPr>
            <p:spPr bwMode="auto">
              <a:xfrm flipV="1">
                <a:off x="4381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60" name="Line 268"/>
              <p:cNvSpPr>
                <a:spLocks noChangeShapeType="1"/>
              </p:cNvSpPr>
              <p:nvPr/>
            </p:nvSpPr>
            <p:spPr bwMode="auto">
              <a:xfrm flipV="1">
                <a:off x="43926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61" name="Line 269"/>
              <p:cNvSpPr>
                <a:spLocks noChangeShapeType="1"/>
              </p:cNvSpPr>
              <p:nvPr/>
            </p:nvSpPr>
            <p:spPr bwMode="auto">
              <a:xfrm flipV="1">
                <a:off x="4403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62" name="Line 270"/>
              <p:cNvSpPr>
                <a:spLocks noChangeShapeType="1"/>
              </p:cNvSpPr>
              <p:nvPr/>
            </p:nvSpPr>
            <p:spPr bwMode="auto">
              <a:xfrm flipV="1">
                <a:off x="441483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63" name="Line 271"/>
              <p:cNvSpPr>
                <a:spLocks noChangeShapeType="1"/>
              </p:cNvSpPr>
              <p:nvPr/>
            </p:nvSpPr>
            <p:spPr bwMode="auto">
              <a:xfrm flipV="1">
                <a:off x="44259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64" name="Line 272"/>
              <p:cNvSpPr>
                <a:spLocks noChangeShapeType="1"/>
              </p:cNvSpPr>
              <p:nvPr/>
            </p:nvSpPr>
            <p:spPr bwMode="auto">
              <a:xfrm flipV="1">
                <a:off x="4437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65" name="Line 273"/>
              <p:cNvSpPr>
                <a:spLocks noChangeShapeType="1"/>
              </p:cNvSpPr>
              <p:nvPr/>
            </p:nvSpPr>
            <p:spPr bwMode="auto">
              <a:xfrm flipV="1">
                <a:off x="4448175" y="5099050"/>
                <a:ext cx="0" cy="9032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66" name="Line 274"/>
              <p:cNvSpPr>
                <a:spLocks noChangeShapeType="1"/>
              </p:cNvSpPr>
              <p:nvPr/>
            </p:nvSpPr>
            <p:spPr bwMode="auto">
              <a:xfrm flipV="1">
                <a:off x="4460875" y="5756275"/>
                <a:ext cx="0" cy="24606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67" name="Line 275"/>
              <p:cNvSpPr>
                <a:spLocks noChangeShapeType="1"/>
              </p:cNvSpPr>
              <p:nvPr/>
            </p:nvSpPr>
            <p:spPr bwMode="auto">
              <a:xfrm flipV="1">
                <a:off x="4475163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68" name="Line 276"/>
              <p:cNvSpPr>
                <a:spLocks noChangeShapeType="1"/>
              </p:cNvSpPr>
              <p:nvPr/>
            </p:nvSpPr>
            <p:spPr bwMode="auto">
              <a:xfrm flipV="1">
                <a:off x="44958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69" name="Line 277"/>
              <p:cNvSpPr>
                <a:spLocks noChangeShapeType="1"/>
              </p:cNvSpPr>
              <p:nvPr/>
            </p:nvSpPr>
            <p:spPr bwMode="auto">
              <a:xfrm flipV="1">
                <a:off x="45180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70" name="Line 278"/>
              <p:cNvSpPr>
                <a:spLocks noChangeShapeType="1"/>
              </p:cNvSpPr>
              <p:nvPr/>
            </p:nvSpPr>
            <p:spPr bwMode="auto">
              <a:xfrm flipV="1">
                <a:off x="45291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71" name="Line 279"/>
              <p:cNvSpPr>
                <a:spLocks noChangeShapeType="1"/>
              </p:cNvSpPr>
              <p:nvPr/>
            </p:nvSpPr>
            <p:spPr bwMode="auto">
              <a:xfrm flipV="1">
                <a:off x="4540250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72" name="Line 280"/>
              <p:cNvSpPr>
                <a:spLocks noChangeShapeType="1"/>
              </p:cNvSpPr>
              <p:nvPr/>
            </p:nvSpPr>
            <p:spPr bwMode="auto">
              <a:xfrm flipV="1">
                <a:off x="4551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73" name="Line 281"/>
              <p:cNvSpPr>
                <a:spLocks noChangeShapeType="1"/>
              </p:cNvSpPr>
              <p:nvPr/>
            </p:nvSpPr>
            <p:spPr bwMode="auto">
              <a:xfrm flipV="1">
                <a:off x="4575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74" name="Line 282"/>
              <p:cNvSpPr>
                <a:spLocks noChangeShapeType="1"/>
              </p:cNvSpPr>
              <p:nvPr/>
            </p:nvSpPr>
            <p:spPr bwMode="auto">
              <a:xfrm flipV="1">
                <a:off x="4584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75" name="Line 283"/>
              <p:cNvSpPr>
                <a:spLocks noChangeShapeType="1"/>
              </p:cNvSpPr>
              <p:nvPr/>
            </p:nvSpPr>
            <p:spPr bwMode="auto">
              <a:xfrm flipV="1">
                <a:off x="4597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76" name="Line 284"/>
              <p:cNvSpPr>
                <a:spLocks noChangeShapeType="1"/>
              </p:cNvSpPr>
              <p:nvPr/>
            </p:nvSpPr>
            <p:spPr bwMode="auto">
              <a:xfrm flipV="1">
                <a:off x="4608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77" name="Line 285"/>
              <p:cNvSpPr>
                <a:spLocks noChangeShapeType="1"/>
              </p:cNvSpPr>
              <p:nvPr/>
            </p:nvSpPr>
            <p:spPr bwMode="auto">
              <a:xfrm flipV="1">
                <a:off x="4621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78" name="Line 286"/>
              <p:cNvSpPr>
                <a:spLocks noChangeShapeType="1"/>
              </p:cNvSpPr>
              <p:nvPr/>
            </p:nvSpPr>
            <p:spPr bwMode="auto">
              <a:xfrm flipV="1">
                <a:off x="4654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79" name="Line 287"/>
              <p:cNvSpPr>
                <a:spLocks noChangeShapeType="1"/>
              </p:cNvSpPr>
              <p:nvPr/>
            </p:nvSpPr>
            <p:spPr bwMode="auto">
              <a:xfrm flipV="1">
                <a:off x="4665663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80" name="Line 288"/>
              <p:cNvSpPr>
                <a:spLocks noChangeShapeType="1"/>
              </p:cNvSpPr>
              <p:nvPr/>
            </p:nvSpPr>
            <p:spPr bwMode="auto">
              <a:xfrm flipV="1">
                <a:off x="46767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81" name="Line 289"/>
              <p:cNvSpPr>
                <a:spLocks noChangeShapeType="1"/>
              </p:cNvSpPr>
              <p:nvPr/>
            </p:nvSpPr>
            <p:spPr bwMode="auto">
              <a:xfrm flipV="1">
                <a:off x="4689475" y="5981700"/>
                <a:ext cx="0" cy="20638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82" name="Line 290"/>
              <p:cNvSpPr>
                <a:spLocks noChangeShapeType="1"/>
              </p:cNvSpPr>
              <p:nvPr/>
            </p:nvSpPr>
            <p:spPr bwMode="auto">
              <a:xfrm flipV="1">
                <a:off x="4756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83" name="Line 291"/>
              <p:cNvSpPr>
                <a:spLocks noChangeShapeType="1"/>
              </p:cNvSpPr>
              <p:nvPr/>
            </p:nvSpPr>
            <p:spPr bwMode="auto">
              <a:xfrm flipV="1">
                <a:off x="4803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84" name="Line 292"/>
              <p:cNvSpPr>
                <a:spLocks noChangeShapeType="1"/>
              </p:cNvSpPr>
              <p:nvPr/>
            </p:nvSpPr>
            <p:spPr bwMode="auto">
              <a:xfrm flipV="1">
                <a:off x="4860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85" name="Line 293"/>
              <p:cNvSpPr>
                <a:spLocks noChangeShapeType="1"/>
              </p:cNvSpPr>
              <p:nvPr/>
            </p:nvSpPr>
            <p:spPr bwMode="auto">
              <a:xfrm flipV="1">
                <a:off x="48815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86" name="Line 294"/>
              <p:cNvSpPr>
                <a:spLocks noChangeShapeType="1"/>
              </p:cNvSpPr>
              <p:nvPr/>
            </p:nvSpPr>
            <p:spPr bwMode="auto">
              <a:xfrm flipV="1">
                <a:off x="4903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87" name="Line 295"/>
              <p:cNvSpPr>
                <a:spLocks noChangeShapeType="1"/>
              </p:cNvSpPr>
              <p:nvPr/>
            </p:nvSpPr>
            <p:spPr bwMode="auto">
              <a:xfrm flipV="1">
                <a:off x="4914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88" name="Line 296"/>
              <p:cNvSpPr>
                <a:spLocks noChangeShapeType="1"/>
              </p:cNvSpPr>
              <p:nvPr/>
            </p:nvSpPr>
            <p:spPr bwMode="auto">
              <a:xfrm flipV="1">
                <a:off x="4926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89" name="Line 297"/>
              <p:cNvSpPr>
                <a:spLocks noChangeShapeType="1"/>
              </p:cNvSpPr>
              <p:nvPr/>
            </p:nvSpPr>
            <p:spPr bwMode="auto">
              <a:xfrm flipV="1">
                <a:off x="4951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90" name="Line 298"/>
              <p:cNvSpPr>
                <a:spLocks noChangeShapeType="1"/>
              </p:cNvSpPr>
              <p:nvPr/>
            </p:nvSpPr>
            <p:spPr bwMode="auto">
              <a:xfrm flipV="1">
                <a:off x="4962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91" name="Line 299"/>
              <p:cNvSpPr>
                <a:spLocks noChangeShapeType="1"/>
              </p:cNvSpPr>
              <p:nvPr/>
            </p:nvSpPr>
            <p:spPr bwMode="auto">
              <a:xfrm flipV="1">
                <a:off x="49847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92" name="Line 300"/>
              <p:cNvSpPr>
                <a:spLocks noChangeShapeType="1"/>
              </p:cNvSpPr>
              <p:nvPr/>
            </p:nvSpPr>
            <p:spPr bwMode="auto">
              <a:xfrm flipV="1">
                <a:off x="49958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93" name="Line 301"/>
              <p:cNvSpPr>
                <a:spLocks noChangeShapeType="1"/>
              </p:cNvSpPr>
              <p:nvPr/>
            </p:nvSpPr>
            <p:spPr bwMode="auto">
              <a:xfrm flipV="1">
                <a:off x="50180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94" name="Line 302"/>
              <p:cNvSpPr>
                <a:spLocks noChangeShapeType="1"/>
              </p:cNvSpPr>
              <p:nvPr/>
            </p:nvSpPr>
            <p:spPr bwMode="auto">
              <a:xfrm flipV="1">
                <a:off x="50530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95" name="Line 303"/>
              <p:cNvSpPr>
                <a:spLocks noChangeShapeType="1"/>
              </p:cNvSpPr>
              <p:nvPr/>
            </p:nvSpPr>
            <p:spPr bwMode="auto">
              <a:xfrm flipV="1">
                <a:off x="5064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96" name="Line 304"/>
              <p:cNvSpPr>
                <a:spLocks noChangeShapeType="1"/>
              </p:cNvSpPr>
              <p:nvPr/>
            </p:nvSpPr>
            <p:spPr bwMode="auto">
              <a:xfrm flipV="1">
                <a:off x="50752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97" name="Line 305"/>
              <p:cNvSpPr>
                <a:spLocks noChangeShapeType="1"/>
              </p:cNvSpPr>
              <p:nvPr/>
            </p:nvSpPr>
            <p:spPr bwMode="auto">
              <a:xfrm flipV="1">
                <a:off x="5086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98" name="Line 306"/>
              <p:cNvSpPr>
                <a:spLocks noChangeShapeType="1"/>
              </p:cNvSpPr>
              <p:nvPr/>
            </p:nvSpPr>
            <p:spPr bwMode="auto">
              <a:xfrm flipV="1">
                <a:off x="5099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799" name="Line 307"/>
              <p:cNvSpPr>
                <a:spLocks noChangeShapeType="1"/>
              </p:cNvSpPr>
              <p:nvPr/>
            </p:nvSpPr>
            <p:spPr bwMode="auto">
              <a:xfrm flipV="1">
                <a:off x="5110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00" name="Line 308"/>
              <p:cNvSpPr>
                <a:spLocks noChangeShapeType="1"/>
              </p:cNvSpPr>
              <p:nvPr/>
            </p:nvSpPr>
            <p:spPr bwMode="auto">
              <a:xfrm flipV="1">
                <a:off x="51212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01" name="Line 309"/>
              <p:cNvSpPr>
                <a:spLocks noChangeShapeType="1"/>
              </p:cNvSpPr>
              <p:nvPr/>
            </p:nvSpPr>
            <p:spPr bwMode="auto">
              <a:xfrm flipV="1">
                <a:off x="51323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02" name="Line 310"/>
              <p:cNvSpPr>
                <a:spLocks noChangeShapeType="1"/>
              </p:cNvSpPr>
              <p:nvPr/>
            </p:nvSpPr>
            <p:spPr bwMode="auto">
              <a:xfrm flipV="1">
                <a:off x="5143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03" name="Line 311"/>
              <p:cNvSpPr>
                <a:spLocks noChangeShapeType="1"/>
              </p:cNvSpPr>
              <p:nvPr/>
            </p:nvSpPr>
            <p:spPr bwMode="auto">
              <a:xfrm flipV="1">
                <a:off x="51562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04" name="Line 312"/>
              <p:cNvSpPr>
                <a:spLocks noChangeShapeType="1"/>
              </p:cNvSpPr>
              <p:nvPr/>
            </p:nvSpPr>
            <p:spPr bwMode="auto">
              <a:xfrm flipV="1">
                <a:off x="51673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05" name="Line 313"/>
              <p:cNvSpPr>
                <a:spLocks noChangeShapeType="1"/>
              </p:cNvSpPr>
              <p:nvPr/>
            </p:nvSpPr>
            <p:spPr bwMode="auto">
              <a:xfrm flipV="1">
                <a:off x="5178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06" name="Line 314"/>
              <p:cNvSpPr>
                <a:spLocks noChangeShapeType="1"/>
              </p:cNvSpPr>
              <p:nvPr/>
            </p:nvSpPr>
            <p:spPr bwMode="auto">
              <a:xfrm flipV="1">
                <a:off x="5189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07" name="Line 315"/>
              <p:cNvSpPr>
                <a:spLocks noChangeShapeType="1"/>
              </p:cNvSpPr>
              <p:nvPr/>
            </p:nvSpPr>
            <p:spPr bwMode="auto">
              <a:xfrm flipV="1">
                <a:off x="5246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08" name="Line 316"/>
              <p:cNvSpPr>
                <a:spLocks noChangeShapeType="1"/>
              </p:cNvSpPr>
              <p:nvPr/>
            </p:nvSpPr>
            <p:spPr bwMode="auto">
              <a:xfrm flipV="1">
                <a:off x="5257800" y="5873750"/>
                <a:ext cx="0" cy="1285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09" name="Line 317"/>
              <p:cNvSpPr>
                <a:spLocks noChangeShapeType="1"/>
              </p:cNvSpPr>
              <p:nvPr/>
            </p:nvSpPr>
            <p:spPr bwMode="auto">
              <a:xfrm flipV="1">
                <a:off x="5270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10" name="Line 318"/>
              <p:cNvSpPr>
                <a:spLocks noChangeShapeType="1"/>
              </p:cNvSpPr>
              <p:nvPr/>
            </p:nvSpPr>
            <p:spPr bwMode="auto">
              <a:xfrm flipV="1">
                <a:off x="5292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11" name="Line 319"/>
              <p:cNvSpPr>
                <a:spLocks noChangeShapeType="1"/>
              </p:cNvSpPr>
              <p:nvPr/>
            </p:nvSpPr>
            <p:spPr bwMode="auto">
              <a:xfrm flipV="1">
                <a:off x="53038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12" name="Line 320"/>
              <p:cNvSpPr>
                <a:spLocks noChangeShapeType="1"/>
              </p:cNvSpPr>
              <p:nvPr/>
            </p:nvSpPr>
            <p:spPr bwMode="auto">
              <a:xfrm flipV="1">
                <a:off x="5326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13" name="Line 321"/>
              <p:cNvSpPr>
                <a:spLocks noChangeShapeType="1"/>
              </p:cNvSpPr>
              <p:nvPr/>
            </p:nvSpPr>
            <p:spPr bwMode="auto">
              <a:xfrm flipV="1">
                <a:off x="5337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14" name="Line 322"/>
              <p:cNvSpPr>
                <a:spLocks noChangeShapeType="1"/>
              </p:cNvSpPr>
              <p:nvPr/>
            </p:nvSpPr>
            <p:spPr bwMode="auto">
              <a:xfrm flipV="1">
                <a:off x="53609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15" name="Line 323"/>
              <p:cNvSpPr>
                <a:spLocks noChangeShapeType="1"/>
              </p:cNvSpPr>
              <p:nvPr/>
            </p:nvSpPr>
            <p:spPr bwMode="auto">
              <a:xfrm flipV="1">
                <a:off x="53705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16" name="Line 324"/>
              <p:cNvSpPr>
                <a:spLocks noChangeShapeType="1"/>
              </p:cNvSpPr>
              <p:nvPr/>
            </p:nvSpPr>
            <p:spPr bwMode="auto">
              <a:xfrm flipV="1">
                <a:off x="5381625" y="3014663"/>
                <a:ext cx="0" cy="298767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17" name="Line 325"/>
              <p:cNvSpPr>
                <a:spLocks noChangeShapeType="1"/>
              </p:cNvSpPr>
              <p:nvPr/>
            </p:nvSpPr>
            <p:spPr bwMode="auto">
              <a:xfrm flipV="1">
                <a:off x="5394325" y="4911725"/>
                <a:ext cx="0" cy="109061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18" name="Line 326"/>
              <p:cNvSpPr>
                <a:spLocks noChangeShapeType="1"/>
              </p:cNvSpPr>
              <p:nvPr/>
            </p:nvSpPr>
            <p:spPr bwMode="auto">
              <a:xfrm flipV="1">
                <a:off x="5407025" y="5845175"/>
                <a:ext cx="0" cy="157163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19" name="Line 327"/>
              <p:cNvSpPr>
                <a:spLocks noChangeShapeType="1"/>
              </p:cNvSpPr>
              <p:nvPr/>
            </p:nvSpPr>
            <p:spPr bwMode="auto">
              <a:xfrm flipV="1">
                <a:off x="54181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20" name="Line 328"/>
              <p:cNvSpPr>
                <a:spLocks noChangeShapeType="1"/>
              </p:cNvSpPr>
              <p:nvPr/>
            </p:nvSpPr>
            <p:spPr bwMode="auto">
              <a:xfrm flipV="1">
                <a:off x="5462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21" name="Line 329"/>
              <p:cNvSpPr>
                <a:spLocks noChangeShapeType="1"/>
              </p:cNvSpPr>
              <p:nvPr/>
            </p:nvSpPr>
            <p:spPr bwMode="auto">
              <a:xfrm flipV="1">
                <a:off x="5475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22" name="Line 330"/>
              <p:cNvSpPr>
                <a:spLocks noChangeShapeType="1"/>
              </p:cNvSpPr>
              <p:nvPr/>
            </p:nvSpPr>
            <p:spPr bwMode="auto">
              <a:xfrm flipV="1">
                <a:off x="54848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23" name="Line 331"/>
              <p:cNvSpPr>
                <a:spLocks noChangeShapeType="1"/>
              </p:cNvSpPr>
              <p:nvPr/>
            </p:nvSpPr>
            <p:spPr bwMode="auto">
              <a:xfrm flipV="1">
                <a:off x="5497513" y="5922963"/>
                <a:ext cx="0" cy="7937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24" name="Line 332"/>
              <p:cNvSpPr>
                <a:spLocks noChangeShapeType="1"/>
              </p:cNvSpPr>
              <p:nvPr/>
            </p:nvSpPr>
            <p:spPr bwMode="auto">
              <a:xfrm flipV="1">
                <a:off x="550862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25" name="Line 333"/>
              <p:cNvSpPr>
                <a:spLocks noChangeShapeType="1"/>
              </p:cNvSpPr>
              <p:nvPr/>
            </p:nvSpPr>
            <p:spPr bwMode="auto">
              <a:xfrm flipV="1">
                <a:off x="5519738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26" name="Line 334"/>
              <p:cNvSpPr>
                <a:spLocks noChangeShapeType="1"/>
              </p:cNvSpPr>
              <p:nvPr/>
            </p:nvSpPr>
            <p:spPr bwMode="auto">
              <a:xfrm flipV="1">
                <a:off x="5553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27" name="Line 335"/>
              <p:cNvSpPr>
                <a:spLocks noChangeShapeType="1"/>
              </p:cNvSpPr>
              <p:nvPr/>
            </p:nvSpPr>
            <p:spPr bwMode="auto">
              <a:xfrm flipV="1">
                <a:off x="5599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28" name="Line 336"/>
              <p:cNvSpPr>
                <a:spLocks noChangeShapeType="1"/>
              </p:cNvSpPr>
              <p:nvPr/>
            </p:nvSpPr>
            <p:spPr bwMode="auto">
              <a:xfrm flipV="1">
                <a:off x="5611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29" name="Line 337"/>
              <p:cNvSpPr>
                <a:spLocks noChangeShapeType="1"/>
              </p:cNvSpPr>
              <p:nvPr/>
            </p:nvSpPr>
            <p:spPr bwMode="auto">
              <a:xfrm flipV="1">
                <a:off x="5634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30" name="Line 338"/>
              <p:cNvSpPr>
                <a:spLocks noChangeShapeType="1"/>
              </p:cNvSpPr>
              <p:nvPr/>
            </p:nvSpPr>
            <p:spPr bwMode="auto">
              <a:xfrm flipV="1">
                <a:off x="5667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31" name="Line 339"/>
              <p:cNvSpPr>
                <a:spLocks noChangeShapeType="1"/>
              </p:cNvSpPr>
              <p:nvPr/>
            </p:nvSpPr>
            <p:spPr bwMode="auto">
              <a:xfrm flipV="1">
                <a:off x="56784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32" name="Line 340"/>
              <p:cNvSpPr>
                <a:spLocks noChangeShapeType="1"/>
              </p:cNvSpPr>
              <p:nvPr/>
            </p:nvSpPr>
            <p:spPr bwMode="auto">
              <a:xfrm flipV="1">
                <a:off x="5726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33" name="Line 341"/>
              <p:cNvSpPr>
                <a:spLocks noChangeShapeType="1"/>
              </p:cNvSpPr>
              <p:nvPr/>
            </p:nvSpPr>
            <p:spPr bwMode="auto">
              <a:xfrm flipV="1">
                <a:off x="5737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34" name="Line 342"/>
              <p:cNvSpPr>
                <a:spLocks noChangeShapeType="1"/>
              </p:cNvSpPr>
              <p:nvPr/>
            </p:nvSpPr>
            <p:spPr bwMode="auto">
              <a:xfrm flipV="1">
                <a:off x="5748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35" name="Line 343"/>
              <p:cNvSpPr>
                <a:spLocks noChangeShapeType="1"/>
              </p:cNvSpPr>
              <p:nvPr/>
            </p:nvSpPr>
            <p:spPr bwMode="auto">
              <a:xfrm flipV="1">
                <a:off x="5761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36" name="Line 344"/>
              <p:cNvSpPr>
                <a:spLocks noChangeShapeType="1"/>
              </p:cNvSpPr>
              <p:nvPr/>
            </p:nvSpPr>
            <p:spPr bwMode="auto">
              <a:xfrm flipV="1">
                <a:off x="57705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37" name="Line 345"/>
              <p:cNvSpPr>
                <a:spLocks noChangeShapeType="1"/>
              </p:cNvSpPr>
              <p:nvPr/>
            </p:nvSpPr>
            <p:spPr bwMode="auto">
              <a:xfrm flipV="1">
                <a:off x="5815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38" name="Line 346"/>
              <p:cNvSpPr>
                <a:spLocks noChangeShapeType="1"/>
              </p:cNvSpPr>
              <p:nvPr/>
            </p:nvSpPr>
            <p:spPr bwMode="auto">
              <a:xfrm flipV="1">
                <a:off x="5837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39" name="Line 347"/>
              <p:cNvSpPr>
                <a:spLocks noChangeShapeType="1"/>
              </p:cNvSpPr>
              <p:nvPr/>
            </p:nvSpPr>
            <p:spPr bwMode="auto">
              <a:xfrm flipV="1">
                <a:off x="5861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40" name="Line 348"/>
              <p:cNvSpPr>
                <a:spLocks noChangeShapeType="1"/>
              </p:cNvSpPr>
              <p:nvPr/>
            </p:nvSpPr>
            <p:spPr bwMode="auto">
              <a:xfrm flipV="1">
                <a:off x="5895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41" name="Line 349"/>
              <p:cNvSpPr>
                <a:spLocks noChangeShapeType="1"/>
              </p:cNvSpPr>
              <p:nvPr/>
            </p:nvSpPr>
            <p:spPr bwMode="auto">
              <a:xfrm flipV="1">
                <a:off x="59404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42" name="Line 350"/>
              <p:cNvSpPr>
                <a:spLocks noChangeShapeType="1"/>
              </p:cNvSpPr>
              <p:nvPr/>
            </p:nvSpPr>
            <p:spPr bwMode="auto">
              <a:xfrm flipV="1">
                <a:off x="59531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43" name="Line 351"/>
              <p:cNvSpPr>
                <a:spLocks noChangeShapeType="1"/>
              </p:cNvSpPr>
              <p:nvPr/>
            </p:nvSpPr>
            <p:spPr bwMode="auto">
              <a:xfrm flipV="1">
                <a:off x="5975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44" name="Line 352"/>
              <p:cNvSpPr>
                <a:spLocks noChangeShapeType="1"/>
              </p:cNvSpPr>
              <p:nvPr/>
            </p:nvSpPr>
            <p:spPr bwMode="auto">
              <a:xfrm flipV="1">
                <a:off x="59864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45" name="Line 353"/>
              <p:cNvSpPr>
                <a:spLocks noChangeShapeType="1"/>
              </p:cNvSpPr>
              <p:nvPr/>
            </p:nvSpPr>
            <p:spPr bwMode="auto">
              <a:xfrm flipV="1">
                <a:off x="6008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46" name="Line 354"/>
              <p:cNvSpPr>
                <a:spLocks noChangeShapeType="1"/>
              </p:cNvSpPr>
              <p:nvPr/>
            </p:nvSpPr>
            <p:spPr bwMode="auto">
              <a:xfrm flipV="1">
                <a:off x="6032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47" name="Line 355"/>
              <p:cNvSpPr>
                <a:spLocks noChangeShapeType="1"/>
              </p:cNvSpPr>
              <p:nvPr/>
            </p:nvSpPr>
            <p:spPr bwMode="auto">
              <a:xfrm flipV="1">
                <a:off x="6043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48" name="Line 356"/>
              <p:cNvSpPr>
                <a:spLocks noChangeShapeType="1"/>
              </p:cNvSpPr>
              <p:nvPr/>
            </p:nvSpPr>
            <p:spPr bwMode="auto">
              <a:xfrm flipV="1">
                <a:off x="6054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49" name="Line 357"/>
              <p:cNvSpPr>
                <a:spLocks noChangeShapeType="1"/>
              </p:cNvSpPr>
              <p:nvPr/>
            </p:nvSpPr>
            <p:spPr bwMode="auto">
              <a:xfrm flipV="1">
                <a:off x="60785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50" name="Line 358"/>
              <p:cNvSpPr>
                <a:spLocks noChangeShapeType="1"/>
              </p:cNvSpPr>
              <p:nvPr/>
            </p:nvSpPr>
            <p:spPr bwMode="auto">
              <a:xfrm flipV="1">
                <a:off x="61007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51" name="Line 359"/>
              <p:cNvSpPr>
                <a:spLocks noChangeShapeType="1"/>
              </p:cNvSpPr>
              <p:nvPr/>
            </p:nvSpPr>
            <p:spPr bwMode="auto">
              <a:xfrm flipV="1">
                <a:off x="6111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52" name="Line 360"/>
              <p:cNvSpPr>
                <a:spLocks noChangeShapeType="1"/>
              </p:cNvSpPr>
              <p:nvPr/>
            </p:nvSpPr>
            <p:spPr bwMode="auto">
              <a:xfrm flipV="1">
                <a:off x="6122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53" name="Line 361"/>
              <p:cNvSpPr>
                <a:spLocks noChangeShapeType="1"/>
              </p:cNvSpPr>
              <p:nvPr/>
            </p:nvSpPr>
            <p:spPr bwMode="auto">
              <a:xfrm flipV="1">
                <a:off x="6156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54" name="Line 362"/>
              <p:cNvSpPr>
                <a:spLocks noChangeShapeType="1"/>
              </p:cNvSpPr>
              <p:nvPr/>
            </p:nvSpPr>
            <p:spPr bwMode="auto">
              <a:xfrm flipV="1">
                <a:off x="6167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55" name="Line 363"/>
              <p:cNvSpPr>
                <a:spLocks noChangeShapeType="1"/>
              </p:cNvSpPr>
              <p:nvPr/>
            </p:nvSpPr>
            <p:spPr bwMode="auto">
              <a:xfrm flipV="1">
                <a:off x="6178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56" name="Line 364"/>
              <p:cNvSpPr>
                <a:spLocks noChangeShapeType="1"/>
              </p:cNvSpPr>
              <p:nvPr/>
            </p:nvSpPr>
            <p:spPr bwMode="auto">
              <a:xfrm flipV="1">
                <a:off x="61928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57" name="Line 365"/>
              <p:cNvSpPr>
                <a:spLocks noChangeShapeType="1"/>
              </p:cNvSpPr>
              <p:nvPr/>
            </p:nvSpPr>
            <p:spPr bwMode="auto">
              <a:xfrm flipV="1">
                <a:off x="6203950" y="4027488"/>
                <a:ext cx="0" cy="197485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58" name="Line 366"/>
              <p:cNvSpPr>
                <a:spLocks noChangeShapeType="1"/>
              </p:cNvSpPr>
              <p:nvPr/>
            </p:nvSpPr>
            <p:spPr bwMode="auto">
              <a:xfrm flipV="1">
                <a:off x="6215063" y="5256213"/>
                <a:ext cx="0" cy="74612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59" name="Line 367"/>
              <p:cNvSpPr>
                <a:spLocks noChangeShapeType="1"/>
              </p:cNvSpPr>
              <p:nvPr/>
            </p:nvSpPr>
            <p:spPr bwMode="auto">
              <a:xfrm flipV="1">
                <a:off x="6237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60" name="Line 368"/>
              <p:cNvSpPr>
                <a:spLocks noChangeShapeType="1"/>
              </p:cNvSpPr>
              <p:nvPr/>
            </p:nvSpPr>
            <p:spPr bwMode="auto">
              <a:xfrm flipV="1">
                <a:off x="6281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61" name="Line 369"/>
              <p:cNvSpPr>
                <a:spLocks noChangeShapeType="1"/>
              </p:cNvSpPr>
              <p:nvPr/>
            </p:nvSpPr>
            <p:spPr bwMode="auto">
              <a:xfrm flipV="1">
                <a:off x="6305550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62" name="Line 370"/>
              <p:cNvSpPr>
                <a:spLocks noChangeShapeType="1"/>
              </p:cNvSpPr>
              <p:nvPr/>
            </p:nvSpPr>
            <p:spPr bwMode="auto">
              <a:xfrm flipV="1">
                <a:off x="63182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63" name="Line 371"/>
              <p:cNvSpPr>
                <a:spLocks noChangeShapeType="1"/>
              </p:cNvSpPr>
              <p:nvPr/>
            </p:nvSpPr>
            <p:spPr bwMode="auto">
              <a:xfrm flipV="1">
                <a:off x="6327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64" name="Line 372"/>
              <p:cNvSpPr>
                <a:spLocks noChangeShapeType="1"/>
              </p:cNvSpPr>
              <p:nvPr/>
            </p:nvSpPr>
            <p:spPr bwMode="auto">
              <a:xfrm flipV="1">
                <a:off x="6375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65" name="Line 373"/>
              <p:cNvSpPr>
                <a:spLocks noChangeShapeType="1"/>
              </p:cNvSpPr>
              <p:nvPr/>
            </p:nvSpPr>
            <p:spPr bwMode="auto">
              <a:xfrm flipV="1">
                <a:off x="6432550" y="5845175"/>
                <a:ext cx="0" cy="157163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66" name="Line 374"/>
              <p:cNvSpPr>
                <a:spLocks noChangeShapeType="1"/>
              </p:cNvSpPr>
              <p:nvPr/>
            </p:nvSpPr>
            <p:spPr bwMode="auto">
              <a:xfrm flipV="1">
                <a:off x="6442075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67" name="Line 375"/>
              <p:cNvSpPr>
                <a:spLocks noChangeShapeType="1"/>
              </p:cNvSpPr>
              <p:nvPr/>
            </p:nvSpPr>
            <p:spPr bwMode="auto">
              <a:xfrm flipV="1">
                <a:off x="6453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68" name="Line 376"/>
              <p:cNvSpPr>
                <a:spLocks noChangeShapeType="1"/>
              </p:cNvSpPr>
              <p:nvPr/>
            </p:nvSpPr>
            <p:spPr bwMode="auto">
              <a:xfrm flipV="1">
                <a:off x="6510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69" name="Line 377"/>
              <p:cNvSpPr>
                <a:spLocks noChangeShapeType="1"/>
              </p:cNvSpPr>
              <p:nvPr/>
            </p:nvSpPr>
            <p:spPr bwMode="auto">
              <a:xfrm flipV="1">
                <a:off x="6546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70" name="Line 378"/>
              <p:cNvSpPr>
                <a:spLocks noChangeShapeType="1"/>
              </p:cNvSpPr>
              <p:nvPr/>
            </p:nvSpPr>
            <p:spPr bwMode="auto">
              <a:xfrm flipV="1">
                <a:off x="6567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71" name="Line 379"/>
              <p:cNvSpPr>
                <a:spLocks noChangeShapeType="1"/>
              </p:cNvSpPr>
              <p:nvPr/>
            </p:nvSpPr>
            <p:spPr bwMode="auto">
              <a:xfrm flipV="1">
                <a:off x="6600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72" name="Line 380"/>
              <p:cNvSpPr>
                <a:spLocks noChangeShapeType="1"/>
              </p:cNvSpPr>
              <p:nvPr/>
            </p:nvSpPr>
            <p:spPr bwMode="auto">
              <a:xfrm flipV="1">
                <a:off x="6634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73" name="Line 381"/>
              <p:cNvSpPr>
                <a:spLocks noChangeShapeType="1"/>
              </p:cNvSpPr>
              <p:nvPr/>
            </p:nvSpPr>
            <p:spPr bwMode="auto">
              <a:xfrm flipV="1">
                <a:off x="6661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74" name="Line 382"/>
              <p:cNvSpPr>
                <a:spLocks noChangeShapeType="1"/>
              </p:cNvSpPr>
              <p:nvPr/>
            </p:nvSpPr>
            <p:spPr bwMode="auto">
              <a:xfrm flipV="1">
                <a:off x="6670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75" name="Line 383"/>
              <p:cNvSpPr>
                <a:spLocks noChangeShapeType="1"/>
              </p:cNvSpPr>
              <p:nvPr/>
            </p:nvSpPr>
            <p:spPr bwMode="auto">
              <a:xfrm flipV="1">
                <a:off x="6681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76" name="Line 384"/>
              <p:cNvSpPr>
                <a:spLocks noChangeShapeType="1"/>
              </p:cNvSpPr>
              <p:nvPr/>
            </p:nvSpPr>
            <p:spPr bwMode="auto">
              <a:xfrm flipV="1">
                <a:off x="6704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77" name="Line 385"/>
              <p:cNvSpPr>
                <a:spLocks noChangeShapeType="1"/>
              </p:cNvSpPr>
              <p:nvPr/>
            </p:nvSpPr>
            <p:spPr bwMode="auto">
              <a:xfrm flipV="1">
                <a:off x="6726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78" name="Line 386"/>
              <p:cNvSpPr>
                <a:spLocks noChangeShapeType="1"/>
              </p:cNvSpPr>
              <p:nvPr/>
            </p:nvSpPr>
            <p:spPr bwMode="auto">
              <a:xfrm flipV="1">
                <a:off x="6794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79" name="Line 387"/>
              <p:cNvSpPr>
                <a:spLocks noChangeShapeType="1"/>
              </p:cNvSpPr>
              <p:nvPr/>
            </p:nvSpPr>
            <p:spPr bwMode="auto">
              <a:xfrm flipV="1">
                <a:off x="6805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80" name="Line 388"/>
              <p:cNvSpPr>
                <a:spLocks noChangeShapeType="1"/>
              </p:cNvSpPr>
              <p:nvPr/>
            </p:nvSpPr>
            <p:spPr bwMode="auto">
              <a:xfrm flipV="1">
                <a:off x="6818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81" name="Line 389"/>
              <p:cNvSpPr>
                <a:spLocks noChangeShapeType="1"/>
              </p:cNvSpPr>
              <p:nvPr/>
            </p:nvSpPr>
            <p:spPr bwMode="auto">
              <a:xfrm flipV="1">
                <a:off x="6829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82" name="Line 390"/>
              <p:cNvSpPr>
                <a:spLocks noChangeShapeType="1"/>
              </p:cNvSpPr>
              <p:nvPr/>
            </p:nvSpPr>
            <p:spPr bwMode="auto">
              <a:xfrm flipV="1">
                <a:off x="6919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83" name="Line 391"/>
              <p:cNvSpPr>
                <a:spLocks noChangeShapeType="1"/>
              </p:cNvSpPr>
              <p:nvPr/>
            </p:nvSpPr>
            <p:spPr bwMode="auto">
              <a:xfrm flipV="1">
                <a:off x="6932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84" name="Line 392"/>
              <p:cNvSpPr>
                <a:spLocks noChangeShapeType="1"/>
              </p:cNvSpPr>
              <p:nvPr/>
            </p:nvSpPr>
            <p:spPr bwMode="auto">
              <a:xfrm flipV="1">
                <a:off x="69897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85" name="Line 393"/>
              <p:cNvSpPr>
                <a:spLocks noChangeShapeType="1"/>
              </p:cNvSpPr>
              <p:nvPr/>
            </p:nvSpPr>
            <p:spPr bwMode="auto">
              <a:xfrm flipV="1">
                <a:off x="70008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86" name="Line 394"/>
              <p:cNvSpPr>
                <a:spLocks noChangeShapeType="1"/>
              </p:cNvSpPr>
              <p:nvPr/>
            </p:nvSpPr>
            <p:spPr bwMode="auto">
              <a:xfrm flipV="1">
                <a:off x="7011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87" name="Line 395"/>
              <p:cNvSpPr>
                <a:spLocks noChangeShapeType="1"/>
              </p:cNvSpPr>
              <p:nvPr/>
            </p:nvSpPr>
            <p:spPr bwMode="auto">
              <a:xfrm flipV="1">
                <a:off x="7034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88" name="Line 396"/>
              <p:cNvSpPr>
                <a:spLocks noChangeShapeType="1"/>
              </p:cNvSpPr>
              <p:nvPr/>
            </p:nvSpPr>
            <p:spPr bwMode="auto">
              <a:xfrm flipV="1">
                <a:off x="70469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89" name="Line 397"/>
              <p:cNvSpPr>
                <a:spLocks noChangeShapeType="1"/>
              </p:cNvSpPr>
              <p:nvPr/>
            </p:nvSpPr>
            <p:spPr bwMode="auto">
              <a:xfrm flipV="1">
                <a:off x="7056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90" name="Line 398"/>
              <p:cNvSpPr>
                <a:spLocks noChangeShapeType="1"/>
              </p:cNvSpPr>
              <p:nvPr/>
            </p:nvSpPr>
            <p:spPr bwMode="auto">
              <a:xfrm flipV="1">
                <a:off x="70675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91" name="Line 399"/>
              <p:cNvSpPr>
                <a:spLocks noChangeShapeType="1"/>
              </p:cNvSpPr>
              <p:nvPr/>
            </p:nvSpPr>
            <p:spPr bwMode="auto">
              <a:xfrm flipV="1">
                <a:off x="7104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92" name="Line 400"/>
              <p:cNvSpPr>
                <a:spLocks noChangeShapeType="1"/>
              </p:cNvSpPr>
              <p:nvPr/>
            </p:nvSpPr>
            <p:spPr bwMode="auto">
              <a:xfrm flipV="1">
                <a:off x="7126288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93" name="Line 401"/>
              <p:cNvSpPr>
                <a:spLocks noChangeShapeType="1"/>
              </p:cNvSpPr>
              <p:nvPr/>
            </p:nvSpPr>
            <p:spPr bwMode="auto">
              <a:xfrm flipV="1">
                <a:off x="71374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94" name="Line 402"/>
              <p:cNvSpPr>
                <a:spLocks noChangeShapeType="1"/>
              </p:cNvSpPr>
              <p:nvPr/>
            </p:nvSpPr>
            <p:spPr bwMode="auto">
              <a:xfrm flipV="1">
                <a:off x="7148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95" name="Line 403"/>
              <p:cNvSpPr>
                <a:spLocks noChangeShapeType="1"/>
              </p:cNvSpPr>
              <p:nvPr/>
            </p:nvSpPr>
            <p:spPr bwMode="auto">
              <a:xfrm flipV="1">
                <a:off x="7218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96" name="Line 404"/>
              <p:cNvSpPr>
                <a:spLocks noChangeShapeType="1"/>
              </p:cNvSpPr>
              <p:nvPr/>
            </p:nvSpPr>
            <p:spPr bwMode="auto">
              <a:xfrm flipV="1">
                <a:off x="72278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97" name="Line 405"/>
              <p:cNvSpPr>
                <a:spLocks noChangeShapeType="1"/>
              </p:cNvSpPr>
              <p:nvPr/>
            </p:nvSpPr>
            <p:spPr bwMode="auto">
              <a:xfrm flipV="1">
                <a:off x="7239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98" name="Line 406"/>
              <p:cNvSpPr>
                <a:spLocks noChangeShapeType="1"/>
              </p:cNvSpPr>
              <p:nvPr/>
            </p:nvSpPr>
            <p:spPr bwMode="auto">
              <a:xfrm flipV="1">
                <a:off x="7250113" y="5775325"/>
                <a:ext cx="0" cy="22701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899" name="Line 407"/>
              <p:cNvSpPr>
                <a:spLocks noChangeShapeType="1"/>
              </p:cNvSpPr>
              <p:nvPr/>
            </p:nvSpPr>
            <p:spPr bwMode="auto">
              <a:xfrm flipV="1">
                <a:off x="7261225" y="5873750"/>
                <a:ext cx="0" cy="1285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00" name="Line 408"/>
              <p:cNvSpPr>
                <a:spLocks noChangeShapeType="1"/>
              </p:cNvSpPr>
              <p:nvPr/>
            </p:nvSpPr>
            <p:spPr bwMode="auto">
              <a:xfrm flipV="1">
                <a:off x="7272338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01" name="Line 409"/>
              <p:cNvSpPr>
                <a:spLocks noChangeShapeType="1"/>
              </p:cNvSpPr>
              <p:nvPr/>
            </p:nvSpPr>
            <p:spPr bwMode="auto">
              <a:xfrm flipV="1">
                <a:off x="72850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02" name="Line 410"/>
              <p:cNvSpPr>
                <a:spLocks noChangeShapeType="1"/>
              </p:cNvSpPr>
              <p:nvPr/>
            </p:nvSpPr>
            <p:spPr bwMode="auto">
              <a:xfrm flipV="1">
                <a:off x="7364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03" name="Line 411"/>
              <p:cNvSpPr>
                <a:spLocks noChangeShapeType="1"/>
              </p:cNvSpPr>
              <p:nvPr/>
            </p:nvSpPr>
            <p:spPr bwMode="auto">
              <a:xfrm flipV="1">
                <a:off x="7375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04" name="Line 412"/>
              <p:cNvSpPr>
                <a:spLocks noChangeShapeType="1"/>
              </p:cNvSpPr>
              <p:nvPr/>
            </p:nvSpPr>
            <p:spPr bwMode="auto">
              <a:xfrm flipV="1">
                <a:off x="7386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05" name="Line 413"/>
              <p:cNvSpPr>
                <a:spLocks noChangeShapeType="1"/>
              </p:cNvSpPr>
              <p:nvPr/>
            </p:nvSpPr>
            <p:spPr bwMode="auto">
              <a:xfrm flipV="1">
                <a:off x="7432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06" name="Line 414"/>
              <p:cNvSpPr>
                <a:spLocks noChangeShapeType="1"/>
              </p:cNvSpPr>
              <p:nvPr/>
            </p:nvSpPr>
            <p:spPr bwMode="auto">
              <a:xfrm flipV="1">
                <a:off x="7683500" y="5951538"/>
                <a:ext cx="0" cy="508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07" name="Line 415"/>
              <p:cNvSpPr>
                <a:spLocks noChangeShapeType="1"/>
              </p:cNvSpPr>
              <p:nvPr/>
            </p:nvSpPr>
            <p:spPr bwMode="auto">
              <a:xfrm flipV="1">
                <a:off x="7694613" y="5981700"/>
                <a:ext cx="0" cy="206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08" name="Line 416"/>
              <p:cNvSpPr>
                <a:spLocks noChangeShapeType="1"/>
              </p:cNvSpPr>
              <p:nvPr/>
            </p:nvSpPr>
            <p:spPr bwMode="auto">
              <a:xfrm flipV="1">
                <a:off x="7762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09" name="Line 417"/>
              <p:cNvSpPr>
                <a:spLocks noChangeShapeType="1"/>
              </p:cNvSpPr>
              <p:nvPr/>
            </p:nvSpPr>
            <p:spPr bwMode="auto">
              <a:xfrm flipV="1">
                <a:off x="7786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10" name="Line 418"/>
              <p:cNvSpPr>
                <a:spLocks noChangeShapeType="1"/>
              </p:cNvSpPr>
              <p:nvPr/>
            </p:nvSpPr>
            <p:spPr bwMode="auto">
              <a:xfrm flipV="1">
                <a:off x="8058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11" name="Line 419"/>
              <p:cNvSpPr>
                <a:spLocks noChangeShapeType="1"/>
              </p:cNvSpPr>
              <p:nvPr/>
            </p:nvSpPr>
            <p:spPr bwMode="auto">
              <a:xfrm flipV="1">
                <a:off x="8172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12" name="Line 420"/>
              <p:cNvSpPr>
                <a:spLocks noChangeShapeType="1"/>
              </p:cNvSpPr>
              <p:nvPr/>
            </p:nvSpPr>
            <p:spPr bwMode="auto">
              <a:xfrm flipV="1">
                <a:off x="8275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13" name="Line 421"/>
              <p:cNvSpPr>
                <a:spLocks noChangeShapeType="1"/>
              </p:cNvSpPr>
              <p:nvPr/>
            </p:nvSpPr>
            <p:spPr bwMode="auto">
              <a:xfrm flipV="1">
                <a:off x="85137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14" name="Line 422"/>
              <p:cNvSpPr>
                <a:spLocks noChangeShapeType="1"/>
              </p:cNvSpPr>
              <p:nvPr/>
            </p:nvSpPr>
            <p:spPr bwMode="auto">
              <a:xfrm>
                <a:off x="5292725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15" name="Line 423"/>
              <p:cNvSpPr>
                <a:spLocks noChangeShapeType="1"/>
              </p:cNvSpPr>
              <p:nvPr/>
            </p:nvSpPr>
            <p:spPr bwMode="auto">
              <a:xfrm>
                <a:off x="3492500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16" name="Line 424"/>
              <p:cNvSpPr>
                <a:spLocks noChangeShapeType="1"/>
              </p:cNvSpPr>
              <p:nvPr/>
            </p:nvSpPr>
            <p:spPr bwMode="auto">
              <a:xfrm>
                <a:off x="1684338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17" name="Line 425"/>
              <p:cNvSpPr>
                <a:spLocks noChangeShapeType="1"/>
              </p:cNvSpPr>
              <p:nvPr/>
            </p:nvSpPr>
            <p:spPr bwMode="auto">
              <a:xfrm>
                <a:off x="1033463" y="6010275"/>
                <a:ext cx="0" cy="2381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18" name="Line 426"/>
              <p:cNvSpPr>
                <a:spLocks noChangeShapeType="1"/>
              </p:cNvSpPr>
              <p:nvPr/>
            </p:nvSpPr>
            <p:spPr bwMode="auto">
              <a:xfrm>
                <a:off x="7100888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19" name="Line 427"/>
              <p:cNvSpPr>
                <a:spLocks noChangeShapeType="1"/>
              </p:cNvSpPr>
              <p:nvPr/>
            </p:nvSpPr>
            <p:spPr bwMode="auto">
              <a:xfrm>
                <a:off x="828675" y="3028950"/>
                <a:ext cx="204787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20" name="Line 428"/>
              <p:cNvSpPr>
                <a:spLocks noChangeShapeType="1"/>
              </p:cNvSpPr>
              <p:nvPr/>
            </p:nvSpPr>
            <p:spPr bwMode="auto">
              <a:xfrm>
                <a:off x="812800" y="6019800"/>
                <a:ext cx="206375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21" name="Line 429"/>
              <p:cNvSpPr>
                <a:spLocks noChangeShapeType="1"/>
              </p:cNvSpPr>
              <p:nvPr/>
            </p:nvSpPr>
            <p:spPr bwMode="auto">
              <a:xfrm>
                <a:off x="1035050" y="5972175"/>
                <a:ext cx="0" cy="1349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22" name="Line 430"/>
              <p:cNvSpPr>
                <a:spLocks noChangeShapeType="1"/>
              </p:cNvSpPr>
              <p:nvPr/>
            </p:nvSpPr>
            <p:spPr bwMode="auto">
              <a:xfrm>
                <a:off x="1022350" y="6019800"/>
                <a:ext cx="8013700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23" name="Line 431"/>
              <p:cNvSpPr>
                <a:spLocks noChangeShapeType="1"/>
              </p:cNvSpPr>
              <p:nvPr/>
            </p:nvSpPr>
            <p:spPr bwMode="auto">
              <a:xfrm flipV="1">
                <a:off x="1035050" y="3033713"/>
                <a:ext cx="0" cy="30067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1924" name="Rectangle 432"/>
              <p:cNvSpPr>
                <a:spLocks noChangeArrowheads="1"/>
              </p:cNvSpPr>
              <p:nvPr/>
            </p:nvSpPr>
            <p:spPr bwMode="auto">
              <a:xfrm rot="-5400000">
                <a:off x="-493403" y="4451615"/>
                <a:ext cx="2247282" cy="339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600" b="0">
                    <a:solidFill>
                      <a:srgbClr val="FFFFFF"/>
                    </a:solidFill>
                    <a:latin typeface="Arial" charset="0"/>
                  </a:rPr>
                  <a:t>% Relative Abundance</a:t>
                </a:r>
              </a:p>
            </p:txBody>
          </p:sp>
          <p:sp>
            <p:nvSpPr>
              <p:cNvPr id="21925" name="Rectangle 433"/>
              <p:cNvSpPr>
                <a:spLocks noChangeArrowheads="1"/>
              </p:cNvSpPr>
              <p:nvPr/>
            </p:nvSpPr>
            <p:spPr bwMode="auto">
              <a:xfrm>
                <a:off x="300038" y="2916238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100</a:t>
                </a:r>
              </a:p>
            </p:txBody>
          </p:sp>
          <p:sp>
            <p:nvSpPr>
              <p:cNvPr id="21926" name="Rectangle 434"/>
              <p:cNvSpPr>
                <a:spLocks noChangeArrowheads="1"/>
              </p:cNvSpPr>
              <p:nvPr/>
            </p:nvSpPr>
            <p:spPr bwMode="auto">
              <a:xfrm>
                <a:off x="490538" y="5888038"/>
                <a:ext cx="31273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21927" name="Rectangle 435"/>
              <p:cNvSpPr>
                <a:spLocks noChangeArrowheads="1"/>
              </p:cNvSpPr>
              <p:nvPr/>
            </p:nvSpPr>
            <p:spPr bwMode="auto">
              <a:xfrm>
                <a:off x="1335088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250</a:t>
                </a:r>
              </a:p>
            </p:txBody>
          </p:sp>
          <p:sp>
            <p:nvSpPr>
              <p:cNvPr id="21928" name="Rectangle 436"/>
              <p:cNvSpPr>
                <a:spLocks noChangeArrowheads="1"/>
              </p:cNvSpPr>
              <p:nvPr/>
            </p:nvSpPr>
            <p:spPr bwMode="auto">
              <a:xfrm>
                <a:off x="3143250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500</a:t>
                </a:r>
              </a:p>
            </p:txBody>
          </p:sp>
          <p:sp>
            <p:nvSpPr>
              <p:cNvPr id="21929" name="Rectangle 437"/>
              <p:cNvSpPr>
                <a:spLocks noChangeArrowheads="1"/>
              </p:cNvSpPr>
              <p:nvPr/>
            </p:nvSpPr>
            <p:spPr bwMode="auto">
              <a:xfrm>
                <a:off x="4941888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750</a:t>
                </a:r>
              </a:p>
            </p:txBody>
          </p:sp>
          <p:sp>
            <p:nvSpPr>
              <p:cNvPr id="21930" name="Rectangle 438"/>
              <p:cNvSpPr>
                <a:spLocks noChangeArrowheads="1"/>
              </p:cNvSpPr>
              <p:nvPr/>
            </p:nvSpPr>
            <p:spPr bwMode="auto">
              <a:xfrm>
                <a:off x="6662738" y="6108700"/>
                <a:ext cx="692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1000</a:t>
                </a:r>
              </a:p>
            </p:txBody>
          </p:sp>
          <p:sp>
            <p:nvSpPr>
              <p:cNvPr id="21931" name="Rectangle 450"/>
              <p:cNvSpPr>
                <a:spLocks noChangeArrowheads="1"/>
              </p:cNvSpPr>
              <p:nvPr/>
            </p:nvSpPr>
            <p:spPr bwMode="auto">
              <a:xfrm>
                <a:off x="3568700" y="4081463"/>
                <a:ext cx="112553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[M+2H]</a:t>
                </a:r>
                <a:r>
                  <a:rPr lang="en-US" sz="1800" b="0" baseline="30000">
                    <a:solidFill>
                      <a:srgbClr val="FFFFFF"/>
                    </a:solidFill>
                    <a:latin typeface="Arial" charset="0"/>
                  </a:rPr>
                  <a:t>2+</a:t>
                </a:r>
              </a:p>
            </p:txBody>
          </p:sp>
        </p:grpSp>
        <p:sp>
          <p:nvSpPr>
            <p:cNvPr id="21516" name="Rectangle 443"/>
            <p:cNvSpPr>
              <a:spLocks noChangeArrowheads="1"/>
            </p:cNvSpPr>
            <p:nvPr/>
          </p:nvSpPr>
          <p:spPr bwMode="auto">
            <a:xfrm>
              <a:off x="5105400" y="26543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762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1517" name="Rectangle 439"/>
            <p:cNvSpPr>
              <a:spLocks noChangeArrowheads="1"/>
            </p:cNvSpPr>
            <p:nvPr/>
          </p:nvSpPr>
          <p:spPr bwMode="auto">
            <a:xfrm>
              <a:off x="1368425" y="5202238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260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1518" name="Rectangle 440"/>
            <p:cNvSpPr>
              <a:spLocks noChangeArrowheads="1"/>
            </p:cNvSpPr>
            <p:nvPr/>
          </p:nvSpPr>
          <p:spPr bwMode="auto">
            <a:xfrm>
              <a:off x="2235200" y="52324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389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1519" name="Rectangle 441"/>
            <p:cNvSpPr>
              <a:spLocks noChangeArrowheads="1"/>
            </p:cNvSpPr>
            <p:nvPr/>
          </p:nvSpPr>
          <p:spPr bwMode="auto">
            <a:xfrm>
              <a:off x="3086100" y="53340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504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1520" name="Rectangle 442"/>
            <p:cNvSpPr>
              <a:spLocks noChangeArrowheads="1"/>
            </p:cNvSpPr>
            <p:nvPr/>
          </p:nvSpPr>
          <p:spPr bwMode="auto">
            <a:xfrm>
              <a:off x="4165600" y="4714875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633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1521" name="Rectangle 444"/>
            <p:cNvSpPr>
              <a:spLocks noChangeArrowheads="1"/>
            </p:cNvSpPr>
            <p:nvPr/>
          </p:nvSpPr>
          <p:spPr bwMode="auto">
            <a:xfrm>
              <a:off x="5930900" y="3616325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875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1522" name="Rectangle 445"/>
            <p:cNvSpPr>
              <a:spLocks noChangeArrowheads="1"/>
            </p:cNvSpPr>
            <p:nvPr/>
          </p:nvSpPr>
          <p:spPr bwMode="auto">
            <a:xfrm>
              <a:off x="1676400" y="4875213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292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1523" name="Rectangle 446"/>
            <p:cNvSpPr>
              <a:spLocks noChangeArrowheads="1"/>
            </p:cNvSpPr>
            <p:nvPr/>
          </p:nvSpPr>
          <p:spPr bwMode="auto">
            <a:xfrm>
              <a:off x="2517775" y="5029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405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1524" name="Rectangle 447"/>
            <p:cNvSpPr>
              <a:spLocks noChangeArrowheads="1"/>
            </p:cNvSpPr>
            <p:nvPr/>
          </p:nvSpPr>
          <p:spPr bwMode="auto">
            <a:xfrm>
              <a:off x="3467100" y="5156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534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1525" name="Rectangle 448"/>
            <p:cNvSpPr>
              <a:spLocks noChangeArrowheads="1"/>
            </p:cNvSpPr>
            <p:nvPr/>
          </p:nvSpPr>
          <p:spPr bwMode="auto">
            <a:xfrm>
              <a:off x="6210300" y="54610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907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1526" name="Rectangle 449"/>
            <p:cNvSpPr>
              <a:spLocks noChangeArrowheads="1"/>
            </p:cNvSpPr>
            <p:nvPr/>
          </p:nvSpPr>
          <p:spPr bwMode="auto">
            <a:xfrm>
              <a:off x="6654800" y="54610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1020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1527" name="Rectangle 451"/>
            <p:cNvSpPr>
              <a:spLocks noChangeArrowheads="1"/>
            </p:cNvSpPr>
            <p:nvPr/>
          </p:nvSpPr>
          <p:spPr bwMode="auto">
            <a:xfrm>
              <a:off x="4419600" y="5481638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663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1528" name="Rectangle 452"/>
            <p:cNvSpPr>
              <a:spLocks noChangeArrowheads="1"/>
            </p:cNvSpPr>
            <p:nvPr/>
          </p:nvSpPr>
          <p:spPr bwMode="auto">
            <a:xfrm>
              <a:off x="5357813" y="5537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778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1529" name="Rectangle 453"/>
            <p:cNvSpPr>
              <a:spLocks noChangeArrowheads="1"/>
            </p:cNvSpPr>
            <p:nvPr/>
          </p:nvSpPr>
          <p:spPr bwMode="auto">
            <a:xfrm>
              <a:off x="7567613" y="55372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1080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1530" name="Rectangle 454"/>
            <p:cNvSpPr>
              <a:spLocks noChangeArrowheads="1"/>
            </p:cNvSpPr>
            <p:nvPr/>
          </p:nvSpPr>
          <p:spPr bwMode="auto">
            <a:xfrm>
              <a:off x="6934200" y="51816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1022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5" name="Group 468"/>
          <p:cNvGrpSpPr>
            <a:grpSpLocks/>
          </p:cNvGrpSpPr>
          <p:nvPr/>
        </p:nvGrpSpPr>
        <p:grpSpPr bwMode="auto">
          <a:xfrm>
            <a:off x="4927600" y="1371600"/>
            <a:ext cx="1041400" cy="1295400"/>
            <a:chOff x="2312" y="864"/>
            <a:chExt cx="656" cy="816"/>
          </a:xfrm>
        </p:grpSpPr>
        <p:sp>
          <p:nvSpPr>
            <p:cNvPr id="21512" name="Line 465"/>
            <p:cNvSpPr>
              <a:spLocks noChangeShapeType="1"/>
            </p:cNvSpPr>
            <p:nvPr/>
          </p:nvSpPr>
          <p:spPr bwMode="auto">
            <a:xfrm>
              <a:off x="2640" y="864"/>
              <a:ext cx="0" cy="81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1513" name="Line 466"/>
            <p:cNvSpPr>
              <a:spLocks noChangeShapeType="1"/>
            </p:cNvSpPr>
            <p:nvPr/>
          </p:nvSpPr>
          <p:spPr bwMode="auto">
            <a:xfrm>
              <a:off x="2312" y="872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1514" name="Line 467"/>
            <p:cNvSpPr>
              <a:spLocks noChangeShapeType="1"/>
            </p:cNvSpPr>
            <p:nvPr/>
          </p:nvSpPr>
          <p:spPr bwMode="auto">
            <a:xfrm>
              <a:off x="2632" y="1674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21510" name="Oval 1296"/>
          <p:cNvSpPr>
            <a:spLocks noChangeArrowheads="1"/>
          </p:cNvSpPr>
          <p:nvPr/>
        </p:nvSpPr>
        <p:spPr bwMode="auto">
          <a:xfrm>
            <a:off x="2260600" y="5168900"/>
            <a:ext cx="533400" cy="533400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1511" name="Oval 1297"/>
          <p:cNvSpPr>
            <a:spLocks noChangeArrowheads="1"/>
          </p:cNvSpPr>
          <p:nvPr/>
        </p:nvSpPr>
        <p:spPr bwMode="auto">
          <a:xfrm>
            <a:off x="5384800" y="5461000"/>
            <a:ext cx="533400" cy="533400"/>
          </a:xfrm>
          <a:prstGeom prst="ellipse">
            <a:avLst/>
          </a:prstGeom>
          <a:noFill/>
          <a:ln w="25400" algn="ctr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6" name="Group 468"/>
          <p:cNvGrpSpPr>
            <a:grpSpLocks/>
          </p:cNvGrpSpPr>
          <p:nvPr/>
        </p:nvGrpSpPr>
        <p:grpSpPr bwMode="auto">
          <a:xfrm>
            <a:off x="4267200" y="1371600"/>
            <a:ext cx="1041400" cy="1295400"/>
            <a:chOff x="2312" y="864"/>
            <a:chExt cx="656" cy="816"/>
          </a:xfrm>
        </p:grpSpPr>
        <p:sp>
          <p:nvSpPr>
            <p:cNvPr id="461" name="Line 465"/>
            <p:cNvSpPr>
              <a:spLocks noChangeShapeType="1"/>
            </p:cNvSpPr>
            <p:nvPr/>
          </p:nvSpPr>
          <p:spPr bwMode="auto">
            <a:xfrm>
              <a:off x="2640" y="864"/>
              <a:ext cx="0" cy="81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462" name="Line 466"/>
            <p:cNvSpPr>
              <a:spLocks noChangeShapeType="1"/>
            </p:cNvSpPr>
            <p:nvPr/>
          </p:nvSpPr>
          <p:spPr bwMode="auto">
            <a:xfrm>
              <a:off x="2312" y="872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463" name="Line 467"/>
            <p:cNvSpPr>
              <a:spLocks noChangeShapeType="1"/>
            </p:cNvSpPr>
            <p:nvPr/>
          </p:nvSpPr>
          <p:spPr bwMode="auto">
            <a:xfrm>
              <a:off x="2632" y="1674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464" name="Oval 1296"/>
          <p:cNvSpPr>
            <a:spLocks noChangeArrowheads="1"/>
          </p:cNvSpPr>
          <p:nvPr/>
        </p:nvSpPr>
        <p:spPr bwMode="auto">
          <a:xfrm>
            <a:off x="4934676" y="1729450"/>
            <a:ext cx="376174" cy="422474"/>
          </a:xfrm>
          <a:prstGeom prst="ellips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3200" b="0">
                <a:solidFill>
                  <a:srgbClr val="FFFF00"/>
                </a:solidFill>
                <a:latin typeface="Arial" charset="0"/>
              </a:rPr>
              <a:t>Peptide Sequencing using Mass Spectrometry 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0238" y="1447800"/>
            <a:ext cx="7827962" cy="992188"/>
            <a:chOff x="630238" y="1447800"/>
            <a:chExt cx="7828081" cy="991632"/>
          </a:xfrm>
        </p:grpSpPr>
        <p:sp>
          <p:nvSpPr>
            <p:cNvPr id="22956" name="Text Box 7"/>
            <p:cNvSpPr txBox="1">
              <a:spLocks noChangeArrowheads="1"/>
            </p:cNvSpPr>
            <p:nvPr/>
          </p:nvSpPr>
          <p:spPr bwMode="auto">
            <a:xfrm>
              <a:off x="694690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147</a:t>
              </a:r>
            </a:p>
          </p:txBody>
        </p:sp>
        <p:sp>
          <p:nvSpPr>
            <p:cNvPr id="22957" name="Text Box 8"/>
            <p:cNvSpPr txBox="1">
              <a:spLocks noChangeArrowheads="1"/>
            </p:cNvSpPr>
            <p:nvPr/>
          </p:nvSpPr>
          <p:spPr bwMode="auto">
            <a:xfrm>
              <a:off x="7061200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K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958" name="Text Box 9"/>
            <p:cNvSpPr txBox="1">
              <a:spLocks noChangeArrowheads="1"/>
            </p:cNvSpPr>
            <p:nvPr/>
          </p:nvSpPr>
          <p:spPr bwMode="auto">
            <a:xfrm>
              <a:off x="6884988" y="14478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1166</a:t>
              </a:r>
            </a:p>
          </p:txBody>
        </p:sp>
        <p:sp>
          <p:nvSpPr>
            <p:cNvPr id="22959" name="Text Box 10"/>
            <p:cNvSpPr txBox="1">
              <a:spLocks noChangeArrowheads="1"/>
            </p:cNvSpPr>
            <p:nvPr/>
          </p:nvSpPr>
          <p:spPr bwMode="auto">
            <a:xfrm>
              <a:off x="6296025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960" name="Text Box 11"/>
            <p:cNvSpPr txBox="1">
              <a:spLocks noChangeArrowheads="1"/>
            </p:cNvSpPr>
            <p:nvPr/>
          </p:nvSpPr>
          <p:spPr bwMode="auto">
            <a:xfrm>
              <a:off x="618172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260</a:t>
              </a:r>
            </a:p>
          </p:txBody>
        </p:sp>
        <p:sp>
          <p:nvSpPr>
            <p:cNvPr id="22961" name="Text Box 12"/>
            <p:cNvSpPr txBox="1">
              <a:spLocks noChangeArrowheads="1"/>
            </p:cNvSpPr>
            <p:nvPr/>
          </p:nvSpPr>
          <p:spPr bwMode="auto">
            <a:xfrm>
              <a:off x="6119813" y="14478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1020</a:t>
              </a:r>
            </a:p>
          </p:txBody>
        </p:sp>
        <p:sp>
          <p:nvSpPr>
            <p:cNvPr id="22962" name="Text Box 13"/>
            <p:cNvSpPr txBox="1">
              <a:spLocks noChangeArrowheads="1"/>
            </p:cNvSpPr>
            <p:nvPr/>
          </p:nvSpPr>
          <p:spPr bwMode="auto">
            <a:xfrm>
              <a:off x="55959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963" name="Text Box 14"/>
            <p:cNvSpPr txBox="1">
              <a:spLocks noChangeArrowheads="1"/>
            </p:cNvSpPr>
            <p:nvPr/>
          </p:nvSpPr>
          <p:spPr bwMode="auto">
            <a:xfrm>
              <a:off x="548005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389</a:t>
              </a:r>
            </a:p>
          </p:txBody>
        </p:sp>
        <p:sp>
          <p:nvSpPr>
            <p:cNvPr id="22964" name="Text Box 15"/>
            <p:cNvSpPr txBox="1">
              <a:spLocks noChangeArrowheads="1"/>
            </p:cNvSpPr>
            <p:nvPr/>
          </p:nvSpPr>
          <p:spPr bwMode="auto">
            <a:xfrm>
              <a:off x="5481638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907</a:t>
              </a:r>
            </a:p>
          </p:txBody>
        </p:sp>
        <p:sp>
          <p:nvSpPr>
            <p:cNvPr id="22965" name="Text Box 16"/>
            <p:cNvSpPr txBox="1">
              <a:spLocks noChangeArrowheads="1"/>
            </p:cNvSpPr>
            <p:nvPr/>
          </p:nvSpPr>
          <p:spPr bwMode="auto">
            <a:xfrm>
              <a:off x="4957763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D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966" name="Text Box 17"/>
            <p:cNvSpPr txBox="1">
              <a:spLocks noChangeArrowheads="1"/>
            </p:cNvSpPr>
            <p:nvPr/>
          </p:nvSpPr>
          <p:spPr bwMode="auto">
            <a:xfrm>
              <a:off x="484187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504</a:t>
              </a:r>
            </a:p>
          </p:txBody>
        </p:sp>
        <p:sp>
          <p:nvSpPr>
            <p:cNvPr id="22967" name="Text Box 18"/>
            <p:cNvSpPr txBox="1">
              <a:spLocks noChangeArrowheads="1"/>
            </p:cNvSpPr>
            <p:nvPr/>
          </p:nvSpPr>
          <p:spPr bwMode="auto">
            <a:xfrm>
              <a:off x="4843463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778</a:t>
              </a:r>
            </a:p>
          </p:txBody>
        </p:sp>
        <p:sp>
          <p:nvSpPr>
            <p:cNvPr id="22968" name="Text Box 19"/>
            <p:cNvSpPr txBox="1">
              <a:spLocks noChangeArrowheads="1"/>
            </p:cNvSpPr>
            <p:nvPr/>
          </p:nvSpPr>
          <p:spPr bwMode="auto">
            <a:xfrm>
              <a:off x="4318000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969" name="Text Box 20"/>
            <p:cNvSpPr txBox="1">
              <a:spLocks noChangeArrowheads="1"/>
            </p:cNvSpPr>
            <p:nvPr/>
          </p:nvSpPr>
          <p:spPr bwMode="auto">
            <a:xfrm>
              <a:off x="4202113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633</a:t>
              </a:r>
            </a:p>
          </p:txBody>
        </p:sp>
        <p:sp>
          <p:nvSpPr>
            <p:cNvPr id="22970" name="Text Box 21"/>
            <p:cNvSpPr txBox="1">
              <a:spLocks noChangeArrowheads="1"/>
            </p:cNvSpPr>
            <p:nvPr/>
          </p:nvSpPr>
          <p:spPr bwMode="auto">
            <a:xfrm>
              <a:off x="4203700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663</a:t>
              </a:r>
            </a:p>
          </p:txBody>
        </p:sp>
        <p:sp>
          <p:nvSpPr>
            <p:cNvPr id="22971" name="Text Box 22"/>
            <p:cNvSpPr txBox="1">
              <a:spLocks noChangeArrowheads="1"/>
            </p:cNvSpPr>
            <p:nvPr/>
          </p:nvSpPr>
          <p:spPr bwMode="auto">
            <a:xfrm>
              <a:off x="36782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972" name="Text Box 23"/>
            <p:cNvSpPr txBox="1">
              <a:spLocks noChangeArrowheads="1"/>
            </p:cNvSpPr>
            <p:nvPr/>
          </p:nvSpPr>
          <p:spPr bwMode="auto">
            <a:xfrm>
              <a:off x="356235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762</a:t>
              </a:r>
            </a:p>
          </p:txBody>
        </p:sp>
        <p:sp>
          <p:nvSpPr>
            <p:cNvPr id="22973" name="Text Box 24"/>
            <p:cNvSpPr txBox="1">
              <a:spLocks noChangeArrowheads="1"/>
            </p:cNvSpPr>
            <p:nvPr/>
          </p:nvSpPr>
          <p:spPr bwMode="auto">
            <a:xfrm>
              <a:off x="3581400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534</a:t>
              </a:r>
            </a:p>
          </p:txBody>
        </p:sp>
        <p:sp>
          <p:nvSpPr>
            <p:cNvPr id="22974" name="Text Box 25"/>
            <p:cNvSpPr txBox="1">
              <a:spLocks noChangeArrowheads="1"/>
            </p:cNvSpPr>
            <p:nvPr/>
          </p:nvSpPr>
          <p:spPr bwMode="auto">
            <a:xfrm>
              <a:off x="3040063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975" name="Text Box 26"/>
            <p:cNvSpPr txBox="1">
              <a:spLocks noChangeArrowheads="1"/>
            </p:cNvSpPr>
            <p:nvPr/>
          </p:nvSpPr>
          <p:spPr bwMode="auto">
            <a:xfrm>
              <a:off x="292417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875</a:t>
              </a:r>
            </a:p>
          </p:txBody>
        </p:sp>
        <p:sp>
          <p:nvSpPr>
            <p:cNvPr id="22976" name="Text Box 27"/>
            <p:cNvSpPr txBox="1">
              <a:spLocks noChangeArrowheads="1"/>
            </p:cNvSpPr>
            <p:nvPr/>
          </p:nvSpPr>
          <p:spPr bwMode="auto">
            <a:xfrm>
              <a:off x="2943225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405</a:t>
              </a:r>
            </a:p>
          </p:txBody>
        </p:sp>
        <p:sp>
          <p:nvSpPr>
            <p:cNvPr id="22977" name="Text Box 28"/>
            <p:cNvSpPr txBox="1">
              <a:spLocks noChangeArrowheads="1"/>
            </p:cNvSpPr>
            <p:nvPr/>
          </p:nvSpPr>
          <p:spPr bwMode="auto">
            <a:xfrm>
              <a:off x="2336800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F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978" name="Text Box 29"/>
            <p:cNvSpPr txBox="1">
              <a:spLocks noChangeArrowheads="1"/>
            </p:cNvSpPr>
            <p:nvPr/>
          </p:nvSpPr>
          <p:spPr bwMode="auto">
            <a:xfrm>
              <a:off x="2159000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1022</a:t>
              </a:r>
            </a:p>
          </p:txBody>
        </p:sp>
        <p:sp>
          <p:nvSpPr>
            <p:cNvPr id="22979" name="Text Box 30"/>
            <p:cNvSpPr txBox="1">
              <a:spLocks noChangeArrowheads="1"/>
            </p:cNvSpPr>
            <p:nvPr/>
          </p:nvSpPr>
          <p:spPr bwMode="auto">
            <a:xfrm>
              <a:off x="2239962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292</a:t>
              </a:r>
            </a:p>
          </p:txBody>
        </p:sp>
        <p:sp>
          <p:nvSpPr>
            <p:cNvPr id="22980" name="Text Box 31"/>
            <p:cNvSpPr txBox="1">
              <a:spLocks noChangeArrowheads="1"/>
            </p:cNvSpPr>
            <p:nvPr/>
          </p:nvSpPr>
          <p:spPr bwMode="auto">
            <a:xfrm>
              <a:off x="1571625" y="1758950"/>
              <a:ext cx="3619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G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981" name="Text Box 32"/>
            <p:cNvSpPr txBox="1">
              <a:spLocks noChangeArrowheads="1"/>
            </p:cNvSpPr>
            <p:nvPr/>
          </p:nvSpPr>
          <p:spPr bwMode="auto">
            <a:xfrm>
              <a:off x="1393825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1080</a:t>
              </a:r>
            </a:p>
          </p:txBody>
        </p:sp>
        <p:sp>
          <p:nvSpPr>
            <p:cNvPr id="22982" name="Text Box 33"/>
            <p:cNvSpPr txBox="1">
              <a:spLocks noChangeArrowheads="1"/>
            </p:cNvSpPr>
            <p:nvPr/>
          </p:nvSpPr>
          <p:spPr bwMode="auto">
            <a:xfrm>
              <a:off x="1474787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145</a:t>
              </a:r>
            </a:p>
          </p:txBody>
        </p:sp>
        <p:sp>
          <p:nvSpPr>
            <p:cNvPr id="22983" name="Text Box 34"/>
            <p:cNvSpPr txBox="1">
              <a:spLocks noChangeArrowheads="1"/>
            </p:cNvSpPr>
            <p:nvPr/>
          </p:nvSpPr>
          <p:spPr bwMode="auto">
            <a:xfrm>
              <a:off x="808038" y="175260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S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984" name="Text Box 35"/>
            <p:cNvSpPr txBox="1">
              <a:spLocks noChangeArrowheads="1"/>
            </p:cNvSpPr>
            <p:nvPr/>
          </p:nvSpPr>
          <p:spPr bwMode="auto">
            <a:xfrm>
              <a:off x="630238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1166</a:t>
              </a:r>
            </a:p>
          </p:txBody>
        </p:sp>
        <p:sp>
          <p:nvSpPr>
            <p:cNvPr id="22985" name="Text Box 36"/>
            <p:cNvSpPr txBox="1">
              <a:spLocks noChangeArrowheads="1"/>
            </p:cNvSpPr>
            <p:nvPr/>
          </p:nvSpPr>
          <p:spPr bwMode="auto">
            <a:xfrm>
              <a:off x="774700" y="1447800"/>
              <a:ext cx="438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88</a:t>
              </a:r>
            </a:p>
          </p:txBody>
        </p:sp>
        <p:sp>
          <p:nvSpPr>
            <p:cNvPr id="22986" name="Text Box 37"/>
            <p:cNvSpPr txBox="1">
              <a:spLocks noChangeArrowheads="1"/>
            </p:cNvSpPr>
            <p:nvPr/>
          </p:nvSpPr>
          <p:spPr bwMode="auto">
            <a:xfrm>
              <a:off x="7650163" y="2070100"/>
              <a:ext cx="787395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y ions</a:t>
              </a:r>
            </a:p>
          </p:txBody>
        </p:sp>
        <p:sp>
          <p:nvSpPr>
            <p:cNvPr id="22987" name="Text Box 38"/>
            <p:cNvSpPr txBox="1">
              <a:spLocks noChangeArrowheads="1"/>
            </p:cNvSpPr>
            <p:nvPr/>
          </p:nvSpPr>
          <p:spPr bwMode="auto">
            <a:xfrm>
              <a:off x="7658100" y="1447800"/>
              <a:ext cx="80021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b ions</a:t>
              </a:r>
            </a:p>
          </p:txBody>
        </p:sp>
      </p:grpSp>
      <p:grpSp>
        <p:nvGrpSpPr>
          <p:cNvPr id="3" name="Group 478"/>
          <p:cNvGrpSpPr>
            <a:grpSpLocks/>
          </p:cNvGrpSpPr>
          <p:nvPr/>
        </p:nvGrpSpPr>
        <p:grpSpPr bwMode="auto">
          <a:xfrm>
            <a:off x="300038" y="2654300"/>
            <a:ext cx="8736012" cy="3960813"/>
            <a:chOff x="300038" y="2654300"/>
            <a:chExt cx="8736012" cy="3960813"/>
          </a:xfrm>
        </p:grpSpPr>
        <p:grpSp>
          <p:nvGrpSpPr>
            <p:cNvPr id="4" name="Group 462"/>
            <p:cNvGrpSpPr>
              <a:grpSpLocks/>
            </p:cNvGrpSpPr>
            <p:nvPr/>
          </p:nvGrpSpPr>
          <p:grpSpPr bwMode="auto">
            <a:xfrm>
              <a:off x="300038" y="2916238"/>
              <a:ext cx="8736012" cy="3698875"/>
              <a:chOff x="300038" y="2916238"/>
              <a:chExt cx="8736012" cy="3698875"/>
            </a:xfrm>
          </p:grpSpPr>
          <p:sp>
            <p:nvSpPr>
              <p:cNvPr id="22555" name="Rectangle 39"/>
              <p:cNvSpPr>
                <a:spLocks noChangeArrowheads="1"/>
              </p:cNvSpPr>
              <p:nvPr/>
            </p:nvSpPr>
            <p:spPr bwMode="auto">
              <a:xfrm>
                <a:off x="4295775" y="62484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m/z</a:t>
                </a:r>
              </a:p>
            </p:txBody>
          </p:sp>
          <p:sp>
            <p:nvSpPr>
              <p:cNvPr id="22556" name="Line 40"/>
              <p:cNvSpPr>
                <a:spLocks noChangeShapeType="1"/>
              </p:cNvSpPr>
              <p:nvPr/>
            </p:nvSpPr>
            <p:spPr bwMode="auto">
              <a:xfrm flipV="1">
                <a:off x="11128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57" name="Line 41"/>
              <p:cNvSpPr>
                <a:spLocks noChangeShapeType="1"/>
              </p:cNvSpPr>
              <p:nvPr/>
            </p:nvSpPr>
            <p:spPr bwMode="auto">
              <a:xfrm flipV="1">
                <a:off x="1146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58" name="Line 42"/>
              <p:cNvSpPr>
                <a:spLocks noChangeShapeType="1"/>
              </p:cNvSpPr>
              <p:nvPr/>
            </p:nvSpPr>
            <p:spPr bwMode="auto">
              <a:xfrm flipV="1">
                <a:off x="1182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59" name="Line 43"/>
              <p:cNvSpPr>
                <a:spLocks noChangeShapeType="1"/>
              </p:cNvSpPr>
              <p:nvPr/>
            </p:nvSpPr>
            <p:spPr bwMode="auto">
              <a:xfrm flipV="1">
                <a:off x="1204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60" name="Line 44"/>
              <p:cNvSpPr>
                <a:spLocks noChangeShapeType="1"/>
              </p:cNvSpPr>
              <p:nvPr/>
            </p:nvSpPr>
            <p:spPr bwMode="auto">
              <a:xfrm flipV="1">
                <a:off x="1295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61" name="Line 45"/>
              <p:cNvSpPr>
                <a:spLocks noChangeShapeType="1"/>
              </p:cNvSpPr>
              <p:nvPr/>
            </p:nvSpPr>
            <p:spPr bwMode="auto">
              <a:xfrm flipV="1">
                <a:off x="1306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62" name="Line 46"/>
              <p:cNvSpPr>
                <a:spLocks noChangeShapeType="1"/>
              </p:cNvSpPr>
              <p:nvPr/>
            </p:nvSpPr>
            <p:spPr bwMode="auto">
              <a:xfrm flipV="1">
                <a:off x="1317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63" name="Line 47"/>
              <p:cNvSpPr>
                <a:spLocks noChangeShapeType="1"/>
              </p:cNvSpPr>
              <p:nvPr/>
            </p:nvSpPr>
            <p:spPr bwMode="auto">
              <a:xfrm flipV="1">
                <a:off x="1328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64" name="Line 48"/>
              <p:cNvSpPr>
                <a:spLocks noChangeShapeType="1"/>
              </p:cNvSpPr>
              <p:nvPr/>
            </p:nvSpPr>
            <p:spPr bwMode="auto">
              <a:xfrm flipV="1">
                <a:off x="1341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65" name="Line 49"/>
              <p:cNvSpPr>
                <a:spLocks noChangeShapeType="1"/>
              </p:cNvSpPr>
              <p:nvPr/>
            </p:nvSpPr>
            <p:spPr bwMode="auto">
              <a:xfrm flipV="1">
                <a:off x="1352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66" name="Line 50"/>
              <p:cNvSpPr>
                <a:spLocks noChangeShapeType="1"/>
              </p:cNvSpPr>
              <p:nvPr/>
            </p:nvSpPr>
            <p:spPr bwMode="auto">
              <a:xfrm flipV="1">
                <a:off x="13858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67" name="Line 51"/>
              <p:cNvSpPr>
                <a:spLocks noChangeShapeType="1"/>
              </p:cNvSpPr>
              <p:nvPr/>
            </p:nvSpPr>
            <p:spPr bwMode="auto">
              <a:xfrm flipV="1">
                <a:off x="1398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68" name="Line 52"/>
              <p:cNvSpPr>
                <a:spLocks noChangeShapeType="1"/>
              </p:cNvSpPr>
              <p:nvPr/>
            </p:nvSpPr>
            <p:spPr bwMode="auto">
              <a:xfrm flipV="1">
                <a:off x="1409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69" name="Line 53"/>
              <p:cNvSpPr>
                <a:spLocks noChangeShapeType="1"/>
              </p:cNvSpPr>
              <p:nvPr/>
            </p:nvSpPr>
            <p:spPr bwMode="auto">
              <a:xfrm flipV="1">
                <a:off x="1420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70" name="Line 54"/>
              <p:cNvSpPr>
                <a:spLocks noChangeShapeType="1"/>
              </p:cNvSpPr>
              <p:nvPr/>
            </p:nvSpPr>
            <p:spPr bwMode="auto">
              <a:xfrm flipV="1">
                <a:off x="1431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71" name="Line 55"/>
              <p:cNvSpPr>
                <a:spLocks noChangeShapeType="1"/>
              </p:cNvSpPr>
              <p:nvPr/>
            </p:nvSpPr>
            <p:spPr bwMode="auto">
              <a:xfrm flipV="1">
                <a:off x="1443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72" name="Line 56"/>
              <p:cNvSpPr>
                <a:spLocks noChangeShapeType="1"/>
              </p:cNvSpPr>
              <p:nvPr/>
            </p:nvSpPr>
            <p:spPr bwMode="auto">
              <a:xfrm flipV="1">
                <a:off x="145415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73" name="Line 57"/>
              <p:cNvSpPr>
                <a:spLocks noChangeShapeType="1"/>
              </p:cNvSpPr>
              <p:nvPr/>
            </p:nvSpPr>
            <p:spPr bwMode="auto">
              <a:xfrm flipV="1">
                <a:off x="1465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74" name="Line 58"/>
              <p:cNvSpPr>
                <a:spLocks noChangeShapeType="1"/>
              </p:cNvSpPr>
              <p:nvPr/>
            </p:nvSpPr>
            <p:spPr bwMode="auto">
              <a:xfrm flipV="1">
                <a:off x="1476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75" name="Line 59"/>
              <p:cNvSpPr>
                <a:spLocks noChangeShapeType="1"/>
              </p:cNvSpPr>
              <p:nvPr/>
            </p:nvSpPr>
            <p:spPr bwMode="auto">
              <a:xfrm flipV="1">
                <a:off x="1489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76" name="Line 60"/>
              <p:cNvSpPr>
                <a:spLocks noChangeShapeType="1"/>
              </p:cNvSpPr>
              <p:nvPr/>
            </p:nvSpPr>
            <p:spPr bwMode="auto">
              <a:xfrm flipV="1">
                <a:off x="1500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77" name="Line 61"/>
              <p:cNvSpPr>
                <a:spLocks noChangeShapeType="1"/>
              </p:cNvSpPr>
              <p:nvPr/>
            </p:nvSpPr>
            <p:spPr bwMode="auto">
              <a:xfrm flipV="1">
                <a:off x="1524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78" name="Line 62"/>
              <p:cNvSpPr>
                <a:spLocks noChangeShapeType="1"/>
              </p:cNvSpPr>
              <p:nvPr/>
            </p:nvSpPr>
            <p:spPr bwMode="auto">
              <a:xfrm flipV="1">
                <a:off x="1546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79" name="Line 63"/>
              <p:cNvSpPr>
                <a:spLocks noChangeShapeType="1"/>
              </p:cNvSpPr>
              <p:nvPr/>
            </p:nvSpPr>
            <p:spPr bwMode="auto">
              <a:xfrm flipV="1">
                <a:off x="1557338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80" name="Line 64"/>
              <p:cNvSpPr>
                <a:spLocks noChangeShapeType="1"/>
              </p:cNvSpPr>
              <p:nvPr/>
            </p:nvSpPr>
            <p:spPr bwMode="auto">
              <a:xfrm flipV="1">
                <a:off x="1568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81" name="Line 65"/>
              <p:cNvSpPr>
                <a:spLocks noChangeShapeType="1"/>
              </p:cNvSpPr>
              <p:nvPr/>
            </p:nvSpPr>
            <p:spPr bwMode="auto">
              <a:xfrm flipV="1">
                <a:off x="1590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82" name="Line 66"/>
              <p:cNvSpPr>
                <a:spLocks noChangeShapeType="1"/>
              </p:cNvSpPr>
              <p:nvPr/>
            </p:nvSpPr>
            <p:spPr bwMode="auto">
              <a:xfrm flipV="1">
                <a:off x="1603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83" name="Line 67"/>
              <p:cNvSpPr>
                <a:spLocks noChangeShapeType="1"/>
              </p:cNvSpPr>
              <p:nvPr/>
            </p:nvSpPr>
            <p:spPr bwMode="auto">
              <a:xfrm flipV="1">
                <a:off x="1612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84" name="Line 68"/>
              <p:cNvSpPr>
                <a:spLocks noChangeShapeType="1"/>
              </p:cNvSpPr>
              <p:nvPr/>
            </p:nvSpPr>
            <p:spPr bwMode="auto">
              <a:xfrm flipV="1">
                <a:off x="16240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85" name="Line 69"/>
              <p:cNvSpPr>
                <a:spLocks noChangeShapeType="1"/>
              </p:cNvSpPr>
              <p:nvPr/>
            </p:nvSpPr>
            <p:spPr bwMode="auto">
              <a:xfrm flipV="1">
                <a:off x="1649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86" name="Line 70"/>
              <p:cNvSpPr>
                <a:spLocks noChangeShapeType="1"/>
              </p:cNvSpPr>
              <p:nvPr/>
            </p:nvSpPr>
            <p:spPr bwMode="auto">
              <a:xfrm flipV="1">
                <a:off x="1660525" y="5657850"/>
                <a:ext cx="0" cy="3444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87" name="Line 71"/>
              <p:cNvSpPr>
                <a:spLocks noChangeShapeType="1"/>
              </p:cNvSpPr>
              <p:nvPr/>
            </p:nvSpPr>
            <p:spPr bwMode="auto">
              <a:xfrm flipV="1">
                <a:off x="1671638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88" name="Line 72"/>
              <p:cNvSpPr>
                <a:spLocks noChangeShapeType="1"/>
              </p:cNvSpPr>
              <p:nvPr/>
            </p:nvSpPr>
            <p:spPr bwMode="auto">
              <a:xfrm flipV="1">
                <a:off x="16938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89" name="Line 73"/>
              <p:cNvSpPr>
                <a:spLocks noChangeShapeType="1"/>
              </p:cNvSpPr>
              <p:nvPr/>
            </p:nvSpPr>
            <p:spPr bwMode="auto">
              <a:xfrm flipV="1">
                <a:off x="1704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90" name="Line 74"/>
              <p:cNvSpPr>
                <a:spLocks noChangeShapeType="1"/>
              </p:cNvSpPr>
              <p:nvPr/>
            </p:nvSpPr>
            <p:spPr bwMode="auto">
              <a:xfrm flipV="1">
                <a:off x="17272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91" name="Line 75"/>
              <p:cNvSpPr>
                <a:spLocks noChangeShapeType="1"/>
              </p:cNvSpPr>
              <p:nvPr/>
            </p:nvSpPr>
            <p:spPr bwMode="auto">
              <a:xfrm flipV="1">
                <a:off x="1739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92" name="Line 76"/>
              <p:cNvSpPr>
                <a:spLocks noChangeShapeType="1"/>
              </p:cNvSpPr>
              <p:nvPr/>
            </p:nvSpPr>
            <p:spPr bwMode="auto">
              <a:xfrm flipV="1">
                <a:off x="1751013" y="5913438"/>
                <a:ext cx="0" cy="889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93" name="Line 77"/>
              <p:cNvSpPr>
                <a:spLocks noChangeShapeType="1"/>
              </p:cNvSpPr>
              <p:nvPr/>
            </p:nvSpPr>
            <p:spPr bwMode="auto">
              <a:xfrm flipV="1">
                <a:off x="1762125" y="5903913"/>
                <a:ext cx="0" cy="984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94" name="Line 78"/>
              <p:cNvSpPr>
                <a:spLocks noChangeShapeType="1"/>
              </p:cNvSpPr>
              <p:nvPr/>
            </p:nvSpPr>
            <p:spPr bwMode="auto">
              <a:xfrm flipV="1">
                <a:off x="17748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95" name="Line 79"/>
              <p:cNvSpPr>
                <a:spLocks noChangeShapeType="1"/>
              </p:cNvSpPr>
              <p:nvPr/>
            </p:nvSpPr>
            <p:spPr bwMode="auto">
              <a:xfrm flipV="1">
                <a:off x="1819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96" name="Line 80"/>
              <p:cNvSpPr>
                <a:spLocks noChangeShapeType="1"/>
              </p:cNvSpPr>
              <p:nvPr/>
            </p:nvSpPr>
            <p:spPr bwMode="auto">
              <a:xfrm flipV="1">
                <a:off x="1831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97" name="Line 81"/>
              <p:cNvSpPr>
                <a:spLocks noChangeShapeType="1"/>
              </p:cNvSpPr>
              <p:nvPr/>
            </p:nvSpPr>
            <p:spPr bwMode="auto">
              <a:xfrm flipV="1">
                <a:off x="1841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98" name="Line 82"/>
              <p:cNvSpPr>
                <a:spLocks noChangeShapeType="1"/>
              </p:cNvSpPr>
              <p:nvPr/>
            </p:nvSpPr>
            <p:spPr bwMode="auto">
              <a:xfrm flipV="1">
                <a:off x="185420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599" name="Line 83"/>
              <p:cNvSpPr>
                <a:spLocks noChangeShapeType="1"/>
              </p:cNvSpPr>
              <p:nvPr/>
            </p:nvSpPr>
            <p:spPr bwMode="auto">
              <a:xfrm flipV="1">
                <a:off x="1865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00" name="Line 84"/>
              <p:cNvSpPr>
                <a:spLocks noChangeShapeType="1"/>
              </p:cNvSpPr>
              <p:nvPr/>
            </p:nvSpPr>
            <p:spPr bwMode="auto">
              <a:xfrm flipV="1">
                <a:off x="1876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01" name="Line 85"/>
              <p:cNvSpPr>
                <a:spLocks noChangeShapeType="1"/>
              </p:cNvSpPr>
              <p:nvPr/>
            </p:nvSpPr>
            <p:spPr bwMode="auto">
              <a:xfrm flipV="1">
                <a:off x="1889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02" name="Line 86"/>
              <p:cNvSpPr>
                <a:spLocks noChangeShapeType="1"/>
              </p:cNvSpPr>
              <p:nvPr/>
            </p:nvSpPr>
            <p:spPr bwMode="auto">
              <a:xfrm flipV="1">
                <a:off x="1920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03" name="Line 87"/>
              <p:cNvSpPr>
                <a:spLocks noChangeShapeType="1"/>
              </p:cNvSpPr>
              <p:nvPr/>
            </p:nvSpPr>
            <p:spPr bwMode="auto">
              <a:xfrm flipV="1">
                <a:off x="1968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04" name="Line 88"/>
              <p:cNvSpPr>
                <a:spLocks noChangeShapeType="1"/>
              </p:cNvSpPr>
              <p:nvPr/>
            </p:nvSpPr>
            <p:spPr bwMode="auto">
              <a:xfrm flipV="1">
                <a:off x="1979613" y="5383213"/>
                <a:ext cx="0" cy="6191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05" name="Line 89"/>
              <p:cNvSpPr>
                <a:spLocks noChangeShapeType="1"/>
              </p:cNvSpPr>
              <p:nvPr/>
            </p:nvSpPr>
            <p:spPr bwMode="auto">
              <a:xfrm flipV="1">
                <a:off x="1990725" y="5903913"/>
                <a:ext cx="0" cy="984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06" name="Line 90"/>
              <p:cNvSpPr>
                <a:spLocks noChangeShapeType="1"/>
              </p:cNvSpPr>
              <p:nvPr/>
            </p:nvSpPr>
            <p:spPr bwMode="auto">
              <a:xfrm flipV="1">
                <a:off x="2003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07" name="Line 91"/>
              <p:cNvSpPr>
                <a:spLocks noChangeShapeType="1"/>
              </p:cNvSpPr>
              <p:nvPr/>
            </p:nvSpPr>
            <p:spPr bwMode="auto">
              <a:xfrm flipV="1">
                <a:off x="2024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08" name="Line 92"/>
              <p:cNvSpPr>
                <a:spLocks noChangeShapeType="1"/>
              </p:cNvSpPr>
              <p:nvPr/>
            </p:nvSpPr>
            <p:spPr bwMode="auto">
              <a:xfrm flipV="1">
                <a:off x="2035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09" name="Line 93"/>
              <p:cNvSpPr>
                <a:spLocks noChangeShapeType="1"/>
              </p:cNvSpPr>
              <p:nvPr/>
            </p:nvSpPr>
            <p:spPr bwMode="auto">
              <a:xfrm flipV="1">
                <a:off x="2092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10" name="Line 94"/>
              <p:cNvSpPr>
                <a:spLocks noChangeShapeType="1"/>
              </p:cNvSpPr>
              <p:nvPr/>
            </p:nvSpPr>
            <p:spPr bwMode="auto">
              <a:xfrm flipV="1">
                <a:off x="2114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11" name="Line 95"/>
              <p:cNvSpPr>
                <a:spLocks noChangeShapeType="1"/>
              </p:cNvSpPr>
              <p:nvPr/>
            </p:nvSpPr>
            <p:spPr bwMode="auto">
              <a:xfrm flipV="1">
                <a:off x="2127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12" name="Line 96"/>
              <p:cNvSpPr>
                <a:spLocks noChangeShapeType="1"/>
              </p:cNvSpPr>
              <p:nvPr/>
            </p:nvSpPr>
            <p:spPr bwMode="auto">
              <a:xfrm flipV="1">
                <a:off x="2138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13" name="Line 97"/>
              <p:cNvSpPr>
                <a:spLocks noChangeShapeType="1"/>
              </p:cNvSpPr>
              <p:nvPr/>
            </p:nvSpPr>
            <p:spPr bwMode="auto">
              <a:xfrm flipV="1">
                <a:off x="21494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14" name="Line 98"/>
              <p:cNvSpPr>
                <a:spLocks noChangeShapeType="1"/>
              </p:cNvSpPr>
              <p:nvPr/>
            </p:nvSpPr>
            <p:spPr bwMode="auto">
              <a:xfrm flipV="1">
                <a:off x="2160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15" name="Line 99"/>
              <p:cNvSpPr>
                <a:spLocks noChangeShapeType="1"/>
              </p:cNvSpPr>
              <p:nvPr/>
            </p:nvSpPr>
            <p:spPr bwMode="auto">
              <a:xfrm flipV="1">
                <a:off x="21717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16" name="Line 100"/>
              <p:cNvSpPr>
                <a:spLocks noChangeShapeType="1"/>
              </p:cNvSpPr>
              <p:nvPr/>
            </p:nvSpPr>
            <p:spPr bwMode="auto">
              <a:xfrm flipV="1">
                <a:off x="2182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17" name="Line 101"/>
              <p:cNvSpPr>
                <a:spLocks noChangeShapeType="1"/>
              </p:cNvSpPr>
              <p:nvPr/>
            </p:nvSpPr>
            <p:spPr bwMode="auto">
              <a:xfrm flipV="1">
                <a:off x="2206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18" name="Line 102"/>
              <p:cNvSpPr>
                <a:spLocks noChangeShapeType="1"/>
              </p:cNvSpPr>
              <p:nvPr/>
            </p:nvSpPr>
            <p:spPr bwMode="auto">
              <a:xfrm flipV="1">
                <a:off x="2217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19" name="Line 103"/>
              <p:cNvSpPr>
                <a:spLocks noChangeShapeType="1"/>
              </p:cNvSpPr>
              <p:nvPr/>
            </p:nvSpPr>
            <p:spPr bwMode="auto">
              <a:xfrm flipV="1">
                <a:off x="2228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20" name="Line 104"/>
              <p:cNvSpPr>
                <a:spLocks noChangeShapeType="1"/>
              </p:cNvSpPr>
              <p:nvPr/>
            </p:nvSpPr>
            <p:spPr bwMode="auto">
              <a:xfrm flipV="1">
                <a:off x="22399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21" name="Line 105"/>
              <p:cNvSpPr>
                <a:spLocks noChangeShapeType="1"/>
              </p:cNvSpPr>
              <p:nvPr/>
            </p:nvSpPr>
            <p:spPr bwMode="auto">
              <a:xfrm flipV="1">
                <a:off x="2262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22" name="Line 106"/>
              <p:cNvSpPr>
                <a:spLocks noChangeShapeType="1"/>
              </p:cNvSpPr>
              <p:nvPr/>
            </p:nvSpPr>
            <p:spPr bwMode="auto">
              <a:xfrm flipV="1">
                <a:off x="2286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23" name="Line 107"/>
              <p:cNvSpPr>
                <a:spLocks noChangeShapeType="1"/>
              </p:cNvSpPr>
              <p:nvPr/>
            </p:nvSpPr>
            <p:spPr bwMode="auto">
              <a:xfrm flipV="1">
                <a:off x="2297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24" name="Line 108"/>
              <p:cNvSpPr>
                <a:spLocks noChangeShapeType="1"/>
              </p:cNvSpPr>
              <p:nvPr/>
            </p:nvSpPr>
            <p:spPr bwMode="auto">
              <a:xfrm flipV="1">
                <a:off x="2309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25" name="Line 109"/>
              <p:cNvSpPr>
                <a:spLocks noChangeShapeType="1"/>
              </p:cNvSpPr>
              <p:nvPr/>
            </p:nvSpPr>
            <p:spPr bwMode="auto">
              <a:xfrm flipV="1">
                <a:off x="2320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26" name="Line 110"/>
              <p:cNvSpPr>
                <a:spLocks noChangeShapeType="1"/>
              </p:cNvSpPr>
              <p:nvPr/>
            </p:nvSpPr>
            <p:spPr bwMode="auto">
              <a:xfrm flipV="1">
                <a:off x="2343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27" name="Line 111"/>
              <p:cNvSpPr>
                <a:spLocks noChangeShapeType="1"/>
              </p:cNvSpPr>
              <p:nvPr/>
            </p:nvSpPr>
            <p:spPr bwMode="auto">
              <a:xfrm flipV="1">
                <a:off x="2354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28" name="Line 112"/>
              <p:cNvSpPr>
                <a:spLocks noChangeShapeType="1"/>
              </p:cNvSpPr>
              <p:nvPr/>
            </p:nvSpPr>
            <p:spPr bwMode="auto">
              <a:xfrm flipV="1">
                <a:off x="2365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29" name="Line 113"/>
              <p:cNvSpPr>
                <a:spLocks noChangeShapeType="1"/>
              </p:cNvSpPr>
              <p:nvPr/>
            </p:nvSpPr>
            <p:spPr bwMode="auto">
              <a:xfrm flipV="1">
                <a:off x="2376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30" name="Line 114"/>
              <p:cNvSpPr>
                <a:spLocks noChangeShapeType="1"/>
              </p:cNvSpPr>
              <p:nvPr/>
            </p:nvSpPr>
            <p:spPr bwMode="auto">
              <a:xfrm flipV="1">
                <a:off x="2389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31" name="Line 115"/>
              <p:cNvSpPr>
                <a:spLocks noChangeShapeType="1"/>
              </p:cNvSpPr>
              <p:nvPr/>
            </p:nvSpPr>
            <p:spPr bwMode="auto">
              <a:xfrm flipV="1">
                <a:off x="23987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32" name="Line 116"/>
              <p:cNvSpPr>
                <a:spLocks noChangeShapeType="1"/>
              </p:cNvSpPr>
              <p:nvPr/>
            </p:nvSpPr>
            <p:spPr bwMode="auto">
              <a:xfrm flipV="1">
                <a:off x="2409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33" name="Line 117"/>
              <p:cNvSpPr>
                <a:spLocks noChangeShapeType="1"/>
              </p:cNvSpPr>
              <p:nvPr/>
            </p:nvSpPr>
            <p:spPr bwMode="auto">
              <a:xfrm flipV="1">
                <a:off x="2420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34" name="Line 118"/>
              <p:cNvSpPr>
                <a:spLocks noChangeShapeType="1"/>
              </p:cNvSpPr>
              <p:nvPr/>
            </p:nvSpPr>
            <p:spPr bwMode="auto">
              <a:xfrm flipV="1">
                <a:off x="2435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35" name="Line 119"/>
              <p:cNvSpPr>
                <a:spLocks noChangeShapeType="1"/>
              </p:cNvSpPr>
              <p:nvPr/>
            </p:nvSpPr>
            <p:spPr bwMode="auto">
              <a:xfrm flipV="1">
                <a:off x="2446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36" name="Line 120"/>
              <p:cNvSpPr>
                <a:spLocks noChangeShapeType="1"/>
              </p:cNvSpPr>
              <p:nvPr/>
            </p:nvSpPr>
            <p:spPr bwMode="auto">
              <a:xfrm flipV="1">
                <a:off x="24574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37" name="Line 121"/>
              <p:cNvSpPr>
                <a:spLocks noChangeShapeType="1"/>
              </p:cNvSpPr>
              <p:nvPr/>
            </p:nvSpPr>
            <p:spPr bwMode="auto">
              <a:xfrm flipV="1">
                <a:off x="24685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38" name="Line 122"/>
              <p:cNvSpPr>
                <a:spLocks noChangeShapeType="1"/>
              </p:cNvSpPr>
              <p:nvPr/>
            </p:nvSpPr>
            <p:spPr bwMode="auto">
              <a:xfrm flipV="1">
                <a:off x="2479675" y="5951538"/>
                <a:ext cx="0" cy="50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39" name="Line 123"/>
              <p:cNvSpPr>
                <a:spLocks noChangeShapeType="1"/>
              </p:cNvSpPr>
              <p:nvPr/>
            </p:nvSpPr>
            <p:spPr bwMode="auto">
              <a:xfrm flipV="1">
                <a:off x="2490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40" name="Line 124"/>
              <p:cNvSpPr>
                <a:spLocks noChangeShapeType="1"/>
              </p:cNvSpPr>
              <p:nvPr/>
            </p:nvSpPr>
            <p:spPr bwMode="auto">
              <a:xfrm flipV="1">
                <a:off x="2503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41" name="Line 125"/>
              <p:cNvSpPr>
                <a:spLocks noChangeShapeType="1"/>
              </p:cNvSpPr>
              <p:nvPr/>
            </p:nvSpPr>
            <p:spPr bwMode="auto">
              <a:xfrm flipV="1">
                <a:off x="2513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42" name="Line 126"/>
              <p:cNvSpPr>
                <a:spLocks noChangeShapeType="1"/>
              </p:cNvSpPr>
              <p:nvPr/>
            </p:nvSpPr>
            <p:spPr bwMode="auto">
              <a:xfrm flipV="1">
                <a:off x="2535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43" name="Line 127"/>
              <p:cNvSpPr>
                <a:spLocks noChangeShapeType="1"/>
              </p:cNvSpPr>
              <p:nvPr/>
            </p:nvSpPr>
            <p:spPr bwMode="auto">
              <a:xfrm flipV="1">
                <a:off x="2547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44" name="Line 128"/>
              <p:cNvSpPr>
                <a:spLocks noChangeShapeType="1"/>
              </p:cNvSpPr>
              <p:nvPr/>
            </p:nvSpPr>
            <p:spPr bwMode="auto">
              <a:xfrm flipV="1">
                <a:off x="2560638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45" name="Line 129"/>
              <p:cNvSpPr>
                <a:spLocks noChangeShapeType="1"/>
              </p:cNvSpPr>
              <p:nvPr/>
            </p:nvSpPr>
            <p:spPr bwMode="auto">
              <a:xfrm flipV="1">
                <a:off x="2570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46" name="Line 130"/>
              <p:cNvSpPr>
                <a:spLocks noChangeShapeType="1"/>
              </p:cNvSpPr>
              <p:nvPr/>
            </p:nvSpPr>
            <p:spPr bwMode="auto">
              <a:xfrm flipV="1">
                <a:off x="25812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47" name="Line 131"/>
              <p:cNvSpPr>
                <a:spLocks noChangeShapeType="1"/>
              </p:cNvSpPr>
              <p:nvPr/>
            </p:nvSpPr>
            <p:spPr bwMode="auto">
              <a:xfrm flipV="1">
                <a:off x="2593975" y="5688013"/>
                <a:ext cx="0" cy="31432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48" name="Line 132"/>
              <p:cNvSpPr>
                <a:spLocks noChangeShapeType="1"/>
              </p:cNvSpPr>
              <p:nvPr/>
            </p:nvSpPr>
            <p:spPr bwMode="auto">
              <a:xfrm flipV="1">
                <a:off x="2605088" y="5922963"/>
                <a:ext cx="0" cy="79375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49" name="Line 133"/>
              <p:cNvSpPr>
                <a:spLocks noChangeShapeType="1"/>
              </p:cNvSpPr>
              <p:nvPr/>
            </p:nvSpPr>
            <p:spPr bwMode="auto">
              <a:xfrm flipV="1">
                <a:off x="2617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50" name="Line 134"/>
              <p:cNvSpPr>
                <a:spLocks noChangeShapeType="1"/>
              </p:cNvSpPr>
              <p:nvPr/>
            </p:nvSpPr>
            <p:spPr bwMode="auto">
              <a:xfrm flipV="1">
                <a:off x="2627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51" name="Line 135"/>
              <p:cNvSpPr>
                <a:spLocks noChangeShapeType="1"/>
              </p:cNvSpPr>
              <p:nvPr/>
            </p:nvSpPr>
            <p:spPr bwMode="auto">
              <a:xfrm flipV="1">
                <a:off x="2638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52" name="Line 136"/>
              <p:cNvSpPr>
                <a:spLocks noChangeShapeType="1"/>
              </p:cNvSpPr>
              <p:nvPr/>
            </p:nvSpPr>
            <p:spPr bwMode="auto">
              <a:xfrm flipV="1">
                <a:off x="2651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53" name="Line 137"/>
              <p:cNvSpPr>
                <a:spLocks noChangeShapeType="1"/>
              </p:cNvSpPr>
              <p:nvPr/>
            </p:nvSpPr>
            <p:spPr bwMode="auto">
              <a:xfrm flipV="1">
                <a:off x="2662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54" name="Line 138"/>
              <p:cNvSpPr>
                <a:spLocks noChangeShapeType="1"/>
              </p:cNvSpPr>
              <p:nvPr/>
            </p:nvSpPr>
            <p:spPr bwMode="auto">
              <a:xfrm flipV="1">
                <a:off x="2674938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55" name="Line 139"/>
              <p:cNvSpPr>
                <a:spLocks noChangeShapeType="1"/>
              </p:cNvSpPr>
              <p:nvPr/>
            </p:nvSpPr>
            <p:spPr bwMode="auto">
              <a:xfrm flipV="1">
                <a:off x="2684463" y="5932488"/>
                <a:ext cx="0" cy="6985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56" name="Line 140"/>
              <p:cNvSpPr>
                <a:spLocks noChangeShapeType="1"/>
              </p:cNvSpPr>
              <p:nvPr/>
            </p:nvSpPr>
            <p:spPr bwMode="auto">
              <a:xfrm flipV="1">
                <a:off x="26955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57" name="Line 141"/>
              <p:cNvSpPr>
                <a:spLocks noChangeShapeType="1"/>
              </p:cNvSpPr>
              <p:nvPr/>
            </p:nvSpPr>
            <p:spPr bwMode="auto">
              <a:xfrm flipV="1">
                <a:off x="27178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58" name="Line 142"/>
              <p:cNvSpPr>
                <a:spLocks noChangeShapeType="1"/>
              </p:cNvSpPr>
              <p:nvPr/>
            </p:nvSpPr>
            <p:spPr bwMode="auto">
              <a:xfrm flipV="1">
                <a:off x="2728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59" name="Line 143"/>
              <p:cNvSpPr>
                <a:spLocks noChangeShapeType="1"/>
              </p:cNvSpPr>
              <p:nvPr/>
            </p:nvSpPr>
            <p:spPr bwMode="auto">
              <a:xfrm flipV="1">
                <a:off x="27400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60" name="Line 144"/>
              <p:cNvSpPr>
                <a:spLocks noChangeShapeType="1"/>
              </p:cNvSpPr>
              <p:nvPr/>
            </p:nvSpPr>
            <p:spPr bwMode="auto">
              <a:xfrm flipV="1">
                <a:off x="2752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61" name="Line 145"/>
              <p:cNvSpPr>
                <a:spLocks noChangeShapeType="1"/>
              </p:cNvSpPr>
              <p:nvPr/>
            </p:nvSpPr>
            <p:spPr bwMode="auto">
              <a:xfrm flipV="1">
                <a:off x="27654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62" name="Line 146"/>
              <p:cNvSpPr>
                <a:spLocks noChangeShapeType="1"/>
              </p:cNvSpPr>
              <p:nvPr/>
            </p:nvSpPr>
            <p:spPr bwMode="auto">
              <a:xfrm flipV="1">
                <a:off x="2776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63" name="Line 147"/>
              <p:cNvSpPr>
                <a:spLocks noChangeShapeType="1"/>
              </p:cNvSpPr>
              <p:nvPr/>
            </p:nvSpPr>
            <p:spPr bwMode="auto">
              <a:xfrm flipV="1">
                <a:off x="2789238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64" name="Line 148"/>
              <p:cNvSpPr>
                <a:spLocks noChangeShapeType="1"/>
              </p:cNvSpPr>
              <p:nvPr/>
            </p:nvSpPr>
            <p:spPr bwMode="auto">
              <a:xfrm flipV="1">
                <a:off x="2798763" y="5481638"/>
                <a:ext cx="0" cy="52070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65" name="Line 149"/>
              <p:cNvSpPr>
                <a:spLocks noChangeShapeType="1"/>
              </p:cNvSpPr>
              <p:nvPr/>
            </p:nvSpPr>
            <p:spPr bwMode="auto">
              <a:xfrm flipV="1">
                <a:off x="2809875" y="5903913"/>
                <a:ext cx="0" cy="984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66" name="Line 150"/>
              <p:cNvSpPr>
                <a:spLocks noChangeShapeType="1"/>
              </p:cNvSpPr>
              <p:nvPr/>
            </p:nvSpPr>
            <p:spPr bwMode="auto">
              <a:xfrm flipV="1">
                <a:off x="28209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67" name="Line 151"/>
              <p:cNvSpPr>
                <a:spLocks noChangeShapeType="1"/>
              </p:cNvSpPr>
              <p:nvPr/>
            </p:nvSpPr>
            <p:spPr bwMode="auto">
              <a:xfrm flipV="1">
                <a:off x="28321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68" name="Line 152"/>
              <p:cNvSpPr>
                <a:spLocks noChangeShapeType="1"/>
              </p:cNvSpPr>
              <p:nvPr/>
            </p:nvSpPr>
            <p:spPr bwMode="auto">
              <a:xfrm flipV="1">
                <a:off x="2843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69" name="Line 153"/>
              <p:cNvSpPr>
                <a:spLocks noChangeShapeType="1"/>
              </p:cNvSpPr>
              <p:nvPr/>
            </p:nvSpPr>
            <p:spPr bwMode="auto">
              <a:xfrm flipV="1">
                <a:off x="2854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70" name="Line 154"/>
              <p:cNvSpPr>
                <a:spLocks noChangeShapeType="1"/>
              </p:cNvSpPr>
              <p:nvPr/>
            </p:nvSpPr>
            <p:spPr bwMode="auto">
              <a:xfrm flipV="1">
                <a:off x="2865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71" name="Line 155"/>
              <p:cNvSpPr>
                <a:spLocks noChangeShapeType="1"/>
              </p:cNvSpPr>
              <p:nvPr/>
            </p:nvSpPr>
            <p:spPr bwMode="auto">
              <a:xfrm flipV="1">
                <a:off x="2889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72" name="Line 156"/>
              <p:cNvSpPr>
                <a:spLocks noChangeShapeType="1"/>
              </p:cNvSpPr>
              <p:nvPr/>
            </p:nvSpPr>
            <p:spPr bwMode="auto">
              <a:xfrm flipV="1">
                <a:off x="2903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73" name="Line 157"/>
              <p:cNvSpPr>
                <a:spLocks noChangeShapeType="1"/>
              </p:cNvSpPr>
              <p:nvPr/>
            </p:nvSpPr>
            <p:spPr bwMode="auto">
              <a:xfrm flipV="1">
                <a:off x="29130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74" name="Line 158"/>
              <p:cNvSpPr>
                <a:spLocks noChangeShapeType="1"/>
              </p:cNvSpPr>
              <p:nvPr/>
            </p:nvSpPr>
            <p:spPr bwMode="auto">
              <a:xfrm flipV="1">
                <a:off x="2924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75" name="Line 159"/>
              <p:cNvSpPr>
                <a:spLocks noChangeShapeType="1"/>
              </p:cNvSpPr>
              <p:nvPr/>
            </p:nvSpPr>
            <p:spPr bwMode="auto">
              <a:xfrm flipV="1">
                <a:off x="2935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76" name="Line 160"/>
              <p:cNvSpPr>
                <a:spLocks noChangeShapeType="1"/>
              </p:cNvSpPr>
              <p:nvPr/>
            </p:nvSpPr>
            <p:spPr bwMode="auto">
              <a:xfrm flipV="1">
                <a:off x="2957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77" name="Line 161"/>
              <p:cNvSpPr>
                <a:spLocks noChangeShapeType="1"/>
              </p:cNvSpPr>
              <p:nvPr/>
            </p:nvSpPr>
            <p:spPr bwMode="auto">
              <a:xfrm flipV="1">
                <a:off x="2968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78" name="Line 162"/>
              <p:cNvSpPr>
                <a:spLocks noChangeShapeType="1"/>
              </p:cNvSpPr>
              <p:nvPr/>
            </p:nvSpPr>
            <p:spPr bwMode="auto">
              <a:xfrm flipV="1">
                <a:off x="2979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79" name="Line 163"/>
              <p:cNvSpPr>
                <a:spLocks noChangeShapeType="1"/>
              </p:cNvSpPr>
              <p:nvPr/>
            </p:nvSpPr>
            <p:spPr bwMode="auto">
              <a:xfrm flipV="1">
                <a:off x="2992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80" name="Line 164"/>
              <p:cNvSpPr>
                <a:spLocks noChangeShapeType="1"/>
              </p:cNvSpPr>
              <p:nvPr/>
            </p:nvSpPr>
            <p:spPr bwMode="auto">
              <a:xfrm flipV="1">
                <a:off x="3003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81" name="Line 165"/>
              <p:cNvSpPr>
                <a:spLocks noChangeShapeType="1"/>
              </p:cNvSpPr>
              <p:nvPr/>
            </p:nvSpPr>
            <p:spPr bwMode="auto">
              <a:xfrm flipV="1">
                <a:off x="30146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82" name="Line 166"/>
              <p:cNvSpPr>
                <a:spLocks noChangeShapeType="1"/>
              </p:cNvSpPr>
              <p:nvPr/>
            </p:nvSpPr>
            <p:spPr bwMode="auto">
              <a:xfrm flipV="1">
                <a:off x="3036888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83" name="Line 167"/>
              <p:cNvSpPr>
                <a:spLocks noChangeShapeType="1"/>
              </p:cNvSpPr>
              <p:nvPr/>
            </p:nvSpPr>
            <p:spPr bwMode="auto">
              <a:xfrm flipV="1">
                <a:off x="3048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84" name="Line 168"/>
              <p:cNvSpPr>
                <a:spLocks noChangeShapeType="1"/>
              </p:cNvSpPr>
              <p:nvPr/>
            </p:nvSpPr>
            <p:spPr bwMode="auto">
              <a:xfrm flipV="1">
                <a:off x="3060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85" name="Line 169"/>
              <p:cNvSpPr>
                <a:spLocks noChangeShapeType="1"/>
              </p:cNvSpPr>
              <p:nvPr/>
            </p:nvSpPr>
            <p:spPr bwMode="auto">
              <a:xfrm flipV="1">
                <a:off x="30829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86" name="Line 170"/>
              <p:cNvSpPr>
                <a:spLocks noChangeShapeType="1"/>
              </p:cNvSpPr>
              <p:nvPr/>
            </p:nvSpPr>
            <p:spPr bwMode="auto">
              <a:xfrm flipV="1">
                <a:off x="310673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87" name="Line 171"/>
              <p:cNvSpPr>
                <a:spLocks noChangeShapeType="1"/>
              </p:cNvSpPr>
              <p:nvPr/>
            </p:nvSpPr>
            <p:spPr bwMode="auto">
              <a:xfrm flipV="1">
                <a:off x="3117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88" name="Line 172"/>
              <p:cNvSpPr>
                <a:spLocks noChangeShapeType="1"/>
              </p:cNvSpPr>
              <p:nvPr/>
            </p:nvSpPr>
            <p:spPr bwMode="auto">
              <a:xfrm flipV="1">
                <a:off x="3128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89" name="Line 173"/>
              <p:cNvSpPr>
                <a:spLocks noChangeShapeType="1"/>
              </p:cNvSpPr>
              <p:nvPr/>
            </p:nvSpPr>
            <p:spPr bwMode="auto">
              <a:xfrm flipV="1">
                <a:off x="3140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90" name="Line 174"/>
              <p:cNvSpPr>
                <a:spLocks noChangeShapeType="1"/>
              </p:cNvSpPr>
              <p:nvPr/>
            </p:nvSpPr>
            <p:spPr bwMode="auto">
              <a:xfrm flipV="1">
                <a:off x="3151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91" name="Line 175"/>
              <p:cNvSpPr>
                <a:spLocks noChangeShapeType="1"/>
              </p:cNvSpPr>
              <p:nvPr/>
            </p:nvSpPr>
            <p:spPr bwMode="auto">
              <a:xfrm flipV="1">
                <a:off x="31623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92" name="Line 176"/>
              <p:cNvSpPr>
                <a:spLocks noChangeShapeType="1"/>
              </p:cNvSpPr>
              <p:nvPr/>
            </p:nvSpPr>
            <p:spPr bwMode="auto">
              <a:xfrm flipV="1">
                <a:off x="3175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93" name="Line 177"/>
              <p:cNvSpPr>
                <a:spLocks noChangeShapeType="1"/>
              </p:cNvSpPr>
              <p:nvPr/>
            </p:nvSpPr>
            <p:spPr bwMode="auto">
              <a:xfrm flipV="1">
                <a:off x="3184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94" name="Line 178"/>
              <p:cNvSpPr>
                <a:spLocks noChangeShapeType="1"/>
              </p:cNvSpPr>
              <p:nvPr/>
            </p:nvSpPr>
            <p:spPr bwMode="auto">
              <a:xfrm flipV="1">
                <a:off x="3195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95" name="Line 179"/>
              <p:cNvSpPr>
                <a:spLocks noChangeShapeType="1"/>
              </p:cNvSpPr>
              <p:nvPr/>
            </p:nvSpPr>
            <p:spPr bwMode="auto">
              <a:xfrm flipV="1">
                <a:off x="3221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96" name="Line 180"/>
              <p:cNvSpPr>
                <a:spLocks noChangeShapeType="1"/>
              </p:cNvSpPr>
              <p:nvPr/>
            </p:nvSpPr>
            <p:spPr bwMode="auto">
              <a:xfrm flipV="1">
                <a:off x="3243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97" name="Line 181"/>
              <p:cNvSpPr>
                <a:spLocks noChangeShapeType="1"/>
              </p:cNvSpPr>
              <p:nvPr/>
            </p:nvSpPr>
            <p:spPr bwMode="auto">
              <a:xfrm flipV="1">
                <a:off x="3254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98" name="Line 182"/>
              <p:cNvSpPr>
                <a:spLocks noChangeShapeType="1"/>
              </p:cNvSpPr>
              <p:nvPr/>
            </p:nvSpPr>
            <p:spPr bwMode="auto">
              <a:xfrm flipV="1">
                <a:off x="3265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699" name="Line 183"/>
              <p:cNvSpPr>
                <a:spLocks noChangeShapeType="1"/>
              </p:cNvSpPr>
              <p:nvPr/>
            </p:nvSpPr>
            <p:spPr bwMode="auto">
              <a:xfrm flipV="1">
                <a:off x="327660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00" name="Line 184"/>
              <p:cNvSpPr>
                <a:spLocks noChangeShapeType="1"/>
              </p:cNvSpPr>
              <p:nvPr/>
            </p:nvSpPr>
            <p:spPr bwMode="auto">
              <a:xfrm flipV="1">
                <a:off x="32893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01" name="Line 185"/>
              <p:cNvSpPr>
                <a:spLocks noChangeShapeType="1"/>
              </p:cNvSpPr>
              <p:nvPr/>
            </p:nvSpPr>
            <p:spPr bwMode="auto">
              <a:xfrm flipV="1">
                <a:off x="3298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02" name="Line 186"/>
              <p:cNvSpPr>
                <a:spLocks noChangeShapeType="1"/>
              </p:cNvSpPr>
              <p:nvPr/>
            </p:nvSpPr>
            <p:spPr bwMode="auto">
              <a:xfrm flipV="1">
                <a:off x="3309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03" name="Line 187"/>
              <p:cNvSpPr>
                <a:spLocks noChangeShapeType="1"/>
              </p:cNvSpPr>
              <p:nvPr/>
            </p:nvSpPr>
            <p:spPr bwMode="auto">
              <a:xfrm flipV="1">
                <a:off x="3321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04" name="Line 188"/>
              <p:cNvSpPr>
                <a:spLocks noChangeShapeType="1"/>
              </p:cNvSpPr>
              <p:nvPr/>
            </p:nvSpPr>
            <p:spPr bwMode="auto">
              <a:xfrm flipV="1">
                <a:off x="3332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05" name="Line 189"/>
              <p:cNvSpPr>
                <a:spLocks noChangeShapeType="1"/>
              </p:cNvSpPr>
              <p:nvPr/>
            </p:nvSpPr>
            <p:spPr bwMode="auto">
              <a:xfrm flipV="1">
                <a:off x="3346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06" name="Line 190"/>
              <p:cNvSpPr>
                <a:spLocks noChangeShapeType="1"/>
              </p:cNvSpPr>
              <p:nvPr/>
            </p:nvSpPr>
            <p:spPr bwMode="auto">
              <a:xfrm flipV="1">
                <a:off x="3355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07" name="Line 191"/>
              <p:cNvSpPr>
                <a:spLocks noChangeShapeType="1"/>
              </p:cNvSpPr>
              <p:nvPr/>
            </p:nvSpPr>
            <p:spPr bwMode="auto">
              <a:xfrm flipV="1">
                <a:off x="33797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08" name="Line 192"/>
              <p:cNvSpPr>
                <a:spLocks noChangeShapeType="1"/>
              </p:cNvSpPr>
              <p:nvPr/>
            </p:nvSpPr>
            <p:spPr bwMode="auto">
              <a:xfrm flipV="1">
                <a:off x="33909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09" name="Line 193"/>
              <p:cNvSpPr>
                <a:spLocks noChangeShapeType="1"/>
              </p:cNvSpPr>
              <p:nvPr/>
            </p:nvSpPr>
            <p:spPr bwMode="auto">
              <a:xfrm flipV="1">
                <a:off x="3403600" y="5918200"/>
                <a:ext cx="0" cy="84138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10" name="Line 194"/>
              <p:cNvSpPr>
                <a:spLocks noChangeShapeType="1"/>
              </p:cNvSpPr>
              <p:nvPr/>
            </p:nvSpPr>
            <p:spPr bwMode="auto">
              <a:xfrm flipV="1">
                <a:off x="3413125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11" name="Line 195"/>
              <p:cNvSpPr>
                <a:spLocks noChangeShapeType="1"/>
              </p:cNvSpPr>
              <p:nvPr/>
            </p:nvSpPr>
            <p:spPr bwMode="auto">
              <a:xfrm flipV="1">
                <a:off x="3435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12" name="Line 196"/>
              <p:cNvSpPr>
                <a:spLocks noChangeShapeType="1"/>
              </p:cNvSpPr>
              <p:nvPr/>
            </p:nvSpPr>
            <p:spPr bwMode="auto">
              <a:xfrm flipV="1">
                <a:off x="3448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13" name="Line 197"/>
              <p:cNvSpPr>
                <a:spLocks noChangeShapeType="1"/>
              </p:cNvSpPr>
              <p:nvPr/>
            </p:nvSpPr>
            <p:spPr bwMode="auto">
              <a:xfrm flipV="1">
                <a:off x="34607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14" name="Line 198"/>
              <p:cNvSpPr>
                <a:spLocks noChangeShapeType="1"/>
              </p:cNvSpPr>
              <p:nvPr/>
            </p:nvSpPr>
            <p:spPr bwMode="auto">
              <a:xfrm flipV="1">
                <a:off x="3470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15" name="Line 199"/>
              <p:cNvSpPr>
                <a:spLocks noChangeShapeType="1"/>
              </p:cNvSpPr>
              <p:nvPr/>
            </p:nvSpPr>
            <p:spPr bwMode="auto">
              <a:xfrm flipV="1">
                <a:off x="34813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16" name="Line 200"/>
              <p:cNvSpPr>
                <a:spLocks noChangeShapeType="1"/>
              </p:cNvSpPr>
              <p:nvPr/>
            </p:nvSpPr>
            <p:spPr bwMode="auto">
              <a:xfrm flipV="1">
                <a:off x="3492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17" name="Line 201"/>
              <p:cNvSpPr>
                <a:spLocks noChangeShapeType="1"/>
              </p:cNvSpPr>
              <p:nvPr/>
            </p:nvSpPr>
            <p:spPr bwMode="auto">
              <a:xfrm flipV="1">
                <a:off x="35036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18" name="Line 202"/>
              <p:cNvSpPr>
                <a:spLocks noChangeShapeType="1"/>
              </p:cNvSpPr>
              <p:nvPr/>
            </p:nvSpPr>
            <p:spPr bwMode="auto">
              <a:xfrm flipV="1">
                <a:off x="3514725" y="5805488"/>
                <a:ext cx="0" cy="19685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19" name="Line 203"/>
              <p:cNvSpPr>
                <a:spLocks noChangeShapeType="1"/>
              </p:cNvSpPr>
              <p:nvPr/>
            </p:nvSpPr>
            <p:spPr bwMode="auto">
              <a:xfrm flipV="1">
                <a:off x="3527425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20" name="Line 204"/>
              <p:cNvSpPr>
                <a:spLocks noChangeShapeType="1"/>
              </p:cNvSpPr>
              <p:nvPr/>
            </p:nvSpPr>
            <p:spPr bwMode="auto">
              <a:xfrm flipV="1">
                <a:off x="3538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21" name="Line 205"/>
              <p:cNvSpPr>
                <a:spLocks noChangeShapeType="1"/>
              </p:cNvSpPr>
              <p:nvPr/>
            </p:nvSpPr>
            <p:spPr bwMode="auto">
              <a:xfrm flipV="1">
                <a:off x="35496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22" name="Line 206"/>
              <p:cNvSpPr>
                <a:spLocks noChangeShapeType="1"/>
              </p:cNvSpPr>
              <p:nvPr/>
            </p:nvSpPr>
            <p:spPr bwMode="auto">
              <a:xfrm flipV="1">
                <a:off x="3575050" y="5580063"/>
                <a:ext cx="0" cy="4222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23" name="Line 207"/>
              <p:cNvSpPr>
                <a:spLocks noChangeShapeType="1"/>
              </p:cNvSpPr>
              <p:nvPr/>
            </p:nvSpPr>
            <p:spPr bwMode="auto">
              <a:xfrm flipV="1">
                <a:off x="3584575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24" name="Line 208"/>
              <p:cNvSpPr>
                <a:spLocks noChangeShapeType="1"/>
              </p:cNvSpPr>
              <p:nvPr/>
            </p:nvSpPr>
            <p:spPr bwMode="auto">
              <a:xfrm flipV="1">
                <a:off x="3606800" y="5873750"/>
                <a:ext cx="0" cy="1285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25" name="Line 209"/>
              <p:cNvSpPr>
                <a:spLocks noChangeShapeType="1"/>
              </p:cNvSpPr>
              <p:nvPr/>
            </p:nvSpPr>
            <p:spPr bwMode="auto">
              <a:xfrm flipV="1">
                <a:off x="3617913" y="5892800"/>
                <a:ext cx="0" cy="1095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26" name="Line 210"/>
              <p:cNvSpPr>
                <a:spLocks noChangeShapeType="1"/>
              </p:cNvSpPr>
              <p:nvPr/>
            </p:nvSpPr>
            <p:spPr bwMode="auto">
              <a:xfrm flipV="1">
                <a:off x="36290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27" name="Line 211"/>
              <p:cNvSpPr>
                <a:spLocks noChangeShapeType="1"/>
              </p:cNvSpPr>
              <p:nvPr/>
            </p:nvSpPr>
            <p:spPr bwMode="auto">
              <a:xfrm flipV="1">
                <a:off x="36401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28" name="Line 212"/>
              <p:cNvSpPr>
                <a:spLocks noChangeShapeType="1"/>
              </p:cNvSpPr>
              <p:nvPr/>
            </p:nvSpPr>
            <p:spPr bwMode="auto">
              <a:xfrm flipV="1">
                <a:off x="3651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29" name="Line 213"/>
              <p:cNvSpPr>
                <a:spLocks noChangeShapeType="1"/>
              </p:cNvSpPr>
              <p:nvPr/>
            </p:nvSpPr>
            <p:spPr bwMode="auto">
              <a:xfrm flipV="1">
                <a:off x="3662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30" name="Line 214"/>
              <p:cNvSpPr>
                <a:spLocks noChangeShapeType="1"/>
              </p:cNvSpPr>
              <p:nvPr/>
            </p:nvSpPr>
            <p:spPr bwMode="auto">
              <a:xfrm flipV="1">
                <a:off x="3675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31" name="Line 215"/>
              <p:cNvSpPr>
                <a:spLocks noChangeShapeType="1"/>
              </p:cNvSpPr>
              <p:nvPr/>
            </p:nvSpPr>
            <p:spPr bwMode="auto">
              <a:xfrm flipV="1">
                <a:off x="3698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32" name="Line 216"/>
              <p:cNvSpPr>
                <a:spLocks noChangeShapeType="1"/>
              </p:cNvSpPr>
              <p:nvPr/>
            </p:nvSpPr>
            <p:spPr bwMode="auto">
              <a:xfrm flipV="1">
                <a:off x="3709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33" name="Line 217"/>
              <p:cNvSpPr>
                <a:spLocks noChangeShapeType="1"/>
              </p:cNvSpPr>
              <p:nvPr/>
            </p:nvSpPr>
            <p:spPr bwMode="auto">
              <a:xfrm flipV="1">
                <a:off x="37211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34" name="Line 218"/>
              <p:cNvSpPr>
                <a:spLocks noChangeShapeType="1"/>
              </p:cNvSpPr>
              <p:nvPr/>
            </p:nvSpPr>
            <p:spPr bwMode="auto">
              <a:xfrm flipV="1">
                <a:off x="3732213" y="5727700"/>
                <a:ext cx="0" cy="27463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35" name="Line 219"/>
              <p:cNvSpPr>
                <a:spLocks noChangeShapeType="1"/>
              </p:cNvSpPr>
              <p:nvPr/>
            </p:nvSpPr>
            <p:spPr bwMode="auto">
              <a:xfrm flipV="1">
                <a:off x="3743325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36" name="Line 220"/>
              <p:cNvSpPr>
                <a:spLocks noChangeShapeType="1"/>
              </p:cNvSpPr>
              <p:nvPr/>
            </p:nvSpPr>
            <p:spPr bwMode="auto">
              <a:xfrm flipV="1">
                <a:off x="3754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37" name="Line 221"/>
              <p:cNvSpPr>
                <a:spLocks noChangeShapeType="1"/>
              </p:cNvSpPr>
              <p:nvPr/>
            </p:nvSpPr>
            <p:spPr bwMode="auto">
              <a:xfrm flipV="1">
                <a:off x="3765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38" name="Line 222"/>
              <p:cNvSpPr>
                <a:spLocks noChangeShapeType="1"/>
              </p:cNvSpPr>
              <p:nvPr/>
            </p:nvSpPr>
            <p:spPr bwMode="auto">
              <a:xfrm flipV="1">
                <a:off x="377666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39" name="Line 223"/>
              <p:cNvSpPr>
                <a:spLocks noChangeShapeType="1"/>
              </p:cNvSpPr>
              <p:nvPr/>
            </p:nvSpPr>
            <p:spPr bwMode="auto">
              <a:xfrm flipV="1">
                <a:off x="3789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40" name="Line 224"/>
              <p:cNvSpPr>
                <a:spLocks noChangeShapeType="1"/>
              </p:cNvSpPr>
              <p:nvPr/>
            </p:nvSpPr>
            <p:spPr bwMode="auto">
              <a:xfrm flipV="1">
                <a:off x="38004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41" name="Line 225"/>
              <p:cNvSpPr>
                <a:spLocks noChangeShapeType="1"/>
              </p:cNvSpPr>
              <p:nvPr/>
            </p:nvSpPr>
            <p:spPr bwMode="auto">
              <a:xfrm flipV="1">
                <a:off x="3811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42" name="Line 226"/>
              <p:cNvSpPr>
                <a:spLocks noChangeShapeType="1"/>
              </p:cNvSpPr>
              <p:nvPr/>
            </p:nvSpPr>
            <p:spPr bwMode="auto">
              <a:xfrm flipV="1">
                <a:off x="3822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43" name="Line 227"/>
              <p:cNvSpPr>
                <a:spLocks noChangeShapeType="1"/>
              </p:cNvSpPr>
              <p:nvPr/>
            </p:nvSpPr>
            <p:spPr bwMode="auto">
              <a:xfrm flipV="1">
                <a:off x="38338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44" name="Line 228"/>
              <p:cNvSpPr>
                <a:spLocks noChangeShapeType="1"/>
              </p:cNvSpPr>
              <p:nvPr/>
            </p:nvSpPr>
            <p:spPr bwMode="auto">
              <a:xfrm flipV="1">
                <a:off x="3846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45" name="Line 229"/>
              <p:cNvSpPr>
                <a:spLocks noChangeShapeType="1"/>
              </p:cNvSpPr>
              <p:nvPr/>
            </p:nvSpPr>
            <p:spPr bwMode="auto">
              <a:xfrm flipV="1">
                <a:off x="3857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46" name="Line 230"/>
              <p:cNvSpPr>
                <a:spLocks noChangeShapeType="1"/>
              </p:cNvSpPr>
              <p:nvPr/>
            </p:nvSpPr>
            <p:spPr bwMode="auto">
              <a:xfrm flipV="1">
                <a:off x="38687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47" name="Line 231"/>
              <p:cNvSpPr>
                <a:spLocks noChangeShapeType="1"/>
              </p:cNvSpPr>
              <p:nvPr/>
            </p:nvSpPr>
            <p:spPr bwMode="auto">
              <a:xfrm flipV="1">
                <a:off x="3879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48" name="Line 232"/>
              <p:cNvSpPr>
                <a:spLocks noChangeShapeType="1"/>
              </p:cNvSpPr>
              <p:nvPr/>
            </p:nvSpPr>
            <p:spPr bwMode="auto">
              <a:xfrm flipV="1">
                <a:off x="3890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49" name="Line 233"/>
              <p:cNvSpPr>
                <a:spLocks noChangeShapeType="1"/>
              </p:cNvSpPr>
              <p:nvPr/>
            </p:nvSpPr>
            <p:spPr bwMode="auto">
              <a:xfrm flipV="1">
                <a:off x="39036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50" name="Line 234"/>
              <p:cNvSpPr>
                <a:spLocks noChangeShapeType="1"/>
              </p:cNvSpPr>
              <p:nvPr/>
            </p:nvSpPr>
            <p:spPr bwMode="auto">
              <a:xfrm flipV="1">
                <a:off x="3914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51" name="Line 235"/>
              <p:cNvSpPr>
                <a:spLocks noChangeShapeType="1"/>
              </p:cNvSpPr>
              <p:nvPr/>
            </p:nvSpPr>
            <p:spPr bwMode="auto">
              <a:xfrm flipV="1">
                <a:off x="392588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52" name="Line 236"/>
              <p:cNvSpPr>
                <a:spLocks noChangeShapeType="1"/>
              </p:cNvSpPr>
              <p:nvPr/>
            </p:nvSpPr>
            <p:spPr bwMode="auto">
              <a:xfrm flipV="1">
                <a:off x="3937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53" name="Line 237"/>
              <p:cNvSpPr>
                <a:spLocks noChangeShapeType="1"/>
              </p:cNvSpPr>
              <p:nvPr/>
            </p:nvSpPr>
            <p:spPr bwMode="auto">
              <a:xfrm flipV="1">
                <a:off x="396081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54" name="Line 238"/>
              <p:cNvSpPr>
                <a:spLocks noChangeShapeType="1"/>
              </p:cNvSpPr>
              <p:nvPr/>
            </p:nvSpPr>
            <p:spPr bwMode="auto">
              <a:xfrm flipV="1">
                <a:off x="3970338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55" name="Line 239"/>
              <p:cNvSpPr>
                <a:spLocks noChangeShapeType="1"/>
              </p:cNvSpPr>
              <p:nvPr/>
            </p:nvSpPr>
            <p:spPr bwMode="auto">
              <a:xfrm flipV="1">
                <a:off x="39814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56" name="Line 240"/>
              <p:cNvSpPr>
                <a:spLocks noChangeShapeType="1"/>
              </p:cNvSpPr>
              <p:nvPr/>
            </p:nvSpPr>
            <p:spPr bwMode="auto">
              <a:xfrm flipV="1">
                <a:off x="39925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57" name="Line 241"/>
              <p:cNvSpPr>
                <a:spLocks noChangeShapeType="1"/>
              </p:cNvSpPr>
              <p:nvPr/>
            </p:nvSpPr>
            <p:spPr bwMode="auto">
              <a:xfrm flipV="1">
                <a:off x="40052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58" name="Line 242"/>
              <p:cNvSpPr>
                <a:spLocks noChangeShapeType="1"/>
              </p:cNvSpPr>
              <p:nvPr/>
            </p:nvSpPr>
            <p:spPr bwMode="auto">
              <a:xfrm flipV="1">
                <a:off x="4017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59" name="Line 243"/>
              <p:cNvSpPr>
                <a:spLocks noChangeShapeType="1"/>
              </p:cNvSpPr>
              <p:nvPr/>
            </p:nvSpPr>
            <p:spPr bwMode="auto">
              <a:xfrm flipV="1">
                <a:off x="4029075" y="5815013"/>
                <a:ext cx="0" cy="187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60" name="Line 244"/>
              <p:cNvSpPr>
                <a:spLocks noChangeShapeType="1"/>
              </p:cNvSpPr>
              <p:nvPr/>
            </p:nvSpPr>
            <p:spPr bwMode="auto">
              <a:xfrm flipV="1">
                <a:off x="4040188" y="5951538"/>
                <a:ext cx="0" cy="50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61" name="Line 245"/>
              <p:cNvSpPr>
                <a:spLocks noChangeShapeType="1"/>
              </p:cNvSpPr>
              <p:nvPr/>
            </p:nvSpPr>
            <p:spPr bwMode="auto">
              <a:xfrm flipV="1">
                <a:off x="4051300" y="5824538"/>
                <a:ext cx="0" cy="177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62" name="Line 246"/>
              <p:cNvSpPr>
                <a:spLocks noChangeShapeType="1"/>
              </p:cNvSpPr>
              <p:nvPr/>
            </p:nvSpPr>
            <p:spPr bwMode="auto">
              <a:xfrm flipV="1">
                <a:off x="4062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63" name="Line 247"/>
              <p:cNvSpPr>
                <a:spLocks noChangeShapeType="1"/>
              </p:cNvSpPr>
              <p:nvPr/>
            </p:nvSpPr>
            <p:spPr bwMode="auto">
              <a:xfrm flipV="1">
                <a:off x="4075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64" name="Line 248"/>
              <p:cNvSpPr>
                <a:spLocks noChangeShapeType="1"/>
              </p:cNvSpPr>
              <p:nvPr/>
            </p:nvSpPr>
            <p:spPr bwMode="auto">
              <a:xfrm flipV="1">
                <a:off x="40846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65" name="Line 249"/>
              <p:cNvSpPr>
                <a:spLocks noChangeShapeType="1"/>
              </p:cNvSpPr>
              <p:nvPr/>
            </p:nvSpPr>
            <p:spPr bwMode="auto">
              <a:xfrm flipV="1">
                <a:off x="4095750" y="4508500"/>
                <a:ext cx="0" cy="14938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66" name="Line 250"/>
              <p:cNvSpPr>
                <a:spLocks noChangeShapeType="1"/>
              </p:cNvSpPr>
              <p:nvPr/>
            </p:nvSpPr>
            <p:spPr bwMode="auto">
              <a:xfrm flipV="1">
                <a:off x="4106863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67" name="Line 251"/>
              <p:cNvSpPr>
                <a:spLocks noChangeShapeType="1"/>
              </p:cNvSpPr>
              <p:nvPr/>
            </p:nvSpPr>
            <p:spPr bwMode="auto">
              <a:xfrm flipV="1">
                <a:off x="41179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68" name="Line 252"/>
              <p:cNvSpPr>
                <a:spLocks noChangeShapeType="1"/>
              </p:cNvSpPr>
              <p:nvPr/>
            </p:nvSpPr>
            <p:spPr bwMode="auto">
              <a:xfrm flipV="1">
                <a:off x="41290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69" name="Line 253"/>
              <p:cNvSpPr>
                <a:spLocks noChangeShapeType="1"/>
              </p:cNvSpPr>
              <p:nvPr/>
            </p:nvSpPr>
            <p:spPr bwMode="auto">
              <a:xfrm flipV="1">
                <a:off x="4141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70" name="Line 254"/>
              <p:cNvSpPr>
                <a:spLocks noChangeShapeType="1"/>
              </p:cNvSpPr>
              <p:nvPr/>
            </p:nvSpPr>
            <p:spPr bwMode="auto">
              <a:xfrm flipV="1">
                <a:off x="41989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71" name="Line 255"/>
              <p:cNvSpPr>
                <a:spLocks noChangeShapeType="1"/>
              </p:cNvSpPr>
              <p:nvPr/>
            </p:nvSpPr>
            <p:spPr bwMode="auto">
              <a:xfrm flipV="1">
                <a:off x="4210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72" name="Line 256"/>
              <p:cNvSpPr>
                <a:spLocks noChangeShapeType="1"/>
              </p:cNvSpPr>
              <p:nvPr/>
            </p:nvSpPr>
            <p:spPr bwMode="auto">
              <a:xfrm flipV="1">
                <a:off x="4221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73" name="Line 257"/>
              <p:cNvSpPr>
                <a:spLocks noChangeShapeType="1"/>
              </p:cNvSpPr>
              <p:nvPr/>
            </p:nvSpPr>
            <p:spPr bwMode="auto">
              <a:xfrm flipV="1">
                <a:off x="4232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74" name="Line 258"/>
              <p:cNvSpPr>
                <a:spLocks noChangeShapeType="1"/>
              </p:cNvSpPr>
              <p:nvPr/>
            </p:nvSpPr>
            <p:spPr bwMode="auto">
              <a:xfrm flipV="1">
                <a:off x="42560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75" name="Line 259"/>
              <p:cNvSpPr>
                <a:spLocks noChangeShapeType="1"/>
              </p:cNvSpPr>
              <p:nvPr/>
            </p:nvSpPr>
            <p:spPr bwMode="auto">
              <a:xfrm flipV="1">
                <a:off x="4278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76" name="Line 260"/>
              <p:cNvSpPr>
                <a:spLocks noChangeShapeType="1"/>
              </p:cNvSpPr>
              <p:nvPr/>
            </p:nvSpPr>
            <p:spPr bwMode="auto">
              <a:xfrm flipV="1">
                <a:off x="4300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77" name="Line 261"/>
              <p:cNvSpPr>
                <a:spLocks noChangeShapeType="1"/>
              </p:cNvSpPr>
              <p:nvPr/>
            </p:nvSpPr>
            <p:spPr bwMode="auto">
              <a:xfrm flipV="1">
                <a:off x="4313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78" name="Line 262"/>
              <p:cNvSpPr>
                <a:spLocks noChangeShapeType="1"/>
              </p:cNvSpPr>
              <p:nvPr/>
            </p:nvSpPr>
            <p:spPr bwMode="auto">
              <a:xfrm flipV="1">
                <a:off x="4324350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79" name="Line 263"/>
              <p:cNvSpPr>
                <a:spLocks noChangeShapeType="1"/>
              </p:cNvSpPr>
              <p:nvPr/>
            </p:nvSpPr>
            <p:spPr bwMode="auto">
              <a:xfrm flipV="1">
                <a:off x="43354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80" name="Line 264"/>
              <p:cNvSpPr>
                <a:spLocks noChangeShapeType="1"/>
              </p:cNvSpPr>
              <p:nvPr/>
            </p:nvSpPr>
            <p:spPr bwMode="auto">
              <a:xfrm flipV="1">
                <a:off x="43465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81" name="Line 265"/>
              <p:cNvSpPr>
                <a:spLocks noChangeShapeType="1"/>
              </p:cNvSpPr>
              <p:nvPr/>
            </p:nvSpPr>
            <p:spPr bwMode="auto">
              <a:xfrm flipV="1">
                <a:off x="436086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82" name="Line 266"/>
              <p:cNvSpPr>
                <a:spLocks noChangeShapeType="1"/>
              </p:cNvSpPr>
              <p:nvPr/>
            </p:nvSpPr>
            <p:spPr bwMode="auto">
              <a:xfrm flipV="1">
                <a:off x="43703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83" name="Line 267"/>
              <p:cNvSpPr>
                <a:spLocks noChangeShapeType="1"/>
              </p:cNvSpPr>
              <p:nvPr/>
            </p:nvSpPr>
            <p:spPr bwMode="auto">
              <a:xfrm flipV="1">
                <a:off x="4381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84" name="Line 268"/>
              <p:cNvSpPr>
                <a:spLocks noChangeShapeType="1"/>
              </p:cNvSpPr>
              <p:nvPr/>
            </p:nvSpPr>
            <p:spPr bwMode="auto">
              <a:xfrm flipV="1">
                <a:off x="43926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85" name="Line 269"/>
              <p:cNvSpPr>
                <a:spLocks noChangeShapeType="1"/>
              </p:cNvSpPr>
              <p:nvPr/>
            </p:nvSpPr>
            <p:spPr bwMode="auto">
              <a:xfrm flipV="1">
                <a:off x="4403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86" name="Line 270"/>
              <p:cNvSpPr>
                <a:spLocks noChangeShapeType="1"/>
              </p:cNvSpPr>
              <p:nvPr/>
            </p:nvSpPr>
            <p:spPr bwMode="auto">
              <a:xfrm flipV="1">
                <a:off x="441483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87" name="Line 271"/>
              <p:cNvSpPr>
                <a:spLocks noChangeShapeType="1"/>
              </p:cNvSpPr>
              <p:nvPr/>
            </p:nvSpPr>
            <p:spPr bwMode="auto">
              <a:xfrm flipV="1">
                <a:off x="44259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88" name="Line 272"/>
              <p:cNvSpPr>
                <a:spLocks noChangeShapeType="1"/>
              </p:cNvSpPr>
              <p:nvPr/>
            </p:nvSpPr>
            <p:spPr bwMode="auto">
              <a:xfrm flipV="1">
                <a:off x="4437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89" name="Line 273"/>
              <p:cNvSpPr>
                <a:spLocks noChangeShapeType="1"/>
              </p:cNvSpPr>
              <p:nvPr/>
            </p:nvSpPr>
            <p:spPr bwMode="auto">
              <a:xfrm flipV="1">
                <a:off x="4448175" y="5099050"/>
                <a:ext cx="0" cy="9032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90" name="Line 274"/>
              <p:cNvSpPr>
                <a:spLocks noChangeShapeType="1"/>
              </p:cNvSpPr>
              <p:nvPr/>
            </p:nvSpPr>
            <p:spPr bwMode="auto">
              <a:xfrm flipV="1">
                <a:off x="4460875" y="5756275"/>
                <a:ext cx="0" cy="24606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91" name="Line 275"/>
              <p:cNvSpPr>
                <a:spLocks noChangeShapeType="1"/>
              </p:cNvSpPr>
              <p:nvPr/>
            </p:nvSpPr>
            <p:spPr bwMode="auto">
              <a:xfrm flipV="1">
                <a:off x="4475163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92" name="Line 276"/>
              <p:cNvSpPr>
                <a:spLocks noChangeShapeType="1"/>
              </p:cNvSpPr>
              <p:nvPr/>
            </p:nvSpPr>
            <p:spPr bwMode="auto">
              <a:xfrm flipV="1">
                <a:off x="44958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93" name="Line 277"/>
              <p:cNvSpPr>
                <a:spLocks noChangeShapeType="1"/>
              </p:cNvSpPr>
              <p:nvPr/>
            </p:nvSpPr>
            <p:spPr bwMode="auto">
              <a:xfrm flipV="1">
                <a:off x="45180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94" name="Line 278"/>
              <p:cNvSpPr>
                <a:spLocks noChangeShapeType="1"/>
              </p:cNvSpPr>
              <p:nvPr/>
            </p:nvSpPr>
            <p:spPr bwMode="auto">
              <a:xfrm flipV="1">
                <a:off x="45291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95" name="Line 279"/>
              <p:cNvSpPr>
                <a:spLocks noChangeShapeType="1"/>
              </p:cNvSpPr>
              <p:nvPr/>
            </p:nvSpPr>
            <p:spPr bwMode="auto">
              <a:xfrm flipV="1">
                <a:off x="4540250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96" name="Line 280"/>
              <p:cNvSpPr>
                <a:spLocks noChangeShapeType="1"/>
              </p:cNvSpPr>
              <p:nvPr/>
            </p:nvSpPr>
            <p:spPr bwMode="auto">
              <a:xfrm flipV="1">
                <a:off x="4551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97" name="Line 281"/>
              <p:cNvSpPr>
                <a:spLocks noChangeShapeType="1"/>
              </p:cNvSpPr>
              <p:nvPr/>
            </p:nvSpPr>
            <p:spPr bwMode="auto">
              <a:xfrm flipV="1">
                <a:off x="4575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98" name="Line 282"/>
              <p:cNvSpPr>
                <a:spLocks noChangeShapeType="1"/>
              </p:cNvSpPr>
              <p:nvPr/>
            </p:nvSpPr>
            <p:spPr bwMode="auto">
              <a:xfrm flipV="1">
                <a:off x="4584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799" name="Line 283"/>
              <p:cNvSpPr>
                <a:spLocks noChangeShapeType="1"/>
              </p:cNvSpPr>
              <p:nvPr/>
            </p:nvSpPr>
            <p:spPr bwMode="auto">
              <a:xfrm flipV="1">
                <a:off x="4597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00" name="Line 284"/>
              <p:cNvSpPr>
                <a:spLocks noChangeShapeType="1"/>
              </p:cNvSpPr>
              <p:nvPr/>
            </p:nvSpPr>
            <p:spPr bwMode="auto">
              <a:xfrm flipV="1">
                <a:off x="4608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01" name="Line 285"/>
              <p:cNvSpPr>
                <a:spLocks noChangeShapeType="1"/>
              </p:cNvSpPr>
              <p:nvPr/>
            </p:nvSpPr>
            <p:spPr bwMode="auto">
              <a:xfrm flipV="1">
                <a:off x="4621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02" name="Line 286"/>
              <p:cNvSpPr>
                <a:spLocks noChangeShapeType="1"/>
              </p:cNvSpPr>
              <p:nvPr/>
            </p:nvSpPr>
            <p:spPr bwMode="auto">
              <a:xfrm flipV="1">
                <a:off x="4654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03" name="Line 287"/>
              <p:cNvSpPr>
                <a:spLocks noChangeShapeType="1"/>
              </p:cNvSpPr>
              <p:nvPr/>
            </p:nvSpPr>
            <p:spPr bwMode="auto">
              <a:xfrm flipV="1">
                <a:off x="4665663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04" name="Line 288"/>
              <p:cNvSpPr>
                <a:spLocks noChangeShapeType="1"/>
              </p:cNvSpPr>
              <p:nvPr/>
            </p:nvSpPr>
            <p:spPr bwMode="auto">
              <a:xfrm flipV="1">
                <a:off x="46767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05" name="Line 289"/>
              <p:cNvSpPr>
                <a:spLocks noChangeShapeType="1"/>
              </p:cNvSpPr>
              <p:nvPr/>
            </p:nvSpPr>
            <p:spPr bwMode="auto">
              <a:xfrm flipV="1">
                <a:off x="4689475" y="5981700"/>
                <a:ext cx="0" cy="20638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06" name="Line 290"/>
              <p:cNvSpPr>
                <a:spLocks noChangeShapeType="1"/>
              </p:cNvSpPr>
              <p:nvPr/>
            </p:nvSpPr>
            <p:spPr bwMode="auto">
              <a:xfrm flipV="1">
                <a:off x="4756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07" name="Line 291"/>
              <p:cNvSpPr>
                <a:spLocks noChangeShapeType="1"/>
              </p:cNvSpPr>
              <p:nvPr/>
            </p:nvSpPr>
            <p:spPr bwMode="auto">
              <a:xfrm flipV="1">
                <a:off x="4803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08" name="Line 292"/>
              <p:cNvSpPr>
                <a:spLocks noChangeShapeType="1"/>
              </p:cNvSpPr>
              <p:nvPr/>
            </p:nvSpPr>
            <p:spPr bwMode="auto">
              <a:xfrm flipV="1">
                <a:off x="4860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09" name="Line 293"/>
              <p:cNvSpPr>
                <a:spLocks noChangeShapeType="1"/>
              </p:cNvSpPr>
              <p:nvPr/>
            </p:nvSpPr>
            <p:spPr bwMode="auto">
              <a:xfrm flipV="1">
                <a:off x="48815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10" name="Line 294"/>
              <p:cNvSpPr>
                <a:spLocks noChangeShapeType="1"/>
              </p:cNvSpPr>
              <p:nvPr/>
            </p:nvSpPr>
            <p:spPr bwMode="auto">
              <a:xfrm flipV="1">
                <a:off x="4903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11" name="Line 295"/>
              <p:cNvSpPr>
                <a:spLocks noChangeShapeType="1"/>
              </p:cNvSpPr>
              <p:nvPr/>
            </p:nvSpPr>
            <p:spPr bwMode="auto">
              <a:xfrm flipV="1">
                <a:off x="4914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12" name="Line 296"/>
              <p:cNvSpPr>
                <a:spLocks noChangeShapeType="1"/>
              </p:cNvSpPr>
              <p:nvPr/>
            </p:nvSpPr>
            <p:spPr bwMode="auto">
              <a:xfrm flipV="1">
                <a:off x="4926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13" name="Line 297"/>
              <p:cNvSpPr>
                <a:spLocks noChangeShapeType="1"/>
              </p:cNvSpPr>
              <p:nvPr/>
            </p:nvSpPr>
            <p:spPr bwMode="auto">
              <a:xfrm flipV="1">
                <a:off x="4951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14" name="Line 298"/>
              <p:cNvSpPr>
                <a:spLocks noChangeShapeType="1"/>
              </p:cNvSpPr>
              <p:nvPr/>
            </p:nvSpPr>
            <p:spPr bwMode="auto">
              <a:xfrm flipV="1">
                <a:off x="4962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15" name="Line 299"/>
              <p:cNvSpPr>
                <a:spLocks noChangeShapeType="1"/>
              </p:cNvSpPr>
              <p:nvPr/>
            </p:nvSpPr>
            <p:spPr bwMode="auto">
              <a:xfrm flipV="1">
                <a:off x="49847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16" name="Line 300"/>
              <p:cNvSpPr>
                <a:spLocks noChangeShapeType="1"/>
              </p:cNvSpPr>
              <p:nvPr/>
            </p:nvSpPr>
            <p:spPr bwMode="auto">
              <a:xfrm flipV="1">
                <a:off x="49958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17" name="Line 301"/>
              <p:cNvSpPr>
                <a:spLocks noChangeShapeType="1"/>
              </p:cNvSpPr>
              <p:nvPr/>
            </p:nvSpPr>
            <p:spPr bwMode="auto">
              <a:xfrm flipV="1">
                <a:off x="50180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18" name="Line 302"/>
              <p:cNvSpPr>
                <a:spLocks noChangeShapeType="1"/>
              </p:cNvSpPr>
              <p:nvPr/>
            </p:nvSpPr>
            <p:spPr bwMode="auto">
              <a:xfrm flipV="1">
                <a:off x="50530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19" name="Line 303"/>
              <p:cNvSpPr>
                <a:spLocks noChangeShapeType="1"/>
              </p:cNvSpPr>
              <p:nvPr/>
            </p:nvSpPr>
            <p:spPr bwMode="auto">
              <a:xfrm flipV="1">
                <a:off x="5064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20" name="Line 304"/>
              <p:cNvSpPr>
                <a:spLocks noChangeShapeType="1"/>
              </p:cNvSpPr>
              <p:nvPr/>
            </p:nvSpPr>
            <p:spPr bwMode="auto">
              <a:xfrm flipV="1">
                <a:off x="50752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21" name="Line 305"/>
              <p:cNvSpPr>
                <a:spLocks noChangeShapeType="1"/>
              </p:cNvSpPr>
              <p:nvPr/>
            </p:nvSpPr>
            <p:spPr bwMode="auto">
              <a:xfrm flipV="1">
                <a:off x="5086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22" name="Line 306"/>
              <p:cNvSpPr>
                <a:spLocks noChangeShapeType="1"/>
              </p:cNvSpPr>
              <p:nvPr/>
            </p:nvSpPr>
            <p:spPr bwMode="auto">
              <a:xfrm flipV="1">
                <a:off x="5099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23" name="Line 307"/>
              <p:cNvSpPr>
                <a:spLocks noChangeShapeType="1"/>
              </p:cNvSpPr>
              <p:nvPr/>
            </p:nvSpPr>
            <p:spPr bwMode="auto">
              <a:xfrm flipV="1">
                <a:off x="5110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24" name="Line 308"/>
              <p:cNvSpPr>
                <a:spLocks noChangeShapeType="1"/>
              </p:cNvSpPr>
              <p:nvPr/>
            </p:nvSpPr>
            <p:spPr bwMode="auto">
              <a:xfrm flipV="1">
                <a:off x="51212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25" name="Line 309"/>
              <p:cNvSpPr>
                <a:spLocks noChangeShapeType="1"/>
              </p:cNvSpPr>
              <p:nvPr/>
            </p:nvSpPr>
            <p:spPr bwMode="auto">
              <a:xfrm flipV="1">
                <a:off x="51323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26" name="Line 310"/>
              <p:cNvSpPr>
                <a:spLocks noChangeShapeType="1"/>
              </p:cNvSpPr>
              <p:nvPr/>
            </p:nvSpPr>
            <p:spPr bwMode="auto">
              <a:xfrm flipV="1">
                <a:off x="5143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27" name="Line 311"/>
              <p:cNvSpPr>
                <a:spLocks noChangeShapeType="1"/>
              </p:cNvSpPr>
              <p:nvPr/>
            </p:nvSpPr>
            <p:spPr bwMode="auto">
              <a:xfrm flipV="1">
                <a:off x="51562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28" name="Line 312"/>
              <p:cNvSpPr>
                <a:spLocks noChangeShapeType="1"/>
              </p:cNvSpPr>
              <p:nvPr/>
            </p:nvSpPr>
            <p:spPr bwMode="auto">
              <a:xfrm flipV="1">
                <a:off x="51673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29" name="Line 313"/>
              <p:cNvSpPr>
                <a:spLocks noChangeShapeType="1"/>
              </p:cNvSpPr>
              <p:nvPr/>
            </p:nvSpPr>
            <p:spPr bwMode="auto">
              <a:xfrm flipV="1">
                <a:off x="5178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30" name="Line 314"/>
              <p:cNvSpPr>
                <a:spLocks noChangeShapeType="1"/>
              </p:cNvSpPr>
              <p:nvPr/>
            </p:nvSpPr>
            <p:spPr bwMode="auto">
              <a:xfrm flipV="1">
                <a:off x="5189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31" name="Line 315"/>
              <p:cNvSpPr>
                <a:spLocks noChangeShapeType="1"/>
              </p:cNvSpPr>
              <p:nvPr/>
            </p:nvSpPr>
            <p:spPr bwMode="auto">
              <a:xfrm flipV="1">
                <a:off x="5246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32" name="Line 316"/>
              <p:cNvSpPr>
                <a:spLocks noChangeShapeType="1"/>
              </p:cNvSpPr>
              <p:nvPr/>
            </p:nvSpPr>
            <p:spPr bwMode="auto">
              <a:xfrm flipV="1">
                <a:off x="5257800" y="5873750"/>
                <a:ext cx="0" cy="1285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33" name="Line 317"/>
              <p:cNvSpPr>
                <a:spLocks noChangeShapeType="1"/>
              </p:cNvSpPr>
              <p:nvPr/>
            </p:nvSpPr>
            <p:spPr bwMode="auto">
              <a:xfrm flipV="1">
                <a:off x="5270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34" name="Line 318"/>
              <p:cNvSpPr>
                <a:spLocks noChangeShapeType="1"/>
              </p:cNvSpPr>
              <p:nvPr/>
            </p:nvSpPr>
            <p:spPr bwMode="auto">
              <a:xfrm flipV="1">
                <a:off x="5292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35" name="Line 319"/>
              <p:cNvSpPr>
                <a:spLocks noChangeShapeType="1"/>
              </p:cNvSpPr>
              <p:nvPr/>
            </p:nvSpPr>
            <p:spPr bwMode="auto">
              <a:xfrm flipV="1">
                <a:off x="53038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36" name="Line 320"/>
              <p:cNvSpPr>
                <a:spLocks noChangeShapeType="1"/>
              </p:cNvSpPr>
              <p:nvPr/>
            </p:nvSpPr>
            <p:spPr bwMode="auto">
              <a:xfrm flipV="1">
                <a:off x="5326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37" name="Line 321"/>
              <p:cNvSpPr>
                <a:spLocks noChangeShapeType="1"/>
              </p:cNvSpPr>
              <p:nvPr/>
            </p:nvSpPr>
            <p:spPr bwMode="auto">
              <a:xfrm flipV="1">
                <a:off x="5337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38" name="Line 322"/>
              <p:cNvSpPr>
                <a:spLocks noChangeShapeType="1"/>
              </p:cNvSpPr>
              <p:nvPr/>
            </p:nvSpPr>
            <p:spPr bwMode="auto">
              <a:xfrm flipV="1">
                <a:off x="53609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39" name="Line 323"/>
              <p:cNvSpPr>
                <a:spLocks noChangeShapeType="1"/>
              </p:cNvSpPr>
              <p:nvPr/>
            </p:nvSpPr>
            <p:spPr bwMode="auto">
              <a:xfrm flipV="1">
                <a:off x="53705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40" name="Line 324"/>
              <p:cNvSpPr>
                <a:spLocks noChangeShapeType="1"/>
              </p:cNvSpPr>
              <p:nvPr/>
            </p:nvSpPr>
            <p:spPr bwMode="auto">
              <a:xfrm flipV="1">
                <a:off x="5381625" y="3014663"/>
                <a:ext cx="0" cy="298767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41" name="Line 325"/>
              <p:cNvSpPr>
                <a:spLocks noChangeShapeType="1"/>
              </p:cNvSpPr>
              <p:nvPr/>
            </p:nvSpPr>
            <p:spPr bwMode="auto">
              <a:xfrm flipV="1">
                <a:off x="5394325" y="4911725"/>
                <a:ext cx="0" cy="109061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42" name="Line 326"/>
              <p:cNvSpPr>
                <a:spLocks noChangeShapeType="1"/>
              </p:cNvSpPr>
              <p:nvPr/>
            </p:nvSpPr>
            <p:spPr bwMode="auto">
              <a:xfrm flipV="1">
                <a:off x="5407025" y="5845175"/>
                <a:ext cx="0" cy="157163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43" name="Line 327"/>
              <p:cNvSpPr>
                <a:spLocks noChangeShapeType="1"/>
              </p:cNvSpPr>
              <p:nvPr/>
            </p:nvSpPr>
            <p:spPr bwMode="auto">
              <a:xfrm flipV="1">
                <a:off x="54181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44" name="Line 328"/>
              <p:cNvSpPr>
                <a:spLocks noChangeShapeType="1"/>
              </p:cNvSpPr>
              <p:nvPr/>
            </p:nvSpPr>
            <p:spPr bwMode="auto">
              <a:xfrm flipV="1">
                <a:off x="5462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45" name="Line 329"/>
              <p:cNvSpPr>
                <a:spLocks noChangeShapeType="1"/>
              </p:cNvSpPr>
              <p:nvPr/>
            </p:nvSpPr>
            <p:spPr bwMode="auto">
              <a:xfrm flipV="1">
                <a:off x="5475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46" name="Line 330"/>
              <p:cNvSpPr>
                <a:spLocks noChangeShapeType="1"/>
              </p:cNvSpPr>
              <p:nvPr/>
            </p:nvSpPr>
            <p:spPr bwMode="auto">
              <a:xfrm flipV="1">
                <a:off x="54848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47" name="Line 331"/>
              <p:cNvSpPr>
                <a:spLocks noChangeShapeType="1"/>
              </p:cNvSpPr>
              <p:nvPr/>
            </p:nvSpPr>
            <p:spPr bwMode="auto">
              <a:xfrm flipV="1">
                <a:off x="5497513" y="5922963"/>
                <a:ext cx="0" cy="7937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48" name="Line 332"/>
              <p:cNvSpPr>
                <a:spLocks noChangeShapeType="1"/>
              </p:cNvSpPr>
              <p:nvPr/>
            </p:nvSpPr>
            <p:spPr bwMode="auto">
              <a:xfrm flipV="1">
                <a:off x="550862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49" name="Line 333"/>
              <p:cNvSpPr>
                <a:spLocks noChangeShapeType="1"/>
              </p:cNvSpPr>
              <p:nvPr/>
            </p:nvSpPr>
            <p:spPr bwMode="auto">
              <a:xfrm flipV="1">
                <a:off x="5519738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50" name="Line 334"/>
              <p:cNvSpPr>
                <a:spLocks noChangeShapeType="1"/>
              </p:cNvSpPr>
              <p:nvPr/>
            </p:nvSpPr>
            <p:spPr bwMode="auto">
              <a:xfrm flipV="1">
                <a:off x="5553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51" name="Line 335"/>
              <p:cNvSpPr>
                <a:spLocks noChangeShapeType="1"/>
              </p:cNvSpPr>
              <p:nvPr/>
            </p:nvSpPr>
            <p:spPr bwMode="auto">
              <a:xfrm flipV="1">
                <a:off x="5599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52" name="Line 336"/>
              <p:cNvSpPr>
                <a:spLocks noChangeShapeType="1"/>
              </p:cNvSpPr>
              <p:nvPr/>
            </p:nvSpPr>
            <p:spPr bwMode="auto">
              <a:xfrm flipV="1">
                <a:off x="5611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53" name="Line 337"/>
              <p:cNvSpPr>
                <a:spLocks noChangeShapeType="1"/>
              </p:cNvSpPr>
              <p:nvPr/>
            </p:nvSpPr>
            <p:spPr bwMode="auto">
              <a:xfrm flipV="1">
                <a:off x="5634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54" name="Line 338"/>
              <p:cNvSpPr>
                <a:spLocks noChangeShapeType="1"/>
              </p:cNvSpPr>
              <p:nvPr/>
            </p:nvSpPr>
            <p:spPr bwMode="auto">
              <a:xfrm flipV="1">
                <a:off x="5667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55" name="Line 339"/>
              <p:cNvSpPr>
                <a:spLocks noChangeShapeType="1"/>
              </p:cNvSpPr>
              <p:nvPr/>
            </p:nvSpPr>
            <p:spPr bwMode="auto">
              <a:xfrm flipV="1">
                <a:off x="56784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56" name="Line 340"/>
              <p:cNvSpPr>
                <a:spLocks noChangeShapeType="1"/>
              </p:cNvSpPr>
              <p:nvPr/>
            </p:nvSpPr>
            <p:spPr bwMode="auto">
              <a:xfrm flipV="1">
                <a:off x="5726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57" name="Line 341"/>
              <p:cNvSpPr>
                <a:spLocks noChangeShapeType="1"/>
              </p:cNvSpPr>
              <p:nvPr/>
            </p:nvSpPr>
            <p:spPr bwMode="auto">
              <a:xfrm flipV="1">
                <a:off x="5737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58" name="Line 342"/>
              <p:cNvSpPr>
                <a:spLocks noChangeShapeType="1"/>
              </p:cNvSpPr>
              <p:nvPr/>
            </p:nvSpPr>
            <p:spPr bwMode="auto">
              <a:xfrm flipV="1">
                <a:off x="5748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59" name="Line 343"/>
              <p:cNvSpPr>
                <a:spLocks noChangeShapeType="1"/>
              </p:cNvSpPr>
              <p:nvPr/>
            </p:nvSpPr>
            <p:spPr bwMode="auto">
              <a:xfrm flipV="1">
                <a:off x="5761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60" name="Line 344"/>
              <p:cNvSpPr>
                <a:spLocks noChangeShapeType="1"/>
              </p:cNvSpPr>
              <p:nvPr/>
            </p:nvSpPr>
            <p:spPr bwMode="auto">
              <a:xfrm flipV="1">
                <a:off x="57705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61" name="Line 345"/>
              <p:cNvSpPr>
                <a:spLocks noChangeShapeType="1"/>
              </p:cNvSpPr>
              <p:nvPr/>
            </p:nvSpPr>
            <p:spPr bwMode="auto">
              <a:xfrm flipV="1">
                <a:off x="5815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62" name="Line 346"/>
              <p:cNvSpPr>
                <a:spLocks noChangeShapeType="1"/>
              </p:cNvSpPr>
              <p:nvPr/>
            </p:nvSpPr>
            <p:spPr bwMode="auto">
              <a:xfrm flipV="1">
                <a:off x="5837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63" name="Line 347"/>
              <p:cNvSpPr>
                <a:spLocks noChangeShapeType="1"/>
              </p:cNvSpPr>
              <p:nvPr/>
            </p:nvSpPr>
            <p:spPr bwMode="auto">
              <a:xfrm flipV="1">
                <a:off x="5861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64" name="Line 348"/>
              <p:cNvSpPr>
                <a:spLocks noChangeShapeType="1"/>
              </p:cNvSpPr>
              <p:nvPr/>
            </p:nvSpPr>
            <p:spPr bwMode="auto">
              <a:xfrm flipV="1">
                <a:off x="5895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65" name="Line 349"/>
              <p:cNvSpPr>
                <a:spLocks noChangeShapeType="1"/>
              </p:cNvSpPr>
              <p:nvPr/>
            </p:nvSpPr>
            <p:spPr bwMode="auto">
              <a:xfrm flipV="1">
                <a:off x="59404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66" name="Line 350"/>
              <p:cNvSpPr>
                <a:spLocks noChangeShapeType="1"/>
              </p:cNvSpPr>
              <p:nvPr/>
            </p:nvSpPr>
            <p:spPr bwMode="auto">
              <a:xfrm flipV="1">
                <a:off x="59531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67" name="Line 351"/>
              <p:cNvSpPr>
                <a:spLocks noChangeShapeType="1"/>
              </p:cNvSpPr>
              <p:nvPr/>
            </p:nvSpPr>
            <p:spPr bwMode="auto">
              <a:xfrm flipV="1">
                <a:off x="5975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68" name="Line 352"/>
              <p:cNvSpPr>
                <a:spLocks noChangeShapeType="1"/>
              </p:cNvSpPr>
              <p:nvPr/>
            </p:nvSpPr>
            <p:spPr bwMode="auto">
              <a:xfrm flipV="1">
                <a:off x="59864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69" name="Line 353"/>
              <p:cNvSpPr>
                <a:spLocks noChangeShapeType="1"/>
              </p:cNvSpPr>
              <p:nvPr/>
            </p:nvSpPr>
            <p:spPr bwMode="auto">
              <a:xfrm flipV="1">
                <a:off x="6008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70" name="Line 354"/>
              <p:cNvSpPr>
                <a:spLocks noChangeShapeType="1"/>
              </p:cNvSpPr>
              <p:nvPr/>
            </p:nvSpPr>
            <p:spPr bwMode="auto">
              <a:xfrm flipV="1">
                <a:off x="6032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71" name="Line 355"/>
              <p:cNvSpPr>
                <a:spLocks noChangeShapeType="1"/>
              </p:cNvSpPr>
              <p:nvPr/>
            </p:nvSpPr>
            <p:spPr bwMode="auto">
              <a:xfrm flipV="1">
                <a:off x="6043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72" name="Line 356"/>
              <p:cNvSpPr>
                <a:spLocks noChangeShapeType="1"/>
              </p:cNvSpPr>
              <p:nvPr/>
            </p:nvSpPr>
            <p:spPr bwMode="auto">
              <a:xfrm flipV="1">
                <a:off x="6054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73" name="Line 357"/>
              <p:cNvSpPr>
                <a:spLocks noChangeShapeType="1"/>
              </p:cNvSpPr>
              <p:nvPr/>
            </p:nvSpPr>
            <p:spPr bwMode="auto">
              <a:xfrm flipV="1">
                <a:off x="60785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74" name="Line 358"/>
              <p:cNvSpPr>
                <a:spLocks noChangeShapeType="1"/>
              </p:cNvSpPr>
              <p:nvPr/>
            </p:nvSpPr>
            <p:spPr bwMode="auto">
              <a:xfrm flipV="1">
                <a:off x="61007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75" name="Line 359"/>
              <p:cNvSpPr>
                <a:spLocks noChangeShapeType="1"/>
              </p:cNvSpPr>
              <p:nvPr/>
            </p:nvSpPr>
            <p:spPr bwMode="auto">
              <a:xfrm flipV="1">
                <a:off x="6111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76" name="Line 360"/>
              <p:cNvSpPr>
                <a:spLocks noChangeShapeType="1"/>
              </p:cNvSpPr>
              <p:nvPr/>
            </p:nvSpPr>
            <p:spPr bwMode="auto">
              <a:xfrm flipV="1">
                <a:off x="6122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77" name="Line 361"/>
              <p:cNvSpPr>
                <a:spLocks noChangeShapeType="1"/>
              </p:cNvSpPr>
              <p:nvPr/>
            </p:nvSpPr>
            <p:spPr bwMode="auto">
              <a:xfrm flipV="1">
                <a:off x="6156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78" name="Line 362"/>
              <p:cNvSpPr>
                <a:spLocks noChangeShapeType="1"/>
              </p:cNvSpPr>
              <p:nvPr/>
            </p:nvSpPr>
            <p:spPr bwMode="auto">
              <a:xfrm flipV="1">
                <a:off x="6167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79" name="Line 363"/>
              <p:cNvSpPr>
                <a:spLocks noChangeShapeType="1"/>
              </p:cNvSpPr>
              <p:nvPr/>
            </p:nvSpPr>
            <p:spPr bwMode="auto">
              <a:xfrm flipV="1">
                <a:off x="6178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80" name="Line 364"/>
              <p:cNvSpPr>
                <a:spLocks noChangeShapeType="1"/>
              </p:cNvSpPr>
              <p:nvPr/>
            </p:nvSpPr>
            <p:spPr bwMode="auto">
              <a:xfrm flipV="1">
                <a:off x="61928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81" name="Line 365"/>
              <p:cNvSpPr>
                <a:spLocks noChangeShapeType="1"/>
              </p:cNvSpPr>
              <p:nvPr/>
            </p:nvSpPr>
            <p:spPr bwMode="auto">
              <a:xfrm flipV="1">
                <a:off x="6203950" y="4027488"/>
                <a:ext cx="0" cy="197485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82" name="Line 366"/>
              <p:cNvSpPr>
                <a:spLocks noChangeShapeType="1"/>
              </p:cNvSpPr>
              <p:nvPr/>
            </p:nvSpPr>
            <p:spPr bwMode="auto">
              <a:xfrm flipV="1">
                <a:off x="6215063" y="5256213"/>
                <a:ext cx="0" cy="74612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83" name="Line 367"/>
              <p:cNvSpPr>
                <a:spLocks noChangeShapeType="1"/>
              </p:cNvSpPr>
              <p:nvPr/>
            </p:nvSpPr>
            <p:spPr bwMode="auto">
              <a:xfrm flipV="1">
                <a:off x="6237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84" name="Line 368"/>
              <p:cNvSpPr>
                <a:spLocks noChangeShapeType="1"/>
              </p:cNvSpPr>
              <p:nvPr/>
            </p:nvSpPr>
            <p:spPr bwMode="auto">
              <a:xfrm flipV="1">
                <a:off x="6281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85" name="Line 369"/>
              <p:cNvSpPr>
                <a:spLocks noChangeShapeType="1"/>
              </p:cNvSpPr>
              <p:nvPr/>
            </p:nvSpPr>
            <p:spPr bwMode="auto">
              <a:xfrm flipV="1">
                <a:off x="6305550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86" name="Line 370"/>
              <p:cNvSpPr>
                <a:spLocks noChangeShapeType="1"/>
              </p:cNvSpPr>
              <p:nvPr/>
            </p:nvSpPr>
            <p:spPr bwMode="auto">
              <a:xfrm flipV="1">
                <a:off x="63182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87" name="Line 371"/>
              <p:cNvSpPr>
                <a:spLocks noChangeShapeType="1"/>
              </p:cNvSpPr>
              <p:nvPr/>
            </p:nvSpPr>
            <p:spPr bwMode="auto">
              <a:xfrm flipV="1">
                <a:off x="6327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88" name="Line 372"/>
              <p:cNvSpPr>
                <a:spLocks noChangeShapeType="1"/>
              </p:cNvSpPr>
              <p:nvPr/>
            </p:nvSpPr>
            <p:spPr bwMode="auto">
              <a:xfrm flipV="1">
                <a:off x="6375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89" name="Line 373"/>
              <p:cNvSpPr>
                <a:spLocks noChangeShapeType="1"/>
              </p:cNvSpPr>
              <p:nvPr/>
            </p:nvSpPr>
            <p:spPr bwMode="auto">
              <a:xfrm flipV="1">
                <a:off x="6432550" y="5845175"/>
                <a:ext cx="0" cy="157163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90" name="Line 374"/>
              <p:cNvSpPr>
                <a:spLocks noChangeShapeType="1"/>
              </p:cNvSpPr>
              <p:nvPr/>
            </p:nvSpPr>
            <p:spPr bwMode="auto">
              <a:xfrm flipV="1">
                <a:off x="6442075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91" name="Line 375"/>
              <p:cNvSpPr>
                <a:spLocks noChangeShapeType="1"/>
              </p:cNvSpPr>
              <p:nvPr/>
            </p:nvSpPr>
            <p:spPr bwMode="auto">
              <a:xfrm flipV="1">
                <a:off x="6453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92" name="Line 376"/>
              <p:cNvSpPr>
                <a:spLocks noChangeShapeType="1"/>
              </p:cNvSpPr>
              <p:nvPr/>
            </p:nvSpPr>
            <p:spPr bwMode="auto">
              <a:xfrm flipV="1">
                <a:off x="6510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93" name="Line 377"/>
              <p:cNvSpPr>
                <a:spLocks noChangeShapeType="1"/>
              </p:cNvSpPr>
              <p:nvPr/>
            </p:nvSpPr>
            <p:spPr bwMode="auto">
              <a:xfrm flipV="1">
                <a:off x="6546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94" name="Line 378"/>
              <p:cNvSpPr>
                <a:spLocks noChangeShapeType="1"/>
              </p:cNvSpPr>
              <p:nvPr/>
            </p:nvSpPr>
            <p:spPr bwMode="auto">
              <a:xfrm flipV="1">
                <a:off x="6567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95" name="Line 379"/>
              <p:cNvSpPr>
                <a:spLocks noChangeShapeType="1"/>
              </p:cNvSpPr>
              <p:nvPr/>
            </p:nvSpPr>
            <p:spPr bwMode="auto">
              <a:xfrm flipV="1">
                <a:off x="6600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96" name="Line 380"/>
              <p:cNvSpPr>
                <a:spLocks noChangeShapeType="1"/>
              </p:cNvSpPr>
              <p:nvPr/>
            </p:nvSpPr>
            <p:spPr bwMode="auto">
              <a:xfrm flipV="1">
                <a:off x="6634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97" name="Line 381"/>
              <p:cNvSpPr>
                <a:spLocks noChangeShapeType="1"/>
              </p:cNvSpPr>
              <p:nvPr/>
            </p:nvSpPr>
            <p:spPr bwMode="auto">
              <a:xfrm flipV="1">
                <a:off x="6661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98" name="Line 382"/>
              <p:cNvSpPr>
                <a:spLocks noChangeShapeType="1"/>
              </p:cNvSpPr>
              <p:nvPr/>
            </p:nvSpPr>
            <p:spPr bwMode="auto">
              <a:xfrm flipV="1">
                <a:off x="6670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899" name="Line 383"/>
              <p:cNvSpPr>
                <a:spLocks noChangeShapeType="1"/>
              </p:cNvSpPr>
              <p:nvPr/>
            </p:nvSpPr>
            <p:spPr bwMode="auto">
              <a:xfrm flipV="1">
                <a:off x="6681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00" name="Line 384"/>
              <p:cNvSpPr>
                <a:spLocks noChangeShapeType="1"/>
              </p:cNvSpPr>
              <p:nvPr/>
            </p:nvSpPr>
            <p:spPr bwMode="auto">
              <a:xfrm flipV="1">
                <a:off x="6704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01" name="Line 385"/>
              <p:cNvSpPr>
                <a:spLocks noChangeShapeType="1"/>
              </p:cNvSpPr>
              <p:nvPr/>
            </p:nvSpPr>
            <p:spPr bwMode="auto">
              <a:xfrm flipV="1">
                <a:off x="6726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02" name="Line 386"/>
              <p:cNvSpPr>
                <a:spLocks noChangeShapeType="1"/>
              </p:cNvSpPr>
              <p:nvPr/>
            </p:nvSpPr>
            <p:spPr bwMode="auto">
              <a:xfrm flipV="1">
                <a:off x="6794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03" name="Line 387"/>
              <p:cNvSpPr>
                <a:spLocks noChangeShapeType="1"/>
              </p:cNvSpPr>
              <p:nvPr/>
            </p:nvSpPr>
            <p:spPr bwMode="auto">
              <a:xfrm flipV="1">
                <a:off x="6805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04" name="Line 388"/>
              <p:cNvSpPr>
                <a:spLocks noChangeShapeType="1"/>
              </p:cNvSpPr>
              <p:nvPr/>
            </p:nvSpPr>
            <p:spPr bwMode="auto">
              <a:xfrm flipV="1">
                <a:off x="6818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05" name="Line 389"/>
              <p:cNvSpPr>
                <a:spLocks noChangeShapeType="1"/>
              </p:cNvSpPr>
              <p:nvPr/>
            </p:nvSpPr>
            <p:spPr bwMode="auto">
              <a:xfrm flipV="1">
                <a:off x="6829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06" name="Line 390"/>
              <p:cNvSpPr>
                <a:spLocks noChangeShapeType="1"/>
              </p:cNvSpPr>
              <p:nvPr/>
            </p:nvSpPr>
            <p:spPr bwMode="auto">
              <a:xfrm flipV="1">
                <a:off x="6919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07" name="Line 391"/>
              <p:cNvSpPr>
                <a:spLocks noChangeShapeType="1"/>
              </p:cNvSpPr>
              <p:nvPr/>
            </p:nvSpPr>
            <p:spPr bwMode="auto">
              <a:xfrm flipV="1">
                <a:off x="6932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08" name="Line 392"/>
              <p:cNvSpPr>
                <a:spLocks noChangeShapeType="1"/>
              </p:cNvSpPr>
              <p:nvPr/>
            </p:nvSpPr>
            <p:spPr bwMode="auto">
              <a:xfrm flipV="1">
                <a:off x="69897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09" name="Line 393"/>
              <p:cNvSpPr>
                <a:spLocks noChangeShapeType="1"/>
              </p:cNvSpPr>
              <p:nvPr/>
            </p:nvSpPr>
            <p:spPr bwMode="auto">
              <a:xfrm flipV="1">
                <a:off x="70008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10" name="Line 394"/>
              <p:cNvSpPr>
                <a:spLocks noChangeShapeType="1"/>
              </p:cNvSpPr>
              <p:nvPr/>
            </p:nvSpPr>
            <p:spPr bwMode="auto">
              <a:xfrm flipV="1">
                <a:off x="7011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11" name="Line 395"/>
              <p:cNvSpPr>
                <a:spLocks noChangeShapeType="1"/>
              </p:cNvSpPr>
              <p:nvPr/>
            </p:nvSpPr>
            <p:spPr bwMode="auto">
              <a:xfrm flipV="1">
                <a:off x="7034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12" name="Line 396"/>
              <p:cNvSpPr>
                <a:spLocks noChangeShapeType="1"/>
              </p:cNvSpPr>
              <p:nvPr/>
            </p:nvSpPr>
            <p:spPr bwMode="auto">
              <a:xfrm flipV="1">
                <a:off x="70469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13" name="Line 397"/>
              <p:cNvSpPr>
                <a:spLocks noChangeShapeType="1"/>
              </p:cNvSpPr>
              <p:nvPr/>
            </p:nvSpPr>
            <p:spPr bwMode="auto">
              <a:xfrm flipV="1">
                <a:off x="7056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14" name="Line 398"/>
              <p:cNvSpPr>
                <a:spLocks noChangeShapeType="1"/>
              </p:cNvSpPr>
              <p:nvPr/>
            </p:nvSpPr>
            <p:spPr bwMode="auto">
              <a:xfrm flipV="1">
                <a:off x="70675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15" name="Line 399"/>
              <p:cNvSpPr>
                <a:spLocks noChangeShapeType="1"/>
              </p:cNvSpPr>
              <p:nvPr/>
            </p:nvSpPr>
            <p:spPr bwMode="auto">
              <a:xfrm flipV="1">
                <a:off x="7104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16" name="Line 400"/>
              <p:cNvSpPr>
                <a:spLocks noChangeShapeType="1"/>
              </p:cNvSpPr>
              <p:nvPr/>
            </p:nvSpPr>
            <p:spPr bwMode="auto">
              <a:xfrm flipV="1">
                <a:off x="7126288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17" name="Line 401"/>
              <p:cNvSpPr>
                <a:spLocks noChangeShapeType="1"/>
              </p:cNvSpPr>
              <p:nvPr/>
            </p:nvSpPr>
            <p:spPr bwMode="auto">
              <a:xfrm flipV="1">
                <a:off x="71374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18" name="Line 402"/>
              <p:cNvSpPr>
                <a:spLocks noChangeShapeType="1"/>
              </p:cNvSpPr>
              <p:nvPr/>
            </p:nvSpPr>
            <p:spPr bwMode="auto">
              <a:xfrm flipV="1">
                <a:off x="7148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19" name="Line 403"/>
              <p:cNvSpPr>
                <a:spLocks noChangeShapeType="1"/>
              </p:cNvSpPr>
              <p:nvPr/>
            </p:nvSpPr>
            <p:spPr bwMode="auto">
              <a:xfrm flipV="1">
                <a:off x="7218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20" name="Line 404"/>
              <p:cNvSpPr>
                <a:spLocks noChangeShapeType="1"/>
              </p:cNvSpPr>
              <p:nvPr/>
            </p:nvSpPr>
            <p:spPr bwMode="auto">
              <a:xfrm flipV="1">
                <a:off x="72278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21" name="Line 405"/>
              <p:cNvSpPr>
                <a:spLocks noChangeShapeType="1"/>
              </p:cNvSpPr>
              <p:nvPr/>
            </p:nvSpPr>
            <p:spPr bwMode="auto">
              <a:xfrm flipV="1">
                <a:off x="7239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22" name="Line 406"/>
              <p:cNvSpPr>
                <a:spLocks noChangeShapeType="1"/>
              </p:cNvSpPr>
              <p:nvPr/>
            </p:nvSpPr>
            <p:spPr bwMode="auto">
              <a:xfrm flipV="1">
                <a:off x="7250113" y="5775325"/>
                <a:ext cx="0" cy="22701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23" name="Line 407"/>
              <p:cNvSpPr>
                <a:spLocks noChangeShapeType="1"/>
              </p:cNvSpPr>
              <p:nvPr/>
            </p:nvSpPr>
            <p:spPr bwMode="auto">
              <a:xfrm flipV="1">
                <a:off x="7261225" y="5873750"/>
                <a:ext cx="0" cy="1285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24" name="Line 408"/>
              <p:cNvSpPr>
                <a:spLocks noChangeShapeType="1"/>
              </p:cNvSpPr>
              <p:nvPr/>
            </p:nvSpPr>
            <p:spPr bwMode="auto">
              <a:xfrm flipV="1">
                <a:off x="7272338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25" name="Line 409"/>
              <p:cNvSpPr>
                <a:spLocks noChangeShapeType="1"/>
              </p:cNvSpPr>
              <p:nvPr/>
            </p:nvSpPr>
            <p:spPr bwMode="auto">
              <a:xfrm flipV="1">
                <a:off x="72850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26" name="Line 410"/>
              <p:cNvSpPr>
                <a:spLocks noChangeShapeType="1"/>
              </p:cNvSpPr>
              <p:nvPr/>
            </p:nvSpPr>
            <p:spPr bwMode="auto">
              <a:xfrm flipV="1">
                <a:off x="7364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27" name="Line 411"/>
              <p:cNvSpPr>
                <a:spLocks noChangeShapeType="1"/>
              </p:cNvSpPr>
              <p:nvPr/>
            </p:nvSpPr>
            <p:spPr bwMode="auto">
              <a:xfrm flipV="1">
                <a:off x="7375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28" name="Line 412"/>
              <p:cNvSpPr>
                <a:spLocks noChangeShapeType="1"/>
              </p:cNvSpPr>
              <p:nvPr/>
            </p:nvSpPr>
            <p:spPr bwMode="auto">
              <a:xfrm flipV="1">
                <a:off x="7386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29" name="Line 413"/>
              <p:cNvSpPr>
                <a:spLocks noChangeShapeType="1"/>
              </p:cNvSpPr>
              <p:nvPr/>
            </p:nvSpPr>
            <p:spPr bwMode="auto">
              <a:xfrm flipV="1">
                <a:off x="7432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30" name="Line 414"/>
              <p:cNvSpPr>
                <a:spLocks noChangeShapeType="1"/>
              </p:cNvSpPr>
              <p:nvPr/>
            </p:nvSpPr>
            <p:spPr bwMode="auto">
              <a:xfrm flipV="1">
                <a:off x="7683500" y="5951538"/>
                <a:ext cx="0" cy="508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31" name="Line 415"/>
              <p:cNvSpPr>
                <a:spLocks noChangeShapeType="1"/>
              </p:cNvSpPr>
              <p:nvPr/>
            </p:nvSpPr>
            <p:spPr bwMode="auto">
              <a:xfrm flipV="1">
                <a:off x="7694613" y="5981700"/>
                <a:ext cx="0" cy="206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32" name="Line 416"/>
              <p:cNvSpPr>
                <a:spLocks noChangeShapeType="1"/>
              </p:cNvSpPr>
              <p:nvPr/>
            </p:nvSpPr>
            <p:spPr bwMode="auto">
              <a:xfrm flipV="1">
                <a:off x="7762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33" name="Line 417"/>
              <p:cNvSpPr>
                <a:spLocks noChangeShapeType="1"/>
              </p:cNvSpPr>
              <p:nvPr/>
            </p:nvSpPr>
            <p:spPr bwMode="auto">
              <a:xfrm flipV="1">
                <a:off x="7786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34" name="Line 418"/>
              <p:cNvSpPr>
                <a:spLocks noChangeShapeType="1"/>
              </p:cNvSpPr>
              <p:nvPr/>
            </p:nvSpPr>
            <p:spPr bwMode="auto">
              <a:xfrm flipV="1">
                <a:off x="8058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35" name="Line 419"/>
              <p:cNvSpPr>
                <a:spLocks noChangeShapeType="1"/>
              </p:cNvSpPr>
              <p:nvPr/>
            </p:nvSpPr>
            <p:spPr bwMode="auto">
              <a:xfrm flipV="1">
                <a:off x="8172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36" name="Line 420"/>
              <p:cNvSpPr>
                <a:spLocks noChangeShapeType="1"/>
              </p:cNvSpPr>
              <p:nvPr/>
            </p:nvSpPr>
            <p:spPr bwMode="auto">
              <a:xfrm flipV="1">
                <a:off x="8275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37" name="Line 421"/>
              <p:cNvSpPr>
                <a:spLocks noChangeShapeType="1"/>
              </p:cNvSpPr>
              <p:nvPr/>
            </p:nvSpPr>
            <p:spPr bwMode="auto">
              <a:xfrm flipV="1">
                <a:off x="85137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38" name="Line 422"/>
              <p:cNvSpPr>
                <a:spLocks noChangeShapeType="1"/>
              </p:cNvSpPr>
              <p:nvPr/>
            </p:nvSpPr>
            <p:spPr bwMode="auto">
              <a:xfrm>
                <a:off x="5292725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39" name="Line 423"/>
              <p:cNvSpPr>
                <a:spLocks noChangeShapeType="1"/>
              </p:cNvSpPr>
              <p:nvPr/>
            </p:nvSpPr>
            <p:spPr bwMode="auto">
              <a:xfrm>
                <a:off x="3492500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40" name="Line 424"/>
              <p:cNvSpPr>
                <a:spLocks noChangeShapeType="1"/>
              </p:cNvSpPr>
              <p:nvPr/>
            </p:nvSpPr>
            <p:spPr bwMode="auto">
              <a:xfrm>
                <a:off x="1684338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41" name="Line 425"/>
              <p:cNvSpPr>
                <a:spLocks noChangeShapeType="1"/>
              </p:cNvSpPr>
              <p:nvPr/>
            </p:nvSpPr>
            <p:spPr bwMode="auto">
              <a:xfrm>
                <a:off x="1033463" y="6010275"/>
                <a:ext cx="0" cy="2381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42" name="Line 426"/>
              <p:cNvSpPr>
                <a:spLocks noChangeShapeType="1"/>
              </p:cNvSpPr>
              <p:nvPr/>
            </p:nvSpPr>
            <p:spPr bwMode="auto">
              <a:xfrm>
                <a:off x="7100888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43" name="Line 427"/>
              <p:cNvSpPr>
                <a:spLocks noChangeShapeType="1"/>
              </p:cNvSpPr>
              <p:nvPr/>
            </p:nvSpPr>
            <p:spPr bwMode="auto">
              <a:xfrm>
                <a:off x="828675" y="3028950"/>
                <a:ext cx="204787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44" name="Line 428"/>
              <p:cNvSpPr>
                <a:spLocks noChangeShapeType="1"/>
              </p:cNvSpPr>
              <p:nvPr/>
            </p:nvSpPr>
            <p:spPr bwMode="auto">
              <a:xfrm>
                <a:off x="812800" y="6019800"/>
                <a:ext cx="206375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45" name="Line 429"/>
              <p:cNvSpPr>
                <a:spLocks noChangeShapeType="1"/>
              </p:cNvSpPr>
              <p:nvPr/>
            </p:nvSpPr>
            <p:spPr bwMode="auto">
              <a:xfrm>
                <a:off x="1035050" y="5972175"/>
                <a:ext cx="0" cy="1349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46" name="Line 430"/>
              <p:cNvSpPr>
                <a:spLocks noChangeShapeType="1"/>
              </p:cNvSpPr>
              <p:nvPr/>
            </p:nvSpPr>
            <p:spPr bwMode="auto">
              <a:xfrm>
                <a:off x="1022350" y="6019800"/>
                <a:ext cx="8013700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47" name="Line 431"/>
              <p:cNvSpPr>
                <a:spLocks noChangeShapeType="1"/>
              </p:cNvSpPr>
              <p:nvPr/>
            </p:nvSpPr>
            <p:spPr bwMode="auto">
              <a:xfrm flipV="1">
                <a:off x="1035050" y="3033713"/>
                <a:ext cx="0" cy="30067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2948" name="Rectangle 432"/>
              <p:cNvSpPr>
                <a:spLocks noChangeArrowheads="1"/>
              </p:cNvSpPr>
              <p:nvPr/>
            </p:nvSpPr>
            <p:spPr bwMode="auto">
              <a:xfrm rot="-5400000">
                <a:off x="-493403" y="4451615"/>
                <a:ext cx="2247282" cy="339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600" b="0">
                    <a:solidFill>
                      <a:srgbClr val="FFFFFF"/>
                    </a:solidFill>
                    <a:latin typeface="Arial" charset="0"/>
                  </a:rPr>
                  <a:t>% Relative Abundance</a:t>
                </a:r>
              </a:p>
            </p:txBody>
          </p:sp>
          <p:sp>
            <p:nvSpPr>
              <p:cNvPr id="22949" name="Rectangle 433"/>
              <p:cNvSpPr>
                <a:spLocks noChangeArrowheads="1"/>
              </p:cNvSpPr>
              <p:nvPr/>
            </p:nvSpPr>
            <p:spPr bwMode="auto">
              <a:xfrm>
                <a:off x="300038" y="2916238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100</a:t>
                </a:r>
              </a:p>
            </p:txBody>
          </p:sp>
          <p:sp>
            <p:nvSpPr>
              <p:cNvPr id="22950" name="Rectangle 434"/>
              <p:cNvSpPr>
                <a:spLocks noChangeArrowheads="1"/>
              </p:cNvSpPr>
              <p:nvPr/>
            </p:nvSpPr>
            <p:spPr bwMode="auto">
              <a:xfrm>
                <a:off x="490538" y="5888038"/>
                <a:ext cx="31273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22951" name="Rectangle 435"/>
              <p:cNvSpPr>
                <a:spLocks noChangeArrowheads="1"/>
              </p:cNvSpPr>
              <p:nvPr/>
            </p:nvSpPr>
            <p:spPr bwMode="auto">
              <a:xfrm>
                <a:off x="1335088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250</a:t>
                </a:r>
              </a:p>
            </p:txBody>
          </p:sp>
          <p:sp>
            <p:nvSpPr>
              <p:cNvPr id="22952" name="Rectangle 436"/>
              <p:cNvSpPr>
                <a:spLocks noChangeArrowheads="1"/>
              </p:cNvSpPr>
              <p:nvPr/>
            </p:nvSpPr>
            <p:spPr bwMode="auto">
              <a:xfrm>
                <a:off x="3143250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500</a:t>
                </a:r>
              </a:p>
            </p:txBody>
          </p:sp>
          <p:sp>
            <p:nvSpPr>
              <p:cNvPr id="22953" name="Rectangle 437"/>
              <p:cNvSpPr>
                <a:spLocks noChangeArrowheads="1"/>
              </p:cNvSpPr>
              <p:nvPr/>
            </p:nvSpPr>
            <p:spPr bwMode="auto">
              <a:xfrm>
                <a:off x="4941888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750</a:t>
                </a:r>
              </a:p>
            </p:txBody>
          </p:sp>
          <p:sp>
            <p:nvSpPr>
              <p:cNvPr id="22954" name="Rectangle 438"/>
              <p:cNvSpPr>
                <a:spLocks noChangeArrowheads="1"/>
              </p:cNvSpPr>
              <p:nvPr/>
            </p:nvSpPr>
            <p:spPr bwMode="auto">
              <a:xfrm>
                <a:off x="6662738" y="6108700"/>
                <a:ext cx="692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1000</a:t>
                </a:r>
              </a:p>
            </p:txBody>
          </p:sp>
          <p:sp>
            <p:nvSpPr>
              <p:cNvPr id="22955" name="Rectangle 450"/>
              <p:cNvSpPr>
                <a:spLocks noChangeArrowheads="1"/>
              </p:cNvSpPr>
              <p:nvPr/>
            </p:nvSpPr>
            <p:spPr bwMode="auto">
              <a:xfrm>
                <a:off x="3568700" y="4081463"/>
                <a:ext cx="112553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[M+2H]</a:t>
                </a:r>
                <a:r>
                  <a:rPr lang="en-US" sz="1800" b="0" baseline="30000">
                    <a:solidFill>
                      <a:srgbClr val="FFFFFF"/>
                    </a:solidFill>
                    <a:latin typeface="Arial" charset="0"/>
                  </a:rPr>
                  <a:t>2+</a:t>
                </a:r>
              </a:p>
            </p:txBody>
          </p:sp>
        </p:grpSp>
        <p:sp>
          <p:nvSpPr>
            <p:cNvPr id="22540" name="Rectangle 443"/>
            <p:cNvSpPr>
              <a:spLocks noChangeArrowheads="1"/>
            </p:cNvSpPr>
            <p:nvPr/>
          </p:nvSpPr>
          <p:spPr bwMode="auto">
            <a:xfrm>
              <a:off x="5105400" y="26543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762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541" name="Rectangle 439"/>
            <p:cNvSpPr>
              <a:spLocks noChangeArrowheads="1"/>
            </p:cNvSpPr>
            <p:nvPr/>
          </p:nvSpPr>
          <p:spPr bwMode="auto">
            <a:xfrm>
              <a:off x="1368425" y="5202238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260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542" name="Rectangle 440"/>
            <p:cNvSpPr>
              <a:spLocks noChangeArrowheads="1"/>
            </p:cNvSpPr>
            <p:nvPr/>
          </p:nvSpPr>
          <p:spPr bwMode="auto">
            <a:xfrm>
              <a:off x="2235200" y="52324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389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543" name="Rectangle 441"/>
            <p:cNvSpPr>
              <a:spLocks noChangeArrowheads="1"/>
            </p:cNvSpPr>
            <p:nvPr/>
          </p:nvSpPr>
          <p:spPr bwMode="auto">
            <a:xfrm>
              <a:off x="3086100" y="53340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504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544" name="Rectangle 442"/>
            <p:cNvSpPr>
              <a:spLocks noChangeArrowheads="1"/>
            </p:cNvSpPr>
            <p:nvPr/>
          </p:nvSpPr>
          <p:spPr bwMode="auto">
            <a:xfrm>
              <a:off x="4165600" y="4714875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633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545" name="Rectangle 444"/>
            <p:cNvSpPr>
              <a:spLocks noChangeArrowheads="1"/>
            </p:cNvSpPr>
            <p:nvPr/>
          </p:nvSpPr>
          <p:spPr bwMode="auto">
            <a:xfrm>
              <a:off x="5930900" y="3616325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875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546" name="Rectangle 445"/>
            <p:cNvSpPr>
              <a:spLocks noChangeArrowheads="1"/>
            </p:cNvSpPr>
            <p:nvPr/>
          </p:nvSpPr>
          <p:spPr bwMode="auto">
            <a:xfrm>
              <a:off x="1676400" y="4875213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292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2547" name="Rectangle 446"/>
            <p:cNvSpPr>
              <a:spLocks noChangeArrowheads="1"/>
            </p:cNvSpPr>
            <p:nvPr/>
          </p:nvSpPr>
          <p:spPr bwMode="auto">
            <a:xfrm>
              <a:off x="2517775" y="5029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405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2548" name="Rectangle 447"/>
            <p:cNvSpPr>
              <a:spLocks noChangeArrowheads="1"/>
            </p:cNvSpPr>
            <p:nvPr/>
          </p:nvSpPr>
          <p:spPr bwMode="auto">
            <a:xfrm>
              <a:off x="3467100" y="5156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534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2549" name="Rectangle 448"/>
            <p:cNvSpPr>
              <a:spLocks noChangeArrowheads="1"/>
            </p:cNvSpPr>
            <p:nvPr/>
          </p:nvSpPr>
          <p:spPr bwMode="auto">
            <a:xfrm>
              <a:off x="6210300" y="54610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907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2550" name="Rectangle 449"/>
            <p:cNvSpPr>
              <a:spLocks noChangeArrowheads="1"/>
            </p:cNvSpPr>
            <p:nvPr/>
          </p:nvSpPr>
          <p:spPr bwMode="auto">
            <a:xfrm>
              <a:off x="6654800" y="54610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1020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2551" name="Rectangle 451"/>
            <p:cNvSpPr>
              <a:spLocks noChangeArrowheads="1"/>
            </p:cNvSpPr>
            <p:nvPr/>
          </p:nvSpPr>
          <p:spPr bwMode="auto">
            <a:xfrm>
              <a:off x="4419600" y="5481638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663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2552" name="Rectangle 452"/>
            <p:cNvSpPr>
              <a:spLocks noChangeArrowheads="1"/>
            </p:cNvSpPr>
            <p:nvPr/>
          </p:nvSpPr>
          <p:spPr bwMode="auto">
            <a:xfrm>
              <a:off x="5357813" y="5537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778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2553" name="Rectangle 453"/>
            <p:cNvSpPr>
              <a:spLocks noChangeArrowheads="1"/>
            </p:cNvSpPr>
            <p:nvPr/>
          </p:nvSpPr>
          <p:spPr bwMode="auto">
            <a:xfrm>
              <a:off x="7567613" y="55372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1080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554" name="Rectangle 454"/>
            <p:cNvSpPr>
              <a:spLocks noChangeArrowheads="1"/>
            </p:cNvSpPr>
            <p:nvPr/>
          </p:nvSpPr>
          <p:spPr bwMode="auto">
            <a:xfrm>
              <a:off x="6934200" y="51816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1022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5" name="Group 468"/>
          <p:cNvGrpSpPr>
            <a:grpSpLocks/>
          </p:cNvGrpSpPr>
          <p:nvPr/>
        </p:nvGrpSpPr>
        <p:grpSpPr bwMode="auto">
          <a:xfrm>
            <a:off x="5588000" y="1371600"/>
            <a:ext cx="1041400" cy="1295400"/>
            <a:chOff x="2312" y="864"/>
            <a:chExt cx="656" cy="816"/>
          </a:xfrm>
        </p:grpSpPr>
        <p:sp>
          <p:nvSpPr>
            <p:cNvPr id="22536" name="Line 465"/>
            <p:cNvSpPr>
              <a:spLocks noChangeShapeType="1"/>
            </p:cNvSpPr>
            <p:nvPr/>
          </p:nvSpPr>
          <p:spPr bwMode="auto">
            <a:xfrm>
              <a:off x="2640" y="864"/>
              <a:ext cx="0" cy="81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537" name="Line 466"/>
            <p:cNvSpPr>
              <a:spLocks noChangeShapeType="1"/>
            </p:cNvSpPr>
            <p:nvPr/>
          </p:nvSpPr>
          <p:spPr bwMode="auto">
            <a:xfrm>
              <a:off x="2312" y="872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538" name="Line 467"/>
            <p:cNvSpPr>
              <a:spLocks noChangeShapeType="1"/>
            </p:cNvSpPr>
            <p:nvPr/>
          </p:nvSpPr>
          <p:spPr bwMode="auto">
            <a:xfrm>
              <a:off x="2632" y="1674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22534" name="Oval 1296"/>
          <p:cNvSpPr>
            <a:spLocks noChangeArrowheads="1"/>
          </p:cNvSpPr>
          <p:nvPr/>
        </p:nvSpPr>
        <p:spPr bwMode="auto">
          <a:xfrm>
            <a:off x="1371600" y="5130800"/>
            <a:ext cx="533400" cy="533400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2535" name="Oval 1297"/>
          <p:cNvSpPr>
            <a:spLocks noChangeArrowheads="1"/>
          </p:cNvSpPr>
          <p:nvPr/>
        </p:nvSpPr>
        <p:spPr bwMode="auto">
          <a:xfrm>
            <a:off x="6210300" y="5384800"/>
            <a:ext cx="533400" cy="533400"/>
          </a:xfrm>
          <a:prstGeom prst="ellipse">
            <a:avLst/>
          </a:prstGeom>
          <a:noFill/>
          <a:ln w="25400" algn="ctr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6" name="Group 468"/>
          <p:cNvGrpSpPr>
            <a:grpSpLocks/>
          </p:cNvGrpSpPr>
          <p:nvPr/>
        </p:nvGrpSpPr>
        <p:grpSpPr bwMode="auto">
          <a:xfrm>
            <a:off x="4927600" y="1371600"/>
            <a:ext cx="1041400" cy="1295400"/>
            <a:chOff x="2312" y="864"/>
            <a:chExt cx="656" cy="816"/>
          </a:xfrm>
        </p:grpSpPr>
        <p:sp>
          <p:nvSpPr>
            <p:cNvPr id="461" name="Line 465"/>
            <p:cNvSpPr>
              <a:spLocks noChangeShapeType="1"/>
            </p:cNvSpPr>
            <p:nvPr/>
          </p:nvSpPr>
          <p:spPr bwMode="auto">
            <a:xfrm>
              <a:off x="2640" y="864"/>
              <a:ext cx="0" cy="81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462" name="Line 466"/>
            <p:cNvSpPr>
              <a:spLocks noChangeShapeType="1"/>
            </p:cNvSpPr>
            <p:nvPr/>
          </p:nvSpPr>
          <p:spPr bwMode="auto">
            <a:xfrm>
              <a:off x="2312" y="872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463" name="Line 467"/>
            <p:cNvSpPr>
              <a:spLocks noChangeShapeType="1"/>
            </p:cNvSpPr>
            <p:nvPr/>
          </p:nvSpPr>
          <p:spPr bwMode="auto">
            <a:xfrm>
              <a:off x="2632" y="1674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464" name="Oval 1296"/>
          <p:cNvSpPr>
            <a:spLocks noChangeArrowheads="1"/>
          </p:cNvSpPr>
          <p:nvPr/>
        </p:nvSpPr>
        <p:spPr bwMode="auto">
          <a:xfrm>
            <a:off x="5567426" y="1729450"/>
            <a:ext cx="376174" cy="422474"/>
          </a:xfrm>
          <a:prstGeom prst="ellips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228600" y="1066800"/>
            <a:ext cx="8610600" cy="5410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600" dirty="0" smtClean="0"/>
              <a:t>How to Sequence: CAD</a:t>
            </a:r>
            <a:endParaRPr lang="en-US" sz="3600" dirty="0"/>
          </a:p>
        </p:txBody>
      </p:sp>
      <p:pic>
        <p:nvPicPr>
          <p:cNvPr id="5" name="Picture 4" descr="backbone ion types_01.jpg"/>
          <p:cNvPicPr>
            <a:picLocks noChangeAspect="1"/>
          </p:cNvPicPr>
          <p:nvPr/>
        </p:nvPicPr>
        <p:blipFill>
          <a:blip r:embed="rId3" cstate="print"/>
          <a:srcRect l="43043" t="23488" r="38316" b="24707"/>
          <a:stretch>
            <a:fillRect/>
          </a:stretch>
        </p:blipFill>
        <p:spPr>
          <a:xfrm rot="16200000">
            <a:off x="3848100" y="-571499"/>
            <a:ext cx="1371600" cy="495299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3200400" y="1752600"/>
            <a:ext cx="152400" cy="304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4724400" y="1752600"/>
            <a:ext cx="152400" cy="304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3962400" y="1752600"/>
            <a:ext cx="152400" cy="304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5611504" y="1738952"/>
            <a:ext cx="152400" cy="304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11" descr="backbone ion types_01.jpg"/>
          <p:cNvPicPr>
            <a:picLocks noChangeAspect="1"/>
          </p:cNvPicPr>
          <p:nvPr/>
        </p:nvPicPr>
        <p:blipFill>
          <a:blip r:embed="rId3" cstate="print"/>
          <a:srcRect l="25439" t="57759" r="57992" b="27098"/>
          <a:stretch>
            <a:fillRect/>
          </a:stretch>
        </p:blipFill>
        <p:spPr>
          <a:xfrm rot="16200000">
            <a:off x="3771901" y="2247899"/>
            <a:ext cx="1219200" cy="14478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57800" y="27432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66"/>
                </a:solidFill>
                <a:latin typeface="+mj-lt"/>
              </a:rPr>
              <a:t>Residue Mass (RM)</a:t>
            </a:r>
            <a:endParaRPr lang="en-US" sz="2000" b="0" dirty="0">
              <a:solidFill>
                <a:srgbClr val="000066"/>
              </a:solidFill>
              <a:latin typeface="+mj-lt"/>
            </a:endParaRPr>
          </a:p>
        </p:txBody>
      </p:sp>
      <p:pic>
        <p:nvPicPr>
          <p:cNvPr id="14" name="Picture 13" descr="backbone ion types_01.jpg"/>
          <p:cNvPicPr>
            <a:picLocks noChangeAspect="1"/>
          </p:cNvPicPr>
          <p:nvPr/>
        </p:nvPicPr>
        <p:blipFill>
          <a:blip r:embed="rId3" cstate="print"/>
          <a:srcRect l="71004" t="13924" r="11391" b="73324"/>
          <a:stretch>
            <a:fillRect/>
          </a:stretch>
        </p:blipFill>
        <p:spPr>
          <a:xfrm rot="16200000">
            <a:off x="1028702" y="4610099"/>
            <a:ext cx="1295400" cy="12192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" y="46482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66"/>
                </a:solidFill>
                <a:latin typeface="+mj-lt"/>
              </a:rPr>
              <a:t>b ion</a:t>
            </a:r>
            <a:endParaRPr lang="en-US" sz="20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584829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66"/>
                </a:solidFill>
                <a:latin typeface="+mj-lt"/>
              </a:rPr>
              <a:t>b1 = RM + </a:t>
            </a:r>
            <a:endParaRPr lang="en-US" sz="20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963304" y="5181600"/>
            <a:ext cx="304800" cy="304800"/>
          </a:xfrm>
          <a:prstGeom prst="ellipse">
            <a:avLst/>
          </a:prstGeom>
          <a:noFill/>
          <a:ln w="2857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12960" y="584829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66"/>
                </a:solidFill>
                <a:latin typeface="+mj-lt"/>
              </a:rPr>
              <a:t>1</a:t>
            </a:r>
            <a:endParaRPr lang="en-US" sz="20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0600" y="3429000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rgbClr val="000066"/>
                </a:solidFill>
                <a:latin typeface="+mj-lt"/>
              </a:rPr>
              <a:t>The very first N- and C-terminal fragment ions are not just their corresponding residue masses. The peptides N or C-terminus has to be taken into account. </a:t>
            </a:r>
            <a:endParaRPr lang="en-US" sz="2000" b="0" dirty="0">
              <a:solidFill>
                <a:srgbClr val="000066"/>
              </a:solidFill>
              <a:latin typeface="+mj-lt"/>
            </a:endParaRPr>
          </a:p>
        </p:txBody>
      </p:sp>
      <p:pic>
        <p:nvPicPr>
          <p:cNvPr id="23" name="Picture 22" descr="backbone ion types_01.jpg"/>
          <p:cNvPicPr>
            <a:picLocks noChangeAspect="1"/>
          </p:cNvPicPr>
          <p:nvPr/>
        </p:nvPicPr>
        <p:blipFill>
          <a:blip r:embed="rId3" cstate="print"/>
          <a:srcRect l="14047" t="9939" r="70419" b="74918"/>
          <a:stretch>
            <a:fillRect/>
          </a:stretch>
        </p:blipFill>
        <p:spPr>
          <a:xfrm rot="16200000">
            <a:off x="7010400" y="4324290"/>
            <a:ext cx="1143000" cy="1447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05400" y="470529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66"/>
                </a:solidFill>
                <a:latin typeface="+mj-lt"/>
              </a:rPr>
              <a:t>y ion</a:t>
            </a:r>
            <a:endParaRPr lang="en-US" sz="20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86400" y="584829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66"/>
                </a:solidFill>
                <a:latin typeface="+mj-lt"/>
              </a:rPr>
              <a:t>y1 = RM + </a:t>
            </a:r>
            <a:endParaRPr lang="en-US" sz="20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89840" y="58482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66"/>
                </a:solidFill>
                <a:latin typeface="+mj-lt"/>
              </a:rPr>
              <a:t>19</a:t>
            </a:r>
            <a:endParaRPr lang="en-US" sz="20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7911152" y="4898634"/>
            <a:ext cx="381000" cy="304800"/>
          </a:xfrm>
          <a:prstGeom prst="ellipse">
            <a:avLst/>
          </a:prstGeom>
          <a:noFill/>
          <a:ln w="2857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858000" y="5086290"/>
            <a:ext cx="381000" cy="304800"/>
          </a:xfrm>
          <a:prstGeom prst="ellipse">
            <a:avLst/>
          </a:prstGeom>
          <a:noFill/>
          <a:ln w="2857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backbone ion types_01.jpg"/>
          <p:cNvPicPr>
            <a:picLocks noChangeAspect="1"/>
          </p:cNvPicPr>
          <p:nvPr/>
        </p:nvPicPr>
        <p:blipFill>
          <a:blip r:embed="rId2" cstate="print"/>
          <a:srcRect l="43043" t="23488" r="38316" b="24707"/>
          <a:stretch>
            <a:fillRect/>
          </a:stretch>
        </p:blipFill>
        <p:spPr>
          <a:xfrm rot="16200000">
            <a:off x="4000501" y="1104901"/>
            <a:ext cx="1371600" cy="495299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Example of how to calculate </a:t>
            </a:r>
            <a:br>
              <a:rPr lang="en-US" sz="3200" dirty="0" smtClean="0"/>
            </a:br>
            <a:r>
              <a:rPr lang="en-US" sz="3200" dirty="0" smtClean="0"/>
              <a:t>theoretical fragment ions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94755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S    A     M     P     L     E     R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1524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88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1524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159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0350" y="1524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290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2300" y="1524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387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6175" y="1524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500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5575" y="1524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629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1524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803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3100" y="24047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175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24047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304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9925" y="24047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417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4800" y="24047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514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24047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645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2200" y="24047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716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0200" y="24047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803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91136" y="58629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Residue Mass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43600" y="61677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The first y ion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" y="61677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The first b ion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6" name="Picture 25" descr="backbone ion types_01.jpg"/>
          <p:cNvPicPr>
            <a:picLocks noChangeAspect="1"/>
          </p:cNvPicPr>
          <p:nvPr/>
        </p:nvPicPr>
        <p:blipFill>
          <a:blip r:embed="rId2" cstate="print"/>
          <a:srcRect l="71004" t="13924" r="11391" b="73324"/>
          <a:stretch>
            <a:fillRect/>
          </a:stretch>
        </p:blipFill>
        <p:spPr>
          <a:xfrm rot="16200000">
            <a:off x="800102" y="4758034"/>
            <a:ext cx="1295400" cy="1219201"/>
          </a:xfrm>
          <a:prstGeom prst="rect">
            <a:avLst/>
          </a:prstGeom>
        </p:spPr>
      </p:pic>
      <p:pic>
        <p:nvPicPr>
          <p:cNvPr id="27" name="Picture 26" descr="backbone ion types_01.jpg"/>
          <p:cNvPicPr>
            <a:picLocks noChangeAspect="1"/>
          </p:cNvPicPr>
          <p:nvPr/>
        </p:nvPicPr>
        <p:blipFill>
          <a:blip r:embed="rId2" cstate="print"/>
          <a:srcRect l="25439" t="57759" r="57992" b="27098"/>
          <a:stretch>
            <a:fillRect/>
          </a:stretch>
        </p:blipFill>
        <p:spPr>
          <a:xfrm rot="16200000">
            <a:off x="3619501" y="4605634"/>
            <a:ext cx="1219200" cy="1447802"/>
          </a:xfrm>
          <a:prstGeom prst="rect">
            <a:avLst/>
          </a:prstGeom>
        </p:spPr>
      </p:pic>
      <p:pic>
        <p:nvPicPr>
          <p:cNvPr id="28" name="Picture 27" descr="backbone ion types_01.jpg"/>
          <p:cNvPicPr>
            <a:picLocks noChangeAspect="1"/>
          </p:cNvPicPr>
          <p:nvPr/>
        </p:nvPicPr>
        <p:blipFill>
          <a:blip r:embed="rId2" cstate="print"/>
          <a:srcRect l="14047" t="9939" r="70419" b="74918"/>
          <a:stretch>
            <a:fillRect/>
          </a:stretch>
        </p:blipFill>
        <p:spPr>
          <a:xfrm rot="16200000">
            <a:off x="6629400" y="4872335"/>
            <a:ext cx="1143000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backbone ion types_01.jpg"/>
          <p:cNvPicPr>
            <a:picLocks noChangeAspect="1"/>
          </p:cNvPicPr>
          <p:nvPr/>
        </p:nvPicPr>
        <p:blipFill>
          <a:blip r:embed="rId2" cstate="print"/>
          <a:srcRect l="43043" t="23488" r="38316" b="24707"/>
          <a:stretch>
            <a:fillRect/>
          </a:stretch>
        </p:blipFill>
        <p:spPr>
          <a:xfrm rot="16200000">
            <a:off x="4152901" y="1790701"/>
            <a:ext cx="1371600" cy="495299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2800" b="1" dirty="0" smtClean="0"/>
              <a:t>How to calculate theoretical fragment ions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64275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S    A     M     P     L     E     R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12192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88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1219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159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0350" y="1219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290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2300" y="1219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387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6175" y="1219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500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5575" y="1219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629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1219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803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3100" y="20999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175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20999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304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9925" y="20999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417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4800" y="20999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514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20999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645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2200" y="20999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716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0200" y="20999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803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5181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+mj-lt"/>
              </a:rPr>
              <a:t>Residue Mass</a:t>
            </a:r>
            <a:endParaRPr lang="en-US" sz="2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5464" y="49530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+mj-lt"/>
              </a:rPr>
              <a:t>The first b ion</a:t>
            </a:r>
            <a:endParaRPr lang="en-US" sz="24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6" name="Picture 25" descr="backbone ion types_01.jpg"/>
          <p:cNvPicPr>
            <a:picLocks noChangeAspect="1"/>
          </p:cNvPicPr>
          <p:nvPr/>
        </p:nvPicPr>
        <p:blipFill>
          <a:blip r:embed="rId2" cstate="print"/>
          <a:srcRect l="71004" t="13924" r="11391" b="73324"/>
          <a:stretch>
            <a:fillRect/>
          </a:stretch>
        </p:blipFill>
        <p:spPr>
          <a:xfrm rot="16200000">
            <a:off x="952501" y="3619500"/>
            <a:ext cx="1295400" cy="1219201"/>
          </a:xfrm>
          <a:prstGeom prst="rect">
            <a:avLst/>
          </a:prstGeom>
        </p:spPr>
      </p:pic>
      <p:pic>
        <p:nvPicPr>
          <p:cNvPr id="27" name="Picture 26" descr="backbone ion types_01.jpg"/>
          <p:cNvPicPr>
            <a:picLocks noChangeAspect="1"/>
          </p:cNvPicPr>
          <p:nvPr/>
        </p:nvPicPr>
        <p:blipFill>
          <a:blip r:embed="rId2" cstate="print"/>
          <a:srcRect l="25439" t="57759" r="57992" b="27098"/>
          <a:stretch>
            <a:fillRect/>
          </a:stretch>
        </p:blipFill>
        <p:spPr>
          <a:xfrm rot="16200000">
            <a:off x="3314701" y="4914899"/>
            <a:ext cx="1219200" cy="144780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447800" y="838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RM+1</a:t>
            </a:r>
            <a:endParaRPr lang="en-US" sz="200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42694" y="838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+RM+18</a:t>
            </a:r>
            <a:endParaRPr lang="en-US" sz="200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29400" y="49530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+mj-lt"/>
              </a:rPr>
              <a:t>The first y ion</a:t>
            </a:r>
            <a:endParaRPr lang="en-US" sz="24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4" name="Picture 33" descr="backbone ion types_01.jpg"/>
          <p:cNvPicPr>
            <a:picLocks noChangeAspect="1"/>
          </p:cNvPicPr>
          <p:nvPr/>
        </p:nvPicPr>
        <p:blipFill>
          <a:blip r:embed="rId2" cstate="print"/>
          <a:srcRect l="14047" t="9939" r="70419" b="74918"/>
          <a:stretch>
            <a:fillRect/>
          </a:stretch>
        </p:blipFill>
        <p:spPr>
          <a:xfrm rot="16200000">
            <a:off x="7620000" y="3505200"/>
            <a:ext cx="1143000" cy="14478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 bwMode="auto">
          <a:xfrm flipH="1">
            <a:off x="5943600" y="4067502"/>
            <a:ext cx="152400" cy="304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flipH="1" flipV="1">
            <a:off x="3505200" y="4114800"/>
            <a:ext cx="152400" cy="304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6477000" y="25908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RM+19</a:t>
            </a:r>
            <a:endParaRPr lang="en-US" sz="2000" dirty="0"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95242" y="2590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 RM</a:t>
            </a:r>
            <a:endParaRPr lang="en-US" sz="2000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09800" y="2590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 RM</a:t>
            </a:r>
            <a:endParaRPr lang="en-US" sz="2000" dirty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48000" y="2590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 RM</a:t>
            </a:r>
            <a:endParaRPr lang="en-US" sz="2000" dirty="0"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86200" y="2590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 RM</a:t>
            </a:r>
            <a:endParaRPr lang="en-US" sz="2000" dirty="0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00600" y="2590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 RM</a:t>
            </a:r>
            <a:endParaRPr lang="en-US" sz="2000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62600" y="2590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 RM</a:t>
            </a:r>
            <a:endParaRPr lang="en-US" sz="2000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67604" y="8382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 RM</a:t>
            </a:r>
            <a:endParaRPr lang="en-US" sz="2000" dirty="0"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00400" y="8382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 RM</a:t>
            </a:r>
            <a:endParaRPr lang="en-US" sz="2000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38600" y="8382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 RM</a:t>
            </a:r>
            <a:endParaRPr lang="en-US" sz="2000" dirty="0"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813736" y="8382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 RM</a:t>
            </a:r>
            <a:endParaRPr lang="en-US" sz="2000" dirty="0"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628294" y="8382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+ RM</a:t>
            </a:r>
            <a:endParaRPr lang="en-US" sz="2000" dirty="0">
              <a:latin typeface="+mj-lt"/>
            </a:endParaRPr>
          </a:p>
        </p:txBody>
      </p:sp>
      <p:cxnSp>
        <p:nvCxnSpPr>
          <p:cNvPr id="51" name="Straight Arrow Connector 50"/>
          <p:cNvCxnSpPr/>
          <p:nvPr/>
        </p:nvCxnSpPr>
        <p:spPr bwMode="auto">
          <a:xfrm>
            <a:off x="1676400" y="762000"/>
            <a:ext cx="838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H="1">
            <a:off x="6629400" y="3048000"/>
            <a:ext cx="838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Finding ‘pairs’ and ‘biggest’ ions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0" y="1143000"/>
            <a:ext cx="9144000" cy="5486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pic>
        <p:nvPicPr>
          <p:cNvPr id="4" name="Picture 3" descr="biggest ion CAD.jpg"/>
          <p:cNvPicPr>
            <a:picLocks noChangeAspect="1"/>
          </p:cNvPicPr>
          <p:nvPr/>
        </p:nvPicPr>
        <p:blipFill>
          <a:blip r:embed="rId2" cstate="print"/>
          <a:srcRect l="6847" t="15556" r="42808" b="17778"/>
          <a:stretch>
            <a:fillRect/>
          </a:stretch>
        </p:blipFill>
        <p:spPr>
          <a:xfrm rot="5400000">
            <a:off x="1123949" y="247651"/>
            <a:ext cx="2933702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1295400"/>
            <a:ext cx="411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If </a:t>
            </a:r>
            <a:r>
              <a:rPr lang="en-US" sz="1600" b="0" dirty="0" err="1" smtClean="0">
                <a:solidFill>
                  <a:srgbClr val="000066"/>
                </a:solidFill>
                <a:latin typeface="+mj-lt"/>
              </a:rPr>
              <a:t>trypsin</a:t>
            </a:r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 was used for digestion, one can assume that the peptide terminates in K or R. Therefore the biggest observable b ion should be:</a:t>
            </a:r>
          </a:p>
          <a:p>
            <a:pPr algn="l"/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Mass of peptide [M+H] </a:t>
            </a:r>
            <a:r>
              <a:rPr lang="en-US" sz="1600" b="0" baseline="30000" dirty="0" smtClean="0">
                <a:solidFill>
                  <a:srgbClr val="000066"/>
                </a:solidFill>
                <a:latin typeface="+mj-lt"/>
              </a:rPr>
              <a:t>+1</a:t>
            </a:r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 -128 (K) -18</a:t>
            </a:r>
          </a:p>
          <a:p>
            <a:pPr algn="l"/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Mass of peptide [M+H] </a:t>
            </a:r>
            <a:r>
              <a:rPr lang="en-US" sz="1600" b="0" baseline="30000" dirty="0" smtClean="0">
                <a:solidFill>
                  <a:srgbClr val="000066"/>
                </a:solidFill>
                <a:latin typeface="+mj-lt"/>
              </a:rPr>
              <a:t>+1</a:t>
            </a:r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 -156 (K) -18</a:t>
            </a:r>
          </a:p>
          <a:p>
            <a:pPr algn="l"/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304800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y ions are truncated peptides. Therefore subtract a residue mass from the parent ion [M+H]</a:t>
            </a:r>
            <a:r>
              <a:rPr lang="en-US" sz="1600" b="0" baseline="30000" dirty="0" smtClean="0">
                <a:solidFill>
                  <a:srgbClr val="000066"/>
                </a:solidFill>
              </a:rPr>
              <a:t> +1 </a:t>
            </a:r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. The highest possible ion could be at [M+H] </a:t>
            </a:r>
            <a:r>
              <a:rPr lang="en-US" sz="1600" b="0" baseline="30000" dirty="0" smtClean="0">
                <a:solidFill>
                  <a:srgbClr val="000066"/>
                </a:solidFill>
                <a:latin typeface="+mj-lt"/>
              </a:rPr>
              <a:t>+1 </a:t>
            </a:r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-57 (G) and the lowest possible ion at [M+H] </a:t>
            </a:r>
            <a:r>
              <a:rPr lang="en-US" sz="1600" b="0" baseline="30000" dirty="0" smtClean="0">
                <a:solidFill>
                  <a:srgbClr val="000066"/>
                </a:solidFill>
              </a:rPr>
              <a:t>+1 </a:t>
            </a:r>
            <a:r>
              <a:rPr lang="en-US" sz="1600" b="0" dirty="0" smtClean="0">
                <a:solidFill>
                  <a:srgbClr val="000066"/>
                </a:solidFill>
              </a:rPr>
              <a:t> </a:t>
            </a:r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-186 (W)</a:t>
            </a:r>
          </a:p>
          <a:p>
            <a:pPr algn="l"/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464820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66"/>
                </a:solidFill>
                <a:latin typeface="+mj-lt"/>
              </a:rPr>
              <a:t>b and y ion pairs:</a:t>
            </a:r>
          </a:p>
          <a:p>
            <a:pPr algn="l"/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Complementary b and y ions should add up and result in the mass of the intact peptide, except since both b and y ion carry 1H</a:t>
            </a:r>
            <a:r>
              <a:rPr lang="en-US" sz="1600" b="0" baseline="30000" dirty="0" smtClean="0">
                <a:solidFill>
                  <a:srgbClr val="000066"/>
                </a:solidFill>
                <a:latin typeface="+mj-lt"/>
              </a:rPr>
              <a:t>+</a:t>
            </a:r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 the peptide mass will be by 1H</a:t>
            </a:r>
            <a:r>
              <a:rPr lang="en-US" sz="1600" b="0" baseline="30000" dirty="0" smtClean="0">
                <a:solidFill>
                  <a:srgbClr val="000066"/>
                </a:solidFill>
                <a:latin typeface="+mj-lt"/>
              </a:rPr>
              <a:t>+</a:t>
            </a:r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 too high therefore: b (m/z) + y (m/z)-1 = [M+H] </a:t>
            </a:r>
            <a:r>
              <a:rPr lang="en-US" sz="1600" b="0" baseline="30000" dirty="0" smtClean="0">
                <a:solidFill>
                  <a:srgbClr val="000066"/>
                </a:solidFill>
                <a:latin typeface="+mj-lt"/>
              </a:rPr>
              <a:t>+1</a:t>
            </a:r>
          </a:p>
          <a:p>
            <a:pPr algn="l"/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59436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66"/>
                </a:solidFill>
              </a:rPr>
              <a:t>Check the SAMPLER example</a:t>
            </a:r>
            <a:endParaRPr lang="en-US" b="0" baseline="30000" dirty="0" smtClean="0">
              <a:solidFill>
                <a:srgbClr val="000066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/>
          <a:lstStyle/>
          <a:p>
            <a:r>
              <a:rPr lang="en-US" sz="3200" dirty="0" smtClean="0"/>
              <a:t>How to start sequencing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686800" cy="57912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Know the charge of the peptide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Know the sample treatment (i.e. alkylation, other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derivatizations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that could change the mass of amino acids)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Know what enzyme was used for digestion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Calculate the [M+1H]+1 charge state of the peptide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Find and exclude non sequence type ions (i.e.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unreacted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precursor, neutral loss from the parent ion, neutral loss from fragment ions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Try to see if you can find the biggest y or b ion in the spectrum. Note, if you used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trypsin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your C-terminal ion should end in lysine or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arginine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Try to find sequence ions by finding b/y pairs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You usually can conclude you found the correct sequence if you can explain the major ions in a spectrum</a:t>
            </a:r>
          </a:p>
          <a:p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609600" y="457200"/>
            <a:ext cx="3657600" cy="3657600"/>
            <a:chOff x="-304800" y="-609600"/>
            <a:chExt cx="9448800" cy="1039736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4641" t="27083" r="12738" b="6250"/>
            <a:stretch>
              <a:fillRect/>
            </a:stretch>
          </p:blipFill>
          <p:spPr bwMode="auto">
            <a:xfrm>
              <a:off x="-304800" y="-609600"/>
              <a:ext cx="9448800" cy="487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4641" t="16667" r="12738" b="6250"/>
            <a:stretch>
              <a:fillRect/>
            </a:stretch>
          </p:blipFill>
          <p:spPr bwMode="auto">
            <a:xfrm>
              <a:off x="-304800" y="4148962"/>
              <a:ext cx="9448800" cy="563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4572000" y="76200"/>
            <a:ext cx="42672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u="sng" dirty="0" smtClean="0">
                <a:latin typeface="+mj-lt"/>
              </a:rPr>
              <a:t>Common observed neutral losses and mass additions:</a:t>
            </a:r>
          </a:p>
          <a:p>
            <a:pPr algn="l"/>
            <a:endParaRPr lang="en-US" sz="2000" b="0" u="sng" dirty="0" smtClean="0">
              <a:latin typeface="+mj-lt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000" b="0" dirty="0" smtClean="0">
                <a:latin typeface="+mj-lt"/>
              </a:rPr>
              <a:t>Ammonia </a:t>
            </a: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-17</a:t>
            </a:r>
          </a:p>
          <a:p>
            <a:pPr algn="l">
              <a:buFont typeface="Arial" pitchFamily="34" charset="0"/>
              <a:buChar char="•"/>
            </a:pPr>
            <a:endParaRPr lang="en-US" sz="2000" b="0" dirty="0" smtClean="0">
              <a:latin typeface="+mj-lt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000" b="0" dirty="0" smtClean="0">
                <a:latin typeface="+mj-lt"/>
              </a:rPr>
              <a:t>Water  </a:t>
            </a: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-18</a:t>
            </a:r>
          </a:p>
          <a:p>
            <a:pPr algn="l">
              <a:buFont typeface="Arial" pitchFamily="34" charset="0"/>
              <a:buChar char="•"/>
            </a:pPr>
            <a:endParaRPr lang="en-US" sz="2000" b="0" dirty="0" smtClean="0">
              <a:latin typeface="+mj-lt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000" b="0" dirty="0" smtClean="0">
                <a:latin typeface="+mj-lt"/>
              </a:rPr>
              <a:t>Carbon Monoxide from b ions </a:t>
            </a: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-28</a:t>
            </a:r>
          </a:p>
          <a:p>
            <a:pPr algn="l">
              <a:buFont typeface="Arial" pitchFamily="34" charset="0"/>
              <a:buChar char="•"/>
            </a:pPr>
            <a:endParaRPr lang="en-US" sz="2000" b="0" dirty="0" smtClean="0">
              <a:latin typeface="+mj-lt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000" b="0" dirty="0" smtClean="0">
                <a:latin typeface="+mj-lt"/>
              </a:rPr>
              <a:t>Phosphoric acid from phosphorylated serine and </a:t>
            </a:r>
            <a:r>
              <a:rPr lang="en-US" sz="2000" b="0" dirty="0" err="1" smtClean="0">
                <a:latin typeface="+mj-lt"/>
              </a:rPr>
              <a:t>threonine</a:t>
            </a:r>
            <a:r>
              <a:rPr lang="en-US" sz="2000" b="0" dirty="0" smtClean="0">
                <a:latin typeface="+mj-lt"/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-98</a:t>
            </a:r>
          </a:p>
          <a:p>
            <a:pPr algn="l">
              <a:buFont typeface="Arial" pitchFamily="34" charset="0"/>
              <a:buChar char="•"/>
            </a:pPr>
            <a:endParaRPr lang="en-US" sz="2000" b="0" dirty="0" smtClean="0">
              <a:latin typeface="+mj-lt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000" b="0" dirty="0" err="1" smtClean="0">
                <a:latin typeface="+mj-lt"/>
              </a:rPr>
              <a:t>Carbamidomethyl</a:t>
            </a:r>
            <a:r>
              <a:rPr lang="en-US" sz="2000" b="0" dirty="0" smtClean="0">
                <a:latin typeface="+mj-lt"/>
              </a:rPr>
              <a:t> modification on </a:t>
            </a:r>
            <a:r>
              <a:rPr lang="en-US" sz="2000" b="0" dirty="0" err="1" smtClean="0">
                <a:latin typeface="+mj-lt"/>
              </a:rPr>
              <a:t>cysteines</a:t>
            </a:r>
            <a:r>
              <a:rPr lang="en-US" sz="2000" b="0" dirty="0" smtClean="0">
                <a:latin typeface="+mj-lt"/>
              </a:rPr>
              <a:t> upon alkylation with </a:t>
            </a:r>
            <a:r>
              <a:rPr lang="en-US" sz="2000" b="0" dirty="0" err="1" smtClean="0">
                <a:latin typeface="+mj-lt"/>
              </a:rPr>
              <a:t>iodoacetamide</a:t>
            </a:r>
            <a:r>
              <a:rPr lang="en-US" sz="2000" b="0" dirty="0" smtClean="0">
                <a:latin typeface="+mj-lt"/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+57</a:t>
            </a:r>
          </a:p>
          <a:p>
            <a:pPr algn="l">
              <a:buFont typeface="Arial" pitchFamily="34" charset="0"/>
              <a:buChar char="•"/>
            </a:pPr>
            <a:endParaRPr lang="en-US" sz="2000" b="0" dirty="0" smtClean="0">
              <a:solidFill>
                <a:schemeClr val="bg1"/>
              </a:solidFill>
              <a:latin typeface="+mj-lt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000" b="0" dirty="0" smtClean="0">
                <a:latin typeface="+mj-lt"/>
              </a:rPr>
              <a:t>Oxidation of </a:t>
            </a:r>
            <a:r>
              <a:rPr lang="en-US" sz="2000" b="0" dirty="0" err="1" smtClean="0">
                <a:latin typeface="+mj-lt"/>
              </a:rPr>
              <a:t>methionine</a:t>
            </a:r>
            <a:r>
              <a:rPr lang="en-US" sz="2000" b="0" dirty="0" smtClean="0">
                <a:latin typeface="+mj-lt"/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+18</a:t>
            </a:r>
          </a:p>
          <a:p>
            <a:pPr algn="l"/>
            <a:endParaRPr lang="en-US" sz="2000" b="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689937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Calculate with nominal mass during sequencing, but use the </a:t>
            </a:r>
            <a:r>
              <a:rPr lang="en-US" sz="2000" b="0" dirty="0" err="1" smtClean="0">
                <a:solidFill>
                  <a:schemeClr val="bg1"/>
                </a:solidFill>
                <a:latin typeface="+mj-lt"/>
              </a:rPr>
              <a:t>monoisotopic</a:t>
            </a: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 masses to check if the parent mass fits. For high res. MS/MS check that the residue mass difference is correct. </a:t>
            </a:r>
            <a:endParaRPr lang="en-US" sz="2000" b="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 example mix phos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1" y="-1010166"/>
            <a:ext cx="6857998" cy="8878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 example mix phos B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981065"/>
            <a:ext cx="6858000" cy="8820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9"/>
          <p:cNvSpPr txBox="1">
            <a:spLocks noChangeArrowheads="1"/>
          </p:cNvSpPr>
          <p:nvPr/>
        </p:nvSpPr>
        <p:spPr bwMode="auto">
          <a:xfrm>
            <a:off x="762000" y="76200"/>
            <a:ext cx="762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latin typeface="Arial" charset="0"/>
              </a:rPr>
              <a:t>Biological Mass Spectrometry</a:t>
            </a:r>
          </a:p>
        </p:txBody>
      </p:sp>
      <p:cxnSp>
        <p:nvCxnSpPr>
          <p:cNvPr id="683" name="Straight Arrow Connector 687"/>
          <p:cNvCxnSpPr>
            <a:cxnSpLocks noChangeShapeType="1"/>
          </p:cNvCxnSpPr>
          <p:nvPr/>
        </p:nvCxnSpPr>
        <p:spPr bwMode="auto">
          <a:xfrm rot="5400000">
            <a:off x="7619207" y="2818606"/>
            <a:ext cx="609600" cy="1587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arrow" w="med" len="med"/>
          </a:ln>
        </p:spPr>
      </p:cxnSp>
      <p:pic>
        <p:nvPicPr>
          <p:cNvPr id="684" name="Picture 688" descr="Orbitra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4238" y="3276600"/>
            <a:ext cx="13763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86" name="Straight Arrow Connector 695"/>
          <p:cNvCxnSpPr>
            <a:cxnSpLocks noChangeShapeType="1"/>
          </p:cNvCxnSpPr>
          <p:nvPr/>
        </p:nvCxnSpPr>
        <p:spPr bwMode="auto">
          <a:xfrm rot="10800000">
            <a:off x="6096000" y="4038600"/>
            <a:ext cx="838200" cy="1588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arrow" w="med" len="med"/>
          </a:ln>
        </p:spPr>
      </p:cxn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657600" y="3048000"/>
            <a:ext cx="2819400" cy="1589088"/>
            <a:chOff x="152400" y="2981325"/>
            <a:chExt cx="3505200" cy="1884363"/>
          </a:xfrm>
        </p:grpSpPr>
        <p:sp>
          <p:nvSpPr>
            <p:cNvPr id="688" name="AutoShape 786"/>
            <p:cNvSpPr>
              <a:spLocks noChangeAspect="1" noChangeArrowheads="1" noTextEdit="1"/>
            </p:cNvSpPr>
            <p:nvPr/>
          </p:nvSpPr>
          <p:spPr bwMode="auto">
            <a:xfrm>
              <a:off x="152400" y="2981325"/>
              <a:ext cx="3505200" cy="180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689" name="Line 787"/>
            <p:cNvSpPr>
              <a:spLocks noChangeShapeType="1"/>
            </p:cNvSpPr>
            <p:nvPr/>
          </p:nvSpPr>
          <p:spPr bwMode="auto">
            <a:xfrm>
              <a:off x="325438" y="4643438"/>
              <a:ext cx="2997200" cy="15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690" name="Line 788"/>
            <p:cNvSpPr>
              <a:spLocks noChangeShapeType="1"/>
            </p:cNvSpPr>
            <p:nvPr/>
          </p:nvSpPr>
          <p:spPr bwMode="auto">
            <a:xfrm>
              <a:off x="3313113" y="4643438"/>
              <a:ext cx="1587" cy="17462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691" name="Rectangle 789"/>
            <p:cNvSpPr>
              <a:spLocks noChangeArrowheads="1"/>
            </p:cNvSpPr>
            <p:nvPr/>
          </p:nvSpPr>
          <p:spPr bwMode="auto">
            <a:xfrm>
              <a:off x="1295400" y="4681538"/>
              <a:ext cx="728663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n-US" sz="1200" b="0">
                  <a:solidFill>
                    <a:srgbClr val="FFFF00"/>
                  </a:solidFill>
                  <a:latin typeface="Arial" charset="0"/>
                </a:rPr>
                <a:t>Time (min)</a:t>
              </a:r>
            </a:p>
          </p:txBody>
        </p:sp>
        <p:sp>
          <p:nvSpPr>
            <p:cNvPr id="692" name="Line 790"/>
            <p:cNvSpPr>
              <a:spLocks noChangeShapeType="1"/>
            </p:cNvSpPr>
            <p:nvPr/>
          </p:nvSpPr>
          <p:spPr bwMode="auto">
            <a:xfrm flipV="1">
              <a:off x="325438" y="3059113"/>
              <a:ext cx="1587" cy="15811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693" name="Freeform 791"/>
            <p:cNvSpPr>
              <a:spLocks/>
            </p:cNvSpPr>
            <p:nvPr/>
          </p:nvSpPr>
          <p:spPr bwMode="auto">
            <a:xfrm>
              <a:off x="325438" y="3060700"/>
              <a:ext cx="2995612" cy="1577975"/>
            </a:xfrm>
            <a:custGeom>
              <a:avLst/>
              <a:gdLst>
                <a:gd name="T0" fmla="*/ 2147483647 w 1432"/>
                <a:gd name="T1" fmla="*/ 2147483647 h 756"/>
                <a:gd name="T2" fmla="*/ 2147483647 w 1432"/>
                <a:gd name="T3" fmla="*/ 2147483647 h 756"/>
                <a:gd name="T4" fmla="*/ 2147483647 w 1432"/>
                <a:gd name="T5" fmla="*/ 2147483647 h 756"/>
                <a:gd name="T6" fmla="*/ 2147483647 w 1432"/>
                <a:gd name="T7" fmla="*/ 2147483647 h 756"/>
                <a:gd name="T8" fmla="*/ 2147483647 w 1432"/>
                <a:gd name="T9" fmla="*/ 2147483647 h 756"/>
                <a:gd name="T10" fmla="*/ 2147483647 w 1432"/>
                <a:gd name="T11" fmla="*/ 2147483647 h 756"/>
                <a:gd name="T12" fmla="*/ 2147483647 w 1432"/>
                <a:gd name="T13" fmla="*/ 2147483647 h 756"/>
                <a:gd name="T14" fmla="*/ 2147483647 w 1432"/>
                <a:gd name="T15" fmla="*/ 2147483647 h 756"/>
                <a:gd name="T16" fmla="*/ 2147483647 w 1432"/>
                <a:gd name="T17" fmla="*/ 2147483647 h 756"/>
                <a:gd name="T18" fmla="*/ 2147483647 w 1432"/>
                <a:gd name="T19" fmla="*/ 2147483647 h 756"/>
                <a:gd name="T20" fmla="*/ 2147483647 w 1432"/>
                <a:gd name="T21" fmla="*/ 2147483647 h 756"/>
                <a:gd name="T22" fmla="*/ 2147483647 w 1432"/>
                <a:gd name="T23" fmla="*/ 2147483647 h 756"/>
                <a:gd name="T24" fmla="*/ 2147483647 w 1432"/>
                <a:gd name="T25" fmla="*/ 2147483647 h 756"/>
                <a:gd name="T26" fmla="*/ 2147483647 w 1432"/>
                <a:gd name="T27" fmla="*/ 2147483647 h 756"/>
                <a:gd name="T28" fmla="*/ 2147483647 w 1432"/>
                <a:gd name="T29" fmla="*/ 2147483647 h 756"/>
                <a:gd name="T30" fmla="*/ 2147483647 w 1432"/>
                <a:gd name="T31" fmla="*/ 2147483647 h 756"/>
                <a:gd name="T32" fmla="*/ 2147483647 w 1432"/>
                <a:gd name="T33" fmla="*/ 2147483647 h 756"/>
                <a:gd name="T34" fmla="*/ 2147483647 w 1432"/>
                <a:gd name="T35" fmla="*/ 2147483647 h 756"/>
                <a:gd name="T36" fmla="*/ 2147483647 w 1432"/>
                <a:gd name="T37" fmla="*/ 2147483647 h 756"/>
                <a:gd name="T38" fmla="*/ 2147483647 w 1432"/>
                <a:gd name="T39" fmla="*/ 2147483647 h 756"/>
                <a:gd name="T40" fmla="*/ 2147483647 w 1432"/>
                <a:gd name="T41" fmla="*/ 2147483647 h 756"/>
                <a:gd name="T42" fmla="*/ 2147483647 w 1432"/>
                <a:gd name="T43" fmla="*/ 2147483647 h 756"/>
                <a:gd name="T44" fmla="*/ 2147483647 w 1432"/>
                <a:gd name="T45" fmla="*/ 2147483647 h 756"/>
                <a:gd name="T46" fmla="*/ 2147483647 w 1432"/>
                <a:gd name="T47" fmla="*/ 2147483647 h 756"/>
                <a:gd name="T48" fmla="*/ 2147483647 w 1432"/>
                <a:gd name="T49" fmla="*/ 2147483647 h 756"/>
                <a:gd name="T50" fmla="*/ 2147483647 w 1432"/>
                <a:gd name="T51" fmla="*/ 2147483647 h 756"/>
                <a:gd name="T52" fmla="*/ 2147483647 w 1432"/>
                <a:gd name="T53" fmla="*/ 2147483647 h 756"/>
                <a:gd name="T54" fmla="*/ 2147483647 w 1432"/>
                <a:gd name="T55" fmla="*/ 2147483647 h 756"/>
                <a:gd name="T56" fmla="*/ 2147483647 w 1432"/>
                <a:gd name="T57" fmla="*/ 2147483647 h 756"/>
                <a:gd name="T58" fmla="*/ 2147483647 w 1432"/>
                <a:gd name="T59" fmla="*/ 2147483647 h 756"/>
                <a:gd name="T60" fmla="*/ 2147483647 w 1432"/>
                <a:gd name="T61" fmla="*/ 2147483647 h 756"/>
                <a:gd name="T62" fmla="*/ 2147483647 w 1432"/>
                <a:gd name="T63" fmla="*/ 2147483647 h 756"/>
                <a:gd name="T64" fmla="*/ 2147483647 w 1432"/>
                <a:gd name="T65" fmla="*/ 2147483647 h 756"/>
                <a:gd name="T66" fmla="*/ 2147483647 w 1432"/>
                <a:gd name="T67" fmla="*/ 2147483647 h 756"/>
                <a:gd name="T68" fmla="*/ 2147483647 w 1432"/>
                <a:gd name="T69" fmla="*/ 2147483647 h 756"/>
                <a:gd name="T70" fmla="*/ 2147483647 w 1432"/>
                <a:gd name="T71" fmla="*/ 2147483647 h 756"/>
                <a:gd name="T72" fmla="*/ 2147483647 w 1432"/>
                <a:gd name="T73" fmla="*/ 2147483647 h 756"/>
                <a:gd name="T74" fmla="*/ 2147483647 w 1432"/>
                <a:gd name="T75" fmla="*/ 2147483647 h 756"/>
                <a:gd name="T76" fmla="*/ 2147483647 w 1432"/>
                <a:gd name="T77" fmla="*/ 2147483647 h 756"/>
                <a:gd name="T78" fmla="*/ 2147483647 w 1432"/>
                <a:gd name="T79" fmla="*/ 2147483647 h 756"/>
                <a:gd name="T80" fmla="*/ 2147483647 w 1432"/>
                <a:gd name="T81" fmla="*/ 2147483647 h 756"/>
                <a:gd name="T82" fmla="*/ 2147483647 w 1432"/>
                <a:gd name="T83" fmla="*/ 2147483647 h 756"/>
                <a:gd name="T84" fmla="*/ 2147483647 w 1432"/>
                <a:gd name="T85" fmla="*/ 2147483647 h 756"/>
                <a:gd name="T86" fmla="*/ 2147483647 w 1432"/>
                <a:gd name="T87" fmla="*/ 2147483647 h 756"/>
                <a:gd name="T88" fmla="*/ 2147483647 w 1432"/>
                <a:gd name="T89" fmla="*/ 2147483647 h 756"/>
                <a:gd name="T90" fmla="*/ 2147483647 w 1432"/>
                <a:gd name="T91" fmla="*/ 2147483647 h 756"/>
                <a:gd name="T92" fmla="*/ 2147483647 w 1432"/>
                <a:gd name="T93" fmla="*/ 2147483647 h 756"/>
                <a:gd name="T94" fmla="*/ 2147483647 w 1432"/>
                <a:gd name="T95" fmla="*/ 2147483647 h 756"/>
                <a:gd name="T96" fmla="*/ 2147483647 w 1432"/>
                <a:gd name="T97" fmla="*/ 2147483647 h 756"/>
                <a:gd name="T98" fmla="*/ 2147483647 w 1432"/>
                <a:gd name="T99" fmla="*/ 2147483647 h 756"/>
                <a:gd name="T100" fmla="*/ 2147483647 w 1432"/>
                <a:gd name="T101" fmla="*/ 2147483647 h 756"/>
                <a:gd name="T102" fmla="*/ 2147483647 w 1432"/>
                <a:gd name="T103" fmla="*/ 2147483647 h 756"/>
                <a:gd name="T104" fmla="*/ 2147483647 w 1432"/>
                <a:gd name="T105" fmla="*/ 2147483647 h 756"/>
                <a:gd name="T106" fmla="*/ 2147483647 w 1432"/>
                <a:gd name="T107" fmla="*/ 2147483647 h 756"/>
                <a:gd name="T108" fmla="*/ 2147483647 w 1432"/>
                <a:gd name="T109" fmla="*/ 2147483647 h 756"/>
                <a:gd name="T110" fmla="*/ 2147483647 w 1432"/>
                <a:gd name="T111" fmla="*/ 2147483647 h 756"/>
                <a:gd name="T112" fmla="*/ 2147483647 w 1432"/>
                <a:gd name="T113" fmla="*/ 2147483647 h 756"/>
                <a:gd name="T114" fmla="*/ 2147483647 w 1432"/>
                <a:gd name="T115" fmla="*/ 2147483647 h 756"/>
                <a:gd name="T116" fmla="*/ 2147483647 w 1432"/>
                <a:gd name="T117" fmla="*/ 2147483647 h 756"/>
                <a:gd name="T118" fmla="*/ 2147483647 w 1432"/>
                <a:gd name="T119" fmla="*/ 2147483647 h 7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32"/>
                <a:gd name="T181" fmla="*/ 0 h 756"/>
                <a:gd name="T182" fmla="*/ 1432 w 1432"/>
                <a:gd name="T183" fmla="*/ 756 h 75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32" h="756">
                  <a:moveTo>
                    <a:pt x="0" y="754"/>
                  </a:moveTo>
                  <a:lnTo>
                    <a:pt x="0" y="755"/>
                  </a:lnTo>
                  <a:lnTo>
                    <a:pt x="2" y="754"/>
                  </a:lnTo>
                  <a:lnTo>
                    <a:pt x="3" y="755"/>
                  </a:lnTo>
                  <a:lnTo>
                    <a:pt x="5" y="753"/>
                  </a:lnTo>
                  <a:lnTo>
                    <a:pt x="7" y="748"/>
                  </a:lnTo>
                  <a:lnTo>
                    <a:pt x="8" y="751"/>
                  </a:lnTo>
                  <a:lnTo>
                    <a:pt x="10" y="750"/>
                  </a:lnTo>
                  <a:lnTo>
                    <a:pt x="12" y="750"/>
                  </a:lnTo>
                  <a:lnTo>
                    <a:pt x="14" y="750"/>
                  </a:lnTo>
                  <a:lnTo>
                    <a:pt x="15" y="748"/>
                  </a:lnTo>
                  <a:lnTo>
                    <a:pt x="17" y="747"/>
                  </a:lnTo>
                  <a:lnTo>
                    <a:pt x="19" y="750"/>
                  </a:lnTo>
                  <a:lnTo>
                    <a:pt x="21" y="750"/>
                  </a:lnTo>
                  <a:lnTo>
                    <a:pt x="22" y="750"/>
                  </a:lnTo>
                  <a:lnTo>
                    <a:pt x="24" y="753"/>
                  </a:lnTo>
                  <a:lnTo>
                    <a:pt x="26" y="754"/>
                  </a:lnTo>
                  <a:lnTo>
                    <a:pt x="27" y="754"/>
                  </a:lnTo>
                  <a:lnTo>
                    <a:pt x="29" y="751"/>
                  </a:lnTo>
                  <a:lnTo>
                    <a:pt x="31" y="746"/>
                  </a:lnTo>
                  <a:lnTo>
                    <a:pt x="32" y="737"/>
                  </a:lnTo>
                  <a:lnTo>
                    <a:pt x="34" y="726"/>
                  </a:lnTo>
                  <a:lnTo>
                    <a:pt x="35" y="716"/>
                  </a:lnTo>
                  <a:lnTo>
                    <a:pt x="37" y="723"/>
                  </a:lnTo>
                  <a:lnTo>
                    <a:pt x="39" y="734"/>
                  </a:lnTo>
                  <a:lnTo>
                    <a:pt x="40" y="741"/>
                  </a:lnTo>
                  <a:lnTo>
                    <a:pt x="42" y="734"/>
                  </a:lnTo>
                  <a:lnTo>
                    <a:pt x="43" y="738"/>
                  </a:lnTo>
                  <a:lnTo>
                    <a:pt x="45" y="745"/>
                  </a:lnTo>
                  <a:lnTo>
                    <a:pt x="47" y="750"/>
                  </a:lnTo>
                  <a:lnTo>
                    <a:pt x="48" y="751"/>
                  </a:lnTo>
                  <a:lnTo>
                    <a:pt x="50" y="750"/>
                  </a:lnTo>
                  <a:lnTo>
                    <a:pt x="52" y="752"/>
                  </a:lnTo>
                  <a:lnTo>
                    <a:pt x="53" y="750"/>
                  </a:lnTo>
                  <a:lnTo>
                    <a:pt x="55" y="751"/>
                  </a:lnTo>
                  <a:lnTo>
                    <a:pt x="57" y="750"/>
                  </a:lnTo>
                  <a:lnTo>
                    <a:pt x="58" y="754"/>
                  </a:lnTo>
                  <a:lnTo>
                    <a:pt x="60" y="752"/>
                  </a:lnTo>
                  <a:lnTo>
                    <a:pt x="61" y="754"/>
                  </a:lnTo>
                  <a:lnTo>
                    <a:pt x="63" y="753"/>
                  </a:lnTo>
                  <a:lnTo>
                    <a:pt x="64" y="753"/>
                  </a:lnTo>
                  <a:lnTo>
                    <a:pt x="66" y="753"/>
                  </a:lnTo>
                  <a:lnTo>
                    <a:pt x="68" y="753"/>
                  </a:lnTo>
                  <a:lnTo>
                    <a:pt x="69" y="754"/>
                  </a:lnTo>
                  <a:lnTo>
                    <a:pt x="71" y="754"/>
                  </a:lnTo>
                  <a:lnTo>
                    <a:pt x="72" y="754"/>
                  </a:lnTo>
                  <a:lnTo>
                    <a:pt x="74" y="753"/>
                  </a:lnTo>
                  <a:lnTo>
                    <a:pt x="76" y="755"/>
                  </a:lnTo>
                  <a:lnTo>
                    <a:pt x="77" y="753"/>
                  </a:lnTo>
                  <a:lnTo>
                    <a:pt x="79" y="752"/>
                  </a:lnTo>
                  <a:lnTo>
                    <a:pt x="80" y="754"/>
                  </a:lnTo>
                  <a:lnTo>
                    <a:pt x="82" y="753"/>
                  </a:lnTo>
                  <a:lnTo>
                    <a:pt x="84" y="752"/>
                  </a:lnTo>
                  <a:lnTo>
                    <a:pt x="85" y="747"/>
                  </a:lnTo>
                  <a:lnTo>
                    <a:pt x="87" y="739"/>
                  </a:lnTo>
                  <a:lnTo>
                    <a:pt x="88" y="742"/>
                  </a:lnTo>
                  <a:lnTo>
                    <a:pt x="90" y="739"/>
                  </a:lnTo>
                  <a:lnTo>
                    <a:pt x="92" y="745"/>
                  </a:lnTo>
                  <a:lnTo>
                    <a:pt x="93" y="742"/>
                  </a:lnTo>
                  <a:lnTo>
                    <a:pt x="95" y="745"/>
                  </a:lnTo>
                  <a:lnTo>
                    <a:pt x="97" y="748"/>
                  </a:lnTo>
                  <a:lnTo>
                    <a:pt x="98" y="751"/>
                  </a:lnTo>
                  <a:lnTo>
                    <a:pt x="100" y="750"/>
                  </a:lnTo>
                  <a:lnTo>
                    <a:pt x="101" y="747"/>
                  </a:lnTo>
                  <a:lnTo>
                    <a:pt x="103" y="748"/>
                  </a:lnTo>
                  <a:lnTo>
                    <a:pt x="104" y="744"/>
                  </a:lnTo>
                  <a:lnTo>
                    <a:pt x="106" y="749"/>
                  </a:lnTo>
                  <a:lnTo>
                    <a:pt x="108" y="752"/>
                  </a:lnTo>
                  <a:lnTo>
                    <a:pt x="109" y="747"/>
                  </a:lnTo>
                  <a:lnTo>
                    <a:pt x="110" y="748"/>
                  </a:lnTo>
                  <a:lnTo>
                    <a:pt x="112" y="743"/>
                  </a:lnTo>
                  <a:lnTo>
                    <a:pt x="114" y="747"/>
                  </a:lnTo>
                  <a:lnTo>
                    <a:pt x="115" y="749"/>
                  </a:lnTo>
                  <a:lnTo>
                    <a:pt x="117" y="740"/>
                  </a:lnTo>
                  <a:lnTo>
                    <a:pt x="119" y="748"/>
                  </a:lnTo>
                  <a:lnTo>
                    <a:pt x="120" y="744"/>
                  </a:lnTo>
                  <a:lnTo>
                    <a:pt x="122" y="748"/>
                  </a:lnTo>
                  <a:lnTo>
                    <a:pt x="123" y="748"/>
                  </a:lnTo>
                  <a:lnTo>
                    <a:pt x="125" y="745"/>
                  </a:lnTo>
                  <a:lnTo>
                    <a:pt x="127" y="735"/>
                  </a:lnTo>
                  <a:lnTo>
                    <a:pt x="128" y="727"/>
                  </a:lnTo>
                  <a:lnTo>
                    <a:pt x="130" y="725"/>
                  </a:lnTo>
                  <a:lnTo>
                    <a:pt x="132" y="728"/>
                  </a:lnTo>
                  <a:lnTo>
                    <a:pt x="133" y="723"/>
                  </a:lnTo>
                  <a:lnTo>
                    <a:pt x="135" y="725"/>
                  </a:lnTo>
                  <a:lnTo>
                    <a:pt x="136" y="730"/>
                  </a:lnTo>
                  <a:lnTo>
                    <a:pt x="138" y="735"/>
                  </a:lnTo>
                  <a:lnTo>
                    <a:pt x="140" y="746"/>
                  </a:lnTo>
                  <a:lnTo>
                    <a:pt x="141" y="746"/>
                  </a:lnTo>
                  <a:lnTo>
                    <a:pt x="143" y="739"/>
                  </a:lnTo>
                  <a:lnTo>
                    <a:pt x="145" y="729"/>
                  </a:lnTo>
                  <a:lnTo>
                    <a:pt x="146" y="727"/>
                  </a:lnTo>
                  <a:lnTo>
                    <a:pt x="148" y="726"/>
                  </a:lnTo>
                  <a:lnTo>
                    <a:pt x="150" y="725"/>
                  </a:lnTo>
                  <a:lnTo>
                    <a:pt x="151" y="742"/>
                  </a:lnTo>
                  <a:lnTo>
                    <a:pt x="153" y="737"/>
                  </a:lnTo>
                  <a:lnTo>
                    <a:pt x="154" y="743"/>
                  </a:lnTo>
                  <a:lnTo>
                    <a:pt x="156" y="749"/>
                  </a:lnTo>
                  <a:lnTo>
                    <a:pt x="158" y="746"/>
                  </a:lnTo>
                  <a:lnTo>
                    <a:pt x="159" y="746"/>
                  </a:lnTo>
                  <a:lnTo>
                    <a:pt x="161" y="750"/>
                  </a:lnTo>
                  <a:lnTo>
                    <a:pt x="162" y="748"/>
                  </a:lnTo>
                  <a:lnTo>
                    <a:pt x="164" y="750"/>
                  </a:lnTo>
                  <a:lnTo>
                    <a:pt x="166" y="754"/>
                  </a:lnTo>
                  <a:lnTo>
                    <a:pt x="167" y="747"/>
                  </a:lnTo>
                  <a:lnTo>
                    <a:pt x="169" y="734"/>
                  </a:lnTo>
                  <a:lnTo>
                    <a:pt x="170" y="701"/>
                  </a:lnTo>
                  <a:lnTo>
                    <a:pt x="172" y="696"/>
                  </a:lnTo>
                  <a:lnTo>
                    <a:pt x="174" y="693"/>
                  </a:lnTo>
                  <a:lnTo>
                    <a:pt x="175" y="688"/>
                  </a:lnTo>
                  <a:lnTo>
                    <a:pt x="176" y="690"/>
                  </a:lnTo>
                  <a:lnTo>
                    <a:pt x="178" y="707"/>
                  </a:lnTo>
                  <a:lnTo>
                    <a:pt x="180" y="708"/>
                  </a:lnTo>
                  <a:lnTo>
                    <a:pt x="181" y="717"/>
                  </a:lnTo>
                  <a:lnTo>
                    <a:pt x="183" y="707"/>
                  </a:lnTo>
                  <a:lnTo>
                    <a:pt x="185" y="724"/>
                  </a:lnTo>
                  <a:lnTo>
                    <a:pt x="186" y="734"/>
                  </a:lnTo>
                  <a:lnTo>
                    <a:pt x="188" y="739"/>
                  </a:lnTo>
                  <a:lnTo>
                    <a:pt x="190" y="747"/>
                  </a:lnTo>
                  <a:lnTo>
                    <a:pt x="191" y="726"/>
                  </a:lnTo>
                  <a:lnTo>
                    <a:pt x="193" y="683"/>
                  </a:lnTo>
                  <a:lnTo>
                    <a:pt x="194" y="657"/>
                  </a:lnTo>
                  <a:lnTo>
                    <a:pt x="196" y="657"/>
                  </a:lnTo>
                  <a:lnTo>
                    <a:pt x="197" y="669"/>
                  </a:lnTo>
                  <a:lnTo>
                    <a:pt x="199" y="651"/>
                  </a:lnTo>
                  <a:lnTo>
                    <a:pt x="200" y="671"/>
                  </a:lnTo>
                  <a:lnTo>
                    <a:pt x="202" y="667"/>
                  </a:lnTo>
                  <a:lnTo>
                    <a:pt x="203" y="673"/>
                  </a:lnTo>
                  <a:lnTo>
                    <a:pt x="205" y="670"/>
                  </a:lnTo>
                  <a:lnTo>
                    <a:pt x="207" y="708"/>
                  </a:lnTo>
                  <a:lnTo>
                    <a:pt x="208" y="718"/>
                  </a:lnTo>
                  <a:lnTo>
                    <a:pt x="210" y="722"/>
                  </a:lnTo>
                  <a:lnTo>
                    <a:pt x="211" y="692"/>
                  </a:lnTo>
                  <a:lnTo>
                    <a:pt x="213" y="712"/>
                  </a:lnTo>
                  <a:lnTo>
                    <a:pt x="214" y="702"/>
                  </a:lnTo>
                  <a:lnTo>
                    <a:pt x="216" y="708"/>
                  </a:lnTo>
                  <a:lnTo>
                    <a:pt x="218" y="732"/>
                  </a:lnTo>
                  <a:lnTo>
                    <a:pt x="219" y="724"/>
                  </a:lnTo>
                  <a:lnTo>
                    <a:pt x="221" y="741"/>
                  </a:lnTo>
                  <a:lnTo>
                    <a:pt x="222" y="744"/>
                  </a:lnTo>
                  <a:lnTo>
                    <a:pt x="224" y="733"/>
                  </a:lnTo>
                  <a:lnTo>
                    <a:pt x="225" y="744"/>
                  </a:lnTo>
                  <a:lnTo>
                    <a:pt x="227" y="741"/>
                  </a:lnTo>
                  <a:lnTo>
                    <a:pt x="228" y="748"/>
                  </a:lnTo>
                  <a:lnTo>
                    <a:pt x="230" y="734"/>
                  </a:lnTo>
                  <a:lnTo>
                    <a:pt x="231" y="734"/>
                  </a:lnTo>
                  <a:lnTo>
                    <a:pt x="233" y="721"/>
                  </a:lnTo>
                  <a:lnTo>
                    <a:pt x="234" y="718"/>
                  </a:lnTo>
                  <a:lnTo>
                    <a:pt x="236" y="712"/>
                  </a:lnTo>
                  <a:lnTo>
                    <a:pt x="237" y="659"/>
                  </a:lnTo>
                  <a:lnTo>
                    <a:pt x="239" y="639"/>
                  </a:lnTo>
                  <a:lnTo>
                    <a:pt x="240" y="639"/>
                  </a:lnTo>
                  <a:lnTo>
                    <a:pt x="242" y="622"/>
                  </a:lnTo>
                  <a:lnTo>
                    <a:pt x="244" y="632"/>
                  </a:lnTo>
                  <a:lnTo>
                    <a:pt x="245" y="651"/>
                  </a:lnTo>
                  <a:lnTo>
                    <a:pt x="247" y="637"/>
                  </a:lnTo>
                  <a:lnTo>
                    <a:pt x="248" y="649"/>
                  </a:lnTo>
                  <a:lnTo>
                    <a:pt x="250" y="647"/>
                  </a:lnTo>
                  <a:lnTo>
                    <a:pt x="251" y="640"/>
                  </a:lnTo>
                  <a:lnTo>
                    <a:pt x="253" y="654"/>
                  </a:lnTo>
                  <a:lnTo>
                    <a:pt x="254" y="647"/>
                  </a:lnTo>
                  <a:lnTo>
                    <a:pt x="256" y="666"/>
                  </a:lnTo>
                  <a:lnTo>
                    <a:pt x="257" y="663"/>
                  </a:lnTo>
                  <a:lnTo>
                    <a:pt x="259" y="668"/>
                  </a:lnTo>
                  <a:lnTo>
                    <a:pt x="260" y="663"/>
                  </a:lnTo>
                  <a:lnTo>
                    <a:pt x="262" y="665"/>
                  </a:lnTo>
                  <a:lnTo>
                    <a:pt x="263" y="689"/>
                  </a:lnTo>
                  <a:lnTo>
                    <a:pt x="265" y="672"/>
                  </a:lnTo>
                  <a:lnTo>
                    <a:pt x="266" y="673"/>
                  </a:lnTo>
                  <a:lnTo>
                    <a:pt x="268" y="683"/>
                  </a:lnTo>
                  <a:lnTo>
                    <a:pt x="269" y="690"/>
                  </a:lnTo>
                  <a:lnTo>
                    <a:pt x="271" y="681"/>
                  </a:lnTo>
                  <a:lnTo>
                    <a:pt x="272" y="695"/>
                  </a:lnTo>
                  <a:lnTo>
                    <a:pt x="274" y="686"/>
                  </a:lnTo>
                  <a:lnTo>
                    <a:pt x="275" y="696"/>
                  </a:lnTo>
                  <a:lnTo>
                    <a:pt x="277" y="703"/>
                  </a:lnTo>
                  <a:lnTo>
                    <a:pt x="278" y="705"/>
                  </a:lnTo>
                  <a:lnTo>
                    <a:pt x="280" y="708"/>
                  </a:lnTo>
                  <a:lnTo>
                    <a:pt x="281" y="721"/>
                  </a:lnTo>
                  <a:lnTo>
                    <a:pt x="283" y="728"/>
                  </a:lnTo>
                  <a:lnTo>
                    <a:pt x="284" y="722"/>
                  </a:lnTo>
                  <a:lnTo>
                    <a:pt x="286" y="721"/>
                  </a:lnTo>
                  <a:lnTo>
                    <a:pt x="287" y="719"/>
                  </a:lnTo>
                  <a:lnTo>
                    <a:pt x="289" y="721"/>
                  </a:lnTo>
                  <a:lnTo>
                    <a:pt x="290" y="723"/>
                  </a:lnTo>
                  <a:lnTo>
                    <a:pt x="292" y="725"/>
                  </a:lnTo>
                  <a:lnTo>
                    <a:pt x="293" y="710"/>
                  </a:lnTo>
                  <a:lnTo>
                    <a:pt x="295" y="721"/>
                  </a:lnTo>
                  <a:lnTo>
                    <a:pt x="296" y="728"/>
                  </a:lnTo>
                  <a:lnTo>
                    <a:pt x="298" y="745"/>
                  </a:lnTo>
                  <a:lnTo>
                    <a:pt x="299" y="746"/>
                  </a:lnTo>
                  <a:lnTo>
                    <a:pt x="301" y="747"/>
                  </a:lnTo>
                  <a:lnTo>
                    <a:pt x="302" y="748"/>
                  </a:lnTo>
                  <a:lnTo>
                    <a:pt x="304" y="730"/>
                  </a:lnTo>
                  <a:lnTo>
                    <a:pt x="305" y="538"/>
                  </a:lnTo>
                  <a:lnTo>
                    <a:pt x="307" y="437"/>
                  </a:lnTo>
                  <a:lnTo>
                    <a:pt x="308" y="407"/>
                  </a:lnTo>
                  <a:lnTo>
                    <a:pt x="310" y="409"/>
                  </a:lnTo>
                  <a:lnTo>
                    <a:pt x="311" y="414"/>
                  </a:lnTo>
                  <a:lnTo>
                    <a:pt x="313" y="453"/>
                  </a:lnTo>
                  <a:lnTo>
                    <a:pt x="314" y="468"/>
                  </a:lnTo>
                  <a:lnTo>
                    <a:pt x="316" y="524"/>
                  </a:lnTo>
                  <a:lnTo>
                    <a:pt x="317" y="542"/>
                  </a:lnTo>
                  <a:lnTo>
                    <a:pt x="318" y="592"/>
                  </a:lnTo>
                  <a:lnTo>
                    <a:pt x="320" y="615"/>
                  </a:lnTo>
                  <a:lnTo>
                    <a:pt x="321" y="629"/>
                  </a:lnTo>
                  <a:lnTo>
                    <a:pt x="323" y="661"/>
                  </a:lnTo>
                  <a:lnTo>
                    <a:pt x="324" y="722"/>
                  </a:lnTo>
                  <a:lnTo>
                    <a:pt x="326" y="721"/>
                  </a:lnTo>
                  <a:lnTo>
                    <a:pt x="327" y="737"/>
                  </a:lnTo>
                  <a:lnTo>
                    <a:pt x="329" y="741"/>
                  </a:lnTo>
                  <a:lnTo>
                    <a:pt x="330" y="738"/>
                  </a:lnTo>
                  <a:lnTo>
                    <a:pt x="332" y="739"/>
                  </a:lnTo>
                  <a:lnTo>
                    <a:pt x="333" y="742"/>
                  </a:lnTo>
                  <a:lnTo>
                    <a:pt x="335" y="741"/>
                  </a:lnTo>
                  <a:lnTo>
                    <a:pt x="336" y="745"/>
                  </a:lnTo>
                  <a:lnTo>
                    <a:pt x="338" y="739"/>
                  </a:lnTo>
                  <a:lnTo>
                    <a:pt x="339" y="736"/>
                  </a:lnTo>
                  <a:lnTo>
                    <a:pt x="341" y="728"/>
                  </a:lnTo>
                  <a:lnTo>
                    <a:pt x="342" y="740"/>
                  </a:lnTo>
                  <a:lnTo>
                    <a:pt x="344" y="743"/>
                  </a:lnTo>
                  <a:lnTo>
                    <a:pt x="345" y="749"/>
                  </a:lnTo>
                  <a:lnTo>
                    <a:pt x="347" y="748"/>
                  </a:lnTo>
                  <a:lnTo>
                    <a:pt x="348" y="750"/>
                  </a:lnTo>
                  <a:lnTo>
                    <a:pt x="349" y="751"/>
                  </a:lnTo>
                  <a:lnTo>
                    <a:pt x="351" y="738"/>
                  </a:lnTo>
                  <a:lnTo>
                    <a:pt x="352" y="736"/>
                  </a:lnTo>
                  <a:lnTo>
                    <a:pt x="354" y="676"/>
                  </a:lnTo>
                  <a:lnTo>
                    <a:pt x="355" y="694"/>
                  </a:lnTo>
                  <a:lnTo>
                    <a:pt x="357" y="703"/>
                  </a:lnTo>
                  <a:lnTo>
                    <a:pt x="358" y="676"/>
                  </a:lnTo>
                  <a:lnTo>
                    <a:pt x="360" y="675"/>
                  </a:lnTo>
                  <a:lnTo>
                    <a:pt x="361" y="667"/>
                  </a:lnTo>
                  <a:lnTo>
                    <a:pt x="363" y="673"/>
                  </a:lnTo>
                  <a:lnTo>
                    <a:pt x="364" y="694"/>
                  </a:lnTo>
                  <a:lnTo>
                    <a:pt x="366" y="674"/>
                  </a:lnTo>
                  <a:lnTo>
                    <a:pt x="367" y="682"/>
                  </a:lnTo>
                  <a:lnTo>
                    <a:pt x="369" y="706"/>
                  </a:lnTo>
                  <a:lnTo>
                    <a:pt x="370" y="680"/>
                  </a:lnTo>
                  <a:lnTo>
                    <a:pt x="372" y="685"/>
                  </a:lnTo>
                  <a:lnTo>
                    <a:pt x="373" y="682"/>
                  </a:lnTo>
                  <a:lnTo>
                    <a:pt x="375" y="692"/>
                  </a:lnTo>
                  <a:lnTo>
                    <a:pt x="376" y="716"/>
                  </a:lnTo>
                  <a:lnTo>
                    <a:pt x="378" y="738"/>
                  </a:lnTo>
                  <a:lnTo>
                    <a:pt x="379" y="725"/>
                  </a:lnTo>
                  <a:lnTo>
                    <a:pt x="381" y="726"/>
                  </a:lnTo>
                  <a:lnTo>
                    <a:pt x="382" y="728"/>
                  </a:lnTo>
                  <a:lnTo>
                    <a:pt x="384" y="727"/>
                  </a:lnTo>
                  <a:lnTo>
                    <a:pt x="385" y="717"/>
                  </a:lnTo>
                  <a:lnTo>
                    <a:pt x="387" y="709"/>
                  </a:lnTo>
                  <a:lnTo>
                    <a:pt x="388" y="715"/>
                  </a:lnTo>
                  <a:lnTo>
                    <a:pt x="390" y="691"/>
                  </a:lnTo>
                  <a:lnTo>
                    <a:pt x="391" y="708"/>
                  </a:lnTo>
                  <a:lnTo>
                    <a:pt x="393" y="689"/>
                  </a:lnTo>
                  <a:lnTo>
                    <a:pt x="394" y="682"/>
                  </a:lnTo>
                  <a:lnTo>
                    <a:pt x="396" y="689"/>
                  </a:lnTo>
                  <a:lnTo>
                    <a:pt x="397" y="699"/>
                  </a:lnTo>
                  <a:lnTo>
                    <a:pt x="399" y="704"/>
                  </a:lnTo>
                  <a:lnTo>
                    <a:pt x="400" y="690"/>
                  </a:lnTo>
                  <a:lnTo>
                    <a:pt x="402" y="715"/>
                  </a:lnTo>
                  <a:lnTo>
                    <a:pt x="403" y="712"/>
                  </a:lnTo>
                  <a:lnTo>
                    <a:pt x="405" y="699"/>
                  </a:lnTo>
                  <a:lnTo>
                    <a:pt x="406" y="718"/>
                  </a:lnTo>
                  <a:lnTo>
                    <a:pt x="408" y="720"/>
                  </a:lnTo>
                  <a:lnTo>
                    <a:pt x="409" y="698"/>
                  </a:lnTo>
                  <a:lnTo>
                    <a:pt x="410" y="718"/>
                  </a:lnTo>
                  <a:lnTo>
                    <a:pt x="412" y="697"/>
                  </a:lnTo>
                  <a:lnTo>
                    <a:pt x="413" y="652"/>
                  </a:lnTo>
                  <a:lnTo>
                    <a:pt x="415" y="666"/>
                  </a:lnTo>
                  <a:lnTo>
                    <a:pt x="416" y="546"/>
                  </a:lnTo>
                  <a:lnTo>
                    <a:pt x="418" y="442"/>
                  </a:lnTo>
                  <a:lnTo>
                    <a:pt x="419" y="387"/>
                  </a:lnTo>
                  <a:lnTo>
                    <a:pt x="420" y="375"/>
                  </a:lnTo>
                  <a:lnTo>
                    <a:pt x="422" y="384"/>
                  </a:lnTo>
                  <a:lnTo>
                    <a:pt x="423" y="273"/>
                  </a:lnTo>
                  <a:lnTo>
                    <a:pt x="424" y="324"/>
                  </a:lnTo>
                  <a:lnTo>
                    <a:pt x="426" y="307"/>
                  </a:lnTo>
                  <a:lnTo>
                    <a:pt x="427" y="337"/>
                  </a:lnTo>
                  <a:lnTo>
                    <a:pt x="429" y="320"/>
                  </a:lnTo>
                  <a:lnTo>
                    <a:pt x="430" y="349"/>
                  </a:lnTo>
                  <a:lnTo>
                    <a:pt x="432" y="364"/>
                  </a:lnTo>
                  <a:lnTo>
                    <a:pt x="433" y="366"/>
                  </a:lnTo>
                  <a:lnTo>
                    <a:pt x="435" y="474"/>
                  </a:lnTo>
                  <a:lnTo>
                    <a:pt x="436" y="493"/>
                  </a:lnTo>
                  <a:lnTo>
                    <a:pt x="438" y="528"/>
                  </a:lnTo>
                  <a:lnTo>
                    <a:pt x="440" y="603"/>
                  </a:lnTo>
                  <a:lnTo>
                    <a:pt x="441" y="641"/>
                  </a:lnTo>
                  <a:lnTo>
                    <a:pt x="443" y="638"/>
                  </a:lnTo>
                  <a:lnTo>
                    <a:pt x="444" y="706"/>
                  </a:lnTo>
                  <a:lnTo>
                    <a:pt x="446" y="705"/>
                  </a:lnTo>
                  <a:lnTo>
                    <a:pt x="447" y="731"/>
                  </a:lnTo>
                  <a:lnTo>
                    <a:pt x="449" y="734"/>
                  </a:lnTo>
                  <a:lnTo>
                    <a:pt x="450" y="739"/>
                  </a:lnTo>
                  <a:lnTo>
                    <a:pt x="452" y="742"/>
                  </a:lnTo>
                  <a:lnTo>
                    <a:pt x="453" y="736"/>
                  </a:lnTo>
                  <a:lnTo>
                    <a:pt x="455" y="723"/>
                  </a:lnTo>
                  <a:lnTo>
                    <a:pt x="456" y="732"/>
                  </a:lnTo>
                  <a:lnTo>
                    <a:pt x="458" y="695"/>
                  </a:lnTo>
                  <a:lnTo>
                    <a:pt x="459" y="698"/>
                  </a:lnTo>
                  <a:lnTo>
                    <a:pt x="461" y="692"/>
                  </a:lnTo>
                  <a:lnTo>
                    <a:pt x="462" y="718"/>
                  </a:lnTo>
                  <a:lnTo>
                    <a:pt x="464" y="727"/>
                  </a:lnTo>
                  <a:lnTo>
                    <a:pt x="465" y="732"/>
                  </a:lnTo>
                  <a:lnTo>
                    <a:pt x="467" y="736"/>
                  </a:lnTo>
                  <a:lnTo>
                    <a:pt x="468" y="741"/>
                  </a:lnTo>
                  <a:lnTo>
                    <a:pt x="470" y="744"/>
                  </a:lnTo>
                  <a:lnTo>
                    <a:pt x="471" y="743"/>
                  </a:lnTo>
                  <a:lnTo>
                    <a:pt x="473" y="691"/>
                  </a:lnTo>
                  <a:lnTo>
                    <a:pt x="474" y="647"/>
                  </a:lnTo>
                  <a:lnTo>
                    <a:pt x="476" y="623"/>
                  </a:lnTo>
                  <a:lnTo>
                    <a:pt x="477" y="681"/>
                  </a:lnTo>
                  <a:lnTo>
                    <a:pt x="478" y="650"/>
                  </a:lnTo>
                  <a:lnTo>
                    <a:pt x="480" y="707"/>
                  </a:lnTo>
                  <a:lnTo>
                    <a:pt x="481" y="702"/>
                  </a:lnTo>
                  <a:lnTo>
                    <a:pt x="483" y="567"/>
                  </a:lnTo>
                  <a:lnTo>
                    <a:pt x="484" y="526"/>
                  </a:lnTo>
                  <a:lnTo>
                    <a:pt x="486" y="560"/>
                  </a:lnTo>
                  <a:lnTo>
                    <a:pt x="487" y="627"/>
                  </a:lnTo>
                  <a:lnTo>
                    <a:pt x="489" y="688"/>
                  </a:lnTo>
                  <a:lnTo>
                    <a:pt x="491" y="682"/>
                  </a:lnTo>
                  <a:lnTo>
                    <a:pt x="492" y="689"/>
                  </a:lnTo>
                  <a:lnTo>
                    <a:pt x="493" y="682"/>
                  </a:lnTo>
                  <a:lnTo>
                    <a:pt x="495" y="691"/>
                  </a:lnTo>
                  <a:lnTo>
                    <a:pt x="496" y="709"/>
                  </a:lnTo>
                  <a:lnTo>
                    <a:pt x="498" y="694"/>
                  </a:lnTo>
                  <a:lnTo>
                    <a:pt x="499" y="674"/>
                  </a:lnTo>
                  <a:lnTo>
                    <a:pt x="501" y="654"/>
                  </a:lnTo>
                  <a:lnTo>
                    <a:pt x="503" y="591"/>
                  </a:lnTo>
                  <a:lnTo>
                    <a:pt x="504" y="592"/>
                  </a:lnTo>
                  <a:lnTo>
                    <a:pt x="505" y="601"/>
                  </a:lnTo>
                  <a:lnTo>
                    <a:pt x="507" y="602"/>
                  </a:lnTo>
                  <a:lnTo>
                    <a:pt x="509" y="618"/>
                  </a:lnTo>
                  <a:lnTo>
                    <a:pt x="510" y="676"/>
                  </a:lnTo>
                  <a:lnTo>
                    <a:pt x="512" y="641"/>
                  </a:lnTo>
                  <a:lnTo>
                    <a:pt x="513" y="692"/>
                  </a:lnTo>
                  <a:lnTo>
                    <a:pt x="515" y="720"/>
                  </a:lnTo>
                  <a:lnTo>
                    <a:pt x="516" y="713"/>
                  </a:lnTo>
                  <a:lnTo>
                    <a:pt x="518" y="679"/>
                  </a:lnTo>
                  <a:lnTo>
                    <a:pt x="519" y="729"/>
                  </a:lnTo>
                  <a:lnTo>
                    <a:pt x="521" y="728"/>
                  </a:lnTo>
                  <a:lnTo>
                    <a:pt x="522" y="740"/>
                  </a:lnTo>
                  <a:lnTo>
                    <a:pt x="524" y="738"/>
                  </a:lnTo>
                  <a:lnTo>
                    <a:pt x="525" y="742"/>
                  </a:lnTo>
                  <a:lnTo>
                    <a:pt x="527" y="747"/>
                  </a:lnTo>
                  <a:lnTo>
                    <a:pt x="528" y="743"/>
                  </a:lnTo>
                  <a:lnTo>
                    <a:pt x="530" y="736"/>
                  </a:lnTo>
                  <a:lnTo>
                    <a:pt x="531" y="736"/>
                  </a:lnTo>
                  <a:lnTo>
                    <a:pt x="532" y="734"/>
                  </a:lnTo>
                  <a:lnTo>
                    <a:pt x="534" y="741"/>
                  </a:lnTo>
                  <a:lnTo>
                    <a:pt x="535" y="744"/>
                  </a:lnTo>
                  <a:lnTo>
                    <a:pt x="537" y="743"/>
                  </a:lnTo>
                  <a:lnTo>
                    <a:pt x="538" y="746"/>
                  </a:lnTo>
                  <a:lnTo>
                    <a:pt x="540" y="727"/>
                  </a:lnTo>
                  <a:lnTo>
                    <a:pt x="541" y="722"/>
                  </a:lnTo>
                  <a:lnTo>
                    <a:pt x="543" y="726"/>
                  </a:lnTo>
                  <a:lnTo>
                    <a:pt x="544" y="721"/>
                  </a:lnTo>
                  <a:lnTo>
                    <a:pt x="546" y="718"/>
                  </a:lnTo>
                  <a:lnTo>
                    <a:pt x="547" y="709"/>
                  </a:lnTo>
                  <a:lnTo>
                    <a:pt x="548" y="710"/>
                  </a:lnTo>
                  <a:lnTo>
                    <a:pt x="550" y="707"/>
                  </a:lnTo>
                  <a:lnTo>
                    <a:pt x="552" y="731"/>
                  </a:lnTo>
                  <a:lnTo>
                    <a:pt x="553" y="679"/>
                  </a:lnTo>
                  <a:lnTo>
                    <a:pt x="554" y="553"/>
                  </a:lnTo>
                  <a:lnTo>
                    <a:pt x="556" y="507"/>
                  </a:lnTo>
                  <a:lnTo>
                    <a:pt x="558" y="501"/>
                  </a:lnTo>
                  <a:lnTo>
                    <a:pt x="559" y="481"/>
                  </a:lnTo>
                  <a:lnTo>
                    <a:pt x="561" y="513"/>
                  </a:lnTo>
                  <a:lnTo>
                    <a:pt x="562" y="511"/>
                  </a:lnTo>
                  <a:lnTo>
                    <a:pt x="564" y="538"/>
                  </a:lnTo>
                  <a:lnTo>
                    <a:pt x="565" y="578"/>
                  </a:lnTo>
                  <a:lnTo>
                    <a:pt x="567" y="588"/>
                  </a:lnTo>
                  <a:lnTo>
                    <a:pt x="568" y="598"/>
                  </a:lnTo>
                  <a:lnTo>
                    <a:pt x="570" y="651"/>
                  </a:lnTo>
                  <a:lnTo>
                    <a:pt x="571" y="698"/>
                  </a:lnTo>
                  <a:lnTo>
                    <a:pt x="573" y="723"/>
                  </a:lnTo>
                  <a:lnTo>
                    <a:pt x="574" y="720"/>
                  </a:lnTo>
                  <a:lnTo>
                    <a:pt x="576" y="735"/>
                  </a:lnTo>
                  <a:lnTo>
                    <a:pt x="577" y="726"/>
                  </a:lnTo>
                  <a:lnTo>
                    <a:pt x="579" y="699"/>
                  </a:lnTo>
                  <a:lnTo>
                    <a:pt x="580" y="682"/>
                  </a:lnTo>
                  <a:lnTo>
                    <a:pt x="582" y="657"/>
                  </a:lnTo>
                  <a:lnTo>
                    <a:pt x="583" y="692"/>
                  </a:lnTo>
                  <a:lnTo>
                    <a:pt x="585" y="682"/>
                  </a:lnTo>
                  <a:lnTo>
                    <a:pt x="586" y="709"/>
                  </a:lnTo>
                  <a:lnTo>
                    <a:pt x="588" y="704"/>
                  </a:lnTo>
                  <a:lnTo>
                    <a:pt x="589" y="713"/>
                  </a:lnTo>
                  <a:lnTo>
                    <a:pt x="591" y="726"/>
                  </a:lnTo>
                  <a:lnTo>
                    <a:pt x="592" y="706"/>
                  </a:lnTo>
                  <a:lnTo>
                    <a:pt x="594" y="723"/>
                  </a:lnTo>
                  <a:lnTo>
                    <a:pt x="595" y="716"/>
                  </a:lnTo>
                  <a:lnTo>
                    <a:pt x="597" y="706"/>
                  </a:lnTo>
                  <a:lnTo>
                    <a:pt x="598" y="666"/>
                  </a:lnTo>
                  <a:lnTo>
                    <a:pt x="600" y="677"/>
                  </a:lnTo>
                  <a:lnTo>
                    <a:pt x="601" y="706"/>
                  </a:lnTo>
                  <a:lnTo>
                    <a:pt x="602" y="723"/>
                  </a:lnTo>
                  <a:lnTo>
                    <a:pt x="604" y="720"/>
                  </a:lnTo>
                  <a:lnTo>
                    <a:pt x="605" y="720"/>
                  </a:lnTo>
                  <a:lnTo>
                    <a:pt x="607" y="717"/>
                  </a:lnTo>
                  <a:lnTo>
                    <a:pt x="609" y="675"/>
                  </a:lnTo>
                  <a:lnTo>
                    <a:pt x="610" y="658"/>
                  </a:lnTo>
                  <a:lnTo>
                    <a:pt x="611" y="660"/>
                  </a:lnTo>
                  <a:lnTo>
                    <a:pt x="613" y="710"/>
                  </a:lnTo>
                  <a:lnTo>
                    <a:pt x="614" y="713"/>
                  </a:lnTo>
                  <a:lnTo>
                    <a:pt x="616" y="733"/>
                  </a:lnTo>
                  <a:lnTo>
                    <a:pt x="618" y="690"/>
                  </a:lnTo>
                  <a:lnTo>
                    <a:pt x="619" y="630"/>
                  </a:lnTo>
                  <a:lnTo>
                    <a:pt x="621" y="626"/>
                  </a:lnTo>
                  <a:lnTo>
                    <a:pt x="622" y="670"/>
                  </a:lnTo>
                  <a:lnTo>
                    <a:pt x="624" y="691"/>
                  </a:lnTo>
                  <a:lnTo>
                    <a:pt x="625" y="670"/>
                  </a:lnTo>
                  <a:lnTo>
                    <a:pt x="627" y="621"/>
                  </a:lnTo>
                  <a:lnTo>
                    <a:pt x="628" y="637"/>
                  </a:lnTo>
                  <a:lnTo>
                    <a:pt x="630" y="690"/>
                  </a:lnTo>
                  <a:lnTo>
                    <a:pt x="631" y="722"/>
                  </a:lnTo>
                  <a:lnTo>
                    <a:pt x="633" y="725"/>
                  </a:lnTo>
                  <a:lnTo>
                    <a:pt x="634" y="708"/>
                  </a:lnTo>
                  <a:lnTo>
                    <a:pt x="636" y="720"/>
                  </a:lnTo>
                  <a:lnTo>
                    <a:pt x="637" y="705"/>
                  </a:lnTo>
                  <a:lnTo>
                    <a:pt x="639" y="710"/>
                  </a:lnTo>
                  <a:lnTo>
                    <a:pt x="640" y="696"/>
                  </a:lnTo>
                  <a:lnTo>
                    <a:pt x="642" y="681"/>
                  </a:lnTo>
                  <a:lnTo>
                    <a:pt x="643" y="686"/>
                  </a:lnTo>
                  <a:lnTo>
                    <a:pt x="645" y="681"/>
                  </a:lnTo>
                  <a:lnTo>
                    <a:pt x="646" y="679"/>
                  </a:lnTo>
                  <a:lnTo>
                    <a:pt x="648" y="646"/>
                  </a:lnTo>
                  <a:lnTo>
                    <a:pt x="649" y="667"/>
                  </a:lnTo>
                  <a:lnTo>
                    <a:pt x="651" y="673"/>
                  </a:lnTo>
                  <a:lnTo>
                    <a:pt x="652" y="701"/>
                  </a:lnTo>
                  <a:lnTo>
                    <a:pt x="654" y="700"/>
                  </a:lnTo>
                  <a:lnTo>
                    <a:pt x="655" y="639"/>
                  </a:lnTo>
                  <a:lnTo>
                    <a:pt x="657" y="596"/>
                  </a:lnTo>
                  <a:lnTo>
                    <a:pt x="658" y="603"/>
                  </a:lnTo>
                  <a:lnTo>
                    <a:pt x="659" y="619"/>
                  </a:lnTo>
                  <a:lnTo>
                    <a:pt x="661" y="565"/>
                  </a:lnTo>
                  <a:lnTo>
                    <a:pt x="662" y="579"/>
                  </a:lnTo>
                  <a:lnTo>
                    <a:pt x="664" y="659"/>
                  </a:lnTo>
                  <a:lnTo>
                    <a:pt x="666" y="693"/>
                  </a:lnTo>
                  <a:lnTo>
                    <a:pt x="667" y="716"/>
                  </a:lnTo>
                  <a:lnTo>
                    <a:pt x="669" y="697"/>
                  </a:lnTo>
                  <a:lnTo>
                    <a:pt x="670" y="712"/>
                  </a:lnTo>
                  <a:lnTo>
                    <a:pt x="672" y="699"/>
                  </a:lnTo>
                  <a:lnTo>
                    <a:pt x="673" y="691"/>
                  </a:lnTo>
                  <a:lnTo>
                    <a:pt x="675" y="718"/>
                  </a:lnTo>
                  <a:lnTo>
                    <a:pt x="676" y="706"/>
                  </a:lnTo>
                  <a:lnTo>
                    <a:pt x="678" y="652"/>
                  </a:lnTo>
                  <a:lnTo>
                    <a:pt x="679" y="625"/>
                  </a:lnTo>
                  <a:lnTo>
                    <a:pt x="681" y="628"/>
                  </a:lnTo>
                  <a:lnTo>
                    <a:pt x="682" y="660"/>
                  </a:lnTo>
                  <a:lnTo>
                    <a:pt x="684" y="622"/>
                  </a:lnTo>
                  <a:lnTo>
                    <a:pt x="685" y="688"/>
                  </a:lnTo>
                  <a:lnTo>
                    <a:pt x="687" y="695"/>
                  </a:lnTo>
                  <a:lnTo>
                    <a:pt x="688" y="696"/>
                  </a:lnTo>
                  <a:lnTo>
                    <a:pt x="690" y="707"/>
                  </a:lnTo>
                  <a:lnTo>
                    <a:pt x="691" y="718"/>
                  </a:lnTo>
                  <a:lnTo>
                    <a:pt x="693" y="721"/>
                  </a:lnTo>
                  <a:lnTo>
                    <a:pt x="694" y="734"/>
                  </a:lnTo>
                  <a:lnTo>
                    <a:pt x="696" y="733"/>
                  </a:lnTo>
                  <a:lnTo>
                    <a:pt x="697" y="712"/>
                  </a:lnTo>
                  <a:lnTo>
                    <a:pt x="699" y="710"/>
                  </a:lnTo>
                  <a:lnTo>
                    <a:pt x="700" y="706"/>
                  </a:lnTo>
                  <a:lnTo>
                    <a:pt x="702" y="732"/>
                  </a:lnTo>
                  <a:lnTo>
                    <a:pt x="703" y="731"/>
                  </a:lnTo>
                  <a:lnTo>
                    <a:pt x="705" y="712"/>
                  </a:lnTo>
                  <a:lnTo>
                    <a:pt x="706" y="593"/>
                  </a:lnTo>
                  <a:lnTo>
                    <a:pt x="708" y="561"/>
                  </a:lnTo>
                  <a:lnTo>
                    <a:pt x="709" y="622"/>
                  </a:lnTo>
                  <a:lnTo>
                    <a:pt x="711" y="394"/>
                  </a:lnTo>
                  <a:lnTo>
                    <a:pt x="712" y="322"/>
                  </a:lnTo>
                  <a:lnTo>
                    <a:pt x="714" y="261"/>
                  </a:lnTo>
                  <a:lnTo>
                    <a:pt x="715" y="254"/>
                  </a:lnTo>
                  <a:lnTo>
                    <a:pt x="717" y="317"/>
                  </a:lnTo>
                  <a:lnTo>
                    <a:pt x="718" y="268"/>
                  </a:lnTo>
                  <a:lnTo>
                    <a:pt x="720" y="321"/>
                  </a:lnTo>
                  <a:lnTo>
                    <a:pt x="721" y="382"/>
                  </a:lnTo>
                  <a:lnTo>
                    <a:pt x="723" y="371"/>
                  </a:lnTo>
                  <a:lnTo>
                    <a:pt x="725" y="360"/>
                  </a:lnTo>
                  <a:lnTo>
                    <a:pt x="726" y="406"/>
                  </a:lnTo>
                  <a:lnTo>
                    <a:pt x="728" y="359"/>
                  </a:lnTo>
                  <a:lnTo>
                    <a:pt x="729" y="478"/>
                  </a:lnTo>
                  <a:lnTo>
                    <a:pt x="731" y="514"/>
                  </a:lnTo>
                  <a:lnTo>
                    <a:pt x="732" y="500"/>
                  </a:lnTo>
                  <a:lnTo>
                    <a:pt x="734" y="554"/>
                  </a:lnTo>
                  <a:lnTo>
                    <a:pt x="735" y="593"/>
                  </a:lnTo>
                  <a:lnTo>
                    <a:pt x="737" y="655"/>
                  </a:lnTo>
                  <a:lnTo>
                    <a:pt x="739" y="678"/>
                  </a:lnTo>
                  <a:lnTo>
                    <a:pt x="740" y="646"/>
                  </a:lnTo>
                  <a:lnTo>
                    <a:pt x="742" y="689"/>
                  </a:lnTo>
                  <a:lnTo>
                    <a:pt x="743" y="680"/>
                  </a:lnTo>
                  <a:lnTo>
                    <a:pt x="745" y="703"/>
                  </a:lnTo>
                  <a:lnTo>
                    <a:pt x="747" y="700"/>
                  </a:lnTo>
                  <a:lnTo>
                    <a:pt x="748" y="684"/>
                  </a:lnTo>
                  <a:lnTo>
                    <a:pt x="750" y="693"/>
                  </a:lnTo>
                  <a:lnTo>
                    <a:pt x="752" y="696"/>
                  </a:lnTo>
                  <a:lnTo>
                    <a:pt x="753" y="670"/>
                  </a:lnTo>
                  <a:lnTo>
                    <a:pt x="755" y="702"/>
                  </a:lnTo>
                  <a:lnTo>
                    <a:pt x="756" y="725"/>
                  </a:lnTo>
                  <a:lnTo>
                    <a:pt x="758" y="734"/>
                  </a:lnTo>
                  <a:lnTo>
                    <a:pt x="759" y="723"/>
                  </a:lnTo>
                  <a:lnTo>
                    <a:pt x="761" y="714"/>
                  </a:lnTo>
                  <a:lnTo>
                    <a:pt x="763" y="699"/>
                  </a:lnTo>
                  <a:lnTo>
                    <a:pt x="764" y="639"/>
                  </a:lnTo>
                  <a:lnTo>
                    <a:pt x="766" y="638"/>
                  </a:lnTo>
                  <a:lnTo>
                    <a:pt x="767" y="641"/>
                  </a:lnTo>
                  <a:lnTo>
                    <a:pt x="769" y="615"/>
                  </a:lnTo>
                  <a:lnTo>
                    <a:pt x="771" y="666"/>
                  </a:lnTo>
                  <a:lnTo>
                    <a:pt x="772" y="693"/>
                  </a:lnTo>
                  <a:lnTo>
                    <a:pt x="774" y="714"/>
                  </a:lnTo>
                  <a:lnTo>
                    <a:pt x="775" y="734"/>
                  </a:lnTo>
                  <a:lnTo>
                    <a:pt x="777" y="742"/>
                  </a:lnTo>
                  <a:lnTo>
                    <a:pt x="778" y="733"/>
                  </a:lnTo>
                  <a:lnTo>
                    <a:pt x="780" y="731"/>
                  </a:lnTo>
                  <a:lnTo>
                    <a:pt x="781" y="719"/>
                  </a:lnTo>
                  <a:lnTo>
                    <a:pt x="783" y="723"/>
                  </a:lnTo>
                  <a:lnTo>
                    <a:pt x="784" y="689"/>
                  </a:lnTo>
                  <a:lnTo>
                    <a:pt x="786" y="724"/>
                  </a:lnTo>
                  <a:lnTo>
                    <a:pt x="787" y="639"/>
                  </a:lnTo>
                  <a:lnTo>
                    <a:pt x="789" y="653"/>
                  </a:lnTo>
                  <a:lnTo>
                    <a:pt x="790" y="554"/>
                  </a:lnTo>
                  <a:lnTo>
                    <a:pt x="792" y="635"/>
                  </a:lnTo>
                  <a:lnTo>
                    <a:pt x="793" y="643"/>
                  </a:lnTo>
                  <a:lnTo>
                    <a:pt x="795" y="575"/>
                  </a:lnTo>
                  <a:lnTo>
                    <a:pt x="796" y="611"/>
                  </a:lnTo>
                  <a:lnTo>
                    <a:pt x="798" y="600"/>
                  </a:lnTo>
                  <a:lnTo>
                    <a:pt x="800" y="578"/>
                  </a:lnTo>
                  <a:lnTo>
                    <a:pt x="801" y="631"/>
                  </a:lnTo>
                  <a:lnTo>
                    <a:pt x="803" y="509"/>
                  </a:lnTo>
                  <a:lnTo>
                    <a:pt x="804" y="511"/>
                  </a:lnTo>
                  <a:lnTo>
                    <a:pt x="806" y="577"/>
                  </a:lnTo>
                  <a:lnTo>
                    <a:pt x="808" y="625"/>
                  </a:lnTo>
                  <a:lnTo>
                    <a:pt x="809" y="632"/>
                  </a:lnTo>
                  <a:lnTo>
                    <a:pt x="811" y="693"/>
                  </a:lnTo>
                  <a:lnTo>
                    <a:pt x="813" y="667"/>
                  </a:lnTo>
                  <a:lnTo>
                    <a:pt x="814" y="663"/>
                  </a:lnTo>
                  <a:lnTo>
                    <a:pt x="816" y="673"/>
                  </a:lnTo>
                  <a:lnTo>
                    <a:pt x="817" y="661"/>
                  </a:lnTo>
                  <a:lnTo>
                    <a:pt x="819" y="619"/>
                  </a:lnTo>
                  <a:lnTo>
                    <a:pt x="820" y="636"/>
                  </a:lnTo>
                  <a:lnTo>
                    <a:pt x="822" y="637"/>
                  </a:lnTo>
                  <a:lnTo>
                    <a:pt x="824" y="684"/>
                  </a:lnTo>
                  <a:lnTo>
                    <a:pt x="825" y="611"/>
                  </a:lnTo>
                  <a:lnTo>
                    <a:pt x="827" y="605"/>
                  </a:lnTo>
                  <a:lnTo>
                    <a:pt x="828" y="614"/>
                  </a:lnTo>
                  <a:lnTo>
                    <a:pt x="830" y="655"/>
                  </a:lnTo>
                  <a:lnTo>
                    <a:pt x="831" y="672"/>
                  </a:lnTo>
                  <a:lnTo>
                    <a:pt x="833" y="715"/>
                  </a:lnTo>
                  <a:lnTo>
                    <a:pt x="834" y="705"/>
                  </a:lnTo>
                  <a:lnTo>
                    <a:pt x="836" y="694"/>
                  </a:lnTo>
                  <a:lnTo>
                    <a:pt x="837" y="629"/>
                  </a:lnTo>
                  <a:lnTo>
                    <a:pt x="839" y="668"/>
                  </a:lnTo>
                  <a:lnTo>
                    <a:pt x="840" y="636"/>
                  </a:lnTo>
                  <a:lnTo>
                    <a:pt x="842" y="649"/>
                  </a:lnTo>
                  <a:lnTo>
                    <a:pt x="844" y="662"/>
                  </a:lnTo>
                  <a:lnTo>
                    <a:pt x="845" y="697"/>
                  </a:lnTo>
                  <a:lnTo>
                    <a:pt x="847" y="701"/>
                  </a:lnTo>
                  <a:lnTo>
                    <a:pt x="848" y="698"/>
                  </a:lnTo>
                  <a:lnTo>
                    <a:pt x="850" y="728"/>
                  </a:lnTo>
                  <a:lnTo>
                    <a:pt x="851" y="703"/>
                  </a:lnTo>
                  <a:lnTo>
                    <a:pt x="853" y="658"/>
                  </a:lnTo>
                  <a:lnTo>
                    <a:pt x="855" y="677"/>
                  </a:lnTo>
                  <a:lnTo>
                    <a:pt x="856" y="658"/>
                  </a:lnTo>
                  <a:lnTo>
                    <a:pt x="858" y="691"/>
                  </a:lnTo>
                  <a:lnTo>
                    <a:pt x="859" y="644"/>
                  </a:lnTo>
                  <a:lnTo>
                    <a:pt x="861" y="607"/>
                  </a:lnTo>
                  <a:lnTo>
                    <a:pt x="863" y="665"/>
                  </a:lnTo>
                  <a:lnTo>
                    <a:pt x="864" y="580"/>
                  </a:lnTo>
                  <a:lnTo>
                    <a:pt x="866" y="430"/>
                  </a:lnTo>
                  <a:lnTo>
                    <a:pt x="867" y="347"/>
                  </a:lnTo>
                  <a:lnTo>
                    <a:pt x="869" y="278"/>
                  </a:lnTo>
                  <a:lnTo>
                    <a:pt x="871" y="293"/>
                  </a:lnTo>
                  <a:lnTo>
                    <a:pt x="872" y="284"/>
                  </a:lnTo>
                  <a:lnTo>
                    <a:pt x="874" y="332"/>
                  </a:lnTo>
                  <a:lnTo>
                    <a:pt x="875" y="333"/>
                  </a:lnTo>
                  <a:lnTo>
                    <a:pt x="877" y="446"/>
                  </a:lnTo>
                  <a:lnTo>
                    <a:pt x="878" y="468"/>
                  </a:lnTo>
                  <a:lnTo>
                    <a:pt x="880" y="529"/>
                  </a:lnTo>
                  <a:lnTo>
                    <a:pt x="882" y="558"/>
                  </a:lnTo>
                  <a:lnTo>
                    <a:pt x="883" y="599"/>
                  </a:lnTo>
                  <a:lnTo>
                    <a:pt x="885" y="670"/>
                  </a:lnTo>
                  <a:lnTo>
                    <a:pt x="886" y="694"/>
                  </a:lnTo>
                  <a:lnTo>
                    <a:pt x="888" y="691"/>
                  </a:lnTo>
                  <a:lnTo>
                    <a:pt x="889" y="718"/>
                  </a:lnTo>
                  <a:lnTo>
                    <a:pt x="891" y="734"/>
                  </a:lnTo>
                  <a:lnTo>
                    <a:pt x="892" y="734"/>
                  </a:lnTo>
                  <a:lnTo>
                    <a:pt x="894" y="743"/>
                  </a:lnTo>
                  <a:lnTo>
                    <a:pt x="895" y="738"/>
                  </a:lnTo>
                  <a:lnTo>
                    <a:pt x="897" y="743"/>
                  </a:lnTo>
                  <a:lnTo>
                    <a:pt x="899" y="746"/>
                  </a:lnTo>
                  <a:lnTo>
                    <a:pt x="900" y="745"/>
                  </a:lnTo>
                  <a:lnTo>
                    <a:pt x="902" y="730"/>
                  </a:lnTo>
                  <a:lnTo>
                    <a:pt x="903" y="728"/>
                  </a:lnTo>
                  <a:lnTo>
                    <a:pt x="905" y="697"/>
                  </a:lnTo>
                  <a:lnTo>
                    <a:pt x="907" y="695"/>
                  </a:lnTo>
                  <a:lnTo>
                    <a:pt x="908" y="706"/>
                  </a:lnTo>
                  <a:lnTo>
                    <a:pt x="910" y="725"/>
                  </a:lnTo>
                  <a:lnTo>
                    <a:pt x="911" y="736"/>
                  </a:lnTo>
                  <a:lnTo>
                    <a:pt x="913" y="738"/>
                  </a:lnTo>
                  <a:lnTo>
                    <a:pt x="914" y="731"/>
                  </a:lnTo>
                  <a:lnTo>
                    <a:pt x="916" y="710"/>
                  </a:lnTo>
                  <a:lnTo>
                    <a:pt x="918" y="717"/>
                  </a:lnTo>
                  <a:lnTo>
                    <a:pt x="919" y="732"/>
                  </a:lnTo>
                  <a:lnTo>
                    <a:pt x="921" y="696"/>
                  </a:lnTo>
                  <a:lnTo>
                    <a:pt x="922" y="688"/>
                  </a:lnTo>
                  <a:lnTo>
                    <a:pt x="924" y="650"/>
                  </a:lnTo>
                  <a:lnTo>
                    <a:pt x="925" y="599"/>
                  </a:lnTo>
                  <a:lnTo>
                    <a:pt x="927" y="641"/>
                  </a:lnTo>
                  <a:lnTo>
                    <a:pt x="929" y="665"/>
                  </a:lnTo>
                  <a:lnTo>
                    <a:pt x="930" y="695"/>
                  </a:lnTo>
                  <a:lnTo>
                    <a:pt x="932" y="731"/>
                  </a:lnTo>
                  <a:lnTo>
                    <a:pt x="933" y="736"/>
                  </a:lnTo>
                  <a:lnTo>
                    <a:pt x="935" y="736"/>
                  </a:lnTo>
                  <a:lnTo>
                    <a:pt x="936" y="738"/>
                  </a:lnTo>
                  <a:lnTo>
                    <a:pt x="938" y="733"/>
                  </a:lnTo>
                  <a:lnTo>
                    <a:pt x="939" y="643"/>
                  </a:lnTo>
                  <a:lnTo>
                    <a:pt x="941" y="547"/>
                  </a:lnTo>
                  <a:lnTo>
                    <a:pt x="943" y="489"/>
                  </a:lnTo>
                  <a:lnTo>
                    <a:pt x="944" y="496"/>
                  </a:lnTo>
                  <a:lnTo>
                    <a:pt x="946" y="509"/>
                  </a:lnTo>
                  <a:lnTo>
                    <a:pt x="947" y="75"/>
                  </a:lnTo>
                  <a:lnTo>
                    <a:pt x="949" y="45"/>
                  </a:lnTo>
                  <a:lnTo>
                    <a:pt x="951" y="0"/>
                  </a:lnTo>
                  <a:lnTo>
                    <a:pt x="952" y="126"/>
                  </a:lnTo>
                  <a:lnTo>
                    <a:pt x="954" y="166"/>
                  </a:lnTo>
                  <a:lnTo>
                    <a:pt x="956" y="207"/>
                  </a:lnTo>
                  <a:lnTo>
                    <a:pt x="957" y="214"/>
                  </a:lnTo>
                  <a:lnTo>
                    <a:pt x="959" y="279"/>
                  </a:lnTo>
                  <a:lnTo>
                    <a:pt x="960" y="284"/>
                  </a:lnTo>
                  <a:lnTo>
                    <a:pt x="962" y="301"/>
                  </a:lnTo>
                  <a:lnTo>
                    <a:pt x="964" y="388"/>
                  </a:lnTo>
                  <a:lnTo>
                    <a:pt x="965" y="388"/>
                  </a:lnTo>
                  <a:lnTo>
                    <a:pt x="967" y="438"/>
                  </a:lnTo>
                  <a:lnTo>
                    <a:pt x="969" y="522"/>
                  </a:lnTo>
                  <a:lnTo>
                    <a:pt x="970" y="546"/>
                  </a:lnTo>
                  <a:lnTo>
                    <a:pt x="972" y="597"/>
                  </a:lnTo>
                  <a:lnTo>
                    <a:pt x="973" y="690"/>
                  </a:lnTo>
                  <a:lnTo>
                    <a:pt x="975" y="714"/>
                  </a:lnTo>
                  <a:lnTo>
                    <a:pt x="976" y="716"/>
                  </a:lnTo>
                  <a:lnTo>
                    <a:pt x="978" y="726"/>
                  </a:lnTo>
                  <a:lnTo>
                    <a:pt x="980" y="737"/>
                  </a:lnTo>
                  <a:lnTo>
                    <a:pt x="981" y="729"/>
                  </a:lnTo>
                  <a:lnTo>
                    <a:pt x="983" y="674"/>
                  </a:lnTo>
                  <a:lnTo>
                    <a:pt x="984" y="522"/>
                  </a:lnTo>
                  <a:lnTo>
                    <a:pt x="986" y="472"/>
                  </a:lnTo>
                  <a:lnTo>
                    <a:pt x="988" y="500"/>
                  </a:lnTo>
                  <a:lnTo>
                    <a:pt x="989" y="567"/>
                  </a:lnTo>
                  <a:lnTo>
                    <a:pt x="991" y="539"/>
                  </a:lnTo>
                  <a:lnTo>
                    <a:pt x="992" y="574"/>
                  </a:lnTo>
                  <a:lnTo>
                    <a:pt x="994" y="624"/>
                  </a:lnTo>
                  <a:lnTo>
                    <a:pt x="996" y="671"/>
                  </a:lnTo>
                  <a:lnTo>
                    <a:pt x="997" y="629"/>
                  </a:lnTo>
                  <a:lnTo>
                    <a:pt x="999" y="682"/>
                  </a:lnTo>
                  <a:lnTo>
                    <a:pt x="1000" y="679"/>
                  </a:lnTo>
                  <a:lnTo>
                    <a:pt x="1002" y="698"/>
                  </a:lnTo>
                  <a:lnTo>
                    <a:pt x="1003" y="669"/>
                  </a:lnTo>
                  <a:lnTo>
                    <a:pt x="1005" y="706"/>
                  </a:lnTo>
                  <a:lnTo>
                    <a:pt x="1007" y="719"/>
                  </a:lnTo>
                  <a:lnTo>
                    <a:pt x="1008" y="734"/>
                  </a:lnTo>
                  <a:lnTo>
                    <a:pt x="1010" y="734"/>
                  </a:lnTo>
                  <a:lnTo>
                    <a:pt x="1011" y="738"/>
                  </a:lnTo>
                  <a:lnTo>
                    <a:pt x="1013" y="742"/>
                  </a:lnTo>
                  <a:lnTo>
                    <a:pt x="1015" y="730"/>
                  </a:lnTo>
                  <a:lnTo>
                    <a:pt x="1016" y="725"/>
                  </a:lnTo>
                  <a:lnTo>
                    <a:pt x="1018" y="702"/>
                  </a:lnTo>
                  <a:lnTo>
                    <a:pt x="1019" y="457"/>
                  </a:lnTo>
                  <a:lnTo>
                    <a:pt x="1021" y="378"/>
                  </a:lnTo>
                  <a:lnTo>
                    <a:pt x="1022" y="380"/>
                  </a:lnTo>
                  <a:lnTo>
                    <a:pt x="1024" y="370"/>
                  </a:lnTo>
                  <a:lnTo>
                    <a:pt x="1025" y="370"/>
                  </a:lnTo>
                  <a:lnTo>
                    <a:pt x="1027" y="428"/>
                  </a:lnTo>
                  <a:lnTo>
                    <a:pt x="1029" y="469"/>
                  </a:lnTo>
                  <a:lnTo>
                    <a:pt x="1030" y="499"/>
                  </a:lnTo>
                  <a:lnTo>
                    <a:pt x="1032" y="556"/>
                  </a:lnTo>
                  <a:lnTo>
                    <a:pt x="1033" y="567"/>
                  </a:lnTo>
                  <a:lnTo>
                    <a:pt x="1035" y="670"/>
                  </a:lnTo>
                  <a:lnTo>
                    <a:pt x="1036" y="624"/>
                  </a:lnTo>
                  <a:lnTo>
                    <a:pt x="1038" y="655"/>
                  </a:lnTo>
                  <a:lnTo>
                    <a:pt x="1040" y="716"/>
                  </a:lnTo>
                  <a:lnTo>
                    <a:pt x="1041" y="725"/>
                  </a:lnTo>
                  <a:lnTo>
                    <a:pt x="1043" y="729"/>
                  </a:lnTo>
                  <a:lnTo>
                    <a:pt x="1044" y="711"/>
                  </a:lnTo>
                  <a:lnTo>
                    <a:pt x="1046" y="714"/>
                  </a:lnTo>
                  <a:lnTo>
                    <a:pt x="1047" y="715"/>
                  </a:lnTo>
                  <a:lnTo>
                    <a:pt x="1049" y="688"/>
                  </a:lnTo>
                  <a:lnTo>
                    <a:pt x="1051" y="681"/>
                  </a:lnTo>
                  <a:lnTo>
                    <a:pt x="1052" y="698"/>
                  </a:lnTo>
                  <a:lnTo>
                    <a:pt x="1054" y="721"/>
                  </a:lnTo>
                  <a:lnTo>
                    <a:pt x="1055" y="685"/>
                  </a:lnTo>
                  <a:lnTo>
                    <a:pt x="1057" y="633"/>
                  </a:lnTo>
                  <a:lnTo>
                    <a:pt x="1059" y="693"/>
                  </a:lnTo>
                  <a:lnTo>
                    <a:pt x="1060" y="689"/>
                  </a:lnTo>
                  <a:lnTo>
                    <a:pt x="1062" y="692"/>
                  </a:lnTo>
                  <a:lnTo>
                    <a:pt x="1063" y="701"/>
                  </a:lnTo>
                  <a:lnTo>
                    <a:pt x="1065" y="691"/>
                  </a:lnTo>
                  <a:lnTo>
                    <a:pt x="1067" y="707"/>
                  </a:lnTo>
                  <a:lnTo>
                    <a:pt x="1068" y="682"/>
                  </a:lnTo>
                  <a:lnTo>
                    <a:pt x="1070" y="698"/>
                  </a:lnTo>
                  <a:lnTo>
                    <a:pt x="1071" y="718"/>
                  </a:lnTo>
                  <a:lnTo>
                    <a:pt x="1073" y="738"/>
                  </a:lnTo>
                  <a:lnTo>
                    <a:pt x="1074" y="740"/>
                  </a:lnTo>
                  <a:lnTo>
                    <a:pt x="1076" y="742"/>
                  </a:lnTo>
                  <a:lnTo>
                    <a:pt x="1078" y="734"/>
                  </a:lnTo>
                  <a:lnTo>
                    <a:pt x="1079" y="726"/>
                  </a:lnTo>
                  <a:lnTo>
                    <a:pt x="1081" y="717"/>
                  </a:lnTo>
                  <a:lnTo>
                    <a:pt x="1082" y="720"/>
                  </a:lnTo>
                  <a:lnTo>
                    <a:pt x="1084" y="728"/>
                  </a:lnTo>
                  <a:lnTo>
                    <a:pt x="1086" y="737"/>
                  </a:lnTo>
                  <a:lnTo>
                    <a:pt x="1087" y="732"/>
                  </a:lnTo>
                  <a:lnTo>
                    <a:pt x="1089" y="710"/>
                  </a:lnTo>
                  <a:lnTo>
                    <a:pt x="1091" y="706"/>
                  </a:lnTo>
                  <a:lnTo>
                    <a:pt x="1092" y="725"/>
                  </a:lnTo>
                  <a:lnTo>
                    <a:pt x="1094" y="720"/>
                  </a:lnTo>
                  <a:lnTo>
                    <a:pt x="1095" y="714"/>
                  </a:lnTo>
                  <a:lnTo>
                    <a:pt x="1097" y="550"/>
                  </a:lnTo>
                  <a:lnTo>
                    <a:pt x="1098" y="249"/>
                  </a:lnTo>
                  <a:lnTo>
                    <a:pt x="1100" y="247"/>
                  </a:lnTo>
                  <a:lnTo>
                    <a:pt x="1102" y="278"/>
                  </a:lnTo>
                  <a:lnTo>
                    <a:pt x="1103" y="244"/>
                  </a:lnTo>
                  <a:lnTo>
                    <a:pt x="1105" y="288"/>
                  </a:lnTo>
                  <a:lnTo>
                    <a:pt x="1106" y="300"/>
                  </a:lnTo>
                  <a:lnTo>
                    <a:pt x="1108" y="302"/>
                  </a:lnTo>
                  <a:lnTo>
                    <a:pt x="1110" y="358"/>
                  </a:lnTo>
                  <a:lnTo>
                    <a:pt x="1111" y="431"/>
                  </a:lnTo>
                  <a:lnTo>
                    <a:pt x="1113" y="447"/>
                  </a:lnTo>
                  <a:lnTo>
                    <a:pt x="1114" y="515"/>
                  </a:lnTo>
                  <a:lnTo>
                    <a:pt x="1116" y="542"/>
                  </a:lnTo>
                  <a:lnTo>
                    <a:pt x="1118" y="588"/>
                  </a:lnTo>
                  <a:lnTo>
                    <a:pt x="1119" y="619"/>
                  </a:lnTo>
                  <a:lnTo>
                    <a:pt x="1121" y="641"/>
                  </a:lnTo>
                  <a:lnTo>
                    <a:pt x="1123" y="692"/>
                  </a:lnTo>
                  <a:lnTo>
                    <a:pt x="1124" y="688"/>
                  </a:lnTo>
                  <a:lnTo>
                    <a:pt x="1126" y="704"/>
                  </a:lnTo>
                  <a:lnTo>
                    <a:pt x="1128" y="721"/>
                  </a:lnTo>
                  <a:lnTo>
                    <a:pt x="1129" y="714"/>
                  </a:lnTo>
                  <a:lnTo>
                    <a:pt x="1131" y="706"/>
                  </a:lnTo>
                  <a:lnTo>
                    <a:pt x="1133" y="676"/>
                  </a:lnTo>
                  <a:lnTo>
                    <a:pt x="1134" y="614"/>
                  </a:lnTo>
                  <a:lnTo>
                    <a:pt x="1136" y="555"/>
                  </a:lnTo>
                  <a:lnTo>
                    <a:pt x="1138" y="566"/>
                  </a:lnTo>
                  <a:lnTo>
                    <a:pt x="1139" y="507"/>
                  </a:lnTo>
                  <a:lnTo>
                    <a:pt x="1141" y="526"/>
                  </a:lnTo>
                  <a:lnTo>
                    <a:pt x="1143" y="594"/>
                  </a:lnTo>
                  <a:lnTo>
                    <a:pt x="1144" y="579"/>
                  </a:lnTo>
                  <a:lnTo>
                    <a:pt x="1146" y="657"/>
                  </a:lnTo>
                  <a:lnTo>
                    <a:pt x="1148" y="608"/>
                  </a:lnTo>
                  <a:lnTo>
                    <a:pt x="1150" y="696"/>
                  </a:lnTo>
                  <a:lnTo>
                    <a:pt x="1151" y="695"/>
                  </a:lnTo>
                  <a:lnTo>
                    <a:pt x="1153" y="702"/>
                  </a:lnTo>
                  <a:lnTo>
                    <a:pt x="1155" y="714"/>
                  </a:lnTo>
                  <a:lnTo>
                    <a:pt x="1156" y="715"/>
                  </a:lnTo>
                  <a:lnTo>
                    <a:pt x="1158" y="734"/>
                  </a:lnTo>
                  <a:lnTo>
                    <a:pt x="1160" y="728"/>
                  </a:lnTo>
                  <a:lnTo>
                    <a:pt x="1161" y="727"/>
                  </a:lnTo>
                  <a:lnTo>
                    <a:pt x="1163" y="731"/>
                  </a:lnTo>
                  <a:lnTo>
                    <a:pt x="1165" y="737"/>
                  </a:lnTo>
                  <a:lnTo>
                    <a:pt x="1166" y="735"/>
                  </a:lnTo>
                  <a:lnTo>
                    <a:pt x="1168" y="742"/>
                  </a:lnTo>
                  <a:lnTo>
                    <a:pt x="1170" y="738"/>
                  </a:lnTo>
                  <a:lnTo>
                    <a:pt x="1171" y="741"/>
                  </a:lnTo>
                  <a:lnTo>
                    <a:pt x="1173" y="746"/>
                  </a:lnTo>
                  <a:lnTo>
                    <a:pt x="1175" y="745"/>
                  </a:lnTo>
                  <a:lnTo>
                    <a:pt x="1176" y="739"/>
                  </a:lnTo>
                  <a:lnTo>
                    <a:pt x="1178" y="714"/>
                  </a:lnTo>
                  <a:lnTo>
                    <a:pt x="1180" y="723"/>
                  </a:lnTo>
                  <a:lnTo>
                    <a:pt x="1181" y="704"/>
                  </a:lnTo>
                  <a:lnTo>
                    <a:pt x="1183" y="728"/>
                  </a:lnTo>
                  <a:lnTo>
                    <a:pt x="1185" y="733"/>
                  </a:lnTo>
                  <a:lnTo>
                    <a:pt x="1186" y="738"/>
                  </a:lnTo>
                  <a:lnTo>
                    <a:pt x="1188" y="734"/>
                  </a:lnTo>
                  <a:lnTo>
                    <a:pt x="1190" y="739"/>
                  </a:lnTo>
                  <a:lnTo>
                    <a:pt x="1191" y="739"/>
                  </a:lnTo>
                  <a:lnTo>
                    <a:pt x="1193" y="731"/>
                  </a:lnTo>
                  <a:lnTo>
                    <a:pt x="1194" y="734"/>
                  </a:lnTo>
                  <a:lnTo>
                    <a:pt x="1196" y="740"/>
                  </a:lnTo>
                  <a:lnTo>
                    <a:pt x="1198" y="737"/>
                  </a:lnTo>
                  <a:lnTo>
                    <a:pt x="1199" y="741"/>
                  </a:lnTo>
                  <a:lnTo>
                    <a:pt x="1201" y="737"/>
                  </a:lnTo>
                  <a:lnTo>
                    <a:pt x="1203" y="742"/>
                  </a:lnTo>
                  <a:lnTo>
                    <a:pt x="1205" y="734"/>
                  </a:lnTo>
                  <a:lnTo>
                    <a:pt x="1206" y="745"/>
                  </a:lnTo>
                  <a:lnTo>
                    <a:pt x="1208" y="739"/>
                  </a:lnTo>
                  <a:lnTo>
                    <a:pt x="1210" y="724"/>
                  </a:lnTo>
                  <a:lnTo>
                    <a:pt x="1211" y="679"/>
                  </a:lnTo>
                  <a:lnTo>
                    <a:pt x="1213" y="576"/>
                  </a:lnTo>
                  <a:lnTo>
                    <a:pt x="1214" y="583"/>
                  </a:lnTo>
                  <a:lnTo>
                    <a:pt x="1216" y="582"/>
                  </a:lnTo>
                  <a:lnTo>
                    <a:pt x="1218" y="619"/>
                  </a:lnTo>
                  <a:lnTo>
                    <a:pt x="1219" y="621"/>
                  </a:lnTo>
                  <a:lnTo>
                    <a:pt x="1221" y="647"/>
                  </a:lnTo>
                  <a:lnTo>
                    <a:pt x="1223" y="704"/>
                  </a:lnTo>
                  <a:lnTo>
                    <a:pt x="1225" y="686"/>
                  </a:lnTo>
                  <a:lnTo>
                    <a:pt x="1226" y="704"/>
                  </a:lnTo>
                  <a:lnTo>
                    <a:pt x="1228" y="705"/>
                  </a:lnTo>
                  <a:lnTo>
                    <a:pt x="1230" y="722"/>
                  </a:lnTo>
                  <a:lnTo>
                    <a:pt x="1232" y="733"/>
                  </a:lnTo>
                  <a:lnTo>
                    <a:pt x="1233" y="737"/>
                  </a:lnTo>
                  <a:lnTo>
                    <a:pt x="1235" y="739"/>
                  </a:lnTo>
                  <a:lnTo>
                    <a:pt x="1237" y="739"/>
                  </a:lnTo>
                  <a:lnTo>
                    <a:pt x="1239" y="738"/>
                  </a:lnTo>
                  <a:lnTo>
                    <a:pt x="1240" y="746"/>
                  </a:lnTo>
                  <a:lnTo>
                    <a:pt x="1242" y="748"/>
                  </a:lnTo>
                  <a:lnTo>
                    <a:pt x="1244" y="747"/>
                  </a:lnTo>
                  <a:lnTo>
                    <a:pt x="1245" y="742"/>
                  </a:lnTo>
                  <a:lnTo>
                    <a:pt x="1247" y="739"/>
                  </a:lnTo>
                  <a:lnTo>
                    <a:pt x="1249" y="736"/>
                  </a:lnTo>
                  <a:lnTo>
                    <a:pt x="1250" y="739"/>
                  </a:lnTo>
                  <a:lnTo>
                    <a:pt x="1252" y="748"/>
                  </a:lnTo>
                  <a:lnTo>
                    <a:pt x="1254" y="746"/>
                  </a:lnTo>
                  <a:lnTo>
                    <a:pt x="1256" y="752"/>
                  </a:lnTo>
                  <a:lnTo>
                    <a:pt x="1257" y="751"/>
                  </a:lnTo>
                  <a:lnTo>
                    <a:pt x="1259" y="750"/>
                  </a:lnTo>
                  <a:lnTo>
                    <a:pt x="1261" y="752"/>
                  </a:lnTo>
                  <a:lnTo>
                    <a:pt x="1263" y="753"/>
                  </a:lnTo>
                  <a:lnTo>
                    <a:pt x="1264" y="754"/>
                  </a:lnTo>
                  <a:lnTo>
                    <a:pt x="1266" y="753"/>
                  </a:lnTo>
                  <a:lnTo>
                    <a:pt x="1268" y="754"/>
                  </a:lnTo>
                  <a:lnTo>
                    <a:pt x="1270" y="753"/>
                  </a:lnTo>
                  <a:lnTo>
                    <a:pt x="1272" y="754"/>
                  </a:lnTo>
                  <a:lnTo>
                    <a:pt x="1273" y="753"/>
                  </a:lnTo>
                  <a:lnTo>
                    <a:pt x="1275" y="727"/>
                  </a:lnTo>
                  <a:lnTo>
                    <a:pt x="1277" y="668"/>
                  </a:lnTo>
                  <a:lnTo>
                    <a:pt x="1279" y="599"/>
                  </a:lnTo>
                  <a:lnTo>
                    <a:pt x="1280" y="609"/>
                  </a:lnTo>
                  <a:lnTo>
                    <a:pt x="1282" y="595"/>
                  </a:lnTo>
                  <a:lnTo>
                    <a:pt x="1284" y="629"/>
                  </a:lnTo>
                  <a:lnTo>
                    <a:pt x="1285" y="642"/>
                  </a:lnTo>
                  <a:lnTo>
                    <a:pt x="1287" y="683"/>
                  </a:lnTo>
                  <a:lnTo>
                    <a:pt x="1289" y="633"/>
                  </a:lnTo>
                  <a:lnTo>
                    <a:pt x="1291" y="676"/>
                  </a:lnTo>
                  <a:lnTo>
                    <a:pt x="1292" y="647"/>
                  </a:lnTo>
                  <a:lnTo>
                    <a:pt x="1294" y="700"/>
                  </a:lnTo>
                  <a:lnTo>
                    <a:pt x="1296" y="697"/>
                  </a:lnTo>
                  <a:lnTo>
                    <a:pt x="1298" y="718"/>
                  </a:lnTo>
                  <a:lnTo>
                    <a:pt x="1300" y="702"/>
                  </a:lnTo>
                  <a:lnTo>
                    <a:pt x="1301" y="715"/>
                  </a:lnTo>
                  <a:lnTo>
                    <a:pt x="1303" y="718"/>
                  </a:lnTo>
                  <a:lnTo>
                    <a:pt x="1305" y="721"/>
                  </a:lnTo>
                  <a:lnTo>
                    <a:pt x="1307" y="721"/>
                  </a:lnTo>
                  <a:lnTo>
                    <a:pt x="1309" y="726"/>
                  </a:lnTo>
                  <a:lnTo>
                    <a:pt x="1310" y="730"/>
                  </a:lnTo>
                  <a:lnTo>
                    <a:pt x="1312" y="729"/>
                  </a:lnTo>
                  <a:lnTo>
                    <a:pt x="1314" y="728"/>
                  </a:lnTo>
                  <a:lnTo>
                    <a:pt x="1316" y="723"/>
                  </a:lnTo>
                  <a:lnTo>
                    <a:pt x="1317" y="729"/>
                  </a:lnTo>
                  <a:lnTo>
                    <a:pt x="1319" y="731"/>
                  </a:lnTo>
                  <a:lnTo>
                    <a:pt x="1321" y="725"/>
                  </a:lnTo>
                  <a:lnTo>
                    <a:pt x="1323" y="730"/>
                  </a:lnTo>
                  <a:lnTo>
                    <a:pt x="1325" y="734"/>
                  </a:lnTo>
                  <a:lnTo>
                    <a:pt x="1326" y="728"/>
                  </a:lnTo>
                  <a:lnTo>
                    <a:pt x="1328" y="730"/>
                  </a:lnTo>
                  <a:lnTo>
                    <a:pt x="1330" y="730"/>
                  </a:lnTo>
                  <a:lnTo>
                    <a:pt x="1332" y="732"/>
                  </a:lnTo>
                  <a:lnTo>
                    <a:pt x="1334" y="734"/>
                  </a:lnTo>
                  <a:lnTo>
                    <a:pt x="1336" y="726"/>
                  </a:lnTo>
                  <a:lnTo>
                    <a:pt x="1337" y="740"/>
                  </a:lnTo>
                  <a:lnTo>
                    <a:pt x="1339" y="734"/>
                  </a:lnTo>
                  <a:lnTo>
                    <a:pt x="1341" y="738"/>
                  </a:lnTo>
                  <a:lnTo>
                    <a:pt x="1343" y="734"/>
                  </a:lnTo>
                  <a:lnTo>
                    <a:pt x="1345" y="738"/>
                  </a:lnTo>
                  <a:lnTo>
                    <a:pt x="1347" y="724"/>
                  </a:lnTo>
                  <a:lnTo>
                    <a:pt x="1349" y="734"/>
                  </a:lnTo>
                  <a:lnTo>
                    <a:pt x="1351" y="734"/>
                  </a:lnTo>
                  <a:lnTo>
                    <a:pt x="1352" y="725"/>
                  </a:lnTo>
                  <a:lnTo>
                    <a:pt x="1354" y="712"/>
                  </a:lnTo>
                  <a:lnTo>
                    <a:pt x="1356" y="695"/>
                  </a:lnTo>
                  <a:lnTo>
                    <a:pt x="1358" y="697"/>
                  </a:lnTo>
                  <a:lnTo>
                    <a:pt x="1360" y="695"/>
                  </a:lnTo>
                  <a:lnTo>
                    <a:pt x="1362" y="703"/>
                  </a:lnTo>
                  <a:lnTo>
                    <a:pt x="1363" y="714"/>
                  </a:lnTo>
                  <a:lnTo>
                    <a:pt x="1365" y="722"/>
                  </a:lnTo>
                  <a:lnTo>
                    <a:pt x="1367" y="736"/>
                  </a:lnTo>
                  <a:lnTo>
                    <a:pt x="1369" y="734"/>
                  </a:lnTo>
                  <a:lnTo>
                    <a:pt x="1370" y="734"/>
                  </a:lnTo>
                  <a:lnTo>
                    <a:pt x="1372" y="739"/>
                  </a:lnTo>
                  <a:lnTo>
                    <a:pt x="1374" y="745"/>
                  </a:lnTo>
                  <a:lnTo>
                    <a:pt x="1376" y="749"/>
                  </a:lnTo>
                  <a:lnTo>
                    <a:pt x="1377" y="746"/>
                  </a:lnTo>
                  <a:lnTo>
                    <a:pt x="1379" y="749"/>
                  </a:lnTo>
                  <a:lnTo>
                    <a:pt x="1381" y="750"/>
                  </a:lnTo>
                  <a:lnTo>
                    <a:pt x="1383" y="749"/>
                  </a:lnTo>
                  <a:lnTo>
                    <a:pt x="1385" y="751"/>
                  </a:lnTo>
                  <a:lnTo>
                    <a:pt x="1386" y="752"/>
                  </a:lnTo>
                  <a:lnTo>
                    <a:pt x="1388" y="752"/>
                  </a:lnTo>
                  <a:lnTo>
                    <a:pt x="1390" y="752"/>
                  </a:lnTo>
                  <a:lnTo>
                    <a:pt x="1392" y="753"/>
                  </a:lnTo>
                  <a:lnTo>
                    <a:pt x="1394" y="754"/>
                  </a:lnTo>
                  <a:lnTo>
                    <a:pt x="1396" y="754"/>
                  </a:lnTo>
                  <a:lnTo>
                    <a:pt x="1398" y="753"/>
                  </a:lnTo>
                  <a:lnTo>
                    <a:pt x="1400" y="756"/>
                  </a:lnTo>
                  <a:lnTo>
                    <a:pt x="1402" y="755"/>
                  </a:lnTo>
                  <a:lnTo>
                    <a:pt x="1404" y="754"/>
                  </a:lnTo>
                  <a:lnTo>
                    <a:pt x="1406" y="754"/>
                  </a:lnTo>
                  <a:lnTo>
                    <a:pt x="1408" y="753"/>
                  </a:lnTo>
                  <a:lnTo>
                    <a:pt x="1410" y="754"/>
                  </a:lnTo>
                  <a:lnTo>
                    <a:pt x="1412" y="754"/>
                  </a:lnTo>
                  <a:lnTo>
                    <a:pt x="1414" y="753"/>
                  </a:lnTo>
                  <a:lnTo>
                    <a:pt x="1416" y="753"/>
                  </a:lnTo>
                  <a:lnTo>
                    <a:pt x="1418" y="753"/>
                  </a:lnTo>
                  <a:lnTo>
                    <a:pt x="1420" y="753"/>
                  </a:lnTo>
                  <a:lnTo>
                    <a:pt x="1422" y="752"/>
                  </a:lnTo>
                  <a:lnTo>
                    <a:pt x="1424" y="753"/>
                  </a:lnTo>
                  <a:lnTo>
                    <a:pt x="1426" y="753"/>
                  </a:lnTo>
                  <a:lnTo>
                    <a:pt x="1428" y="752"/>
                  </a:lnTo>
                  <a:lnTo>
                    <a:pt x="1430" y="753"/>
                  </a:lnTo>
                  <a:lnTo>
                    <a:pt x="1432" y="755"/>
                  </a:lnTo>
                </a:path>
              </a:pathLst>
            </a:custGeom>
            <a:noFill/>
            <a:ln w="19050" cmpd="sng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694" name="AutoShape 1436"/>
          <p:cNvSpPr>
            <a:spLocks noChangeAspect="1" noChangeArrowheads="1" noTextEdit="1"/>
          </p:cNvSpPr>
          <p:nvPr/>
        </p:nvSpPr>
        <p:spPr bwMode="auto">
          <a:xfrm>
            <a:off x="304800" y="3124200"/>
            <a:ext cx="25908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95" name="Line 1437"/>
          <p:cNvSpPr>
            <a:spLocks noChangeShapeType="1"/>
          </p:cNvSpPr>
          <p:nvPr/>
        </p:nvSpPr>
        <p:spPr bwMode="auto">
          <a:xfrm>
            <a:off x="433388" y="4416425"/>
            <a:ext cx="2409825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96" name="Rectangle 1438"/>
          <p:cNvSpPr>
            <a:spLocks noChangeArrowheads="1"/>
          </p:cNvSpPr>
          <p:nvPr/>
        </p:nvSpPr>
        <p:spPr bwMode="auto">
          <a:xfrm>
            <a:off x="547688" y="4435475"/>
            <a:ext cx="21113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000" b="0">
                <a:solidFill>
                  <a:srgbClr val="FFFF00"/>
                </a:solidFill>
                <a:latin typeface="Arial" charset="0"/>
              </a:rPr>
              <a:t>500</a:t>
            </a:r>
          </a:p>
        </p:txBody>
      </p:sp>
      <p:sp>
        <p:nvSpPr>
          <p:cNvPr id="697" name="Rectangle 1439"/>
          <p:cNvSpPr>
            <a:spLocks noChangeArrowheads="1"/>
          </p:cNvSpPr>
          <p:nvPr/>
        </p:nvSpPr>
        <p:spPr bwMode="auto">
          <a:xfrm>
            <a:off x="1482725" y="4435475"/>
            <a:ext cx="282575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000" b="0">
                <a:solidFill>
                  <a:srgbClr val="FFFF00"/>
                </a:solidFill>
                <a:latin typeface="Arial" charset="0"/>
              </a:rPr>
              <a:t>1000</a:t>
            </a:r>
          </a:p>
        </p:txBody>
      </p:sp>
      <p:sp>
        <p:nvSpPr>
          <p:cNvPr id="698" name="Rectangle 1440"/>
          <p:cNvSpPr>
            <a:spLocks noChangeArrowheads="1"/>
          </p:cNvSpPr>
          <p:nvPr/>
        </p:nvSpPr>
        <p:spPr bwMode="auto">
          <a:xfrm>
            <a:off x="2443163" y="4435475"/>
            <a:ext cx="28098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000" b="0">
                <a:solidFill>
                  <a:srgbClr val="FFFF00"/>
                </a:solidFill>
                <a:latin typeface="Arial" charset="0"/>
              </a:rPr>
              <a:t>1500</a:t>
            </a:r>
          </a:p>
        </p:txBody>
      </p:sp>
      <p:sp>
        <p:nvSpPr>
          <p:cNvPr id="699" name="Rectangle 1441"/>
          <p:cNvSpPr>
            <a:spLocks noChangeArrowheads="1"/>
          </p:cNvSpPr>
          <p:nvPr/>
        </p:nvSpPr>
        <p:spPr bwMode="auto">
          <a:xfrm>
            <a:off x="1449388" y="4567238"/>
            <a:ext cx="247650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200" b="0">
                <a:solidFill>
                  <a:srgbClr val="FFFF00"/>
                </a:solidFill>
                <a:latin typeface="Arial" charset="0"/>
              </a:rPr>
              <a:t>m/z</a:t>
            </a:r>
          </a:p>
        </p:txBody>
      </p:sp>
      <p:sp>
        <p:nvSpPr>
          <p:cNvPr id="700" name="Line 1442"/>
          <p:cNvSpPr>
            <a:spLocks noChangeShapeType="1"/>
          </p:cNvSpPr>
          <p:nvPr/>
        </p:nvSpPr>
        <p:spPr bwMode="auto">
          <a:xfrm flipV="1">
            <a:off x="433388" y="3241675"/>
            <a:ext cx="0" cy="11715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01" name="Line 1443"/>
          <p:cNvSpPr>
            <a:spLocks noChangeShapeType="1"/>
          </p:cNvSpPr>
          <p:nvPr/>
        </p:nvSpPr>
        <p:spPr bwMode="auto">
          <a:xfrm flipV="1">
            <a:off x="441325" y="4403725"/>
            <a:ext cx="1588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02" name="Line 1444"/>
          <p:cNvSpPr>
            <a:spLocks noChangeShapeType="1"/>
          </p:cNvSpPr>
          <p:nvPr/>
        </p:nvSpPr>
        <p:spPr bwMode="auto">
          <a:xfrm flipV="1">
            <a:off x="485775" y="4405313"/>
            <a:ext cx="1588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03" name="Line 1445"/>
          <p:cNvSpPr>
            <a:spLocks noChangeShapeType="1"/>
          </p:cNvSpPr>
          <p:nvPr/>
        </p:nvSpPr>
        <p:spPr bwMode="auto">
          <a:xfrm flipV="1">
            <a:off x="487363" y="4403725"/>
            <a:ext cx="0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04" name="Line 1446"/>
          <p:cNvSpPr>
            <a:spLocks noChangeShapeType="1"/>
          </p:cNvSpPr>
          <p:nvPr/>
        </p:nvSpPr>
        <p:spPr bwMode="auto">
          <a:xfrm flipV="1">
            <a:off x="501650" y="4403725"/>
            <a:ext cx="1588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05" name="Line 1447"/>
          <p:cNvSpPr>
            <a:spLocks noChangeShapeType="1"/>
          </p:cNvSpPr>
          <p:nvPr/>
        </p:nvSpPr>
        <p:spPr bwMode="auto">
          <a:xfrm flipV="1">
            <a:off x="503238" y="4405313"/>
            <a:ext cx="0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06" name="Line 1448"/>
          <p:cNvSpPr>
            <a:spLocks noChangeShapeType="1"/>
          </p:cNvSpPr>
          <p:nvPr/>
        </p:nvSpPr>
        <p:spPr bwMode="auto">
          <a:xfrm flipV="1">
            <a:off x="511175" y="4403725"/>
            <a:ext cx="1588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07" name="Line 1449"/>
          <p:cNvSpPr>
            <a:spLocks noChangeShapeType="1"/>
          </p:cNvSpPr>
          <p:nvPr/>
        </p:nvSpPr>
        <p:spPr bwMode="auto">
          <a:xfrm flipV="1">
            <a:off x="515938" y="4398963"/>
            <a:ext cx="1587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08" name="Line 1450"/>
          <p:cNvSpPr>
            <a:spLocks noChangeShapeType="1"/>
          </p:cNvSpPr>
          <p:nvPr/>
        </p:nvSpPr>
        <p:spPr bwMode="auto">
          <a:xfrm flipV="1">
            <a:off x="523875" y="4403725"/>
            <a:ext cx="1588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09" name="Line 1451"/>
          <p:cNvSpPr>
            <a:spLocks noChangeShapeType="1"/>
          </p:cNvSpPr>
          <p:nvPr/>
        </p:nvSpPr>
        <p:spPr bwMode="auto">
          <a:xfrm flipV="1">
            <a:off x="539750" y="4405313"/>
            <a:ext cx="1588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10" name="Line 1452"/>
          <p:cNvSpPr>
            <a:spLocks noChangeShapeType="1"/>
          </p:cNvSpPr>
          <p:nvPr/>
        </p:nvSpPr>
        <p:spPr bwMode="auto">
          <a:xfrm flipV="1">
            <a:off x="541338" y="4395788"/>
            <a:ext cx="0" cy="174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11" name="Line 1453"/>
          <p:cNvSpPr>
            <a:spLocks noChangeShapeType="1"/>
          </p:cNvSpPr>
          <p:nvPr/>
        </p:nvSpPr>
        <p:spPr bwMode="auto">
          <a:xfrm flipV="1">
            <a:off x="544513" y="4403725"/>
            <a:ext cx="1587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12" name="Line 1454"/>
          <p:cNvSpPr>
            <a:spLocks noChangeShapeType="1"/>
          </p:cNvSpPr>
          <p:nvPr/>
        </p:nvSpPr>
        <p:spPr bwMode="auto">
          <a:xfrm flipV="1">
            <a:off x="546100" y="4394200"/>
            <a:ext cx="0" cy="1905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13" name="Line 1455"/>
          <p:cNvSpPr>
            <a:spLocks noChangeShapeType="1"/>
          </p:cNvSpPr>
          <p:nvPr/>
        </p:nvSpPr>
        <p:spPr bwMode="auto">
          <a:xfrm flipV="1">
            <a:off x="549275" y="4403725"/>
            <a:ext cx="0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14" name="Line 1456"/>
          <p:cNvSpPr>
            <a:spLocks noChangeShapeType="1"/>
          </p:cNvSpPr>
          <p:nvPr/>
        </p:nvSpPr>
        <p:spPr bwMode="auto">
          <a:xfrm flipV="1">
            <a:off x="554038" y="4403725"/>
            <a:ext cx="0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15" name="Line 1457"/>
          <p:cNvSpPr>
            <a:spLocks noChangeShapeType="1"/>
          </p:cNvSpPr>
          <p:nvPr/>
        </p:nvSpPr>
        <p:spPr bwMode="auto">
          <a:xfrm flipV="1">
            <a:off x="584200" y="4397375"/>
            <a:ext cx="1588" cy="1587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16" name="Line 1458"/>
          <p:cNvSpPr>
            <a:spLocks noChangeShapeType="1"/>
          </p:cNvSpPr>
          <p:nvPr/>
        </p:nvSpPr>
        <p:spPr bwMode="auto">
          <a:xfrm flipV="1">
            <a:off x="588963" y="4368800"/>
            <a:ext cx="0" cy="4445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17" name="Line 1459"/>
          <p:cNvSpPr>
            <a:spLocks noChangeShapeType="1"/>
          </p:cNvSpPr>
          <p:nvPr/>
        </p:nvSpPr>
        <p:spPr bwMode="auto">
          <a:xfrm flipV="1">
            <a:off x="592138" y="4403725"/>
            <a:ext cx="1587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18" name="Line 1460"/>
          <p:cNvSpPr>
            <a:spLocks noChangeShapeType="1"/>
          </p:cNvSpPr>
          <p:nvPr/>
        </p:nvSpPr>
        <p:spPr bwMode="auto">
          <a:xfrm flipV="1">
            <a:off x="596900" y="4183063"/>
            <a:ext cx="1588" cy="2301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19" name="Line 1461"/>
          <p:cNvSpPr>
            <a:spLocks noChangeShapeType="1"/>
          </p:cNvSpPr>
          <p:nvPr/>
        </p:nvSpPr>
        <p:spPr bwMode="auto">
          <a:xfrm flipV="1">
            <a:off x="598488" y="4335463"/>
            <a:ext cx="1587" cy="777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0" name="Line 1462"/>
          <p:cNvSpPr>
            <a:spLocks noChangeShapeType="1"/>
          </p:cNvSpPr>
          <p:nvPr/>
        </p:nvSpPr>
        <p:spPr bwMode="auto">
          <a:xfrm flipV="1">
            <a:off x="600075" y="4398963"/>
            <a:ext cx="1588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1" name="Line 1463"/>
          <p:cNvSpPr>
            <a:spLocks noChangeShapeType="1"/>
          </p:cNvSpPr>
          <p:nvPr/>
        </p:nvSpPr>
        <p:spPr bwMode="auto">
          <a:xfrm flipV="1">
            <a:off x="601663" y="4368800"/>
            <a:ext cx="1587" cy="4445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2" name="Line 1464"/>
          <p:cNvSpPr>
            <a:spLocks noChangeShapeType="1"/>
          </p:cNvSpPr>
          <p:nvPr/>
        </p:nvSpPr>
        <p:spPr bwMode="auto">
          <a:xfrm flipV="1">
            <a:off x="603250" y="4398963"/>
            <a:ext cx="0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3" name="Line 1465"/>
          <p:cNvSpPr>
            <a:spLocks noChangeShapeType="1"/>
          </p:cNvSpPr>
          <p:nvPr/>
        </p:nvSpPr>
        <p:spPr bwMode="auto">
          <a:xfrm flipV="1">
            <a:off x="604838" y="4400550"/>
            <a:ext cx="1587" cy="127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4" name="Line 1466"/>
          <p:cNvSpPr>
            <a:spLocks noChangeShapeType="1"/>
          </p:cNvSpPr>
          <p:nvPr/>
        </p:nvSpPr>
        <p:spPr bwMode="auto">
          <a:xfrm flipV="1">
            <a:off x="606425" y="4383088"/>
            <a:ext cx="1588" cy="301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5" name="Line 1467"/>
          <p:cNvSpPr>
            <a:spLocks noChangeShapeType="1"/>
          </p:cNvSpPr>
          <p:nvPr/>
        </p:nvSpPr>
        <p:spPr bwMode="auto">
          <a:xfrm flipV="1">
            <a:off x="609600" y="4357688"/>
            <a:ext cx="1588" cy="555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6" name="Line 1468"/>
          <p:cNvSpPr>
            <a:spLocks noChangeShapeType="1"/>
          </p:cNvSpPr>
          <p:nvPr/>
        </p:nvSpPr>
        <p:spPr bwMode="auto">
          <a:xfrm flipV="1">
            <a:off x="611188" y="4403725"/>
            <a:ext cx="0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7" name="Line 1469"/>
          <p:cNvSpPr>
            <a:spLocks noChangeShapeType="1"/>
          </p:cNvSpPr>
          <p:nvPr/>
        </p:nvSpPr>
        <p:spPr bwMode="auto">
          <a:xfrm flipV="1">
            <a:off x="614363" y="4403725"/>
            <a:ext cx="0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8" name="Line 1470"/>
          <p:cNvSpPr>
            <a:spLocks noChangeShapeType="1"/>
          </p:cNvSpPr>
          <p:nvPr/>
        </p:nvSpPr>
        <p:spPr bwMode="auto">
          <a:xfrm flipV="1">
            <a:off x="614363" y="4400550"/>
            <a:ext cx="1587" cy="127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9" name="Line 1471"/>
          <p:cNvSpPr>
            <a:spLocks noChangeShapeType="1"/>
          </p:cNvSpPr>
          <p:nvPr/>
        </p:nvSpPr>
        <p:spPr bwMode="auto">
          <a:xfrm flipV="1">
            <a:off x="617538" y="4403725"/>
            <a:ext cx="1587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30" name="Line 1472"/>
          <p:cNvSpPr>
            <a:spLocks noChangeShapeType="1"/>
          </p:cNvSpPr>
          <p:nvPr/>
        </p:nvSpPr>
        <p:spPr bwMode="auto">
          <a:xfrm flipV="1">
            <a:off x="622300" y="4403725"/>
            <a:ext cx="1588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31" name="Line 1473"/>
          <p:cNvSpPr>
            <a:spLocks noChangeShapeType="1"/>
          </p:cNvSpPr>
          <p:nvPr/>
        </p:nvSpPr>
        <p:spPr bwMode="auto">
          <a:xfrm flipV="1">
            <a:off x="627063" y="4403725"/>
            <a:ext cx="1587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32" name="Line 1474"/>
          <p:cNvSpPr>
            <a:spLocks noChangeShapeType="1"/>
          </p:cNvSpPr>
          <p:nvPr/>
        </p:nvSpPr>
        <p:spPr bwMode="auto">
          <a:xfrm flipV="1">
            <a:off x="630238" y="4400550"/>
            <a:ext cx="1587" cy="127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33" name="Line 1475"/>
          <p:cNvSpPr>
            <a:spLocks noChangeShapeType="1"/>
          </p:cNvSpPr>
          <p:nvPr/>
        </p:nvSpPr>
        <p:spPr bwMode="auto">
          <a:xfrm flipV="1">
            <a:off x="635000" y="4398963"/>
            <a:ext cx="1588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34" name="Line 1476"/>
          <p:cNvSpPr>
            <a:spLocks noChangeShapeType="1"/>
          </p:cNvSpPr>
          <p:nvPr/>
        </p:nvSpPr>
        <p:spPr bwMode="auto">
          <a:xfrm flipV="1">
            <a:off x="638175" y="4400550"/>
            <a:ext cx="1588" cy="127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35" name="Line 1477"/>
          <p:cNvSpPr>
            <a:spLocks noChangeShapeType="1"/>
          </p:cNvSpPr>
          <p:nvPr/>
        </p:nvSpPr>
        <p:spPr bwMode="auto">
          <a:xfrm flipV="1">
            <a:off x="642938" y="4389438"/>
            <a:ext cx="0" cy="2381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36" name="Line 1478"/>
          <p:cNvSpPr>
            <a:spLocks noChangeShapeType="1"/>
          </p:cNvSpPr>
          <p:nvPr/>
        </p:nvSpPr>
        <p:spPr bwMode="auto">
          <a:xfrm flipV="1">
            <a:off x="642938" y="4405313"/>
            <a:ext cx="1587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37" name="Line 1479"/>
          <p:cNvSpPr>
            <a:spLocks noChangeShapeType="1"/>
          </p:cNvSpPr>
          <p:nvPr/>
        </p:nvSpPr>
        <p:spPr bwMode="auto">
          <a:xfrm flipV="1">
            <a:off x="647700" y="4405313"/>
            <a:ext cx="1588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38" name="Line 1480"/>
          <p:cNvSpPr>
            <a:spLocks noChangeShapeType="1"/>
          </p:cNvSpPr>
          <p:nvPr/>
        </p:nvSpPr>
        <p:spPr bwMode="auto">
          <a:xfrm flipV="1">
            <a:off x="650875" y="4376738"/>
            <a:ext cx="1588" cy="3651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39" name="Line 1481"/>
          <p:cNvSpPr>
            <a:spLocks noChangeShapeType="1"/>
          </p:cNvSpPr>
          <p:nvPr/>
        </p:nvSpPr>
        <p:spPr bwMode="auto">
          <a:xfrm flipV="1">
            <a:off x="652463" y="4405313"/>
            <a:ext cx="1587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40" name="Line 1482"/>
          <p:cNvSpPr>
            <a:spLocks noChangeShapeType="1"/>
          </p:cNvSpPr>
          <p:nvPr/>
        </p:nvSpPr>
        <p:spPr bwMode="auto">
          <a:xfrm flipV="1">
            <a:off x="655638" y="4403725"/>
            <a:ext cx="1587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41" name="Line 1483"/>
          <p:cNvSpPr>
            <a:spLocks noChangeShapeType="1"/>
          </p:cNvSpPr>
          <p:nvPr/>
        </p:nvSpPr>
        <p:spPr bwMode="auto">
          <a:xfrm flipV="1">
            <a:off x="663575" y="4392613"/>
            <a:ext cx="1588" cy="206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42" name="Line 1484"/>
          <p:cNvSpPr>
            <a:spLocks noChangeShapeType="1"/>
          </p:cNvSpPr>
          <p:nvPr/>
        </p:nvSpPr>
        <p:spPr bwMode="auto">
          <a:xfrm flipV="1">
            <a:off x="676275" y="4392613"/>
            <a:ext cx="0" cy="206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43" name="Line 1485"/>
          <p:cNvSpPr>
            <a:spLocks noChangeShapeType="1"/>
          </p:cNvSpPr>
          <p:nvPr/>
        </p:nvSpPr>
        <p:spPr bwMode="auto">
          <a:xfrm flipV="1">
            <a:off x="692150" y="4398963"/>
            <a:ext cx="0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44" name="Line 1486"/>
          <p:cNvSpPr>
            <a:spLocks noChangeShapeType="1"/>
          </p:cNvSpPr>
          <p:nvPr/>
        </p:nvSpPr>
        <p:spPr bwMode="auto">
          <a:xfrm flipV="1">
            <a:off x="692150" y="4400550"/>
            <a:ext cx="1588" cy="127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45" name="Line 1487"/>
          <p:cNvSpPr>
            <a:spLocks noChangeShapeType="1"/>
          </p:cNvSpPr>
          <p:nvPr/>
        </p:nvSpPr>
        <p:spPr bwMode="auto">
          <a:xfrm flipV="1">
            <a:off x="696913" y="4403725"/>
            <a:ext cx="1587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46" name="Line 1488"/>
          <p:cNvSpPr>
            <a:spLocks noChangeShapeType="1"/>
          </p:cNvSpPr>
          <p:nvPr/>
        </p:nvSpPr>
        <p:spPr bwMode="auto">
          <a:xfrm flipV="1">
            <a:off x="701675" y="4403725"/>
            <a:ext cx="1588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47" name="Line 1489"/>
          <p:cNvSpPr>
            <a:spLocks noChangeShapeType="1"/>
          </p:cNvSpPr>
          <p:nvPr/>
        </p:nvSpPr>
        <p:spPr bwMode="auto">
          <a:xfrm flipV="1">
            <a:off x="704850" y="4405313"/>
            <a:ext cx="1588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48" name="Line 1490"/>
          <p:cNvSpPr>
            <a:spLocks noChangeShapeType="1"/>
          </p:cNvSpPr>
          <p:nvPr/>
        </p:nvSpPr>
        <p:spPr bwMode="auto">
          <a:xfrm flipV="1">
            <a:off x="708025" y="4394200"/>
            <a:ext cx="1588" cy="1905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49" name="Line 1491"/>
          <p:cNvSpPr>
            <a:spLocks noChangeShapeType="1"/>
          </p:cNvSpPr>
          <p:nvPr/>
        </p:nvSpPr>
        <p:spPr bwMode="auto">
          <a:xfrm flipV="1">
            <a:off x="717550" y="4405313"/>
            <a:ext cx="1588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50" name="Line 1492"/>
          <p:cNvSpPr>
            <a:spLocks noChangeShapeType="1"/>
          </p:cNvSpPr>
          <p:nvPr/>
        </p:nvSpPr>
        <p:spPr bwMode="auto">
          <a:xfrm flipV="1">
            <a:off x="719138" y="4398963"/>
            <a:ext cx="0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51" name="Line 1493"/>
          <p:cNvSpPr>
            <a:spLocks noChangeShapeType="1"/>
          </p:cNvSpPr>
          <p:nvPr/>
        </p:nvSpPr>
        <p:spPr bwMode="auto">
          <a:xfrm flipV="1">
            <a:off x="727075" y="4405313"/>
            <a:ext cx="0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52" name="Line 1494"/>
          <p:cNvSpPr>
            <a:spLocks noChangeShapeType="1"/>
          </p:cNvSpPr>
          <p:nvPr/>
        </p:nvSpPr>
        <p:spPr bwMode="auto">
          <a:xfrm flipV="1">
            <a:off x="728663" y="4398963"/>
            <a:ext cx="1587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53" name="Line 1495"/>
          <p:cNvSpPr>
            <a:spLocks noChangeShapeType="1"/>
          </p:cNvSpPr>
          <p:nvPr/>
        </p:nvSpPr>
        <p:spPr bwMode="auto">
          <a:xfrm flipV="1">
            <a:off x="730250" y="4395788"/>
            <a:ext cx="1588" cy="174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54" name="Line 1496"/>
          <p:cNvSpPr>
            <a:spLocks noChangeShapeType="1"/>
          </p:cNvSpPr>
          <p:nvPr/>
        </p:nvSpPr>
        <p:spPr bwMode="auto">
          <a:xfrm flipV="1">
            <a:off x="736600" y="4405313"/>
            <a:ext cx="1588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55" name="Line 1497"/>
          <p:cNvSpPr>
            <a:spLocks noChangeShapeType="1"/>
          </p:cNvSpPr>
          <p:nvPr/>
        </p:nvSpPr>
        <p:spPr bwMode="auto">
          <a:xfrm flipV="1">
            <a:off x="738188" y="4403725"/>
            <a:ext cx="0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56" name="Line 1498"/>
          <p:cNvSpPr>
            <a:spLocks noChangeShapeType="1"/>
          </p:cNvSpPr>
          <p:nvPr/>
        </p:nvSpPr>
        <p:spPr bwMode="auto">
          <a:xfrm flipV="1">
            <a:off x="742950" y="4330700"/>
            <a:ext cx="0" cy="8255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57" name="Line 1499"/>
          <p:cNvSpPr>
            <a:spLocks noChangeShapeType="1"/>
          </p:cNvSpPr>
          <p:nvPr/>
        </p:nvSpPr>
        <p:spPr bwMode="auto">
          <a:xfrm flipV="1">
            <a:off x="742950" y="4365625"/>
            <a:ext cx="1588" cy="476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58" name="Line 1500"/>
          <p:cNvSpPr>
            <a:spLocks noChangeShapeType="1"/>
          </p:cNvSpPr>
          <p:nvPr/>
        </p:nvSpPr>
        <p:spPr bwMode="auto">
          <a:xfrm flipV="1">
            <a:off x="749300" y="4398963"/>
            <a:ext cx="0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59" name="Line 1501"/>
          <p:cNvSpPr>
            <a:spLocks noChangeShapeType="1"/>
          </p:cNvSpPr>
          <p:nvPr/>
        </p:nvSpPr>
        <p:spPr bwMode="auto">
          <a:xfrm flipV="1">
            <a:off x="750888" y="4386263"/>
            <a:ext cx="1587" cy="269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60" name="Line 1502"/>
          <p:cNvSpPr>
            <a:spLocks noChangeShapeType="1"/>
          </p:cNvSpPr>
          <p:nvPr/>
        </p:nvSpPr>
        <p:spPr bwMode="auto">
          <a:xfrm flipV="1">
            <a:off x="754063" y="4338638"/>
            <a:ext cx="1587" cy="7461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61" name="Line 1503"/>
          <p:cNvSpPr>
            <a:spLocks noChangeShapeType="1"/>
          </p:cNvSpPr>
          <p:nvPr/>
        </p:nvSpPr>
        <p:spPr bwMode="auto">
          <a:xfrm flipV="1">
            <a:off x="755650" y="4208463"/>
            <a:ext cx="1588" cy="2047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62" name="Line 1504"/>
          <p:cNvSpPr>
            <a:spLocks noChangeShapeType="1"/>
          </p:cNvSpPr>
          <p:nvPr/>
        </p:nvSpPr>
        <p:spPr bwMode="auto">
          <a:xfrm flipV="1">
            <a:off x="757238" y="4348163"/>
            <a:ext cx="1587" cy="650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63" name="Line 1505"/>
          <p:cNvSpPr>
            <a:spLocks noChangeShapeType="1"/>
          </p:cNvSpPr>
          <p:nvPr/>
        </p:nvSpPr>
        <p:spPr bwMode="auto">
          <a:xfrm flipV="1">
            <a:off x="758825" y="4379913"/>
            <a:ext cx="1588" cy="333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64" name="Line 1506"/>
          <p:cNvSpPr>
            <a:spLocks noChangeShapeType="1"/>
          </p:cNvSpPr>
          <p:nvPr/>
        </p:nvSpPr>
        <p:spPr bwMode="auto">
          <a:xfrm flipV="1">
            <a:off x="762000" y="4383088"/>
            <a:ext cx="0" cy="301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65" name="Line 1507"/>
          <p:cNvSpPr>
            <a:spLocks noChangeShapeType="1"/>
          </p:cNvSpPr>
          <p:nvPr/>
        </p:nvSpPr>
        <p:spPr bwMode="auto">
          <a:xfrm flipV="1">
            <a:off x="765175" y="4405313"/>
            <a:ext cx="1588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66" name="Line 1508"/>
          <p:cNvSpPr>
            <a:spLocks noChangeShapeType="1"/>
          </p:cNvSpPr>
          <p:nvPr/>
        </p:nvSpPr>
        <p:spPr bwMode="auto">
          <a:xfrm flipV="1">
            <a:off x="769938" y="4398963"/>
            <a:ext cx="1587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67" name="Line 1509"/>
          <p:cNvSpPr>
            <a:spLocks noChangeShapeType="1"/>
          </p:cNvSpPr>
          <p:nvPr/>
        </p:nvSpPr>
        <p:spPr bwMode="auto">
          <a:xfrm flipV="1">
            <a:off x="773113" y="4403725"/>
            <a:ext cx="1587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68" name="Line 1510"/>
          <p:cNvSpPr>
            <a:spLocks noChangeShapeType="1"/>
          </p:cNvSpPr>
          <p:nvPr/>
        </p:nvSpPr>
        <p:spPr bwMode="auto">
          <a:xfrm flipV="1">
            <a:off x="782638" y="4395788"/>
            <a:ext cx="1587" cy="174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69" name="Line 1511"/>
          <p:cNvSpPr>
            <a:spLocks noChangeShapeType="1"/>
          </p:cNvSpPr>
          <p:nvPr/>
        </p:nvSpPr>
        <p:spPr bwMode="auto">
          <a:xfrm flipV="1">
            <a:off x="784225" y="4405313"/>
            <a:ext cx="0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70" name="Line 1512"/>
          <p:cNvSpPr>
            <a:spLocks noChangeShapeType="1"/>
          </p:cNvSpPr>
          <p:nvPr/>
        </p:nvSpPr>
        <p:spPr bwMode="auto">
          <a:xfrm flipV="1">
            <a:off x="788988" y="4403725"/>
            <a:ext cx="0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71" name="Line 1513"/>
          <p:cNvSpPr>
            <a:spLocks noChangeShapeType="1"/>
          </p:cNvSpPr>
          <p:nvPr/>
        </p:nvSpPr>
        <p:spPr bwMode="auto">
          <a:xfrm flipV="1">
            <a:off x="790575" y="4400550"/>
            <a:ext cx="1588" cy="127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72" name="Line 1514"/>
          <p:cNvSpPr>
            <a:spLocks noChangeShapeType="1"/>
          </p:cNvSpPr>
          <p:nvPr/>
        </p:nvSpPr>
        <p:spPr bwMode="auto">
          <a:xfrm flipV="1">
            <a:off x="800100" y="4395788"/>
            <a:ext cx="0" cy="174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73" name="Line 1515"/>
          <p:cNvSpPr>
            <a:spLocks noChangeShapeType="1"/>
          </p:cNvSpPr>
          <p:nvPr/>
        </p:nvSpPr>
        <p:spPr bwMode="auto">
          <a:xfrm flipV="1">
            <a:off x="803275" y="4395788"/>
            <a:ext cx="0" cy="174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74" name="Line 1516"/>
          <p:cNvSpPr>
            <a:spLocks noChangeShapeType="1"/>
          </p:cNvSpPr>
          <p:nvPr/>
        </p:nvSpPr>
        <p:spPr bwMode="auto">
          <a:xfrm flipV="1">
            <a:off x="811213" y="4397375"/>
            <a:ext cx="1587" cy="1587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75" name="Line 1517"/>
          <p:cNvSpPr>
            <a:spLocks noChangeShapeType="1"/>
          </p:cNvSpPr>
          <p:nvPr/>
        </p:nvSpPr>
        <p:spPr bwMode="auto">
          <a:xfrm flipV="1">
            <a:off x="815975" y="4389438"/>
            <a:ext cx="1588" cy="2381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76" name="Line 1518"/>
          <p:cNvSpPr>
            <a:spLocks noChangeShapeType="1"/>
          </p:cNvSpPr>
          <p:nvPr/>
        </p:nvSpPr>
        <p:spPr bwMode="auto">
          <a:xfrm flipV="1">
            <a:off x="819150" y="4397375"/>
            <a:ext cx="1588" cy="1587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77" name="Line 1519"/>
          <p:cNvSpPr>
            <a:spLocks noChangeShapeType="1"/>
          </p:cNvSpPr>
          <p:nvPr/>
        </p:nvSpPr>
        <p:spPr bwMode="auto">
          <a:xfrm flipV="1">
            <a:off x="830263" y="4370388"/>
            <a:ext cx="0" cy="428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78" name="Line 1520"/>
          <p:cNvSpPr>
            <a:spLocks noChangeShapeType="1"/>
          </p:cNvSpPr>
          <p:nvPr/>
        </p:nvSpPr>
        <p:spPr bwMode="auto">
          <a:xfrm flipV="1">
            <a:off x="831850" y="4405313"/>
            <a:ext cx="1588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79" name="Line 1521"/>
          <p:cNvSpPr>
            <a:spLocks noChangeShapeType="1"/>
          </p:cNvSpPr>
          <p:nvPr/>
        </p:nvSpPr>
        <p:spPr bwMode="auto">
          <a:xfrm flipV="1">
            <a:off x="833438" y="4348163"/>
            <a:ext cx="1587" cy="650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80" name="Line 1522"/>
          <p:cNvSpPr>
            <a:spLocks noChangeShapeType="1"/>
          </p:cNvSpPr>
          <p:nvPr/>
        </p:nvSpPr>
        <p:spPr bwMode="auto">
          <a:xfrm flipV="1">
            <a:off x="835025" y="3346450"/>
            <a:ext cx="1588" cy="1066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81" name="Line 1523"/>
          <p:cNvSpPr>
            <a:spLocks noChangeShapeType="1"/>
          </p:cNvSpPr>
          <p:nvPr/>
        </p:nvSpPr>
        <p:spPr bwMode="auto">
          <a:xfrm flipV="1">
            <a:off x="836613" y="3722688"/>
            <a:ext cx="1587" cy="6905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82" name="Line 1524"/>
          <p:cNvSpPr>
            <a:spLocks noChangeShapeType="1"/>
          </p:cNvSpPr>
          <p:nvPr/>
        </p:nvSpPr>
        <p:spPr bwMode="auto">
          <a:xfrm flipV="1">
            <a:off x="838200" y="4046538"/>
            <a:ext cx="0" cy="36671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83" name="Line 1525"/>
          <p:cNvSpPr>
            <a:spLocks noChangeShapeType="1"/>
          </p:cNvSpPr>
          <p:nvPr/>
        </p:nvSpPr>
        <p:spPr bwMode="auto">
          <a:xfrm flipV="1">
            <a:off x="839788" y="4391025"/>
            <a:ext cx="1587" cy="222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84" name="Line 1526"/>
          <p:cNvSpPr>
            <a:spLocks noChangeShapeType="1"/>
          </p:cNvSpPr>
          <p:nvPr/>
        </p:nvSpPr>
        <p:spPr bwMode="auto">
          <a:xfrm flipV="1">
            <a:off x="841375" y="4375150"/>
            <a:ext cx="1588" cy="381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85" name="Line 1527"/>
          <p:cNvSpPr>
            <a:spLocks noChangeShapeType="1"/>
          </p:cNvSpPr>
          <p:nvPr/>
        </p:nvSpPr>
        <p:spPr bwMode="auto">
          <a:xfrm flipV="1">
            <a:off x="842963" y="4387850"/>
            <a:ext cx="0" cy="254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86" name="Line 1528"/>
          <p:cNvSpPr>
            <a:spLocks noChangeShapeType="1"/>
          </p:cNvSpPr>
          <p:nvPr/>
        </p:nvSpPr>
        <p:spPr bwMode="auto">
          <a:xfrm flipV="1">
            <a:off x="844550" y="4405313"/>
            <a:ext cx="1588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87" name="Line 1529"/>
          <p:cNvSpPr>
            <a:spLocks noChangeShapeType="1"/>
          </p:cNvSpPr>
          <p:nvPr/>
        </p:nvSpPr>
        <p:spPr bwMode="auto">
          <a:xfrm flipV="1">
            <a:off x="847725" y="4405313"/>
            <a:ext cx="1588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88" name="Line 1530"/>
          <p:cNvSpPr>
            <a:spLocks noChangeShapeType="1"/>
          </p:cNvSpPr>
          <p:nvPr/>
        </p:nvSpPr>
        <p:spPr bwMode="auto">
          <a:xfrm flipV="1">
            <a:off x="849313" y="4391025"/>
            <a:ext cx="1587" cy="222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89" name="Line 1531"/>
          <p:cNvSpPr>
            <a:spLocks noChangeShapeType="1"/>
          </p:cNvSpPr>
          <p:nvPr/>
        </p:nvSpPr>
        <p:spPr bwMode="auto">
          <a:xfrm flipV="1">
            <a:off x="854075" y="4403725"/>
            <a:ext cx="1588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90" name="Line 1532"/>
          <p:cNvSpPr>
            <a:spLocks noChangeShapeType="1"/>
          </p:cNvSpPr>
          <p:nvPr/>
        </p:nvSpPr>
        <p:spPr bwMode="auto">
          <a:xfrm flipV="1">
            <a:off x="862013" y="4403725"/>
            <a:ext cx="0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91" name="Line 1533"/>
          <p:cNvSpPr>
            <a:spLocks noChangeShapeType="1"/>
          </p:cNvSpPr>
          <p:nvPr/>
        </p:nvSpPr>
        <p:spPr bwMode="auto">
          <a:xfrm flipV="1">
            <a:off x="865188" y="4395788"/>
            <a:ext cx="1587" cy="174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92" name="Line 1534"/>
          <p:cNvSpPr>
            <a:spLocks noChangeShapeType="1"/>
          </p:cNvSpPr>
          <p:nvPr/>
        </p:nvSpPr>
        <p:spPr bwMode="auto">
          <a:xfrm flipV="1">
            <a:off x="869950" y="4403725"/>
            <a:ext cx="0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93" name="Line 1535"/>
          <p:cNvSpPr>
            <a:spLocks noChangeShapeType="1"/>
          </p:cNvSpPr>
          <p:nvPr/>
        </p:nvSpPr>
        <p:spPr bwMode="auto">
          <a:xfrm flipV="1">
            <a:off x="873125" y="4398963"/>
            <a:ext cx="1588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94" name="Line 1536"/>
          <p:cNvSpPr>
            <a:spLocks noChangeShapeType="1"/>
          </p:cNvSpPr>
          <p:nvPr/>
        </p:nvSpPr>
        <p:spPr bwMode="auto">
          <a:xfrm flipV="1">
            <a:off x="874713" y="4359275"/>
            <a:ext cx="1587" cy="5397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95" name="Line 1537"/>
          <p:cNvSpPr>
            <a:spLocks noChangeShapeType="1"/>
          </p:cNvSpPr>
          <p:nvPr/>
        </p:nvSpPr>
        <p:spPr bwMode="auto">
          <a:xfrm flipV="1">
            <a:off x="879475" y="4373563"/>
            <a:ext cx="1588" cy="396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96" name="Line 1538"/>
          <p:cNvSpPr>
            <a:spLocks noChangeShapeType="1"/>
          </p:cNvSpPr>
          <p:nvPr/>
        </p:nvSpPr>
        <p:spPr bwMode="auto">
          <a:xfrm flipV="1">
            <a:off x="882650" y="4386263"/>
            <a:ext cx="1588" cy="269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97" name="Line 1539"/>
          <p:cNvSpPr>
            <a:spLocks noChangeShapeType="1"/>
          </p:cNvSpPr>
          <p:nvPr/>
        </p:nvSpPr>
        <p:spPr bwMode="auto">
          <a:xfrm flipV="1">
            <a:off x="887413" y="4395788"/>
            <a:ext cx="1587" cy="174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98" name="Line 1540"/>
          <p:cNvSpPr>
            <a:spLocks noChangeShapeType="1"/>
          </p:cNvSpPr>
          <p:nvPr/>
        </p:nvSpPr>
        <p:spPr bwMode="auto">
          <a:xfrm flipV="1">
            <a:off x="892175" y="4379913"/>
            <a:ext cx="0" cy="333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99" name="Line 1541"/>
          <p:cNvSpPr>
            <a:spLocks noChangeShapeType="1"/>
          </p:cNvSpPr>
          <p:nvPr/>
        </p:nvSpPr>
        <p:spPr bwMode="auto">
          <a:xfrm flipV="1">
            <a:off x="895350" y="4386263"/>
            <a:ext cx="1588" cy="269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0" name="Line 1542"/>
          <p:cNvSpPr>
            <a:spLocks noChangeShapeType="1"/>
          </p:cNvSpPr>
          <p:nvPr/>
        </p:nvSpPr>
        <p:spPr bwMode="auto">
          <a:xfrm flipV="1">
            <a:off x="896938" y="4310063"/>
            <a:ext cx="1587" cy="1031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1" name="Line 1543"/>
          <p:cNvSpPr>
            <a:spLocks noChangeShapeType="1"/>
          </p:cNvSpPr>
          <p:nvPr/>
        </p:nvSpPr>
        <p:spPr bwMode="auto">
          <a:xfrm flipV="1">
            <a:off x="898525" y="4383088"/>
            <a:ext cx="1588" cy="301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2" name="Line 1544"/>
          <p:cNvSpPr>
            <a:spLocks noChangeShapeType="1"/>
          </p:cNvSpPr>
          <p:nvPr/>
        </p:nvSpPr>
        <p:spPr bwMode="auto">
          <a:xfrm flipV="1">
            <a:off x="900113" y="4394200"/>
            <a:ext cx="0" cy="1905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3" name="Line 1545"/>
          <p:cNvSpPr>
            <a:spLocks noChangeShapeType="1"/>
          </p:cNvSpPr>
          <p:nvPr/>
        </p:nvSpPr>
        <p:spPr bwMode="auto">
          <a:xfrm flipV="1">
            <a:off x="901700" y="4397375"/>
            <a:ext cx="1588" cy="1587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4" name="Line 1546"/>
          <p:cNvSpPr>
            <a:spLocks noChangeShapeType="1"/>
          </p:cNvSpPr>
          <p:nvPr/>
        </p:nvSpPr>
        <p:spPr bwMode="auto">
          <a:xfrm flipV="1">
            <a:off x="904875" y="4398963"/>
            <a:ext cx="0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5" name="Line 1547"/>
          <p:cNvSpPr>
            <a:spLocks noChangeShapeType="1"/>
          </p:cNvSpPr>
          <p:nvPr/>
        </p:nvSpPr>
        <p:spPr bwMode="auto">
          <a:xfrm flipV="1">
            <a:off x="908050" y="4375150"/>
            <a:ext cx="0" cy="381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6" name="Line 1548"/>
          <p:cNvSpPr>
            <a:spLocks noChangeShapeType="1"/>
          </p:cNvSpPr>
          <p:nvPr/>
        </p:nvSpPr>
        <p:spPr bwMode="auto">
          <a:xfrm flipV="1">
            <a:off x="909638" y="4403725"/>
            <a:ext cx="1587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7" name="Line 1549"/>
          <p:cNvSpPr>
            <a:spLocks noChangeShapeType="1"/>
          </p:cNvSpPr>
          <p:nvPr/>
        </p:nvSpPr>
        <p:spPr bwMode="auto">
          <a:xfrm flipV="1">
            <a:off x="911225" y="4314825"/>
            <a:ext cx="0" cy="984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8" name="Line 1550"/>
          <p:cNvSpPr>
            <a:spLocks noChangeShapeType="1"/>
          </p:cNvSpPr>
          <p:nvPr/>
        </p:nvSpPr>
        <p:spPr bwMode="auto">
          <a:xfrm flipV="1">
            <a:off x="912813" y="4329113"/>
            <a:ext cx="0" cy="841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9" name="Line 1551"/>
          <p:cNvSpPr>
            <a:spLocks noChangeShapeType="1"/>
          </p:cNvSpPr>
          <p:nvPr/>
        </p:nvSpPr>
        <p:spPr bwMode="auto">
          <a:xfrm flipV="1">
            <a:off x="915988" y="4256088"/>
            <a:ext cx="0" cy="1571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10" name="Line 1552"/>
          <p:cNvSpPr>
            <a:spLocks noChangeShapeType="1"/>
          </p:cNvSpPr>
          <p:nvPr/>
        </p:nvSpPr>
        <p:spPr bwMode="auto">
          <a:xfrm flipV="1">
            <a:off x="915988" y="4300538"/>
            <a:ext cx="1587" cy="1127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11" name="Line 1553"/>
          <p:cNvSpPr>
            <a:spLocks noChangeShapeType="1"/>
          </p:cNvSpPr>
          <p:nvPr/>
        </p:nvSpPr>
        <p:spPr bwMode="auto">
          <a:xfrm flipV="1">
            <a:off x="919163" y="4403725"/>
            <a:ext cx="1587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12" name="Line 1554"/>
          <p:cNvSpPr>
            <a:spLocks noChangeShapeType="1"/>
          </p:cNvSpPr>
          <p:nvPr/>
        </p:nvSpPr>
        <p:spPr bwMode="auto">
          <a:xfrm flipV="1">
            <a:off x="923925" y="4395788"/>
            <a:ext cx="0" cy="174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13" name="Line 1555"/>
          <p:cNvSpPr>
            <a:spLocks noChangeShapeType="1"/>
          </p:cNvSpPr>
          <p:nvPr/>
        </p:nvSpPr>
        <p:spPr bwMode="auto">
          <a:xfrm flipV="1">
            <a:off x="927100" y="4384675"/>
            <a:ext cx="0" cy="2857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14" name="Line 1556"/>
          <p:cNvSpPr>
            <a:spLocks noChangeShapeType="1"/>
          </p:cNvSpPr>
          <p:nvPr/>
        </p:nvSpPr>
        <p:spPr bwMode="auto">
          <a:xfrm flipV="1">
            <a:off x="927100" y="4411663"/>
            <a:ext cx="1588" cy="15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15" name="Line 1557"/>
          <p:cNvSpPr>
            <a:spLocks noChangeShapeType="1"/>
          </p:cNvSpPr>
          <p:nvPr/>
        </p:nvSpPr>
        <p:spPr bwMode="auto">
          <a:xfrm flipV="1">
            <a:off x="928688" y="4370388"/>
            <a:ext cx="1587" cy="428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16" name="Line 1558"/>
          <p:cNvSpPr>
            <a:spLocks noChangeShapeType="1"/>
          </p:cNvSpPr>
          <p:nvPr/>
        </p:nvSpPr>
        <p:spPr bwMode="auto">
          <a:xfrm flipV="1">
            <a:off x="935038" y="4398963"/>
            <a:ext cx="0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17" name="Line 1559"/>
          <p:cNvSpPr>
            <a:spLocks noChangeShapeType="1"/>
          </p:cNvSpPr>
          <p:nvPr/>
        </p:nvSpPr>
        <p:spPr bwMode="auto">
          <a:xfrm flipV="1">
            <a:off x="935038" y="4333875"/>
            <a:ext cx="1587" cy="7937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18" name="Line 1560"/>
          <p:cNvSpPr>
            <a:spLocks noChangeShapeType="1"/>
          </p:cNvSpPr>
          <p:nvPr/>
        </p:nvSpPr>
        <p:spPr bwMode="auto">
          <a:xfrm flipV="1">
            <a:off x="938213" y="4394200"/>
            <a:ext cx="1587" cy="1905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19" name="Line 1561"/>
          <p:cNvSpPr>
            <a:spLocks noChangeShapeType="1"/>
          </p:cNvSpPr>
          <p:nvPr/>
        </p:nvSpPr>
        <p:spPr bwMode="auto">
          <a:xfrm flipV="1">
            <a:off x="939800" y="4411663"/>
            <a:ext cx="1588" cy="15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20" name="Line 1562"/>
          <p:cNvSpPr>
            <a:spLocks noChangeShapeType="1"/>
          </p:cNvSpPr>
          <p:nvPr/>
        </p:nvSpPr>
        <p:spPr bwMode="auto">
          <a:xfrm flipV="1">
            <a:off x="941388" y="4408488"/>
            <a:ext cx="1587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21" name="Line 1563"/>
          <p:cNvSpPr>
            <a:spLocks noChangeShapeType="1"/>
          </p:cNvSpPr>
          <p:nvPr/>
        </p:nvSpPr>
        <p:spPr bwMode="auto">
          <a:xfrm flipV="1">
            <a:off x="944563" y="4405313"/>
            <a:ext cx="1587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22" name="Line 1564"/>
          <p:cNvSpPr>
            <a:spLocks noChangeShapeType="1"/>
          </p:cNvSpPr>
          <p:nvPr/>
        </p:nvSpPr>
        <p:spPr bwMode="auto">
          <a:xfrm flipV="1">
            <a:off x="947738" y="4389438"/>
            <a:ext cx="1587" cy="2381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23" name="Line 1565"/>
          <p:cNvSpPr>
            <a:spLocks noChangeShapeType="1"/>
          </p:cNvSpPr>
          <p:nvPr/>
        </p:nvSpPr>
        <p:spPr bwMode="auto">
          <a:xfrm flipV="1">
            <a:off x="949325" y="4398963"/>
            <a:ext cx="1588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24" name="Line 1566"/>
          <p:cNvSpPr>
            <a:spLocks noChangeShapeType="1"/>
          </p:cNvSpPr>
          <p:nvPr/>
        </p:nvSpPr>
        <p:spPr bwMode="auto">
          <a:xfrm flipV="1">
            <a:off x="954088" y="4394200"/>
            <a:ext cx="0" cy="1905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25" name="Line 1567"/>
          <p:cNvSpPr>
            <a:spLocks noChangeShapeType="1"/>
          </p:cNvSpPr>
          <p:nvPr/>
        </p:nvSpPr>
        <p:spPr bwMode="auto">
          <a:xfrm flipV="1">
            <a:off x="955675" y="4408488"/>
            <a:ext cx="1588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26" name="Line 1568"/>
          <p:cNvSpPr>
            <a:spLocks noChangeShapeType="1"/>
          </p:cNvSpPr>
          <p:nvPr/>
        </p:nvSpPr>
        <p:spPr bwMode="auto">
          <a:xfrm flipV="1">
            <a:off x="957263" y="4400550"/>
            <a:ext cx="1587" cy="127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27" name="Line 1569"/>
          <p:cNvSpPr>
            <a:spLocks noChangeShapeType="1"/>
          </p:cNvSpPr>
          <p:nvPr/>
        </p:nvSpPr>
        <p:spPr bwMode="auto">
          <a:xfrm flipV="1">
            <a:off x="960438" y="4403725"/>
            <a:ext cx="1587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28" name="Line 1570"/>
          <p:cNvSpPr>
            <a:spLocks noChangeShapeType="1"/>
          </p:cNvSpPr>
          <p:nvPr/>
        </p:nvSpPr>
        <p:spPr bwMode="auto">
          <a:xfrm flipV="1">
            <a:off x="962025" y="4403725"/>
            <a:ext cx="0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29" name="Line 1571"/>
          <p:cNvSpPr>
            <a:spLocks noChangeShapeType="1"/>
          </p:cNvSpPr>
          <p:nvPr/>
        </p:nvSpPr>
        <p:spPr bwMode="auto">
          <a:xfrm flipV="1">
            <a:off x="965200" y="4391025"/>
            <a:ext cx="0" cy="222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30" name="Line 1572"/>
          <p:cNvSpPr>
            <a:spLocks noChangeShapeType="1"/>
          </p:cNvSpPr>
          <p:nvPr/>
        </p:nvSpPr>
        <p:spPr bwMode="auto">
          <a:xfrm flipV="1">
            <a:off x="969963" y="4287838"/>
            <a:ext cx="0" cy="12541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31" name="Line 1573"/>
          <p:cNvSpPr>
            <a:spLocks noChangeShapeType="1"/>
          </p:cNvSpPr>
          <p:nvPr/>
        </p:nvSpPr>
        <p:spPr bwMode="auto">
          <a:xfrm flipV="1">
            <a:off x="969963" y="4368800"/>
            <a:ext cx="1587" cy="4445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32" name="Line 1574"/>
          <p:cNvSpPr>
            <a:spLocks noChangeShapeType="1"/>
          </p:cNvSpPr>
          <p:nvPr/>
        </p:nvSpPr>
        <p:spPr bwMode="auto">
          <a:xfrm flipV="1">
            <a:off x="973138" y="4405313"/>
            <a:ext cx="0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33" name="Line 1575"/>
          <p:cNvSpPr>
            <a:spLocks noChangeShapeType="1"/>
          </p:cNvSpPr>
          <p:nvPr/>
        </p:nvSpPr>
        <p:spPr bwMode="auto">
          <a:xfrm flipV="1">
            <a:off x="976313" y="4398963"/>
            <a:ext cx="1587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34" name="Line 1576"/>
          <p:cNvSpPr>
            <a:spLocks noChangeShapeType="1"/>
          </p:cNvSpPr>
          <p:nvPr/>
        </p:nvSpPr>
        <p:spPr bwMode="auto">
          <a:xfrm flipV="1">
            <a:off x="981075" y="4398963"/>
            <a:ext cx="0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35" name="Line 1577"/>
          <p:cNvSpPr>
            <a:spLocks noChangeShapeType="1"/>
          </p:cNvSpPr>
          <p:nvPr/>
        </p:nvSpPr>
        <p:spPr bwMode="auto">
          <a:xfrm flipV="1">
            <a:off x="981075" y="4411663"/>
            <a:ext cx="1588" cy="15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36" name="Line 1578"/>
          <p:cNvSpPr>
            <a:spLocks noChangeShapeType="1"/>
          </p:cNvSpPr>
          <p:nvPr/>
        </p:nvSpPr>
        <p:spPr bwMode="auto">
          <a:xfrm flipV="1">
            <a:off x="985838" y="4400550"/>
            <a:ext cx="0" cy="127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37" name="Line 1579"/>
          <p:cNvSpPr>
            <a:spLocks noChangeShapeType="1"/>
          </p:cNvSpPr>
          <p:nvPr/>
        </p:nvSpPr>
        <p:spPr bwMode="auto">
          <a:xfrm flipV="1">
            <a:off x="985838" y="4403725"/>
            <a:ext cx="1587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38" name="Line 1580"/>
          <p:cNvSpPr>
            <a:spLocks noChangeShapeType="1"/>
          </p:cNvSpPr>
          <p:nvPr/>
        </p:nvSpPr>
        <p:spPr bwMode="auto">
          <a:xfrm flipV="1">
            <a:off x="990600" y="4403725"/>
            <a:ext cx="1588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39" name="Line 1581"/>
          <p:cNvSpPr>
            <a:spLocks noChangeShapeType="1"/>
          </p:cNvSpPr>
          <p:nvPr/>
        </p:nvSpPr>
        <p:spPr bwMode="auto">
          <a:xfrm flipV="1">
            <a:off x="992188" y="4408488"/>
            <a:ext cx="1587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40" name="Line 1582"/>
          <p:cNvSpPr>
            <a:spLocks noChangeShapeType="1"/>
          </p:cNvSpPr>
          <p:nvPr/>
        </p:nvSpPr>
        <p:spPr bwMode="auto">
          <a:xfrm flipV="1">
            <a:off x="995363" y="4389438"/>
            <a:ext cx="1587" cy="2381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41" name="Line 1583"/>
          <p:cNvSpPr>
            <a:spLocks noChangeShapeType="1"/>
          </p:cNvSpPr>
          <p:nvPr/>
        </p:nvSpPr>
        <p:spPr bwMode="auto">
          <a:xfrm flipV="1">
            <a:off x="996950" y="4400550"/>
            <a:ext cx="1588" cy="127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42" name="Line 1584"/>
          <p:cNvSpPr>
            <a:spLocks noChangeShapeType="1"/>
          </p:cNvSpPr>
          <p:nvPr/>
        </p:nvSpPr>
        <p:spPr bwMode="auto">
          <a:xfrm flipV="1">
            <a:off x="1000125" y="4378325"/>
            <a:ext cx="1588" cy="349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43" name="Line 1585"/>
          <p:cNvSpPr>
            <a:spLocks noChangeShapeType="1"/>
          </p:cNvSpPr>
          <p:nvPr/>
        </p:nvSpPr>
        <p:spPr bwMode="auto">
          <a:xfrm flipV="1">
            <a:off x="1001713" y="4343400"/>
            <a:ext cx="1587" cy="6985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44" name="Line 1586"/>
          <p:cNvSpPr>
            <a:spLocks noChangeShapeType="1"/>
          </p:cNvSpPr>
          <p:nvPr/>
        </p:nvSpPr>
        <p:spPr bwMode="auto">
          <a:xfrm flipV="1">
            <a:off x="1003300" y="4387850"/>
            <a:ext cx="1588" cy="254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45" name="Line 1587"/>
          <p:cNvSpPr>
            <a:spLocks noChangeShapeType="1"/>
          </p:cNvSpPr>
          <p:nvPr/>
        </p:nvSpPr>
        <p:spPr bwMode="auto">
          <a:xfrm flipV="1">
            <a:off x="1004888" y="4405313"/>
            <a:ext cx="1587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46" name="Line 1588"/>
          <p:cNvSpPr>
            <a:spLocks noChangeShapeType="1"/>
          </p:cNvSpPr>
          <p:nvPr/>
        </p:nvSpPr>
        <p:spPr bwMode="auto">
          <a:xfrm flipV="1">
            <a:off x="1006475" y="4403725"/>
            <a:ext cx="1588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47" name="Line 1589"/>
          <p:cNvSpPr>
            <a:spLocks noChangeShapeType="1"/>
          </p:cNvSpPr>
          <p:nvPr/>
        </p:nvSpPr>
        <p:spPr bwMode="auto">
          <a:xfrm flipV="1">
            <a:off x="1009650" y="4333875"/>
            <a:ext cx="1588" cy="7937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48" name="Line 1590"/>
          <p:cNvSpPr>
            <a:spLocks noChangeShapeType="1"/>
          </p:cNvSpPr>
          <p:nvPr/>
        </p:nvSpPr>
        <p:spPr bwMode="auto">
          <a:xfrm flipV="1">
            <a:off x="1011238" y="4252913"/>
            <a:ext cx="1587" cy="1603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49" name="Line 1591"/>
          <p:cNvSpPr>
            <a:spLocks noChangeShapeType="1"/>
          </p:cNvSpPr>
          <p:nvPr/>
        </p:nvSpPr>
        <p:spPr bwMode="auto">
          <a:xfrm flipV="1">
            <a:off x="1012825" y="4322763"/>
            <a:ext cx="1588" cy="904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50" name="Line 1592"/>
          <p:cNvSpPr>
            <a:spLocks noChangeShapeType="1"/>
          </p:cNvSpPr>
          <p:nvPr/>
        </p:nvSpPr>
        <p:spPr bwMode="auto">
          <a:xfrm flipV="1">
            <a:off x="1014413" y="4381500"/>
            <a:ext cx="1587" cy="3175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51" name="Line 1593"/>
          <p:cNvSpPr>
            <a:spLocks noChangeShapeType="1"/>
          </p:cNvSpPr>
          <p:nvPr/>
        </p:nvSpPr>
        <p:spPr bwMode="auto">
          <a:xfrm flipV="1">
            <a:off x="1017588" y="4381500"/>
            <a:ext cx="1587" cy="3175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52" name="Line 1594"/>
          <p:cNvSpPr>
            <a:spLocks noChangeShapeType="1"/>
          </p:cNvSpPr>
          <p:nvPr/>
        </p:nvSpPr>
        <p:spPr bwMode="auto">
          <a:xfrm flipV="1">
            <a:off x="1022350" y="4395788"/>
            <a:ext cx="1588" cy="174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53" name="Line 1595"/>
          <p:cNvSpPr>
            <a:spLocks noChangeShapeType="1"/>
          </p:cNvSpPr>
          <p:nvPr/>
        </p:nvSpPr>
        <p:spPr bwMode="auto">
          <a:xfrm flipV="1">
            <a:off x="1023938" y="4411663"/>
            <a:ext cx="0" cy="15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54" name="Line 1596"/>
          <p:cNvSpPr>
            <a:spLocks noChangeShapeType="1"/>
          </p:cNvSpPr>
          <p:nvPr/>
        </p:nvSpPr>
        <p:spPr bwMode="auto">
          <a:xfrm flipV="1">
            <a:off x="1025525" y="4400550"/>
            <a:ext cx="1588" cy="127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55" name="Line 1597"/>
          <p:cNvSpPr>
            <a:spLocks noChangeShapeType="1"/>
          </p:cNvSpPr>
          <p:nvPr/>
        </p:nvSpPr>
        <p:spPr bwMode="auto">
          <a:xfrm flipV="1">
            <a:off x="1027113" y="4400550"/>
            <a:ext cx="1587" cy="127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56" name="Line 1598"/>
          <p:cNvSpPr>
            <a:spLocks noChangeShapeType="1"/>
          </p:cNvSpPr>
          <p:nvPr/>
        </p:nvSpPr>
        <p:spPr bwMode="auto">
          <a:xfrm flipV="1">
            <a:off x="1031875" y="4391025"/>
            <a:ext cx="0" cy="222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57" name="Line 1599"/>
          <p:cNvSpPr>
            <a:spLocks noChangeShapeType="1"/>
          </p:cNvSpPr>
          <p:nvPr/>
        </p:nvSpPr>
        <p:spPr bwMode="auto">
          <a:xfrm flipV="1">
            <a:off x="1031875" y="4403725"/>
            <a:ext cx="1588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58" name="Line 1600"/>
          <p:cNvSpPr>
            <a:spLocks noChangeShapeType="1"/>
          </p:cNvSpPr>
          <p:nvPr/>
        </p:nvSpPr>
        <p:spPr bwMode="auto">
          <a:xfrm flipV="1">
            <a:off x="1035050" y="4316413"/>
            <a:ext cx="0" cy="968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59" name="Line 1601"/>
          <p:cNvSpPr>
            <a:spLocks noChangeShapeType="1"/>
          </p:cNvSpPr>
          <p:nvPr/>
        </p:nvSpPr>
        <p:spPr bwMode="auto">
          <a:xfrm flipV="1">
            <a:off x="1038225" y="4370388"/>
            <a:ext cx="1588" cy="428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3" name="Group 1602"/>
          <p:cNvGrpSpPr>
            <a:grpSpLocks/>
          </p:cNvGrpSpPr>
          <p:nvPr/>
        </p:nvGrpSpPr>
        <p:grpSpPr bwMode="auto">
          <a:xfrm>
            <a:off x="1039813" y="3241675"/>
            <a:ext cx="481012" cy="1171575"/>
            <a:chOff x="3293" y="1971"/>
            <a:chExt cx="429" cy="992"/>
          </a:xfrm>
        </p:grpSpPr>
        <p:sp>
          <p:nvSpPr>
            <p:cNvPr id="861" name="Line 1603"/>
            <p:cNvSpPr>
              <a:spLocks noChangeShapeType="1"/>
            </p:cNvSpPr>
            <p:nvPr/>
          </p:nvSpPr>
          <p:spPr bwMode="auto">
            <a:xfrm flipV="1">
              <a:off x="3293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62" name="Line 1604"/>
            <p:cNvSpPr>
              <a:spLocks noChangeShapeType="1"/>
            </p:cNvSpPr>
            <p:nvPr/>
          </p:nvSpPr>
          <p:spPr bwMode="auto">
            <a:xfrm flipV="1">
              <a:off x="3296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63" name="Line 1605"/>
            <p:cNvSpPr>
              <a:spLocks noChangeShapeType="1"/>
            </p:cNvSpPr>
            <p:nvPr/>
          </p:nvSpPr>
          <p:spPr bwMode="auto">
            <a:xfrm flipV="1">
              <a:off x="3297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64" name="Line 1606"/>
            <p:cNvSpPr>
              <a:spLocks noChangeShapeType="1"/>
            </p:cNvSpPr>
            <p:nvPr/>
          </p:nvSpPr>
          <p:spPr bwMode="auto">
            <a:xfrm flipV="1">
              <a:off x="3298" y="2925"/>
              <a:ext cx="1" cy="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65" name="Line 1607"/>
            <p:cNvSpPr>
              <a:spLocks noChangeShapeType="1"/>
            </p:cNvSpPr>
            <p:nvPr/>
          </p:nvSpPr>
          <p:spPr bwMode="auto">
            <a:xfrm flipV="1">
              <a:off x="3300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66" name="Line 1608"/>
            <p:cNvSpPr>
              <a:spLocks noChangeShapeType="1"/>
            </p:cNvSpPr>
            <p:nvPr/>
          </p:nvSpPr>
          <p:spPr bwMode="auto">
            <a:xfrm flipV="1">
              <a:off x="3303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67" name="Line 1609"/>
            <p:cNvSpPr>
              <a:spLocks noChangeShapeType="1"/>
            </p:cNvSpPr>
            <p:nvPr/>
          </p:nvSpPr>
          <p:spPr bwMode="auto">
            <a:xfrm flipV="1">
              <a:off x="3305" y="2943"/>
              <a:ext cx="1" cy="2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68" name="Line 1610"/>
            <p:cNvSpPr>
              <a:spLocks noChangeShapeType="1"/>
            </p:cNvSpPr>
            <p:nvPr/>
          </p:nvSpPr>
          <p:spPr bwMode="auto">
            <a:xfrm flipV="1">
              <a:off x="3307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69" name="Line 1611"/>
            <p:cNvSpPr>
              <a:spLocks noChangeShapeType="1"/>
            </p:cNvSpPr>
            <p:nvPr/>
          </p:nvSpPr>
          <p:spPr bwMode="auto">
            <a:xfrm flipV="1">
              <a:off x="3309" y="2945"/>
              <a:ext cx="1" cy="1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70" name="Line 1612"/>
            <p:cNvSpPr>
              <a:spLocks noChangeShapeType="1"/>
            </p:cNvSpPr>
            <p:nvPr/>
          </p:nvSpPr>
          <p:spPr bwMode="auto">
            <a:xfrm flipV="1">
              <a:off x="3311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71" name="Line 1613"/>
            <p:cNvSpPr>
              <a:spLocks noChangeShapeType="1"/>
            </p:cNvSpPr>
            <p:nvPr/>
          </p:nvSpPr>
          <p:spPr bwMode="auto">
            <a:xfrm flipV="1">
              <a:off x="3314" y="2159"/>
              <a:ext cx="1" cy="80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72" name="Line 1614"/>
            <p:cNvSpPr>
              <a:spLocks noChangeShapeType="1"/>
            </p:cNvSpPr>
            <p:nvPr/>
          </p:nvSpPr>
          <p:spPr bwMode="auto">
            <a:xfrm flipV="1">
              <a:off x="3315" y="2277"/>
              <a:ext cx="1" cy="68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73" name="Line 1615"/>
            <p:cNvSpPr>
              <a:spLocks noChangeShapeType="1"/>
            </p:cNvSpPr>
            <p:nvPr/>
          </p:nvSpPr>
          <p:spPr bwMode="auto">
            <a:xfrm flipV="1">
              <a:off x="3316" y="2704"/>
              <a:ext cx="1" cy="25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74" name="Line 1616"/>
            <p:cNvSpPr>
              <a:spLocks noChangeShapeType="1"/>
            </p:cNvSpPr>
            <p:nvPr/>
          </p:nvSpPr>
          <p:spPr bwMode="auto">
            <a:xfrm flipV="1">
              <a:off x="3318" y="2849"/>
              <a:ext cx="1" cy="11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75" name="Line 1617"/>
            <p:cNvSpPr>
              <a:spLocks noChangeShapeType="1"/>
            </p:cNvSpPr>
            <p:nvPr/>
          </p:nvSpPr>
          <p:spPr bwMode="auto">
            <a:xfrm flipV="1">
              <a:off x="3319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76" name="Line 1618"/>
            <p:cNvSpPr>
              <a:spLocks noChangeShapeType="1"/>
            </p:cNvSpPr>
            <p:nvPr/>
          </p:nvSpPr>
          <p:spPr bwMode="auto">
            <a:xfrm flipV="1">
              <a:off x="3320" y="2947"/>
              <a:ext cx="1" cy="1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77" name="Line 1619"/>
            <p:cNvSpPr>
              <a:spLocks noChangeShapeType="1"/>
            </p:cNvSpPr>
            <p:nvPr/>
          </p:nvSpPr>
          <p:spPr bwMode="auto">
            <a:xfrm flipV="1">
              <a:off x="3322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78" name="Line 1620"/>
            <p:cNvSpPr>
              <a:spLocks noChangeShapeType="1"/>
            </p:cNvSpPr>
            <p:nvPr/>
          </p:nvSpPr>
          <p:spPr bwMode="auto">
            <a:xfrm flipV="1">
              <a:off x="3326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79" name="Line 1621"/>
            <p:cNvSpPr>
              <a:spLocks noChangeShapeType="1"/>
            </p:cNvSpPr>
            <p:nvPr/>
          </p:nvSpPr>
          <p:spPr bwMode="auto">
            <a:xfrm flipV="1">
              <a:off x="3327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80" name="Line 1622"/>
            <p:cNvSpPr>
              <a:spLocks noChangeShapeType="1"/>
            </p:cNvSpPr>
            <p:nvPr/>
          </p:nvSpPr>
          <p:spPr bwMode="auto">
            <a:xfrm flipV="1">
              <a:off x="3329" y="2190"/>
              <a:ext cx="1" cy="77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81" name="Line 1623"/>
            <p:cNvSpPr>
              <a:spLocks noChangeShapeType="1"/>
            </p:cNvSpPr>
            <p:nvPr/>
          </p:nvSpPr>
          <p:spPr bwMode="auto">
            <a:xfrm flipV="1">
              <a:off x="3330" y="2476"/>
              <a:ext cx="1" cy="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82" name="Line 1624"/>
            <p:cNvSpPr>
              <a:spLocks noChangeShapeType="1"/>
            </p:cNvSpPr>
            <p:nvPr/>
          </p:nvSpPr>
          <p:spPr bwMode="auto">
            <a:xfrm flipV="1">
              <a:off x="3331" y="2895"/>
              <a:ext cx="1" cy="6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83" name="Line 1625"/>
            <p:cNvSpPr>
              <a:spLocks noChangeShapeType="1"/>
            </p:cNvSpPr>
            <p:nvPr/>
          </p:nvSpPr>
          <p:spPr bwMode="auto">
            <a:xfrm flipV="1">
              <a:off x="3334" y="2940"/>
              <a:ext cx="1" cy="2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84" name="Line 1626"/>
            <p:cNvSpPr>
              <a:spLocks noChangeShapeType="1"/>
            </p:cNvSpPr>
            <p:nvPr/>
          </p:nvSpPr>
          <p:spPr bwMode="auto">
            <a:xfrm flipV="1">
              <a:off x="3336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85" name="Line 1627"/>
            <p:cNvSpPr>
              <a:spLocks noChangeShapeType="1"/>
            </p:cNvSpPr>
            <p:nvPr/>
          </p:nvSpPr>
          <p:spPr bwMode="auto">
            <a:xfrm flipV="1">
              <a:off x="3337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86" name="Line 1628"/>
            <p:cNvSpPr>
              <a:spLocks noChangeShapeType="1"/>
            </p:cNvSpPr>
            <p:nvPr/>
          </p:nvSpPr>
          <p:spPr bwMode="auto">
            <a:xfrm flipV="1">
              <a:off x="3341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87" name="Line 1629"/>
            <p:cNvSpPr>
              <a:spLocks noChangeShapeType="1"/>
            </p:cNvSpPr>
            <p:nvPr/>
          </p:nvSpPr>
          <p:spPr bwMode="auto">
            <a:xfrm flipV="1">
              <a:off x="3342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88" name="Line 1630"/>
            <p:cNvSpPr>
              <a:spLocks noChangeShapeType="1"/>
            </p:cNvSpPr>
            <p:nvPr/>
          </p:nvSpPr>
          <p:spPr bwMode="auto">
            <a:xfrm flipV="1">
              <a:off x="3344" y="2949"/>
              <a:ext cx="1" cy="1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89" name="Line 1631"/>
            <p:cNvSpPr>
              <a:spLocks noChangeShapeType="1"/>
            </p:cNvSpPr>
            <p:nvPr/>
          </p:nvSpPr>
          <p:spPr bwMode="auto">
            <a:xfrm flipV="1">
              <a:off x="3347" y="2945"/>
              <a:ext cx="1" cy="1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90" name="Line 1632"/>
            <p:cNvSpPr>
              <a:spLocks noChangeShapeType="1"/>
            </p:cNvSpPr>
            <p:nvPr/>
          </p:nvSpPr>
          <p:spPr bwMode="auto">
            <a:xfrm flipV="1">
              <a:off x="3348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91" name="Line 1633"/>
            <p:cNvSpPr>
              <a:spLocks noChangeShapeType="1"/>
            </p:cNvSpPr>
            <p:nvPr/>
          </p:nvSpPr>
          <p:spPr bwMode="auto">
            <a:xfrm flipV="1">
              <a:off x="3351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92" name="Line 1634"/>
            <p:cNvSpPr>
              <a:spLocks noChangeShapeType="1"/>
            </p:cNvSpPr>
            <p:nvPr/>
          </p:nvSpPr>
          <p:spPr bwMode="auto">
            <a:xfrm flipV="1">
              <a:off x="3353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93" name="Line 1635"/>
            <p:cNvSpPr>
              <a:spLocks noChangeShapeType="1"/>
            </p:cNvSpPr>
            <p:nvPr/>
          </p:nvSpPr>
          <p:spPr bwMode="auto">
            <a:xfrm flipV="1">
              <a:off x="3356" y="2944"/>
              <a:ext cx="1" cy="1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94" name="Line 1636"/>
            <p:cNvSpPr>
              <a:spLocks noChangeShapeType="1"/>
            </p:cNvSpPr>
            <p:nvPr/>
          </p:nvSpPr>
          <p:spPr bwMode="auto">
            <a:xfrm flipV="1">
              <a:off x="3358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95" name="Line 1637"/>
            <p:cNvSpPr>
              <a:spLocks noChangeShapeType="1"/>
            </p:cNvSpPr>
            <p:nvPr/>
          </p:nvSpPr>
          <p:spPr bwMode="auto">
            <a:xfrm flipV="1">
              <a:off x="3360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96" name="Line 1638"/>
            <p:cNvSpPr>
              <a:spLocks noChangeShapeType="1"/>
            </p:cNvSpPr>
            <p:nvPr/>
          </p:nvSpPr>
          <p:spPr bwMode="auto">
            <a:xfrm flipV="1">
              <a:off x="3363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97" name="Line 1639"/>
            <p:cNvSpPr>
              <a:spLocks noChangeShapeType="1"/>
            </p:cNvSpPr>
            <p:nvPr/>
          </p:nvSpPr>
          <p:spPr bwMode="auto">
            <a:xfrm flipV="1">
              <a:off x="3364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98" name="Line 1640"/>
            <p:cNvSpPr>
              <a:spLocks noChangeShapeType="1"/>
            </p:cNvSpPr>
            <p:nvPr/>
          </p:nvSpPr>
          <p:spPr bwMode="auto">
            <a:xfrm flipV="1">
              <a:off x="3367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99" name="Line 1641"/>
            <p:cNvSpPr>
              <a:spLocks noChangeShapeType="1"/>
            </p:cNvSpPr>
            <p:nvPr/>
          </p:nvSpPr>
          <p:spPr bwMode="auto">
            <a:xfrm flipV="1">
              <a:off x="3370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00" name="Line 1642"/>
            <p:cNvSpPr>
              <a:spLocks noChangeShapeType="1"/>
            </p:cNvSpPr>
            <p:nvPr/>
          </p:nvSpPr>
          <p:spPr bwMode="auto">
            <a:xfrm flipV="1">
              <a:off x="3371" y="2918"/>
              <a:ext cx="1" cy="4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01" name="Line 1643"/>
            <p:cNvSpPr>
              <a:spLocks noChangeShapeType="1"/>
            </p:cNvSpPr>
            <p:nvPr/>
          </p:nvSpPr>
          <p:spPr bwMode="auto">
            <a:xfrm flipV="1">
              <a:off x="3373" y="2917"/>
              <a:ext cx="1" cy="4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02" name="Line 1644"/>
            <p:cNvSpPr>
              <a:spLocks noChangeShapeType="1"/>
            </p:cNvSpPr>
            <p:nvPr/>
          </p:nvSpPr>
          <p:spPr bwMode="auto">
            <a:xfrm flipV="1">
              <a:off x="3374" y="2960"/>
              <a:ext cx="1" cy="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03" name="Line 1645"/>
            <p:cNvSpPr>
              <a:spLocks noChangeShapeType="1"/>
            </p:cNvSpPr>
            <p:nvPr/>
          </p:nvSpPr>
          <p:spPr bwMode="auto">
            <a:xfrm flipV="1">
              <a:off x="3380" y="2936"/>
              <a:ext cx="1" cy="2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04" name="Line 1646"/>
            <p:cNvSpPr>
              <a:spLocks noChangeShapeType="1"/>
            </p:cNvSpPr>
            <p:nvPr/>
          </p:nvSpPr>
          <p:spPr bwMode="auto">
            <a:xfrm flipV="1">
              <a:off x="3382" y="2943"/>
              <a:ext cx="1" cy="2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05" name="Line 1647"/>
            <p:cNvSpPr>
              <a:spLocks noChangeShapeType="1"/>
            </p:cNvSpPr>
            <p:nvPr/>
          </p:nvSpPr>
          <p:spPr bwMode="auto">
            <a:xfrm flipV="1">
              <a:off x="3384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06" name="Line 1648"/>
            <p:cNvSpPr>
              <a:spLocks noChangeShapeType="1"/>
            </p:cNvSpPr>
            <p:nvPr/>
          </p:nvSpPr>
          <p:spPr bwMode="auto">
            <a:xfrm flipV="1">
              <a:off x="3386" y="2882"/>
              <a:ext cx="1" cy="8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07" name="Line 1649"/>
            <p:cNvSpPr>
              <a:spLocks noChangeShapeType="1"/>
            </p:cNvSpPr>
            <p:nvPr/>
          </p:nvSpPr>
          <p:spPr bwMode="auto">
            <a:xfrm flipV="1">
              <a:off x="3389" y="2938"/>
              <a:ext cx="1" cy="2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08" name="Line 1650"/>
            <p:cNvSpPr>
              <a:spLocks noChangeShapeType="1"/>
            </p:cNvSpPr>
            <p:nvPr/>
          </p:nvSpPr>
          <p:spPr bwMode="auto">
            <a:xfrm flipV="1">
              <a:off x="3391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09" name="Line 1651"/>
            <p:cNvSpPr>
              <a:spLocks noChangeShapeType="1"/>
            </p:cNvSpPr>
            <p:nvPr/>
          </p:nvSpPr>
          <p:spPr bwMode="auto">
            <a:xfrm flipV="1">
              <a:off x="3393" y="2933"/>
              <a:ext cx="1" cy="3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10" name="Line 1652"/>
            <p:cNvSpPr>
              <a:spLocks noChangeShapeType="1"/>
            </p:cNvSpPr>
            <p:nvPr/>
          </p:nvSpPr>
          <p:spPr bwMode="auto">
            <a:xfrm flipV="1">
              <a:off x="3395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11" name="Line 1653"/>
            <p:cNvSpPr>
              <a:spLocks noChangeShapeType="1"/>
            </p:cNvSpPr>
            <p:nvPr/>
          </p:nvSpPr>
          <p:spPr bwMode="auto">
            <a:xfrm flipV="1">
              <a:off x="3400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12" name="Line 1654"/>
            <p:cNvSpPr>
              <a:spLocks noChangeShapeType="1"/>
            </p:cNvSpPr>
            <p:nvPr/>
          </p:nvSpPr>
          <p:spPr bwMode="auto">
            <a:xfrm flipV="1">
              <a:off x="3403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13" name="Line 1655"/>
            <p:cNvSpPr>
              <a:spLocks noChangeShapeType="1"/>
            </p:cNvSpPr>
            <p:nvPr/>
          </p:nvSpPr>
          <p:spPr bwMode="auto">
            <a:xfrm flipV="1">
              <a:off x="3408" y="2932"/>
              <a:ext cx="1" cy="3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14" name="Line 1656"/>
            <p:cNvSpPr>
              <a:spLocks noChangeShapeType="1"/>
            </p:cNvSpPr>
            <p:nvPr/>
          </p:nvSpPr>
          <p:spPr bwMode="auto">
            <a:xfrm flipV="1">
              <a:off x="3411" y="2944"/>
              <a:ext cx="1" cy="1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15" name="Line 1657"/>
            <p:cNvSpPr>
              <a:spLocks noChangeShapeType="1"/>
            </p:cNvSpPr>
            <p:nvPr/>
          </p:nvSpPr>
          <p:spPr bwMode="auto">
            <a:xfrm flipV="1">
              <a:off x="3413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16" name="Line 1658"/>
            <p:cNvSpPr>
              <a:spLocks noChangeShapeType="1"/>
            </p:cNvSpPr>
            <p:nvPr/>
          </p:nvSpPr>
          <p:spPr bwMode="auto">
            <a:xfrm flipV="1">
              <a:off x="3417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17" name="Line 1659"/>
            <p:cNvSpPr>
              <a:spLocks noChangeShapeType="1"/>
            </p:cNvSpPr>
            <p:nvPr/>
          </p:nvSpPr>
          <p:spPr bwMode="auto">
            <a:xfrm flipV="1">
              <a:off x="3418" y="2933"/>
              <a:ext cx="1" cy="3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18" name="Line 1660"/>
            <p:cNvSpPr>
              <a:spLocks noChangeShapeType="1"/>
            </p:cNvSpPr>
            <p:nvPr/>
          </p:nvSpPr>
          <p:spPr bwMode="auto">
            <a:xfrm flipV="1">
              <a:off x="3419" y="2944"/>
              <a:ext cx="1" cy="1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19" name="Line 1661"/>
            <p:cNvSpPr>
              <a:spLocks noChangeShapeType="1"/>
            </p:cNvSpPr>
            <p:nvPr/>
          </p:nvSpPr>
          <p:spPr bwMode="auto">
            <a:xfrm flipV="1">
              <a:off x="3422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20" name="Line 1662"/>
            <p:cNvSpPr>
              <a:spLocks noChangeShapeType="1"/>
            </p:cNvSpPr>
            <p:nvPr/>
          </p:nvSpPr>
          <p:spPr bwMode="auto">
            <a:xfrm flipV="1">
              <a:off x="3425" y="2937"/>
              <a:ext cx="1" cy="2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21" name="Line 1663"/>
            <p:cNvSpPr>
              <a:spLocks noChangeShapeType="1"/>
            </p:cNvSpPr>
            <p:nvPr/>
          </p:nvSpPr>
          <p:spPr bwMode="auto">
            <a:xfrm flipV="1">
              <a:off x="3426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22" name="Line 1664"/>
            <p:cNvSpPr>
              <a:spLocks noChangeShapeType="1"/>
            </p:cNvSpPr>
            <p:nvPr/>
          </p:nvSpPr>
          <p:spPr bwMode="auto">
            <a:xfrm flipV="1">
              <a:off x="3430" y="2938"/>
              <a:ext cx="1" cy="2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23" name="Line 1665"/>
            <p:cNvSpPr>
              <a:spLocks noChangeShapeType="1"/>
            </p:cNvSpPr>
            <p:nvPr/>
          </p:nvSpPr>
          <p:spPr bwMode="auto">
            <a:xfrm flipV="1">
              <a:off x="3432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24" name="Line 1666"/>
            <p:cNvSpPr>
              <a:spLocks noChangeShapeType="1"/>
            </p:cNvSpPr>
            <p:nvPr/>
          </p:nvSpPr>
          <p:spPr bwMode="auto">
            <a:xfrm flipV="1">
              <a:off x="3436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25" name="Line 1667"/>
            <p:cNvSpPr>
              <a:spLocks noChangeShapeType="1"/>
            </p:cNvSpPr>
            <p:nvPr/>
          </p:nvSpPr>
          <p:spPr bwMode="auto">
            <a:xfrm flipV="1">
              <a:off x="3437" y="2937"/>
              <a:ext cx="1" cy="2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26" name="Line 1668"/>
            <p:cNvSpPr>
              <a:spLocks noChangeShapeType="1"/>
            </p:cNvSpPr>
            <p:nvPr/>
          </p:nvSpPr>
          <p:spPr bwMode="auto">
            <a:xfrm flipV="1">
              <a:off x="3439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27" name="Line 1669"/>
            <p:cNvSpPr>
              <a:spLocks noChangeShapeType="1"/>
            </p:cNvSpPr>
            <p:nvPr/>
          </p:nvSpPr>
          <p:spPr bwMode="auto">
            <a:xfrm flipV="1">
              <a:off x="3440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28" name="Line 1670"/>
            <p:cNvSpPr>
              <a:spLocks noChangeShapeType="1"/>
            </p:cNvSpPr>
            <p:nvPr/>
          </p:nvSpPr>
          <p:spPr bwMode="auto">
            <a:xfrm flipV="1">
              <a:off x="3443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29" name="Line 1671"/>
            <p:cNvSpPr>
              <a:spLocks noChangeShapeType="1"/>
            </p:cNvSpPr>
            <p:nvPr/>
          </p:nvSpPr>
          <p:spPr bwMode="auto">
            <a:xfrm flipV="1">
              <a:off x="3444" y="2801"/>
              <a:ext cx="1" cy="16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30" name="Line 1672"/>
            <p:cNvSpPr>
              <a:spLocks noChangeShapeType="1"/>
            </p:cNvSpPr>
            <p:nvPr/>
          </p:nvSpPr>
          <p:spPr bwMode="auto">
            <a:xfrm flipV="1">
              <a:off x="3447" y="2926"/>
              <a:ext cx="1" cy="3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31" name="Line 1673"/>
            <p:cNvSpPr>
              <a:spLocks noChangeShapeType="1"/>
            </p:cNvSpPr>
            <p:nvPr/>
          </p:nvSpPr>
          <p:spPr bwMode="auto">
            <a:xfrm flipV="1">
              <a:off x="3448" y="2925"/>
              <a:ext cx="1" cy="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32" name="Line 1674"/>
            <p:cNvSpPr>
              <a:spLocks noChangeShapeType="1"/>
            </p:cNvSpPr>
            <p:nvPr/>
          </p:nvSpPr>
          <p:spPr bwMode="auto">
            <a:xfrm flipV="1">
              <a:off x="3451" y="2886"/>
              <a:ext cx="1" cy="7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33" name="Line 1675"/>
            <p:cNvSpPr>
              <a:spLocks noChangeShapeType="1"/>
            </p:cNvSpPr>
            <p:nvPr/>
          </p:nvSpPr>
          <p:spPr bwMode="auto">
            <a:xfrm flipV="1">
              <a:off x="3452" y="2914"/>
              <a:ext cx="1" cy="4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34" name="Line 1676"/>
            <p:cNvSpPr>
              <a:spLocks noChangeShapeType="1"/>
            </p:cNvSpPr>
            <p:nvPr/>
          </p:nvSpPr>
          <p:spPr bwMode="auto">
            <a:xfrm flipV="1">
              <a:off x="3454" y="2921"/>
              <a:ext cx="1" cy="4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35" name="Line 1677"/>
            <p:cNvSpPr>
              <a:spLocks noChangeShapeType="1"/>
            </p:cNvSpPr>
            <p:nvPr/>
          </p:nvSpPr>
          <p:spPr bwMode="auto">
            <a:xfrm flipV="1">
              <a:off x="3455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36" name="Line 1678"/>
            <p:cNvSpPr>
              <a:spLocks noChangeShapeType="1"/>
            </p:cNvSpPr>
            <p:nvPr/>
          </p:nvSpPr>
          <p:spPr bwMode="auto">
            <a:xfrm flipV="1">
              <a:off x="3458" y="2809"/>
              <a:ext cx="1" cy="15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37" name="Line 1679"/>
            <p:cNvSpPr>
              <a:spLocks noChangeShapeType="1"/>
            </p:cNvSpPr>
            <p:nvPr/>
          </p:nvSpPr>
          <p:spPr bwMode="auto">
            <a:xfrm flipV="1">
              <a:off x="3459" y="2901"/>
              <a:ext cx="1" cy="6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38" name="Line 1680"/>
            <p:cNvSpPr>
              <a:spLocks noChangeShapeType="1"/>
            </p:cNvSpPr>
            <p:nvPr/>
          </p:nvSpPr>
          <p:spPr bwMode="auto">
            <a:xfrm flipV="1">
              <a:off x="3461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39" name="Line 1681"/>
            <p:cNvSpPr>
              <a:spLocks noChangeShapeType="1"/>
            </p:cNvSpPr>
            <p:nvPr/>
          </p:nvSpPr>
          <p:spPr bwMode="auto">
            <a:xfrm flipV="1">
              <a:off x="3463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40" name="Line 1682"/>
            <p:cNvSpPr>
              <a:spLocks noChangeShapeType="1"/>
            </p:cNvSpPr>
            <p:nvPr/>
          </p:nvSpPr>
          <p:spPr bwMode="auto">
            <a:xfrm flipV="1">
              <a:off x="3466" y="2868"/>
              <a:ext cx="1" cy="9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41" name="Line 1683"/>
            <p:cNvSpPr>
              <a:spLocks noChangeShapeType="1"/>
            </p:cNvSpPr>
            <p:nvPr/>
          </p:nvSpPr>
          <p:spPr bwMode="auto">
            <a:xfrm flipV="1">
              <a:off x="3468" y="2845"/>
              <a:ext cx="1" cy="11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42" name="Line 1684"/>
            <p:cNvSpPr>
              <a:spLocks noChangeShapeType="1"/>
            </p:cNvSpPr>
            <p:nvPr/>
          </p:nvSpPr>
          <p:spPr bwMode="auto">
            <a:xfrm flipV="1">
              <a:off x="3469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43" name="Line 1685"/>
            <p:cNvSpPr>
              <a:spLocks noChangeShapeType="1"/>
            </p:cNvSpPr>
            <p:nvPr/>
          </p:nvSpPr>
          <p:spPr bwMode="auto">
            <a:xfrm flipV="1">
              <a:off x="3470" y="1971"/>
              <a:ext cx="1" cy="9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44" name="Line 1686"/>
            <p:cNvSpPr>
              <a:spLocks noChangeShapeType="1"/>
            </p:cNvSpPr>
            <p:nvPr/>
          </p:nvSpPr>
          <p:spPr bwMode="auto">
            <a:xfrm flipV="1">
              <a:off x="3472" y="2711"/>
              <a:ext cx="1" cy="25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45" name="Line 1687"/>
            <p:cNvSpPr>
              <a:spLocks noChangeShapeType="1"/>
            </p:cNvSpPr>
            <p:nvPr/>
          </p:nvSpPr>
          <p:spPr bwMode="auto">
            <a:xfrm flipV="1">
              <a:off x="3473" y="2936"/>
              <a:ext cx="1" cy="2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46" name="Line 1688"/>
            <p:cNvSpPr>
              <a:spLocks noChangeShapeType="1"/>
            </p:cNvSpPr>
            <p:nvPr/>
          </p:nvSpPr>
          <p:spPr bwMode="auto">
            <a:xfrm flipV="1">
              <a:off x="3476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47" name="Line 1689"/>
            <p:cNvSpPr>
              <a:spLocks noChangeShapeType="1"/>
            </p:cNvSpPr>
            <p:nvPr/>
          </p:nvSpPr>
          <p:spPr bwMode="auto">
            <a:xfrm flipV="1">
              <a:off x="3477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48" name="Line 1690"/>
            <p:cNvSpPr>
              <a:spLocks noChangeShapeType="1"/>
            </p:cNvSpPr>
            <p:nvPr/>
          </p:nvSpPr>
          <p:spPr bwMode="auto">
            <a:xfrm flipV="1">
              <a:off x="3480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49" name="Line 1691"/>
            <p:cNvSpPr>
              <a:spLocks noChangeShapeType="1"/>
            </p:cNvSpPr>
            <p:nvPr/>
          </p:nvSpPr>
          <p:spPr bwMode="auto">
            <a:xfrm flipV="1">
              <a:off x="3484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50" name="Line 1692"/>
            <p:cNvSpPr>
              <a:spLocks noChangeShapeType="1"/>
            </p:cNvSpPr>
            <p:nvPr/>
          </p:nvSpPr>
          <p:spPr bwMode="auto">
            <a:xfrm flipV="1">
              <a:off x="3485" y="2934"/>
              <a:ext cx="1" cy="2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51" name="Line 1693"/>
            <p:cNvSpPr>
              <a:spLocks noChangeShapeType="1"/>
            </p:cNvSpPr>
            <p:nvPr/>
          </p:nvSpPr>
          <p:spPr bwMode="auto">
            <a:xfrm flipV="1">
              <a:off x="3487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52" name="Line 1694"/>
            <p:cNvSpPr>
              <a:spLocks noChangeShapeType="1"/>
            </p:cNvSpPr>
            <p:nvPr/>
          </p:nvSpPr>
          <p:spPr bwMode="auto">
            <a:xfrm flipV="1">
              <a:off x="3488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53" name="Line 1695"/>
            <p:cNvSpPr>
              <a:spLocks noChangeShapeType="1"/>
            </p:cNvSpPr>
            <p:nvPr/>
          </p:nvSpPr>
          <p:spPr bwMode="auto">
            <a:xfrm flipV="1">
              <a:off x="3491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54" name="Line 1696"/>
            <p:cNvSpPr>
              <a:spLocks noChangeShapeType="1"/>
            </p:cNvSpPr>
            <p:nvPr/>
          </p:nvSpPr>
          <p:spPr bwMode="auto">
            <a:xfrm flipV="1">
              <a:off x="3492" y="2923"/>
              <a:ext cx="1" cy="4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55" name="Line 1697"/>
            <p:cNvSpPr>
              <a:spLocks noChangeShapeType="1"/>
            </p:cNvSpPr>
            <p:nvPr/>
          </p:nvSpPr>
          <p:spPr bwMode="auto">
            <a:xfrm flipV="1">
              <a:off x="3494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56" name="Line 1698"/>
            <p:cNvSpPr>
              <a:spLocks noChangeShapeType="1"/>
            </p:cNvSpPr>
            <p:nvPr/>
          </p:nvSpPr>
          <p:spPr bwMode="auto">
            <a:xfrm flipV="1">
              <a:off x="3498" y="2944"/>
              <a:ext cx="1" cy="1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57" name="Line 1699"/>
            <p:cNvSpPr>
              <a:spLocks noChangeShapeType="1"/>
            </p:cNvSpPr>
            <p:nvPr/>
          </p:nvSpPr>
          <p:spPr bwMode="auto">
            <a:xfrm flipV="1">
              <a:off x="3501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58" name="Line 1700"/>
            <p:cNvSpPr>
              <a:spLocks noChangeShapeType="1"/>
            </p:cNvSpPr>
            <p:nvPr/>
          </p:nvSpPr>
          <p:spPr bwMode="auto">
            <a:xfrm flipV="1">
              <a:off x="3502" y="2945"/>
              <a:ext cx="1" cy="1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59" name="Line 1701"/>
            <p:cNvSpPr>
              <a:spLocks noChangeShapeType="1"/>
            </p:cNvSpPr>
            <p:nvPr/>
          </p:nvSpPr>
          <p:spPr bwMode="auto">
            <a:xfrm flipV="1">
              <a:off x="3503" y="2943"/>
              <a:ext cx="1" cy="2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60" name="Line 1702"/>
            <p:cNvSpPr>
              <a:spLocks noChangeShapeType="1"/>
            </p:cNvSpPr>
            <p:nvPr/>
          </p:nvSpPr>
          <p:spPr bwMode="auto">
            <a:xfrm flipV="1">
              <a:off x="3505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61" name="Line 1703"/>
            <p:cNvSpPr>
              <a:spLocks noChangeShapeType="1"/>
            </p:cNvSpPr>
            <p:nvPr/>
          </p:nvSpPr>
          <p:spPr bwMode="auto">
            <a:xfrm flipV="1">
              <a:off x="3507" y="2915"/>
              <a:ext cx="1" cy="4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62" name="Line 1704"/>
            <p:cNvSpPr>
              <a:spLocks noChangeShapeType="1"/>
            </p:cNvSpPr>
            <p:nvPr/>
          </p:nvSpPr>
          <p:spPr bwMode="auto">
            <a:xfrm flipV="1">
              <a:off x="3509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63" name="Line 1705"/>
            <p:cNvSpPr>
              <a:spLocks noChangeShapeType="1"/>
            </p:cNvSpPr>
            <p:nvPr/>
          </p:nvSpPr>
          <p:spPr bwMode="auto">
            <a:xfrm flipV="1">
              <a:off x="3510" y="2911"/>
              <a:ext cx="1" cy="5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64" name="Line 1706"/>
            <p:cNvSpPr>
              <a:spLocks noChangeShapeType="1"/>
            </p:cNvSpPr>
            <p:nvPr/>
          </p:nvSpPr>
          <p:spPr bwMode="auto">
            <a:xfrm flipV="1">
              <a:off x="3512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65" name="Line 1707"/>
            <p:cNvSpPr>
              <a:spLocks noChangeShapeType="1"/>
            </p:cNvSpPr>
            <p:nvPr/>
          </p:nvSpPr>
          <p:spPr bwMode="auto">
            <a:xfrm flipV="1">
              <a:off x="3513" y="2947"/>
              <a:ext cx="1" cy="1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66" name="Line 1708"/>
            <p:cNvSpPr>
              <a:spLocks noChangeShapeType="1"/>
            </p:cNvSpPr>
            <p:nvPr/>
          </p:nvSpPr>
          <p:spPr bwMode="auto">
            <a:xfrm flipV="1">
              <a:off x="3514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67" name="Line 1709"/>
            <p:cNvSpPr>
              <a:spLocks noChangeShapeType="1"/>
            </p:cNvSpPr>
            <p:nvPr/>
          </p:nvSpPr>
          <p:spPr bwMode="auto">
            <a:xfrm flipV="1">
              <a:off x="3517" y="2917"/>
              <a:ext cx="1" cy="4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68" name="Line 1710"/>
            <p:cNvSpPr>
              <a:spLocks noChangeShapeType="1"/>
            </p:cNvSpPr>
            <p:nvPr/>
          </p:nvSpPr>
          <p:spPr bwMode="auto">
            <a:xfrm flipV="1">
              <a:off x="3518" y="2940"/>
              <a:ext cx="1" cy="2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69" name="Line 1711"/>
            <p:cNvSpPr>
              <a:spLocks noChangeShapeType="1"/>
            </p:cNvSpPr>
            <p:nvPr/>
          </p:nvSpPr>
          <p:spPr bwMode="auto">
            <a:xfrm flipV="1">
              <a:off x="3521" y="2936"/>
              <a:ext cx="1" cy="2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70" name="Line 1712"/>
            <p:cNvSpPr>
              <a:spLocks noChangeShapeType="1"/>
            </p:cNvSpPr>
            <p:nvPr/>
          </p:nvSpPr>
          <p:spPr bwMode="auto">
            <a:xfrm flipV="1">
              <a:off x="3523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71" name="Line 1713"/>
            <p:cNvSpPr>
              <a:spLocks noChangeShapeType="1"/>
            </p:cNvSpPr>
            <p:nvPr/>
          </p:nvSpPr>
          <p:spPr bwMode="auto">
            <a:xfrm flipV="1">
              <a:off x="3524" y="2947"/>
              <a:ext cx="1" cy="1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72" name="Line 1714"/>
            <p:cNvSpPr>
              <a:spLocks noChangeShapeType="1"/>
            </p:cNvSpPr>
            <p:nvPr/>
          </p:nvSpPr>
          <p:spPr bwMode="auto">
            <a:xfrm flipV="1">
              <a:off x="3527" y="2949"/>
              <a:ext cx="1" cy="1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73" name="Line 1715"/>
            <p:cNvSpPr>
              <a:spLocks noChangeShapeType="1"/>
            </p:cNvSpPr>
            <p:nvPr/>
          </p:nvSpPr>
          <p:spPr bwMode="auto">
            <a:xfrm flipV="1">
              <a:off x="3528" y="2934"/>
              <a:ext cx="1" cy="2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74" name="Line 1716"/>
            <p:cNvSpPr>
              <a:spLocks noChangeShapeType="1"/>
            </p:cNvSpPr>
            <p:nvPr/>
          </p:nvSpPr>
          <p:spPr bwMode="auto">
            <a:xfrm flipV="1">
              <a:off x="3531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75" name="Line 1717"/>
            <p:cNvSpPr>
              <a:spLocks noChangeShapeType="1"/>
            </p:cNvSpPr>
            <p:nvPr/>
          </p:nvSpPr>
          <p:spPr bwMode="auto">
            <a:xfrm flipV="1">
              <a:off x="3532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76" name="Line 1718"/>
            <p:cNvSpPr>
              <a:spLocks noChangeShapeType="1"/>
            </p:cNvSpPr>
            <p:nvPr/>
          </p:nvSpPr>
          <p:spPr bwMode="auto">
            <a:xfrm flipV="1">
              <a:off x="3536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77" name="Line 1719"/>
            <p:cNvSpPr>
              <a:spLocks noChangeShapeType="1"/>
            </p:cNvSpPr>
            <p:nvPr/>
          </p:nvSpPr>
          <p:spPr bwMode="auto">
            <a:xfrm flipV="1">
              <a:off x="3539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78" name="Line 1720"/>
            <p:cNvSpPr>
              <a:spLocks noChangeShapeType="1"/>
            </p:cNvSpPr>
            <p:nvPr/>
          </p:nvSpPr>
          <p:spPr bwMode="auto">
            <a:xfrm flipV="1">
              <a:off x="3540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79" name="Line 1721"/>
            <p:cNvSpPr>
              <a:spLocks noChangeShapeType="1"/>
            </p:cNvSpPr>
            <p:nvPr/>
          </p:nvSpPr>
          <p:spPr bwMode="auto">
            <a:xfrm flipV="1">
              <a:off x="3543" y="2882"/>
              <a:ext cx="1" cy="8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80" name="Line 1722"/>
            <p:cNvSpPr>
              <a:spLocks noChangeShapeType="1"/>
            </p:cNvSpPr>
            <p:nvPr/>
          </p:nvSpPr>
          <p:spPr bwMode="auto">
            <a:xfrm flipV="1">
              <a:off x="3545" y="2934"/>
              <a:ext cx="1" cy="2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81" name="Line 1723"/>
            <p:cNvSpPr>
              <a:spLocks noChangeShapeType="1"/>
            </p:cNvSpPr>
            <p:nvPr/>
          </p:nvSpPr>
          <p:spPr bwMode="auto">
            <a:xfrm flipV="1">
              <a:off x="3546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82" name="Line 1724"/>
            <p:cNvSpPr>
              <a:spLocks noChangeShapeType="1"/>
            </p:cNvSpPr>
            <p:nvPr/>
          </p:nvSpPr>
          <p:spPr bwMode="auto">
            <a:xfrm flipV="1">
              <a:off x="3547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83" name="Line 1725"/>
            <p:cNvSpPr>
              <a:spLocks noChangeShapeType="1"/>
            </p:cNvSpPr>
            <p:nvPr/>
          </p:nvSpPr>
          <p:spPr bwMode="auto">
            <a:xfrm flipV="1">
              <a:off x="3549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84" name="Line 1726"/>
            <p:cNvSpPr>
              <a:spLocks noChangeShapeType="1"/>
            </p:cNvSpPr>
            <p:nvPr/>
          </p:nvSpPr>
          <p:spPr bwMode="auto">
            <a:xfrm flipV="1">
              <a:off x="3551" y="2936"/>
              <a:ext cx="1" cy="2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85" name="Line 1727"/>
            <p:cNvSpPr>
              <a:spLocks noChangeShapeType="1"/>
            </p:cNvSpPr>
            <p:nvPr/>
          </p:nvSpPr>
          <p:spPr bwMode="auto">
            <a:xfrm flipV="1">
              <a:off x="3553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86" name="Line 1728"/>
            <p:cNvSpPr>
              <a:spLocks noChangeShapeType="1"/>
            </p:cNvSpPr>
            <p:nvPr/>
          </p:nvSpPr>
          <p:spPr bwMode="auto">
            <a:xfrm flipV="1">
              <a:off x="3554" y="2933"/>
              <a:ext cx="1" cy="3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87" name="Line 1729"/>
            <p:cNvSpPr>
              <a:spLocks noChangeShapeType="1"/>
            </p:cNvSpPr>
            <p:nvPr/>
          </p:nvSpPr>
          <p:spPr bwMode="auto">
            <a:xfrm flipV="1">
              <a:off x="3556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88" name="Line 1730"/>
            <p:cNvSpPr>
              <a:spLocks noChangeShapeType="1"/>
            </p:cNvSpPr>
            <p:nvPr/>
          </p:nvSpPr>
          <p:spPr bwMode="auto">
            <a:xfrm flipV="1">
              <a:off x="3557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89" name="Line 1731"/>
            <p:cNvSpPr>
              <a:spLocks noChangeShapeType="1"/>
            </p:cNvSpPr>
            <p:nvPr/>
          </p:nvSpPr>
          <p:spPr bwMode="auto">
            <a:xfrm flipV="1">
              <a:off x="3558" y="2930"/>
              <a:ext cx="1" cy="3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90" name="Line 1732"/>
            <p:cNvSpPr>
              <a:spLocks noChangeShapeType="1"/>
            </p:cNvSpPr>
            <p:nvPr/>
          </p:nvSpPr>
          <p:spPr bwMode="auto">
            <a:xfrm flipV="1">
              <a:off x="3560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91" name="Line 1733"/>
            <p:cNvSpPr>
              <a:spLocks noChangeShapeType="1"/>
            </p:cNvSpPr>
            <p:nvPr/>
          </p:nvSpPr>
          <p:spPr bwMode="auto">
            <a:xfrm flipV="1">
              <a:off x="3561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92" name="Line 1734"/>
            <p:cNvSpPr>
              <a:spLocks noChangeShapeType="1"/>
            </p:cNvSpPr>
            <p:nvPr/>
          </p:nvSpPr>
          <p:spPr bwMode="auto">
            <a:xfrm flipV="1">
              <a:off x="3562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93" name="Line 1735"/>
            <p:cNvSpPr>
              <a:spLocks noChangeShapeType="1"/>
            </p:cNvSpPr>
            <p:nvPr/>
          </p:nvSpPr>
          <p:spPr bwMode="auto">
            <a:xfrm flipV="1">
              <a:off x="3567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94" name="Line 1736"/>
            <p:cNvSpPr>
              <a:spLocks noChangeShapeType="1"/>
            </p:cNvSpPr>
            <p:nvPr/>
          </p:nvSpPr>
          <p:spPr bwMode="auto">
            <a:xfrm flipV="1">
              <a:off x="3568" y="2941"/>
              <a:ext cx="1" cy="2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95" name="Line 1737"/>
            <p:cNvSpPr>
              <a:spLocks noChangeShapeType="1"/>
            </p:cNvSpPr>
            <p:nvPr/>
          </p:nvSpPr>
          <p:spPr bwMode="auto">
            <a:xfrm flipV="1">
              <a:off x="3572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96" name="Line 1738"/>
            <p:cNvSpPr>
              <a:spLocks noChangeShapeType="1"/>
            </p:cNvSpPr>
            <p:nvPr/>
          </p:nvSpPr>
          <p:spPr bwMode="auto">
            <a:xfrm flipV="1">
              <a:off x="3573" y="2960"/>
              <a:ext cx="1" cy="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97" name="Line 1739"/>
            <p:cNvSpPr>
              <a:spLocks noChangeShapeType="1"/>
            </p:cNvSpPr>
            <p:nvPr/>
          </p:nvSpPr>
          <p:spPr bwMode="auto">
            <a:xfrm flipV="1">
              <a:off x="3576" y="2859"/>
              <a:ext cx="1" cy="10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98" name="Line 1740"/>
            <p:cNvSpPr>
              <a:spLocks noChangeShapeType="1"/>
            </p:cNvSpPr>
            <p:nvPr/>
          </p:nvSpPr>
          <p:spPr bwMode="auto">
            <a:xfrm flipV="1">
              <a:off x="3578" y="2910"/>
              <a:ext cx="1" cy="5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99" name="Line 1741"/>
            <p:cNvSpPr>
              <a:spLocks noChangeShapeType="1"/>
            </p:cNvSpPr>
            <p:nvPr/>
          </p:nvSpPr>
          <p:spPr bwMode="auto">
            <a:xfrm flipV="1">
              <a:off x="3579" y="2936"/>
              <a:ext cx="1" cy="2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00" name="Line 1742"/>
            <p:cNvSpPr>
              <a:spLocks noChangeShapeType="1"/>
            </p:cNvSpPr>
            <p:nvPr/>
          </p:nvSpPr>
          <p:spPr bwMode="auto">
            <a:xfrm flipV="1">
              <a:off x="3580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01" name="Line 1743"/>
            <p:cNvSpPr>
              <a:spLocks noChangeShapeType="1"/>
            </p:cNvSpPr>
            <p:nvPr/>
          </p:nvSpPr>
          <p:spPr bwMode="auto">
            <a:xfrm flipV="1">
              <a:off x="3586" y="2944"/>
              <a:ext cx="1" cy="1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02" name="Line 1744"/>
            <p:cNvSpPr>
              <a:spLocks noChangeShapeType="1"/>
            </p:cNvSpPr>
            <p:nvPr/>
          </p:nvSpPr>
          <p:spPr bwMode="auto">
            <a:xfrm flipV="1">
              <a:off x="3587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03" name="Line 1745"/>
            <p:cNvSpPr>
              <a:spLocks noChangeShapeType="1"/>
            </p:cNvSpPr>
            <p:nvPr/>
          </p:nvSpPr>
          <p:spPr bwMode="auto">
            <a:xfrm flipV="1">
              <a:off x="3591" y="2947"/>
              <a:ext cx="1" cy="1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04" name="Line 1746"/>
            <p:cNvSpPr>
              <a:spLocks noChangeShapeType="1"/>
            </p:cNvSpPr>
            <p:nvPr/>
          </p:nvSpPr>
          <p:spPr bwMode="auto">
            <a:xfrm flipV="1">
              <a:off x="3594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05" name="Line 1747"/>
            <p:cNvSpPr>
              <a:spLocks noChangeShapeType="1"/>
            </p:cNvSpPr>
            <p:nvPr/>
          </p:nvSpPr>
          <p:spPr bwMode="auto">
            <a:xfrm flipV="1">
              <a:off x="3597" y="2945"/>
              <a:ext cx="1" cy="1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06" name="Line 1748"/>
            <p:cNvSpPr>
              <a:spLocks noChangeShapeType="1"/>
            </p:cNvSpPr>
            <p:nvPr/>
          </p:nvSpPr>
          <p:spPr bwMode="auto">
            <a:xfrm flipV="1">
              <a:off x="3598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07" name="Line 1749"/>
            <p:cNvSpPr>
              <a:spLocks noChangeShapeType="1"/>
            </p:cNvSpPr>
            <p:nvPr/>
          </p:nvSpPr>
          <p:spPr bwMode="auto">
            <a:xfrm flipV="1">
              <a:off x="3604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08" name="Line 1750"/>
            <p:cNvSpPr>
              <a:spLocks noChangeShapeType="1"/>
            </p:cNvSpPr>
            <p:nvPr/>
          </p:nvSpPr>
          <p:spPr bwMode="auto">
            <a:xfrm flipV="1">
              <a:off x="3608" y="2960"/>
              <a:ext cx="1" cy="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09" name="Line 1751"/>
            <p:cNvSpPr>
              <a:spLocks noChangeShapeType="1"/>
            </p:cNvSpPr>
            <p:nvPr/>
          </p:nvSpPr>
          <p:spPr bwMode="auto">
            <a:xfrm flipV="1">
              <a:off x="3619" y="2949"/>
              <a:ext cx="1" cy="1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10" name="Line 1752"/>
            <p:cNvSpPr>
              <a:spLocks noChangeShapeType="1"/>
            </p:cNvSpPr>
            <p:nvPr/>
          </p:nvSpPr>
          <p:spPr bwMode="auto">
            <a:xfrm flipV="1">
              <a:off x="3620" y="2937"/>
              <a:ext cx="1" cy="2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11" name="Line 1753"/>
            <p:cNvSpPr>
              <a:spLocks noChangeShapeType="1"/>
            </p:cNvSpPr>
            <p:nvPr/>
          </p:nvSpPr>
          <p:spPr bwMode="auto">
            <a:xfrm flipV="1">
              <a:off x="3622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12" name="Line 1754"/>
            <p:cNvSpPr>
              <a:spLocks noChangeShapeType="1"/>
            </p:cNvSpPr>
            <p:nvPr/>
          </p:nvSpPr>
          <p:spPr bwMode="auto">
            <a:xfrm flipV="1">
              <a:off x="3627" y="2949"/>
              <a:ext cx="1" cy="1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13" name="Line 1755"/>
            <p:cNvSpPr>
              <a:spLocks noChangeShapeType="1"/>
            </p:cNvSpPr>
            <p:nvPr/>
          </p:nvSpPr>
          <p:spPr bwMode="auto">
            <a:xfrm flipV="1">
              <a:off x="3628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14" name="Line 1756"/>
            <p:cNvSpPr>
              <a:spLocks noChangeShapeType="1"/>
            </p:cNvSpPr>
            <p:nvPr/>
          </p:nvSpPr>
          <p:spPr bwMode="auto">
            <a:xfrm flipV="1">
              <a:off x="3631" y="2932"/>
              <a:ext cx="1" cy="3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15" name="Line 1757"/>
            <p:cNvSpPr>
              <a:spLocks noChangeShapeType="1"/>
            </p:cNvSpPr>
            <p:nvPr/>
          </p:nvSpPr>
          <p:spPr bwMode="auto">
            <a:xfrm flipV="1">
              <a:off x="3634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16" name="Line 1758"/>
            <p:cNvSpPr>
              <a:spLocks noChangeShapeType="1"/>
            </p:cNvSpPr>
            <p:nvPr/>
          </p:nvSpPr>
          <p:spPr bwMode="auto">
            <a:xfrm flipV="1">
              <a:off x="3635" y="2945"/>
              <a:ext cx="1" cy="1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17" name="Line 1759"/>
            <p:cNvSpPr>
              <a:spLocks noChangeShapeType="1"/>
            </p:cNvSpPr>
            <p:nvPr/>
          </p:nvSpPr>
          <p:spPr bwMode="auto">
            <a:xfrm flipV="1">
              <a:off x="3637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18" name="Line 1760"/>
            <p:cNvSpPr>
              <a:spLocks noChangeShapeType="1"/>
            </p:cNvSpPr>
            <p:nvPr/>
          </p:nvSpPr>
          <p:spPr bwMode="auto">
            <a:xfrm flipV="1">
              <a:off x="3638" y="2927"/>
              <a:ext cx="1" cy="3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19" name="Line 1761"/>
            <p:cNvSpPr>
              <a:spLocks noChangeShapeType="1"/>
            </p:cNvSpPr>
            <p:nvPr/>
          </p:nvSpPr>
          <p:spPr bwMode="auto">
            <a:xfrm flipV="1">
              <a:off x="3641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20" name="Line 1762"/>
            <p:cNvSpPr>
              <a:spLocks noChangeShapeType="1"/>
            </p:cNvSpPr>
            <p:nvPr/>
          </p:nvSpPr>
          <p:spPr bwMode="auto">
            <a:xfrm flipV="1">
              <a:off x="3645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21" name="Line 1763"/>
            <p:cNvSpPr>
              <a:spLocks noChangeShapeType="1"/>
            </p:cNvSpPr>
            <p:nvPr/>
          </p:nvSpPr>
          <p:spPr bwMode="auto">
            <a:xfrm flipV="1">
              <a:off x="3646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22" name="Line 1764"/>
            <p:cNvSpPr>
              <a:spLocks noChangeShapeType="1"/>
            </p:cNvSpPr>
            <p:nvPr/>
          </p:nvSpPr>
          <p:spPr bwMode="auto">
            <a:xfrm flipV="1">
              <a:off x="3648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23" name="Line 1765"/>
            <p:cNvSpPr>
              <a:spLocks noChangeShapeType="1"/>
            </p:cNvSpPr>
            <p:nvPr/>
          </p:nvSpPr>
          <p:spPr bwMode="auto">
            <a:xfrm flipV="1">
              <a:off x="3649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24" name="Line 1766"/>
            <p:cNvSpPr>
              <a:spLocks noChangeShapeType="1"/>
            </p:cNvSpPr>
            <p:nvPr/>
          </p:nvSpPr>
          <p:spPr bwMode="auto">
            <a:xfrm flipV="1">
              <a:off x="3652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25" name="Line 1767"/>
            <p:cNvSpPr>
              <a:spLocks noChangeShapeType="1"/>
            </p:cNvSpPr>
            <p:nvPr/>
          </p:nvSpPr>
          <p:spPr bwMode="auto">
            <a:xfrm flipV="1">
              <a:off x="3653" y="2941"/>
              <a:ext cx="1" cy="2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26" name="Line 1768"/>
            <p:cNvSpPr>
              <a:spLocks noChangeShapeType="1"/>
            </p:cNvSpPr>
            <p:nvPr/>
          </p:nvSpPr>
          <p:spPr bwMode="auto">
            <a:xfrm flipV="1">
              <a:off x="3656" y="2923"/>
              <a:ext cx="1" cy="4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27" name="Line 1769"/>
            <p:cNvSpPr>
              <a:spLocks noChangeShapeType="1"/>
            </p:cNvSpPr>
            <p:nvPr/>
          </p:nvSpPr>
          <p:spPr bwMode="auto">
            <a:xfrm flipV="1">
              <a:off x="3657" y="2936"/>
              <a:ext cx="1" cy="2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28" name="Line 1770"/>
            <p:cNvSpPr>
              <a:spLocks noChangeShapeType="1"/>
            </p:cNvSpPr>
            <p:nvPr/>
          </p:nvSpPr>
          <p:spPr bwMode="auto">
            <a:xfrm flipV="1">
              <a:off x="3659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29" name="Line 1771"/>
            <p:cNvSpPr>
              <a:spLocks noChangeShapeType="1"/>
            </p:cNvSpPr>
            <p:nvPr/>
          </p:nvSpPr>
          <p:spPr bwMode="auto">
            <a:xfrm flipV="1">
              <a:off x="3661" y="2923"/>
              <a:ext cx="1" cy="4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30" name="Line 1772"/>
            <p:cNvSpPr>
              <a:spLocks noChangeShapeType="1"/>
            </p:cNvSpPr>
            <p:nvPr/>
          </p:nvSpPr>
          <p:spPr bwMode="auto">
            <a:xfrm flipV="1">
              <a:off x="3663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31" name="Line 1773"/>
            <p:cNvSpPr>
              <a:spLocks noChangeShapeType="1"/>
            </p:cNvSpPr>
            <p:nvPr/>
          </p:nvSpPr>
          <p:spPr bwMode="auto">
            <a:xfrm flipV="1">
              <a:off x="3664" y="2945"/>
              <a:ext cx="1" cy="1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32" name="Line 1774"/>
            <p:cNvSpPr>
              <a:spLocks noChangeShapeType="1"/>
            </p:cNvSpPr>
            <p:nvPr/>
          </p:nvSpPr>
          <p:spPr bwMode="auto">
            <a:xfrm flipV="1">
              <a:off x="3666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33" name="Line 1775"/>
            <p:cNvSpPr>
              <a:spLocks noChangeShapeType="1"/>
            </p:cNvSpPr>
            <p:nvPr/>
          </p:nvSpPr>
          <p:spPr bwMode="auto">
            <a:xfrm flipV="1">
              <a:off x="3667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34" name="Line 1776"/>
            <p:cNvSpPr>
              <a:spLocks noChangeShapeType="1"/>
            </p:cNvSpPr>
            <p:nvPr/>
          </p:nvSpPr>
          <p:spPr bwMode="auto">
            <a:xfrm flipV="1">
              <a:off x="3668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35" name="Line 1777"/>
            <p:cNvSpPr>
              <a:spLocks noChangeShapeType="1"/>
            </p:cNvSpPr>
            <p:nvPr/>
          </p:nvSpPr>
          <p:spPr bwMode="auto">
            <a:xfrm flipV="1">
              <a:off x="3672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36" name="Line 1778"/>
            <p:cNvSpPr>
              <a:spLocks noChangeShapeType="1"/>
            </p:cNvSpPr>
            <p:nvPr/>
          </p:nvSpPr>
          <p:spPr bwMode="auto">
            <a:xfrm flipV="1">
              <a:off x="3674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37" name="Line 1779"/>
            <p:cNvSpPr>
              <a:spLocks noChangeShapeType="1"/>
            </p:cNvSpPr>
            <p:nvPr/>
          </p:nvSpPr>
          <p:spPr bwMode="auto">
            <a:xfrm flipV="1">
              <a:off x="3678" y="2947"/>
              <a:ext cx="1" cy="1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38" name="Line 1780"/>
            <p:cNvSpPr>
              <a:spLocks noChangeShapeType="1"/>
            </p:cNvSpPr>
            <p:nvPr/>
          </p:nvSpPr>
          <p:spPr bwMode="auto">
            <a:xfrm flipV="1">
              <a:off x="3679" y="2949"/>
              <a:ext cx="1" cy="1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39" name="Line 1781"/>
            <p:cNvSpPr>
              <a:spLocks noChangeShapeType="1"/>
            </p:cNvSpPr>
            <p:nvPr/>
          </p:nvSpPr>
          <p:spPr bwMode="auto">
            <a:xfrm flipV="1">
              <a:off x="3681" y="2945"/>
              <a:ext cx="1" cy="1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40" name="Line 1782"/>
            <p:cNvSpPr>
              <a:spLocks noChangeShapeType="1"/>
            </p:cNvSpPr>
            <p:nvPr/>
          </p:nvSpPr>
          <p:spPr bwMode="auto">
            <a:xfrm flipV="1">
              <a:off x="3682" y="2947"/>
              <a:ext cx="1" cy="1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41" name="Line 1783"/>
            <p:cNvSpPr>
              <a:spLocks noChangeShapeType="1"/>
            </p:cNvSpPr>
            <p:nvPr/>
          </p:nvSpPr>
          <p:spPr bwMode="auto">
            <a:xfrm flipV="1">
              <a:off x="3683" y="2870"/>
              <a:ext cx="1" cy="9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42" name="Line 1784"/>
            <p:cNvSpPr>
              <a:spLocks noChangeShapeType="1"/>
            </p:cNvSpPr>
            <p:nvPr/>
          </p:nvSpPr>
          <p:spPr bwMode="auto">
            <a:xfrm flipV="1">
              <a:off x="3685" y="2934"/>
              <a:ext cx="1" cy="2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43" name="Line 1785"/>
            <p:cNvSpPr>
              <a:spLocks noChangeShapeType="1"/>
            </p:cNvSpPr>
            <p:nvPr/>
          </p:nvSpPr>
          <p:spPr bwMode="auto">
            <a:xfrm flipV="1">
              <a:off x="3688" y="2875"/>
              <a:ext cx="1" cy="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44" name="Line 1786"/>
            <p:cNvSpPr>
              <a:spLocks noChangeShapeType="1"/>
            </p:cNvSpPr>
            <p:nvPr/>
          </p:nvSpPr>
          <p:spPr bwMode="auto">
            <a:xfrm flipV="1">
              <a:off x="3689" y="2927"/>
              <a:ext cx="1" cy="3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45" name="Line 1787"/>
            <p:cNvSpPr>
              <a:spLocks noChangeShapeType="1"/>
            </p:cNvSpPr>
            <p:nvPr/>
          </p:nvSpPr>
          <p:spPr bwMode="auto">
            <a:xfrm flipV="1">
              <a:off x="3690" y="2940"/>
              <a:ext cx="1" cy="2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46" name="Line 1788"/>
            <p:cNvSpPr>
              <a:spLocks noChangeShapeType="1"/>
            </p:cNvSpPr>
            <p:nvPr/>
          </p:nvSpPr>
          <p:spPr bwMode="auto">
            <a:xfrm flipV="1">
              <a:off x="3692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47" name="Line 1789"/>
            <p:cNvSpPr>
              <a:spLocks noChangeShapeType="1"/>
            </p:cNvSpPr>
            <p:nvPr/>
          </p:nvSpPr>
          <p:spPr bwMode="auto">
            <a:xfrm flipV="1">
              <a:off x="3694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48" name="Line 1790"/>
            <p:cNvSpPr>
              <a:spLocks noChangeShapeType="1"/>
            </p:cNvSpPr>
            <p:nvPr/>
          </p:nvSpPr>
          <p:spPr bwMode="auto">
            <a:xfrm flipV="1">
              <a:off x="3697" y="2938"/>
              <a:ext cx="1" cy="2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49" name="Line 1791"/>
            <p:cNvSpPr>
              <a:spLocks noChangeShapeType="1"/>
            </p:cNvSpPr>
            <p:nvPr/>
          </p:nvSpPr>
          <p:spPr bwMode="auto">
            <a:xfrm flipV="1">
              <a:off x="3699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50" name="Line 1792"/>
            <p:cNvSpPr>
              <a:spLocks noChangeShapeType="1"/>
            </p:cNvSpPr>
            <p:nvPr/>
          </p:nvSpPr>
          <p:spPr bwMode="auto">
            <a:xfrm flipV="1">
              <a:off x="3700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51" name="Line 1793"/>
            <p:cNvSpPr>
              <a:spLocks noChangeShapeType="1"/>
            </p:cNvSpPr>
            <p:nvPr/>
          </p:nvSpPr>
          <p:spPr bwMode="auto">
            <a:xfrm flipV="1">
              <a:off x="3701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52" name="Line 1794"/>
            <p:cNvSpPr>
              <a:spLocks noChangeShapeType="1"/>
            </p:cNvSpPr>
            <p:nvPr/>
          </p:nvSpPr>
          <p:spPr bwMode="auto">
            <a:xfrm flipV="1">
              <a:off x="3703" y="2933"/>
              <a:ext cx="1" cy="3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53" name="Line 1795"/>
            <p:cNvSpPr>
              <a:spLocks noChangeShapeType="1"/>
            </p:cNvSpPr>
            <p:nvPr/>
          </p:nvSpPr>
          <p:spPr bwMode="auto">
            <a:xfrm flipV="1">
              <a:off x="3705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54" name="Line 1796"/>
            <p:cNvSpPr>
              <a:spLocks noChangeShapeType="1"/>
            </p:cNvSpPr>
            <p:nvPr/>
          </p:nvSpPr>
          <p:spPr bwMode="auto">
            <a:xfrm flipV="1">
              <a:off x="3707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55" name="Line 1797"/>
            <p:cNvSpPr>
              <a:spLocks noChangeShapeType="1"/>
            </p:cNvSpPr>
            <p:nvPr/>
          </p:nvSpPr>
          <p:spPr bwMode="auto">
            <a:xfrm flipV="1">
              <a:off x="3710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56" name="Line 1798"/>
            <p:cNvSpPr>
              <a:spLocks noChangeShapeType="1"/>
            </p:cNvSpPr>
            <p:nvPr/>
          </p:nvSpPr>
          <p:spPr bwMode="auto">
            <a:xfrm flipV="1">
              <a:off x="3711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57" name="Line 1799"/>
            <p:cNvSpPr>
              <a:spLocks noChangeShapeType="1"/>
            </p:cNvSpPr>
            <p:nvPr/>
          </p:nvSpPr>
          <p:spPr bwMode="auto">
            <a:xfrm flipV="1">
              <a:off x="3714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58" name="Line 1800"/>
            <p:cNvSpPr>
              <a:spLocks noChangeShapeType="1"/>
            </p:cNvSpPr>
            <p:nvPr/>
          </p:nvSpPr>
          <p:spPr bwMode="auto">
            <a:xfrm flipV="1">
              <a:off x="3716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59" name="Line 1801"/>
            <p:cNvSpPr>
              <a:spLocks noChangeShapeType="1"/>
            </p:cNvSpPr>
            <p:nvPr/>
          </p:nvSpPr>
          <p:spPr bwMode="auto">
            <a:xfrm flipV="1">
              <a:off x="3719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60" name="Line 1802"/>
            <p:cNvSpPr>
              <a:spLocks noChangeShapeType="1"/>
            </p:cNvSpPr>
            <p:nvPr/>
          </p:nvSpPr>
          <p:spPr bwMode="auto">
            <a:xfrm flipV="1">
              <a:off x="3721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4" name="Group 1803"/>
          <p:cNvGrpSpPr>
            <a:grpSpLocks/>
          </p:cNvGrpSpPr>
          <p:nvPr/>
        </p:nvGrpSpPr>
        <p:grpSpPr bwMode="auto">
          <a:xfrm>
            <a:off x="1522413" y="4146550"/>
            <a:ext cx="766762" cy="266700"/>
            <a:chOff x="3723" y="2737"/>
            <a:chExt cx="682" cy="226"/>
          </a:xfrm>
        </p:grpSpPr>
        <p:sp>
          <p:nvSpPr>
            <p:cNvPr id="1062" name="Line 1804"/>
            <p:cNvSpPr>
              <a:spLocks noChangeShapeType="1"/>
            </p:cNvSpPr>
            <p:nvPr/>
          </p:nvSpPr>
          <p:spPr bwMode="auto">
            <a:xfrm flipV="1">
              <a:off x="3723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63" name="Line 1805"/>
            <p:cNvSpPr>
              <a:spLocks noChangeShapeType="1"/>
            </p:cNvSpPr>
            <p:nvPr/>
          </p:nvSpPr>
          <p:spPr bwMode="auto">
            <a:xfrm flipV="1">
              <a:off x="3729" y="2922"/>
              <a:ext cx="1" cy="4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64" name="Line 1806"/>
            <p:cNvSpPr>
              <a:spLocks noChangeShapeType="1"/>
            </p:cNvSpPr>
            <p:nvPr/>
          </p:nvSpPr>
          <p:spPr bwMode="auto">
            <a:xfrm flipV="1">
              <a:off x="3730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65" name="Line 1807"/>
            <p:cNvSpPr>
              <a:spLocks noChangeShapeType="1"/>
            </p:cNvSpPr>
            <p:nvPr/>
          </p:nvSpPr>
          <p:spPr bwMode="auto">
            <a:xfrm flipV="1">
              <a:off x="3733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66" name="Line 1808"/>
            <p:cNvSpPr>
              <a:spLocks noChangeShapeType="1"/>
            </p:cNvSpPr>
            <p:nvPr/>
          </p:nvSpPr>
          <p:spPr bwMode="auto">
            <a:xfrm flipV="1">
              <a:off x="3738" y="2910"/>
              <a:ext cx="1" cy="5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67" name="Line 1809"/>
            <p:cNvSpPr>
              <a:spLocks noChangeShapeType="1"/>
            </p:cNvSpPr>
            <p:nvPr/>
          </p:nvSpPr>
          <p:spPr bwMode="auto">
            <a:xfrm flipV="1">
              <a:off x="3740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68" name="Line 1810"/>
            <p:cNvSpPr>
              <a:spLocks noChangeShapeType="1"/>
            </p:cNvSpPr>
            <p:nvPr/>
          </p:nvSpPr>
          <p:spPr bwMode="auto">
            <a:xfrm flipV="1">
              <a:off x="3741" y="2945"/>
              <a:ext cx="1" cy="1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69" name="Line 1811"/>
            <p:cNvSpPr>
              <a:spLocks noChangeShapeType="1"/>
            </p:cNvSpPr>
            <p:nvPr/>
          </p:nvSpPr>
          <p:spPr bwMode="auto">
            <a:xfrm flipV="1">
              <a:off x="3744" y="2940"/>
              <a:ext cx="1" cy="2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70" name="Line 1812"/>
            <p:cNvSpPr>
              <a:spLocks noChangeShapeType="1"/>
            </p:cNvSpPr>
            <p:nvPr/>
          </p:nvSpPr>
          <p:spPr bwMode="auto">
            <a:xfrm flipV="1">
              <a:off x="3747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71" name="Line 1813"/>
            <p:cNvSpPr>
              <a:spLocks noChangeShapeType="1"/>
            </p:cNvSpPr>
            <p:nvPr/>
          </p:nvSpPr>
          <p:spPr bwMode="auto">
            <a:xfrm flipV="1">
              <a:off x="3749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72" name="Line 1814"/>
            <p:cNvSpPr>
              <a:spLocks noChangeShapeType="1"/>
            </p:cNvSpPr>
            <p:nvPr/>
          </p:nvSpPr>
          <p:spPr bwMode="auto">
            <a:xfrm flipV="1">
              <a:off x="3752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73" name="Line 1815"/>
            <p:cNvSpPr>
              <a:spLocks noChangeShapeType="1"/>
            </p:cNvSpPr>
            <p:nvPr/>
          </p:nvSpPr>
          <p:spPr bwMode="auto">
            <a:xfrm flipV="1">
              <a:off x="3754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74" name="Line 1816"/>
            <p:cNvSpPr>
              <a:spLocks noChangeShapeType="1"/>
            </p:cNvSpPr>
            <p:nvPr/>
          </p:nvSpPr>
          <p:spPr bwMode="auto">
            <a:xfrm flipV="1">
              <a:off x="3763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75" name="Line 1817"/>
            <p:cNvSpPr>
              <a:spLocks noChangeShapeType="1"/>
            </p:cNvSpPr>
            <p:nvPr/>
          </p:nvSpPr>
          <p:spPr bwMode="auto">
            <a:xfrm flipV="1">
              <a:off x="3766" y="2801"/>
              <a:ext cx="1" cy="16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76" name="Line 1818"/>
            <p:cNvSpPr>
              <a:spLocks noChangeShapeType="1"/>
            </p:cNvSpPr>
            <p:nvPr/>
          </p:nvSpPr>
          <p:spPr bwMode="auto">
            <a:xfrm flipV="1">
              <a:off x="3767" y="2737"/>
              <a:ext cx="1" cy="22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77" name="Line 1819"/>
            <p:cNvSpPr>
              <a:spLocks noChangeShapeType="1"/>
            </p:cNvSpPr>
            <p:nvPr/>
          </p:nvSpPr>
          <p:spPr bwMode="auto">
            <a:xfrm flipV="1">
              <a:off x="3770" y="2893"/>
              <a:ext cx="1" cy="7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78" name="Line 1820"/>
            <p:cNvSpPr>
              <a:spLocks noChangeShapeType="1"/>
            </p:cNvSpPr>
            <p:nvPr/>
          </p:nvSpPr>
          <p:spPr bwMode="auto">
            <a:xfrm flipV="1">
              <a:off x="3773" y="2949"/>
              <a:ext cx="1" cy="1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79" name="Line 1821"/>
            <p:cNvSpPr>
              <a:spLocks noChangeShapeType="1"/>
            </p:cNvSpPr>
            <p:nvPr/>
          </p:nvSpPr>
          <p:spPr bwMode="auto">
            <a:xfrm flipV="1">
              <a:off x="3774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80" name="Line 1822"/>
            <p:cNvSpPr>
              <a:spLocks noChangeShapeType="1"/>
            </p:cNvSpPr>
            <p:nvPr/>
          </p:nvSpPr>
          <p:spPr bwMode="auto">
            <a:xfrm flipV="1">
              <a:off x="3777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81" name="Line 1823"/>
            <p:cNvSpPr>
              <a:spLocks noChangeShapeType="1"/>
            </p:cNvSpPr>
            <p:nvPr/>
          </p:nvSpPr>
          <p:spPr bwMode="auto">
            <a:xfrm flipV="1">
              <a:off x="3780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82" name="Line 1824"/>
            <p:cNvSpPr>
              <a:spLocks noChangeShapeType="1"/>
            </p:cNvSpPr>
            <p:nvPr/>
          </p:nvSpPr>
          <p:spPr bwMode="auto">
            <a:xfrm flipV="1">
              <a:off x="3782" y="2960"/>
              <a:ext cx="1" cy="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83" name="Line 1825"/>
            <p:cNvSpPr>
              <a:spLocks noChangeShapeType="1"/>
            </p:cNvSpPr>
            <p:nvPr/>
          </p:nvSpPr>
          <p:spPr bwMode="auto">
            <a:xfrm flipV="1">
              <a:off x="3784" y="2777"/>
              <a:ext cx="1" cy="18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84" name="Line 1826"/>
            <p:cNvSpPr>
              <a:spLocks noChangeShapeType="1"/>
            </p:cNvSpPr>
            <p:nvPr/>
          </p:nvSpPr>
          <p:spPr bwMode="auto">
            <a:xfrm flipV="1">
              <a:off x="3785" y="2900"/>
              <a:ext cx="1" cy="6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85" name="Line 1827"/>
            <p:cNvSpPr>
              <a:spLocks noChangeShapeType="1"/>
            </p:cNvSpPr>
            <p:nvPr/>
          </p:nvSpPr>
          <p:spPr bwMode="auto">
            <a:xfrm flipV="1">
              <a:off x="3787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86" name="Line 1828"/>
            <p:cNvSpPr>
              <a:spLocks noChangeShapeType="1"/>
            </p:cNvSpPr>
            <p:nvPr/>
          </p:nvSpPr>
          <p:spPr bwMode="auto">
            <a:xfrm flipV="1">
              <a:off x="3788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87" name="Line 1829"/>
            <p:cNvSpPr>
              <a:spLocks noChangeShapeType="1"/>
            </p:cNvSpPr>
            <p:nvPr/>
          </p:nvSpPr>
          <p:spPr bwMode="auto">
            <a:xfrm flipV="1">
              <a:off x="3791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88" name="Line 1830"/>
            <p:cNvSpPr>
              <a:spLocks noChangeShapeType="1"/>
            </p:cNvSpPr>
            <p:nvPr/>
          </p:nvSpPr>
          <p:spPr bwMode="auto">
            <a:xfrm flipV="1">
              <a:off x="3796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89" name="Line 1831"/>
            <p:cNvSpPr>
              <a:spLocks noChangeShapeType="1"/>
            </p:cNvSpPr>
            <p:nvPr/>
          </p:nvSpPr>
          <p:spPr bwMode="auto">
            <a:xfrm flipV="1">
              <a:off x="3800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90" name="Line 1832"/>
            <p:cNvSpPr>
              <a:spLocks noChangeShapeType="1"/>
            </p:cNvSpPr>
            <p:nvPr/>
          </p:nvSpPr>
          <p:spPr bwMode="auto">
            <a:xfrm flipV="1">
              <a:off x="3803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91" name="Line 1833"/>
            <p:cNvSpPr>
              <a:spLocks noChangeShapeType="1"/>
            </p:cNvSpPr>
            <p:nvPr/>
          </p:nvSpPr>
          <p:spPr bwMode="auto">
            <a:xfrm flipV="1">
              <a:off x="3807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92" name="Line 1834"/>
            <p:cNvSpPr>
              <a:spLocks noChangeShapeType="1"/>
            </p:cNvSpPr>
            <p:nvPr/>
          </p:nvSpPr>
          <p:spPr bwMode="auto">
            <a:xfrm flipV="1">
              <a:off x="3810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93" name="Line 1835"/>
            <p:cNvSpPr>
              <a:spLocks noChangeShapeType="1"/>
            </p:cNvSpPr>
            <p:nvPr/>
          </p:nvSpPr>
          <p:spPr bwMode="auto">
            <a:xfrm flipV="1">
              <a:off x="3813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94" name="Line 1836"/>
            <p:cNvSpPr>
              <a:spLocks noChangeShapeType="1"/>
            </p:cNvSpPr>
            <p:nvPr/>
          </p:nvSpPr>
          <p:spPr bwMode="auto">
            <a:xfrm flipV="1">
              <a:off x="3814" y="2932"/>
              <a:ext cx="1" cy="3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95" name="Line 1837"/>
            <p:cNvSpPr>
              <a:spLocks noChangeShapeType="1"/>
            </p:cNvSpPr>
            <p:nvPr/>
          </p:nvSpPr>
          <p:spPr bwMode="auto">
            <a:xfrm flipV="1">
              <a:off x="3817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96" name="Line 1838"/>
            <p:cNvSpPr>
              <a:spLocks noChangeShapeType="1"/>
            </p:cNvSpPr>
            <p:nvPr/>
          </p:nvSpPr>
          <p:spPr bwMode="auto">
            <a:xfrm flipV="1">
              <a:off x="3819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97" name="Line 1839"/>
            <p:cNvSpPr>
              <a:spLocks noChangeShapeType="1"/>
            </p:cNvSpPr>
            <p:nvPr/>
          </p:nvSpPr>
          <p:spPr bwMode="auto">
            <a:xfrm flipV="1">
              <a:off x="3821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98" name="Line 1840"/>
            <p:cNvSpPr>
              <a:spLocks noChangeShapeType="1"/>
            </p:cNvSpPr>
            <p:nvPr/>
          </p:nvSpPr>
          <p:spPr bwMode="auto">
            <a:xfrm flipV="1">
              <a:off x="3824" y="2944"/>
              <a:ext cx="1" cy="1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99" name="Line 1841"/>
            <p:cNvSpPr>
              <a:spLocks noChangeShapeType="1"/>
            </p:cNvSpPr>
            <p:nvPr/>
          </p:nvSpPr>
          <p:spPr bwMode="auto">
            <a:xfrm flipV="1">
              <a:off x="3825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00" name="Line 1842"/>
            <p:cNvSpPr>
              <a:spLocks noChangeShapeType="1"/>
            </p:cNvSpPr>
            <p:nvPr/>
          </p:nvSpPr>
          <p:spPr bwMode="auto">
            <a:xfrm flipV="1">
              <a:off x="3828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01" name="Line 1843"/>
            <p:cNvSpPr>
              <a:spLocks noChangeShapeType="1"/>
            </p:cNvSpPr>
            <p:nvPr/>
          </p:nvSpPr>
          <p:spPr bwMode="auto">
            <a:xfrm flipV="1">
              <a:off x="3830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02" name="Line 1844"/>
            <p:cNvSpPr>
              <a:spLocks noChangeShapeType="1"/>
            </p:cNvSpPr>
            <p:nvPr/>
          </p:nvSpPr>
          <p:spPr bwMode="auto">
            <a:xfrm flipV="1">
              <a:off x="3832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03" name="Line 1845"/>
            <p:cNvSpPr>
              <a:spLocks noChangeShapeType="1"/>
            </p:cNvSpPr>
            <p:nvPr/>
          </p:nvSpPr>
          <p:spPr bwMode="auto">
            <a:xfrm flipV="1">
              <a:off x="3833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04" name="Line 1846"/>
            <p:cNvSpPr>
              <a:spLocks noChangeShapeType="1"/>
            </p:cNvSpPr>
            <p:nvPr/>
          </p:nvSpPr>
          <p:spPr bwMode="auto">
            <a:xfrm flipV="1">
              <a:off x="3836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05" name="Line 1847"/>
            <p:cNvSpPr>
              <a:spLocks noChangeShapeType="1"/>
            </p:cNvSpPr>
            <p:nvPr/>
          </p:nvSpPr>
          <p:spPr bwMode="auto">
            <a:xfrm flipV="1">
              <a:off x="3840" y="2960"/>
              <a:ext cx="1" cy="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06" name="Line 1848"/>
            <p:cNvSpPr>
              <a:spLocks noChangeShapeType="1"/>
            </p:cNvSpPr>
            <p:nvPr/>
          </p:nvSpPr>
          <p:spPr bwMode="auto">
            <a:xfrm flipV="1">
              <a:off x="3841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07" name="Line 1849"/>
            <p:cNvSpPr>
              <a:spLocks noChangeShapeType="1"/>
            </p:cNvSpPr>
            <p:nvPr/>
          </p:nvSpPr>
          <p:spPr bwMode="auto">
            <a:xfrm flipV="1">
              <a:off x="3843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08" name="Line 1850"/>
            <p:cNvSpPr>
              <a:spLocks noChangeShapeType="1"/>
            </p:cNvSpPr>
            <p:nvPr/>
          </p:nvSpPr>
          <p:spPr bwMode="auto">
            <a:xfrm flipV="1">
              <a:off x="3846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09" name="Line 1851"/>
            <p:cNvSpPr>
              <a:spLocks noChangeShapeType="1"/>
            </p:cNvSpPr>
            <p:nvPr/>
          </p:nvSpPr>
          <p:spPr bwMode="auto">
            <a:xfrm flipV="1">
              <a:off x="3848" y="2949"/>
              <a:ext cx="1" cy="1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10" name="Line 1852"/>
            <p:cNvSpPr>
              <a:spLocks noChangeShapeType="1"/>
            </p:cNvSpPr>
            <p:nvPr/>
          </p:nvSpPr>
          <p:spPr bwMode="auto">
            <a:xfrm flipV="1">
              <a:off x="3852" y="2960"/>
              <a:ext cx="1" cy="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11" name="Line 1853"/>
            <p:cNvSpPr>
              <a:spLocks noChangeShapeType="1"/>
            </p:cNvSpPr>
            <p:nvPr/>
          </p:nvSpPr>
          <p:spPr bwMode="auto">
            <a:xfrm flipV="1">
              <a:off x="3854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12" name="Line 1854"/>
            <p:cNvSpPr>
              <a:spLocks noChangeShapeType="1"/>
            </p:cNvSpPr>
            <p:nvPr/>
          </p:nvSpPr>
          <p:spPr bwMode="auto">
            <a:xfrm flipV="1">
              <a:off x="3859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13" name="Line 1855"/>
            <p:cNvSpPr>
              <a:spLocks noChangeShapeType="1"/>
            </p:cNvSpPr>
            <p:nvPr/>
          </p:nvSpPr>
          <p:spPr bwMode="auto">
            <a:xfrm flipV="1">
              <a:off x="3862" y="2925"/>
              <a:ext cx="1" cy="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14" name="Line 1856"/>
            <p:cNvSpPr>
              <a:spLocks noChangeShapeType="1"/>
            </p:cNvSpPr>
            <p:nvPr/>
          </p:nvSpPr>
          <p:spPr bwMode="auto">
            <a:xfrm flipV="1">
              <a:off x="3863" y="2926"/>
              <a:ext cx="1" cy="3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15" name="Line 1857"/>
            <p:cNvSpPr>
              <a:spLocks noChangeShapeType="1"/>
            </p:cNvSpPr>
            <p:nvPr/>
          </p:nvSpPr>
          <p:spPr bwMode="auto">
            <a:xfrm flipV="1">
              <a:off x="3865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16" name="Line 1858"/>
            <p:cNvSpPr>
              <a:spLocks noChangeShapeType="1"/>
            </p:cNvSpPr>
            <p:nvPr/>
          </p:nvSpPr>
          <p:spPr bwMode="auto">
            <a:xfrm flipV="1">
              <a:off x="3866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17" name="Line 1859"/>
            <p:cNvSpPr>
              <a:spLocks noChangeShapeType="1"/>
            </p:cNvSpPr>
            <p:nvPr/>
          </p:nvSpPr>
          <p:spPr bwMode="auto">
            <a:xfrm flipV="1">
              <a:off x="3869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18" name="Line 1860"/>
            <p:cNvSpPr>
              <a:spLocks noChangeShapeType="1"/>
            </p:cNvSpPr>
            <p:nvPr/>
          </p:nvSpPr>
          <p:spPr bwMode="auto">
            <a:xfrm flipV="1">
              <a:off x="3880" y="2949"/>
              <a:ext cx="1" cy="1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19" name="Line 1861"/>
            <p:cNvSpPr>
              <a:spLocks noChangeShapeType="1"/>
            </p:cNvSpPr>
            <p:nvPr/>
          </p:nvSpPr>
          <p:spPr bwMode="auto">
            <a:xfrm flipV="1">
              <a:off x="3883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20" name="Line 1862"/>
            <p:cNvSpPr>
              <a:spLocks noChangeShapeType="1"/>
            </p:cNvSpPr>
            <p:nvPr/>
          </p:nvSpPr>
          <p:spPr bwMode="auto">
            <a:xfrm flipV="1">
              <a:off x="3891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21" name="Line 1863"/>
            <p:cNvSpPr>
              <a:spLocks noChangeShapeType="1"/>
            </p:cNvSpPr>
            <p:nvPr/>
          </p:nvSpPr>
          <p:spPr bwMode="auto">
            <a:xfrm flipV="1">
              <a:off x="3894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22" name="Line 1864"/>
            <p:cNvSpPr>
              <a:spLocks noChangeShapeType="1"/>
            </p:cNvSpPr>
            <p:nvPr/>
          </p:nvSpPr>
          <p:spPr bwMode="auto">
            <a:xfrm flipV="1">
              <a:off x="3899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23" name="Line 1865"/>
            <p:cNvSpPr>
              <a:spLocks noChangeShapeType="1"/>
            </p:cNvSpPr>
            <p:nvPr/>
          </p:nvSpPr>
          <p:spPr bwMode="auto">
            <a:xfrm flipV="1">
              <a:off x="3901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24" name="Line 1866"/>
            <p:cNvSpPr>
              <a:spLocks noChangeShapeType="1"/>
            </p:cNvSpPr>
            <p:nvPr/>
          </p:nvSpPr>
          <p:spPr bwMode="auto">
            <a:xfrm flipV="1">
              <a:off x="3903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25" name="Line 1867"/>
            <p:cNvSpPr>
              <a:spLocks noChangeShapeType="1"/>
            </p:cNvSpPr>
            <p:nvPr/>
          </p:nvSpPr>
          <p:spPr bwMode="auto">
            <a:xfrm flipV="1">
              <a:off x="3905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26" name="Line 1868"/>
            <p:cNvSpPr>
              <a:spLocks noChangeShapeType="1"/>
            </p:cNvSpPr>
            <p:nvPr/>
          </p:nvSpPr>
          <p:spPr bwMode="auto">
            <a:xfrm flipV="1">
              <a:off x="3907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27" name="Line 1869"/>
            <p:cNvSpPr>
              <a:spLocks noChangeShapeType="1"/>
            </p:cNvSpPr>
            <p:nvPr/>
          </p:nvSpPr>
          <p:spPr bwMode="auto">
            <a:xfrm flipV="1">
              <a:off x="3909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28" name="Line 1870"/>
            <p:cNvSpPr>
              <a:spLocks noChangeShapeType="1"/>
            </p:cNvSpPr>
            <p:nvPr/>
          </p:nvSpPr>
          <p:spPr bwMode="auto">
            <a:xfrm flipV="1">
              <a:off x="3914" y="2945"/>
              <a:ext cx="1" cy="1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29" name="Line 1871"/>
            <p:cNvSpPr>
              <a:spLocks noChangeShapeType="1"/>
            </p:cNvSpPr>
            <p:nvPr/>
          </p:nvSpPr>
          <p:spPr bwMode="auto">
            <a:xfrm flipV="1">
              <a:off x="3916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30" name="Line 1872"/>
            <p:cNvSpPr>
              <a:spLocks noChangeShapeType="1"/>
            </p:cNvSpPr>
            <p:nvPr/>
          </p:nvSpPr>
          <p:spPr bwMode="auto">
            <a:xfrm flipV="1">
              <a:off x="3920" y="2947"/>
              <a:ext cx="1" cy="1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31" name="Line 1873"/>
            <p:cNvSpPr>
              <a:spLocks noChangeShapeType="1"/>
            </p:cNvSpPr>
            <p:nvPr/>
          </p:nvSpPr>
          <p:spPr bwMode="auto">
            <a:xfrm flipV="1">
              <a:off x="3934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32" name="Line 1874"/>
            <p:cNvSpPr>
              <a:spLocks noChangeShapeType="1"/>
            </p:cNvSpPr>
            <p:nvPr/>
          </p:nvSpPr>
          <p:spPr bwMode="auto">
            <a:xfrm flipV="1">
              <a:off x="3936" y="2927"/>
              <a:ext cx="1" cy="3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33" name="Line 1875"/>
            <p:cNvSpPr>
              <a:spLocks noChangeShapeType="1"/>
            </p:cNvSpPr>
            <p:nvPr/>
          </p:nvSpPr>
          <p:spPr bwMode="auto">
            <a:xfrm flipV="1">
              <a:off x="3938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34" name="Line 1876"/>
            <p:cNvSpPr>
              <a:spLocks noChangeShapeType="1"/>
            </p:cNvSpPr>
            <p:nvPr/>
          </p:nvSpPr>
          <p:spPr bwMode="auto">
            <a:xfrm flipV="1">
              <a:off x="3940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35" name="Line 1877"/>
            <p:cNvSpPr>
              <a:spLocks noChangeShapeType="1"/>
            </p:cNvSpPr>
            <p:nvPr/>
          </p:nvSpPr>
          <p:spPr bwMode="auto">
            <a:xfrm flipV="1">
              <a:off x="3942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36" name="Line 1878"/>
            <p:cNvSpPr>
              <a:spLocks noChangeShapeType="1"/>
            </p:cNvSpPr>
            <p:nvPr/>
          </p:nvSpPr>
          <p:spPr bwMode="auto">
            <a:xfrm flipV="1">
              <a:off x="3943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37" name="Line 1879"/>
            <p:cNvSpPr>
              <a:spLocks noChangeShapeType="1"/>
            </p:cNvSpPr>
            <p:nvPr/>
          </p:nvSpPr>
          <p:spPr bwMode="auto">
            <a:xfrm flipV="1">
              <a:off x="3946" y="2937"/>
              <a:ext cx="1" cy="2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38" name="Line 1880"/>
            <p:cNvSpPr>
              <a:spLocks noChangeShapeType="1"/>
            </p:cNvSpPr>
            <p:nvPr/>
          </p:nvSpPr>
          <p:spPr bwMode="auto">
            <a:xfrm flipV="1">
              <a:off x="3947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39" name="Line 1881"/>
            <p:cNvSpPr>
              <a:spLocks noChangeShapeType="1"/>
            </p:cNvSpPr>
            <p:nvPr/>
          </p:nvSpPr>
          <p:spPr bwMode="auto">
            <a:xfrm flipV="1">
              <a:off x="3951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40" name="Line 1882"/>
            <p:cNvSpPr>
              <a:spLocks noChangeShapeType="1"/>
            </p:cNvSpPr>
            <p:nvPr/>
          </p:nvSpPr>
          <p:spPr bwMode="auto">
            <a:xfrm flipV="1">
              <a:off x="3956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41" name="Line 1883"/>
            <p:cNvSpPr>
              <a:spLocks noChangeShapeType="1"/>
            </p:cNvSpPr>
            <p:nvPr/>
          </p:nvSpPr>
          <p:spPr bwMode="auto">
            <a:xfrm flipV="1">
              <a:off x="3957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42" name="Line 1884"/>
            <p:cNvSpPr>
              <a:spLocks noChangeShapeType="1"/>
            </p:cNvSpPr>
            <p:nvPr/>
          </p:nvSpPr>
          <p:spPr bwMode="auto">
            <a:xfrm flipV="1">
              <a:off x="3958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43" name="Line 1885"/>
            <p:cNvSpPr>
              <a:spLocks noChangeShapeType="1"/>
            </p:cNvSpPr>
            <p:nvPr/>
          </p:nvSpPr>
          <p:spPr bwMode="auto">
            <a:xfrm flipV="1">
              <a:off x="3961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44" name="Line 1886"/>
            <p:cNvSpPr>
              <a:spLocks noChangeShapeType="1"/>
            </p:cNvSpPr>
            <p:nvPr/>
          </p:nvSpPr>
          <p:spPr bwMode="auto">
            <a:xfrm flipV="1">
              <a:off x="3962" y="2940"/>
              <a:ext cx="1" cy="2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45" name="Line 1887"/>
            <p:cNvSpPr>
              <a:spLocks noChangeShapeType="1"/>
            </p:cNvSpPr>
            <p:nvPr/>
          </p:nvSpPr>
          <p:spPr bwMode="auto">
            <a:xfrm flipV="1">
              <a:off x="3964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46" name="Line 1888"/>
            <p:cNvSpPr>
              <a:spLocks noChangeShapeType="1"/>
            </p:cNvSpPr>
            <p:nvPr/>
          </p:nvSpPr>
          <p:spPr bwMode="auto">
            <a:xfrm flipV="1">
              <a:off x="3965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47" name="Line 1889"/>
            <p:cNvSpPr>
              <a:spLocks noChangeShapeType="1"/>
            </p:cNvSpPr>
            <p:nvPr/>
          </p:nvSpPr>
          <p:spPr bwMode="auto">
            <a:xfrm flipV="1">
              <a:off x="3968" y="2945"/>
              <a:ext cx="1" cy="1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48" name="Line 1890"/>
            <p:cNvSpPr>
              <a:spLocks noChangeShapeType="1"/>
            </p:cNvSpPr>
            <p:nvPr/>
          </p:nvSpPr>
          <p:spPr bwMode="auto">
            <a:xfrm flipV="1">
              <a:off x="3969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49" name="Line 1891"/>
            <p:cNvSpPr>
              <a:spLocks noChangeShapeType="1"/>
            </p:cNvSpPr>
            <p:nvPr/>
          </p:nvSpPr>
          <p:spPr bwMode="auto">
            <a:xfrm flipV="1">
              <a:off x="3972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50" name="Line 1892"/>
            <p:cNvSpPr>
              <a:spLocks noChangeShapeType="1"/>
            </p:cNvSpPr>
            <p:nvPr/>
          </p:nvSpPr>
          <p:spPr bwMode="auto">
            <a:xfrm flipV="1">
              <a:off x="3976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51" name="Line 1893"/>
            <p:cNvSpPr>
              <a:spLocks noChangeShapeType="1"/>
            </p:cNvSpPr>
            <p:nvPr/>
          </p:nvSpPr>
          <p:spPr bwMode="auto">
            <a:xfrm flipV="1">
              <a:off x="3978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52" name="Line 1894"/>
            <p:cNvSpPr>
              <a:spLocks noChangeShapeType="1"/>
            </p:cNvSpPr>
            <p:nvPr/>
          </p:nvSpPr>
          <p:spPr bwMode="auto">
            <a:xfrm flipV="1">
              <a:off x="3986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53" name="Line 1895"/>
            <p:cNvSpPr>
              <a:spLocks noChangeShapeType="1"/>
            </p:cNvSpPr>
            <p:nvPr/>
          </p:nvSpPr>
          <p:spPr bwMode="auto">
            <a:xfrm flipV="1">
              <a:off x="3987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54" name="Line 1896"/>
            <p:cNvSpPr>
              <a:spLocks noChangeShapeType="1"/>
            </p:cNvSpPr>
            <p:nvPr/>
          </p:nvSpPr>
          <p:spPr bwMode="auto">
            <a:xfrm flipV="1">
              <a:off x="3990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55" name="Line 1897"/>
            <p:cNvSpPr>
              <a:spLocks noChangeShapeType="1"/>
            </p:cNvSpPr>
            <p:nvPr/>
          </p:nvSpPr>
          <p:spPr bwMode="auto">
            <a:xfrm flipV="1">
              <a:off x="3994" y="2949"/>
              <a:ext cx="1" cy="1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56" name="Line 1898"/>
            <p:cNvSpPr>
              <a:spLocks noChangeShapeType="1"/>
            </p:cNvSpPr>
            <p:nvPr/>
          </p:nvSpPr>
          <p:spPr bwMode="auto">
            <a:xfrm flipV="1">
              <a:off x="3997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57" name="Line 1899"/>
            <p:cNvSpPr>
              <a:spLocks noChangeShapeType="1"/>
            </p:cNvSpPr>
            <p:nvPr/>
          </p:nvSpPr>
          <p:spPr bwMode="auto">
            <a:xfrm flipV="1">
              <a:off x="4000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58" name="Line 1900"/>
            <p:cNvSpPr>
              <a:spLocks noChangeShapeType="1"/>
            </p:cNvSpPr>
            <p:nvPr/>
          </p:nvSpPr>
          <p:spPr bwMode="auto">
            <a:xfrm flipV="1">
              <a:off x="4002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59" name="Line 1901"/>
            <p:cNvSpPr>
              <a:spLocks noChangeShapeType="1"/>
            </p:cNvSpPr>
            <p:nvPr/>
          </p:nvSpPr>
          <p:spPr bwMode="auto">
            <a:xfrm flipV="1">
              <a:off x="4004" y="2937"/>
              <a:ext cx="1" cy="2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60" name="Line 1902"/>
            <p:cNvSpPr>
              <a:spLocks noChangeShapeType="1"/>
            </p:cNvSpPr>
            <p:nvPr/>
          </p:nvSpPr>
          <p:spPr bwMode="auto">
            <a:xfrm flipV="1">
              <a:off x="4005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61" name="Line 1903"/>
            <p:cNvSpPr>
              <a:spLocks noChangeShapeType="1"/>
            </p:cNvSpPr>
            <p:nvPr/>
          </p:nvSpPr>
          <p:spPr bwMode="auto">
            <a:xfrm flipV="1">
              <a:off x="4006" y="2940"/>
              <a:ext cx="1" cy="2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62" name="Line 1904"/>
            <p:cNvSpPr>
              <a:spLocks noChangeShapeType="1"/>
            </p:cNvSpPr>
            <p:nvPr/>
          </p:nvSpPr>
          <p:spPr bwMode="auto">
            <a:xfrm flipV="1">
              <a:off x="4008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63" name="Line 1905"/>
            <p:cNvSpPr>
              <a:spLocks noChangeShapeType="1"/>
            </p:cNvSpPr>
            <p:nvPr/>
          </p:nvSpPr>
          <p:spPr bwMode="auto">
            <a:xfrm flipV="1">
              <a:off x="4012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64" name="Line 1906"/>
            <p:cNvSpPr>
              <a:spLocks noChangeShapeType="1"/>
            </p:cNvSpPr>
            <p:nvPr/>
          </p:nvSpPr>
          <p:spPr bwMode="auto">
            <a:xfrm flipV="1">
              <a:off x="4016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65" name="Line 1907"/>
            <p:cNvSpPr>
              <a:spLocks noChangeShapeType="1"/>
            </p:cNvSpPr>
            <p:nvPr/>
          </p:nvSpPr>
          <p:spPr bwMode="auto">
            <a:xfrm flipV="1">
              <a:off x="4019" y="2960"/>
              <a:ext cx="1" cy="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66" name="Line 1908"/>
            <p:cNvSpPr>
              <a:spLocks noChangeShapeType="1"/>
            </p:cNvSpPr>
            <p:nvPr/>
          </p:nvSpPr>
          <p:spPr bwMode="auto">
            <a:xfrm flipV="1">
              <a:off x="4022" y="2753"/>
              <a:ext cx="1" cy="21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67" name="Line 1909"/>
            <p:cNvSpPr>
              <a:spLocks noChangeShapeType="1"/>
            </p:cNvSpPr>
            <p:nvPr/>
          </p:nvSpPr>
          <p:spPr bwMode="auto">
            <a:xfrm flipV="1">
              <a:off x="4023" y="2903"/>
              <a:ext cx="1" cy="6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68" name="Line 1910"/>
            <p:cNvSpPr>
              <a:spLocks noChangeShapeType="1"/>
            </p:cNvSpPr>
            <p:nvPr/>
          </p:nvSpPr>
          <p:spPr bwMode="auto">
            <a:xfrm flipV="1">
              <a:off x="4024" y="2944"/>
              <a:ext cx="1" cy="1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69" name="Line 1911"/>
            <p:cNvSpPr>
              <a:spLocks noChangeShapeType="1"/>
            </p:cNvSpPr>
            <p:nvPr/>
          </p:nvSpPr>
          <p:spPr bwMode="auto">
            <a:xfrm flipV="1">
              <a:off x="4026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70" name="Line 1912"/>
            <p:cNvSpPr>
              <a:spLocks noChangeShapeType="1"/>
            </p:cNvSpPr>
            <p:nvPr/>
          </p:nvSpPr>
          <p:spPr bwMode="auto">
            <a:xfrm flipV="1">
              <a:off x="4028" y="2943"/>
              <a:ext cx="1" cy="2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71" name="Line 1913"/>
            <p:cNvSpPr>
              <a:spLocks noChangeShapeType="1"/>
            </p:cNvSpPr>
            <p:nvPr/>
          </p:nvSpPr>
          <p:spPr bwMode="auto">
            <a:xfrm flipV="1">
              <a:off x="4034" y="2936"/>
              <a:ext cx="1" cy="2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72" name="Line 1914"/>
            <p:cNvSpPr>
              <a:spLocks noChangeShapeType="1"/>
            </p:cNvSpPr>
            <p:nvPr/>
          </p:nvSpPr>
          <p:spPr bwMode="auto">
            <a:xfrm flipV="1">
              <a:off x="4035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73" name="Line 1915"/>
            <p:cNvSpPr>
              <a:spLocks noChangeShapeType="1"/>
            </p:cNvSpPr>
            <p:nvPr/>
          </p:nvSpPr>
          <p:spPr bwMode="auto">
            <a:xfrm flipV="1">
              <a:off x="4037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74" name="Line 1916"/>
            <p:cNvSpPr>
              <a:spLocks noChangeShapeType="1"/>
            </p:cNvSpPr>
            <p:nvPr/>
          </p:nvSpPr>
          <p:spPr bwMode="auto">
            <a:xfrm flipV="1">
              <a:off x="4039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75" name="Line 1917"/>
            <p:cNvSpPr>
              <a:spLocks noChangeShapeType="1"/>
            </p:cNvSpPr>
            <p:nvPr/>
          </p:nvSpPr>
          <p:spPr bwMode="auto">
            <a:xfrm flipV="1">
              <a:off x="4042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76" name="Line 1918"/>
            <p:cNvSpPr>
              <a:spLocks noChangeShapeType="1"/>
            </p:cNvSpPr>
            <p:nvPr/>
          </p:nvSpPr>
          <p:spPr bwMode="auto">
            <a:xfrm flipV="1">
              <a:off x="4044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77" name="Line 1919"/>
            <p:cNvSpPr>
              <a:spLocks noChangeShapeType="1"/>
            </p:cNvSpPr>
            <p:nvPr/>
          </p:nvSpPr>
          <p:spPr bwMode="auto">
            <a:xfrm flipV="1">
              <a:off x="4045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78" name="Line 1920"/>
            <p:cNvSpPr>
              <a:spLocks noChangeShapeType="1"/>
            </p:cNvSpPr>
            <p:nvPr/>
          </p:nvSpPr>
          <p:spPr bwMode="auto">
            <a:xfrm flipV="1">
              <a:off x="4046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79" name="Line 1921"/>
            <p:cNvSpPr>
              <a:spLocks noChangeShapeType="1"/>
            </p:cNvSpPr>
            <p:nvPr/>
          </p:nvSpPr>
          <p:spPr bwMode="auto">
            <a:xfrm flipV="1">
              <a:off x="4049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80" name="Line 1922"/>
            <p:cNvSpPr>
              <a:spLocks noChangeShapeType="1"/>
            </p:cNvSpPr>
            <p:nvPr/>
          </p:nvSpPr>
          <p:spPr bwMode="auto">
            <a:xfrm flipV="1">
              <a:off x="4052" y="2938"/>
              <a:ext cx="1" cy="2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81" name="Line 1923"/>
            <p:cNvSpPr>
              <a:spLocks noChangeShapeType="1"/>
            </p:cNvSpPr>
            <p:nvPr/>
          </p:nvSpPr>
          <p:spPr bwMode="auto">
            <a:xfrm flipV="1">
              <a:off x="4053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82" name="Line 1924"/>
            <p:cNvSpPr>
              <a:spLocks noChangeShapeType="1"/>
            </p:cNvSpPr>
            <p:nvPr/>
          </p:nvSpPr>
          <p:spPr bwMode="auto">
            <a:xfrm flipV="1">
              <a:off x="4061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83" name="Line 1925"/>
            <p:cNvSpPr>
              <a:spLocks noChangeShapeType="1"/>
            </p:cNvSpPr>
            <p:nvPr/>
          </p:nvSpPr>
          <p:spPr bwMode="auto">
            <a:xfrm flipV="1">
              <a:off x="4066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84" name="Line 1926"/>
            <p:cNvSpPr>
              <a:spLocks noChangeShapeType="1"/>
            </p:cNvSpPr>
            <p:nvPr/>
          </p:nvSpPr>
          <p:spPr bwMode="auto">
            <a:xfrm flipV="1">
              <a:off x="4067" y="2949"/>
              <a:ext cx="1" cy="1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85" name="Line 1927"/>
            <p:cNvSpPr>
              <a:spLocks noChangeShapeType="1"/>
            </p:cNvSpPr>
            <p:nvPr/>
          </p:nvSpPr>
          <p:spPr bwMode="auto">
            <a:xfrm flipV="1">
              <a:off x="4068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86" name="Line 1928"/>
            <p:cNvSpPr>
              <a:spLocks noChangeShapeType="1"/>
            </p:cNvSpPr>
            <p:nvPr/>
          </p:nvSpPr>
          <p:spPr bwMode="auto">
            <a:xfrm flipV="1">
              <a:off x="4074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87" name="Line 1929"/>
            <p:cNvSpPr>
              <a:spLocks noChangeShapeType="1"/>
            </p:cNvSpPr>
            <p:nvPr/>
          </p:nvSpPr>
          <p:spPr bwMode="auto">
            <a:xfrm flipV="1">
              <a:off x="4077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88" name="Line 1930"/>
            <p:cNvSpPr>
              <a:spLocks noChangeShapeType="1"/>
            </p:cNvSpPr>
            <p:nvPr/>
          </p:nvSpPr>
          <p:spPr bwMode="auto">
            <a:xfrm flipV="1">
              <a:off x="4078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89" name="Line 1931"/>
            <p:cNvSpPr>
              <a:spLocks noChangeShapeType="1"/>
            </p:cNvSpPr>
            <p:nvPr/>
          </p:nvSpPr>
          <p:spPr bwMode="auto">
            <a:xfrm flipV="1">
              <a:off x="4082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90" name="Line 1932"/>
            <p:cNvSpPr>
              <a:spLocks noChangeShapeType="1"/>
            </p:cNvSpPr>
            <p:nvPr/>
          </p:nvSpPr>
          <p:spPr bwMode="auto">
            <a:xfrm flipV="1">
              <a:off x="4085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91" name="Line 1933"/>
            <p:cNvSpPr>
              <a:spLocks noChangeShapeType="1"/>
            </p:cNvSpPr>
            <p:nvPr/>
          </p:nvSpPr>
          <p:spPr bwMode="auto">
            <a:xfrm flipV="1">
              <a:off x="4086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92" name="Line 1934"/>
            <p:cNvSpPr>
              <a:spLocks noChangeShapeType="1"/>
            </p:cNvSpPr>
            <p:nvPr/>
          </p:nvSpPr>
          <p:spPr bwMode="auto">
            <a:xfrm flipV="1">
              <a:off x="4096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93" name="Line 1935"/>
            <p:cNvSpPr>
              <a:spLocks noChangeShapeType="1"/>
            </p:cNvSpPr>
            <p:nvPr/>
          </p:nvSpPr>
          <p:spPr bwMode="auto">
            <a:xfrm flipV="1">
              <a:off x="4105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94" name="Line 1936"/>
            <p:cNvSpPr>
              <a:spLocks noChangeShapeType="1"/>
            </p:cNvSpPr>
            <p:nvPr/>
          </p:nvSpPr>
          <p:spPr bwMode="auto">
            <a:xfrm flipV="1">
              <a:off x="4108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95" name="Line 1937"/>
            <p:cNvSpPr>
              <a:spLocks noChangeShapeType="1"/>
            </p:cNvSpPr>
            <p:nvPr/>
          </p:nvSpPr>
          <p:spPr bwMode="auto">
            <a:xfrm flipV="1">
              <a:off x="4110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96" name="Line 1938"/>
            <p:cNvSpPr>
              <a:spLocks noChangeShapeType="1"/>
            </p:cNvSpPr>
            <p:nvPr/>
          </p:nvSpPr>
          <p:spPr bwMode="auto">
            <a:xfrm flipV="1">
              <a:off x="4112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97" name="Line 1939"/>
            <p:cNvSpPr>
              <a:spLocks noChangeShapeType="1"/>
            </p:cNvSpPr>
            <p:nvPr/>
          </p:nvSpPr>
          <p:spPr bwMode="auto">
            <a:xfrm flipV="1">
              <a:off x="4116" y="2934"/>
              <a:ext cx="1" cy="2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98" name="Line 1940"/>
            <p:cNvSpPr>
              <a:spLocks noChangeShapeType="1"/>
            </p:cNvSpPr>
            <p:nvPr/>
          </p:nvSpPr>
          <p:spPr bwMode="auto">
            <a:xfrm flipV="1">
              <a:off x="4118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99" name="Line 1941"/>
            <p:cNvSpPr>
              <a:spLocks noChangeShapeType="1"/>
            </p:cNvSpPr>
            <p:nvPr/>
          </p:nvSpPr>
          <p:spPr bwMode="auto">
            <a:xfrm flipV="1">
              <a:off x="4122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00" name="Line 1942"/>
            <p:cNvSpPr>
              <a:spLocks noChangeShapeType="1"/>
            </p:cNvSpPr>
            <p:nvPr/>
          </p:nvSpPr>
          <p:spPr bwMode="auto">
            <a:xfrm flipV="1">
              <a:off x="4126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01" name="Line 1943"/>
            <p:cNvSpPr>
              <a:spLocks noChangeShapeType="1"/>
            </p:cNvSpPr>
            <p:nvPr/>
          </p:nvSpPr>
          <p:spPr bwMode="auto">
            <a:xfrm flipV="1">
              <a:off x="4129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02" name="Line 1944"/>
            <p:cNvSpPr>
              <a:spLocks noChangeShapeType="1"/>
            </p:cNvSpPr>
            <p:nvPr/>
          </p:nvSpPr>
          <p:spPr bwMode="auto">
            <a:xfrm flipV="1">
              <a:off x="4133" y="2960"/>
              <a:ext cx="1" cy="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03" name="Line 1945"/>
            <p:cNvSpPr>
              <a:spLocks noChangeShapeType="1"/>
            </p:cNvSpPr>
            <p:nvPr/>
          </p:nvSpPr>
          <p:spPr bwMode="auto">
            <a:xfrm flipV="1">
              <a:off x="4138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04" name="Line 1946"/>
            <p:cNvSpPr>
              <a:spLocks noChangeShapeType="1"/>
            </p:cNvSpPr>
            <p:nvPr/>
          </p:nvSpPr>
          <p:spPr bwMode="auto">
            <a:xfrm flipV="1">
              <a:off x="4140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05" name="Line 1947"/>
            <p:cNvSpPr>
              <a:spLocks noChangeShapeType="1"/>
            </p:cNvSpPr>
            <p:nvPr/>
          </p:nvSpPr>
          <p:spPr bwMode="auto">
            <a:xfrm flipV="1">
              <a:off x="4143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06" name="Line 1948"/>
            <p:cNvSpPr>
              <a:spLocks noChangeShapeType="1"/>
            </p:cNvSpPr>
            <p:nvPr/>
          </p:nvSpPr>
          <p:spPr bwMode="auto">
            <a:xfrm flipV="1">
              <a:off x="4144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07" name="Line 1949"/>
            <p:cNvSpPr>
              <a:spLocks noChangeShapeType="1"/>
            </p:cNvSpPr>
            <p:nvPr/>
          </p:nvSpPr>
          <p:spPr bwMode="auto">
            <a:xfrm flipV="1">
              <a:off x="4151" y="2922"/>
              <a:ext cx="1" cy="4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08" name="Line 1950"/>
            <p:cNvSpPr>
              <a:spLocks noChangeShapeType="1"/>
            </p:cNvSpPr>
            <p:nvPr/>
          </p:nvSpPr>
          <p:spPr bwMode="auto">
            <a:xfrm flipV="1">
              <a:off x="4152" y="2936"/>
              <a:ext cx="1" cy="2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09" name="Line 1951"/>
            <p:cNvSpPr>
              <a:spLocks noChangeShapeType="1"/>
            </p:cNvSpPr>
            <p:nvPr/>
          </p:nvSpPr>
          <p:spPr bwMode="auto">
            <a:xfrm flipV="1">
              <a:off x="4154" y="2960"/>
              <a:ext cx="1" cy="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10" name="Line 1952"/>
            <p:cNvSpPr>
              <a:spLocks noChangeShapeType="1"/>
            </p:cNvSpPr>
            <p:nvPr/>
          </p:nvSpPr>
          <p:spPr bwMode="auto">
            <a:xfrm flipV="1">
              <a:off x="4156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11" name="Line 1953"/>
            <p:cNvSpPr>
              <a:spLocks noChangeShapeType="1"/>
            </p:cNvSpPr>
            <p:nvPr/>
          </p:nvSpPr>
          <p:spPr bwMode="auto">
            <a:xfrm flipV="1">
              <a:off x="4158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12" name="Line 1954"/>
            <p:cNvSpPr>
              <a:spLocks noChangeShapeType="1"/>
            </p:cNvSpPr>
            <p:nvPr/>
          </p:nvSpPr>
          <p:spPr bwMode="auto">
            <a:xfrm flipV="1">
              <a:off x="4162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13" name="Line 1955"/>
            <p:cNvSpPr>
              <a:spLocks noChangeShapeType="1"/>
            </p:cNvSpPr>
            <p:nvPr/>
          </p:nvSpPr>
          <p:spPr bwMode="auto">
            <a:xfrm flipV="1">
              <a:off x="4169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14" name="Line 1956"/>
            <p:cNvSpPr>
              <a:spLocks noChangeShapeType="1"/>
            </p:cNvSpPr>
            <p:nvPr/>
          </p:nvSpPr>
          <p:spPr bwMode="auto">
            <a:xfrm flipV="1">
              <a:off x="4174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15" name="Line 1957"/>
            <p:cNvSpPr>
              <a:spLocks noChangeShapeType="1"/>
            </p:cNvSpPr>
            <p:nvPr/>
          </p:nvSpPr>
          <p:spPr bwMode="auto">
            <a:xfrm flipV="1">
              <a:off x="4176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16" name="Line 1958"/>
            <p:cNvSpPr>
              <a:spLocks noChangeShapeType="1"/>
            </p:cNvSpPr>
            <p:nvPr/>
          </p:nvSpPr>
          <p:spPr bwMode="auto">
            <a:xfrm flipV="1">
              <a:off x="4181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17" name="Line 1959"/>
            <p:cNvSpPr>
              <a:spLocks noChangeShapeType="1"/>
            </p:cNvSpPr>
            <p:nvPr/>
          </p:nvSpPr>
          <p:spPr bwMode="auto">
            <a:xfrm flipV="1">
              <a:off x="4196" y="2933"/>
              <a:ext cx="1" cy="3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18" name="Line 1960"/>
            <p:cNvSpPr>
              <a:spLocks noChangeShapeType="1"/>
            </p:cNvSpPr>
            <p:nvPr/>
          </p:nvSpPr>
          <p:spPr bwMode="auto">
            <a:xfrm flipV="1">
              <a:off x="4198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19" name="Line 1961"/>
            <p:cNvSpPr>
              <a:spLocks noChangeShapeType="1"/>
            </p:cNvSpPr>
            <p:nvPr/>
          </p:nvSpPr>
          <p:spPr bwMode="auto">
            <a:xfrm flipV="1">
              <a:off x="4200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20" name="Line 1962"/>
            <p:cNvSpPr>
              <a:spLocks noChangeShapeType="1"/>
            </p:cNvSpPr>
            <p:nvPr/>
          </p:nvSpPr>
          <p:spPr bwMode="auto">
            <a:xfrm flipV="1">
              <a:off x="4206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21" name="Line 1963"/>
            <p:cNvSpPr>
              <a:spLocks noChangeShapeType="1"/>
            </p:cNvSpPr>
            <p:nvPr/>
          </p:nvSpPr>
          <p:spPr bwMode="auto">
            <a:xfrm flipV="1">
              <a:off x="4209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22" name="Line 1964"/>
            <p:cNvSpPr>
              <a:spLocks noChangeShapeType="1"/>
            </p:cNvSpPr>
            <p:nvPr/>
          </p:nvSpPr>
          <p:spPr bwMode="auto">
            <a:xfrm flipV="1">
              <a:off x="4221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23" name="Line 1965"/>
            <p:cNvSpPr>
              <a:spLocks noChangeShapeType="1"/>
            </p:cNvSpPr>
            <p:nvPr/>
          </p:nvSpPr>
          <p:spPr bwMode="auto">
            <a:xfrm flipV="1">
              <a:off x="4235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24" name="Line 1966"/>
            <p:cNvSpPr>
              <a:spLocks noChangeShapeType="1"/>
            </p:cNvSpPr>
            <p:nvPr/>
          </p:nvSpPr>
          <p:spPr bwMode="auto">
            <a:xfrm flipV="1">
              <a:off x="4237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25" name="Line 1967"/>
            <p:cNvSpPr>
              <a:spLocks noChangeShapeType="1"/>
            </p:cNvSpPr>
            <p:nvPr/>
          </p:nvSpPr>
          <p:spPr bwMode="auto">
            <a:xfrm flipV="1">
              <a:off x="4240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26" name="Line 1968"/>
            <p:cNvSpPr>
              <a:spLocks noChangeShapeType="1"/>
            </p:cNvSpPr>
            <p:nvPr/>
          </p:nvSpPr>
          <p:spPr bwMode="auto">
            <a:xfrm flipV="1">
              <a:off x="4244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27" name="Line 1969"/>
            <p:cNvSpPr>
              <a:spLocks noChangeShapeType="1"/>
            </p:cNvSpPr>
            <p:nvPr/>
          </p:nvSpPr>
          <p:spPr bwMode="auto">
            <a:xfrm flipV="1">
              <a:off x="4247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28" name="Line 1970"/>
            <p:cNvSpPr>
              <a:spLocks noChangeShapeType="1"/>
            </p:cNvSpPr>
            <p:nvPr/>
          </p:nvSpPr>
          <p:spPr bwMode="auto">
            <a:xfrm flipV="1">
              <a:off x="4253" y="2944"/>
              <a:ext cx="1" cy="1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29" name="Line 1971"/>
            <p:cNvSpPr>
              <a:spLocks noChangeShapeType="1"/>
            </p:cNvSpPr>
            <p:nvPr/>
          </p:nvSpPr>
          <p:spPr bwMode="auto">
            <a:xfrm flipV="1">
              <a:off x="4254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30" name="Line 1972"/>
            <p:cNvSpPr>
              <a:spLocks noChangeShapeType="1"/>
            </p:cNvSpPr>
            <p:nvPr/>
          </p:nvSpPr>
          <p:spPr bwMode="auto">
            <a:xfrm flipV="1">
              <a:off x="4262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31" name="Line 1973"/>
            <p:cNvSpPr>
              <a:spLocks noChangeShapeType="1"/>
            </p:cNvSpPr>
            <p:nvPr/>
          </p:nvSpPr>
          <p:spPr bwMode="auto">
            <a:xfrm flipV="1">
              <a:off x="4264" y="2933"/>
              <a:ext cx="1" cy="3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32" name="Line 1974"/>
            <p:cNvSpPr>
              <a:spLocks noChangeShapeType="1"/>
            </p:cNvSpPr>
            <p:nvPr/>
          </p:nvSpPr>
          <p:spPr bwMode="auto">
            <a:xfrm flipV="1">
              <a:off x="4265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33" name="Line 1975"/>
            <p:cNvSpPr>
              <a:spLocks noChangeShapeType="1"/>
            </p:cNvSpPr>
            <p:nvPr/>
          </p:nvSpPr>
          <p:spPr bwMode="auto">
            <a:xfrm flipV="1">
              <a:off x="4268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34" name="Line 1976"/>
            <p:cNvSpPr>
              <a:spLocks noChangeShapeType="1"/>
            </p:cNvSpPr>
            <p:nvPr/>
          </p:nvSpPr>
          <p:spPr bwMode="auto">
            <a:xfrm flipV="1">
              <a:off x="4269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35" name="Line 1977"/>
            <p:cNvSpPr>
              <a:spLocks noChangeShapeType="1"/>
            </p:cNvSpPr>
            <p:nvPr/>
          </p:nvSpPr>
          <p:spPr bwMode="auto">
            <a:xfrm flipV="1">
              <a:off x="4272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36" name="Line 1978"/>
            <p:cNvSpPr>
              <a:spLocks noChangeShapeType="1"/>
            </p:cNvSpPr>
            <p:nvPr/>
          </p:nvSpPr>
          <p:spPr bwMode="auto">
            <a:xfrm flipV="1">
              <a:off x="4275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37" name="Line 1979"/>
            <p:cNvSpPr>
              <a:spLocks noChangeShapeType="1"/>
            </p:cNvSpPr>
            <p:nvPr/>
          </p:nvSpPr>
          <p:spPr bwMode="auto">
            <a:xfrm flipV="1">
              <a:off x="4280" y="2947"/>
              <a:ext cx="1" cy="1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38" name="Line 1980"/>
            <p:cNvSpPr>
              <a:spLocks noChangeShapeType="1"/>
            </p:cNvSpPr>
            <p:nvPr/>
          </p:nvSpPr>
          <p:spPr bwMode="auto">
            <a:xfrm flipV="1">
              <a:off x="4281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39" name="Line 1981"/>
            <p:cNvSpPr>
              <a:spLocks noChangeShapeType="1"/>
            </p:cNvSpPr>
            <p:nvPr/>
          </p:nvSpPr>
          <p:spPr bwMode="auto">
            <a:xfrm flipV="1">
              <a:off x="4288" y="2936"/>
              <a:ext cx="1" cy="2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40" name="Line 1982"/>
            <p:cNvSpPr>
              <a:spLocks noChangeShapeType="1"/>
            </p:cNvSpPr>
            <p:nvPr/>
          </p:nvSpPr>
          <p:spPr bwMode="auto">
            <a:xfrm flipV="1">
              <a:off x="4290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41" name="Line 1983"/>
            <p:cNvSpPr>
              <a:spLocks noChangeShapeType="1"/>
            </p:cNvSpPr>
            <p:nvPr/>
          </p:nvSpPr>
          <p:spPr bwMode="auto">
            <a:xfrm flipV="1">
              <a:off x="4292" y="2943"/>
              <a:ext cx="1" cy="2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42" name="Line 1984"/>
            <p:cNvSpPr>
              <a:spLocks noChangeShapeType="1"/>
            </p:cNvSpPr>
            <p:nvPr/>
          </p:nvSpPr>
          <p:spPr bwMode="auto">
            <a:xfrm flipV="1">
              <a:off x="4294" y="2962"/>
              <a:ext cx="1" cy="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43" name="Line 1985"/>
            <p:cNvSpPr>
              <a:spLocks noChangeShapeType="1"/>
            </p:cNvSpPr>
            <p:nvPr/>
          </p:nvSpPr>
          <p:spPr bwMode="auto">
            <a:xfrm flipV="1">
              <a:off x="4298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44" name="Line 1986"/>
            <p:cNvSpPr>
              <a:spLocks noChangeShapeType="1"/>
            </p:cNvSpPr>
            <p:nvPr/>
          </p:nvSpPr>
          <p:spPr bwMode="auto">
            <a:xfrm flipV="1">
              <a:off x="4299" y="2951"/>
              <a:ext cx="1" cy="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45" name="Line 1987"/>
            <p:cNvSpPr>
              <a:spLocks noChangeShapeType="1"/>
            </p:cNvSpPr>
            <p:nvPr/>
          </p:nvSpPr>
          <p:spPr bwMode="auto">
            <a:xfrm flipV="1">
              <a:off x="4301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46" name="Line 1988"/>
            <p:cNvSpPr>
              <a:spLocks noChangeShapeType="1"/>
            </p:cNvSpPr>
            <p:nvPr/>
          </p:nvSpPr>
          <p:spPr bwMode="auto">
            <a:xfrm flipV="1">
              <a:off x="4312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47" name="Line 1989"/>
            <p:cNvSpPr>
              <a:spLocks noChangeShapeType="1"/>
            </p:cNvSpPr>
            <p:nvPr/>
          </p:nvSpPr>
          <p:spPr bwMode="auto">
            <a:xfrm flipV="1">
              <a:off x="4317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48" name="Line 1990"/>
            <p:cNvSpPr>
              <a:spLocks noChangeShapeType="1"/>
            </p:cNvSpPr>
            <p:nvPr/>
          </p:nvSpPr>
          <p:spPr bwMode="auto">
            <a:xfrm flipV="1">
              <a:off x="4319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49" name="Line 1991"/>
            <p:cNvSpPr>
              <a:spLocks noChangeShapeType="1"/>
            </p:cNvSpPr>
            <p:nvPr/>
          </p:nvSpPr>
          <p:spPr bwMode="auto">
            <a:xfrm flipV="1">
              <a:off x="4320" y="2952"/>
              <a:ext cx="1" cy="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50" name="Line 1992"/>
            <p:cNvSpPr>
              <a:spLocks noChangeShapeType="1"/>
            </p:cNvSpPr>
            <p:nvPr/>
          </p:nvSpPr>
          <p:spPr bwMode="auto">
            <a:xfrm flipV="1">
              <a:off x="4323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51" name="Line 1993"/>
            <p:cNvSpPr>
              <a:spLocks noChangeShapeType="1"/>
            </p:cNvSpPr>
            <p:nvPr/>
          </p:nvSpPr>
          <p:spPr bwMode="auto">
            <a:xfrm flipV="1">
              <a:off x="4331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52" name="Line 1994"/>
            <p:cNvSpPr>
              <a:spLocks noChangeShapeType="1"/>
            </p:cNvSpPr>
            <p:nvPr/>
          </p:nvSpPr>
          <p:spPr bwMode="auto">
            <a:xfrm flipV="1">
              <a:off x="4335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53" name="Line 1995"/>
            <p:cNvSpPr>
              <a:spLocks noChangeShapeType="1"/>
            </p:cNvSpPr>
            <p:nvPr/>
          </p:nvSpPr>
          <p:spPr bwMode="auto">
            <a:xfrm flipV="1">
              <a:off x="4339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54" name="Line 1996"/>
            <p:cNvSpPr>
              <a:spLocks noChangeShapeType="1"/>
            </p:cNvSpPr>
            <p:nvPr/>
          </p:nvSpPr>
          <p:spPr bwMode="auto">
            <a:xfrm flipV="1">
              <a:off x="4342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55" name="Line 1997"/>
            <p:cNvSpPr>
              <a:spLocks noChangeShapeType="1"/>
            </p:cNvSpPr>
            <p:nvPr/>
          </p:nvSpPr>
          <p:spPr bwMode="auto">
            <a:xfrm flipV="1">
              <a:off x="4343" y="2959"/>
              <a:ext cx="1" cy="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56" name="Line 1998"/>
            <p:cNvSpPr>
              <a:spLocks noChangeShapeType="1"/>
            </p:cNvSpPr>
            <p:nvPr/>
          </p:nvSpPr>
          <p:spPr bwMode="auto">
            <a:xfrm flipV="1">
              <a:off x="4358" y="2955"/>
              <a:ext cx="1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57" name="Line 1999"/>
            <p:cNvSpPr>
              <a:spLocks noChangeShapeType="1"/>
            </p:cNvSpPr>
            <p:nvPr/>
          </p:nvSpPr>
          <p:spPr bwMode="auto">
            <a:xfrm flipV="1">
              <a:off x="4372" y="2954"/>
              <a:ext cx="1" cy="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58" name="Line 2000"/>
            <p:cNvSpPr>
              <a:spLocks noChangeShapeType="1"/>
            </p:cNvSpPr>
            <p:nvPr/>
          </p:nvSpPr>
          <p:spPr bwMode="auto">
            <a:xfrm flipV="1">
              <a:off x="4386" y="2958"/>
              <a:ext cx="1" cy="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59" name="Line 2001"/>
            <p:cNvSpPr>
              <a:spLocks noChangeShapeType="1"/>
            </p:cNvSpPr>
            <p:nvPr/>
          </p:nvSpPr>
          <p:spPr bwMode="auto">
            <a:xfrm flipV="1">
              <a:off x="4398" y="2956"/>
              <a:ext cx="1" cy="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60" name="Line 2002"/>
            <p:cNvSpPr>
              <a:spLocks noChangeShapeType="1"/>
            </p:cNvSpPr>
            <p:nvPr/>
          </p:nvSpPr>
          <p:spPr bwMode="auto">
            <a:xfrm flipV="1">
              <a:off x="4402" y="2949"/>
              <a:ext cx="1" cy="1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61" name="Line 2003"/>
            <p:cNvSpPr>
              <a:spLocks noChangeShapeType="1"/>
            </p:cNvSpPr>
            <p:nvPr/>
          </p:nvSpPr>
          <p:spPr bwMode="auto">
            <a:xfrm flipV="1">
              <a:off x="4404" y="2948"/>
              <a:ext cx="1" cy="1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1262" name="Line 2004"/>
          <p:cNvSpPr>
            <a:spLocks noChangeShapeType="1"/>
          </p:cNvSpPr>
          <p:nvPr/>
        </p:nvSpPr>
        <p:spPr bwMode="auto">
          <a:xfrm flipV="1">
            <a:off x="2292350" y="4400550"/>
            <a:ext cx="1588" cy="127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63" name="Line 2005"/>
          <p:cNvSpPr>
            <a:spLocks noChangeShapeType="1"/>
          </p:cNvSpPr>
          <p:nvPr/>
        </p:nvSpPr>
        <p:spPr bwMode="auto">
          <a:xfrm flipV="1">
            <a:off x="2301875" y="4403725"/>
            <a:ext cx="1588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64" name="Line 2006"/>
          <p:cNvSpPr>
            <a:spLocks noChangeShapeType="1"/>
          </p:cNvSpPr>
          <p:nvPr/>
        </p:nvSpPr>
        <p:spPr bwMode="auto">
          <a:xfrm flipV="1">
            <a:off x="2306638" y="4395788"/>
            <a:ext cx="1587" cy="174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65" name="Line 2007"/>
          <p:cNvSpPr>
            <a:spLocks noChangeShapeType="1"/>
          </p:cNvSpPr>
          <p:nvPr/>
        </p:nvSpPr>
        <p:spPr bwMode="auto">
          <a:xfrm flipV="1">
            <a:off x="2314575" y="4381500"/>
            <a:ext cx="0" cy="3175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66" name="Line 2008"/>
          <p:cNvSpPr>
            <a:spLocks noChangeShapeType="1"/>
          </p:cNvSpPr>
          <p:nvPr/>
        </p:nvSpPr>
        <p:spPr bwMode="auto">
          <a:xfrm flipV="1">
            <a:off x="2317750" y="4400550"/>
            <a:ext cx="1588" cy="127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67" name="Line 2009"/>
          <p:cNvSpPr>
            <a:spLocks noChangeShapeType="1"/>
          </p:cNvSpPr>
          <p:nvPr/>
        </p:nvSpPr>
        <p:spPr bwMode="auto">
          <a:xfrm flipV="1">
            <a:off x="2319338" y="4403725"/>
            <a:ext cx="0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68" name="Line 2010"/>
          <p:cNvSpPr>
            <a:spLocks noChangeShapeType="1"/>
          </p:cNvSpPr>
          <p:nvPr/>
        </p:nvSpPr>
        <p:spPr bwMode="auto">
          <a:xfrm flipV="1">
            <a:off x="2322513" y="4398963"/>
            <a:ext cx="0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69" name="Line 2011"/>
          <p:cNvSpPr>
            <a:spLocks noChangeShapeType="1"/>
          </p:cNvSpPr>
          <p:nvPr/>
        </p:nvSpPr>
        <p:spPr bwMode="auto">
          <a:xfrm flipV="1">
            <a:off x="2338388" y="4408488"/>
            <a:ext cx="0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70" name="Line 2012"/>
          <p:cNvSpPr>
            <a:spLocks noChangeShapeType="1"/>
          </p:cNvSpPr>
          <p:nvPr/>
        </p:nvSpPr>
        <p:spPr bwMode="auto">
          <a:xfrm flipV="1">
            <a:off x="2341563" y="4403725"/>
            <a:ext cx="1587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71" name="Line 2013"/>
          <p:cNvSpPr>
            <a:spLocks noChangeShapeType="1"/>
          </p:cNvSpPr>
          <p:nvPr/>
        </p:nvSpPr>
        <p:spPr bwMode="auto">
          <a:xfrm flipV="1">
            <a:off x="2346325" y="4405313"/>
            <a:ext cx="1588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72" name="Line 2014"/>
          <p:cNvSpPr>
            <a:spLocks noChangeShapeType="1"/>
          </p:cNvSpPr>
          <p:nvPr/>
        </p:nvSpPr>
        <p:spPr bwMode="auto">
          <a:xfrm flipV="1">
            <a:off x="2349500" y="4408488"/>
            <a:ext cx="1588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73" name="Line 2015"/>
          <p:cNvSpPr>
            <a:spLocks noChangeShapeType="1"/>
          </p:cNvSpPr>
          <p:nvPr/>
        </p:nvSpPr>
        <p:spPr bwMode="auto">
          <a:xfrm flipV="1">
            <a:off x="2354263" y="4398963"/>
            <a:ext cx="1587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74" name="Line 2016"/>
          <p:cNvSpPr>
            <a:spLocks noChangeShapeType="1"/>
          </p:cNvSpPr>
          <p:nvPr/>
        </p:nvSpPr>
        <p:spPr bwMode="auto">
          <a:xfrm flipV="1">
            <a:off x="2357438" y="4400550"/>
            <a:ext cx="1587" cy="127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75" name="Line 2017"/>
          <p:cNvSpPr>
            <a:spLocks noChangeShapeType="1"/>
          </p:cNvSpPr>
          <p:nvPr/>
        </p:nvSpPr>
        <p:spPr bwMode="auto">
          <a:xfrm flipV="1">
            <a:off x="2359025" y="4408488"/>
            <a:ext cx="1588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76" name="Line 2018"/>
          <p:cNvSpPr>
            <a:spLocks noChangeShapeType="1"/>
          </p:cNvSpPr>
          <p:nvPr/>
        </p:nvSpPr>
        <p:spPr bwMode="auto">
          <a:xfrm flipV="1">
            <a:off x="2362200" y="4386263"/>
            <a:ext cx="1588" cy="269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77" name="Line 2019"/>
          <p:cNvSpPr>
            <a:spLocks noChangeShapeType="1"/>
          </p:cNvSpPr>
          <p:nvPr/>
        </p:nvSpPr>
        <p:spPr bwMode="auto">
          <a:xfrm flipV="1">
            <a:off x="2363788" y="4408488"/>
            <a:ext cx="1587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78" name="Line 2020"/>
          <p:cNvSpPr>
            <a:spLocks noChangeShapeType="1"/>
          </p:cNvSpPr>
          <p:nvPr/>
        </p:nvSpPr>
        <p:spPr bwMode="auto">
          <a:xfrm flipV="1">
            <a:off x="2368550" y="4403725"/>
            <a:ext cx="0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79" name="Line 2021"/>
          <p:cNvSpPr>
            <a:spLocks noChangeShapeType="1"/>
          </p:cNvSpPr>
          <p:nvPr/>
        </p:nvSpPr>
        <p:spPr bwMode="auto">
          <a:xfrm flipV="1">
            <a:off x="2374900" y="4397375"/>
            <a:ext cx="1588" cy="1587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80" name="Line 2022"/>
          <p:cNvSpPr>
            <a:spLocks noChangeShapeType="1"/>
          </p:cNvSpPr>
          <p:nvPr/>
        </p:nvSpPr>
        <p:spPr bwMode="auto">
          <a:xfrm flipV="1">
            <a:off x="2381250" y="4386263"/>
            <a:ext cx="0" cy="269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81" name="Line 2023"/>
          <p:cNvSpPr>
            <a:spLocks noChangeShapeType="1"/>
          </p:cNvSpPr>
          <p:nvPr/>
        </p:nvSpPr>
        <p:spPr bwMode="auto">
          <a:xfrm flipV="1">
            <a:off x="2389188" y="4381500"/>
            <a:ext cx="0" cy="3175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82" name="Line 2024"/>
          <p:cNvSpPr>
            <a:spLocks noChangeShapeType="1"/>
          </p:cNvSpPr>
          <p:nvPr/>
        </p:nvSpPr>
        <p:spPr bwMode="auto">
          <a:xfrm flipV="1">
            <a:off x="2395538" y="4398963"/>
            <a:ext cx="1587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83" name="Line 2025"/>
          <p:cNvSpPr>
            <a:spLocks noChangeShapeType="1"/>
          </p:cNvSpPr>
          <p:nvPr/>
        </p:nvSpPr>
        <p:spPr bwMode="auto">
          <a:xfrm flipV="1">
            <a:off x="2400300" y="4391025"/>
            <a:ext cx="0" cy="222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84" name="Line 2026"/>
          <p:cNvSpPr>
            <a:spLocks noChangeShapeType="1"/>
          </p:cNvSpPr>
          <p:nvPr/>
        </p:nvSpPr>
        <p:spPr bwMode="auto">
          <a:xfrm flipV="1">
            <a:off x="2405063" y="4403725"/>
            <a:ext cx="1587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85" name="Line 2027"/>
          <p:cNvSpPr>
            <a:spLocks noChangeShapeType="1"/>
          </p:cNvSpPr>
          <p:nvPr/>
        </p:nvSpPr>
        <p:spPr bwMode="auto">
          <a:xfrm flipV="1">
            <a:off x="2416175" y="4403725"/>
            <a:ext cx="1588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86" name="Line 2028"/>
          <p:cNvSpPr>
            <a:spLocks noChangeShapeType="1"/>
          </p:cNvSpPr>
          <p:nvPr/>
        </p:nvSpPr>
        <p:spPr bwMode="auto">
          <a:xfrm flipV="1">
            <a:off x="2419350" y="4405313"/>
            <a:ext cx="1588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87" name="Line 2029"/>
          <p:cNvSpPr>
            <a:spLocks noChangeShapeType="1"/>
          </p:cNvSpPr>
          <p:nvPr/>
        </p:nvSpPr>
        <p:spPr bwMode="auto">
          <a:xfrm flipV="1">
            <a:off x="2424113" y="4405313"/>
            <a:ext cx="1587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88" name="Line 2030"/>
          <p:cNvSpPr>
            <a:spLocks noChangeShapeType="1"/>
          </p:cNvSpPr>
          <p:nvPr/>
        </p:nvSpPr>
        <p:spPr bwMode="auto">
          <a:xfrm flipV="1">
            <a:off x="2427288" y="4403725"/>
            <a:ext cx="0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89" name="Line 2031"/>
          <p:cNvSpPr>
            <a:spLocks noChangeShapeType="1"/>
          </p:cNvSpPr>
          <p:nvPr/>
        </p:nvSpPr>
        <p:spPr bwMode="auto">
          <a:xfrm flipV="1">
            <a:off x="2430463" y="4392613"/>
            <a:ext cx="0" cy="206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90" name="Line 2032"/>
          <p:cNvSpPr>
            <a:spLocks noChangeShapeType="1"/>
          </p:cNvSpPr>
          <p:nvPr/>
        </p:nvSpPr>
        <p:spPr bwMode="auto">
          <a:xfrm flipV="1">
            <a:off x="2436813" y="4387850"/>
            <a:ext cx="1587" cy="254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91" name="Line 2033"/>
          <p:cNvSpPr>
            <a:spLocks noChangeShapeType="1"/>
          </p:cNvSpPr>
          <p:nvPr/>
        </p:nvSpPr>
        <p:spPr bwMode="auto">
          <a:xfrm flipV="1">
            <a:off x="2438400" y="4392613"/>
            <a:ext cx="1588" cy="206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92" name="Line 2034"/>
          <p:cNvSpPr>
            <a:spLocks noChangeShapeType="1"/>
          </p:cNvSpPr>
          <p:nvPr/>
        </p:nvSpPr>
        <p:spPr bwMode="auto">
          <a:xfrm flipV="1">
            <a:off x="2451100" y="4408488"/>
            <a:ext cx="1588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93" name="Line 2035"/>
          <p:cNvSpPr>
            <a:spLocks noChangeShapeType="1"/>
          </p:cNvSpPr>
          <p:nvPr/>
        </p:nvSpPr>
        <p:spPr bwMode="auto">
          <a:xfrm flipV="1">
            <a:off x="2457450" y="4386263"/>
            <a:ext cx="0" cy="269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94" name="Line 2036"/>
          <p:cNvSpPr>
            <a:spLocks noChangeShapeType="1"/>
          </p:cNvSpPr>
          <p:nvPr/>
        </p:nvSpPr>
        <p:spPr bwMode="auto">
          <a:xfrm flipV="1">
            <a:off x="2459038" y="4352925"/>
            <a:ext cx="1587" cy="603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95" name="Line 2037"/>
          <p:cNvSpPr>
            <a:spLocks noChangeShapeType="1"/>
          </p:cNvSpPr>
          <p:nvPr/>
        </p:nvSpPr>
        <p:spPr bwMode="auto">
          <a:xfrm flipV="1">
            <a:off x="2462213" y="4365625"/>
            <a:ext cx="1587" cy="476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96" name="Line 2038"/>
          <p:cNvSpPr>
            <a:spLocks noChangeShapeType="1"/>
          </p:cNvSpPr>
          <p:nvPr/>
        </p:nvSpPr>
        <p:spPr bwMode="auto">
          <a:xfrm flipV="1">
            <a:off x="2463800" y="4398963"/>
            <a:ext cx="1588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97" name="Line 2039"/>
          <p:cNvSpPr>
            <a:spLocks noChangeShapeType="1"/>
          </p:cNvSpPr>
          <p:nvPr/>
        </p:nvSpPr>
        <p:spPr bwMode="auto">
          <a:xfrm flipV="1">
            <a:off x="2465388" y="4405313"/>
            <a:ext cx="1587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98" name="Line 2040"/>
          <p:cNvSpPr>
            <a:spLocks noChangeShapeType="1"/>
          </p:cNvSpPr>
          <p:nvPr/>
        </p:nvSpPr>
        <p:spPr bwMode="auto">
          <a:xfrm flipV="1">
            <a:off x="2478088" y="4400550"/>
            <a:ext cx="1587" cy="127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99" name="Line 2041"/>
          <p:cNvSpPr>
            <a:spLocks noChangeShapeType="1"/>
          </p:cNvSpPr>
          <p:nvPr/>
        </p:nvSpPr>
        <p:spPr bwMode="auto">
          <a:xfrm flipV="1">
            <a:off x="2495550" y="4403725"/>
            <a:ext cx="1588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00" name="Line 2042"/>
          <p:cNvSpPr>
            <a:spLocks noChangeShapeType="1"/>
          </p:cNvSpPr>
          <p:nvPr/>
        </p:nvSpPr>
        <p:spPr bwMode="auto">
          <a:xfrm flipV="1">
            <a:off x="2500313" y="4408488"/>
            <a:ext cx="0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01" name="Line 2043"/>
          <p:cNvSpPr>
            <a:spLocks noChangeShapeType="1"/>
          </p:cNvSpPr>
          <p:nvPr/>
        </p:nvSpPr>
        <p:spPr bwMode="auto">
          <a:xfrm flipV="1">
            <a:off x="2508250" y="4408488"/>
            <a:ext cx="0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02" name="Line 2044"/>
          <p:cNvSpPr>
            <a:spLocks noChangeShapeType="1"/>
          </p:cNvSpPr>
          <p:nvPr/>
        </p:nvSpPr>
        <p:spPr bwMode="auto">
          <a:xfrm flipV="1">
            <a:off x="2516188" y="4387850"/>
            <a:ext cx="0" cy="254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03" name="Line 2045"/>
          <p:cNvSpPr>
            <a:spLocks noChangeShapeType="1"/>
          </p:cNvSpPr>
          <p:nvPr/>
        </p:nvSpPr>
        <p:spPr bwMode="auto">
          <a:xfrm flipV="1">
            <a:off x="2525713" y="4398963"/>
            <a:ext cx="1587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04" name="Line 2046"/>
          <p:cNvSpPr>
            <a:spLocks noChangeShapeType="1"/>
          </p:cNvSpPr>
          <p:nvPr/>
        </p:nvSpPr>
        <p:spPr bwMode="auto">
          <a:xfrm flipV="1">
            <a:off x="2532063" y="4383088"/>
            <a:ext cx="0" cy="301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05" name="Line 2047"/>
          <p:cNvSpPr>
            <a:spLocks noChangeShapeType="1"/>
          </p:cNvSpPr>
          <p:nvPr/>
        </p:nvSpPr>
        <p:spPr bwMode="auto">
          <a:xfrm flipV="1">
            <a:off x="2533650" y="4408488"/>
            <a:ext cx="1588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06" name="Line 2048"/>
          <p:cNvSpPr>
            <a:spLocks noChangeShapeType="1"/>
          </p:cNvSpPr>
          <p:nvPr/>
        </p:nvSpPr>
        <p:spPr bwMode="auto">
          <a:xfrm flipV="1">
            <a:off x="2538413" y="4410075"/>
            <a:ext cx="0" cy="317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07" name="Line 2049"/>
          <p:cNvSpPr>
            <a:spLocks noChangeShapeType="1"/>
          </p:cNvSpPr>
          <p:nvPr/>
        </p:nvSpPr>
        <p:spPr bwMode="auto">
          <a:xfrm flipV="1">
            <a:off x="2546350" y="4398963"/>
            <a:ext cx="0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08" name="Line 2050"/>
          <p:cNvSpPr>
            <a:spLocks noChangeShapeType="1"/>
          </p:cNvSpPr>
          <p:nvPr/>
        </p:nvSpPr>
        <p:spPr bwMode="auto">
          <a:xfrm flipV="1">
            <a:off x="2547938" y="4386263"/>
            <a:ext cx="1587" cy="269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09" name="Line 2051"/>
          <p:cNvSpPr>
            <a:spLocks noChangeShapeType="1"/>
          </p:cNvSpPr>
          <p:nvPr/>
        </p:nvSpPr>
        <p:spPr bwMode="auto">
          <a:xfrm flipV="1">
            <a:off x="2551113" y="4408488"/>
            <a:ext cx="0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10" name="Line 2052"/>
          <p:cNvSpPr>
            <a:spLocks noChangeShapeType="1"/>
          </p:cNvSpPr>
          <p:nvPr/>
        </p:nvSpPr>
        <p:spPr bwMode="auto">
          <a:xfrm flipV="1">
            <a:off x="2554288" y="4395788"/>
            <a:ext cx="0" cy="174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11" name="Line 2053"/>
          <p:cNvSpPr>
            <a:spLocks noChangeShapeType="1"/>
          </p:cNvSpPr>
          <p:nvPr/>
        </p:nvSpPr>
        <p:spPr bwMode="auto">
          <a:xfrm flipV="1">
            <a:off x="2557463" y="4405313"/>
            <a:ext cx="0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12" name="Line 2054"/>
          <p:cNvSpPr>
            <a:spLocks noChangeShapeType="1"/>
          </p:cNvSpPr>
          <p:nvPr/>
        </p:nvSpPr>
        <p:spPr bwMode="auto">
          <a:xfrm flipV="1">
            <a:off x="2560638" y="4395788"/>
            <a:ext cx="1587" cy="174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13" name="Line 2055"/>
          <p:cNvSpPr>
            <a:spLocks noChangeShapeType="1"/>
          </p:cNvSpPr>
          <p:nvPr/>
        </p:nvSpPr>
        <p:spPr bwMode="auto">
          <a:xfrm flipV="1">
            <a:off x="2565400" y="4403725"/>
            <a:ext cx="1588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14" name="Line 2056"/>
          <p:cNvSpPr>
            <a:spLocks noChangeShapeType="1"/>
          </p:cNvSpPr>
          <p:nvPr/>
        </p:nvSpPr>
        <p:spPr bwMode="auto">
          <a:xfrm flipV="1">
            <a:off x="2570163" y="4408488"/>
            <a:ext cx="0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15" name="Line 2057"/>
          <p:cNvSpPr>
            <a:spLocks noChangeShapeType="1"/>
          </p:cNvSpPr>
          <p:nvPr/>
        </p:nvSpPr>
        <p:spPr bwMode="auto">
          <a:xfrm flipV="1">
            <a:off x="2570163" y="4408488"/>
            <a:ext cx="1587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16" name="Line 2058"/>
          <p:cNvSpPr>
            <a:spLocks noChangeShapeType="1"/>
          </p:cNvSpPr>
          <p:nvPr/>
        </p:nvSpPr>
        <p:spPr bwMode="auto">
          <a:xfrm flipV="1">
            <a:off x="2573338" y="4395788"/>
            <a:ext cx="1587" cy="174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17" name="Line 2059"/>
          <p:cNvSpPr>
            <a:spLocks noChangeShapeType="1"/>
          </p:cNvSpPr>
          <p:nvPr/>
        </p:nvSpPr>
        <p:spPr bwMode="auto">
          <a:xfrm flipV="1">
            <a:off x="2578100" y="4391025"/>
            <a:ext cx="1588" cy="222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18" name="Line 2060"/>
          <p:cNvSpPr>
            <a:spLocks noChangeShapeType="1"/>
          </p:cNvSpPr>
          <p:nvPr/>
        </p:nvSpPr>
        <p:spPr bwMode="auto">
          <a:xfrm flipV="1">
            <a:off x="2600325" y="4398963"/>
            <a:ext cx="0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19" name="Line 2061"/>
          <p:cNvSpPr>
            <a:spLocks noChangeShapeType="1"/>
          </p:cNvSpPr>
          <p:nvPr/>
        </p:nvSpPr>
        <p:spPr bwMode="auto">
          <a:xfrm flipV="1">
            <a:off x="2603500" y="4403725"/>
            <a:ext cx="1588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20" name="Line 2062"/>
          <p:cNvSpPr>
            <a:spLocks noChangeShapeType="1"/>
          </p:cNvSpPr>
          <p:nvPr/>
        </p:nvSpPr>
        <p:spPr bwMode="auto">
          <a:xfrm flipV="1">
            <a:off x="2614613" y="4405313"/>
            <a:ext cx="1587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21" name="Line 2063"/>
          <p:cNvSpPr>
            <a:spLocks noChangeShapeType="1"/>
          </p:cNvSpPr>
          <p:nvPr/>
        </p:nvSpPr>
        <p:spPr bwMode="auto">
          <a:xfrm flipV="1">
            <a:off x="2640013" y="4400550"/>
            <a:ext cx="1587" cy="1270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22" name="Line 2064"/>
          <p:cNvSpPr>
            <a:spLocks noChangeShapeType="1"/>
          </p:cNvSpPr>
          <p:nvPr/>
        </p:nvSpPr>
        <p:spPr bwMode="auto">
          <a:xfrm flipV="1">
            <a:off x="2667000" y="4405313"/>
            <a:ext cx="1588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23" name="Line 2065"/>
          <p:cNvSpPr>
            <a:spLocks noChangeShapeType="1"/>
          </p:cNvSpPr>
          <p:nvPr/>
        </p:nvSpPr>
        <p:spPr bwMode="auto">
          <a:xfrm flipV="1">
            <a:off x="2689225" y="4395788"/>
            <a:ext cx="0" cy="174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24" name="Line 2066"/>
          <p:cNvSpPr>
            <a:spLocks noChangeShapeType="1"/>
          </p:cNvSpPr>
          <p:nvPr/>
        </p:nvSpPr>
        <p:spPr bwMode="auto">
          <a:xfrm flipV="1">
            <a:off x="2689225" y="4408488"/>
            <a:ext cx="1588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25" name="Line 2067"/>
          <p:cNvSpPr>
            <a:spLocks noChangeShapeType="1"/>
          </p:cNvSpPr>
          <p:nvPr/>
        </p:nvSpPr>
        <p:spPr bwMode="auto">
          <a:xfrm flipV="1">
            <a:off x="2697163" y="4403725"/>
            <a:ext cx="1587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26" name="Line 2068"/>
          <p:cNvSpPr>
            <a:spLocks noChangeShapeType="1"/>
          </p:cNvSpPr>
          <p:nvPr/>
        </p:nvSpPr>
        <p:spPr bwMode="auto">
          <a:xfrm flipV="1">
            <a:off x="2700338" y="4408488"/>
            <a:ext cx="1587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27" name="Line 2069"/>
          <p:cNvSpPr>
            <a:spLocks noChangeShapeType="1"/>
          </p:cNvSpPr>
          <p:nvPr/>
        </p:nvSpPr>
        <p:spPr bwMode="auto">
          <a:xfrm flipV="1">
            <a:off x="2705100" y="4408488"/>
            <a:ext cx="1588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28" name="Line 2070"/>
          <p:cNvSpPr>
            <a:spLocks noChangeShapeType="1"/>
          </p:cNvSpPr>
          <p:nvPr/>
        </p:nvSpPr>
        <p:spPr bwMode="auto">
          <a:xfrm flipV="1">
            <a:off x="2722563" y="4403725"/>
            <a:ext cx="1587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29" name="Line 2071"/>
          <p:cNvSpPr>
            <a:spLocks noChangeShapeType="1"/>
          </p:cNvSpPr>
          <p:nvPr/>
        </p:nvSpPr>
        <p:spPr bwMode="auto">
          <a:xfrm flipV="1">
            <a:off x="2743200" y="4408488"/>
            <a:ext cx="0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0" name="Line 2072"/>
          <p:cNvSpPr>
            <a:spLocks noChangeShapeType="1"/>
          </p:cNvSpPr>
          <p:nvPr/>
        </p:nvSpPr>
        <p:spPr bwMode="auto">
          <a:xfrm flipV="1">
            <a:off x="2762250" y="4410075"/>
            <a:ext cx="1588" cy="317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1" name="Line 2073"/>
          <p:cNvSpPr>
            <a:spLocks noChangeShapeType="1"/>
          </p:cNvSpPr>
          <p:nvPr/>
        </p:nvSpPr>
        <p:spPr bwMode="auto">
          <a:xfrm flipV="1">
            <a:off x="2763838" y="4408488"/>
            <a:ext cx="1587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2" name="Line 2074"/>
          <p:cNvSpPr>
            <a:spLocks noChangeShapeType="1"/>
          </p:cNvSpPr>
          <p:nvPr/>
        </p:nvSpPr>
        <p:spPr bwMode="auto">
          <a:xfrm flipV="1">
            <a:off x="2779713" y="4408488"/>
            <a:ext cx="1587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3" name="Line 2075"/>
          <p:cNvSpPr>
            <a:spLocks noChangeShapeType="1"/>
          </p:cNvSpPr>
          <p:nvPr/>
        </p:nvSpPr>
        <p:spPr bwMode="auto">
          <a:xfrm flipV="1">
            <a:off x="2792413" y="4408488"/>
            <a:ext cx="1587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4" name="Line 2076"/>
          <p:cNvSpPr>
            <a:spLocks noChangeShapeType="1"/>
          </p:cNvSpPr>
          <p:nvPr/>
        </p:nvSpPr>
        <p:spPr bwMode="auto">
          <a:xfrm flipV="1">
            <a:off x="2801938" y="4398963"/>
            <a:ext cx="0" cy="142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5" name="Line 2077"/>
          <p:cNvSpPr>
            <a:spLocks noChangeShapeType="1"/>
          </p:cNvSpPr>
          <p:nvPr/>
        </p:nvSpPr>
        <p:spPr bwMode="auto">
          <a:xfrm flipV="1">
            <a:off x="2805113" y="4384675"/>
            <a:ext cx="0" cy="2857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6" name="Line 2078"/>
          <p:cNvSpPr>
            <a:spLocks noChangeShapeType="1"/>
          </p:cNvSpPr>
          <p:nvPr/>
        </p:nvSpPr>
        <p:spPr bwMode="auto">
          <a:xfrm flipV="1">
            <a:off x="2813050" y="4408488"/>
            <a:ext cx="0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7" name="Line 2079"/>
          <p:cNvSpPr>
            <a:spLocks noChangeShapeType="1"/>
          </p:cNvSpPr>
          <p:nvPr/>
        </p:nvSpPr>
        <p:spPr bwMode="auto">
          <a:xfrm flipV="1">
            <a:off x="2816225" y="4394200"/>
            <a:ext cx="0" cy="19050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8" name="Line 2080"/>
          <p:cNvSpPr>
            <a:spLocks noChangeShapeType="1"/>
          </p:cNvSpPr>
          <p:nvPr/>
        </p:nvSpPr>
        <p:spPr bwMode="auto">
          <a:xfrm flipV="1">
            <a:off x="2816225" y="4405313"/>
            <a:ext cx="1588" cy="79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9" name="Line 2081"/>
          <p:cNvSpPr>
            <a:spLocks noChangeShapeType="1"/>
          </p:cNvSpPr>
          <p:nvPr/>
        </p:nvSpPr>
        <p:spPr bwMode="auto">
          <a:xfrm flipV="1">
            <a:off x="2836863" y="4408488"/>
            <a:ext cx="1587" cy="4762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40" name="Line 2082"/>
          <p:cNvSpPr>
            <a:spLocks noChangeShapeType="1"/>
          </p:cNvSpPr>
          <p:nvPr/>
        </p:nvSpPr>
        <p:spPr bwMode="auto">
          <a:xfrm flipV="1">
            <a:off x="2840038" y="4403725"/>
            <a:ext cx="1587" cy="95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5" name="Group 689"/>
          <p:cNvGrpSpPr>
            <a:grpSpLocks/>
          </p:cNvGrpSpPr>
          <p:nvPr/>
        </p:nvGrpSpPr>
        <p:grpSpPr bwMode="auto">
          <a:xfrm>
            <a:off x="1371600" y="914400"/>
            <a:ext cx="1066800" cy="1092200"/>
            <a:chOff x="1447800" y="1638300"/>
            <a:chExt cx="1422400" cy="1397000"/>
          </a:xfrm>
        </p:grpSpPr>
        <p:sp>
          <p:nvSpPr>
            <p:cNvPr id="1344" name="Freeform 10"/>
            <p:cNvSpPr>
              <a:spLocks/>
            </p:cNvSpPr>
            <p:nvPr/>
          </p:nvSpPr>
          <p:spPr bwMode="auto">
            <a:xfrm>
              <a:off x="1524000" y="1638300"/>
              <a:ext cx="1225550" cy="609600"/>
            </a:xfrm>
            <a:custGeom>
              <a:avLst/>
              <a:gdLst>
                <a:gd name="T0" fmla="*/ 2147483647 w 772"/>
                <a:gd name="T1" fmla="*/ 2147483647 h 384"/>
                <a:gd name="T2" fmla="*/ 2147483647 w 772"/>
                <a:gd name="T3" fmla="*/ 2147483647 h 384"/>
                <a:gd name="T4" fmla="*/ 2147483647 w 772"/>
                <a:gd name="T5" fmla="*/ 2147483647 h 384"/>
                <a:gd name="T6" fmla="*/ 2147483647 w 772"/>
                <a:gd name="T7" fmla="*/ 2147483647 h 384"/>
                <a:gd name="T8" fmla="*/ 2147483647 w 772"/>
                <a:gd name="T9" fmla="*/ 2147483647 h 384"/>
                <a:gd name="T10" fmla="*/ 2147483647 w 772"/>
                <a:gd name="T11" fmla="*/ 0 h 384"/>
                <a:gd name="T12" fmla="*/ 2147483647 w 772"/>
                <a:gd name="T13" fmla="*/ 2147483647 h 384"/>
                <a:gd name="T14" fmla="*/ 2147483647 w 772"/>
                <a:gd name="T15" fmla="*/ 2147483647 h 384"/>
                <a:gd name="T16" fmla="*/ 2147483647 w 772"/>
                <a:gd name="T17" fmla="*/ 2147483647 h 384"/>
                <a:gd name="T18" fmla="*/ 2147483647 w 772"/>
                <a:gd name="T19" fmla="*/ 2147483647 h 384"/>
                <a:gd name="T20" fmla="*/ 2147483647 w 772"/>
                <a:gd name="T21" fmla="*/ 2147483647 h 384"/>
                <a:gd name="T22" fmla="*/ 2147483647 w 772"/>
                <a:gd name="T23" fmla="*/ 2147483647 h 384"/>
                <a:gd name="T24" fmla="*/ 2147483647 w 772"/>
                <a:gd name="T25" fmla="*/ 2147483647 h 384"/>
                <a:gd name="T26" fmla="*/ 2147483647 w 772"/>
                <a:gd name="T27" fmla="*/ 2147483647 h 384"/>
                <a:gd name="T28" fmla="*/ 2147483647 w 772"/>
                <a:gd name="T29" fmla="*/ 2147483647 h 384"/>
                <a:gd name="T30" fmla="*/ 2147483647 w 772"/>
                <a:gd name="T31" fmla="*/ 2147483647 h 384"/>
                <a:gd name="T32" fmla="*/ 2147483647 w 772"/>
                <a:gd name="T33" fmla="*/ 2147483647 h 384"/>
                <a:gd name="T34" fmla="*/ 2147483647 w 772"/>
                <a:gd name="T35" fmla="*/ 2147483647 h 384"/>
                <a:gd name="T36" fmla="*/ 2147483647 w 772"/>
                <a:gd name="T37" fmla="*/ 2147483647 h 384"/>
                <a:gd name="T38" fmla="*/ 2147483647 w 772"/>
                <a:gd name="T39" fmla="*/ 2147483647 h 384"/>
                <a:gd name="T40" fmla="*/ 2147483647 w 772"/>
                <a:gd name="T41" fmla="*/ 2147483647 h 384"/>
                <a:gd name="T42" fmla="*/ 2147483647 w 772"/>
                <a:gd name="T43" fmla="*/ 2147483647 h 384"/>
                <a:gd name="T44" fmla="*/ 2147483647 w 772"/>
                <a:gd name="T45" fmla="*/ 2147483647 h 384"/>
                <a:gd name="T46" fmla="*/ 2147483647 w 772"/>
                <a:gd name="T47" fmla="*/ 2147483647 h 384"/>
                <a:gd name="T48" fmla="*/ 2147483647 w 772"/>
                <a:gd name="T49" fmla="*/ 2147483647 h 384"/>
                <a:gd name="T50" fmla="*/ 2147483647 w 772"/>
                <a:gd name="T51" fmla="*/ 2147483647 h 384"/>
                <a:gd name="T52" fmla="*/ 2147483647 w 772"/>
                <a:gd name="T53" fmla="*/ 2147483647 h 384"/>
                <a:gd name="T54" fmla="*/ 2147483647 w 772"/>
                <a:gd name="T55" fmla="*/ 2147483647 h 384"/>
                <a:gd name="T56" fmla="*/ 2147483647 w 772"/>
                <a:gd name="T57" fmla="*/ 2147483647 h 384"/>
                <a:gd name="T58" fmla="*/ 2147483647 w 772"/>
                <a:gd name="T59" fmla="*/ 2147483647 h 384"/>
                <a:gd name="T60" fmla="*/ 2147483647 w 772"/>
                <a:gd name="T61" fmla="*/ 2147483647 h 384"/>
                <a:gd name="T62" fmla="*/ 2147483647 w 772"/>
                <a:gd name="T63" fmla="*/ 2147483647 h 384"/>
                <a:gd name="T64" fmla="*/ 2147483647 w 772"/>
                <a:gd name="T65" fmla="*/ 2147483647 h 384"/>
                <a:gd name="T66" fmla="*/ 2147483647 w 772"/>
                <a:gd name="T67" fmla="*/ 2147483647 h 384"/>
                <a:gd name="T68" fmla="*/ 2147483647 w 772"/>
                <a:gd name="T69" fmla="*/ 2147483647 h 384"/>
                <a:gd name="T70" fmla="*/ 2147483647 w 772"/>
                <a:gd name="T71" fmla="*/ 2147483647 h 384"/>
                <a:gd name="T72" fmla="*/ 2147483647 w 772"/>
                <a:gd name="T73" fmla="*/ 2147483647 h 3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72"/>
                <a:gd name="T112" fmla="*/ 0 h 384"/>
                <a:gd name="T113" fmla="*/ 772 w 772"/>
                <a:gd name="T114" fmla="*/ 384 h 3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72" h="384">
                  <a:moveTo>
                    <a:pt x="29" y="218"/>
                  </a:moveTo>
                  <a:cubicBezTo>
                    <a:pt x="129" y="54"/>
                    <a:pt x="0" y="238"/>
                    <a:pt x="132" y="128"/>
                  </a:cubicBezTo>
                  <a:cubicBezTo>
                    <a:pt x="140" y="121"/>
                    <a:pt x="133" y="106"/>
                    <a:pt x="138" y="96"/>
                  </a:cubicBezTo>
                  <a:cubicBezTo>
                    <a:pt x="145" y="81"/>
                    <a:pt x="161" y="72"/>
                    <a:pt x="170" y="58"/>
                  </a:cubicBezTo>
                  <a:cubicBezTo>
                    <a:pt x="172" y="47"/>
                    <a:pt x="168" y="32"/>
                    <a:pt x="177" y="26"/>
                  </a:cubicBezTo>
                  <a:cubicBezTo>
                    <a:pt x="189" y="17"/>
                    <a:pt x="274" y="3"/>
                    <a:pt x="292" y="0"/>
                  </a:cubicBezTo>
                  <a:cubicBezTo>
                    <a:pt x="300" y="2"/>
                    <a:pt x="311" y="1"/>
                    <a:pt x="317" y="7"/>
                  </a:cubicBezTo>
                  <a:cubicBezTo>
                    <a:pt x="325" y="15"/>
                    <a:pt x="325" y="29"/>
                    <a:pt x="330" y="39"/>
                  </a:cubicBezTo>
                  <a:cubicBezTo>
                    <a:pt x="346" y="71"/>
                    <a:pt x="370" y="97"/>
                    <a:pt x="388" y="128"/>
                  </a:cubicBezTo>
                  <a:cubicBezTo>
                    <a:pt x="400" y="180"/>
                    <a:pt x="428" y="210"/>
                    <a:pt x="394" y="263"/>
                  </a:cubicBezTo>
                  <a:cubicBezTo>
                    <a:pt x="381" y="303"/>
                    <a:pt x="381" y="306"/>
                    <a:pt x="337" y="314"/>
                  </a:cubicBezTo>
                  <a:cubicBezTo>
                    <a:pt x="226" y="305"/>
                    <a:pt x="263" y="329"/>
                    <a:pt x="234" y="250"/>
                  </a:cubicBezTo>
                  <a:cubicBezTo>
                    <a:pt x="236" y="237"/>
                    <a:pt x="237" y="224"/>
                    <a:pt x="241" y="211"/>
                  </a:cubicBezTo>
                  <a:cubicBezTo>
                    <a:pt x="243" y="204"/>
                    <a:pt x="251" y="199"/>
                    <a:pt x="253" y="192"/>
                  </a:cubicBezTo>
                  <a:cubicBezTo>
                    <a:pt x="265" y="145"/>
                    <a:pt x="260" y="57"/>
                    <a:pt x="317" y="39"/>
                  </a:cubicBezTo>
                  <a:cubicBezTo>
                    <a:pt x="353" y="49"/>
                    <a:pt x="390" y="55"/>
                    <a:pt x="426" y="64"/>
                  </a:cubicBezTo>
                  <a:cubicBezTo>
                    <a:pt x="472" y="76"/>
                    <a:pt x="512" y="106"/>
                    <a:pt x="554" y="128"/>
                  </a:cubicBezTo>
                  <a:cubicBezTo>
                    <a:pt x="569" y="196"/>
                    <a:pt x="548" y="130"/>
                    <a:pt x="580" y="179"/>
                  </a:cubicBezTo>
                  <a:cubicBezTo>
                    <a:pt x="584" y="185"/>
                    <a:pt x="593" y="231"/>
                    <a:pt x="593" y="231"/>
                  </a:cubicBezTo>
                  <a:cubicBezTo>
                    <a:pt x="582" y="299"/>
                    <a:pt x="564" y="322"/>
                    <a:pt x="497" y="333"/>
                  </a:cubicBezTo>
                  <a:cubicBezTo>
                    <a:pt x="457" y="328"/>
                    <a:pt x="419" y="320"/>
                    <a:pt x="381" y="307"/>
                  </a:cubicBezTo>
                  <a:cubicBezTo>
                    <a:pt x="347" y="262"/>
                    <a:pt x="342" y="200"/>
                    <a:pt x="394" y="167"/>
                  </a:cubicBezTo>
                  <a:cubicBezTo>
                    <a:pt x="398" y="160"/>
                    <a:pt x="400" y="151"/>
                    <a:pt x="407" y="147"/>
                  </a:cubicBezTo>
                  <a:cubicBezTo>
                    <a:pt x="418" y="140"/>
                    <a:pt x="432" y="139"/>
                    <a:pt x="445" y="135"/>
                  </a:cubicBezTo>
                  <a:cubicBezTo>
                    <a:pt x="478" y="123"/>
                    <a:pt x="508" y="108"/>
                    <a:pt x="541" y="96"/>
                  </a:cubicBezTo>
                  <a:cubicBezTo>
                    <a:pt x="609" y="103"/>
                    <a:pt x="612" y="94"/>
                    <a:pt x="644" y="141"/>
                  </a:cubicBezTo>
                  <a:cubicBezTo>
                    <a:pt x="654" y="172"/>
                    <a:pt x="672" y="199"/>
                    <a:pt x="682" y="231"/>
                  </a:cubicBezTo>
                  <a:cubicBezTo>
                    <a:pt x="680" y="271"/>
                    <a:pt x="689" y="314"/>
                    <a:pt x="676" y="352"/>
                  </a:cubicBezTo>
                  <a:cubicBezTo>
                    <a:pt x="670" y="369"/>
                    <a:pt x="631" y="384"/>
                    <a:pt x="631" y="384"/>
                  </a:cubicBezTo>
                  <a:cubicBezTo>
                    <a:pt x="594" y="362"/>
                    <a:pt x="566" y="350"/>
                    <a:pt x="541" y="314"/>
                  </a:cubicBezTo>
                  <a:cubicBezTo>
                    <a:pt x="537" y="300"/>
                    <a:pt x="523" y="289"/>
                    <a:pt x="522" y="275"/>
                  </a:cubicBezTo>
                  <a:cubicBezTo>
                    <a:pt x="520" y="240"/>
                    <a:pt x="528" y="166"/>
                    <a:pt x="567" y="154"/>
                  </a:cubicBezTo>
                  <a:cubicBezTo>
                    <a:pt x="579" y="145"/>
                    <a:pt x="586" y="130"/>
                    <a:pt x="599" y="122"/>
                  </a:cubicBezTo>
                  <a:cubicBezTo>
                    <a:pt x="631" y="101"/>
                    <a:pt x="676" y="112"/>
                    <a:pt x="714" y="109"/>
                  </a:cubicBezTo>
                  <a:cubicBezTo>
                    <a:pt x="708" y="105"/>
                    <a:pt x="687" y="97"/>
                    <a:pt x="695" y="96"/>
                  </a:cubicBezTo>
                  <a:cubicBezTo>
                    <a:pt x="714" y="93"/>
                    <a:pt x="734" y="100"/>
                    <a:pt x="753" y="103"/>
                  </a:cubicBezTo>
                  <a:cubicBezTo>
                    <a:pt x="760" y="104"/>
                    <a:pt x="772" y="109"/>
                    <a:pt x="772" y="109"/>
                  </a:cubicBezTo>
                </a:path>
              </a:pathLst>
            </a:custGeom>
            <a:noFill/>
            <a:ln w="38100" cmpd="sng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5" name="Freeform 4"/>
            <p:cNvSpPr>
              <a:spLocks/>
            </p:cNvSpPr>
            <p:nvPr/>
          </p:nvSpPr>
          <p:spPr bwMode="auto">
            <a:xfrm>
              <a:off x="1574800" y="1765300"/>
              <a:ext cx="1295400" cy="1270000"/>
            </a:xfrm>
            <a:custGeom>
              <a:avLst/>
              <a:gdLst>
                <a:gd name="T0" fmla="*/ 2147483647 w 816"/>
                <a:gd name="T1" fmla="*/ 2147483647 h 800"/>
                <a:gd name="T2" fmla="*/ 2147483647 w 816"/>
                <a:gd name="T3" fmla="*/ 2147483647 h 800"/>
                <a:gd name="T4" fmla="*/ 2147483647 w 816"/>
                <a:gd name="T5" fmla="*/ 2147483647 h 800"/>
                <a:gd name="T6" fmla="*/ 2147483647 w 816"/>
                <a:gd name="T7" fmla="*/ 2147483647 h 800"/>
                <a:gd name="T8" fmla="*/ 2147483647 w 816"/>
                <a:gd name="T9" fmla="*/ 2147483647 h 800"/>
                <a:gd name="T10" fmla="*/ 2147483647 w 816"/>
                <a:gd name="T11" fmla="*/ 2147483647 h 800"/>
                <a:gd name="T12" fmla="*/ 2147483647 w 816"/>
                <a:gd name="T13" fmla="*/ 2147483647 h 800"/>
                <a:gd name="T14" fmla="*/ 2147483647 w 816"/>
                <a:gd name="T15" fmla="*/ 2147483647 h 800"/>
                <a:gd name="T16" fmla="*/ 2147483647 w 816"/>
                <a:gd name="T17" fmla="*/ 2147483647 h 800"/>
                <a:gd name="T18" fmla="*/ 2147483647 w 816"/>
                <a:gd name="T19" fmla="*/ 2147483647 h 800"/>
                <a:gd name="T20" fmla="*/ 2147483647 w 816"/>
                <a:gd name="T21" fmla="*/ 2147483647 h 800"/>
                <a:gd name="T22" fmla="*/ 2147483647 w 816"/>
                <a:gd name="T23" fmla="*/ 2147483647 h 800"/>
                <a:gd name="T24" fmla="*/ 2147483647 w 816"/>
                <a:gd name="T25" fmla="*/ 2147483647 h 800"/>
                <a:gd name="T26" fmla="*/ 2147483647 w 816"/>
                <a:gd name="T27" fmla="*/ 2147483647 h 800"/>
                <a:gd name="T28" fmla="*/ 2147483647 w 816"/>
                <a:gd name="T29" fmla="*/ 2147483647 h 800"/>
                <a:gd name="T30" fmla="*/ 2147483647 w 816"/>
                <a:gd name="T31" fmla="*/ 2147483647 h 800"/>
                <a:gd name="T32" fmla="*/ 2147483647 w 816"/>
                <a:gd name="T33" fmla="*/ 2147483647 h 800"/>
                <a:gd name="T34" fmla="*/ 2147483647 w 816"/>
                <a:gd name="T35" fmla="*/ 2147483647 h 800"/>
                <a:gd name="T36" fmla="*/ 2147483647 w 816"/>
                <a:gd name="T37" fmla="*/ 2147483647 h 800"/>
                <a:gd name="T38" fmla="*/ 2147483647 w 816"/>
                <a:gd name="T39" fmla="*/ 2147483647 h 8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16"/>
                <a:gd name="T61" fmla="*/ 0 h 800"/>
                <a:gd name="T62" fmla="*/ 816 w 816"/>
                <a:gd name="T63" fmla="*/ 800 h 8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16" h="800">
                  <a:moveTo>
                    <a:pt x="64" y="544"/>
                  </a:moveTo>
                  <a:cubicBezTo>
                    <a:pt x="204" y="420"/>
                    <a:pt x="344" y="296"/>
                    <a:pt x="352" y="304"/>
                  </a:cubicBezTo>
                  <a:cubicBezTo>
                    <a:pt x="360" y="312"/>
                    <a:pt x="168" y="592"/>
                    <a:pt x="112" y="592"/>
                  </a:cubicBezTo>
                  <a:cubicBezTo>
                    <a:pt x="56" y="592"/>
                    <a:pt x="0" y="376"/>
                    <a:pt x="16" y="304"/>
                  </a:cubicBezTo>
                  <a:cubicBezTo>
                    <a:pt x="32" y="232"/>
                    <a:pt x="136" y="112"/>
                    <a:pt x="208" y="160"/>
                  </a:cubicBezTo>
                  <a:cubicBezTo>
                    <a:pt x="280" y="208"/>
                    <a:pt x="456" y="552"/>
                    <a:pt x="448" y="592"/>
                  </a:cubicBezTo>
                  <a:cubicBezTo>
                    <a:pt x="440" y="632"/>
                    <a:pt x="184" y="480"/>
                    <a:pt x="160" y="400"/>
                  </a:cubicBezTo>
                  <a:cubicBezTo>
                    <a:pt x="136" y="320"/>
                    <a:pt x="224" y="112"/>
                    <a:pt x="304" y="112"/>
                  </a:cubicBezTo>
                  <a:cubicBezTo>
                    <a:pt x="384" y="112"/>
                    <a:pt x="672" y="328"/>
                    <a:pt x="640" y="400"/>
                  </a:cubicBezTo>
                  <a:cubicBezTo>
                    <a:pt x="608" y="472"/>
                    <a:pt x="200" y="592"/>
                    <a:pt x="112" y="544"/>
                  </a:cubicBezTo>
                  <a:cubicBezTo>
                    <a:pt x="24" y="496"/>
                    <a:pt x="72" y="128"/>
                    <a:pt x="112" y="112"/>
                  </a:cubicBezTo>
                  <a:cubicBezTo>
                    <a:pt x="152" y="96"/>
                    <a:pt x="296" y="336"/>
                    <a:pt x="352" y="448"/>
                  </a:cubicBezTo>
                  <a:cubicBezTo>
                    <a:pt x="408" y="560"/>
                    <a:pt x="424" y="800"/>
                    <a:pt x="448" y="784"/>
                  </a:cubicBezTo>
                  <a:cubicBezTo>
                    <a:pt x="472" y="768"/>
                    <a:pt x="504" y="432"/>
                    <a:pt x="496" y="352"/>
                  </a:cubicBezTo>
                  <a:cubicBezTo>
                    <a:pt x="488" y="272"/>
                    <a:pt x="400" y="256"/>
                    <a:pt x="400" y="304"/>
                  </a:cubicBezTo>
                  <a:cubicBezTo>
                    <a:pt x="400" y="352"/>
                    <a:pt x="464" y="608"/>
                    <a:pt x="496" y="640"/>
                  </a:cubicBezTo>
                  <a:cubicBezTo>
                    <a:pt x="528" y="672"/>
                    <a:pt x="576" y="592"/>
                    <a:pt x="592" y="496"/>
                  </a:cubicBezTo>
                  <a:cubicBezTo>
                    <a:pt x="608" y="400"/>
                    <a:pt x="560" y="128"/>
                    <a:pt x="592" y="64"/>
                  </a:cubicBezTo>
                  <a:cubicBezTo>
                    <a:pt x="624" y="0"/>
                    <a:pt x="752" y="88"/>
                    <a:pt x="784" y="112"/>
                  </a:cubicBezTo>
                  <a:cubicBezTo>
                    <a:pt x="816" y="136"/>
                    <a:pt x="800" y="172"/>
                    <a:pt x="784" y="208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6" name="Freeform 6"/>
            <p:cNvSpPr>
              <a:spLocks/>
            </p:cNvSpPr>
            <p:nvPr/>
          </p:nvSpPr>
          <p:spPr bwMode="auto">
            <a:xfrm>
              <a:off x="1447800" y="2019300"/>
              <a:ext cx="1327150" cy="682625"/>
            </a:xfrm>
            <a:custGeom>
              <a:avLst/>
              <a:gdLst>
                <a:gd name="T0" fmla="*/ 2147483647 w 836"/>
                <a:gd name="T1" fmla="*/ 2147483647 h 430"/>
                <a:gd name="T2" fmla="*/ 2147483647 w 836"/>
                <a:gd name="T3" fmla="*/ 2147483647 h 430"/>
                <a:gd name="T4" fmla="*/ 2147483647 w 836"/>
                <a:gd name="T5" fmla="*/ 2147483647 h 430"/>
                <a:gd name="T6" fmla="*/ 2147483647 w 836"/>
                <a:gd name="T7" fmla="*/ 2147483647 h 430"/>
                <a:gd name="T8" fmla="*/ 2147483647 w 836"/>
                <a:gd name="T9" fmla="*/ 2147483647 h 430"/>
                <a:gd name="T10" fmla="*/ 2147483647 w 836"/>
                <a:gd name="T11" fmla="*/ 2147483647 h 430"/>
                <a:gd name="T12" fmla="*/ 2147483647 w 836"/>
                <a:gd name="T13" fmla="*/ 2147483647 h 430"/>
                <a:gd name="T14" fmla="*/ 2147483647 w 836"/>
                <a:gd name="T15" fmla="*/ 2147483647 h 430"/>
                <a:gd name="T16" fmla="*/ 2147483647 w 836"/>
                <a:gd name="T17" fmla="*/ 2147483647 h 430"/>
                <a:gd name="T18" fmla="*/ 2147483647 w 836"/>
                <a:gd name="T19" fmla="*/ 2147483647 h 430"/>
                <a:gd name="T20" fmla="*/ 2147483647 w 836"/>
                <a:gd name="T21" fmla="*/ 2147483647 h 430"/>
                <a:gd name="T22" fmla="*/ 2147483647 w 836"/>
                <a:gd name="T23" fmla="*/ 2147483647 h 430"/>
                <a:gd name="T24" fmla="*/ 2147483647 w 836"/>
                <a:gd name="T25" fmla="*/ 2147483647 h 430"/>
                <a:gd name="T26" fmla="*/ 2147483647 w 836"/>
                <a:gd name="T27" fmla="*/ 2147483647 h 430"/>
                <a:gd name="T28" fmla="*/ 2147483647 w 836"/>
                <a:gd name="T29" fmla="*/ 2147483647 h 430"/>
                <a:gd name="T30" fmla="*/ 2147483647 w 836"/>
                <a:gd name="T31" fmla="*/ 2147483647 h 430"/>
                <a:gd name="T32" fmla="*/ 2147483647 w 836"/>
                <a:gd name="T33" fmla="*/ 2147483647 h 430"/>
                <a:gd name="T34" fmla="*/ 2147483647 w 836"/>
                <a:gd name="T35" fmla="*/ 2147483647 h 430"/>
                <a:gd name="T36" fmla="*/ 2147483647 w 836"/>
                <a:gd name="T37" fmla="*/ 2147483647 h 430"/>
                <a:gd name="T38" fmla="*/ 2147483647 w 836"/>
                <a:gd name="T39" fmla="*/ 2147483647 h 430"/>
                <a:gd name="T40" fmla="*/ 2147483647 w 836"/>
                <a:gd name="T41" fmla="*/ 2147483647 h 430"/>
                <a:gd name="T42" fmla="*/ 2147483647 w 836"/>
                <a:gd name="T43" fmla="*/ 2147483647 h 430"/>
                <a:gd name="T44" fmla="*/ 2147483647 w 836"/>
                <a:gd name="T45" fmla="*/ 2147483647 h 430"/>
                <a:gd name="T46" fmla="*/ 2147483647 w 836"/>
                <a:gd name="T47" fmla="*/ 2147483647 h 430"/>
                <a:gd name="T48" fmla="*/ 2147483647 w 836"/>
                <a:gd name="T49" fmla="*/ 2147483647 h 430"/>
                <a:gd name="T50" fmla="*/ 2147483647 w 836"/>
                <a:gd name="T51" fmla="*/ 2147483647 h 430"/>
                <a:gd name="T52" fmla="*/ 2147483647 w 836"/>
                <a:gd name="T53" fmla="*/ 2147483647 h 430"/>
                <a:gd name="T54" fmla="*/ 2147483647 w 836"/>
                <a:gd name="T55" fmla="*/ 2147483647 h 430"/>
                <a:gd name="T56" fmla="*/ 2147483647 w 836"/>
                <a:gd name="T57" fmla="*/ 2147483647 h 430"/>
                <a:gd name="T58" fmla="*/ 2147483647 w 836"/>
                <a:gd name="T59" fmla="*/ 2147483647 h 430"/>
                <a:gd name="T60" fmla="*/ 2147483647 w 836"/>
                <a:gd name="T61" fmla="*/ 2147483647 h 430"/>
                <a:gd name="T62" fmla="*/ 2147483647 w 836"/>
                <a:gd name="T63" fmla="*/ 2147483647 h 430"/>
                <a:gd name="T64" fmla="*/ 2147483647 w 836"/>
                <a:gd name="T65" fmla="*/ 2147483647 h 4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36"/>
                <a:gd name="T100" fmla="*/ 0 h 430"/>
                <a:gd name="T101" fmla="*/ 836 w 836"/>
                <a:gd name="T102" fmla="*/ 430 h 43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36" h="430">
                  <a:moveTo>
                    <a:pt x="93" y="231"/>
                  </a:moveTo>
                  <a:cubicBezTo>
                    <a:pt x="97" y="214"/>
                    <a:pt x="95" y="194"/>
                    <a:pt x="106" y="180"/>
                  </a:cubicBezTo>
                  <a:cubicBezTo>
                    <a:pt x="126" y="154"/>
                    <a:pt x="179" y="134"/>
                    <a:pt x="208" y="122"/>
                  </a:cubicBezTo>
                  <a:cubicBezTo>
                    <a:pt x="290" y="127"/>
                    <a:pt x="333" y="137"/>
                    <a:pt x="407" y="154"/>
                  </a:cubicBezTo>
                  <a:cubicBezTo>
                    <a:pt x="442" y="176"/>
                    <a:pt x="482" y="206"/>
                    <a:pt x="522" y="218"/>
                  </a:cubicBezTo>
                  <a:cubicBezTo>
                    <a:pt x="545" y="265"/>
                    <a:pt x="570" y="316"/>
                    <a:pt x="599" y="359"/>
                  </a:cubicBezTo>
                  <a:cubicBezTo>
                    <a:pt x="586" y="391"/>
                    <a:pt x="594" y="389"/>
                    <a:pt x="567" y="404"/>
                  </a:cubicBezTo>
                  <a:cubicBezTo>
                    <a:pt x="550" y="413"/>
                    <a:pt x="516" y="430"/>
                    <a:pt x="516" y="430"/>
                  </a:cubicBezTo>
                  <a:cubicBezTo>
                    <a:pt x="490" y="428"/>
                    <a:pt x="465" y="426"/>
                    <a:pt x="439" y="423"/>
                  </a:cubicBezTo>
                  <a:cubicBezTo>
                    <a:pt x="428" y="422"/>
                    <a:pt x="416" y="424"/>
                    <a:pt x="407" y="417"/>
                  </a:cubicBezTo>
                  <a:cubicBezTo>
                    <a:pt x="377" y="394"/>
                    <a:pt x="350" y="299"/>
                    <a:pt x="324" y="263"/>
                  </a:cubicBezTo>
                  <a:cubicBezTo>
                    <a:pt x="315" y="208"/>
                    <a:pt x="313" y="157"/>
                    <a:pt x="349" y="110"/>
                  </a:cubicBezTo>
                  <a:cubicBezTo>
                    <a:pt x="355" y="89"/>
                    <a:pt x="361" y="67"/>
                    <a:pt x="368" y="46"/>
                  </a:cubicBezTo>
                  <a:cubicBezTo>
                    <a:pt x="370" y="39"/>
                    <a:pt x="375" y="26"/>
                    <a:pt x="375" y="26"/>
                  </a:cubicBezTo>
                  <a:cubicBezTo>
                    <a:pt x="423" y="33"/>
                    <a:pt x="444" y="30"/>
                    <a:pt x="477" y="65"/>
                  </a:cubicBezTo>
                  <a:cubicBezTo>
                    <a:pt x="442" y="71"/>
                    <a:pt x="420" y="68"/>
                    <a:pt x="400" y="97"/>
                  </a:cubicBezTo>
                  <a:cubicBezTo>
                    <a:pt x="405" y="180"/>
                    <a:pt x="438" y="287"/>
                    <a:pt x="375" y="353"/>
                  </a:cubicBezTo>
                  <a:cubicBezTo>
                    <a:pt x="373" y="361"/>
                    <a:pt x="373" y="371"/>
                    <a:pt x="368" y="378"/>
                  </a:cubicBezTo>
                  <a:cubicBezTo>
                    <a:pt x="358" y="390"/>
                    <a:pt x="302" y="396"/>
                    <a:pt x="292" y="398"/>
                  </a:cubicBezTo>
                  <a:cubicBezTo>
                    <a:pt x="268" y="396"/>
                    <a:pt x="244" y="399"/>
                    <a:pt x="221" y="391"/>
                  </a:cubicBezTo>
                  <a:cubicBezTo>
                    <a:pt x="190" y="381"/>
                    <a:pt x="149" y="272"/>
                    <a:pt x="132" y="244"/>
                  </a:cubicBezTo>
                  <a:cubicBezTo>
                    <a:pt x="125" y="214"/>
                    <a:pt x="120" y="194"/>
                    <a:pt x="106" y="167"/>
                  </a:cubicBezTo>
                  <a:cubicBezTo>
                    <a:pt x="112" y="108"/>
                    <a:pt x="120" y="85"/>
                    <a:pt x="151" y="39"/>
                  </a:cubicBezTo>
                  <a:cubicBezTo>
                    <a:pt x="160" y="12"/>
                    <a:pt x="176" y="14"/>
                    <a:pt x="202" y="1"/>
                  </a:cubicBezTo>
                  <a:cubicBezTo>
                    <a:pt x="259" y="10"/>
                    <a:pt x="256" y="22"/>
                    <a:pt x="285" y="65"/>
                  </a:cubicBezTo>
                  <a:cubicBezTo>
                    <a:pt x="287" y="76"/>
                    <a:pt x="296" y="87"/>
                    <a:pt x="292" y="97"/>
                  </a:cubicBezTo>
                  <a:cubicBezTo>
                    <a:pt x="290" y="104"/>
                    <a:pt x="274" y="96"/>
                    <a:pt x="272" y="103"/>
                  </a:cubicBezTo>
                  <a:cubicBezTo>
                    <a:pt x="256" y="160"/>
                    <a:pt x="280" y="268"/>
                    <a:pt x="215" y="302"/>
                  </a:cubicBezTo>
                  <a:cubicBezTo>
                    <a:pt x="199" y="332"/>
                    <a:pt x="197" y="344"/>
                    <a:pt x="164" y="353"/>
                  </a:cubicBezTo>
                  <a:cubicBezTo>
                    <a:pt x="139" y="422"/>
                    <a:pt x="57" y="322"/>
                    <a:pt x="36" y="289"/>
                  </a:cubicBezTo>
                  <a:cubicBezTo>
                    <a:pt x="24" y="243"/>
                    <a:pt x="0" y="204"/>
                    <a:pt x="23" y="154"/>
                  </a:cubicBezTo>
                  <a:cubicBezTo>
                    <a:pt x="29" y="140"/>
                    <a:pt x="48" y="137"/>
                    <a:pt x="61" y="129"/>
                  </a:cubicBezTo>
                  <a:cubicBezTo>
                    <a:pt x="67" y="125"/>
                    <a:pt x="80" y="116"/>
                    <a:pt x="80" y="116"/>
                  </a:cubicBezTo>
                  <a:cubicBezTo>
                    <a:pt x="164" y="137"/>
                    <a:pt x="268" y="160"/>
                    <a:pt x="324" y="231"/>
                  </a:cubicBezTo>
                  <a:cubicBezTo>
                    <a:pt x="320" y="237"/>
                    <a:pt x="312" y="242"/>
                    <a:pt x="311" y="250"/>
                  </a:cubicBezTo>
                  <a:cubicBezTo>
                    <a:pt x="310" y="257"/>
                    <a:pt x="314" y="264"/>
                    <a:pt x="317" y="270"/>
                  </a:cubicBezTo>
                  <a:cubicBezTo>
                    <a:pt x="334" y="309"/>
                    <a:pt x="347" y="299"/>
                    <a:pt x="279" y="282"/>
                  </a:cubicBezTo>
                  <a:cubicBezTo>
                    <a:pt x="287" y="291"/>
                    <a:pt x="295" y="300"/>
                    <a:pt x="304" y="308"/>
                  </a:cubicBezTo>
                  <a:cubicBezTo>
                    <a:pt x="318" y="320"/>
                    <a:pt x="349" y="340"/>
                    <a:pt x="349" y="340"/>
                  </a:cubicBezTo>
                  <a:cubicBezTo>
                    <a:pt x="381" y="318"/>
                    <a:pt x="451" y="338"/>
                    <a:pt x="484" y="340"/>
                  </a:cubicBezTo>
                  <a:cubicBezTo>
                    <a:pt x="529" y="338"/>
                    <a:pt x="574" y="340"/>
                    <a:pt x="618" y="334"/>
                  </a:cubicBezTo>
                  <a:cubicBezTo>
                    <a:pt x="630" y="333"/>
                    <a:pt x="666" y="309"/>
                    <a:pt x="676" y="302"/>
                  </a:cubicBezTo>
                  <a:cubicBezTo>
                    <a:pt x="689" y="294"/>
                    <a:pt x="714" y="276"/>
                    <a:pt x="714" y="276"/>
                  </a:cubicBezTo>
                  <a:cubicBezTo>
                    <a:pt x="744" y="202"/>
                    <a:pt x="703" y="98"/>
                    <a:pt x="644" y="46"/>
                  </a:cubicBezTo>
                  <a:cubicBezTo>
                    <a:pt x="611" y="17"/>
                    <a:pt x="601" y="19"/>
                    <a:pt x="560" y="7"/>
                  </a:cubicBezTo>
                  <a:cubicBezTo>
                    <a:pt x="534" y="14"/>
                    <a:pt x="477" y="24"/>
                    <a:pt x="452" y="46"/>
                  </a:cubicBezTo>
                  <a:cubicBezTo>
                    <a:pt x="434" y="62"/>
                    <a:pt x="433" y="119"/>
                    <a:pt x="413" y="148"/>
                  </a:cubicBezTo>
                  <a:cubicBezTo>
                    <a:pt x="403" y="179"/>
                    <a:pt x="387" y="191"/>
                    <a:pt x="356" y="199"/>
                  </a:cubicBezTo>
                  <a:cubicBezTo>
                    <a:pt x="334" y="260"/>
                    <a:pt x="341" y="320"/>
                    <a:pt x="394" y="359"/>
                  </a:cubicBezTo>
                  <a:cubicBezTo>
                    <a:pt x="443" y="349"/>
                    <a:pt x="481" y="335"/>
                    <a:pt x="528" y="321"/>
                  </a:cubicBezTo>
                  <a:cubicBezTo>
                    <a:pt x="563" y="296"/>
                    <a:pt x="573" y="266"/>
                    <a:pt x="586" y="225"/>
                  </a:cubicBezTo>
                  <a:cubicBezTo>
                    <a:pt x="582" y="211"/>
                    <a:pt x="579" y="197"/>
                    <a:pt x="567" y="186"/>
                  </a:cubicBezTo>
                  <a:cubicBezTo>
                    <a:pt x="553" y="174"/>
                    <a:pt x="522" y="154"/>
                    <a:pt x="522" y="154"/>
                  </a:cubicBezTo>
                  <a:cubicBezTo>
                    <a:pt x="518" y="155"/>
                    <a:pt x="474" y="160"/>
                    <a:pt x="471" y="174"/>
                  </a:cubicBezTo>
                  <a:cubicBezTo>
                    <a:pt x="460" y="224"/>
                    <a:pt x="501" y="253"/>
                    <a:pt x="541" y="263"/>
                  </a:cubicBezTo>
                  <a:cubicBezTo>
                    <a:pt x="582" y="250"/>
                    <a:pt x="540" y="269"/>
                    <a:pt x="567" y="231"/>
                  </a:cubicBezTo>
                  <a:cubicBezTo>
                    <a:pt x="572" y="225"/>
                    <a:pt x="604" y="204"/>
                    <a:pt x="612" y="199"/>
                  </a:cubicBezTo>
                  <a:cubicBezTo>
                    <a:pt x="625" y="158"/>
                    <a:pt x="586" y="107"/>
                    <a:pt x="554" y="84"/>
                  </a:cubicBezTo>
                  <a:cubicBezTo>
                    <a:pt x="548" y="65"/>
                    <a:pt x="541" y="46"/>
                    <a:pt x="535" y="26"/>
                  </a:cubicBezTo>
                  <a:cubicBezTo>
                    <a:pt x="576" y="0"/>
                    <a:pt x="624" y="23"/>
                    <a:pt x="669" y="33"/>
                  </a:cubicBezTo>
                  <a:cubicBezTo>
                    <a:pt x="682" y="42"/>
                    <a:pt x="698" y="46"/>
                    <a:pt x="708" y="58"/>
                  </a:cubicBezTo>
                  <a:cubicBezTo>
                    <a:pt x="712" y="63"/>
                    <a:pt x="710" y="73"/>
                    <a:pt x="714" y="78"/>
                  </a:cubicBezTo>
                  <a:cubicBezTo>
                    <a:pt x="725" y="91"/>
                    <a:pt x="740" y="98"/>
                    <a:pt x="752" y="110"/>
                  </a:cubicBezTo>
                  <a:cubicBezTo>
                    <a:pt x="760" y="117"/>
                    <a:pt x="765" y="127"/>
                    <a:pt x="772" y="135"/>
                  </a:cubicBezTo>
                  <a:cubicBezTo>
                    <a:pt x="817" y="124"/>
                    <a:pt x="795" y="108"/>
                    <a:pt x="816" y="71"/>
                  </a:cubicBezTo>
                  <a:cubicBezTo>
                    <a:pt x="820" y="64"/>
                    <a:pt x="825" y="59"/>
                    <a:pt x="829" y="52"/>
                  </a:cubicBezTo>
                  <a:cubicBezTo>
                    <a:pt x="832" y="46"/>
                    <a:pt x="836" y="33"/>
                    <a:pt x="836" y="33"/>
                  </a:cubicBezTo>
                </a:path>
              </a:pathLst>
            </a:custGeom>
            <a:noFill/>
            <a:ln w="38100" cmpd="sng">
              <a:solidFill>
                <a:srgbClr val="F400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7" name="Freeform 7"/>
            <p:cNvSpPr>
              <a:spLocks/>
            </p:cNvSpPr>
            <p:nvPr/>
          </p:nvSpPr>
          <p:spPr bwMode="auto">
            <a:xfrm rot="-2184741">
              <a:off x="1524000" y="1790700"/>
              <a:ext cx="1271588" cy="1189038"/>
            </a:xfrm>
            <a:custGeom>
              <a:avLst/>
              <a:gdLst>
                <a:gd name="T0" fmla="*/ 2147483647 w 801"/>
                <a:gd name="T1" fmla="*/ 2147483647 h 749"/>
                <a:gd name="T2" fmla="*/ 2147483647 w 801"/>
                <a:gd name="T3" fmla="*/ 2147483647 h 749"/>
                <a:gd name="T4" fmla="*/ 2147483647 w 801"/>
                <a:gd name="T5" fmla="*/ 2147483647 h 749"/>
                <a:gd name="T6" fmla="*/ 2147483647 w 801"/>
                <a:gd name="T7" fmla="*/ 2147483647 h 749"/>
                <a:gd name="T8" fmla="*/ 2147483647 w 801"/>
                <a:gd name="T9" fmla="*/ 2147483647 h 749"/>
                <a:gd name="T10" fmla="*/ 2147483647 w 801"/>
                <a:gd name="T11" fmla="*/ 2147483647 h 749"/>
                <a:gd name="T12" fmla="*/ 2147483647 w 801"/>
                <a:gd name="T13" fmla="*/ 2147483647 h 749"/>
                <a:gd name="T14" fmla="*/ 2147483647 w 801"/>
                <a:gd name="T15" fmla="*/ 2147483647 h 749"/>
                <a:gd name="T16" fmla="*/ 2147483647 w 801"/>
                <a:gd name="T17" fmla="*/ 2147483647 h 749"/>
                <a:gd name="T18" fmla="*/ 2147483647 w 801"/>
                <a:gd name="T19" fmla="*/ 2147483647 h 749"/>
                <a:gd name="T20" fmla="*/ 2147483647 w 801"/>
                <a:gd name="T21" fmla="*/ 2147483647 h 749"/>
                <a:gd name="T22" fmla="*/ 2147483647 w 801"/>
                <a:gd name="T23" fmla="*/ 2147483647 h 749"/>
                <a:gd name="T24" fmla="*/ 2147483647 w 801"/>
                <a:gd name="T25" fmla="*/ 2147483647 h 749"/>
                <a:gd name="T26" fmla="*/ 2147483647 w 801"/>
                <a:gd name="T27" fmla="*/ 2147483647 h 749"/>
                <a:gd name="T28" fmla="*/ 2147483647 w 801"/>
                <a:gd name="T29" fmla="*/ 2147483647 h 749"/>
                <a:gd name="T30" fmla="*/ 2147483647 w 801"/>
                <a:gd name="T31" fmla="*/ 2147483647 h 749"/>
                <a:gd name="T32" fmla="*/ 2147483647 w 801"/>
                <a:gd name="T33" fmla="*/ 2147483647 h 749"/>
                <a:gd name="T34" fmla="*/ 2147483647 w 801"/>
                <a:gd name="T35" fmla="*/ 2147483647 h 749"/>
                <a:gd name="T36" fmla="*/ 2147483647 w 801"/>
                <a:gd name="T37" fmla="*/ 2147483647 h 749"/>
                <a:gd name="T38" fmla="*/ 2147483647 w 801"/>
                <a:gd name="T39" fmla="*/ 2147483647 h 749"/>
                <a:gd name="T40" fmla="*/ 2147483647 w 801"/>
                <a:gd name="T41" fmla="*/ 2147483647 h 749"/>
                <a:gd name="T42" fmla="*/ 2147483647 w 801"/>
                <a:gd name="T43" fmla="*/ 2147483647 h 749"/>
                <a:gd name="T44" fmla="*/ 2147483647 w 801"/>
                <a:gd name="T45" fmla="*/ 2147483647 h 749"/>
                <a:gd name="T46" fmla="*/ 2147483647 w 801"/>
                <a:gd name="T47" fmla="*/ 2147483647 h 749"/>
                <a:gd name="T48" fmla="*/ 2147483647 w 801"/>
                <a:gd name="T49" fmla="*/ 2147483647 h 749"/>
                <a:gd name="T50" fmla="*/ 2147483647 w 801"/>
                <a:gd name="T51" fmla="*/ 2147483647 h 749"/>
                <a:gd name="T52" fmla="*/ 2147483647 w 801"/>
                <a:gd name="T53" fmla="*/ 2147483647 h 749"/>
                <a:gd name="T54" fmla="*/ 2147483647 w 801"/>
                <a:gd name="T55" fmla="*/ 2147483647 h 749"/>
                <a:gd name="T56" fmla="*/ 2147483647 w 801"/>
                <a:gd name="T57" fmla="*/ 2147483647 h 749"/>
                <a:gd name="T58" fmla="*/ 2147483647 w 801"/>
                <a:gd name="T59" fmla="*/ 2147483647 h 749"/>
                <a:gd name="T60" fmla="*/ 2147483647 w 801"/>
                <a:gd name="T61" fmla="*/ 2147483647 h 749"/>
                <a:gd name="T62" fmla="*/ 2147483647 w 801"/>
                <a:gd name="T63" fmla="*/ 2147483647 h 749"/>
                <a:gd name="T64" fmla="*/ 2147483647 w 801"/>
                <a:gd name="T65" fmla="*/ 2147483647 h 749"/>
                <a:gd name="T66" fmla="*/ 2147483647 w 801"/>
                <a:gd name="T67" fmla="*/ 2147483647 h 749"/>
                <a:gd name="T68" fmla="*/ 2147483647 w 801"/>
                <a:gd name="T69" fmla="*/ 2147483647 h 749"/>
                <a:gd name="T70" fmla="*/ 2147483647 w 801"/>
                <a:gd name="T71" fmla="*/ 2147483647 h 749"/>
                <a:gd name="T72" fmla="*/ 2147483647 w 801"/>
                <a:gd name="T73" fmla="*/ 2147483647 h 749"/>
                <a:gd name="T74" fmla="*/ 2147483647 w 801"/>
                <a:gd name="T75" fmla="*/ 2147483647 h 749"/>
                <a:gd name="T76" fmla="*/ 2147483647 w 801"/>
                <a:gd name="T77" fmla="*/ 2147483647 h 749"/>
                <a:gd name="T78" fmla="*/ 2147483647 w 801"/>
                <a:gd name="T79" fmla="*/ 2147483647 h 749"/>
                <a:gd name="T80" fmla="*/ 2147483647 w 801"/>
                <a:gd name="T81" fmla="*/ 2147483647 h 749"/>
                <a:gd name="T82" fmla="*/ 2147483647 w 801"/>
                <a:gd name="T83" fmla="*/ 2147483647 h 749"/>
                <a:gd name="T84" fmla="*/ 2147483647 w 801"/>
                <a:gd name="T85" fmla="*/ 2147483647 h 749"/>
                <a:gd name="T86" fmla="*/ 2147483647 w 801"/>
                <a:gd name="T87" fmla="*/ 2147483647 h 749"/>
                <a:gd name="T88" fmla="*/ 2147483647 w 801"/>
                <a:gd name="T89" fmla="*/ 2147483647 h 74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01"/>
                <a:gd name="T136" fmla="*/ 0 h 749"/>
                <a:gd name="T137" fmla="*/ 801 w 801"/>
                <a:gd name="T138" fmla="*/ 749 h 74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01" h="749">
                  <a:moveTo>
                    <a:pt x="232" y="397"/>
                  </a:moveTo>
                  <a:cubicBezTo>
                    <a:pt x="234" y="391"/>
                    <a:pt x="238" y="385"/>
                    <a:pt x="238" y="378"/>
                  </a:cubicBezTo>
                  <a:cubicBezTo>
                    <a:pt x="238" y="371"/>
                    <a:pt x="230" y="365"/>
                    <a:pt x="232" y="358"/>
                  </a:cubicBezTo>
                  <a:cubicBezTo>
                    <a:pt x="248" y="293"/>
                    <a:pt x="298" y="294"/>
                    <a:pt x="353" y="275"/>
                  </a:cubicBezTo>
                  <a:cubicBezTo>
                    <a:pt x="372" y="247"/>
                    <a:pt x="410" y="245"/>
                    <a:pt x="443" y="237"/>
                  </a:cubicBezTo>
                  <a:cubicBezTo>
                    <a:pt x="475" y="239"/>
                    <a:pt x="507" y="238"/>
                    <a:pt x="539" y="243"/>
                  </a:cubicBezTo>
                  <a:cubicBezTo>
                    <a:pt x="579" y="250"/>
                    <a:pt x="597" y="311"/>
                    <a:pt x="616" y="339"/>
                  </a:cubicBezTo>
                  <a:cubicBezTo>
                    <a:pt x="594" y="439"/>
                    <a:pt x="491" y="393"/>
                    <a:pt x="392" y="397"/>
                  </a:cubicBezTo>
                  <a:cubicBezTo>
                    <a:pt x="358" y="403"/>
                    <a:pt x="316" y="406"/>
                    <a:pt x="347" y="358"/>
                  </a:cubicBezTo>
                  <a:cubicBezTo>
                    <a:pt x="337" y="306"/>
                    <a:pt x="341" y="268"/>
                    <a:pt x="379" y="230"/>
                  </a:cubicBezTo>
                  <a:cubicBezTo>
                    <a:pt x="385" y="196"/>
                    <a:pt x="400" y="180"/>
                    <a:pt x="392" y="147"/>
                  </a:cubicBezTo>
                  <a:cubicBezTo>
                    <a:pt x="407" y="118"/>
                    <a:pt x="419" y="113"/>
                    <a:pt x="449" y="102"/>
                  </a:cubicBezTo>
                  <a:cubicBezTo>
                    <a:pt x="430" y="100"/>
                    <a:pt x="405" y="82"/>
                    <a:pt x="392" y="96"/>
                  </a:cubicBezTo>
                  <a:cubicBezTo>
                    <a:pt x="381" y="108"/>
                    <a:pt x="406" y="125"/>
                    <a:pt x="411" y="141"/>
                  </a:cubicBezTo>
                  <a:cubicBezTo>
                    <a:pt x="415" y="153"/>
                    <a:pt x="415" y="166"/>
                    <a:pt x="417" y="179"/>
                  </a:cubicBezTo>
                  <a:cubicBezTo>
                    <a:pt x="411" y="190"/>
                    <a:pt x="406" y="202"/>
                    <a:pt x="398" y="211"/>
                  </a:cubicBezTo>
                  <a:cubicBezTo>
                    <a:pt x="391" y="219"/>
                    <a:pt x="380" y="222"/>
                    <a:pt x="373" y="230"/>
                  </a:cubicBezTo>
                  <a:cubicBezTo>
                    <a:pt x="369" y="235"/>
                    <a:pt x="371" y="246"/>
                    <a:pt x="366" y="250"/>
                  </a:cubicBezTo>
                  <a:cubicBezTo>
                    <a:pt x="347" y="266"/>
                    <a:pt x="302" y="288"/>
                    <a:pt x="302" y="288"/>
                  </a:cubicBezTo>
                  <a:cubicBezTo>
                    <a:pt x="294" y="301"/>
                    <a:pt x="285" y="313"/>
                    <a:pt x="277" y="326"/>
                  </a:cubicBezTo>
                  <a:cubicBezTo>
                    <a:pt x="268" y="339"/>
                    <a:pt x="273" y="358"/>
                    <a:pt x="264" y="371"/>
                  </a:cubicBezTo>
                  <a:cubicBezTo>
                    <a:pt x="255" y="385"/>
                    <a:pt x="233" y="387"/>
                    <a:pt x="219" y="390"/>
                  </a:cubicBezTo>
                  <a:cubicBezTo>
                    <a:pt x="186" y="455"/>
                    <a:pt x="238" y="371"/>
                    <a:pt x="136" y="422"/>
                  </a:cubicBezTo>
                  <a:cubicBezTo>
                    <a:pt x="135" y="423"/>
                    <a:pt x="149" y="474"/>
                    <a:pt x="149" y="474"/>
                  </a:cubicBezTo>
                  <a:cubicBezTo>
                    <a:pt x="168" y="531"/>
                    <a:pt x="152" y="490"/>
                    <a:pt x="213" y="538"/>
                  </a:cubicBezTo>
                  <a:cubicBezTo>
                    <a:pt x="234" y="555"/>
                    <a:pt x="277" y="589"/>
                    <a:pt x="277" y="589"/>
                  </a:cubicBezTo>
                  <a:cubicBezTo>
                    <a:pt x="288" y="585"/>
                    <a:pt x="298" y="579"/>
                    <a:pt x="309" y="576"/>
                  </a:cubicBezTo>
                  <a:cubicBezTo>
                    <a:pt x="336" y="570"/>
                    <a:pt x="365" y="572"/>
                    <a:pt x="392" y="563"/>
                  </a:cubicBezTo>
                  <a:cubicBezTo>
                    <a:pt x="405" y="559"/>
                    <a:pt x="412" y="544"/>
                    <a:pt x="424" y="538"/>
                  </a:cubicBezTo>
                  <a:cubicBezTo>
                    <a:pt x="434" y="533"/>
                    <a:pt x="445" y="533"/>
                    <a:pt x="456" y="531"/>
                  </a:cubicBezTo>
                  <a:cubicBezTo>
                    <a:pt x="462" y="527"/>
                    <a:pt x="468" y="521"/>
                    <a:pt x="475" y="518"/>
                  </a:cubicBezTo>
                  <a:cubicBezTo>
                    <a:pt x="485" y="513"/>
                    <a:pt x="497" y="512"/>
                    <a:pt x="507" y="506"/>
                  </a:cubicBezTo>
                  <a:cubicBezTo>
                    <a:pt x="598" y="449"/>
                    <a:pt x="528" y="467"/>
                    <a:pt x="609" y="454"/>
                  </a:cubicBezTo>
                  <a:cubicBezTo>
                    <a:pt x="597" y="388"/>
                    <a:pt x="582" y="331"/>
                    <a:pt x="545" y="275"/>
                  </a:cubicBezTo>
                  <a:cubicBezTo>
                    <a:pt x="531" y="202"/>
                    <a:pt x="551" y="281"/>
                    <a:pt x="520" y="218"/>
                  </a:cubicBezTo>
                  <a:cubicBezTo>
                    <a:pt x="502" y="182"/>
                    <a:pt x="499" y="144"/>
                    <a:pt x="481" y="109"/>
                  </a:cubicBezTo>
                  <a:cubicBezTo>
                    <a:pt x="483" y="94"/>
                    <a:pt x="489" y="79"/>
                    <a:pt x="488" y="64"/>
                  </a:cubicBezTo>
                  <a:cubicBezTo>
                    <a:pt x="487" y="51"/>
                    <a:pt x="462" y="34"/>
                    <a:pt x="481" y="19"/>
                  </a:cubicBezTo>
                  <a:cubicBezTo>
                    <a:pt x="500" y="4"/>
                    <a:pt x="528" y="7"/>
                    <a:pt x="552" y="0"/>
                  </a:cubicBezTo>
                  <a:cubicBezTo>
                    <a:pt x="577" y="12"/>
                    <a:pt x="608" y="14"/>
                    <a:pt x="629" y="32"/>
                  </a:cubicBezTo>
                  <a:cubicBezTo>
                    <a:pt x="655" y="54"/>
                    <a:pt x="672" y="89"/>
                    <a:pt x="693" y="115"/>
                  </a:cubicBezTo>
                  <a:cubicBezTo>
                    <a:pt x="713" y="170"/>
                    <a:pt x="737" y="177"/>
                    <a:pt x="705" y="224"/>
                  </a:cubicBezTo>
                  <a:cubicBezTo>
                    <a:pt x="682" y="295"/>
                    <a:pt x="705" y="276"/>
                    <a:pt x="648" y="294"/>
                  </a:cubicBezTo>
                  <a:cubicBezTo>
                    <a:pt x="629" y="348"/>
                    <a:pt x="581" y="341"/>
                    <a:pt x="533" y="352"/>
                  </a:cubicBezTo>
                  <a:cubicBezTo>
                    <a:pt x="477" y="350"/>
                    <a:pt x="421" y="356"/>
                    <a:pt x="366" y="346"/>
                  </a:cubicBezTo>
                  <a:cubicBezTo>
                    <a:pt x="356" y="344"/>
                    <a:pt x="357" y="329"/>
                    <a:pt x="353" y="320"/>
                  </a:cubicBezTo>
                  <a:cubicBezTo>
                    <a:pt x="323" y="252"/>
                    <a:pt x="347" y="298"/>
                    <a:pt x="315" y="243"/>
                  </a:cubicBezTo>
                  <a:cubicBezTo>
                    <a:pt x="313" y="235"/>
                    <a:pt x="312" y="226"/>
                    <a:pt x="309" y="218"/>
                  </a:cubicBezTo>
                  <a:cubicBezTo>
                    <a:pt x="306" y="211"/>
                    <a:pt x="296" y="206"/>
                    <a:pt x="296" y="198"/>
                  </a:cubicBezTo>
                  <a:cubicBezTo>
                    <a:pt x="299" y="143"/>
                    <a:pt x="311" y="85"/>
                    <a:pt x="366" y="70"/>
                  </a:cubicBezTo>
                  <a:cubicBezTo>
                    <a:pt x="452" y="104"/>
                    <a:pt x="519" y="153"/>
                    <a:pt x="571" y="230"/>
                  </a:cubicBezTo>
                  <a:cubicBezTo>
                    <a:pt x="573" y="241"/>
                    <a:pt x="572" y="252"/>
                    <a:pt x="577" y="262"/>
                  </a:cubicBezTo>
                  <a:cubicBezTo>
                    <a:pt x="588" y="285"/>
                    <a:pt x="616" y="326"/>
                    <a:pt x="616" y="326"/>
                  </a:cubicBezTo>
                  <a:cubicBezTo>
                    <a:pt x="620" y="341"/>
                    <a:pt x="630" y="355"/>
                    <a:pt x="629" y="371"/>
                  </a:cubicBezTo>
                  <a:cubicBezTo>
                    <a:pt x="622" y="463"/>
                    <a:pt x="571" y="496"/>
                    <a:pt x="488" y="512"/>
                  </a:cubicBezTo>
                  <a:cubicBezTo>
                    <a:pt x="452" y="510"/>
                    <a:pt x="413" y="520"/>
                    <a:pt x="379" y="506"/>
                  </a:cubicBezTo>
                  <a:cubicBezTo>
                    <a:pt x="299" y="474"/>
                    <a:pt x="285" y="363"/>
                    <a:pt x="245" y="301"/>
                  </a:cubicBezTo>
                  <a:cubicBezTo>
                    <a:pt x="243" y="290"/>
                    <a:pt x="241" y="279"/>
                    <a:pt x="238" y="269"/>
                  </a:cubicBezTo>
                  <a:cubicBezTo>
                    <a:pt x="232" y="249"/>
                    <a:pt x="219" y="211"/>
                    <a:pt x="219" y="211"/>
                  </a:cubicBezTo>
                  <a:cubicBezTo>
                    <a:pt x="226" y="109"/>
                    <a:pt x="214" y="109"/>
                    <a:pt x="309" y="128"/>
                  </a:cubicBezTo>
                  <a:cubicBezTo>
                    <a:pt x="317" y="134"/>
                    <a:pt x="327" y="139"/>
                    <a:pt x="334" y="147"/>
                  </a:cubicBezTo>
                  <a:cubicBezTo>
                    <a:pt x="344" y="159"/>
                    <a:pt x="360" y="186"/>
                    <a:pt x="360" y="186"/>
                  </a:cubicBezTo>
                  <a:cubicBezTo>
                    <a:pt x="377" y="240"/>
                    <a:pt x="350" y="161"/>
                    <a:pt x="385" y="230"/>
                  </a:cubicBezTo>
                  <a:cubicBezTo>
                    <a:pt x="397" y="254"/>
                    <a:pt x="405" y="287"/>
                    <a:pt x="411" y="314"/>
                  </a:cubicBezTo>
                  <a:cubicBezTo>
                    <a:pt x="386" y="339"/>
                    <a:pt x="383" y="354"/>
                    <a:pt x="353" y="378"/>
                  </a:cubicBezTo>
                  <a:cubicBezTo>
                    <a:pt x="340" y="412"/>
                    <a:pt x="327" y="436"/>
                    <a:pt x="302" y="461"/>
                  </a:cubicBezTo>
                  <a:cubicBezTo>
                    <a:pt x="282" y="525"/>
                    <a:pt x="240" y="508"/>
                    <a:pt x="174" y="512"/>
                  </a:cubicBezTo>
                  <a:cubicBezTo>
                    <a:pt x="140" y="522"/>
                    <a:pt x="105" y="526"/>
                    <a:pt x="72" y="538"/>
                  </a:cubicBezTo>
                  <a:cubicBezTo>
                    <a:pt x="28" y="526"/>
                    <a:pt x="32" y="502"/>
                    <a:pt x="8" y="467"/>
                  </a:cubicBezTo>
                  <a:cubicBezTo>
                    <a:pt x="6" y="452"/>
                    <a:pt x="0" y="437"/>
                    <a:pt x="1" y="422"/>
                  </a:cubicBezTo>
                  <a:cubicBezTo>
                    <a:pt x="2" y="407"/>
                    <a:pt x="63" y="360"/>
                    <a:pt x="78" y="352"/>
                  </a:cubicBezTo>
                  <a:cubicBezTo>
                    <a:pt x="103" y="290"/>
                    <a:pt x="109" y="251"/>
                    <a:pt x="181" y="237"/>
                  </a:cubicBezTo>
                  <a:cubicBezTo>
                    <a:pt x="215" y="254"/>
                    <a:pt x="234" y="258"/>
                    <a:pt x="238" y="314"/>
                  </a:cubicBezTo>
                  <a:cubicBezTo>
                    <a:pt x="239" y="328"/>
                    <a:pt x="221" y="335"/>
                    <a:pt x="213" y="346"/>
                  </a:cubicBezTo>
                  <a:cubicBezTo>
                    <a:pt x="225" y="413"/>
                    <a:pt x="204" y="434"/>
                    <a:pt x="245" y="499"/>
                  </a:cubicBezTo>
                  <a:cubicBezTo>
                    <a:pt x="251" y="530"/>
                    <a:pt x="255" y="554"/>
                    <a:pt x="270" y="582"/>
                  </a:cubicBezTo>
                  <a:cubicBezTo>
                    <a:pt x="285" y="653"/>
                    <a:pt x="263" y="574"/>
                    <a:pt x="302" y="646"/>
                  </a:cubicBezTo>
                  <a:cubicBezTo>
                    <a:pt x="325" y="690"/>
                    <a:pt x="332" y="734"/>
                    <a:pt x="385" y="749"/>
                  </a:cubicBezTo>
                  <a:cubicBezTo>
                    <a:pt x="412" y="735"/>
                    <a:pt x="433" y="718"/>
                    <a:pt x="462" y="710"/>
                  </a:cubicBezTo>
                  <a:cubicBezTo>
                    <a:pt x="477" y="673"/>
                    <a:pt x="491" y="649"/>
                    <a:pt x="520" y="621"/>
                  </a:cubicBezTo>
                  <a:cubicBezTo>
                    <a:pt x="534" y="545"/>
                    <a:pt x="507" y="640"/>
                    <a:pt x="584" y="563"/>
                  </a:cubicBezTo>
                  <a:cubicBezTo>
                    <a:pt x="593" y="554"/>
                    <a:pt x="588" y="538"/>
                    <a:pt x="590" y="525"/>
                  </a:cubicBezTo>
                  <a:cubicBezTo>
                    <a:pt x="574" y="469"/>
                    <a:pt x="552" y="454"/>
                    <a:pt x="571" y="397"/>
                  </a:cubicBezTo>
                  <a:cubicBezTo>
                    <a:pt x="548" y="345"/>
                    <a:pt x="536" y="299"/>
                    <a:pt x="526" y="243"/>
                  </a:cubicBezTo>
                  <a:cubicBezTo>
                    <a:pt x="519" y="166"/>
                    <a:pt x="510" y="164"/>
                    <a:pt x="577" y="141"/>
                  </a:cubicBezTo>
                  <a:cubicBezTo>
                    <a:pt x="581" y="135"/>
                    <a:pt x="582" y="124"/>
                    <a:pt x="590" y="122"/>
                  </a:cubicBezTo>
                  <a:cubicBezTo>
                    <a:pt x="607" y="119"/>
                    <a:pt x="624" y="127"/>
                    <a:pt x="641" y="128"/>
                  </a:cubicBezTo>
                  <a:cubicBezTo>
                    <a:pt x="671" y="131"/>
                    <a:pt x="701" y="132"/>
                    <a:pt x="731" y="134"/>
                  </a:cubicBezTo>
                  <a:cubicBezTo>
                    <a:pt x="744" y="132"/>
                    <a:pt x="756" y="131"/>
                    <a:pt x="769" y="128"/>
                  </a:cubicBezTo>
                  <a:cubicBezTo>
                    <a:pt x="801" y="121"/>
                    <a:pt x="793" y="122"/>
                    <a:pt x="782" y="122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1348" name="TextBox 670"/>
          <p:cNvSpPr txBox="1">
            <a:spLocks noChangeArrowheads="1"/>
          </p:cNvSpPr>
          <p:nvPr/>
        </p:nvSpPr>
        <p:spPr bwMode="auto">
          <a:xfrm>
            <a:off x="1371600" y="2133600"/>
            <a:ext cx="1828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b="0" dirty="0">
                <a:solidFill>
                  <a:srgbClr val="FFFFFF"/>
                </a:solidFill>
                <a:latin typeface="Arial" charset="0"/>
              </a:rPr>
              <a:t>Protein(s)</a:t>
            </a:r>
          </a:p>
        </p:txBody>
      </p:sp>
      <p:cxnSp>
        <p:nvCxnSpPr>
          <p:cNvPr id="1349" name="Straight Arrow Connector 672"/>
          <p:cNvCxnSpPr>
            <a:cxnSpLocks noChangeShapeType="1"/>
          </p:cNvCxnSpPr>
          <p:nvPr/>
        </p:nvCxnSpPr>
        <p:spPr bwMode="auto">
          <a:xfrm>
            <a:off x="2743200" y="1370013"/>
            <a:ext cx="2971800" cy="1587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1350" name="TextBox 673"/>
          <p:cNvSpPr txBox="1">
            <a:spLocks noChangeArrowheads="1"/>
          </p:cNvSpPr>
          <p:nvPr/>
        </p:nvSpPr>
        <p:spPr bwMode="auto">
          <a:xfrm>
            <a:off x="2819400" y="969963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b="0" dirty="0">
                <a:solidFill>
                  <a:srgbClr val="FFFFFF"/>
                </a:solidFill>
                <a:latin typeface="Arial" charset="0"/>
              </a:rPr>
              <a:t>Proteolytic digestion</a:t>
            </a:r>
          </a:p>
        </p:txBody>
      </p: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6132513" y="914400"/>
            <a:ext cx="1411287" cy="990600"/>
            <a:chOff x="3408" y="1488"/>
            <a:chExt cx="889" cy="624"/>
          </a:xfrm>
        </p:grpSpPr>
        <p:sp>
          <p:nvSpPr>
            <p:cNvPr id="1352" name="Freeform 13"/>
            <p:cNvSpPr>
              <a:spLocks/>
            </p:cNvSpPr>
            <p:nvPr/>
          </p:nvSpPr>
          <p:spPr bwMode="auto">
            <a:xfrm>
              <a:off x="3552" y="1488"/>
              <a:ext cx="457" cy="205"/>
            </a:xfrm>
            <a:custGeom>
              <a:avLst/>
              <a:gdLst>
                <a:gd name="T0" fmla="*/ 22 w 457"/>
                <a:gd name="T1" fmla="*/ 205 h 205"/>
                <a:gd name="T2" fmla="*/ 105 w 457"/>
                <a:gd name="T3" fmla="*/ 58 h 205"/>
                <a:gd name="T4" fmla="*/ 207 w 457"/>
                <a:gd name="T5" fmla="*/ 77 h 205"/>
                <a:gd name="T6" fmla="*/ 316 w 457"/>
                <a:gd name="T7" fmla="*/ 160 h 205"/>
                <a:gd name="T8" fmla="*/ 374 w 457"/>
                <a:gd name="T9" fmla="*/ 128 h 205"/>
                <a:gd name="T10" fmla="*/ 387 w 457"/>
                <a:gd name="T11" fmla="*/ 84 h 205"/>
                <a:gd name="T12" fmla="*/ 431 w 457"/>
                <a:gd name="T13" fmla="*/ 39 h 205"/>
                <a:gd name="T14" fmla="*/ 457 w 457"/>
                <a:gd name="T15" fmla="*/ 0 h 2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7"/>
                <a:gd name="T25" fmla="*/ 0 h 205"/>
                <a:gd name="T26" fmla="*/ 457 w 457"/>
                <a:gd name="T27" fmla="*/ 205 h 2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7" h="205">
                  <a:moveTo>
                    <a:pt x="22" y="205"/>
                  </a:moveTo>
                  <a:cubicBezTo>
                    <a:pt x="0" y="146"/>
                    <a:pt x="48" y="76"/>
                    <a:pt x="105" y="58"/>
                  </a:cubicBezTo>
                  <a:cubicBezTo>
                    <a:pt x="144" y="62"/>
                    <a:pt x="171" y="66"/>
                    <a:pt x="207" y="77"/>
                  </a:cubicBezTo>
                  <a:cubicBezTo>
                    <a:pt x="245" y="101"/>
                    <a:pt x="273" y="146"/>
                    <a:pt x="316" y="160"/>
                  </a:cubicBezTo>
                  <a:cubicBezTo>
                    <a:pt x="339" y="151"/>
                    <a:pt x="358" y="148"/>
                    <a:pt x="374" y="128"/>
                  </a:cubicBezTo>
                  <a:cubicBezTo>
                    <a:pt x="384" y="116"/>
                    <a:pt x="378" y="96"/>
                    <a:pt x="387" y="84"/>
                  </a:cubicBezTo>
                  <a:cubicBezTo>
                    <a:pt x="399" y="67"/>
                    <a:pt x="416" y="54"/>
                    <a:pt x="431" y="39"/>
                  </a:cubicBezTo>
                  <a:cubicBezTo>
                    <a:pt x="442" y="28"/>
                    <a:pt x="457" y="0"/>
                    <a:pt x="457" y="0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3" name="Freeform 14"/>
            <p:cNvSpPr>
              <a:spLocks/>
            </p:cNvSpPr>
            <p:nvPr/>
          </p:nvSpPr>
          <p:spPr bwMode="auto">
            <a:xfrm>
              <a:off x="3408" y="1632"/>
              <a:ext cx="457" cy="205"/>
            </a:xfrm>
            <a:custGeom>
              <a:avLst/>
              <a:gdLst>
                <a:gd name="T0" fmla="*/ 22 w 457"/>
                <a:gd name="T1" fmla="*/ 205 h 205"/>
                <a:gd name="T2" fmla="*/ 105 w 457"/>
                <a:gd name="T3" fmla="*/ 58 h 205"/>
                <a:gd name="T4" fmla="*/ 207 w 457"/>
                <a:gd name="T5" fmla="*/ 77 h 205"/>
                <a:gd name="T6" fmla="*/ 316 w 457"/>
                <a:gd name="T7" fmla="*/ 160 h 205"/>
                <a:gd name="T8" fmla="*/ 374 w 457"/>
                <a:gd name="T9" fmla="*/ 128 h 205"/>
                <a:gd name="T10" fmla="*/ 387 w 457"/>
                <a:gd name="T11" fmla="*/ 84 h 205"/>
                <a:gd name="T12" fmla="*/ 431 w 457"/>
                <a:gd name="T13" fmla="*/ 39 h 205"/>
                <a:gd name="T14" fmla="*/ 457 w 457"/>
                <a:gd name="T15" fmla="*/ 0 h 2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7"/>
                <a:gd name="T25" fmla="*/ 0 h 205"/>
                <a:gd name="T26" fmla="*/ 457 w 457"/>
                <a:gd name="T27" fmla="*/ 205 h 2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7" h="205">
                  <a:moveTo>
                    <a:pt x="22" y="205"/>
                  </a:moveTo>
                  <a:cubicBezTo>
                    <a:pt x="0" y="146"/>
                    <a:pt x="48" y="76"/>
                    <a:pt x="105" y="58"/>
                  </a:cubicBezTo>
                  <a:cubicBezTo>
                    <a:pt x="144" y="62"/>
                    <a:pt x="171" y="66"/>
                    <a:pt x="207" y="77"/>
                  </a:cubicBezTo>
                  <a:cubicBezTo>
                    <a:pt x="245" y="101"/>
                    <a:pt x="273" y="146"/>
                    <a:pt x="316" y="160"/>
                  </a:cubicBezTo>
                  <a:cubicBezTo>
                    <a:pt x="339" y="151"/>
                    <a:pt x="358" y="148"/>
                    <a:pt x="374" y="128"/>
                  </a:cubicBezTo>
                  <a:cubicBezTo>
                    <a:pt x="384" y="116"/>
                    <a:pt x="378" y="96"/>
                    <a:pt x="387" y="84"/>
                  </a:cubicBezTo>
                  <a:cubicBezTo>
                    <a:pt x="399" y="67"/>
                    <a:pt x="416" y="54"/>
                    <a:pt x="431" y="39"/>
                  </a:cubicBezTo>
                  <a:cubicBezTo>
                    <a:pt x="442" y="28"/>
                    <a:pt x="457" y="0"/>
                    <a:pt x="457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4" name="Freeform 15"/>
            <p:cNvSpPr>
              <a:spLocks/>
            </p:cNvSpPr>
            <p:nvPr/>
          </p:nvSpPr>
          <p:spPr bwMode="auto">
            <a:xfrm>
              <a:off x="3840" y="1824"/>
              <a:ext cx="457" cy="205"/>
            </a:xfrm>
            <a:custGeom>
              <a:avLst/>
              <a:gdLst>
                <a:gd name="T0" fmla="*/ 22 w 457"/>
                <a:gd name="T1" fmla="*/ 205 h 205"/>
                <a:gd name="T2" fmla="*/ 105 w 457"/>
                <a:gd name="T3" fmla="*/ 58 h 205"/>
                <a:gd name="T4" fmla="*/ 207 w 457"/>
                <a:gd name="T5" fmla="*/ 77 h 205"/>
                <a:gd name="T6" fmla="*/ 316 w 457"/>
                <a:gd name="T7" fmla="*/ 160 h 205"/>
                <a:gd name="T8" fmla="*/ 374 w 457"/>
                <a:gd name="T9" fmla="*/ 128 h 205"/>
                <a:gd name="T10" fmla="*/ 387 w 457"/>
                <a:gd name="T11" fmla="*/ 84 h 205"/>
                <a:gd name="T12" fmla="*/ 431 w 457"/>
                <a:gd name="T13" fmla="*/ 39 h 205"/>
                <a:gd name="T14" fmla="*/ 457 w 457"/>
                <a:gd name="T15" fmla="*/ 0 h 2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7"/>
                <a:gd name="T25" fmla="*/ 0 h 205"/>
                <a:gd name="T26" fmla="*/ 457 w 457"/>
                <a:gd name="T27" fmla="*/ 205 h 2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7" h="205">
                  <a:moveTo>
                    <a:pt x="22" y="205"/>
                  </a:moveTo>
                  <a:cubicBezTo>
                    <a:pt x="0" y="146"/>
                    <a:pt x="48" y="76"/>
                    <a:pt x="105" y="58"/>
                  </a:cubicBezTo>
                  <a:cubicBezTo>
                    <a:pt x="144" y="62"/>
                    <a:pt x="171" y="66"/>
                    <a:pt x="207" y="77"/>
                  </a:cubicBezTo>
                  <a:cubicBezTo>
                    <a:pt x="245" y="101"/>
                    <a:pt x="273" y="146"/>
                    <a:pt x="316" y="160"/>
                  </a:cubicBezTo>
                  <a:cubicBezTo>
                    <a:pt x="339" y="151"/>
                    <a:pt x="358" y="148"/>
                    <a:pt x="374" y="128"/>
                  </a:cubicBezTo>
                  <a:cubicBezTo>
                    <a:pt x="384" y="116"/>
                    <a:pt x="378" y="96"/>
                    <a:pt x="387" y="84"/>
                  </a:cubicBezTo>
                  <a:cubicBezTo>
                    <a:pt x="399" y="67"/>
                    <a:pt x="416" y="54"/>
                    <a:pt x="431" y="39"/>
                  </a:cubicBezTo>
                  <a:cubicBezTo>
                    <a:pt x="442" y="28"/>
                    <a:pt x="457" y="0"/>
                    <a:pt x="457" y="0"/>
                  </a:cubicBezTo>
                </a:path>
              </a:pathLst>
            </a:custGeom>
            <a:noFill/>
            <a:ln w="38100" cmpd="sng">
              <a:solidFill>
                <a:srgbClr val="F400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5" name="Freeform 16"/>
            <p:cNvSpPr>
              <a:spLocks/>
            </p:cNvSpPr>
            <p:nvPr/>
          </p:nvSpPr>
          <p:spPr bwMode="auto">
            <a:xfrm flipH="1">
              <a:off x="3936" y="1632"/>
              <a:ext cx="327" cy="259"/>
            </a:xfrm>
            <a:custGeom>
              <a:avLst/>
              <a:gdLst>
                <a:gd name="T0" fmla="*/ 1 w 457"/>
                <a:gd name="T1" fmla="*/ 1683 h 205"/>
                <a:gd name="T2" fmla="*/ 5 w 457"/>
                <a:gd name="T3" fmla="*/ 474 h 205"/>
                <a:gd name="T4" fmla="*/ 10 w 457"/>
                <a:gd name="T5" fmla="*/ 630 h 205"/>
                <a:gd name="T6" fmla="*/ 15 w 457"/>
                <a:gd name="T7" fmla="*/ 1309 h 205"/>
                <a:gd name="T8" fmla="*/ 19 w 457"/>
                <a:gd name="T9" fmla="*/ 1054 h 205"/>
                <a:gd name="T10" fmla="*/ 19 w 457"/>
                <a:gd name="T11" fmla="*/ 689 h 205"/>
                <a:gd name="T12" fmla="*/ 21 w 457"/>
                <a:gd name="T13" fmla="*/ 320 h 205"/>
                <a:gd name="T14" fmla="*/ 22 w 457"/>
                <a:gd name="T15" fmla="*/ 0 h 2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7"/>
                <a:gd name="T25" fmla="*/ 0 h 205"/>
                <a:gd name="T26" fmla="*/ 457 w 457"/>
                <a:gd name="T27" fmla="*/ 205 h 2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7" h="205">
                  <a:moveTo>
                    <a:pt x="22" y="205"/>
                  </a:moveTo>
                  <a:cubicBezTo>
                    <a:pt x="0" y="146"/>
                    <a:pt x="48" y="76"/>
                    <a:pt x="105" y="58"/>
                  </a:cubicBezTo>
                  <a:cubicBezTo>
                    <a:pt x="144" y="62"/>
                    <a:pt x="171" y="66"/>
                    <a:pt x="207" y="77"/>
                  </a:cubicBezTo>
                  <a:cubicBezTo>
                    <a:pt x="245" y="101"/>
                    <a:pt x="273" y="146"/>
                    <a:pt x="316" y="160"/>
                  </a:cubicBezTo>
                  <a:cubicBezTo>
                    <a:pt x="339" y="151"/>
                    <a:pt x="358" y="148"/>
                    <a:pt x="374" y="128"/>
                  </a:cubicBezTo>
                  <a:cubicBezTo>
                    <a:pt x="384" y="116"/>
                    <a:pt x="378" y="96"/>
                    <a:pt x="387" y="84"/>
                  </a:cubicBezTo>
                  <a:cubicBezTo>
                    <a:pt x="399" y="67"/>
                    <a:pt x="416" y="54"/>
                    <a:pt x="431" y="39"/>
                  </a:cubicBezTo>
                  <a:cubicBezTo>
                    <a:pt x="442" y="28"/>
                    <a:pt x="457" y="0"/>
                    <a:pt x="457" y="0"/>
                  </a:cubicBezTo>
                </a:path>
              </a:pathLst>
            </a:custGeom>
            <a:noFill/>
            <a:ln w="38100" cmpd="sng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6" name="Freeform 17"/>
            <p:cNvSpPr>
              <a:spLocks/>
            </p:cNvSpPr>
            <p:nvPr/>
          </p:nvSpPr>
          <p:spPr bwMode="auto">
            <a:xfrm>
              <a:off x="3840" y="1536"/>
              <a:ext cx="224" cy="576"/>
            </a:xfrm>
            <a:custGeom>
              <a:avLst/>
              <a:gdLst>
                <a:gd name="T0" fmla="*/ 179 w 224"/>
                <a:gd name="T1" fmla="*/ 576 h 576"/>
                <a:gd name="T2" fmla="*/ 166 w 224"/>
                <a:gd name="T3" fmla="*/ 557 h 576"/>
                <a:gd name="T4" fmla="*/ 140 w 224"/>
                <a:gd name="T5" fmla="*/ 538 h 576"/>
                <a:gd name="T6" fmla="*/ 102 w 224"/>
                <a:gd name="T7" fmla="*/ 461 h 576"/>
                <a:gd name="T8" fmla="*/ 44 w 224"/>
                <a:gd name="T9" fmla="*/ 371 h 576"/>
                <a:gd name="T10" fmla="*/ 19 w 224"/>
                <a:gd name="T11" fmla="*/ 301 h 576"/>
                <a:gd name="T12" fmla="*/ 25 w 224"/>
                <a:gd name="T13" fmla="*/ 263 h 576"/>
                <a:gd name="T14" fmla="*/ 64 w 224"/>
                <a:gd name="T15" fmla="*/ 237 h 576"/>
                <a:gd name="T16" fmla="*/ 160 w 224"/>
                <a:gd name="T17" fmla="*/ 275 h 576"/>
                <a:gd name="T18" fmla="*/ 204 w 224"/>
                <a:gd name="T19" fmla="*/ 250 h 576"/>
                <a:gd name="T20" fmla="*/ 179 w 224"/>
                <a:gd name="T21" fmla="*/ 122 h 576"/>
                <a:gd name="T22" fmla="*/ 198 w 224"/>
                <a:gd name="T23" fmla="*/ 109 h 576"/>
                <a:gd name="T24" fmla="*/ 217 w 224"/>
                <a:gd name="T25" fmla="*/ 103 h 576"/>
                <a:gd name="T26" fmla="*/ 140 w 224"/>
                <a:gd name="T27" fmla="*/ 39 h 576"/>
                <a:gd name="T28" fmla="*/ 6 w 224"/>
                <a:gd name="T29" fmla="*/ 64 h 5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4"/>
                <a:gd name="T46" fmla="*/ 0 h 576"/>
                <a:gd name="T47" fmla="*/ 224 w 224"/>
                <a:gd name="T48" fmla="*/ 576 h 57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4" h="576">
                  <a:moveTo>
                    <a:pt x="179" y="576"/>
                  </a:moveTo>
                  <a:cubicBezTo>
                    <a:pt x="175" y="570"/>
                    <a:pt x="171" y="562"/>
                    <a:pt x="166" y="557"/>
                  </a:cubicBezTo>
                  <a:cubicBezTo>
                    <a:pt x="158" y="550"/>
                    <a:pt x="147" y="546"/>
                    <a:pt x="140" y="538"/>
                  </a:cubicBezTo>
                  <a:cubicBezTo>
                    <a:pt x="98" y="486"/>
                    <a:pt x="129" y="507"/>
                    <a:pt x="102" y="461"/>
                  </a:cubicBezTo>
                  <a:cubicBezTo>
                    <a:pt x="85" y="431"/>
                    <a:pt x="63" y="400"/>
                    <a:pt x="44" y="371"/>
                  </a:cubicBezTo>
                  <a:cubicBezTo>
                    <a:pt x="38" y="345"/>
                    <a:pt x="31" y="325"/>
                    <a:pt x="19" y="301"/>
                  </a:cubicBezTo>
                  <a:cubicBezTo>
                    <a:pt x="21" y="288"/>
                    <a:pt x="18" y="273"/>
                    <a:pt x="25" y="263"/>
                  </a:cubicBezTo>
                  <a:cubicBezTo>
                    <a:pt x="34" y="250"/>
                    <a:pt x="64" y="237"/>
                    <a:pt x="64" y="237"/>
                  </a:cubicBezTo>
                  <a:cubicBezTo>
                    <a:pt x="98" y="245"/>
                    <a:pt x="126" y="265"/>
                    <a:pt x="160" y="275"/>
                  </a:cubicBezTo>
                  <a:cubicBezTo>
                    <a:pt x="193" y="297"/>
                    <a:pt x="194" y="282"/>
                    <a:pt x="204" y="250"/>
                  </a:cubicBezTo>
                  <a:cubicBezTo>
                    <a:pt x="196" y="127"/>
                    <a:pt x="201" y="193"/>
                    <a:pt x="179" y="122"/>
                  </a:cubicBezTo>
                  <a:cubicBezTo>
                    <a:pt x="185" y="118"/>
                    <a:pt x="191" y="112"/>
                    <a:pt x="198" y="109"/>
                  </a:cubicBezTo>
                  <a:cubicBezTo>
                    <a:pt x="204" y="106"/>
                    <a:pt x="216" y="110"/>
                    <a:pt x="217" y="103"/>
                  </a:cubicBezTo>
                  <a:cubicBezTo>
                    <a:pt x="224" y="59"/>
                    <a:pt x="168" y="46"/>
                    <a:pt x="140" y="39"/>
                  </a:cubicBezTo>
                  <a:cubicBezTo>
                    <a:pt x="0" y="45"/>
                    <a:pt x="6" y="0"/>
                    <a:pt x="6" y="64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7" name="Freeform 18"/>
            <p:cNvSpPr>
              <a:spLocks/>
            </p:cNvSpPr>
            <p:nvPr/>
          </p:nvSpPr>
          <p:spPr bwMode="auto">
            <a:xfrm>
              <a:off x="3648" y="1680"/>
              <a:ext cx="359" cy="221"/>
            </a:xfrm>
            <a:custGeom>
              <a:avLst/>
              <a:gdLst>
                <a:gd name="T0" fmla="*/ 0 w 359"/>
                <a:gd name="T1" fmla="*/ 157 h 221"/>
                <a:gd name="T2" fmla="*/ 26 w 359"/>
                <a:gd name="T3" fmla="*/ 137 h 221"/>
                <a:gd name="T4" fmla="*/ 45 w 359"/>
                <a:gd name="T5" fmla="*/ 105 h 221"/>
                <a:gd name="T6" fmla="*/ 96 w 359"/>
                <a:gd name="T7" fmla="*/ 80 h 221"/>
                <a:gd name="T8" fmla="*/ 180 w 359"/>
                <a:gd name="T9" fmla="*/ 35 h 221"/>
                <a:gd name="T10" fmla="*/ 263 w 359"/>
                <a:gd name="T11" fmla="*/ 9 h 221"/>
                <a:gd name="T12" fmla="*/ 314 w 359"/>
                <a:gd name="T13" fmla="*/ 99 h 221"/>
                <a:gd name="T14" fmla="*/ 314 w 359"/>
                <a:gd name="T15" fmla="*/ 182 h 221"/>
                <a:gd name="T16" fmla="*/ 352 w 359"/>
                <a:gd name="T17" fmla="*/ 201 h 221"/>
                <a:gd name="T18" fmla="*/ 359 w 359"/>
                <a:gd name="T19" fmla="*/ 221 h 2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9"/>
                <a:gd name="T31" fmla="*/ 0 h 221"/>
                <a:gd name="T32" fmla="*/ 359 w 359"/>
                <a:gd name="T33" fmla="*/ 221 h 2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9" h="221">
                  <a:moveTo>
                    <a:pt x="0" y="157"/>
                  </a:moveTo>
                  <a:cubicBezTo>
                    <a:pt x="9" y="150"/>
                    <a:pt x="19" y="145"/>
                    <a:pt x="26" y="137"/>
                  </a:cubicBezTo>
                  <a:cubicBezTo>
                    <a:pt x="34" y="128"/>
                    <a:pt x="35" y="113"/>
                    <a:pt x="45" y="105"/>
                  </a:cubicBezTo>
                  <a:cubicBezTo>
                    <a:pt x="60" y="93"/>
                    <a:pt x="80" y="90"/>
                    <a:pt x="96" y="80"/>
                  </a:cubicBezTo>
                  <a:cubicBezTo>
                    <a:pt x="175" y="30"/>
                    <a:pt x="93" y="60"/>
                    <a:pt x="180" y="35"/>
                  </a:cubicBezTo>
                  <a:cubicBezTo>
                    <a:pt x="217" y="10"/>
                    <a:pt x="222" y="0"/>
                    <a:pt x="263" y="9"/>
                  </a:cubicBezTo>
                  <a:cubicBezTo>
                    <a:pt x="294" y="41"/>
                    <a:pt x="307" y="54"/>
                    <a:pt x="314" y="99"/>
                  </a:cubicBezTo>
                  <a:cubicBezTo>
                    <a:pt x="308" y="129"/>
                    <a:pt x="292" y="155"/>
                    <a:pt x="314" y="182"/>
                  </a:cubicBezTo>
                  <a:cubicBezTo>
                    <a:pt x="323" y="193"/>
                    <a:pt x="340" y="193"/>
                    <a:pt x="352" y="201"/>
                  </a:cubicBezTo>
                  <a:cubicBezTo>
                    <a:pt x="354" y="208"/>
                    <a:pt x="359" y="221"/>
                    <a:pt x="359" y="221"/>
                  </a:cubicBezTo>
                </a:path>
              </a:pathLst>
            </a:custGeom>
            <a:noFill/>
            <a:ln w="38100" cmpd="sng">
              <a:solidFill>
                <a:srgbClr val="F40000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8" name="Freeform 19"/>
            <p:cNvSpPr>
              <a:spLocks/>
            </p:cNvSpPr>
            <p:nvPr/>
          </p:nvSpPr>
          <p:spPr bwMode="auto">
            <a:xfrm>
              <a:off x="3648" y="1632"/>
              <a:ext cx="318" cy="189"/>
            </a:xfrm>
            <a:custGeom>
              <a:avLst/>
              <a:gdLst>
                <a:gd name="T0" fmla="*/ 301 w 318"/>
                <a:gd name="T1" fmla="*/ 189 h 189"/>
                <a:gd name="T2" fmla="*/ 301 w 318"/>
                <a:gd name="T3" fmla="*/ 41 h 189"/>
                <a:gd name="T4" fmla="*/ 294 w 318"/>
                <a:gd name="T5" fmla="*/ 9 h 189"/>
                <a:gd name="T6" fmla="*/ 250 w 318"/>
                <a:gd name="T7" fmla="*/ 3 h 189"/>
                <a:gd name="T8" fmla="*/ 154 w 318"/>
                <a:gd name="T9" fmla="*/ 16 h 189"/>
                <a:gd name="T10" fmla="*/ 134 w 318"/>
                <a:gd name="T11" fmla="*/ 54 h 189"/>
                <a:gd name="T12" fmla="*/ 102 w 318"/>
                <a:gd name="T13" fmla="*/ 80 h 189"/>
                <a:gd name="T14" fmla="*/ 0 w 318"/>
                <a:gd name="T15" fmla="*/ 54 h 1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8"/>
                <a:gd name="T25" fmla="*/ 0 h 189"/>
                <a:gd name="T26" fmla="*/ 318 w 318"/>
                <a:gd name="T27" fmla="*/ 189 h 1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8" h="189">
                  <a:moveTo>
                    <a:pt x="301" y="189"/>
                  </a:moveTo>
                  <a:cubicBezTo>
                    <a:pt x="318" y="133"/>
                    <a:pt x="312" y="100"/>
                    <a:pt x="301" y="41"/>
                  </a:cubicBezTo>
                  <a:cubicBezTo>
                    <a:pt x="299" y="30"/>
                    <a:pt x="303" y="16"/>
                    <a:pt x="294" y="9"/>
                  </a:cubicBezTo>
                  <a:cubicBezTo>
                    <a:pt x="282" y="0"/>
                    <a:pt x="265" y="5"/>
                    <a:pt x="250" y="3"/>
                  </a:cubicBezTo>
                  <a:cubicBezTo>
                    <a:pt x="218" y="7"/>
                    <a:pt x="185" y="7"/>
                    <a:pt x="154" y="16"/>
                  </a:cubicBezTo>
                  <a:cubicBezTo>
                    <a:pt x="144" y="19"/>
                    <a:pt x="138" y="47"/>
                    <a:pt x="134" y="54"/>
                  </a:cubicBezTo>
                  <a:cubicBezTo>
                    <a:pt x="122" y="78"/>
                    <a:pt x="125" y="72"/>
                    <a:pt x="102" y="80"/>
                  </a:cubicBezTo>
                  <a:cubicBezTo>
                    <a:pt x="66" y="72"/>
                    <a:pt x="37" y="54"/>
                    <a:pt x="0" y="54"/>
                  </a:cubicBezTo>
                </a:path>
              </a:pathLst>
            </a:custGeom>
            <a:noFill/>
            <a:ln w="38100" cmpd="sng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9" name="Freeform 20"/>
            <p:cNvSpPr>
              <a:spLocks/>
            </p:cNvSpPr>
            <p:nvPr/>
          </p:nvSpPr>
          <p:spPr bwMode="auto">
            <a:xfrm>
              <a:off x="3648" y="1728"/>
              <a:ext cx="294" cy="230"/>
            </a:xfrm>
            <a:custGeom>
              <a:avLst/>
              <a:gdLst>
                <a:gd name="T0" fmla="*/ 109 w 294"/>
                <a:gd name="T1" fmla="*/ 175 h 230"/>
                <a:gd name="T2" fmla="*/ 179 w 294"/>
                <a:gd name="T3" fmla="*/ 8 h 230"/>
                <a:gd name="T4" fmla="*/ 269 w 294"/>
                <a:gd name="T5" fmla="*/ 21 h 230"/>
                <a:gd name="T6" fmla="*/ 294 w 294"/>
                <a:gd name="T7" fmla="*/ 85 h 230"/>
                <a:gd name="T8" fmla="*/ 281 w 294"/>
                <a:gd name="T9" fmla="*/ 111 h 230"/>
                <a:gd name="T10" fmla="*/ 269 w 294"/>
                <a:gd name="T11" fmla="*/ 149 h 230"/>
                <a:gd name="T12" fmla="*/ 192 w 294"/>
                <a:gd name="T13" fmla="*/ 175 h 230"/>
                <a:gd name="T14" fmla="*/ 134 w 294"/>
                <a:gd name="T15" fmla="*/ 207 h 230"/>
                <a:gd name="T16" fmla="*/ 121 w 294"/>
                <a:gd name="T17" fmla="*/ 226 h 230"/>
                <a:gd name="T18" fmla="*/ 0 w 294"/>
                <a:gd name="T19" fmla="*/ 219 h 2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4"/>
                <a:gd name="T31" fmla="*/ 0 h 230"/>
                <a:gd name="T32" fmla="*/ 294 w 294"/>
                <a:gd name="T33" fmla="*/ 230 h 2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4" h="230">
                  <a:moveTo>
                    <a:pt x="109" y="175"/>
                  </a:moveTo>
                  <a:cubicBezTo>
                    <a:pt x="123" y="121"/>
                    <a:pt x="131" y="41"/>
                    <a:pt x="179" y="8"/>
                  </a:cubicBezTo>
                  <a:cubicBezTo>
                    <a:pt x="209" y="11"/>
                    <a:pt x="247" y="0"/>
                    <a:pt x="269" y="21"/>
                  </a:cubicBezTo>
                  <a:cubicBezTo>
                    <a:pt x="282" y="33"/>
                    <a:pt x="283" y="68"/>
                    <a:pt x="294" y="85"/>
                  </a:cubicBezTo>
                  <a:cubicBezTo>
                    <a:pt x="290" y="94"/>
                    <a:pt x="285" y="102"/>
                    <a:pt x="281" y="111"/>
                  </a:cubicBezTo>
                  <a:cubicBezTo>
                    <a:pt x="276" y="123"/>
                    <a:pt x="282" y="145"/>
                    <a:pt x="269" y="149"/>
                  </a:cubicBezTo>
                  <a:cubicBezTo>
                    <a:pt x="243" y="157"/>
                    <a:pt x="217" y="166"/>
                    <a:pt x="192" y="175"/>
                  </a:cubicBezTo>
                  <a:cubicBezTo>
                    <a:pt x="172" y="195"/>
                    <a:pt x="160" y="197"/>
                    <a:pt x="134" y="207"/>
                  </a:cubicBezTo>
                  <a:cubicBezTo>
                    <a:pt x="130" y="213"/>
                    <a:pt x="129" y="225"/>
                    <a:pt x="121" y="226"/>
                  </a:cubicBezTo>
                  <a:cubicBezTo>
                    <a:pt x="81" y="230"/>
                    <a:pt x="0" y="219"/>
                    <a:pt x="0" y="219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1360" name="TextBox 683"/>
          <p:cNvSpPr txBox="1">
            <a:spLocks noChangeArrowheads="1"/>
          </p:cNvSpPr>
          <p:nvPr/>
        </p:nvSpPr>
        <p:spPr bwMode="auto">
          <a:xfrm>
            <a:off x="6248400" y="2052638"/>
            <a:ext cx="1828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b="0" dirty="0">
                <a:solidFill>
                  <a:srgbClr val="FFFFFF"/>
                </a:solidFill>
                <a:latin typeface="Arial" charset="0"/>
              </a:rPr>
              <a:t>Peptides</a:t>
            </a:r>
          </a:p>
        </p:txBody>
      </p:sp>
      <p:sp>
        <p:nvSpPr>
          <p:cNvPr id="1362" name="Oval 681"/>
          <p:cNvSpPr>
            <a:spLocks noChangeArrowheads="1"/>
          </p:cNvSpPr>
          <p:nvPr/>
        </p:nvSpPr>
        <p:spPr bwMode="auto">
          <a:xfrm>
            <a:off x="1089950" y="3124200"/>
            <a:ext cx="304800" cy="304800"/>
          </a:xfrm>
          <a:prstGeom prst="ellips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cxnSp>
        <p:nvCxnSpPr>
          <p:cNvPr id="1366" name="Straight Arrow Connector 1365"/>
          <p:cNvCxnSpPr/>
          <p:nvPr/>
        </p:nvCxnSpPr>
        <p:spPr bwMode="auto">
          <a:xfrm rot="5400000">
            <a:off x="914400" y="4876800"/>
            <a:ext cx="60960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87" name="AutoShape 794"/>
          <p:cNvSpPr>
            <a:spLocks noChangeAspect="1" noChangeArrowheads="1" noTextEdit="1"/>
          </p:cNvSpPr>
          <p:nvPr/>
        </p:nvSpPr>
        <p:spPr bwMode="auto">
          <a:xfrm>
            <a:off x="64625" y="5313363"/>
            <a:ext cx="2790825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60" name="Line 795"/>
          <p:cNvSpPr>
            <a:spLocks noChangeShapeType="1"/>
          </p:cNvSpPr>
          <p:nvPr/>
        </p:nvSpPr>
        <p:spPr bwMode="auto">
          <a:xfrm>
            <a:off x="383713" y="6473825"/>
            <a:ext cx="2595562" cy="158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61" name="Line 796"/>
          <p:cNvSpPr>
            <a:spLocks noChangeShapeType="1"/>
          </p:cNvSpPr>
          <p:nvPr/>
        </p:nvSpPr>
        <p:spPr bwMode="auto">
          <a:xfrm>
            <a:off x="478963" y="6473825"/>
            <a:ext cx="1587" cy="23813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43" name="Rectangle 797"/>
          <p:cNvSpPr>
            <a:spLocks noChangeArrowheads="1"/>
          </p:cNvSpPr>
          <p:nvPr/>
        </p:nvSpPr>
        <p:spPr bwMode="auto">
          <a:xfrm>
            <a:off x="396413" y="6497638"/>
            <a:ext cx="211137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000" b="0">
                <a:solidFill>
                  <a:srgbClr val="FFFF00"/>
                </a:solidFill>
                <a:latin typeface="Arial" charset="0"/>
              </a:rPr>
              <a:t>200</a:t>
            </a:r>
          </a:p>
        </p:txBody>
      </p:sp>
      <p:sp>
        <p:nvSpPr>
          <p:cNvPr id="1351" name="Line 798"/>
          <p:cNvSpPr>
            <a:spLocks noChangeShapeType="1"/>
          </p:cNvSpPr>
          <p:nvPr/>
        </p:nvSpPr>
        <p:spPr bwMode="auto">
          <a:xfrm>
            <a:off x="959975" y="6473825"/>
            <a:ext cx="1588" cy="23813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63" name="Line 800"/>
          <p:cNvSpPr>
            <a:spLocks noChangeShapeType="1"/>
          </p:cNvSpPr>
          <p:nvPr/>
        </p:nvSpPr>
        <p:spPr bwMode="auto">
          <a:xfrm>
            <a:off x="1440988" y="6473825"/>
            <a:ext cx="1587" cy="23813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64" name="Rectangle 801"/>
          <p:cNvSpPr>
            <a:spLocks noChangeArrowheads="1"/>
          </p:cNvSpPr>
          <p:nvPr/>
        </p:nvSpPr>
        <p:spPr bwMode="auto">
          <a:xfrm>
            <a:off x="1360025" y="6497638"/>
            <a:ext cx="211138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000" b="0">
                <a:solidFill>
                  <a:srgbClr val="FFFF00"/>
                </a:solidFill>
                <a:latin typeface="Arial" charset="0"/>
              </a:rPr>
              <a:t>600</a:t>
            </a:r>
          </a:p>
        </p:txBody>
      </p:sp>
      <p:sp>
        <p:nvSpPr>
          <p:cNvPr id="1365" name="Line 802"/>
          <p:cNvSpPr>
            <a:spLocks noChangeShapeType="1"/>
          </p:cNvSpPr>
          <p:nvPr/>
        </p:nvSpPr>
        <p:spPr bwMode="auto">
          <a:xfrm>
            <a:off x="1920413" y="6473825"/>
            <a:ext cx="1587" cy="23813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67" name="Line 804"/>
          <p:cNvSpPr>
            <a:spLocks noChangeShapeType="1"/>
          </p:cNvSpPr>
          <p:nvPr/>
        </p:nvSpPr>
        <p:spPr bwMode="auto">
          <a:xfrm>
            <a:off x="2401425" y="6473825"/>
            <a:ext cx="1588" cy="23813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68" name="Line 806"/>
          <p:cNvSpPr>
            <a:spLocks noChangeShapeType="1"/>
          </p:cNvSpPr>
          <p:nvPr/>
        </p:nvSpPr>
        <p:spPr bwMode="auto">
          <a:xfrm>
            <a:off x="2882438" y="6473825"/>
            <a:ext cx="1587" cy="23813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69" name="Rectangle 807"/>
          <p:cNvSpPr>
            <a:spLocks noChangeArrowheads="1"/>
          </p:cNvSpPr>
          <p:nvPr/>
        </p:nvSpPr>
        <p:spPr bwMode="auto">
          <a:xfrm>
            <a:off x="2274425" y="6497638"/>
            <a:ext cx="28257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000" b="0">
                <a:solidFill>
                  <a:srgbClr val="FFFF00"/>
                </a:solidFill>
                <a:latin typeface="Arial" charset="0"/>
              </a:rPr>
              <a:t>1000</a:t>
            </a:r>
          </a:p>
        </p:txBody>
      </p:sp>
      <p:sp>
        <p:nvSpPr>
          <p:cNvPr id="1370" name="Rectangle 808"/>
          <p:cNvSpPr>
            <a:spLocks noChangeArrowheads="1"/>
          </p:cNvSpPr>
          <p:nvPr/>
        </p:nvSpPr>
        <p:spPr bwMode="auto">
          <a:xfrm>
            <a:off x="1574338" y="6634163"/>
            <a:ext cx="249237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200" b="0">
                <a:solidFill>
                  <a:srgbClr val="FFFF00"/>
                </a:solidFill>
                <a:latin typeface="Arial" charset="0"/>
              </a:rPr>
              <a:t>m/z</a:t>
            </a:r>
          </a:p>
        </p:txBody>
      </p:sp>
      <p:sp>
        <p:nvSpPr>
          <p:cNvPr id="1371" name="Line 809"/>
          <p:cNvSpPr>
            <a:spLocks noChangeShapeType="1"/>
          </p:cNvSpPr>
          <p:nvPr/>
        </p:nvSpPr>
        <p:spPr bwMode="auto">
          <a:xfrm flipV="1">
            <a:off x="383713" y="5227638"/>
            <a:ext cx="1587" cy="12461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72" name="Line 810"/>
          <p:cNvSpPr>
            <a:spLocks noChangeShapeType="1"/>
          </p:cNvSpPr>
          <p:nvPr/>
        </p:nvSpPr>
        <p:spPr bwMode="auto">
          <a:xfrm flipV="1">
            <a:off x="440863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73" name="Line 811"/>
          <p:cNvSpPr>
            <a:spLocks noChangeShapeType="1"/>
          </p:cNvSpPr>
          <p:nvPr/>
        </p:nvSpPr>
        <p:spPr bwMode="auto">
          <a:xfrm flipV="1">
            <a:off x="444038" y="6457950"/>
            <a:ext cx="1587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74" name="Line 812"/>
          <p:cNvSpPr>
            <a:spLocks noChangeShapeType="1"/>
          </p:cNvSpPr>
          <p:nvPr/>
        </p:nvSpPr>
        <p:spPr bwMode="auto">
          <a:xfrm flipV="1">
            <a:off x="445625" y="6462713"/>
            <a:ext cx="0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75" name="Line 813"/>
          <p:cNvSpPr>
            <a:spLocks noChangeShapeType="1"/>
          </p:cNvSpPr>
          <p:nvPr/>
        </p:nvSpPr>
        <p:spPr bwMode="auto">
          <a:xfrm flipV="1">
            <a:off x="448800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76" name="Line 814"/>
          <p:cNvSpPr>
            <a:spLocks noChangeShapeType="1"/>
          </p:cNvSpPr>
          <p:nvPr/>
        </p:nvSpPr>
        <p:spPr bwMode="auto">
          <a:xfrm flipV="1">
            <a:off x="461500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77" name="Line 815"/>
          <p:cNvSpPr>
            <a:spLocks noChangeShapeType="1"/>
          </p:cNvSpPr>
          <p:nvPr/>
        </p:nvSpPr>
        <p:spPr bwMode="auto">
          <a:xfrm flipV="1">
            <a:off x="496425" y="6470650"/>
            <a:ext cx="158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78" name="Line 816"/>
          <p:cNvSpPr>
            <a:spLocks noChangeShapeType="1"/>
          </p:cNvSpPr>
          <p:nvPr/>
        </p:nvSpPr>
        <p:spPr bwMode="auto">
          <a:xfrm flipV="1">
            <a:off x="502775" y="6470650"/>
            <a:ext cx="0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79" name="Line 817"/>
          <p:cNvSpPr>
            <a:spLocks noChangeShapeType="1"/>
          </p:cNvSpPr>
          <p:nvPr/>
        </p:nvSpPr>
        <p:spPr bwMode="auto">
          <a:xfrm flipV="1">
            <a:off x="507538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80" name="Line 818"/>
          <p:cNvSpPr>
            <a:spLocks noChangeShapeType="1"/>
          </p:cNvSpPr>
          <p:nvPr/>
        </p:nvSpPr>
        <p:spPr bwMode="auto">
          <a:xfrm flipV="1">
            <a:off x="510713" y="6440488"/>
            <a:ext cx="0" cy="333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81" name="Line 819"/>
          <p:cNvSpPr>
            <a:spLocks noChangeShapeType="1"/>
          </p:cNvSpPr>
          <p:nvPr/>
        </p:nvSpPr>
        <p:spPr bwMode="auto">
          <a:xfrm flipV="1">
            <a:off x="513888" y="6462713"/>
            <a:ext cx="0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82" name="Line 820"/>
          <p:cNvSpPr>
            <a:spLocks noChangeShapeType="1"/>
          </p:cNvSpPr>
          <p:nvPr/>
        </p:nvSpPr>
        <p:spPr bwMode="auto">
          <a:xfrm flipV="1">
            <a:off x="518650" y="6470650"/>
            <a:ext cx="158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83" name="Line 821"/>
          <p:cNvSpPr>
            <a:spLocks noChangeShapeType="1"/>
          </p:cNvSpPr>
          <p:nvPr/>
        </p:nvSpPr>
        <p:spPr bwMode="auto">
          <a:xfrm flipV="1">
            <a:off x="540875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84" name="Line 822"/>
          <p:cNvSpPr>
            <a:spLocks noChangeShapeType="1"/>
          </p:cNvSpPr>
          <p:nvPr/>
        </p:nvSpPr>
        <p:spPr bwMode="auto">
          <a:xfrm flipV="1">
            <a:off x="540875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85" name="Line 823"/>
          <p:cNvSpPr>
            <a:spLocks noChangeShapeType="1"/>
          </p:cNvSpPr>
          <p:nvPr/>
        </p:nvSpPr>
        <p:spPr bwMode="auto">
          <a:xfrm flipV="1">
            <a:off x="548813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86" name="Line 824"/>
          <p:cNvSpPr>
            <a:spLocks noChangeShapeType="1"/>
          </p:cNvSpPr>
          <p:nvPr/>
        </p:nvSpPr>
        <p:spPr bwMode="auto">
          <a:xfrm flipV="1">
            <a:off x="55198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87" name="Line 825"/>
          <p:cNvSpPr>
            <a:spLocks noChangeShapeType="1"/>
          </p:cNvSpPr>
          <p:nvPr/>
        </p:nvSpPr>
        <p:spPr bwMode="auto">
          <a:xfrm flipV="1">
            <a:off x="553575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88" name="Line 826"/>
          <p:cNvSpPr>
            <a:spLocks noChangeShapeType="1"/>
          </p:cNvSpPr>
          <p:nvPr/>
        </p:nvSpPr>
        <p:spPr bwMode="auto">
          <a:xfrm flipV="1">
            <a:off x="556750" y="6465888"/>
            <a:ext cx="1588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89" name="Line 827"/>
          <p:cNvSpPr>
            <a:spLocks noChangeShapeType="1"/>
          </p:cNvSpPr>
          <p:nvPr/>
        </p:nvSpPr>
        <p:spPr bwMode="auto">
          <a:xfrm flipV="1">
            <a:off x="559925" y="6465888"/>
            <a:ext cx="0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90" name="Line 828"/>
          <p:cNvSpPr>
            <a:spLocks noChangeShapeType="1"/>
          </p:cNvSpPr>
          <p:nvPr/>
        </p:nvSpPr>
        <p:spPr bwMode="auto">
          <a:xfrm flipV="1">
            <a:off x="563100" y="6465888"/>
            <a:ext cx="1588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91" name="Line 829"/>
          <p:cNvSpPr>
            <a:spLocks noChangeShapeType="1"/>
          </p:cNvSpPr>
          <p:nvPr/>
        </p:nvSpPr>
        <p:spPr bwMode="auto">
          <a:xfrm flipV="1">
            <a:off x="564688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92" name="Line 830"/>
          <p:cNvSpPr>
            <a:spLocks noChangeShapeType="1"/>
          </p:cNvSpPr>
          <p:nvPr/>
        </p:nvSpPr>
        <p:spPr bwMode="auto">
          <a:xfrm flipV="1">
            <a:off x="567863" y="6462713"/>
            <a:ext cx="0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93" name="Line 831"/>
          <p:cNvSpPr>
            <a:spLocks noChangeShapeType="1"/>
          </p:cNvSpPr>
          <p:nvPr/>
        </p:nvSpPr>
        <p:spPr bwMode="auto">
          <a:xfrm flipV="1">
            <a:off x="574213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94" name="Line 832"/>
          <p:cNvSpPr>
            <a:spLocks noChangeShapeType="1"/>
          </p:cNvSpPr>
          <p:nvPr/>
        </p:nvSpPr>
        <p:spPr bwMode="auto">
          <a:xfrm flipV="1">
            <a:off x="575800" y="6470650"/>
            <a:ext cx="158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95" name="Line 833"/>
          <p:cNvSpPr>
            <a:spLocks noChangeShapeType="1"/>
          </p:cNvSpPr>
          <p:nvPr/>
        </p:nvSpPr>
        <p:spPr bwMode="auto">
          <a:xfrm flipV="1">
            <a:off x="582150" y="6461125"/>
            <a:ext cx="1588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96" name="Line 834"/>
          <p:cNvSpPr>
            <a:spLocks noChangeShapeType="1"/>
          </p:cNvSpPr>
          <p:nvPr/>
        </p:nvSpPr>
        <p:spPr bwMode="auto">
          <a:xfrm flipV="1">
            <a:off x="585325" y="6464300"/>
            <a:ext cx="1588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97" name="Line 835"/>
          <p:cNvSpPr>
            <a:spLocks noChangeShapeType="1"/>
          </p:cNvSpPr>
          <p:nvPr/>
        </p:nvSpPr>
        <p:spPr bwMode="auto">
          <a:xfrm flipV="1">
            <a:off x="594850" y="6470650"/>
            <a:ext cx="158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98" name="Line 836"/>
          <p:cNvSpPr>
            <a:spLocks noChangeShapeType="1"/>
          </p:cNvSpPr>
          <p:nvPr/>
        </p:nvSpPr>
        <p:spPr bwMode="auto">
          <a:xfrm flipV="1">
            <a:off x="601200" y="6465888"/>
            <a:ext cx="1588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99" name="Line 837"/>
          <p:cNvSpPr>
            <a:spLocks noChangeShapeType="1"/>
          </p:cNvSpPr>
          <p:nvPr/>
        </p:nvSpPr>
        <p:spPr bwMode="auto">
          <a:xfrm flipV="1">
            <a:off x="623425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00" name="Line 838"/>
          <p:cNvSpPr>
            <a:spLocks noChangeShapeType="1"/>
          </p:cNvSpPr>
          <p:nvPr/>
        </p:nvSpPr>
        <p:spPr bwMode="auto">
          <a:xfrm flipV="1">
            <a:off x="625013" y="6456363"/>
            <a:ext cx="1587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01" name="Line 839"/>
          <p:cNvSpPr>
            <a:spLocks noChangeShapeType="1"/>
          </p:cNvSpPr>
          <p:nvPr/>
        </p:nvSpPr>
        <p:spPr bwMode="auto">
          <a:xfrm flipV="1">
            <a:off x="628188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02" name="Line 840"/>
          <p:cNvSpPr>
            <a:spLocks noChangeShapeType="1"/>
          </p:cNvSpPr>
          <p:nvPr/>
        </p:nvSpPr>
        <p:spPr bwMode="auto">
          <a:xfrm flipV="1">
            <a:off x="637713" y="6470650"/>
            <a:ext cx="0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03" name="Line 841"/>
          <p:cNvSpPr>
            <a:spLocks noChangeShapeType="1"/>
          </p:cNvSpPr>
          <p:nvPr/>
        </p:nvSpPr>
        <p:spPr bwMode="auto">
          <a:xfrm flipV="1">
            <a:off x="639300" y="6465888"/>
            <a:ext cx="1588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04" name="Line 842"/>
          <p:cNvSpPr>
            <a:spLocks noChangeShapeType="1"/>
          </p:cNvSpPr>
          <p:nvPr/>
        </p:nvSpPr>
        <p:spPr bwMode="auto">
          <a:xfrm flipV="1">
            <a:off x="642475" y="6465888"/>
            <a:ext cx="1588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05" name="Line 843"/>
          <p:cNvSpPr>
            <a:spLocks noChangeShapeType="1"/>
          </p:cNvSpPr>
          <p:nvPr/>
        </p:nvSpPr>
        <p:spPr bwMode="auto">
          <a:xfrm flipV="1">
            <a:off x="652000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06" name="Line 844"/>
          <p:cNvSpPr>
            <a:spLocks noChangeShapeType="1"/>
          </p:cNvSpPr>
          <p:nvPr/>
        </p:nvSpPr>
        <p:spPr bwMode="auto">
          <a:xfrm flipV="1">
            <a:off x="656763" y="6464300"/>
            <a:ext cx="1587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07" name="Line 845"/>
          <p:cNvSpPr>
            <a:spLocks noChangeShapeType="1"/>
          </p:cNvSpPr>
          <p:nvPr/>
        </p:nvSpPr>
        <p:spPr bwMode="auto">
          <a:xfrm flipV="1">
            <a:off x="661525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08" name="Line 846"/>
          <p:cNvSpPr>
            <a:spLocks noChangeShapeType="1"/>
          </p:cNvSpPr>
          <p:nvPr/>
        </p:nvSpPr>
        <p:spPr bwMode="auto">
          <a:xfrm flipV="1">
            <a:off x="675813" y="6456363"/>
            <a:ext cx="1587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09" name="Line 847"/>
          <p:cNvSpPr>
            <a:spLocks noChangeShapeType="1"/>
          </p:cNvSpPr>
          <p:nvPr/>
        </p:nvSpPr>
        <p:spPr bwMode="auto">
          <a:xfrm flipV="1">
            <a:off x="680575" y="6461125"/>
            <a:ext cx="1588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10" name="Line 848"/>
          <p:cNvSpPr>
            <a:spLocks noChangeShapeType="1"/>
          </p:cNvSpPr>
          <p:nvPr/>
        </p:nvSpPr>
        <p:spPr bwMode="auto">
          <a:xfrm flipV="1">
            <a:off x="682163" y="6464300"/>
            <a:ext cx="0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11" name="Line 849"/>
          <p:cNvSpPr>
            <a:spLocks noChangeShapeType="1"/>
          </p:cNvSpPr>
          <p:nvPr/>
        </p:nvSpPr>
        <p:spPr bwMode="auto">
          <a:xfrm flipV="1">
            <a:off x="686925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12" name="Line 850"/>
          <p:cNvSpPr>
            <a:spLocks noChangeShapeType="1"/>
          </p:cNvSpPr>
          <p:nvPr/>
        </p:nvSpPr>
        <p:spPr bwMode="auto">
          <a:xfrm flipV="1">
            <a:off x="688513" y="6453188"/>
            <a:ext cx="1587" cy="206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13" name="Line 851"/>
          <p:cNvSpPr>
            <a:spLocks noChangeShapeType="1"/>
          </p:cNvSpPr>
          <p:nvPr/>
        </p:nvSpPr>
        <p:spPr bwMode="auto">
          <a:xfrm flipV="1">
            <a:off x="693275" y="6462713"/>
            <a:ext cx="1588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14" name="Line 852"/>
          <p:cNvSpPr>
            <a:spLocks noChangeShapeType="1"/>
          </p:cNvSpPr>
          <p:nvPr/>
        </p:nvSpPr>
        <p:spPr bwMode="auto">
          <a:xfrm flipV="1">
            <a:off x="694863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15" name="Line 853"/>
          <p:cNvSpPr>
            <a:spLocks noChangeShapeType="1"/>
          </p:cNvSpPr>
          <p:nvPr/>
        </p:nvSpPr>
        <p:spPr bwMode="auto">
          <a:xfrm flipV="1">
            <a:off x="699625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16" name="Line 854"/>
          <p:cNvSpPr>
            <a:spLocks noChangeShapeType="1"/>
          </p:cNvSpPr>
          <p:nvPr/>
        </p:nvSpPr>
        <p:spPr bwMode="auto">
          <a:xfrm flipV="1">
            <a:off x="705975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17" name="Line 855"/>
          <p:cNvSpPr>
            <a:spLocks noChangeShapeType="1"/>
          </p:cNvSpPr>
          <p:nvPr/>
        </p:nvSpPr>
        <p:spPr bwMode="auto">
          <a:xfrm flipV="1">
            <a:off x="709150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18" name="Line 856"/>
          <p:cNvSpPr>
            <a:spLocks noChangeShapeType="1"/>
          </p:cNvSpPr>
          <p:nvPr/>
        </p:nvSpPr>
        <p:spPr bwMode="auto">
          <a:xfrm flipV="1">
            <a:off x="718675" y="6470650"/>
            <a:ext cx="0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19" name="Line 857"/>
          <p:cNvSpPr>
            <a:spLocks noChangeShapeType="1"/>
          </p:cNvSpPr>
          <p:nvPr/>
        </p:nvSpPr>
        <p:spPr bwMode="auto">
          <a:xfrm flipV="1">
            <a:off x="721850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20" name="Line 858"/>
          <p:cNvSpPr>
            <a:spLocks noChangeShapeType="1"/>
          </p:cNvSpPr>
          <p:nvPr/>
        </p:nvSpPr>
        <p:spPr bwMode="auto">
          <a:xfrm flipV="1">
            <a:off x="729788" y="6376988"/>
            <a:ext cx="1587" cy="968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21" name="Line 859"/>
          <p:cNvSpPr>
            <a:spLocks noChangeShapeType="1"/>
          </p:cNvSpPr>
          <p:nvPr/>
        </p:nvSpPr>
        <p:spPr bwMode="auto">
          <a:xfrm flipV="1">
            <a:off x="731375" y="6450013"/>
            <a:ext cx="1588" cy="238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22" name="Line 860"/>
          <p:cNvSpPr>
            <a:spLocks noChangeShapeType="1"/>
          </p:cNvSpPr>
          <p:nvPr/>
        </p:nvSpPr>
        <p:spPr bwMode="auto">
          <a:xfrm flipV="1">
            <a:off x="736138" y="6470650"/>
            <a:ext cx="1587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23" name="Line 861"/>
          <p:cNvSpPr>
            <a:spLocks noChangeShapeType="1"/>
          </p:cNvSpPr>
          <p:nvPr/>
        </p:nvSpPr>
        <p:spPr bwMode="auto">
          <a:xfrm flipV="1">
            <a:off x="744075" y="6470650"/>
            <a:ext cx="158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24" name="Line 862"/>
          <p:cNvSpPr>
            <a:spLocks noChangeShapeType="1"/>
          </p:cNvSpPr>
          <p:nvPr/>
        </p:nvSpPr>
        <p:spPr bwMode="auto">
          <a:xfrm flipV="1">
            <a:off x="747250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25" name="Line 863"/>
          <p:cNvSpPr>
            <a:spLocks noChangeShapeType="1"/>
          </p:cNvSpPr>
          <p:nvPr/>
        </p:nvSpPr>
        <p:spPr bwMode="auto">
          <a:xfrm flipV="1">
            <a:off x="753600" y="6465888"/>
            <a:ext cx="0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26" name="Line 864"/>
          <p:cNvSpPr>
            <a:spLocks noChangeShapeType="1"/>
          </p:cNvSpPr>
          <p:nvPr/>
        </p:nvSpPr>
        <p:spPr bwMode="auto">
          <a:xfrm flipV="1">
            <a:off x="755188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27" name="Line 865"/>
          <p:cNvSpPr>
            <a:spLocks noChangeShapeType="1"/>
          </p:cNvSpPr>
          <p:nvPr/>
        </p:nvSpPr>
        <p:spPr bwMode="auto">
          <a:xfrm flipV="1">
            <a:off x="759950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28" name="Line 866"/>
          <p:cNvSpPr>
            <a:spLocks noChangeShapeType="1"/>
          </p:cNvSpPr>
          <p:nvPr/>
        </p:nvSpPr>
        <p:spPr bwMode="auto">
          <a:xfrm flipV="1">
            <a:off x="761538" y="6461125"/>
            <a:ext cx="1587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29" name="Line 867"/>
          <p:cNvSpPr>
            <a:spLocks noChangeShapeType="1"/>
          </p:cNvSpPr>
          <p:nvPr/>
        </p:nvSpPr>
        <p:spPr bwMode="auto">
          <a:xfrm flipV="1">
            <a:off x="772650" y="6418263"/>
            <a:ext cx="0" cy="555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30" name="Line 868"/>
          <p:cNvSpPr>
            <a:spLocks noChangeShapeType="1"/>
          </p:cNvSpPr>
          <p:nvPr/>
        </p:nvSpPr>
        <p:spPr bwMode="auto">
          <a:xfrm flipV="1">
            <a:off x="772650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31" name="Line 869"/>
          <p:cNvSpPr>
            <a:spLocks noChangeShapeType="1"/>
          </p:cNvSpPr>
          <p:nvPr/>
        </p:nvSpPr>
        <p:spPr bwMode="auto">
          <a:xfrm flipV="1">
            <a:off x="780588" y="6464300"/>
            <a:ext cx="0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32" name="Line 870"/>
          <p:cNvSpPr>
            <a:spLocks noChangeShapeType="1"/>
          </p:cNvSpPr>
          <p:nvPr/>
        </p:nvSpPr>
        <p:spPr bwMode="auto">
          <a:xfrm flipV="1">
            <a:off x="78058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33" name="Line 871"/>
          <p:cNvSpPr>
            <a:spLocks noChangeShapeType="1"/>
          </p:cNvSpPr>
          <p:nvPr/>
        </p:nvSpPr>
        <p:spPr bwMode="auto">
          <a:xfrm flipV="1">
            <a:off x="786938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34" name="Line 872"/>
          <p:cNvSpPr>
            <a:spLocks noChangeShapeType="1"/>
          </p:cNvSpPr>
          <p:nvPr/>
        </p:nvSpPr>
        <p:spPr bwMode="auto">
          <a:xfrm flipV="1">
            <a:off x="793288" y="6432550"/>
            <a:ext cx="1587" cy="412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35" name="Line 873"/>
          <p:cNvSpPr>
            <a:spLocks noChangeShapeType="1"/>
          </p:cNvSpPr>
          <p:nvPr/>
        </p:nvSpPr>
        <p:spPr bwMode="auto">
          <a:xfrm flipV="1">
            <a:off x="796463" y="6464300"/>
            <a:ext cx="1587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36" name="Line 874"/>
          <p:cNvSpPr>
            <a:spLocks noChangeShapeType="1"/>
          </p:cNvSpPr>
          <p:nvPr/>
        </p:nvSpPr>
        <p:spPr bwMode="auto">
          <a:xfrm flipV="1">
            <a:off x="799638" y="6464300"/>
            <a:ext cx="1587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37" name="Line 875"/>
          <p:cNvSpPr>
            <a:spLocks noChangeShapeType="1"/>
          </p:cNvSpPr>
          <p:nvPr/>
        </p:nvSpPr>
        <p:spPr bwMode="auto">
          <a:xfrm flipV="1">
            <a:off x="813925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38" name="Line 876"/>
          <p:cNvSpPr>
            <a:spLocks noChangeShapeType="1"/>
          </p:cNvSpPr>
          <p:nvPr/>
        </p:nvSpPr>
        <p:spPr bwMode="auto">
          <a:xfrm flipV="1">
            <a:off x="818688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39" name="Line 877"/>
          <p:cNvSpPr>
            <a:spLocks noChangeShapeType="1"/>
          </p:cNvSpPr>
          <p:nvPr/>
        </p:nvSpPr>
        <p:spPr bwMode="auto">
          <a:xfrm flipV="1">
            <a:off x="837738" y="6470650"/>
            <a:ext cx="1587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40" name="Line 878"/>
          <p:cNvSpPr>
            <a:spLocks noChangeShapeType="1"/>
          </p:cNvSpPr>
          <p:nvPr/>
        </p:nvSpPr>
        <p:spPr bwMode="auto">
          <a:xfrm flipV="1">
            <a:off x="840913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41" name="Line 879"/>
          <p:cNvSpPr>
            <a:spLocks noChangeShapeType="1"/>
          </p:cNvSpPr>
          <p:nvPr/>
        </p:nvSpPr>
        <p:spPr bwMode="auto">
          <a:xfrm flipV="1">
            <a:off x="84408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42" name="Line 880"/>
          <p:cNvSpPr>
            <a:spLocks noChangeShapeType="1"/>
          </p:cNvSpPr>
          <p:nvPr/>
        </p:nvSpPr>
        <p:spPr bwMode="auto">
          <a:xfrm flipV="1">
            <a:off x="847263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43" name="Line 881"/>
          <p:cNvSpPr>
            <a:spLocks noChangeShapeType="1"/>
          </p:cNvSpPr>
          <p:nvPr/>
        </p:nvSpPr>
        <p:spPr bwMode="auto">
          <a:xfrm flipV="1">
            <a:off x="859963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44" name="Line 882"/>
          <p:cNvSpPr>
            <a:spLocks noChangeShapeType="1"/>
          </p:cNvSpPr>
          <p:nvPr/>
        </p:nvSpPr>
        <p:spPr bwMode="auto">
          <a:xfrm flipV="1">
            <a:off x="864725" y="6470650"/>
            <a:ext cx="158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45" name="Line 883"/>
          <p:cNvSpPr>
            <a:spLocks noChangeShapeType="1"/>
          </p:cNvSpPr>
          <p:nvPr/>
        </p:nvSpPr>
        <p:spPr bwMode="auto">
          <a:xfrm flipV="1">
            <a:off x="866313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46" name="Line 884"/>
          <p:cNvSpPr>
            <a:spLocks noChangeShapeType="1"/>
          </p:cNvSpPr>
          <p:nvPr/>
        </p:nvSpPr>
        <p:spPr bwMode="auto">
          <a:xfrm flipV="1">
            <a:off x="867900" y="6451600"/>
            <a:ext cx="1588" cy="22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47" name="Line 885"/>
          <p:cNvSpPr>
            <a:spLocks noChangeShapeType="1"/>
          </p:cNvSpPr>
          <p:nvPr/>
        </p:nvSpPr>
        <p:spPr bwMode="auto">
          <a:xfrm flipV="1">
            <a:off x="874250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48" name="Line 886"/>
          <p:cNvSpPr>
            <a:spLocks noChangeShapeType="1"/>
          </p:cNvSpPr>
          <p:nvPr/>
        </p:nvSpPr>
        <p:spPr bwMode="auto">
          <a:xfrm flipV="1">
            <a:off x="885363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49" name="Line 887"/>
          <p:cNvSpPr>
            <a:spLocks noChangeShapeType="1"/>
          </p:cNvSpPr>
          <p:nvPr/>
        </p:nvSpPr>
        <p:spPr bwMode="auto">
          <a:xfrm flipV="1">
            <a:off x="888538" y="6376988"/>
            <a:ext cx="0" cy="968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50" name="Line 888"/>
          <p:cNvSpPr>
            <a:spLocks noChangeShapeType="1"/>
          </p:cNvSpPr>
          <p:nvPr/>
        </p:nvSpPr>
        <p:spPr bwMode="auto">
          <a:xfrm flipV="1">
            <a:off x="891713" y="6470650"/>
            <a:ext cx="0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51" name="Line 889"/>
          <p:cNvSpPr>
            <a:spLocks noChangeShapeType="1"/>
          </p:cNvSpPr>
          <p:nvPr/>
        </p:nvSpPr>
        <p:spPr bwMode="auto">
          <a:xfrm flipV="1">
            <a:off x="893300" y="6462713"/>
            <a:ext cx="1588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52" name="Line 890"/>
          <p:cNvSpPr>
            <a:spLocks noChangeShapeType="1"/>
          </p:cNvSpPr>
          <p:nvPr/>
        </p:nvSpPr>
        <p:spPr bwMode="auto">
          <a:xfrm flipV="1">
            <a:off x="899650" y="6461125"/>
            <a:ext cx="1588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53" name="Line 891"/>
          <p:cNvSpPr>
            <a:spLocks noChangeShapeType="1"/>
          </p:cNvSpPr>
          <p:nvPr/>
        </p:nvSpPr>
        <p:spPr bwMode="auto">
          <a:xfrm flipV="1">
            <a:off x="904413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54" name="Line 892"/>
          <p:cNvSpPr>
            <a:spLocks noChangeShapeType="1"/>
          </p:cNvSpPr>
          <p:nvPr/>
        </p:nvSpPr>
        <p:spPr bwMode="auto">
          <a:xfrm flipV="1">
            <a:off x="907588" y="6461125"/>
            <a:ext cx="1587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55" name="Line 893"/>
          <p:cNvSpPr>
            <a:spLocks noChangeShapeType="1"/>
          </p:cNvSpPr>
          <p:nvPr/>
        </p:nvSpPr>
        <p:spPr bwMode="auto">
          <a:xfrm flipV="1">
            <a:off x="910763" y="6456363"/>
            <a:ext cx="0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56" name="Line 894"/>
          <p:cNvSpPr>
            <a:spLocks noChangeShapeType="1"/>
          </p:cNvSpPr>
          <p:nvPr/>
        </p:nvSpPr>
        <p:spPr bwMode="auto">
          <a:xfrm flipV="1">
            <a:off x="915525" y="6464300"/>
            <a:ext cx="0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57" name="Line 895"/>
          <p:cNvSpPr>
            <a:spLocks noChangeShapeType="1"/>
          </p:cNvSpPr>
          <p:nvPr/>
        </p:nvSpPr>
        <p:spPr bwMode="auto">
          <a:xfrm flipV="1">
            <a:off x="92028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58" name="Line 896"/>
          <p:cNvSpPr>
            <a:spLocks noChangeShapeType="1"/>
          </p:cNvSpPr>
          <p:nvPr/>
        </p:nvSpPr>
        <p:spPr bwMode="auto">
          <a:xfrm flipV="1">
            <a:off x="923463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59" name="Line 897"/>
          <p:cNvSpPr>
            <a:spLocks noChangeShapeType="1"/>
          </p:cNvSpPr>
          <p:nvPr/>
        </p:nvSpPr>
        <p:spPr bwMode="auto">
          <a:xfrm flipV="1">
            <a:off x="926638" y="6456363"/>
            <a:ext cx="1587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60" name="Line 898"/>
          <p:cNvSpPr>
            <a:spLocks noChangeShapeType="1"/>
          </p:cNvSpPr>
          <p:nvPr/>
        </p:nvSpPr>
        <p:spPr bwMode="auto">
          <a:xfrm flipV="1">
            <a:off x="931400" y="6213475"/>
            <a:ext cx="1588" cy="260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61" name="Line 899"/>
          <p:cNvSpPr>
            <a:spLocks noChangeShapeType="1"/>
          </p:cNvSpPr>
          <p:nvPr/>
        </p:nvSpPr>
        <p:spPr bwMode="auto">
          <a:xfrm flipV="1">
            <a:off x="932988" y="6457950"/>
            <a:ext cx="1587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62" name="Line 900"/>
          <p:cNvSpPr>
            <a:spLocks noChangeShapeType="1"/>
          </p:cNvSpPr>
          <p:nvPr/>
        </p:nvSpPr>
        <p:spPr bwMode="auto">
          <a:xfrm flipV="1">
            <a:off x="934575" y="6457950"/>
            <a:ext cx="1588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63" name="Line 901"/>
          <p:cNvSpPr>
            <a:spLocks noChangeShapeType="1"/>
          </p:cNvSpPr>
          <p:nvPr/>
        </p:nvSpPr>
        <p:spPr bwMode="auto">
          <a:xfrm flipV="1">
            <a:off x="948863" y="6465888"/>
            <a:ext cx="0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64" name="Line 902"/>
          <p:cNvSpPr>
            <a:spLocks noChangeShapeType="1"/>
          </p:cNvSpPr>
          <p:nvPr/>
        </p:nvSpPr>
        <p:spPr bwMode="auto">
          <a:xfrm flipV="1">
            <a:off x="948863" y="6454775"/>
            <a:ext cx="1587" cy="19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65" name="Line 903"/>
          <p:cNvSpPr>
            <a:spLocks noChangeShapeType="1"/>
          </p:cNvSpPr>
          <p:nvPr/>
        </p:nvSpPr>
        <p:spPr bwMode="auto">
          <a:xfrm flipV="1">
            <a:off x="955213" y="6450013"/>
            <a:ext cx="0" cy="238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66" name="Line 904"/>
          <p:cNvSpPr>
            <a:spLocks noChangeShapeType="1"/>
          </p:cNvSpPr>
          <p:nvPr/>
        </p:nvSpPr>
        <p:spPr bwMode="auto">
          <a:xfrm flipV="1">
            <a:off x="958388" y="6464300"/>
            <a:ext cx="0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67" name="Line 905"/>
          <p:cNvSpPr>
            <a:spLocks noChangeShapeType="1"/>
          </p:cNvSpPr>
          <p:nvPr/>
        </p:nvSpPr>
        <p:spPr bwMode="auto">
          <a:xfrm flipV="1">
            <a:off x="959975" y="6457950"/>
            <a:ext cx="1588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68" name="Line 906"/>
          <p:cNvSpPr>
            <a:spLocks noChangeShapeType="1"/>
          </p:cNvSpPr>
          <p:nvPr/>
        </p:nvSpPr>
        <p:spPr bwMode="auto">
          <a:xfrm flipV="1">
            <a:off x="963150" y="6465888"/>
            <a:ext cx="1588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69" name="Line 907"/>
          <p:cNvSpPr>
            <a:spLocks noChangeShapeType="1"/>
          </p:cNvSpPr>
          <p:nvPr/>
        </p:nvSpPr>
        <p:spPr bwMode="auto">
          <a:xfrm flipV="1">
            <a:off x="967913" y="6470650"/>
            <a:ext cx="1587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70" name="Line 908"/>
          <p:cNvSpPr>
            <a:spLocks noChangeShapeType="1"/>
          </p:cNvSpPr>
          <p:nvPr/>
        </p:nvSpPr>
        <p:spPr bwMode="auto">
          <a:xfrm flipV="1">
            <a:off x="971088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71" name="Line 909"/>
          <p:cNvSpPr>
            <a:spLocks noChangeShapeType="1"/>
          </p:cNvSpPr>
          <p:nvPr/>
        </p:nvSpPr>
        <p:spPr bwMode="auto">
          <a:xfrm flipV="1">
            <a:off x="972675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72" name="Line 910"/>
          <p:cNvSpPr>
            <a:spLocks noChangeShapeType="1"/>
          </p:cNvSpPr>
          <p:nvPr/>
        </p:nvSpPr>
        <p:spPr bwMode="auto">
          <a:xfrm flipV="1">
            <a:off x="982200" y="6461125"/>
            <a:ext cx="1588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73" name="Line 911"/>
          <p:cNvSpPr>
            <a:spLocks noChangeShapeType="1"/>
          </p:cNvSpPr>
          <p:nvPr/>
        </p:nvSpPr>
        <p:spPr bwMode="auto">
          <a:xfrm flipV="1">
            <a:off x="986963" y="6443663"/>
            <a:ext cx="1587" cy="30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74" name="Line 912"/>
          <p:cNvSpPr>
            <a:spLocks noChangeShapeType="1"/>
          </p:cNvSpPr>
          <p:nvPr/>
        </p:nvSpPr>
        <p:spPr bwMode="auto">
          <a:xfrm flipV="1">
            <a:off x="990138" y="6462713"/>
            <a:ext cx="1587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75" name="Line 913"/>
          <p:cNvSpPr>
            <a:spLocks noChangeShapeType="1"/>
          </p:cNvSpPr>
          <p:nvPr/>
        </p:nvSpPr>
        <p:spPr bwMode="auto">
          <a:xfrm flipV="1">
            <a:off x="993313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76" name="Line 914"/>
          <p:cNvSpPr>
            <a:spLocks noChangeShapeType="1"/>
          </p:cNvSpPr>
          <p:nvPr/>
        </p:nvSpPr>
        <p:spPr bwMode="auto">
          <a:xfrm flipV="1">
            <a:off x="996488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77" name="Line 915"/>
          <p:cNvSpPr>
            <a:spLocks noChangeShapeType="1"/>
          </p:cNvSpPr>
          <p:nvPr/>
        </p:nvSpPr>
        <p:spPr bwMode="auto">
          <a:xfrm flipV="1">
            <a:off x="1001250" y="6372225"/>
            <a:ext cx="1588" cy="1016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78" name="Line 916"/>
          <p:cNvSpPr>
            <a:spLocks noChangeShapeType="1"/>
          </p:cNvSpPr>
          <p:nvPr/>
        </p:nvSpPr>
        <p:spPr bwMode="auto">
          <a:xfrm flipV="1">
            <a:off x="1004425" y="6453188"/>
            <a:ext cx="1588" cy="206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79" name="Line 917"/>
          <p:cNvSpPr>
            <a:spLocks noChangeShapeType="1"/>
          </p:cNvSpPr>
          <p:nvPr/>
        </p:nvSpPr>
        <p:spPr bwMode="auto">
          <a:xfrm flipV="1">
            <a:off x="1006013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80" name="Line 918"/>
          <p:cNvSpPr>
            <a:spLocks noChangeShapeType="1"/>
          </p:cNvSpPr>
          <p:nvPr/>
        </p:nvSpPr>
        <p:spPr bwMode="auto">
          <a:xfrm flipV="1">
            <a:off x="1009188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81" name="Line 919"/>
          <p:cNvSpPr>
            <a:spLocks noChangeShapeType="1"/>
          </p:cNvSpPr>
          <p:nvPr/>
        </p:nvSpPr>
        <p:spPr bwMode="auto">
          <a:xfrm flipV="1">
            <a:off x="1025063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82" name="Line 920"/>
          <p:cNvSpPr>
            <a:spLocks noChangeShapeType="1"/>
          </p:cNvSpPr>
          <p:nvPr/>
        </p:nvSpPr>
        <p:spPr bwMode="auto">
          <a:xfrm flipV="1">
            <a:off x="1028238" y="6419850"/>
            <a:ext cx="1587" cy="539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83" name="Line 921"/>
          <p:cNvSpPr>
            <a:spLocks noChangeShapeType="1"/>
          </p:cNvSpPr>
          <p:nvPr/>
        </p:nvSpPr>
        <p:spPr bwMode="auto">
          <a:xfrm flipV="1">
            <a:off x="1029825" y="6461125"/>
            <a:ext cx="0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84" name="Line 922"/>
          <p:cNvSpPr>
            <a:spLocks noChangeShapeType="1"/>
          </p:cNvSpPr>
          <p:nvPr/>
        </p:nvSpPr>
        <p:spPr bwMode="auto">
          <a:xfrm flipV="1">
            <a:off x="103458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85" name="Line 923"/>
          <p:cNvSpPr>
            <a:spLocks noChangeShapeType="1"/>
          </p:cNvSpPr>
          <p:nvPr/>
        </p:nvSpPr>
        <p:spPr bwMode="auto">
          <a:xfrm flipV="1">
            <a:off x="1036175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86" name="Line 924"/>
          <p:cNvSpPr>
            <a:spLocks noChangeShapeType="1"/>
          </p:cNvSpPr>
          <p:nvPr/>
        </p:nvSpPr>
        <p:spPr bwMode="auto">
          <a:xfrm flipV="1">
            <a:off x="1037763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87" name="Line 925"/>
          <p:cNvSpPr>
            <a:spLocks noChangeShapeType="1"/>
          </p:cNvSpPr>
          <p:nvPr/>
        </p:nvSpPr>
        <p:spPr bwMode="auto">
          <a:xfrm flipV="1">
            <a:off x="1039350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88" name="Line 926"/>
          <p:cNvSpPr>
            <a:spLocks noChangeShapeType="1"/>
          </p:cNvSpPr>
          <p:nvPr/>
        </p:nvSpPr>
        <p:spPr bwMode="auto">
          <a:xfrm flipV="1">
            <a:off x="1045700" y="6461125"/>
            <a:ext cx="0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89" name="Line 927"/>
          <p:cNvSpPr>
            <a:spLocks noChangeShapeType="1"/>
          </p:cNvSpPr>
          <p:nvPr/>
        </p:nvSpPr>
        <p:spPr bwMode="auto">
          <a:xfrm flipV="1">
            <a:off x="1048875" y="6470650"/>
            <a:ext cx="0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90" name="Line 928"/>
          <p:cNvSpPr>
            <a:spLocks noChangeShapeType="1"/>
          </p:cNvSpPr>
          <p:nvPr/>
        </p:nvSpPr>
        <p:spPr bwMode="auto">
          <a:xfrm flipV="1">
            <a:off x="1050463" y="6457950"/>
            <a:ext cx="1587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91" name="Line 929"/>
          <p:cNvSpPr>
            <a:spLocks noChangeShapeType="1"/>
          </p:cNvSpPr>
          <p:nvPr/>
        </p:nvSpPr>
        <p:spPr bwMode="auto">
          <a:xfrm flipV="1">
            <a:off x="1053638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92" name="Line 930"/>
          <p:cNvSpPr>
            <a:spLocks noChangeShapeType="1"/>
          </p:cNvSpPr>
          <p:nvPr/>
        </p:nvSpPr>
        <p:spPr bwMode="auto">
          <a:xfrm flipV="1">
            <a:off x="1059988" y="6465888"/>
            <a:ext cx="0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93" name="Line 931"/>
          <p:cNvSpPr>
            <a:spLocks noChangeShapeType="1"/>
          </p:cNvSpPr>
          <p:nvPr/>
        </p:nvSpPr>
        <p:spPr bwMode="auto">
          <a:xfrm flipV="1">
            <a:off x="1061575" y="6470650"/>
            <a:ext cx="158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94" name="Line 932"/>
          <p:cNvSpPr>
            <a:spLocks noChangeShapeType="1"/>
          </p:cNvSpPr>
          <p:nvPr/>
        </p:nvSpPr>
        <p:spPr bwMode="auto">
          <a:xfrm flipV="1">
            <a:off x="106633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95" name="Line 933"/>
          <p:cNvSpPr>
            <a:spLocks noChangeShapeType="1"/>
          </p:cNvSpPr>
          <p:nvPr/>
        </p:nvSpPr>
        <p:spPr bwMode="auto">
          <a:xfrm flipV="1">
            <a:off x="1069513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96" name="Line 934"/>
          <p:cNvSpPr>
            <a:spLocks noChangeShapeType="1"/>
          </p:cNvSpPr>
          <p:nvPr/>
        </p:nvSpPr>
        <p:spPr bwMode="auto">
          <a:xfrm flipV="1">
            <a:off x="1071100" y="6457950"/>
            <a:ext cx="1588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97" name="Line 935"/>
          <p:cNvSpPr>
            <a:spLocks noChangeShapeType="1"/>
          </p:cNvSpPr>
          <p:nvPr/>
        </p:nvSpPr>
        <p:spPr bwMode="auto">
          <a:xfrm flipV="1">
            <a:off x="1072688" y="6451600"/>
            <a:ext cx="1587" cy="22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98" name="Line 936"/>
          <p:cNvSpPr>
            <a:spLocks noChangeShapeType="1"/>
          </p:cNvSpPr>
          <p:nvPr/>
        </p:nvSpPr>
        <p:spPr bwMode="auto">
          <a:xfrm flipV="1">
            <a:off x="1080625" y="6461125"/>
            <a:ext cx="0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99" name="Line 937"/>
          <p:cNvSpPr>
            <a:spLocks noChangeShapeType="1"/>
          </p:cNvSpPr>
          <p:nvPr/>
        </p:nvSpPr>
        <p:spPr bwMode="auto">
          <a:xfrm flipV="1">
            <a:off x="1083800" y="6461125"/>
            <a:ext cx="0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00" name="Line 938"/>
          <p:cNvSpPr>
            <a:spLocks noChangeShapeType="1"/>
          </p:cNvSpPr>
          <p:nvPr/>
        </p:nvSpPr>
        <p:spPr bwMode="auto">
          <a:xfrm flipV="1">
            <a:off x="1088563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01" name="Line 939"/>
          <p:cNvSpPr>
            <a:spLocks noChangeShapeType="1"/>
          </p:cNvSpPr>
          <p:nvPr/>
        </p:nvSpPr>
        <p:spPr bwMode="auto">
          <a:xfrm flipV="1">
            <a:off x="1090150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02" name="Line 940"/>
          <p:cNvSpPr>
            <a:spLocks noChangeShapeType="1"/>
          </p:cNvSpPr>
          <p:nvPr/>
        </p:nvSpPr>
        <p:spPr bwMode="auto">
          <a:xfrm flipV="1">
            <a:off x="1093325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03" name="Line 941"/>
          <p:cNvSpPr>
            <a:spLocks noChangeShapeType="1"/>
          </p:cNvSpPr>
          <p:nvPr/>
        </p:nvSpPr>
        <p:spPr bwMode="auto">
          <a:xfrm flipV="1">
            <a:off x="1094913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04" name="Line 942"/>
          <p:cNvSpPr>
            <a:spLocks noChangeShapeType="1"/>
          </p:cNvSpPr>
          <p:nvPr/>
        </p:nvSpPr>
        <p:spPr bwMode="auto">
          <a:xfrm flipV="1">
            <a:off x="1099675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05" name="Line 943"/>
          <p:cNvSpPr>
            <a:spLocks noChangeShapeType="1"/>
          </p:cNvSpPr>
          <p:nvPr/>
        </p:nvSpPr>
        <p:spPr bwMode="auto">
          <a:xfrm flipV="1">
            <a:off x="1109200" y="6446838"/>
            <a:ext cx="1588" cy="269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06" name="Line 944"/>
          <p:cNvSpPr>
            <a:spLocks noChangeShapeType="1"/>
          </p:cNvSpPr>
          <p:nvPr/>
        </p:nvSpPr>
        <p:spPr bwMode="auto">
          <a:xfrm flipV="1">
            <a:off x="1110788" y="6429375"/>
            <a:ext cx="1587" cy="444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07" name="Line 945"/>
          <p:cNvSpPr>
            <a:spLocks noChangeShapeType="1"/>
          </p:cNvSpPr>
          <p:nvPr/>
        </p:nvSpPr>
        <p:spPr bwMode="auto">
          <a:xfrm flipV="1">
            <a:off x="1113963" y="6357938"/>
            <a:ext cx="0" cy="1158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08" name="Line 946"/>
          <p:cNvSpPr>
            <a:spLocks noChangeShapeType="1"/>
          </p:cNvSpPr>
          <p:nvPr/>
        </p:nvSpPr>
        <p:spPr bwMode="auto">
          <a:xfrm flipV="1">
            <a:off x="1113963" y="6421438"/>
            <a:ext cx="1587" cy="523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09" name="Line 947"/>
          <p:cNvSpPr>
            <a:spLocks noChangeShapeType="1"/>
          </p:cNvSpPr>
          <p:nvPr/>
        </p:nvSpPr>
        <p:spPr bwMode="auto">
          <a:xfrm flipV="1">
            <a:off x="1117138" y="6462713"/>
            <a:ext cx="1587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10" name="Line 948"/>
          <p:cNvSpPr>
            <a:spLocks noChangeShapeType="1"/>
          </p:cNvSpPr>
          <p:nvPr/>
        </p:nvSpPr>
        <p:spPr bwMode="auto">
          <a:xfrm flipV="1">
            <a:off x="1120313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11" name="Line 949"/>
          <p:cNvSpPr>
            <a:spLocks noChangeShapeType="1"/>
          </p:cNvSpPr>
          <p:nvPr/>
        </p:nvSpPr>
        <p:spPr bwMode="auto">
          <a:xfrm flipV="1">
            <a:off x="1123488" y="6464300"/>
            <a:ext cx="0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12" name="Line 950"/>
          <p:cNvSpPr>
            <a:spLocks noChangeShapeType="1"/>
          </p:cNvSpPr>
          <p:nvPr/>
        </p:nvSpPr>
        <p:spPr bwMode="auto">
          <a:xfrm flipV="1">
            <a:off x="1128250" y="6451600"/>
            <a:ext cx="1588" cy="22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13" name="Line 951"/>
          <p:cNvSpPr>
            <a:spLocks noChangeShapeType="1"/>
          </p:cNvSpPr>
          <p:nvPr/>
        </p:nvSpPr>
        <p:spPr bwMode="auto">
          <a:xfrm flipV="1">
            <a:off x="112983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14" name="Line 952"/>
          <p:cNvSpPr>
            <a:spLocks noChangeShapeType="1"/>
          </p:cNvSpPr>
          <p:nvPr/>
        </p:nvSpPr>
        <p:spPr bwMode="auto">
          <a:xfrm flipV="1">
            <a:off x="1133013" y="5889625"/>
            <a:ext cx="1587" cy="5842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15" name="Line 953"/>
          <p:cNvSpPr>
            <a:spLocks noChangeShapeType="1"/>
          </p:cNvSpPr>
          <p:nvPr/>
        </p:nvSpPr>
        <p:spPr bwMode="auto">
          <a:xfrm flipV="1">
            <a:off x="1134600" y="6381750"/>
            <a:ext cx="0" cy="920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16" name="Line 954"/>
          <p:cNvSpPr>
            <a:spLocks noChangeShapeType="1"/>
          </p:cNvSpPr>
          <p:nvPr/>
        </p:nvSpPr>
        <p:spPr bwMode="auto">
          <a:xfrm flipV="1">
            <a:off x="1137775" y="6457950"/>
            <a:ext cx="1588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17" name="Line 955"/>
          <p:cNvSpPr>
            <a:spLocks noChangeShapeType="1"/>
          </p:cNvSpPr>
          <p:nvPr/>
        </p:nvSpPr>
        <p:spPr bwMode="auto">
          <a:xfrm flipV="1">
            <a:off x="1139363" y="6451600"/>
            <a:ext cx="1587" cy="22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18" name="Line 956"/>
          <p:cNvSpPr>
            <a:spLocks noChangeShapeType="1"/>
          </p:cNvSpPr>
          <p:nvPr/>
        </p:nvSpPr>
        <p:spPr bwMode="auto">
          <a:xfrm flipV="1">
            <a:off x="114253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19" name="Line 957"/>
          <p:cNvSpPr>
            <a:spLocks noChangeShapeType="1"/>
          </p:cNvSpPr>
          <p:nvPr/>
        </p:nvSpPr>
        <p:spPr bwMode="auto">
          <a:xfrm flipV="1">
            <a:off x="1147300" y="6470650"/>
            <a:ext cx="0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20" name="Line 958"/>
          <p:cNvSpPr>
            <a:spLocks noChangeShapeType="1"/>
          </p:cNvSpPr>
          <p:nvPr/>
        </p:nvSpPr>
        <p:spPr bwMode="auto">
          <a:xfrm flipV="1">
            <a:off x="1156825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21" name="Line 959"/>
          <p:cNvSpPr>
            <a:spLocks noChangeShapeType="1"/>
          </p:cNvSpPr>
          <p:nvPr/>
        </p:nvSpPr>
        <p:spPr bwMode="auto">
          <a:xfrm flipV="1">
            <a:off x="1160000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22" name="Line 960"/>
          <p:cNvSpPr>
            <a:spLocks noChangeShapeType="1"/>
          </p:cNvSpPr>
          <p:nvPr/>
        </p:nvSpPr>
        <p:spPr bwMode="auto">
          <a:xfrm flipV="1">
            <a:off x="1163175" y="6470650"/>
            <a:ext cx="158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23" name="Line 961"/>
          <p:cNvSpPr>
            <a:spLocks noChangeShapeType="1"/>
          </p:cNvSpPr>
          <p:nvPr/>
        </p:nvSpPr>
        <p:spPr bwMode="auto">
          <a:xfrm flipV="1">
            <a:off x="1164763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24" name="Line 962"/>
          <p:cNvSpPr>
            <a:spLocks noChangeShapeType="1"/>
          </p:cNvSpPr>
          <p:nvPr/>
        </p:nvSpPr>
        <p:spPr bwMode="auto">
          <a:xfrm flipV="1">
            <a:off x="1166350" y="6465888"/>
            <a:ext cx="1588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25" name="Line 963"/>
          <p:cNvSpPr>
            <a:spLocks noChangeShapeType="1"/>
          </p:cNvSpPr>
          <p:nvPr/>
        </p:nvSpPr>
        <p:spPr bwMode="auto">
          <a:xfrm flipV="1">
            <a:off x="1180638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26" name="Line 964"/>
          <p:cNvSpPr>
            <a:spLocks noChangeShapeType="1"/>
          </p:cNvSpPr>
          <p:nvPr/>
        </p:nvSpPr>
        <p:spPr bwMode="auto">
          <a:xfrm flipV="1">
            <a:off x="1180638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27" name="Line 965"/>
          <p:cNvSpPr>
            <a:spLocks noChangeShapeType="1"/>
          </p:cNvSpPr>
          <p:nvPr/>
        </p:nvSpPr>
        <p:spPr bwMode="auto">
          <a:xfrm flipV="1">
            <a:off x="1190163" y="6465888"/>
            <a:ext cx="0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28" name="Line 966"/>
          <p:cNvSpPr>
            <a:spLocks noChangeShapeType="1"/>
          </p:cNvSpPr>
          <p:nvPr/>
        </p:nvSpPr>
        <p:spPr bwMode="auto">
          <a:xfrm flipV="1">
            <a:off x="1193338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29" name="Line 967"/>
          <p:cNvSpPr>
            <a:spLocks noChangeShapeType="1"/>
          </p:cNvSpPr>
          <p:nvPr/>
        </p:nvSpPr>
        <p:spPr bwMode="auto">
          <a:xfrm flipV="1">
            <a:off x="1194925" y="6454775"/>
            <a:ext cx="0" cy="19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30" name="Line 968"/>
          <p:cNvSpPr>
            <a:spLocks noChangeShapeType="1"/>
          </p:cNvSpPr>
          <p:nvPr/>
        </p:nvSpPr>
        <p:spPr bwMode="auto">
          <a:xfrm flipV="1">
            <a:off x="1196513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31" name="Line 969"/>
          <p:cNvSpPr>
            <a:spLocks noChangeShapeType="1"/>
          </p:cNvSpPr>
          <p:nvPr/>
        </p:nvSpPr>
        <p:spPr bwMode="auto">
          <a:xfrm flipV="1">
            <a:off x="1198100" y="6457950"/>
            <a:ext cx="0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32" name="Line 970"/>
          <p:cNvSpPr>
            <a:spLocks noChangeShapeType="1"/>
          </p:cNvSpPr>
          <p:nvPr/>
        </p:nvSpPr>
        <p:spPr bwMode="auto">
          <a:xfrm flipV="1">
            <a:off x="1201275" y="6465888"/>
            <a:ext cx="1588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33" name="Line 971"/>
          <p:cNvSpPr>
            <a:spLocks noChangeShapeType="1"/>
          </p:cNvSpPr>
          <p:nvPr/>
        </p:nvSpPr>
        <p:spPr bwMode="auto">
          <a:xfrm flipV="1">
            <a:off x="1202863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34" name="Line 972"/>
          <p:cNvSpPr>
            <a:spLocks noChangeShapeType="1"/>
          </p:cNvSpPr>
          <p:nvPr/>
        </p:nvSpPr>
        <p:spPr bwMode="auto">
          <a:xfrm flipV="1">
            <a:off x="120603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35" name="Line 973"/>
          <p:cNvSpPr>
            <a:spLocks noChangeShapeType="1"/>
          </p:cNvSpPr>
          <p:nvPr/>
        </p:nvSpPr>
        <p:spPr bwMode="auto">
          <a:xfrm flipV="1">
            <a:off x="1207625" y="6464300"/>
            <a:ext cx="1588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36" name="Line 974"/>
          <p:cNvSpPr>
            <a:spLocks noChangeShapeType="1"/>
          </p:cNvSpPr>
          <p:nvPr/>
        </p:nvSpPr>
        <p:spPr bwMode="auto">
          <a:xfrm flipV="1">
            <a:off x="1218738" y="6410325"/>
            <a:ext cx="0" cy="635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37" name="Line 975"/>
          <p:cNvSpPr>
            <a:spLocks noChangeShapeType="1"/>
          </p:cNvSpPr>
          <p:nvPr/>
        </p:nvSpPr>
        <p:spPr bwMode="auto">
          <a:xfrm flipV="1">
            <a:off x="1218738" y="6446838"/>
            <a:ext cx="1587" cy="269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38" name="Line 976"/>
          <p:cNvSpPr>
            <a:spLocks noChangeShapeType="1"/>
          </p:cNvSpPr>
          <p:nvPr/>
        </p:nvSpPr>
        <p:spPr bwMode="auto">
          <a:xfrm flipV="1">
            <a:off x="1221913" y="6451600"/>
            <a:ext cx="1587" cy="22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39" name="Line 977"/>
          <p:cNvSpPr>
            <a:spLocks noChangeShapeType="1"/>
          </p:cNvSpPr>
          <p:nvPr/>
        </p:nvSpPr>
        <p:spPr bwMode="auto">
          <a:xfrm flipV="1">
            <a:off x="1228263" y="6451600"/>
            <a:ext cx="0" cy="22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40" name="Line 978"/>
          <p:cNvSpPr>
            <a:spLocks noChangeShapeType="1"/>
          </p:cNvSpPr>
          <p:nvPr/>
        </p:nvSpPr>
        <p:spPr bwMode="auto">
          <a:xfrm flipV="1">
            <a:off x="1229850" y="6443663"/>
            <a:ext cx="1588" cy="30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41" name="Line 979"/>
          <p:cNvSpPr>
            <a:spLocks noChangeShapeType="1"/>
          </p:cNvSpPr>
          <p:nvPr/>
        </p:nvSpPr>
        <p:spPr bwMode="auto">
          <a:xfrm flipV="1">
            <a:off x="1233025" y="6443663"/>
            <a:ext cx="1588" cy="30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42" name="Line 980"/>
          <p:cNvSpPr>
            <a:spLocks noChangeShapeType="1"/>
          </p:cNvSpPr>
          <p:nvPr/>
        </p:nvSpPr>
        <p:spPr bwMode="auto">
          <a:xfrm flipV="1">
            <a:off x="1236200" y="6461125"/>
            <a:ext cx="1588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43" name="Line 981"/>
          <p:cNvSpPr>
            <a:spLocks noChangeShapeType="1"/>
          </p:cNvSpPr>
          <p:nvPr/>
        </p:nvSpPr>
        <p:spPr bwMode="auto">
          <a:xfrm flipV="1">
            <a:off x="1240963" y="6440488"/>
            <a:ext cx="1587" cy="333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44" name="Line 982"/>
          <p:cNvSpPr>
            <a:spLocks noChangeShapeType="1"/>
          </p:cNvSpPr>
          <p:nvPr/>
        </p:nvSpPr>
        <p:spPr bwMode="auto">
          <a:xfrm flipV="1">
            <a:off x="1244138" y="6440488"/>
            <a:ext cx="0" cy="333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45" name="Line 983"/>
          <p:cNvSpPr>
            <a:spLocks noChangeShapeType="1"/>
          </p:cNvSpPr>
          <p:nvPr/>
        </p:nvSpPr>
        <p:spPr bwMode="auto">
          <a:xfrm flipV="1">
            <a:off x="1252075" y="6170613"/>
            <a:ext cx="0" cy="3032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46" name="Line 984"/>
          <p:cNvSpPr>
            <a:spLocks noChangeShapeType="1"/>
          </p:cNvSpPr>
          <p:nvPr/>
        </p:nvSpPr>
        <p:spPr bwMode="auto">
          <a:xfrm flipV="1">
            <a:off x="1252075" y="6457950"/>
            <a:ext cx="1588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47" name="Line 985"/>
          <p:cNvSpPr>
            <a:spLocks noChangeShapeType="1"/>
          </p:cNvSpPr>
          <p:nvPr/>
        </p:nvSpPr>
        <p:spPr bwMode="auto">
          <a:xfrm flipV="1">
            <a:off x="125683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48" name="Line 986"/>
          <p:cNvSpPr>
            <a:spLocks noChangeShapeType="1"/>
          </p:cNvSpPr>
          <p:nvPr/>
        </p:nvSpPr>
        <p:spPr bwMode="auto">
          <a:xfrm flipV="1">
            <a:off x="1260013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49" name="Line 987"/>
          <p:cNvSpPr>
            <a:spLocks noChangeShapeType="1"/>
          </p:cNvSpPr>
          <p:nvPr/>
        </p:nvSpPr>
        <p:spPr bwMode="auto">
          <a:xfrm flipV="1">
            <a:off x="1263188" y="6451600"/>
            <a:ext cx="1587" cy="22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50" name="Line 988"/>
          <p:cNvSpPr>
            <a:spLocks noChangeShapeType="1"/>
          </p:cNvSpPr>
          <p:nvPr/>
        </p:nvSpPr>
        <p:spPr bwMode="auto">
          <a:xfrm flipV="1">
            <a:off x="1266363" y="6435725"/>
            <a:ext cx="1587" cy="381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51" name="Line 989"/>
          <p:cNvSpPr>
            <a:spLocks noChangeShapeType="1"/>
          </p:cNvSpPr>
          <p:nvPr/>
        </p:nvSpPr>
        <p:spPr bwMode="auto">
          <a:xfrm flipV="1">
            <a:off x="1267950" y="6450013"/>
            <a:ext cx="1588" cy="238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52" name="Line 990"/>
          <p:cNvSpPr>
            <a:spLocks noChangeShapeType="1"/>
          </p:cNvSpPr>
          <p:nvPr/>
        </p:nvSpPr>
        <p:spPr bwMode="auto">
          <a:xfrm flipV="1">
            <a:off x="1271125" y="6370638"/>
            <a:ext cx="1588" cy="1031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53" name="Line 991"/>
          <p:cNvSpPr>
            <a:spLocks noChangeShapeType="1"/>
          </p:cNvSpPr>
          <p:nvPr/>
        </p:nvSpPr>
        <p:spPr bwMode="auto">
          <a:xfrm flipV="1">
            <a:off x="1272713" y="6354763"/>
            <a:ext cx="1587" cy="1190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54" name="Line 992"/>
          <p:cNvSpPr>
            <a:spLocks noChangeShapeType="1"/>
          </p:cNvSpPr>
          <p:nvPr/>
        </p:nvSpPr>
        <p:spPr bwMode="auto">
          <a:xfrm flipV="1">
            <a:off x="1274300" y="6470650"/>
            <a:ext cx="158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55" name="Line 993"/>
          <p:cNvSpPr>
            <a:spLocks noChangeShapeType="1"/>
          </p:cNvSpPr>
          <p:nvPr/>
        </p:nvSpPr>
        <p:spPr bwMode="auto">
          <a:xfrm flipV="1">
            <a:off x="1277475" y="6105525"/>
            <a:ext cx="1588" cy="3683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56" name="Line 994"/>
          <p:cNvSpPr>
            <a:spLocks noChangeShapeType="1"/>
          </p:cNvSpPr>
          <p:nvPr/>
        </p:nvSpPr>
        <p:spPr bwMode="auto">
          <a:xfrm flipV="1">
            <a:off x="1282238" y="6353175"/>
            <a:ext cx="0" cy="1206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57" name="Line 995"/>
          <p:cNvSpPr>
            <a:spLocks noChangeShapeType="1"/>
          </p:cNvSpPr>
          <p:nvPr/>
        </p:nvSpPr>
        <p:spPr bwMode="auto">
          <a:xfrm flipV="1">
            <a:off x="1282238" y="6450013"/>
            <a:ext cx="1587" cy="238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58" name="Line 996"/>
          <p:cNvSpPr>
            <a:spLocks noChangeShapeType="1"/>
          </p:cNvSpPr>
          <p:nvPr/>
        </p:nvSpPr>
        <p:spPr bwMode="auto">
          <a:xfrm flipV="1">
            <a:off x="1285413" y="6462713"/>
            <a:ext cx="0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59" name="Line 997"/>
          <p:cNvSpPr>
            <a:spLocks noChangeShapeType="1"/>
          </p:cNvSpPr>
          <p:nvPr/>
        </p:nvSpPr>
        <p:spPr bwMode="auto">
          <a:xfrm flipV="1">
            <a:off x="1288588" y="6453188"/>
            <a:ext cx="0" cy="206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60" name="Line 998"/>
          <p:cNvSpPr>
            <a:spLocks noChangeShapeType="1"/>
          </p:cNvSpPr>
          <p:nvPr/>
        </p:nvSpPr>
        <p:spPr bwMode="auto">
          <a:xfrm flipV="1">
            <a:off x="1290175" y="6462713"/>
            <a:ext cx="1588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61" name="Line 999"/>
          <p:cNvSpPr>
            <a:spLocks noChangeShapeType="1"/>
          </p:cNvSpPr>
          <p:nvPr/>
        </p:nvSpPr>
        <p:spPr bwMode="auto">
          <a:xfrm flipV="1">
            <a:off x="1293350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62" name="Line 1000"/>
          <p:cNvSpPr>
            <a:spLocks noChangeShapeType="1"/>
          </p:cNvSpPr>
          <p:nvPr/>
        </p:nvSpPr>
        <p:spPr bwMode="auto">
          <a:xfrm flipV="1">
            <a:off x="1294938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63" name="Line 1001"/>
          <p:cNvSpPr>
            <a:spLocks noChangeShapeType="1"/>
          </p:cNvSpPr>
          <p:nvPr/>
        </p:nvSpPr>
        <p:spPr bwMode="auto">
          <a:xfrm flipV="1">
            <a:off x="1299700" y="6454775"/>
            <a:ext cx="0" cy="19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64" name="Line 1002"/>
          <p:cNvSpPr>
            <a:spLocks noChangeShapeType="1"/>
          </p:cNvSpPr>
          <p:nvPr/>
        </p:nvSpPr>
        <p:spPr bwMode="auto">
          <a:xfrm flipV="1">
            <a:off x="1302875" y="6365875"/>
            <a:ext cx="0" cy="1079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65" name="Line 1003"/>
          <p:cNvSpPr>
            <a:spLocks noChangeShapeType="1"/>
          </p:cNvSpPr>
          <p:nvPr/>
        </p:nvSpPr>
        <p:spPr bwMode="auto">
          <a:xfrm flipV="1">
            <a:off x="1304463" y="6440488"/>
            <a:ext cx="1587" cy="333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66" name="Line 1004"/>
          <p:cNvSpPr>
            <a:spLocks noChangeShapeType="1"/>
          </p:cNvSpPr>
          <p:nvPr/>
        </p:nvSpPr>
        <p:spPr bwMode="auto">
          <a:xfrm flipV="1">
            <a:off x="1307638" y="6456363"/>
            <a:ext cx="1587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67" name="Line 1005"/>
          <p:cNvSpPr>
            <a:spLocks noChangeShapeType="1"/>
          </p:cNvSpPr>
          <p:nvPr/>
        </p:nvSpPr>
        <p:spPr bwMode="auto">
          <a:xfrm flipV="1">
            <a:off x="1309225" y="6443663"/>
            <a:ext cx="1588" cy="30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68" name="Line 1006"/>
          <p:cNvSpPr>
            <a:spLocks noChangeShapeType="1"/>
          </p:cNvSpPr>
          <p:nvPr/>
        </p:nvSpPr>
        <p:spPr bwMode="auto">
          <a:xfrm flipV="1">
            <a:off x="1312400" y="6384925"/>
            <a:ext cx="1588" cy="889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69" name="Line 1007"/>
          <p:cNvSpPr>
            <a:spLocks noChangeShapeType="1"/>
          </p:cNvSpPr>
          <p:nvPr/>
        </p:nvSpPr>
        <p:spPr bwMode="auto">
          <a:xfrm flipV="1">
            <a:off x="1315575" y="6423025"/>
            <a:ext cx="1588" cy="50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70" name="Line 1008"/>
          <p:cNvSpPr>
            <a:spLocks noChangeShapeType="1"/>
          </p:cNvSpPr>
          <p:nvPr/>
        </p:nvSpPr>
        <p:spPr bwMode="auto">
          <a:xfrm flipV="1">
            <a:off x="1318750" y="6451600"/>
            <a:ext cx="0" cy="22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71" name="Line 1009"/>
          <p:cNvSpPr>
            <a:spLocks noChangeShapeType="1"/>
          </p:cNvSpPr>
          <p:nvPr/>
        </p:nvSpPr>
        <p:spPr bwMode="auto">
          <a:xfrm flipV="1">
            <a:off x="1321925" y="6470650"/>
            <a:ext cx="0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72" name="Line 1010"/>
          <p:cNvSpPr>
            <a:spLocks noChangeShapeType="1"/>
          </p:cNvSpPr>
          <p:nvPr/>
        </p:nvSpPr>
        <p:spPr bwMode="auto">
          <a:xfrm flipV="1">
            <a:off x="1325100" y="6465888"/>
            <a:ext cx="0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73" name="Line 1011"/>
          <p:cNvSpPr>
            <a:spLocks noChangeShapeType="1"/>
          </p:cNvSpPr>
          <p:nvPr/>
        </p:nvSpPr>
        <p:spPr bwMode="auto">
          <a:xfrm flipV="1">
            <a:off x="1326688" y="6457950"/>
            <a:ext cx="0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74" name="Line 1012"/>
          <p:cNvSpPr>
            <a:spLocks noChangeShapeType="1"/>
          </p:cNvSpPr>
          <p:nvPr/>
        </p:nvSpPr>
        <p:spPr bwMode="auto">
          <a:xfrm flipV="1">
            <a:off x="1331450" y="6462713"/>
            <a:ext cx="1588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75" name="Line 1013"/>
          <p:cNvSpPr>
            <a:spLocks noChangeShapeType="1"/>
          </p:cNvSpPr>
          <p:nvPr/>
        </p:nvSpPr>
        <p:spPr bwMode="auto">
          <a:xfrm flipV="1">
            <a:off x="1333038" y="6443663"/>
            <a:ext cx="0" cy="30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76" name="Line 1014"/>
          <p:cNvSpPr>
            <a:spLocks noChangeShapeType="1"/>
          </p:cNvSpPr>
          <p:nvPr/>
        </p:nvSpPr>
        <p:spPr bwMode="auto">
          <a:xfrm flipV="1">
            <a:off x="1336213" y="6002338"/>
            <a:ext cx="1587" cy="4714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77" name="Line 1015"/>
          <p:cNvSpPr>
            <a:spLocks noChangeShapeType="1"/>
          </p:cNvSpPr>
          <p:nvPr/>
        </p:nvSpPr>
        <p:spPr bwMode="auto">
          <a:xfrm flipV="1">
            <a:off x="1337800" y="6405563"/>
            <a:ext cx="1588" cy="682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78" name="Line 1016"/>
          <p:cNvSpPr>
            <a:spLocks noChangeShapeType="1"/>
          </p:cNvSpPr>
          <p:nvPr/>
        </p:nvSpPr>
        <p:spPr bwMode="auto">
          <a:xfrm flipV="1">
            <a:off x="1340975" y="6446838"/>
            <a:ext cx="1588" cy="269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79" name="Line 1017"/>
          <p:cNvSpPr>
            <a:spLocks noChangeShapeType="1"/>
          </p:cNvSpPr>
          <p:nvPr/>
        </p:nvSpPr>
        <p:spPr bwMode="auto">
          <a:xfrm flipV="1">
            <a:off x="1342563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0" name="Line 1018"/>
          <p:cNvSpPr>
            <a:spLocks noChangeShapeType="1"/>
          </p:cNvSpPr>
          <p:nvPr/>
        </p:nvSpPr>
        <p:spPr bwMode="auto">
          <a:xfrm flipV="1">
            <a:off x="1345738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1" name="Line 1019"/>
          <p:cNvSpPr>
            <a:spLocks noChangeShapeType="1"/>
          </p:cNvSpPr>
          <p:nvPr/>
        </p:nvSpPr>
        <p:spPr bwMode="auto">
          <a:xfrm flipV="1">
            <a:off x="1348913" y="6461125"/>
            <a:ext cx="0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2" name="Line 1020"/>
          <p:cNvSpPr>
            <a:spLocks noChangeShapeType="1"/>
          </p:cNvSpPr>
          <p:nvPr/>
        </p:nvSpPr>
        <p:spPr bwMode="auto">
          <a:xfrm flipV="1">
            <a:off x="1353675" y="6454775"/>
            <a:ext cx="1588" cy="19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3" name="Line 1021"/>
          <p:cNvSpPr>
            <a:spLocks noChangeShapeType="1"/>
          </p:cNvSpPr>
          <p:nvPr/>
        </p:nvSpPr>
        <p:spPr bwMode="auto">
          <a:xfrm flipV="1">
            <a:off x="1356850" y="6453188"/>
            <a:ext cx="0" cy="206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4" name="Line 1022"/>
          <p:cNvSpPr>
            <a:spLocks noChangeShapeType="1"/>
          </p:cNvSpPr>
          <p:nvPr/>
        </p:nvSpPr>
        <p:spPr bwMode="auto">
          <a:xfrm flipV="1">
            <a:off x="1360025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5" name="Line 1023"/>
          <p:cNvSpPr>
            <a:spLocks noChangeShapeType="1"/>
          </p:cNvSpPr>
          <p:nvPr/>
        </p:nvSpPr>
        <p:spPr bwMode="auto">
          <a:xfrm flipV="1">
            <a:off x="1364788" y="6456363"/>
            <a:ext cx="1587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6" name="Line 1024"/>
          <p:cNvSpPr>
            <a:spLocks noChangeShapeType="1"/>
          </p:cNvSpPr>
          <p:nvPr/>
        </p:nvSpPr>
        <p:spPr bwMode="auto">
          <a:xfrm flipV="1">
            <a:off x="1367963" y="6462713"/>
            <a:ext cx="1587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7" name="Line 1025"/>
          <p:cNvSpPr>
            <a:spLocks noChangeShapeType="1"/>
          </p:cNvSpPr>
          <p:nvPr/>
        </p:nvSpPr>
        <p:spPr bwMode="auto">
          <a:xfrm flipV="1">
            <a:off x="1372725" y="6456363"/>
            <a:ext cx="1588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8" name="Line 1026"/>
          <p:cNvSpPr>
            <a:spLocks noChangeShapeType="1"/>
          </p:cNvSpPr>
          <p:nvPr/>
        </p:nvSpPr>
        <p:spPr bwMode="auto">
          <a:xfrm flipV="1">
            <a:off x="1379075" y="6457950"/>
            <a:ext cx="0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9" name="Line 1027"/>
          <p:cNvSpPr>
            <a:spLocks noChangeShapeType="1"/>
          </p:cNvSpPr>
          <p:nvPr/>
        </p:nvSpPr>
        <p:spPr bwMode="auto">
          <a:xfrm flipV="1">
            <a:off x="1382250" y="6440488"/>
            <a:ext cx="1588" cy="333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90" name="Line 1028"/>
          <p:cNvSpPr>
            <a:spLocks noChangeShapeType="1"/>
          </p:cNvSpPr>
          <p:nvPr/>
        </p:nvSpPr>
        <p:spPr bwMode="auto">
          <a:xfrm flipV="1">
            <a:off x="1383838" y="6437313"/>
            <a:ext cx="1587" cy="365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91" name="Line 1029"/>
          <p:cNvSpPr>
            <a:spLocks noChangeShapeType="1"/>
          </p:cNvSpPr>
          <p:nvPr/>
        </p:nvSpPr>
        <p:spPr bwMode="auto">
          <a:xfrm flipV="1">
            <a:off x="1387013" y="6457950"/>
            <a:ext cx="0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92" name="Line 1030"/>
          <p:cNvSpPr>
            <a:spLocks noChangeShapeType="1"/>
          </p:cNvSpPr>
          <p:nvPr/>
        </p:nvSpPr>
        <p:spPr bwMode="auto">
          <a:xfrm flipV="1">
            <a:off x="1390188" y="6454775"/>
            <a:ext cx="0" cy="19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93" name="Line 1031"/>
          <p:cNvSpPr>
            <a:spLocks noChangeShapeType="1"/>
          </p:cNvSpPr>
          <p:nvPr/>
        </p:nvSpPr>
        <p:spPr bwMode="auto">
          <a:xfrm flipV="1">
            <a:off x="1390188" y="6461125"/>
            <a:ext cx="1587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94" name="Line 1032"/>
          <p:cNvSpPr>
            <a:spLocks noChangeShapeType="1"/>
          </p:cNvSpPr>
          <p:nvPr/>
        </p:nvSpPr>
        <p:spPr bwMode="auto">
          <a:xfrm flipV="1">
            <a:off x="1398125" y="6435725"/>
            <a:ext cx="1588" cy="381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95" name="Line 1033"/>
          <p:cNvSpPr>
            <a:spLocks noChangeShapeType="1"/>
          </p:cNvSpPr>
          <p:nvPr/>
        </p:nvSpPr>
        <p:spPr bwMode="auto">
          <a:xfrm flipV="1">
            <a:off x="1399713" y="6454775"/>
            <a:ext cx="0" cy="19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96" name="Line 1034"/>
          <p:cNvSpPr>
            <a:spLocks noChangeShapeType="1"/>
          </p:cNvSpPr>
          <p:nvPr/>
        </p:nvSpPr>
        <p:spPr bwMode="auto">
          <a:xfrm flipV="1">
            <a:off x="1404475" y="6438900"/>
            <a:ext cx="1588" cy="349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97" name="Line 1035"/>
          <p:cNvSpPr>
            <a:spLocks noChangeShapeType="1"/>
          </p:cNvSpPr>
          <p:nvPr/>
        </p:nvSpPr>
        <p:spPr bwMode="auto">
          <a:xfrm flipV="1">
            <a:off x="1407650" y="6429375"/>
            <a:ext cx="0" cy="444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98" name="Line 1036"/>
          <p:cNvSpPr>
            <a:spLocks noChangeShapeType="1"/>
          </p:cNvSpPr>
          <p:nvPr/>
        </p:nvSpPr>
        <p:spPr bwMode="auto">
          <a:xfrm flipV="1">
            <a:off x="1410825" y="6465888"/>
            <a:ext cx="1588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99" name="Line 1037"/>
          <p:cNvSpPr>
            <a:spLocks noChangeShapeType="1"/>
          </p:cNvSpPr>
          <p:nvPr/>
        </p:nvSpPr>
        <p:spPr bwMode="auto">
          <a:xfrm flipV="1">
            <a:off x="1412413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00" name="Line 1038"/>
          <p:cNvSpPr>
            <a:spLocks noChangeShapeType="1"/>
          </p:cNvSpPr>
          <p:nvPr/>
        </p:nvSpPr>
        <p:spPr bwMode="auto">
          <a:xfrm flipV="1">
            <a:off x="1417175" y="6446838"/>
            <a:ext cx="1588" cy="269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01" name="Line 1039"/>
          <p:cNvSpPr>
            <a:spLocks noChangeShapeType="1"/>
          </p:cNvSpPr>
          <p:nvPr/>
        </p:nvSpPr>
        <p:spPr bwMode="auto">
          <a:xfrm flipV="1">
            <a:off x="1420350" y="6464300"/>
            <a:ext cx="0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02" name="Line 1040"/>
          <p:cNvSpPr>
            <a:spLocks noChangeShapeType="1"/>
          </p:cNvSpPr>
          <p:nvPr/>
        </p:nvSpPr>
        <p:spPr bwMode="auto">
          <a:xfrm flipV="1">
            <a:off x="1423525" y="6457950"/>
            <a:ext cx="0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03" name="Line 1041"/>
          <p:cNvSpPr>
            <a:spLocks noChangeShapeType="1"/>
          </p:cNvSpPr>
          <p:nvPr/>
        </p:nvSpPr>
        <p:spPr bwMode="auto">
          <a:xfrm flipV="1">
            <a:off x="1426700" y="6348413"/>
            <a:ext cx="0" cy="1254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04" name="Line 1042"/>
          <p:cNvSpPr>
            <a:spLocks noChangeShapeType="1"/>
          </p:cNvSpPr>
          <p:nvPr/>
        </p:nvSpPr>
        <p:spPr bwMode="auto">
          <a:xfrm flipV="1">
            <a:off x="1428288" y="6296025"/>
            <a:ext cx="1587" cy="177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05" name="Line 1043"/>
          <p:cNvSpPr>
            <a:spLocks noChangeShapeType="1"/>
          </p:cNvSpPr>
          <p:nvPr/>
        </p:nvSpPr>
        <p:spPr bwMode="auto">
          <a:xfrm flipV="1">
            <a:off x="1429875" y="6470650"/>
            <a:ext cx="0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06" name="Line 1044"/>
          <p:cNvSpPr>
            <a:spLocks noChangeShapeType="1"/>
          </p:cNvSpPr>
          <p:nvPr/>
        </p:nvSpPr>
        <p:spPr bwMode="auto">
          <a:xfrm flipV="1">
            <a:off x="1431463" y="6454775"/>
            <a:ext cx="1587" cy="19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07" name="Line 1045"/>
          <p:cNvSpPr>
            <a:spLocks noChangeShapeType="1"/>
          </p:cNvSpPr>
          <p:nvPr/>
        </p:nvSpPr>
        <p:spPr bwMode="auto">
          <a:xfrm flipV="1">
            <a:off x="1433050" y="6454775"/>
            <a:ext cx="1588" cy="19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08" name="Line 1046"/>
          <p:cNvSpPr>
            <a:spLocks noChangeShapeType="1"/>
          </p:cNvSpPr>
          <p:nvPr/>
        </p:nvSpPr>
        <p:spPr bwMode="auto">
          <a:xfrm flipV="1">
            <a:off x="1436225" y="6451600"/>
            <a:ext cx="1588" cy="22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09" name="Line 1047"/>
          <p:cNvSpPr>
            <a:spLocks noChangeShapeType="1"/>
          </p:cNvSpPr>
          <p:nvPr/>
        </p:nvSpPr>
        <p:spPr bwMode="auto">
          <a:xfrm flipV="1">
            <a:off x="1439400" y="6419850"/>
            <a:ext cx="1588" cy="539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10" name="Line 1048"/>
          <p:cNvSpPr>
            <a:spLocks noChangeShapeType="1"/>
          </p:cNvSpPr>
          <p:nvPr/>
        </p:nvSpPr>
        <p:spPr bwMode="auto">
          <a:xfrm flipV="1">
            <a:off x="1440988" y="6461125"/>
            <a:ext cx="1587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11" name="Line 1049"/>
          <p:cNvSpPr>
            <a:spLocks noChangeShapeType="1"/>
          </p:cNvSpPr>
          <p:nvPr/>
        </p:nvSpPr>
        <p:spPr bwMode="auto">
          <a:xfrm flipV="1">
            <a:off x="1444163" y="6429375"/>
            <a:ext cx="1587" cy="444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12" name="Line 1050"/>
          <p:cNvSpPr>
            <a:spLocks noChangeShapeType="1"/>
          </p:cNvSpPr>
          <p:nvPr/>
        </p:nvSpPr>
        <p:spPr bwMode="auto">
          <a:xfrm flipV="1">
            <a:off x="1445750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13" name="Line 1051"/>
          <p:cNvSpPr>
            <a:spLocks noChangeShapeType="1"/>
          </p:cNvSpPr>
          <p:nvPr/>
        </p:nvSpPr>
        <p:spPr bwMode="auto">
          <a:xfrm flipV="1">
            <a:off x="1447338" y="6432550"/>
            <a:ext cx="1587" cy="412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14" name="Line 1052"/>
          <p:cNvSpPr>
            <a:spLocks noChangeShapeType="1"/>
          </p:cNvSpPr>
          <p:nvPr/>
        </p:nvSpPr>
        <p:spPr bwMode="auto">
          <a:xfrm flipV="1">
            <a:off x="1450513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15" name="Line 1053"/>
          <p:cNvSpPr>
            <a:spLocks noChangeShapeType="1"/>
          </p:cNvSpPr>
          <p:nvPr/>
        </p:nvSpPr>
        <p:spPr bwMode="auto">
          <a:xfrm flipV="1">
            <a:off x="1450513" y="6357938"/>
            <a:ext cx="1587" cy="1158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16" name="Line 1054"/>
          <p:cNvSpPr>
            <a:spLocks noChangeShapeType="1"/>
          </p:cNvSpPr>
          <p:nvPr/>
        </p:nvSpPr>
        <p:spPr bwMode="auto">
          <a:xfrm flipV="1">
            <a:off x="1453688" y="6380163"/>
            <a:ext cx="1587" cy="936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17" name="Line 1055"/>
          <p:cNvSpPr>
            <a:spLocks noChangeShapeType="1"/>
          </p:cNvSpPr>
          <p:nvPr/>
        </p:nvSpPr>
        <p:spPr bwMode="auto">
          <a:xfrm flipV="1">
            <a:off x="1456863" y="6450013"/>
            <a:ext cx="0" cy="238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18" name="Line 1056"/>
          <p:cNvSpPr>
            <a:spLocks noChangeShapeType="1"/>
          </p:cNvSpPr>
          <p:nvPr/>
        </p:nvSpPr>
        <p:spPr bwMode="auto">
          <a:xfrm flipV="1">
            <a:off x="1460038" y="6408738"/>
            <a:ext cx="0" cy="650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19" name="Line 1057"/>
          <p:cNvSpPr>
            <a:spLocks noChangeShapeType="1"/>
          </p:cNvSpPr>
          <p:nvPr/>
        </p:nvSpPr>
        <p:spPr bwMode="auto">
          <a:xfrm flipV="1">
            <a:off x="1461625" y="6470650"/>
            <a:ext cx="158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20" name="Line 1058"/>
          <p:cNvSpPr>
            <a:spLocks noChangeShapeType="1"/>
          </p:cNvSpPr>
          <p:nvPr/>
        </p:nvSpPr>
        <p:spPr bwMode="auto">
          <a:xfrm flipV="1">
            <a:off x="1463213" y="6453188"/>
            <a:ext cx="0" cy="206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21" name="Line 1059"/>
          <p:cNvSpPr>
            <a:spLocks noChangeShapeType="1"/>
          </p:cNvSpPr>
          <p:nvPr/>
        </p:nvSpPr>
        <p:spPr bwMode="auto">
          <a:xfrm flipV="1">
            <a:off x="1466388" y="6446838"/>
            <a:ext cx="1587" cy="269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22" name="Line 1060"/>
          <p:cNvSpPr>
            <a:spLocks noChangeShapeType="1"/>
          </p:cNvSpPr>
          <p:nvPr/>
        </p:nvSpPr>
        <p:spPr bwMode="auto">
          <a:xfrm flipV="1">
            <a:off x="1467975" y="6443663"/>
            <a:ext cx="0" cy="30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23" name="Line 1061"/>
          <p:cNvSpPr>
            <a:spLocks noChangeShapeType="1"/>
          </p:cNvSpPr>
          <p:nvPr/>
        </p:nvSpPr>
        <p:spPr bwMode="auto">
          <a:xfrm flipV="1">
            <a:off x="1469563" y="6416675"/>
            <a:ext cx="1587" cy="571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24" name="Line 1062"/>
          <p:cNvSpPr>
            <a:spLocks noChangeShapeType="1"/>
          </p:cNvSpPr>
          <p:nvPr/>
        </p:nvSpPr>
        <p:spPr bwMode="auto">
          <a:xfrm flipV="1">
            <a:off x="1472738" y="6272213"/>
            <a:ext cx="1587" cy="2016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25" name="Line 1063"/>
          <p:cNvSpPr>
            <a:spLocks noChangeShapeType="1"/>
          </p:cNvSpPr>
          <p:nvPr/>
        </p:nvSpPr>
        <p:spPr bwMode="auto">
          <a:xfrm flipV="1">
            <a:off x="1474325" y="6281738"/>
            <a:ext cx="1588" cy="1920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26" name="Line 1064"/>
          <p:cNvSpPr>
            <a:spLocks noChangeShapeType="1"/>
          </p:cNvSpPr>
          <p:nvPr/>
        </p:nvSpPr>
        <p:spPr bwMode="auto">
          <a:xfrm flipV="1">
            <a:off x="1475913" y="6423025"/>
            <a:ext cx="1587" cy="50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27" name="Line 1065"/>
          <p:cNvSpPr>
            <a:spLocks noChangeShapeType="1"/>
          </p:cNvSpPr>
          <p:nvPr/>
        </p:nvSpPr>
        <p:spPr bwMode="auto">
          <a:xfrm flipV="1">
            <a:off x="1480675" y="6456363"/>
            <a:ext cx="1588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28" name="Line 1066"/>
          <p:cNvSpPr>
            <a:spLocks noChangeShapeType="1"/>
          </p:cNvSpPr>
          <p:nvPr/>
        </p:nvSpPr>
        <p:spPr bwMode="auto">
          <a:xfrm flipV="1">
            <a:off x="1483850" y="6281738"/>
            <a:ext cx="0" cy="1920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29" name="Line 1067"/>
          <p:cNvSpPr>
            <a:spLocks noChangeShapeType="1"/>
          </p:cNvSpPr>
          <p:nvPr/>
        </p:nvSpPr>
        <p:spPr bwMode="auto">
          <a:xfrm flipV="1">
            <a:off x="1487025" y="6308725"/>
            <a:ext cx="0" cy="1651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30" name="Line 1068"/>
          <p:cNvSpPr>
            <a:spLocks noChangeShapeType="1"/>
          </p:cNvSpPr>
          <p:nvPr/>
        </p:nvSpPr>
        <p:spPr bwMode="auto">
          <a:xfrm flipV="1">
            <a:off x="1487025" y="6330950"/>
            <a:ext cx="1588" cy="142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31" name="Line 1069"/>
          <p:cNvSpPr>
            <a:spLocks noChangeShapeType="1"/>
          </p:cNvSpPr>
          <p:nvPr/>
        </p:nvSpPr>
        <p:spPr bwMode="auto">
          <a:xfrm flipV="1">
            <a:off x="1490200" y="6443663"/>
            <a:ext cx="0" cy="30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32" name="Line 1070"/>
          <p:cNvSpPr>
            <a:spLocks noChangeShapeType="1"/>
          </p:cNvSpPr>
          <p:nvPr/>
        </p:nvSpPr>
        <p:spPr bwMode="auto">
          <a:xfrm flipV="1">
            <a:off x="1491788" y="6470650"/>
            <a:ext cx="0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33" name="Line 1071"/>
          <p:cNvSpPr>
            <a:spLocks noChangeShapeType="1"/>
          </p:cNvSpPr>
          <p:nvPr/>
        </p:nvSpPr>
        <p:spPr bwMode="auto">
          <a:xfrm flipV="1">
            <a:off x="1494963" y="6470650"/>
            <a:ext cx="0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34" name="Line 1072"/>
          <p:cNvSpPr>
            <a:spLocks noChangeShapeType="1"/>
          </p:cNvSpPr>
          <p:nvPr/>
        </p:nvSpPr>
        <p:spPr bwMode="auto">
          <a:xfrm flipV="1">
            <a:off x="1502900" y="6464300"/>
            <a:ext cx="1588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35" name="Line 1073"/>
          <p:cNvSpPr>
            <a:spLocks noChangeShapeType="1"/>
          </p:cNvSpPr>
          <p:nvPr/>
        </p:nvSpPr>
        <p:spPr bwMode="auto">
          <a:xfrm flipV="1">
            <a:off x="1529888" y="6464300"/>
            <a:ext cx="1587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36" name="Line 1074"/>
          <p:cNvSpPr>
            <a:spLocks noChangeShapeType="1"/>
          </p:cNvSpPr>
          <p:nvPr/>
        </p:nvSpPr>
        <p:spPr bwMode="auto">
          <a:xfrm flipV="1">
            <a:off x="1542588" y="6456363"/>
            <a:ext cx="1587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37" name="Line 1075"/>
          <p:cNvSpPr>
            <a:spLocks noChangeShapeType="1"/>
          </p:cNvSpPr>
          <p:nvPr/>
        </p:nvSpPr>
        <p:spPr bwMode="auto">
          <a:xfrm flipV="1">
            <a:off x="1544175" y="6421438"/>
            <a:ext cx="1588" cy="523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38" name="Line 1076"/>
          <p:cNvSpPr>
            <a:spLocks noChangeShapeType="1"/>
          </p:cNvSpPr>
          <p:nvPr/>
        </p:nvSpPr>
        <p:spPr bwMode="auto">
          <a:xfrm flipV="1">
            <a:off x="1547350" y="6456363"/>
            <a:ext cx="1588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39" name="Line 1077"/>
          <p:cNvSpPr>
            <a:spLocks noChangeShapeType="1"/>
          </p:cNvSpPr>
          <p:nvPr/>
        </p:nvSpPr>
        <p:spPr bwMode="auto">
          <a:xfrm flipV="1">
            <a:off x="1548938" y="6451600"/>
            <a:ext cx="1587" cy="22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40" name="Line 1078"/>
          <p:cNvSpPr>
            <a:spLocks noChangeShapeType="1"/>
          </p:cNvSpPr>
          <p:nvPr/>
        </p:nvSpPr>
        <p:spPr bwMode="auto">
          <a:xfrm flipV="1">
            <a:off x="1555288" y="6464300"/>
            <a:ext cx="0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41" name="Line 1079"/>
          <p:cNvSpPr>
            <a:spLocks noChangeShapeType="1"/>
          </p:cNvSpPr>
          <p:nvPr/>
        </p:nvSpPr>
        <p:spPr bwMode="auto">
          <a:xfrm flipV="1">
            <a:off x="1558463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42" name="Line 1080"/>
          <p:cNvSpPr>
            <a:spLocks noChangeShapeType="1"/>
          </p:cNvSpPr>
          <p:nvPr/>
        </p:nvSpPr>
        <p:spPr bwMode="auto">
          <a:xfrm flipV="1">
            <a:off x="1558463" y="6443663"/>
            <a:ext cx="1587" cy="30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43" name="Line 1081"/>
          <p:cNvSpPr>
            <a:spLocks noChangeShapeType="1"/>
          </p:cNvSpPr>
          <p:nvPr/>
        </p:nvSpPr>
        <p:spPr bwMode="auto">
          <a:xfrm flipV="1">
            <a:off x="1564813" y="6454775"/>
            <a:ext cx="0" cy="19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44" name="Line 1082"/>
          <p:cNvSpPr>
            <a:spLocks noChangeShapeType="1"/>
          </p:cNvSpPr>
          <p:nvPr/>
        </p:nvSpPr>
        <p:spPr bwMode="auto">
          <a:xfrm flipV="1">
            <a:off x="1571163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45" name="Line 1083"/>
          <p:cNvSpPr>
            <a:spLocks noChangeShapeType="1"/>
          </p:cNvSpPr>
          <p:nvPr/>
        </p:nvSpPr>
        <p:spPr bwMode="auto">
          <a:xfrm flipV="1">
            <a:off x="1574338" y="6443663"/>
            <a:ext cx="1587" cy="30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46" name="Line 1084"/>
          <p:cNvSpPr>
            <a:spLocks noChangeShapeType="1"/>
          </p:cNvSpPr>
          <p:nvPr/>
        </p:nvSpPr>
        <p:spPr bwMode="auto">
          <a:xfrm flipV="1">
            <a:off x="1579100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47" name="Line 1085"/>
          <p:cNvSpPr>
            <a:spLocks noChangeShapeType="1"/>
          </p:cNvSpPr>
          <p:nvPr/>
        </p:nvSpPr>
        <p:spPr bwMode="auto">
          <a:xfrm flipV="1">
            <a:off x="1580688" y="6461125"/>
            <a:ext cx="1587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48" name="Line 1086"/>
          <p:cNvSpPr>
            <a:spLocks noChangeShapeType="1"/>
          </p:cNvSpPr>
          <p:nvPr/>
        </p:nvSpPr>
        <p:spPr bwMode="auto">
          <a:xfrm flipV="1">
            <a:off x="1585450" y="6149975"/>
            <a:ext cx="1588" cy="3238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49" name="Line 1087"/>
          <p:cNvSpPr>
            <a:spLocks noChangeShapeType="1"/>
          </p:cNvSpPr>
          <p:nvPr/>
        </p:nvSpPr>
        <p:spPr bwMode="auto">
          <a:xfrm flipV="1">
            <a:off x="1588625" y="6351588"/>
            <a:ext cx="0" cy="1222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0" name="Line 1088"/>
          <p:cNvSpPr>
            <a:spLocks noChangeShapeType="1"/>
          </p:cNvSpPr>
          <p:nvPr/>
        </p:nvSpPr>
        <p:spPr bwMode="auto">
          <a:xfrm flipV="1">
            <a:off x="1591800" y="6451600"/>
            <a:ext cx="0" cy="22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1" name="Line 1089"/>
          <p:cNvSpPr>
            <a:spLocks noChangeShapeType="1"/>
          </p:cNvSpPr>
          <p:nvPr/>
        </p:nvSpPr>
        <p:spPr bwMode="auto">
          <a:xfrm flipV="1">
            <a:off x="1591800" y="6456363"/>
            <a:ext cx="1588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2" name="Line 1090"/>
          <p:cNvSpPr>
            <a:spLocks noChangeShapeType="1"/>
          </p:cNvSpPr>
          <p:nvPr/>
        </p:nvSpPr>
        <p:spPr bwMode="auto">
          <a:xfrm flipV="1">
            <a:off x="1596563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3" name="Line 1091"/>
          <p:cNvSpPr>
            <a:spLocks noChangeShapeType="1"/>
          </p:cNvSpPr>
          <p:nvPr/>
        </p:nvSpPr>
        <p:spPr bwMode="auto">
          <a:xfrm flipV="1">
            <a:off x="1598150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4" name="Line 1092"/>
          <p:cNvSpPr>
            <a:spLocks noChangeShapeType="1"/>
          </p:cNvSpPr>
          <p:nvPr/>
        </p:nvSpPr>
        <p:spPr bwMode="auto">
          <a:xfrm flipV="1">
            <a:off x="1601325" y="6457950"/>
            <a:ext cx="1588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5" name="Line 1093"/>
          <p:cNvSpPr>
            <a:spLocks noChangeShapeType="1"/>
          </p:cNvSpPr>
          <p:nvPr/>
        </p:nvSpPr>
        <p:spPr bwMode="auto">
          <a:xfrm flipV="1">
            <a:off x="1606088" y="6394450"/>
            <a:ext cx="0" cy="793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6" name="Line 1094"/>
          <p:cNvSpPr>
            <a:spLocks noChangeShapeType="1"/>
          </p:cNvSpPr>
          <p:nvPr/>
        </p:nvSpPr>
        <p:spPr bwMode="auto">
          <a:xfrm flipV="1">
            <a:off x="1607675" y="6416675"/>
            <a:ext cx="1588" cy="571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7" name="Line 1095"/>
          <p:cNvSpPr>
            <a:spLocks noChangeShapeType="1"/>
          </p:cNvSpPr>
          <p:nvPr/>
        </p:nvSpPr>
        <p:spPr bwMode="auto">
          <a:xfrm flipV="1">
            <a:off x="1609263" y="6435725"/>
            <a:ext cx="1587" cy="381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8" name="Line 1096"/>
          <p:cNvSpPr>
            <a:spLocks noChangeShapeType="1"/>
          </p:cNvSpPr>
          <p:nvPr/>
        </p:nvSpPr>
        <p:spPr bwMode="auto">
          <a:xfrm flipV="1">
            <a:off x="1610850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9" name="Line 1097"/>
          <p:cNvSpPr>
            <a:spLocks noChangeShapeType="1"/>
          </p:cNvSpPr>
          <p:nvPr/>
        </p:nvSpPr>
        <p:spPr bwMode="auto">
          <a:xfrm flipV="1">
            <a:off x="1615613" y="6464300"/>
            <a:ext cx="1587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0" name="Line 1098"/>
          <p:cNvSpPr>
            <a:spLocks noChangeShapeType="1"/>
          </p:cNvSpPr>
          <p:nvPr/>
        </p:nvSpPr>
        <p:spPr bwMode="auto">
          <a:xfrm flipV="1">
            <a:off x="1618788" y="6462713"/>
            <a:ext cx="1587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1" name="Line 1099"/>
          <p:cNvSpPr>
            <a:spLocks noChangeShapeType="1"/>
          </p:cNvSpPr>
          <p:nvPr/>
        </p:nvSpPr>
        <p:spPr bwMode="auto">
          <a:xfrm flipV="1">
            <a:off x="1626725" y="6203950"/>
            <a:ext cx="1588" cy="269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2" name="Line 1100"/>
          <p:cNvSpPr>
            <a:spLocks noChangeShapeType="1"/>
          </p:cNvSpPr>
          <p:nvPr/>
        </p:nvSpPr>
        <p:spPr bwMode="auto">
          <a:xfrm flipV="1">
            <a:off x="1629900" y="6388100"/>
            <a:ext cx="0" cy="857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3" name="Line 1101"/>
          <p:cNvSpPr>
            <a:spLocks noChangeShapeType="1"/>
          </p:cNvSpPr>
          <p:nvPr/>
        </p:nvSpPr>
        <p:spPr bwMode="auto">
          <a:xfrm flipV="1">
            <a:off x="1629900" y="6470650"/>
            <a:ext cx="158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4" name="Line 1102"/>
          <p:cNvSpPr>
            <a:spLocks noChangeShapeType="1"/>
          </p:cNvSpPr>
          <p:nvPr/>
        </p:nvSpPr>
        <p:spPr bwMode="auto">
          <a:xfrm flipV="1">
            <a:off x="1634663" y="6456363"/>
            <a:ext cx="1587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5" name="Line 1103"/>
          <p:cNvSpPr>
            <a:spLocks noChangeShapeType="1"/>
          </p:cNvSpPr>
          <p:nvPr/>
        </p:nvSpPr>
        <p:spPr bwMode="auto">
          <a:xfrm flipV="1">
            <a:off x="1637838" y="6453188"/>
            <a:ext cx="1587" cy="206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6" name="Line 1104"/>
          <p:cNvSpPr>
            <a:spLocks noChangeShapeType="1"/>
          </p:cNvSpPr>
          <p:nvPr/>
        </p:nvSpPr>
        <p:spPr bwMode="auto">
          <a:xfrm flipV="1">
            <a:off x="1655300" y="6446838"/>
            <a:ext cx="1588" cy="269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7" name="Line 1105"/>
          <p:cNvSpPr>
            <a:spLocks noChangeShapeType="1"/>
          </p:cNvSpPr>
          <p:nvPr/>
        </p:nvSpPr>
        <p:spPr bwMode="auto">
          <a:xfrm flipV="1">
            <a:off x="1660063" y="6470650"/>
            <a:ext cx="1587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8" name="Line 1106"/>
          <p:cNvSpPr>
            <a:spLocks noChangeShapeType="1"/>
          </p:cNvSpPr>
          <p:nvPr/>
        </p:nvSpPr>
        <p:spPr bwMode="auto">
          <a:xfrm flipV="1">
            <a:off x="1663238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" name="Line 1107"/>
          <p:cNvSpPr>
            <a:spLocks noChangeShapeType="1"/>
          </p:cNvSpPr>
          <p:nvPr/>
        </p:nvSpPr>
        <p:spPr bwMode="auto">
          <a:xfrm flipV="1">
            <a:off x="1666413" y="6462713"/>
            <a:ext cx="0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70" name="Line 1108"/>
          <p:cNvSpPr>
            <a:spLocks noChangeShapeType="1"/>
          </p:cNvSpPr>
          <p:nvPr/>
        </p:nvSpPr>
        <p:spPr bwMode="auto">
          <a:xfrm flipV="1">
            <a:off x="1668000" y="6470650"/>
            <a:ext cx="158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71" name="Line 1109"/>
          <p:cNvSpPr>
            <a:spLocks noChangeShapeType="1"/>
          </p:cNvSpPr>
          <p:nvPr/>
        </p:nvSpPr>
        <p:spPr bwMode="auto">
          <a:xfrm flipV="1">
            <a:off x="1671175" y="6461125"/>
            <a:ext cx="1588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72" name="Line 1110"/>
          <p:cNvSpPr>
            <a:spLocks noChangeShapeType="1"/>
          </p:cNvSpPr>
          <p:nvPr/>
        </p:nvSpPr>
        <p:spPr bwMode="auto">
          <a:xfrm flipV="1">
            <a:off x="1672763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73" name="Line 1111"/>
          <p:cNvSpPr>
            <a:spLocks noChangeShapeType="1"/>
          </p:cNvSpPr>
          <p:nvPr/>
        </p:nvSpPr>
        <p:spPr bwMode="auto">
          <a:xfrm flipV="1">
            <a:off x="1677525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74" name="Line 1112"/>
          <p:cNvSpPr>
            <a:spLocks noChangeShapeType="1"/>
          </p:cNvSpPr>
          <p:nvPr/>
        </p:nvSpPr>
        <p:spPr bwMode="auto">
          <a:xfrm flipV="1">
            <a:off x="1685463" y="6470650"/>
            <a:ext cx="1587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75" name="Line 1113"/>
          <p:cNvSpPr>
            <a:spLocks noChangeShapeType="1"/>
          </p:cNvSpPr>
          <p:nvPr/>
        </p:nvSpPr>
        <p:spPr bwMode="auto">
          <a:xfrm flipV="1">
            <a:off x="1690225" y="6454775"/>
            <a:ext cx="1588" cy="19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76" name="Line 1114"/>
          <p:cNvSpPr>
            <a:spLocks noChangeShapeType="1"/>
          </p:cNvSpPr>
          <p:nvPr/>
        </p:nvSpPr>
        <p:spPr bwMode="auto">
          <a:xfrm flipV="1">
            <a:off x="1699750" y="6462713"/>
            <a:ext cx="0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77" name="Line 1115"/>
          <p:cNvSpPr>
            <a:spLocks noChangeShapeType="1"/>
          </p:cNvSpPr>
          <p:nvPr/>
        </p:nvSpPr>
        <p:spPr bwMode="auto">
          <a:xfrm flipV="1">
            <a:off x="1709275" y="6337300"/>
            <a:ext cx="1588" cy="136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78" name="Line 1116"/>
          <p:cNvSpPr>
            <a:spLocks noChangeShapeType="1"/>
          </p:cNvSpPr>
          <p:nvPr/>
        </p:nvSpPr>
        <p:spPr bwMode="auto">
          <a:xfrm flipV="1">
            <a:off x="1710863" y="6443663"/>
            <a:ext cx="0" cy="30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79" name="Line 1117"/>
          <p:cNvSpPr>
            <a:spLocks noChangeShapeType="1"/>
          </p:cNvSpPr>
          <p:nvPr/>
        </p:nvSpPr>
        <p:spPr bwMode="auto">
          <a:xfrm flipV="1">
            <a:off x="1714038" y="6451600"/>
            <a:ext cx="1587" cy="22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80" name="Line 1118"/>
          <p:cNvSpPr>
            <a:spLocks noChangeShapeType="1"/>
          </p:cNvSpPr>
          <p:nvPr/>
        </p:nvSpPr>
        <p:spPr bwMode="auto">
          <a:xfrm flipV="1">
            <a:off x="1715625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81" name="Line 1119"/>
          <p:cNvSpPr>
            <a:spLocks noChangeShapeType="1"/>
          </p:cNvSpPr>
          <p:nvPr/>
        </p:nvSpPr>
        <p:spPr bwMode="auto">
          <a:xfrm flipV="1">
            <a:off x="1717213" y="6451600"/>
            <a:ext cx="1587" cy="22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82" name="Line 1120"/>
          <p:cNvSpPr>
            <a:spLocks noChangeShapeType="1"/>
          </p:cNvSpPr>
          <p:nvPr/>
        </p:nvSpPr>
        <p:spPr bwMode="auto">
          <a:xfrm flipV="1">
            <a:off x="1737850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83" name="Line 1121"/>
          <p:cNvSpPr>
            <a:spLocks noChangeShapeType="1"/>
          </p:cNvSpPr>
          <p:nvPr/>
        </p:nvSpPr>
        <p:spPr bwMode="auto">
          <a:xfrm flipV="1">
            <a:off x="1744200" y="6462713"/>
            <a:ext cx="0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84" name="Line 1122"/>
          <p:cNvSpPr>
            <a:spLocks noChangeShapeType="1"/>
          </p:cNvSpPr>
          <p:nvPr/>
        </p:nvSpPr>
        <p:spPr bwMode="auto">
          <a:xfrm flipV="1">
            <a:off x="1747375" y="6450013"/>
            <a:ext cx="1588" cy="238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85" name="Line 1123"/>
          <p:cNvSpPr>
            <a:spLocks noChangeShapeType="1"/>
          </p:cNvSpPr>
          <p:nvPr/>
        </p:nvSpPr>
        <p:spPr bwMode="auto">
          <a:xfrm flipV="1">
            <a:off x="1752138" y="6443663"/>
            <a:ext cx="1587" cy="30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86" name="Line 1124"/>
          <p:cNvSpPr>
            <a:spLocks noChangeShapeType="1"/>
          </p:cNvSpPr>
          <p:nvPr/>
        </p:nvSpPr>
        <p:spPr bwMode="auto">
          <a:xfrm flipV="1">
            <a:off x="1753725" y="6446838"/>
            <a:ext cx="1588" cy="269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87" name="Line 1125"/>
          <p:cNvSpPr>
            <a:spLocks noChangeShapeType="1"/>
          </p:cNvSpPr>
          <p:nvPr/>
        </p:nvSpPr>
        <p:spPr bwMode="auto">
          <a:xfrm flipV="1">
            <a:off x="1756900" y="6434138"/>
            <a:ext cx="0" cy="396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88" name="Line 1126"/>
          <p:cNvSpPr>
            <a:spLocks noChangeShapeType="1"/>
          </p:cNvSpPr>
          <p:nvPr/>
        </p:nvSpPr>
        <p:spPr bwMode="auto">
          <a:xfrm flipV="1">
            <a:off x="1760075" y="6434138"/>
            <a:ext cx="0" cy="396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89" name="Line 1127"/>
          <p:cNvSpPr>
            <a:spLocks noChangeShapeType="1"/>
          </p:cNvSpPr>
          <p:nvPr/>
        </p:nvSpPr>
        <p:spPr bwMode="auto">
          <a:xfrm flipV="1">
            <a:off x="1760075" y="6456363"/>
            <a:ext cx="1588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90" name="Line 1128"/>
          <p:cNvSpPr>
            <a:spLocks noChangeShapeType="1"/>
          </p:cNvSpPr>
          <p:nvPr/>
        </p:nvSpPr>
        <p:spPr bwMode="auto">
          <a:xfrm flipV="1">
            <a:off x="1764838" y="6416675"/>
            <a:ext cx="0" cy="571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91" name="Line 1129"/>
          <p:cNvSpPr>
            <a:spLocks noChangeShapeType="1"/>
          </p:cNvSpPr>
          <p:nvPr/>
        </p:nvSpPr>
        <p:spPr bwMode="auto">
          <a:xfrm flipV="1">
            <a:off x="1764838" y="6424613"/>
            <a:ext cx="1587" cy="492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92" name="Line 1130"/>
          <p:cNvSpPr>
            <a:spLocks noChangeShapeType="1"/>
          </p:cNvSpPr>
          <p:nvPr/>
        </p:nvSpPr>
        <p:spPr bwMode="auto">
          <a:xfrm flipV="1">
            <a:off x="1768013" y="6424613"/>
            <a:ext cx="0" cy="492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93" name="Line 1131"/>
          <p:cNvSpPr>
            <a:spLocks noChangeShapeType="1"/>
          </p:cNvSpPr>
          <p:nvPr/>
        </p:nvSpPr>
        <p:spPr bwMode="auto">
          <a:xfrm flipV="1">
            <a:off x="1771188" y="6456363"/>
            <a:ext cx="0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94" name="Line 1132"/>
          <p:cNvSpPr>
            <a:spLocks noChangeShapeType="1"/>
          </p:cNvSpPr>
          <p:nvPr/>
        </p:nvSpPr>
        <p:spPr bwMode="auto">
          <a:xfrm flipV="1">
            <a:off x="1775950" y="6454775"/>
            <a:ext cx="1588" cy="19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95" name="Line 1133"/>
          <p:cNvSpPr>
            <a:spLocks noChangeShapeType="1"/>
          </p:cNvSpPr>
          <p:nvPr/>
        </p:nvSpPr>
        <p:spPr bwMode="auto">
          <a:xfrm flipV="1">
            <a:off x="1777538" y="6443663"/>
            <a:ext cx="1587" cy="30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96" name="Line 1134"/>
          <p:cNvSpPr>
            <a:spLocks noChangeShapeType="1"/>
          </p:cNvSpPr>
          <p:nvPr/>
        </p:nvSpPr>
        <p:spPr bwMode="auto">
          <a:xfrm flipV="1">
            <a:off x="1782300" y="6465888"/>
            <a:ext cx="1588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97" name="Line 1135"/>
          <p:cNvSpPr>
            <a:spLocks noChangeShapeType="1"/>
          </p:cNvSpPr>
          <p:nvPr/>
        </p:nvSpPr>
        <p:spPr bwMode="auto">
          <a:xfrm flipV="1">
            <a:off x="1787063" y="6453188"/>
            <a:ext cx="1587" cy="206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98" name="Line 1136"/>
          <p:cNvSpPr>
            <a:spLocks noChangeShapeType="1"/>
          </p:cNvSpPr>
          <p:nvPr/>
        </p:nvSpPr>
        <p:spPr bwMode="auto">
          <a:xfrm flipV="1">
            <a:off x="1790238" y="6457950"/>
            <a:ext cx="1587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99" name="Line 1137"/>
          <p:cNvSpPr>
            <a:spLocks noChangeShapeType="1"/>
          </p:cNvSpPr>
          <p:nvPr/>
        </p:nvSpPr>
        <p:spPr bwMode="auto">
          <a:xfrm flipV="1">
            <a:off x="1795000" y="6456363"/>
            <a:ext cx="0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00" name="Line 1138"/>
          <p:cNvSpPr>
            <a:spLocks noChangeShapeType="1"/>
          </p:cNvSpPr>
          <p:nvPr/>
        </p:nvSpPr>
        <p:spPr bwMode="auto">
          <a:xfrm flipV="1">
            <a:off x="1798175" y="6465888"/>
            <a:ext cx="0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01" name="Line 1139"/>
          <p:cNvSpPr>
            <a:spLocks noChangeShapeType="1"/>
          </p:cNvSpPr>
          <p:nvPr/>
        </p:nvSpPr>
        <p:spPr bwMode="auto">
          <a:xfrm flipV="1">
            <a:off x="1798175" y="6457950"/>
            <a:ext cx="1588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02" name="Line 1140"/>
          <p:cNvSpPr>
            <a:spLocks noChangeShapeType="1"/>
          </p:cNvSpPr>
          <p:nvPr/>
        </p:nvSpPr>
        <p:spPr bwMode="auto">
          <a:xfrm flipV="1">
            <a:off x="1802938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03" name="Line 1141"/>
          <p:cNvSpPr>
            <a:spLocks noChangeShapeType="1"/>
          </p:cNvSpPr>
          <p:nvPr/>
        </p:nvSpPr>
        <p:spPr bwMode="auto">
          <a:xfrm flipV="1">
            <a:off x="1804525" y="6470650"/>
            <a:ext cx="0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04" name="Line 1142"/>
          <p:cNvSpPr>
            <a:spLocks noChangeShapeType="1"/>
          </p:cNvSpPr>
          <p:nvPr/>
        </p:nvSpPr>
        <p:spPr bwMode="auto">
          <a:xfrm flipV="1">
            <a:off x="1807700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05" name="Line 1143"/>
          <p:cNvSpPr>
            <a:spLocks noChangeShapeType="1"/>
          </p:cNvSpPr>
          <p:nvPr/>
        </p:nvSpPr>
        <p:spPr bwMode="auto">
          <a:xfrm flipV="1">
            <a:off x="1810875" y="6461125"/>
            <a:ext cx="1588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06" name="Line 1144"/>
          <p:cNvSpPr>
            <a:spLocks noChangeShapeType="1"/>
          </p:cNvSpPr>
          <p:nvPr/>
        </p:nvSpPr>
        <p:spPr bwMode="auto">
          <a:xfrm flipV="1">
            <a:off x="1812463" y="6453188"/>
            <a:ext cx="1587" cy="206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07" name="Line 1145"/>
          <p:cNvSpPr>
            <a:spLocks noChangeShapeType="1"/>
          </p:cNvSpPr>
          <p:nvPr/>
        </p:nvSpPr>
        <p:spPr bwMode="auto">
          <a:xfrm flipV="1">
            <a:off x="1814050" y="6432550"/>
            <a:ext cx="1588" cy="412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08" name="Line 1146"/>
          <p:cNvSpPr>
            <a:spLocks noChangeShapeType="1"/>
          </p:cNvSpPr>
          <p:nvPr/>
        </p:nvSpPr>
        <p:spPr bwMode="auto">
          <a:xfrm flipV="1">
            <a:off x="1817225" y="6438900"/>
            <a:ext cx="1588" cy="349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09" name="Line 1147"/>
          <p:cNvSpPr>
            <a:spLocks noChangeShapeType="1"/>
          </p:cNvSpPr>
          <p:nvPr/>
        </p:nvSpPr>
        <p:spPr bwMode="auto">
          <a:xfrm flipV="1">
            <a:off x="1818813" y="6426200"/>
            <a:ext cx="1587" cy="476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10" name="Line 1148"/>
          <p:cNvSpPr>
            <a:spLocks noChangeShapeType="1"/>
          </p:cNvSpPr>
          <p:nvPr/>
        </p:nvSpPr>
        <p:spPr bwMode="auto">
          <a:xfrm flipV="1">
            <a:off x="1821988" y="6438900"/>
            <a:ext cx="1587" cy="349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11" name="Line 1149"/>
          <p:cNvSpPr>
            <a:spLocks noChangeShapeType="1"/>
          </p:cNvSpPr>
          <p:nvPr/>
        </p:nvSpPr>
        <p:spPr bwMode="auto">
          <a:xfrm flipV="1">
            <a:off x="1823575" y="6457950"/>
            <a:ext cx="1588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12" name="Line 1150"/>
          <p:cNvSpPr>
            <a:spLocks noChangeShapeType="1"/>
          </p:cNvSpPr>
          <p:nvPr/>
        </p:nvSpPr>
        <p:spPr bwMode="auto">
          <a:xfrm flipV="1">
            <a:off x="1828338" y="6462713"/>
            <a:ext cx="0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13" name="Line 1151"/>
          <p:cNvSpPr>
            <a:spLocks noChangeShapeType="1"/>
          </p:cNvSpPr>
          <p:nvPr/>
        </p:nvSpPr>
        <p:spPr bwMode="auto">
          <a:xfrm flipV="1">
            <a:off x="1831513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14" name="Line 1152"/>
          <p:cNvSpPr>
            <a:spLocks noChangeShapeType="1"/>
          </p:cNvSpPr>
          <p:nvPr/>
        </p:nvSpPr>
        <p:spPr bwMode="auto">
          <a:xfrm flipV="1">
            <a:off x="1837863" y="6465888"/>
            <a:ext cx="0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15" name="Line 1153"/>
          <p:cNvSpPr>
            <a:spLocks noChangeShapeType="1"/>
          </p:cNvSpPr>
          <p:nvPr/>
        </p:nvSpPr>
        <p:spPr bwMode="auto">
          <a:xfrm flipV="1">
            <a:off x="1841038" y="6453188"/>
            <a:ext cx="0" cy="206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16" name="Line 1154"/>
          <p:cNvSpPr>
            <a:spLocks noChangeShapeType="1"/>
          </p:cNvSpPr>
          <p:nvPr/>
        </p:nvSpPr>
        <p:spPr bwMode="auto">
          <a:xfrm flipV="1">
            <a:off x="1842625" y="6456363"/>
            <a:ext cx="1588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17" name="Line 1155"/>
          <p:cNvSpPr>
            <a:spLocks noChangeShapeType="1"/>
          </p:cNvSpPr>
          <p:nvPr/>
        </p:nvSpPr>
        <p:spPr bwMode="auto">
          <a:xfrm flipV="1">
            <a:off x="1845800" y="6446838"/>
            <a:ext cx="0" cy="269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18" name="Line 1156"/>
          <p:cNvSpPr>
            <a:spLocks noChangeShapeType="1"/>
          </p:cNvSpPr>
          <p:nvPr/>
        </p:nvSpPr>
        <p:spPr bwMode="auto">
          <a:xfrm flipV="1">
            <a:off x="1847388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19" name="Line 1157"/>
          <p:cNvSpPr>
            <a:spLocks noChangeShapeType="1"/>
          </p:cNvSpPr>
          <p:nvPr/>
        </p:nvSpPr>
        <p:spPr bwMode="auto">
          <a:xfrm flipV="1">
            <a:off x="1850563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20" name="Line 1158"/>
          <p:cNvSpPr>
            <a:spLocks noChangeShapeType="1"/>
          </p:cNvSpPr>
          <p:nvPr/>
        </p:nvSpPr>
        <p:spPr bwMode="auto">
          <a:xfrm flipV="1">
            <a:off x="1852150" y="6462713"/>
            <a:ext cx="1588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21" name="Line 1159"/>
          <p:cNvSpPr>
            <a:spLocks noChangeShapeType="1"/>
          </p:cNvSpPr>
          <p:nvPr/>
        </p:nvSpPr>
        <p:spPr bwMode="auto">
          <a:xfrm flipV="1">
            <a:off x="185373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22" name="Line 1160"/>
          <p:cNvSpPr>
            <a:spLocks noChangeShapeType="1"/>
          </p:cNvSpPr>
          <p:nvPr/>
        </p:nvSpPr>
        <p:spPr bwMode="auto">
          <a:xfrm flipV="1">
            <a:off x="1861675" y="5824538"/>
            <a:ext cx="0" cy="6492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23" name="Line 1161"/>
          <p:cNvSpPr>
            <a:spLocks noChangeShapeType="1"/>
          </p:cNvSpPr>
          <p:nvPr/>
        </p:nvSpPr>
        <p:spPr bwMode="auto">
          <a:xfrm flipV="1">
            <a:off x="1861675" y="6288088"/>
            <a:ext cx="1588" cy="1857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24" name="Line 1162"/>
          <p:cNvSpPr>
            <a:spLocks noChangeShapeType="1"/>
          </p:cNvSpPr>
          <p:nvPr/>
        </p:nvSpPr>
        <p:spPr bwMode="auto">
          <a:xfrm flipV="1">
            <a:off x="1864850" y="6394450"/>
            <a:ext cx="0" cy="793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25" name="Line 1163"/>
          <p:cNvSpPr>
            <a:spLocks noChangeShapeType="1"/>
          </p:cNvSpPr>
          <p:nvPr/>
        </p:nvSpPr>
        <p:spPr bwMode="auto">
          <a:xfrm flipV="1">
            <a:off x="1868025" y="6453188"/>
            <a:ext cx="0" cy="206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26" name="Line 1164"/>
          <p:cNvSpPr>
            <a:spLocks noChangeShapeType="1"/>
          </p:cNvSpPr>
          <p:nvPr/>
        </p:nvSpPr>
        <p:spPr bwMode="auto">
          <a:xfrm flipV="1">
            <a:off x="1871200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27" name="Line 1165"/>
          <p:cNvSpPr>
            <a:spLocks noChangeShapeType="1"/>
          </p:cNvSpPr>
          <p:nvPr/>
        </p:nvSpPr>
        <p:spPr bwMode="auto">
          <a:xfrm flipV="1">
            <a:off x="1879138" y="6457950"/>
            <a:ext cx="0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28" name="Line 1166"/>
          <p:cNvSpPr>
            <a:spLocks noChangeShapeType="1"/>
          </p:cNvSpPr>
          <p:nvPr/>
        </p:nvSpPr>
        <p:spPr bwMode="auto">
          <a:xfrm flipV="1">
            <a:off x="1880725" y="6461125"/>
            <a:ext cx="1588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29" name="Line 1167"/>
          <p:cNvSpPr>
            <a:spLocks noChangeShapeType="1"/>
          </p:cNvSpPr>
          <p:nvPr/>
        </p:nvSpPr>
        <p:spPr bwMode="auto">
          <a:xfrm flipV="1">
            <a:off x="1887075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30" name="Line 1168"/>
          <p:cNvSpPr>
            <a:spLocks noChangeShapeType="1"/>
          </p:cNvSpPr>
          <p:nvPr/>
        </p:nvSpPr>
        <p:spPr bwMode="auto">
          <a:xfrm flipV="1">
            <a:off x="1891838" y="6464300"/>
            <a:ext cx="1587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31" name="Line 1169"/>
          <p:cNvSpPr>
            <a:spLocks noChangeShapeType="1"/>
          </p:cNvSpPr>
          <p:nvPr/>
        </p:nvSpPr>
        <p:spPr bwMode="auto">
          <a:xfrm flipV="1">
            <a:off x="1895013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32" name="Line 1170"/>
          <p:cNvSpPr>
            <a:spLocks noChangeShapeType="1"/>
          </p:cNvSpPr>
          <p:nvPr/>
        </p:nvSpPr>
        <p:spPr bwMode="auto">
          <a:xfrm flipV="1">
            <a:off x="1901363" y="6388100"/>
            <a:ext cx="0" cy="857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33" name="Line 1171"/>
          <p:cNvSpPr>
            <a:spLocks noChangeShapeType="1"/>
          </p:cNvSpPr>
          <p:nvPr/>
        </p:nvSpPr>
        <p:spPr bwMode="auto">
          <a:xfrm flipV="1">
            <a:off x="1902950" y="6457950"/>
            <a:ext cx="1588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34" name="Line 1172"/>
          <p:cNvSpPr>
            <a:spLocks noChangeShapeType="1"/>
          </p:cNvSpPr>
          <p:nvPr/>
        </p:nvSpPr>
        <p:spPr bwMode="auto">
          <a:xfrm flipV="1">
            <a:off x="1907713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35" name="Line 1173"/>
          <p:cNvSpPr>
            <a:spLocks noChangeShapeType="1"/>
          </p:cNvSpPr>
          <p:nvPr/>
        </p:nvSpPr>
        <p:spPr bwMode="auto">
          <a:xfrm flipV="1">
            <a:off x="1909300" y="6470650"/>
            <a:ext cx="0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36" name="Line 1174"/>
          <p:cNvSpPr>
            <a:spLocks noChangeShapeType="1"/>
          </p:cNvSpPr>
          <p:nvPr/>
        </p:nvSpPr>
        <p:spPr bwMode="auto">
          <a:xfrm flipV="1">
            <a:off x="1914063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37" name="Line 1175"/>
          <p:cNvSpPr>
            <a:spLocks noChangeShapeType="1"/>
          </p:cNvSpPr>
          <p:nvPr/>
        </p:nvSpPr>
        <p:spPr bwMode="auto">
          <a:xfrm flipV="1">
            <a:off x="1917238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38" name="Line 1176"/>
          <p:cNvSpPr>
            <a:spLocks noChangeShapeType="1"/>
          </p:cNvSpPr>
          <p:nvPr/>
        </p:nvSpPr>
        <p:spPr bwMode="auto">
          <a:xfrm flipV="1">
            <a:off x="1920413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39" name="Line 1177"/>
          <p:cNvSpPr>
            <a:spLocks noChangeShapeType="1"/>
          </p:cNvSpPr>
          <p:nvPr/>
        </p:nvSpPr>
        <p:spPr bwMode="auto">
          <a:xfrm flipV="1">
            <a:off x="1922000" y="6464300"/>
            <a:ext cx="1588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40" name="Line 1178"/>
          <p:cNvSpPr>
            <a:spLocks noChangeShapeType="1"/>
          </p:cNvSpPr>
          <p:nvPr/>
        </p:nvSpPr>
        <p:spPr bwMode="auto">
          <a:xfrm flipV="1">
            <a:off x="1928350" y="6462713"/>
            <a:ext cx="0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41" name="Line 1179"/>
          <p:cNvSpPr>
            <a:spLocks noChangeShapeType="1"/>
          </p:cNvSpPr>
          <p:nvPr/>
        </p:nvSpPr>
        <p:spPr bwMode="auto">
          <a:xfrm flipV="1">
            <a:off x="1929938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42" name="Line 1180"/>
          <p:cNvSpPr>
            <a:spLocks noChangeShapeType="1"/>
          </p:cNvSpPr>
          <p:nvPr/>
        </p:nvSpPr>
        <p:spPr bwMode="auto">
          <a:xfrm flipV="1">
            <a:off x="1945813" y="6446838"/>
            <a:ext cx="0" cy="269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43" name="Line 1181"/>
          <p:cNvSpPr>
            <a:spLocks noChangeShapeType="1"/>
          </p:cNvSpPr>
          <p:nvPr/>
        </p:nvSpPr>
        <p:spPr bwMode="auto">
          <a:xfrm flipV="1">
            <a:off x="1948988" y="6457950"/>
            <a:ext cx="1587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44" name="Line 1182"/>
          <p:cNvSpPr>
            <a:spLocks noChangeShapeType="1"/>
          </p:cNvSpPr>
          <p:nvPr/>
        </p:nvSpPr>
        <p:spPr bwMode="auto">
          <a:xfrm flipV="1">
            <a:off x="1952163" y="6464300"/>
            <a:ext cx="1587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45" name="Line 1183"/>
          <p:cNvSpPr>
            <a:spLocks noChangeShapeType="1"/>
          </p:cNvSpPr>
          <p:nvPr/>
        </p:nvSpPr>
        <p:spPr bwMode="auto">
          <a:xfrm flipV="1">
            <a:off x="1955338" y="6465888"/>
            <a:ext cx="0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46" name="Line 1184"/>
          <p:cNvSpPr>
            <a:spLocks noChangeShapeType="1"/>
          </p:cNvSpPr>
          <p:nvPr/>
        </p:nvSpPr>
        <p:spPr bwMode="auto">
          <a:xfrm flipV="1">
            <a:off x="1963275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47" name="Line 1185"/>
          <p:cNvSpPr>
            <a:spLocks noChangeShapeType="1"/>
          </p:cNvSpPr>
          <p:nvPr/>
        </p:nvSpPr>
        <p:spPr bwMode="auto">
          <a:xfrm flipV="1">
            <a:off x="1966450" y="6446838"/>
            <a:ext cx="0" cy="269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48" name="Line 1186"/>
          <p:cNvSpPr>
            <a:spLocks noChangeShapeType="1"/>
          </p:cNvSpPr>
          <p:nvPr/>
        </p:nvSpPr>
        <p:spPr bwMode="auto">
          <a:xfrm flipV="1">
            <a:off x="1969625" y="6454775"/>
            <a:ext cx="0" cy="19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49" name="Line 1187"/>
          <p:cNvSpPr>
            <a:spLocks noChangeShapeType="1"/>
          </p:cNvSpPr>
          <p:nvPr/>
        </p:nvSpPr>
        <p:spPr bwMode="auto">
          <a:xfrm flipV="1">
            <a:off x="1971213" y="6462713"/>
            <a:ext cx="1587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50" name="Line 1188"/>
          <p:cNvSpPr>
            <a:spLocks noChangeShapeType="1"/>
          </p:cNvSpPr>
          <p:nvPr/>
        </p:nvSpPr>
        <p:spPr bwMode="auto">
          <a:xfrm flipV="1">
            <a:off x="1974388" y="6464300"/>
            <a:ext cx="1587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51" name="Line 1189"/>
          <p:cNvSpPr>
            <a:spLocks noChangeShapeType="1"/>
          </p:cNvSpPr>
          <p:nvPr/>
        </p:nvSpPr>
        <p:spPr bwMode="auto">
          <a:xfrm flipV="1">
            <a:off x="1980738" y="6456363"/>
            <a:ext cx="1587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52" name="Line 1190"/>
          <p:cNvSpPr>
            <a:spLocks noChangeShapeType="1"/>
          </p:cNvSpPr>
          <p:nvPr/>
        </p:nvSpPr>
        <p:spPr bwMode="auto">
          <a:xfrm flipV="1">
            <a:off x="1985500" y="6462713"/>
            <a:ext cx="1588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53" name="Line 1191"/>
          <p:cNvSpPr>
            <a:spLocks noChangeShapeType="1"/>
          </p:cNvSpPr>
          <p:nvPr/>
        </p:nvSpPr>
        <p:spPr bwMode="auto">
          <a:xfrm flipV="1">
            <a:off x="1990263" y="6030913"/>
            <a:ext cx="1587" cy="4429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54" name="Line 1192"/>
          <p:cNvSpPr>
            <a:spLocks noChangeShapeType="1"/>
          </p:cNvSpPr>
          <p:nvPr/>
        </p:nvSpPr>
        <p:spPr bwMode="auto">
          <a:xfrm flipV="1">
            <a:off x="1991850" y="6316663"/>
            <a:ext cx="1588" cy="157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55" name="Line 1193"/>
          <p:cNvSpPr>
            <a:spLocks noChangeShapeType="1"/>
          </p:cNvSpPr>
          <p:nvPr/>
        </p:nvSpPr>
        <p:spPr bwMode="auto">
          <a:xfrm flipV="1">
            <a:off x="1993438" y="6411913"/>
            <a:ext cx="1587" cy="619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56" name="Line 1194"/>
          <p:cNvSpPr>
            <a:spLocks noChangeShapeType="1"/>
          </p:cNvSpPr>
          <p:nvPr/>
        </p:nvSpPr>
        <p:spPr bwMode="auto">
          <a:xfrm flipV="1">
            <a:off x="1996613" y="6462713"/>
            <a:ext cx="0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57" name="Line 1195"/>
          <p:cNvSpPr>
            <a:spLocks noChangeShapeType="1"/>
          </p:cNvSpPr>
          <p:nvPr/>
        </p:nvSpPr>
        <p:spPr bwMode="auto">
          <a:xfrm flipV="1">
            <a:off x="2002963" y="6462713"/>
            <a:ext cx="0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58" name="Line 1196"/>
          <p:cNvSpPr>
            <a:spLocks noChangeShapeType="1"/>
          </p:cNvSpPr>
          <p:nvPr/>
        </p:nvSpPr>
        <p:spPr bwMode="auto">
          <a:xfrm flipV="1">
            <a:off x="2004550" y="6461125"/>
            <a:ext cx="1588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59" name="Line 1197"/>
          <p:cNvSpPr>
            <a:spLocks noChangeShapeType="1"/>
          </p:cNvSpPr>
          <p:nvPr/>
        </p:nvSpPr>
        <p:spPr bwMode="auto">
          <a:xfrm flipV="1">
            <a:off x="2010900" y="5226050"/>
            <a:ext cx="0" cy="12477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60" name="Line 1198"/>
          <p:cNvSpPr>
            <a:spLocks noChangeShapeType="1"/>
          </p:cNvSpPr>
          <p:nvPr/>
        </p:nvSpPr>
        <p:spPr bwMode="auto">
          <a:xfrm flipV="1">
            <a:off x="2012488" y="6200775"/>
            <a:ext cx="1587" cy="273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61" name="Line 1199"/>
          <p:cNvSpPr>
            <a:spLocks noChangeShapeType="1"/>
          </p:cNvSpPr>
          <p:nvPr/>
        </p:nvSpPr>
        <p:spPr bwMode="auto">
          <a:xfrm flipV="1">
            <a:off x="2014075" y="6269038"/>
            <a:ext cx="0" cy="2047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62" name="Line 1200"/>
          <p:cNvSpPr>
            <a:spLocks noChangeShapeType="1"/>
          </p:cNvSpPr>
          <p:nvPr/>
        </p:nvSpPr>
        <p:spPr bwMode="auto">
          <a:xfrm flipV="1">
            <a:off x="2017250" y="6446838"/>
            <a:ext cx="0" cy="269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63" name="Line 1201"/>
          <p:cNvSpPr>
            <a:spLocks noChangeShapeType="1"/>
          </p:cNvSpPr>
          <p:nvPr/>
        </p:nvSpPr>
        <p:spPr bwMode="auto">
          <a:xfrm flipV="1">
            <a:off x="2018838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64" name="Line 1202"/>
          <p:cNvSpPr>
            <a:spLocks noChangeShapeType="1"/>
          </p:cNvSpPr>
          <p:nvPr/>
        </p:nvSpPr>
        <p:spPr bwMode="auto">
          <a:xfrm flipV="1">
            <a:off x="2022013" y="6457950"/>
            <a:ext cx="1587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65" name="Line 1203"/>
          <p:cNvSpPr>
            <a:spLocks noChangeShapeType="1"/>
          </p:cNvSpPr>
          <p:nvPr/>
        </p:nvSpPr>
        <p:spPr bwMode="auto">
          <a:xfrm flipV="1">
            <a:off x="2026775" y="6451600"/>
            <a:ext cx="1588" cy="22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66" name="Line 1204"/>
          <p:cNvSpPr>
            <a:spLocks noChangeShapeType="1"/>
          </p:cNvSpPr>
          <p:nvPr/>
        </p:nvSpPr>
        <p:spPr bwMode="auto">
          <a:xfrm flipV="1">
            <a:off x="2029950" y="6391275"/>
            <a:ext cx="1588" cy="825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67" name="Line 1205"/>
          <p:cNvSpPr>
            <a:spLocks noChangeShapeType="1"/>
          </p:cNvSpPr>
          <p:nvPr/>
        </p:nvSpPr>
        <p:spPr bwMode="auto">
          <a:xfrm flipV="1">
            <a:off x="2034713" y="6454775"/>
            <a:ext cx="1587" cy="19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68" name="Line 1206"/>
          <p:cNvSpPr>
            <a:spLocks noChangeShapeType="1"/>
          </p:cNvSpPr>
          <p:nvPr/>
        </p:nvSpPr>
        <p:spPr bwMode="auto">
          <a:xfrm flipV="1">
            <a:off x="2036300" y="6423025"/>
            <a:ext cx="0" cy="50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69" name="Line 1207"/>
          <p:cNvSpPr>
            <a:spLocks noChangeShapeType="1"/>
          </p:cNvSpPr>
          <p:nvPr/>
        </p:nvSpPr>
        <p:spPr bwMode="auto">
          <a:xfrm flipV="1">
            <a:off x="2037888" y="6456363"/>
            <a:ext cx="1587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70" name="Line 1208"/>
          <p:cNvSpPr>
            <a:spLocks noChangeShapeType="1"/>
          </p:cNvSpPr>
          <p:nvPr/>
        </p:nvSpPr>
        <p:spPr bwMode="auto">
          <a:xfrm flipV="1">
            <a:off x="2045825" y="6446838"/>
            <a:ext cx="1588" cy="269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71" name="Line 1209"/>
          <p:cNvSpPr>
            <a:spLocks noChangeShapeType="1"/>
          </p:cNvSpPr>
          <p:nvPr/>
        </p:nvSpPr>
        <p:spPr bwMode="auto">
          <a:xfrm flipV="1">
            <a:off x="2050588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72" name="Line 1210"/>
          <p:cNvSpPr>
            <a:spLocks noChangeShapeType="1"/>
          </p:cNvSpPr>
          <p:nvPr/>
        </p:nvSpPr>
        <p:spPr bwMode="auto">
          <a:xfrm flipV="1">
            <a:off x="2052175" y="6464300"/>
            <a:ext cx="1588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73" name="Line 1211"/>
          <p:cNvSpPr>
            <a:spLocks noChangeShapeType="1"/>
          </p:cNvSpPr>
          <p:nvPr/>
        </p:nvSpPr>
        <p:spPr bwMode="auto">
          <a:xfrm flipV="1">
            <a:off x="2055350" y="6421438"/>
            <a:ext cx="1588" cy="523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74" name="Line 1212"/>
          <p:cNvSpPr>
            <a:spLocks noChangeShapeType="1"/>
          </p:cNvSpPr>
          <p:nvPr/>
        </p:nvSpPr>
        <p:spPr bwMode="auto">
          <a:xfrm flipV="1">
            <a:off x="2056938" y="6399213"/>
            <a:ext cx="1587" cy="746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75" name="Line 1213"/>
          <p:cNvSpPr>
            <a:spLocks noChangeShapeType="1"/>
          </p:cNvSpPr>
          <p:nvPr/>
        </p:nvSpPr>
        <p:spPr bwMode="auto">
          <a:xfrm flipV="1">
            <a:off x="2060113" y="6423025"/>
            <a:ext cx="1587" cy="50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76" name="Line 1214"/>
          <p:cNvSpPr>
            <a:spLocks noChangeShapeType="1"/>
          </p:cNvSpPr>
          <p:nvPr/>
        </p:nvSpPr>
        <p:spPr bwMode="auto">
          <a:xfrm flipV="1">
            <a:off x="2063288" y="6462713"/>
            <a:ext cx="1587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77" name="Line 1215"/>
          <p:cNvSpPr>
            <a:spLocks noChangeShapeType="1"/>
          </p:cNvSpPr>
          <p:nvPr/>
        </p:nvSpPr>
        <p:spPr bwMode="auto">
          <a:xfrm flipV="1">
            <a:off x="2074400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78" name="Line 1216"/>
          <p:cNvSpPr>
            <a:spLocks noChangeShapeType="1"/>
          </p:cNvSpPr>
          <p:nvPr/>
        </p:nvSpPr>
        <p:spPr bwMode="auto">
          <a:xfrm flipV="1">
            <a:off x="2082338" y="6464300"/>
            <a:ext cx="1587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79" name="Line 1217"/>
          <p:cNvSpPr>
            <a:spLocks noChangeShapeType="1"/>
          </p:cNvSpPr>
          <p:nvPr/>
        </p:nvSpPr>
        <p:spPr bwMode="auto">
          <a:xfrm flipV="1">
            <a:off x="2088688" y="6462713"/>
            <a:ext cx="1587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80" name="Line 1218"/>
          <p:cNvSpPr>
            <a:spLocks noChangeShapeType="1"/>
          </p:cNvSpPr>
          <p:nvPr/>
        </p:nvSpPr>
        <p:spPr bwMode="auto">
          <a:xfrm flipV="1">
            <a:off x="2090275" y="6461125"/>
            <a:ext cx="1588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81" name="Line 1219"/>
          <p:cNvSpPr>
            <a:spLocks noChangeShapeType="1"/>
          </p:cNvSpPr>
          <p:nvPr/>
        </p:nvSpPr>
        <p:spPr bwMode="auto">
          <a:xfrm flipV="1">
            <a:off x="2093450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82" name="Line 1220"/>
          <p:cNvSpPr>
            <a:spLocks noChangeShapeType="1"/>
          </p:cNvSpPr>
          <p:nvPr/>
        </p:nvSpPr>
        <p:spPr bwMode="auto">
          <a:xfrm flipV="1">
            <a:off x="2101388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83" name="Line 1221"/>
          <p:cNvSpPr>
            <a:spLocks noChangeShapeType="1"/>
          </p:cNvSpPr>
          <p:nvPr/>
        </p:nvSpPr>
        <p:spPr bwMode="auto">
          <a:xfrm flipV="1">
            <a:off x="2107738" y="6457950"/>
            <a:ext cx="0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84" name="Line 1222"/>
          <p:cNvSpPr>
            <a:spLocks noChangeShapeType="1"/>
          </p:cNvSpPr>
          <p:nvPr/>
        </p:nvSpPr>
        <p:spPr bwMode="auto">
          <a:xfrm flipV="1">
            <a:off x="2110913" y="6456363"/>
            <a:ext cx="0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85" name="Line 1223"/>
          <p:cNvSpPr>
            <a:spLocks noChangeShapeType="1"/>
          </p:cNvSpPr>
          <p:nvPr/>
        </p:nvSpPr>
        <p:spPr bwMode="auto">
          <a:xfrm flipV="1">
            <a:off x="2112500" y="6462713"/>
            <a:ext cx="1588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86" name="Line 1224"/>
          <p:cNvSpPr>
            <a:spLocks noChangeShapeType="1"/>
          </p:cNvSpPr>
          <p:nvPr/>
        </p:nvSpPr>
        <p:spPr bwMode="auto">
          <a:xfrm flipV="1">
            <a:off x="2125200" y="6434138"/>
            <a:ext cx="1588" cy="396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87" name="Line 1225"/>
          <p:cNvSpPr>
            <a:spLocks noChangeShapeType="1"/>
          </p:cNvSpPr>
          <p:nvPr/>
        </p:nvSpPr>
        <p:spPr bwMode="auto">
          <a:xfrm flipV="1">
            <a:off x="2126788" y="6443663"/>
            <a:ext cx="1587" cy="30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88" name="Line 1226"/>
          <p:cNvSpPr>
            <a:spLocks noChangeShapeType="1"/>
          </p:cNvSpPr>
          <p:nvPr/>
        </p:nvSpPr>
        <p:spPr bwMode="auto">
          <a:xfrm flipV="1">
            <a:off x="2131550" y="6464300"/>
            <a:ext cx="0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89" name="Line 1227"/>
          <p:cNvSpPr>
            <a:spLocks noChangeShapeType="1"/>
          </p:cNvSpPr>
          <p:nvPr/>
        </p:nvSpPr>
        <p:spPr bwMode="auto">
          <a:xfrm flipV="1">
            <a:off x="2134725" y="6465888"/>
            <a:ext cx="0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90" name="Line 1228"/>
          <p:cNvSpPr>
            <a:spLocks noChangeShapeType="1"/>
          </p:cNvSpPr>
          <p:nvPr/>
        </p:nvSpPr>
        <p:spPr bwMode="auto">
          <a:xfrm flipV="1">
            <a:off x="213948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91" name="Line 1229"/>
          <p:cNvSpPr>
            <a:spLocks noChangeShapeType="1"/>
          </p:cNvSpPr>
          <p:nvPr/>
        </p:nvSpPr>
        <p:spPr bwMode="auto">
          <a:xfrm flipV="1">
            <a:off x="2147425" y="6443663"/>
            <a:ext cx="1588" cy="30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92" name="Line 1230"/>
          <p:cNvSpPr>
            <a:spLocks noChangeShapeType="1"/>
          </p:cNvSpPr>
          <p:nvPr/>
        </p:nvSpPr>
        <p:spPr bwMode="auto">
          <a:xfrm flipV="1">
            <a:off x="2149013" y="6453188"/>
            <a:ext cx="0" cy="206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93" name="Line 1231"/>
          <p:cNvSpPr>
            <a:spLocks noChangeShapeType="1"/>
          </p:cNvSpPr>
          <p:nvPr/>
        </p:nvSpPr>
        <p:spPr bwMode="auto">
          <a:xfrm flipV="1">
            <a:off x="2150600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94" name="Line 1232"/>
          <p:cNvSpPr>
            <a:spLocks noChangeShapeType="1"/>
          </p:cNvSpPr>
          <p:nvPr/>
        </p:nvSpPr>
        <p:spPr bwMode="auto">
          <a:xfrm flipV="1">
            <a:off x="2153775" y="6464300"/>
            <a:ext cx="1588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95" name="Line 1233"/>
          <p:cNvSpPr>
            <a:spLocks noChangeShapeType="1"/>
          </p:cNvSpPr>
          <p:nvPr/>
        </p:nvSpPr>
        <p:spPr bwMode="auto">
          <a:xfrm flipV="1">
            <a:off x="2158538" y="6461125"/>
            <a:ext cx="1587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96" name="Line 1234"/>
          <p:cNvSpPr>
            <a:spLocks noChangeShapeType="1"/>
          </p:cNvSpPr>
          <p:nvPr/>
        </p:nvSpPr>
        <p:spPr bwMode="auto">
          <a:xfrm flipV="1">
            <a:off x="2160125" y="6450013"/>
            <a:ext cx="1588" cy="238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97" name="Line 1235"/>
          <p:cNvSpPr>
            <a:spLocks noChangeShapeType="1"/>
          </p:cNvSpPr>
          <p:nvPr/>
        </p:nvSpPr>
        <p:spPr bwMode="auto">
          <a:xfrm flipV="1">
            <a:off x="2164888" y="6461125"/>
            <a:ext cx="0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98" name="Line 1236"/>
          <p:cNvSpPr>
            <a:spLocks noChangeShapeType="1"/>
          </p:cNvSpPr>
          <p:nvPr/>
        </p:nvSpPr>
        <p:spPr bwMode="auto">
          <a:xfrm flipV="1">
            <a:off x="2164888" y="6462713"/>
            <a:ext cx="1587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99" name="Line 1237"/>
          <p:cNvSpPr>
            <a:spLocks noChangeShapeType="1"/>
          </p:cNvSpPr>
          <p:nvPr/>
        </p:nvSpPr>
        <p:spPr bwMode="auto">
          <a:xfrm flipV="1">
            <a:off x="2168063" y="6464300"/>
            <a:ext cx="0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00" name="Line 1238"/>
          <p:cNvSpPr>
            <a:spLocks noChangeShapeType="1"/>
          </p:cNvSpPr>
          <p:nvPr/>
        </p:nvSpPr>
        <p:spPr bwMode="auto">
          <a:xfrm flipV="1">
            <a:off x="2180763" y="6454775"/>
            <a:ext cx="1587" cy="19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01" name="Line 1239"/>
          <p:cNvSpPr>
            <a:spLocks noChangeShapeType="1"/>
          </p:cNvSpPr>
          <p:nvPr/>
        </p:nvSpPr>
        <p:spPr bwMode="auto">
          <a:xfrm flipV="1">
            <a:off x="2193463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02" name="Line 1240"/>
          <p:cNvSpPr>
            <a:spLocks noChangeShapeType="1"/>
          </p:cNvSpPr>
          <p:nvPr/>
        </p:nvSpPr>
        <p:spPr bwMode="auto">
          <a:xfrm flipV="1">
            <a:off x="2198225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03" name="Line 1241"/>
          <p:cNvSpPr>
            <a:spLocks noChangeShapeType="1"/>
          </p:cNvSpPr>
          <p:nvPr/>
        </p:nvSpPr>
        <p:spPr bwMode="auto">
          <a:xfrm flipV="1">
            <a:off x="2222038" y="6470650"/>
            <a:ext cx="1587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04" name="Line 1242"/>
          <p:cNvSpPr>
            <a:spLocks noChangeShapeType="1"/>
          </p:cNvSpPr>
          <p:nvPr/>
        </p:nvSpPr>
        <p:spPr bwMode="auto">
          <a:xfrm flipV="1">
            <a:off x="2223625" y="6388100"/>
            <a:ext cx="1588" cy="857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05" name="Line 1243"/>
          <p:cNvSpPr>
            <a:spLocks noChangeShapeType="1"/>
          </p:cNvSpPr>
          <p:nvPr/>
        </p:nvSpPr>
        <p:spPr bwMode="auto">
          <a:xfrm flipV="1">
            <a:off x="2225213" y="6429375"/>
            <a:ext cx="1587" cy="444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06" name="Line 1244"/>
          <p:cNvSpPr>
            <a:spLocks noChangeShapeType="1"/>
          </p:cNvSpPr>
          <p:nvPr/>
        </p:nvSpPr>
        <p:spPr bwMode="auto">
          <a:xfrm flipV="1">
            <a:off x="2228388" y="6456363"/>
            <a:ext cx="0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07" name="Line 1245"/>
          <p:cNvSpPr>
            <a:spLocks noChangeShapeType="1"/>
          </p:cNvSpPr>
          <p:nvPr/>
        </p:nvSpPr>
        <p:spPr bwMode="auto">
          <a:xfrm flipV="1">
            <a:off x="2249025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08" name="Line 1246"/>
          <p:cNvSpPr>
            <a:spLocks noChangeShapeType="1"/>
          </p:cNvSpPr>
          <p:nvPr/>
        </p:nvSpPr>
        <p:spPr bwMode="auto">
          <a:xfrm flipV="1">
            <a:off x="2252200" y="6464300"/>
            <a:ext cx="1588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09" name="Line 1247"/>
          <p:cNvSpPr>
            <a:spLocks noChangeShapeType="1"/>
          </p:cNvSpPr>
          <p:nvPr/>
        </p:nvSpPr>
        <p:spPr bwMode="auto">
          <a:xfrm flipV="1">
            <a:off x="2260138" y="6454775"/>
            <a:ext cx="1587" cy="19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10" name="Line 1248"/>
          <p:cNvSpPr>
            <a:spLocks noChangeShapeType="1"/>
          </p:cNvSpPr>
          <p:nvPr/>
        </p:nvSpPr>
        <p:spPr bwMode="auto">
          <a:xfrm flipV="1">
            <a:off x="2261725" y="6464300"/>
            <a:ext cx="1588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11" name="Line 1249"/>
          <p:cNvSpPr>
            <a:spLocks noChangeShapeType="1"/>
          </p:cNvSpPr>
          <p:nvPr/>
        </p:nvSpPr>
        <p:spPr bwMode="auto">
          <a:xfrm flipV="1">
            <a:off x="2263313" y="6394450"/>
            <a:ext cx="1587" cy="793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12" name="Line 1250"/>
          <p:cNvSpPr>
            <a:spLocks noChangeShapeType="1"/>
          </p:cNvSpPr>
          <p:nvPr/>
        </p:nvSpPr>
        <p:spPr bwMode="auto">
          <a:xfrm flipV="1">
            <a:off x="2266488" y="6094413"/>
            <a:ext cx="1587" cy="3794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13" name="Line 1251"/>
          <p:cNvSpPr>
            <a:spLocks noChangeShapeType="1"/>
          </p:cNvSpPr>
          <p:nvPr/>
        </p:nvSpPr>
        <p:spPr bwMode="auto">
          <a:xfrm flipV="1">
            <a:off x="2269663" y="6276975"/>
            <a:ext cx="0" cy="1968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14" name="Line 1252"/>
          <p:cNvSpPr>
            <a:spLocks noChangeShapeType="1"/>
          </p:cNvSpPr>
          <p:nvPr/>
        </p:nvSpPr>
        <p:spPr bwMode="auto">
          <a:xfrm flipV="1">
            <a:off x="2269663" y="6432550"/>
            <a:ext cx="1587" cy="412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15" name="Line 1253"/>
          <p:cNvSpPr>
            <a:spLocks noChangeShapeType="1"/>
          </p:cNvSpPr>
          <p:nvPr/>
        </p:nvSpPr>
        <p:spPr bwMode="auto">
          <a:xfrm flipV="1">
            <a:off x="227283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16" name="Line 1254"/>
          <p:cNvSpPr>
            <a:spLocks noChangeShapeType="1"/>
          </p:cNvSpPr>
          <p:nvPr/>
        </p:nvSpPr>
        <p:spPr bwMode="auto">
          <a:xfrm flipV="1">
            <a:off x="2279188" y="6443663"/>
            <a:ext cx="0" cy="30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17" name="Line 1255"/>
          <p:cNvSpPr>
            <a:spLocks noChangeShapeType="1"/>
          </p:cNvSpPr>
          <p:nvPr/>
        </p:nvSpPr>
        <p:spPr bwMode="auto">
          <a:xfrm flipV="1">
            <a:off x="2280775" y="6464300"/>
            <a:ext cx="1588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18" name="Line 1256"/>
          <p:cNvSpPr>
            <a:spLocks noChangeShapeType="1"/>
          </p:cNvSpPr>
          <p:nvPr/>
        </p:nvSpPr>
        <p:spPr bwMode="auto">
          <a:xfrm flipV="1">
            <a:off x="2314113" y="6465888"/>
            <a:ext cx="0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19" name="Line 1257"/>
          <p:cNvSpPr>
            <a:spLocks noChangeShapeType="1"/>
          </p:cNvSpPr>
          <p:nvPr/>
        </p:nvSpPr>
        <p:spPr bwMode="auto">
          <a:xfrm flipV="1">
            <a:off x="2322050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20" name="Line 1258"/>
          <p:cNvSpPr>
            <a:spLocks noChangeShapeType="1"/>
          </p:cNvSpPr>
          <p:nvPr/>
        </p:nvSpPr>
        <p:spPr bwMode="auto">
          <a:xfrm flipV="1">
            <a:off x="2325225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21" name="Line 1259"/>
          <p:cNvSpPr>
            <a:spLocks noChangeShapeType="1"/>
          </p:cNvSpPr>
          <p:nvPr/>
        </p:nvSpPr>
        <p:spPr bwMode="auto">
          <a:xfrm flipV="1">
            <a:off x="2328400" y="6462713"/>
            <a:ext cx="1588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22" name="Line 1260"/>
          <p:cNvSpPr>
            <a:spLocks noChangeShapeType="1"/>
          </p:cNvSpPr>
          <p:nvPr/>
        </p:nvSpPr>
        <p:spPr bwMode="auto">
          <a:xfrm flipV="1">
            <a:off x="2333163" y="6464300"/>
            <a:ext cx="0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23" name="Line 1261"/>
          <p:cNvSpPr>
            <a:spLocks noChangeShapeType="1"/>
          </p:cNvSpPr>
          <p:nvPr/>
        </p:nvSpPr>
        <p:spPr bwMode="auto">
          <a:xfrm flipV="1">
            <a:off x="2333163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24" name="Line 1262"/>
          <p:cNvSpPr>
            <a:spLocks noChangeShapeType="1"/>
          </p:cNvSpPr>
          <p:nvPr/>
        </p:nvSpPr>
        <p:spPr bwMode="auto">
          <a:xfrm flipV="1">
            <a:off x="233633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25" name="Line 1263"/>
          <p:cNvSpPr>
            <a:spLocks noChangeShapeType="1"/>
          </p:cNvSpPr>
          <p:nvPr/>
        </p:nvSpPr>
        <p:spPr bwMode="auto">
          <a:xfrm flipV="1">
            <a:off x="2350625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26" name="Line 1264"/>
          <p:cNvSpPr>
            <a:spLocks noChangeShapeType="1"/>
          </p:cNvSpPr>
          <p:nvPr/>
        </p:nvSpPr>
        <p:spPr bwMode="auto">
          <a:xfrm flipV="1">
            <a:off x="2358563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27" name="Line 1265"/>
          <p:cNvSpPr>
            <a:spLocks noChangeShapeType="1"/>
          </p:cNvSpPr>
          <p:nvPr/>
        </p:nvSpPr>
        <p:spPr bwMode="auto">
          <a:xfrm flipV="1">
            <a:off x="2368088" y="6470650"/>
            <a:ext cx="1587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28" name="Line 1266"/>
          <p:cNvSpPr>
            <a:spLocks noChangeShapeType="1"/>
          </p:cNvSpPr>
          <p:nvPr/>
        </p:nvSpPr>
        <p:spPr bwMode="auto">
          <a:xfrm flipV="1">
            <a:off x="2369675" y="6461125"/>
            <a:ext cx="1588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29" name="Line 1267"/>
          <p:cNvSpPr>
            <a:spLocks noChangeShapeType="1"/>
          </p:cNvSpPr>
          <p:nvPr/>
        </p:nvSpPr>
        <p:spPr bwMode="auto">
          <a:xfrm flipV="1">
            <a:off x="2371263" y="6470650"/>
            <a:ext cx="1587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30" name="Line 1268"/>
          <p:cNvSpPr>
            <a:spLocks noChangeShapeType="1"/>
          </p:cNvSpPr>
          <p:nvPr/>
        </p:nvSpPr>
        <p:spPr bwMode="auto">
          <a:xfrm flipV="1">
            <a:off x="2382375" y="6470650"/>
            <a:ext cx="158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31" name="Line 1269"/>
          <p:cNvSpPr>
            <a:spLocks noChangeShapeType="1"/>
          </p:cNvSpPr>
          <p:nvPr/>
        </p:nvSpPr>
        <p:spPr bwMode="auto">
          <a:xfrm flipV="1">
            <a:off x="2390313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32" name="Line 1270"/>
          <p:cNvSpPr>
            <a:spLocks noChangeShapeType="1"/>
          </p:cNvSpPr>
          <p:nvPr/>
        </p:nvSpPr>
        <p:spPr bwMode="auto">
          <a:xfrm flipV="1">
            <a:off x="2398250" y="6451600"/>
            <a:ext cx="1588" cy="22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33" name="Line 1271"/>
          <p:cNvSpPr>
            <a:spLocks noChangeShapeType="1"/>
          </p:cNvSpPr>
          <p:nvPr/>
        </p:nvSpPr>
        <p:spPr bwMode="auto">
          <a:xfrm flipV="1">
            <a:off x="2401425" y="6470650"/>
            <a:ext cx="158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34" name="Line 1272"/>
          <p:cNvSpPr>
            <a:spLocks noChangeShapeType="1"/>
          </p:cNvSpPr>
          <p:nvPr/>
        </p:nvSpPr>
        <p:spPr bwMode="auto">
          <a:xfrm flipV="1">
            <a:off x="241888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35" name="Line 1273"/>
          <p:cNvSpPr>
            <a:spLocks noChangeShapeType="1"/>
          </p:cNvSpPr>
          <p:nvPr/>
        </p:nvSpPr>
        <p:spPr bwMode="auto">
          <a:xfrm flipV="1">
            <a:off x="2431588" y="6446838"/>
            <a:ext cx="1587" cy="269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36" name="Line 1274"/>
          <p:cNvSpPr>
            <a:spLocks noChangeShapeType="1"/>
          </p:cNvSpPr>
          <p:nvPr/>
        </p:nvSpPr>
        <p:spPr bwMode="auto">
          <a:xfrm flipV="1">
            <a:off x="2434763" y="6438900"/>
            <a:ext cx="1587" cy="349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37" name="Line 1275"/>
          <p:cNvSpPr>
            <a:spLocks noChangeShapeType="1"/>
          </p:cNvSpPr>
          <p:nvPr/>
        </p:nvSpPr>
        <p:spPr bwMode="auto">
          <a:xfrm flipV="1">
            <a:off x="2437938" y="6457950"/>
            <a:ext cx="0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38" name="Line 1276"/>
          <p:cNvSpPr>
            <a:spLocks noChangeShapeType="1"/>
          </p:cNvSpPr>
          <p:nvPr/>
        </p:nvSpPr>
        <p:spPr bwMode="auto">
          <a:xfrm flipV="1">
            <a:off x="2441113" y="6457950"/>
            <a:ext cx="0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39" name="Line 1277"/>
          <p:cNvSpPr>
            <a:spLocks noChangeShapeType="1"/>
          </p:cNvSpPr>
          <p:nvPr/>
        </p:nvSpPr>
        <p:spPr bwMode="auto">
          <a:xfrm flipV="1">
            <a:off x="2455400" y="6470650"/>
            <a:ext cx="0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40" name="Line 1278"/>
          <p:cNvSpPr>
            <a:spLocks noChangeShapeType="1"/>
          </p:cNvSpPr>
          <p:nvPr/>
        </p:nvSpPr>
        <p:spPr bwMode="auto">
          <a:xfrm flipV="1">
            <a:off x="2458575" y="6457950"/>
            <a:ext cx="0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41" name="Line 1279"/>
          <p:cNvSpPr>
            <a:spLocks noChangeShapeType="1"/>
          </p:cNvSpPr>
          <p:nvPr/>
        </p:nvSpPr>
        <p:spPr bwMode="auto">
          <a:xfrm flipV="1">
            <a:off x="2461750" y="6450013"/>
            <a:ext cx="1588" cy="238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42" name="Line 1280"/>
          <p:cNvSpPr>
            <a:spLocks noChangeShapeType="1"/>
          </p:cNvSpPr>
          <p:nvPr/>
        </p:nvSpPr>
        <p:spPr bwMode="auto">
          <a:xfrm flipV="1">
            <a:off x="2463338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43" name="Line 1281"/>
          <p:cNvSpPr>
            <a:spLocks noChangeShapeType="1"/>
          </p:cNvSpPr>
          <p:nvPr/>
        </p:nvSpPr>
        <p:spPr bwMode="auto">
          <a:xfrm flipV="1">
            <a:off x="2471275" y="6457950"/>
            <a:ext cx="1588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44" name="Line 1282"/>
          <p:cNvSpPr>
            <a:spLocks noChangeShapeType="1"/>
          </p:cNvSpPr>
          <p:nvPr/>
        </p:nvSpPr>
        <p:spPr bwMode="auto">
          <a:xfrm flipV="1">
            <a:off x="2498263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45" name="Line 1283"/>
          <p:cNvSpPr>
            <a:spLocks noChangeShapeType="1"/>
          </p:cNvSpPr>
          <p:nvPr/>
        </p:nvSpPr>
        <p:spPr bwMode="auto">
          <a:xfrm flipV="1">
            <a:off x="2501438" y="6467475"/>
            <a:ext cx="0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46" name="Line 1284"/>
          <p:cNvSpPr>
            <a:spLocks noChangeShapeType="1"/>
          </p:cNvSpPr>
          <p:nvPr/>
        </p:nvSpPr>
        <p:spPr bwMode="auto">
          <a:xfrm flipV="1">
            <a:off x="250143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47" name="Line 1285"/>
          <p:cNvSpPr>
            <a:spLocks noChangeShapeType="1"/>
          </p:cNvSpPr>
          <p:nvPr/>
        </p:nvSpPr>
        <p:spPr bwMode="auto">
          <a:xfrm flipV="1">
            <a:off x="2509375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48" name="Line 1286"/>
          <p:cNvSpPr>
            <a:spLocks noChangeShapeType="1"/>
          </p:cNvSpPr>
          <p:nvPr/>
        </p:nvSpPr>
        <p:spPr bwMode="auto">
          <a:xfrm flipV="1">
            <a:off x="2517313" y="6456363"/>
            <a:ext cx="1587" cy="174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49" name="Line 1287"/>
          <p:cNvSpPr>
            <a:spLocks noChangeShapeType="1"/>
          </p:cNvSpPr>
          <p:nvPr/>
        </p:nvSpPr>
        <p:spPr bwMode="auto">
          <a:xfrm flipV="1">
            <a:off x="2536363" y="6465888"/>
            <a:ext cx="1587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50" name="Line 1288"/>
          <p:cNvSpPr>
            <a:spLocks noChangeShapeType="1"/>
          </p:cNvSpPr>
          <p:nvPr/>
        </p:nvSpPr>
        <p:spPr bwMode="auto">
          <a:xfrm flipV="1">
            <a:off x="2539538" y="6462713"/>
            <a:ext cx="1587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51" name="Line 1289"/>
          <p:cNvSpPr>
            <a:spLocks noChangeShapeType="1"/>
          </p:cNvSpPr>
          <p:nvPr/>
        </p:nvSpPr>
        <p:spPr bwMode="auto">
          <a:xfrm flipV="1">
            <a:off x="2542713" y="6461125"/>
            <a:ext cx="1587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52" name="Line 1290"/>
          <p:cNvSpPr>
            <a:spLocks noChangeShapeType="1"/>
          </p:cNvSpPr>
          <p:nvPr/>
        </p:nvSpPr>
        <p:spPr bwMode="auto">
          <a:xfrm flipV="1">
            <a:off x="2545888" y="6462713"/>
            <a:ext cx="0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53" name="Line 1291"/>
          <p:cNvSpPr>
            <a:spLocks noChangeShapeType="1"/>
          </p:cNvSpPr>
          <p:nvPr/>
        </p:nvSpPr>
        <p:spPr bwMode="auto">
          <a:xfrm flipV="1">
            <a:off x="2553825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54" name="Line 1292"/>
          <p:cNvSpPr>
            <a:spLocks noChangeShapeType="1"/>
          </p:cNvSpPr>
          <p:nvPr/>
        </p:nvSpPr>
        <p:spPr bwMode="auto">
          <a:xfrm flipV="1">
            <a:off x="2555413" y="6461125"/>
            <a:ext cx="0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55" name="Line 1293"/>
          <p:cNvSpPr>
            <a:spLocks noChangeShapeType="1"/>
          </p:cNvSpPr>
          <p:nvPr/>
        </p:nvSpPr>
        <p:spPr bwMode="auto">
          <a:xfrm flipV="1">
            <a:off x="2558588" y="6464300"/>
            <a:ext cx="1587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56" name="Line 1294"/>
          <p:cNvSpPr>
            <a:spLocks noChangeShapeType="1"/>
          </p:cNvSpPr>
          <p:nvPr/>
        </p:nvSpPr>
        <p:spPr bwMode="auto">
          <a:xfrm flipV="1">
            <a:off x="2572875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57" name="Line 1295"/>
          <p:cNvSpPr>
            <a:spLocks noChangeShapeType="1"/>
          </p:cNvSpPr>
          <p:nvPr/>
        </p:nvSpPr>
        <p:spPr bwMode="auto">
          <a:xfrm flipV="1">
            <a:off x="2585575" y="6465888"/>
            <a:ext cx="0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58" name="Line 1296"/>
          <p:cNvSpPr>
            <a:spLocks noChangeShapeType="1"/>
          </p:cNvSpPr>
          <p:nvPr/>
        </p:nvSpPr>
        <p:spPr bwMode="auto">
          <a:xfrm flipV="1">
            <a:off x="2590338" y="6464300"/>
            <a:ext cx="0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59" name="Line 1297"/>
          <p:cNvSpPr>
            <a:spLocks noChangeShapeType="1"/>
          </p:cNvSpPr>
          <p:nvPr/>
        </p:nvSpPr>
        <p:spPr bwMode="auto">
          <a:xfrm flipV="1">
            <a:off x="2595100" y="6470650"/>
            <a:ext cx="158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60" name="Line 1298"/>
          <p:cNvSpPr>
            <a:spLocks noChangeShapeType="1"/>
          </p:cNvSpPr>
          <p:nvPr/>
        </p:nvSpPr>
        <p:spPr bwMode="auto">
          <a:xfrm flipV="1">
            <a:off x="2599863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61" name="Line 1299"/>
          <p:cNvSpPr>
            <a:spLocks noChangeShapeType="1"/>
          </p:cNvSpPr>
          <p:nvPr/>
        </p:nvSpPr>
        <p:spPr bwMode="auto">
          <a:xfrm flipV="1">
            <a:off x="2609388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62" name="Line 1300"/>
          <p:cNvSpPr>
            <a:spLocks noChangeShapeType="1"/>
          </p:cNvSpPr>
          <p:nvPr/>
        </p:nvSpPr>
        <p:spPr bwMode="auto">
          <a:xfrm flipV="1">
            <a:off x="2609388" y="6464300"/>
            <a:ext cx="1587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63" name="Line 1301"/>
          <p:cNvSpPr>
            <a:spLocks noChangeShapeType="1"/>
          </p:cNvSpPr>
          <p:nvPr/>
        </p:nvSpPr>
        <p:spPr bwMode="auto">
          <a:xfrm flipV="1">
            <a:off x="2620500" y="6462713"/>
            <a:ext cx="0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64" name="Line 1302"/>
          <p:cNvSpPr>
            <a:spLocks noChangeShapeType="1"/>
          </p:cNvSpPr>
          <p:nvPr/>
        </p:nvSpPr>
        <p:spPr bwMode="auto">
          <a:xfrm flipV="1">
            <a:off x="2628438" y="6464300"/>
            <a:ext cx="1587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65" name="Line 1303"/>
          <p:cNvSpPr>
            <a:spLocks noChangeShapeType="1"/>
          </p:cNvSpPr>
          <p:nvPr/>
        </p:nvSpPr>
        <p:spPr bwMode="auto">
          <a:xfrm flipV="1">
            <a:off x="2630025" y="6464300"/>
            <a:ext cx="1588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66" name="Line 1304"/>
          <p:cNvSpPr>
            <a:spLocks noChangeShapeType="1"/>
          </p:cNvSpPr>
          <p:nvPr/>
        </p:nvSpPr>
        <p:spPr bwMode="auto">
          <a:xfrm flipV="1">
            <a:off x="2634788" y="6462713"/>
            <a:ext cx="1587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67" name="Line 1305"/>
          <p:cNvSpPr>
            <a:spLocks noChangeShapeType="1"/>
          </p:cNvSpPr>
          <p:nvPr/>
        </p:nvSpPr>
        <p:spPr bwMode="auto">
          <a:xfrm flipV="1">
            <a:off x="2669713" y="6357938"/>
            <a:ext cx="1587" cy="1158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68" name="Line 1306"/>
          <p:cNvSpPr>
            <a:spLocks noChangeShapeType="1"/>
          </p:cNvSpPr>
          <p:nvPr/>
        </p:nvSpPr>
        <p:spPr bwMode="auto">
          <a:xfrm flipV="1">
            <a:off x="2672888" y="6388100"/>
            <a:ext cx="1587" cy="857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69" name="Line 1307"/>
          <p:cNvSpPr>
            <a:spLocks noChangeShapeType="1"/>
          </p:cNvSpPr>
          <p:nvPr/>
        </p:nvSpPr>
        <p:spPr bwMode="auto">
          <a:xfrm flipV="1">
            <a:off x="2674475" y="6435725"/>
            <a:ext cx="1588" cy="381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70" name="Line 1308"/>
          <p:cNvSpPr>
            <a:spLocks noChangeShapeType="1"/>
          </p:cNvSpPr>
          <p:nvPr/>
        </p:nvSpPr>
        <p:spPr bwMode="auto">
          <a:xfrm flipV="1">
            <a:off x="2677650" y="6457950"/>
            <a:ext cx="1588" cy="158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71" name="Line 1309"/>
          <p:cNvSpPr>
            <a:spLocks noChangeShapeType="1"/>
          </p:cNvSpPr>
          <p:nvPr/>
        </p:nvSpPr>
        <p:spPr bwMode="auto">
          <a:xfrm flipV="1">
            <a:off x="2710988" y="6469063"/>
            <a:ext cx="1587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72" name="Line 1310"/>
          <p:cNvSpPr>
            <a:spLocks noChangeShapeType="1"/>
          </p:cNvSpPr>
          <p:nvPr/>
        </p:nvSpPr>
        <p:spPr bwMode="auto">
          <a:xfrm flipV="1">
            <a:off x="2714163" y="6467475"/>
            <a:ext cx="1587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73" name="Line 1311"/>
          <p:cNvSpPr>
            <a:spLocks noChangeShapeType="1"/>
          </p:cNvSpPr>
          <p:nvPr/>
        </p:nvSpPr>
        <p:spPr bwMode="auto">
          <a:xfrm flipV="1">
            <a:off x="2722100" y="6470650"/>
            <a:ext cx="0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74" name="Line 1312"/>
          <p:cNvSpPr>
            <a:spLocks noChangeShapeType="1"/>
          </p:cNvSpPr>
          <p:nvPr/>
        </p:nvSpPr>
        <p:spPr bwMode="auto">
          <a:xfrm flipV="1">
            <a:off x="2741150" y="6469063"/>
            <a:ext cx="0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75" name="Line 1313"/>
          <p:cNvSpPr>
            <a:spLocks noChangeShapeType="1"/>
          </p:cNvSpPr>
          <p:nvPr/>
        </p:nvSpPr>
        <p:spPr bwMode="auto">
          <a:xfrm flipV="1">
            <a:off x="2741150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76" name="Line 1314"/>
          <p:cNvSpPr>
            <a:spLocks noChangeShapeType="1"/>
          </p:cNvSpPr>
          <p:nvPr/>
        </p:nvSpPr>
        <p:spPr bwMode="auto">
          <a:xfrm flipV="1">
            <a:off x="2798300" y="6469063"/>
            <a:ext cx="1588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77" name="Line 1315"/>
          <p:cNvSpPr>
            <a:spLocks noChangeShapeType="1"/>
          </p:cNvSpPr>
          <p:nvPr/>
        </p:nvSpPr>
        <p:spPr bwMode="auto">
          <a:xfrm flipV="1">
            <a:off x="2818938" y="6465888"/>
            <a:ext cx="0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78" name="Line 1316"/>
          <p:cNvSpPr>
            <a:spLocks noChangeShapeType="1"/>
          </p:cNvSpPr>
          <p:nvPr/>
        </p:nvSpPr>
        <p:spPr bwMode="auto">
          <a:xfrm flipV="1">
            <a:off x="2864975" y="6467475"/>
            <a:ext cx="1588" cy="63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79" name="Line 1317"/>
          <p:cNvSpPr>
            <a:spLocks noChangeShapeType="1"/>
          </p:cNvSpPr>
          <p:nvPr/>
        </p:nvSpPr>
        <p:spPr bwMode="auto">
          <a:xfrm flipV="1">
            <a:off x="2879263" y="6461125"/>
            <a:ext cx="1587" cy="127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80" name="Line 1318"/>
          <p:cNvSpPr>
            <a:spLocks noChangeShapeType="1"/>
          </p:cNvSpPr>
          <p:nvPr/>
        </p:nvSpPr>
        <p:spPr bwMode="auto">
          <a:xfrm flipV="1">
            <a:off x="2906250" y="6465888"/>
            <a:ext cx="1588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81" name="Line 1319"/>
          <p:cNvSpPr>
            <a:spLocks noChangeShapeType="1"/>
          </p:cNvSpPr>
          <p:nvPr/>
        </p:nvSpPr>
        <p:spPr bwMode="auto">
          <a:xfrm flipV="1">
            <a:off x="2944350" y="6443663"/>
            <a:ext cx="1588" cy="301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82" name="Line 1320"/>
          <p:cNvSpPr>
            <a:spLocks noChangeShapeType="1"/>
          </p:cNvSpPr>
          <p:nvPr/>
        </p:nvSpPr>
        <p:spPr bwMode="auto">
          <a:xfrm flipV="1">
            <a:off x="2971338" y="6462713"/>
            <a:ext cx="0" cy="111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83" name="TextBox 679"/>
          <p:cNvSpPr txBox="1">
            <a:spLocks noChangeArrowheads="1"/>
          </p:cNvSpPr>
          <p:nvPr/>
        </p:nvSpPr>
        <p:spPr bwMode="auto">
          <a:xfrm>
            <a:off x="521825" y="5181600"/>
            <a:ext cx="1219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b="0" dirty="0">
                <a:solidFill>
                  <a:srgbClr val="FFFFFF"/>
                </a:solidFill>
                <a:latin typeface="Arial" charset="0"/>
              </a:rPr>
              <a:t>MS/MS</a:t>
            </a:r>
          </a:p>
        </p:txBody>
      </p:sp>
      <p:sp>
        <p:nvSpPr>
          <p:cNvPr id="1884" name="TextBox 693"/>
          <p:cNvSpPr txBox="1">
            <a:spLocks noChangeArrowheads="1"/>
          </p:cNvSpPr>
          <p:nvPr/>
        </p:nvSpPr>
        <p:spPr bwMode="auto">
          <a:xfrm>
            <a:off x="6278300" y="4789025"/>
            <a:ext cx="3048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0" dirty="0">
                <a:solidFill>
                  <a:srgbClr val="FFFFFF"/>
                </a:solidFill>
                <a:latin typeface="Arial" charset="0"/>
              </a:rPr>
              <a:t>Mass Spectrometer</a:t>
            </a:r>
          </a:p>
        </p:txBody>
      </p:sp>
      <p:pic>
        <p:nvPicPr>
          <p:cNvPr id="1885" name="Picture 4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2827" y="5486400"/>
            <a:ext cx="83477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6" name="TextBox 1056"/>
          <p:cNvSpPr txBox="1">
            <a:spLocks noChangeArrowheads="1"/>
          </p:cNvSpPr>
          <p:nvPr/>
        </p:nvSpPr>
        <p:spPr bwMode="auto">
          <a:xfrm>
            <a:off x="3584827" y="5253335"/>
            <a:ext cx="3048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b="0" dirty="0">
                <a:solidFill>
                  <a:srgbClr val="FFFFFF"/>
                </a:solidFill>
                <a:latin typeface="Arial" charset="0"/>
              </a:rPr>
              <a:t>Database Search</a:t>
            </a:r>
          </a:p>
        </p:txBody>
      </p:sp>
      <p:sp>
        <p:nvSpPr>
          <p:cNvPr id="1887" name="TextBox 1078"/>
          <p:cNvSpPr txBox="1">
            <a:spLocks noChangeArrowheads="1"/>
          </p:cNvSpPr>
          <p:nvPr/>
        </p:nvSpPr>
        <p:spPr bwMode="auto">
          <a:xfrm>
            <a:off x="3584827" y="6096000"/>
            <a:ext cx="365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b="0" dirty="0">
                <a:solidFill>
                  <a:srgbClr val="FFFFFF"/>
                </a:solidFill>
                <a:latin typeface="Arial" charset="0"/>
              </a:rPr>
              <a:t>Manual Interpretation</a:t>
            </a:r>
          </a:p>
        </p:txBody>
      </p:sp>
      <p:sp>
        <p:nvSpPr>
          <p:cNvPr id="1889" name="TextBox 679"/>
          <p:cNvSpPr txBox="1">
            <a:spLocks noChangeArrowheads="1"/>
          </p:cNvSpPr>
          <p:nvPr/>
        </p:nvSpPr>
        <p:spPr bwMode="auto">
          <a:xfrm>
            <a:off x="1524000" y="2895600"/>
            <a:ext cx="76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b="0" dirty="0">
                <a:solidFill>
                  <a:srgbClr val="FFFFFF"/>
                </a:solidFill>
                <a:latin typeface="Arial" charset="0"/>
              </a:rPr>
              <a:t>MS</a:t>
            </a:r>
          </a:p>
        </p:txBody>
      </p:sp>
      <p:cxnSp>
        <p:nvCxnSpPr>
          <p:cNvPr id="1891" name="Straight Arrow Connector 1890"/>
          <p:cNvCxnSpPr/>
          <p:nvPr/>
        </p:nvCxnSpPr>
        <p:spPr bwMode="auto">
          <a:xfrm flipV="1">
            <a:off x="2819400" y="5486400"/>
            <a:ext cx="685800" cy="304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92" name="Straight Arrow Connector 1891"/>
          <p:cNvCxnSpPr/>
          <p:nvPr/>
        </p:nvCxnSpPr>
        <p:spPr bwMode="auto">
          <a:xfrm>
            <a:off x="2819400" y="6001475"/>
            <a:ext cx="685800" cy="304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42" name="Straight Arrow Connector 1341"/>
          <p:cNvCxnSpPr/>
          <p:nvPr/>
        </p:nvCxnSpPr>
        <p:spPr bwMode="auto">
          <a:xfrm rot="10800000">
            <a:off x="2286000" y="3581400"/>
            <a:ext cx="167640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93" name="TextBox 679"/>
          <p:cNvSpPr txBox="1">
            <a:spLocks noChangeArrowheads="1"/>
          </p:cNvSpPr>
          <p:nvPr/>
        </p:nvSpPr>
        <p:spPr bwMode="auto">
          <a:xfrm>
            <a:off x="3809999" y="2667000"/>
            <a:ext cx="411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sz="2000" b="0" dirty="0" smtClean="0">
                <a:solidFill>
                  <a:srgbClr val="FFFFFF"/>
                </a:solidFill>
                <a:latin typeface="Arial" charset="0"/>
              </a:rPr>
              <a:t>Base Peak Chromatogram</a:t>
            </a:r>
            <a:endParaRPr lang="en-US" sz="2000" b="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7" name="Group 1893"/>
          <p:cNvGrpSpPr/>
          <p:nvPr/>
        </p:nvGrpSpPr>
        <p:grpSpPr>
          <a:xfrm>
            <a:off x="4114799" y="3169725"/>
            <a:ext cx="93025" cy="1295400"/>
            <a:chOff x="4114800" y="3169725"/>
            <a:chExt cx="93025" cy="1295400"/>
          </a:xfrm>
        </p:grpSpPr>
        <p:cxnSp>
          <p:nvCxnSpPr>
            <p:cNvPr id="1895" name="Straight Connector 1894"/>
            <p:cNvCxnSpPr/>
            <p:nvPr/>
          </p:nvCxnSpPr>
          <p:spPr bwMode="auto">
            <a:xfrm rot="5400000">
              <a:off x="3467100" y="3817425"/>
              <a:ext cx="12954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96" name="Straight Connector 1895"/>
            <p:cNvCxnSpPr/>
            <p:nvPr/>
          </p:nvCxnSpPr>
          <p:spPr bwMode="auto">
            <a:xfrm rot="5400000">
              <a:off x="3560125" y="3817425"/>
              <a:ext cx="12954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xed phospho_01.jpg"/>
          <p:cNvPicPr>
            <a:picLocks noChangeAspect="1"/>
          </p:cNvPicPr>
          <p:nvPr/>
        </p:nvPicPr>
        <p:blipFill>
          <a:blip r:embed="rId2" cstate="print"/>
          <a:srcRect l="5051" r="24232" b="53265"/>
          <a:stretch>
            <a:fillRect/>
          </a:stretch>
        </p:blipFill>
        <p:spPr>
          <a:xfrm>
            <a:off x="2971800" y="1066800"/>
            <a:ext cx="3200400" cy="2743200"/>
          </a:xfrm>
          <a:prstGeom prst="rect">
            <a:avLst/>
          </a:prstGeom>
        </p:spPr>
      </p:pic>
      <p:pic>
        <p:nvPicPr>
          <p:cNvPr id="3" name="Picture 2" descr="mixed phospho_02.jpg"/>
          <p:cNvPicPr>
            <a:picLocks noChangeAspect="1"/>
          </p:cNvPicPr>
          <p:nvPr/>
        </p:nvPicPr>
        <p:blipFill>
          <a:blip r:embed="rId3" cstate="print"/>
          <a:srcRect r="24510" b="55861"/>
          <a:stretch>
            <a:fillRect/>
          </a:stretch>
        </p:blipFill>
        <p:spPr>
          <a:xfrm>
            <a:off x="304800" y="3886200"/>
            <a:ext cx="3429000" cy="2590800"/>
          </a:xfrm>
          <a:prstGeom prst="rect">
            <a:avLst/>
          </a:prstGeom>
        </p:spPr>
      </p:pic>
      <p:pic>
        <p:nvPicPr>
          <p:cNvPr id="4" name="Picture 3" descr="mixed phospho_03.jpg"/>
          <p:cNvPicPr>
            <a:picLocks noChangeAspect="1"/>
          </p:cNvPicPr>
          <p:nvPr/>
        </p:nvPicPr>
        <p:blipFill>
          <a:blip r:embed="rId4" cstate="print"/>
          <a:srcRect l="5083" t="3265" r="24032" b="53894"/>
          <a:stretch>
            <a:fillRect/>
          </a:stretch>
        </p:blipFill>
        <p:spPr>
          <a:xfrm>
            <a:off x="5181600" y="3962400"/>
            <a:ext cx="3200400" cy="2514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Mixed </a:t>
            </a:r>
            <a:r>
              <a:rPr lang="en-US" sz="3200" dirty="0" err="1" smtClean="0"/>
              <a:t>Phospho</a:t>
            </a:r>
            <a:r>
              <a:rPr lang="en-US" sz="3200" dirty="0" smtClean="0"/>
              <a:t> spectra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1981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66"/>
                </a:solidFill>
              </a:rPr>
              <a:t>unmodified</a:t>
            </a:r>
            <a:endParaRPr lang="en-US" b="0" dirty="0">
              <a:solidFill>
                <a:srgbClr val="00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6482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66"/>
                </a:solidFill>
              </a:rPr>
              <a:t>1 </a:t>
            </a:r>
            <a:r>
              <a:rPr lang="en-US" b="0" dirty="0" err="1" smtClean="0">
                <a:solidFill>
                  <a:srgbClr val="000066"/>
                </a:solidFill>
              </a:rPr>
              <a:t>Phospho</a:t>
            </a:r>
            <a:r>
              <a:rPr lang="en-US" b="0" dirty="0" smtClean="0">
                <a:solidFill>
                  <a:srgbClr val="000066"/>
                </a:solidFill>
              </a:rPr>
              <a:t> site</a:t>
            </a:r>
            <a:endParaRPr lang="en-US" b="0" dirty="0">
              <a:solidFill>
                <a:srgbClr val="00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45720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66"/>
                </a:solidFill>
              </a:rPr>
              <a:t>1 </a:t>
            </a:r>
            <a:r>
              <a:rPr lang="en-US" b="0" dirty="0" err="1" smtClean="0">
                <a:solidFill>
                  <a:srgbClr val="000066"/>
                </a:solidFill>
              </a:rPr>
              <a:t>Phospho</a:t>
            </a:r>
            <a:r>
              <a:rPr lang="en-US" b="0" dirty="0" smtClean="0">
                <a:solidFill>
                  <a:srgbClr val="000066"/>
                </a:solidFill>
              </a:rPr>
              <a:t> site</a:t>
            </a:r>
            <a:endParaRPr lang="en-US" b="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First ‘on your own example’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7315200" cy="1752600"/>
          </a:xfrm>
        </p:spPr>
        <p:txBody>
          <a:bodyPr/>
          <a:lstStyle/>
          <a:p>
            <a:r>
              <a:rPr lang="en-US" dirty="0" smtClean="0"/>
              <a:t>Remember what you need to know first!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st true example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040394" y="-1040393"/>
            <a:ext cx="7063212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8600" y="762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+mj-lt"/>
              </a:rPr>
              <a:t>What is the charge state?</a:t>
            </a:r>
            <a:endParaRPr lang="en-US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3962400" y="4953000"/>
            <a:ext cx="4648200" cy="1295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Neutral loss of water?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Any ions about (z * parent mass)?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0" kern="0" dirty="0" smtClean="0">
                <a:solidFill>
                  <a:srgbClr val="000066"/>
                </a:solidFill>
                <a:latin typeface="+mj-lt"/>
              </a:rPr>
              <a:t>Confirm with b/y pairs!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2438400" y="3352800"/>
            <a:ext cx="228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66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2286000" y="3352800"/>
            <a:ext cx="2286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66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743200" y="27432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66"/>
                </a:solidFill>
                <a:latin typeface="+mj-lt"/>
              </a:rPr>
              <a:t>Neutral loss of water</a:t>
            </a:r>
            <a:endParaRPr lang="en-US" sz="200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3200" y="31242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66"/>
                </a:solidFill>
                <a:latin typeface="+mj-lt"/>
              </a:rPr>
              <a:t>Water = 18; 18/z; 9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1" build="allAtOnce"/>
      <p:bldP spid="6" grpId="2" build="allAtOnce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st true example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040394" y="-1040393"/>
            <a:ext cx="7063212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762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66"/>
                </a:solidFill>
                <a:latin typeface="+mj-lt"/>
              </a:rPr>
              <a:t>Search for ‘biggest ion’</a:t>
            </a:r>
            <a:endParaRPr lang="en-US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479613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66"/>
                </a:solidFill>
                <a:latin typeface="+mj-lt"/>
              </a:rPr>
              <a:t>1433-18-RM</a:t>
            </a:r>
            <a:endParaRPr lang="en-US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50292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>
                <a:solidFill>
                  <a:srgbClr val="000066"/>
                </a:solidFill>
                <a:latin typeface="+mj-lt"/>
              </a:rPr>
              <a:t>1433-18- </a:t>
            </a:r>
            <a:r>
              <a:rPr lang="en-US" sz="1800" b="0" dirty="0" smtClean="0">
                <a:solidFill>
                  <a:srgbClr val="000066"/>
                </a:solidFill>
                <a:latin typeface="+mj-lt"/>
              </a:rPr>
              <a:t>a</a:t>
            </a:r>
            <a:r>
              <a:rPr lang="en-US" b="0" dirty="0" smtClean="0">
                <a:solidFill>
                  <a:srgbClr val="000066"/>
                </a:solidFill>
                <a:latin typeface="+mj-lt"/>
              </a:rPr>
              <a:t> </a:t>
            </a:r>
            <a:r>
              <a:rPr lang="en-US" sz="1800" b="0" dirty="0" smtClean="0">
                <a:solidFill>
                  <a:srgbClr val="000066"/>
                </a:solidFill>
                <a:latin typeface="+mj-lt"/>
              </a:rPr>
              <a:t>residue after which an enzyme cleaves</a:t>
            </a:r>
            <a:endParaRPr lang="en-US" sz="18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5417403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66"/>
                </a:solidFill>
                <a:latin typeface="+mj-lt"/>
              </a:rPr>
              <a:t>1433-18-156 = 1249</a:t>
            </a:r>
          </a:p>
          <a:p>
            <a:r>
              <a:rPr lang="en-US" b="0" dirty="0" smtClean="0">
                <a:solidFill>
                  <a:srgbClr val="000066"/>
                </a:solidFill>
                <a:latin typeface="+mj-lt"/>
              </a:rPr>
              <a:t>1433-18-128 = 1297</a:t>
            </a:r>
            <a:endParaRPr lang="en-US" b="0" dirty="0">
              <a:solidFill>
                <a:srgbClr val="000066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st true example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040394" y="-1040393"/>
            <a:ext cx="7063212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49530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1433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53340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K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0" y="56388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147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49530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1297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st true example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040394" y="-1040393"/>
            <a:ext cx="7063212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49530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1433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53340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K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0" y="56388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147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49530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1297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9" name="Arc 8"/>
          <p:cNvSpPr/>
          <p:nvPr/>
        </p:nvSpPr>
        <p:spPr bwMode="auto">
          <a:xfrm>
            <a:off x="2438400" y="5791200"/>
            <a:ext cx="3276600" cy="381000"/>
          </a:xfrm>
          <a:prstGeom prst="arc">
            <a:avLst/>
          </a:prstGeom>
          <a:solidFill>
            <a:schemeClr val="accent1"/>
          </a:solidFill>
          <a:ln w="952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800" y="5528846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87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49530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1210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04536" y="53340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S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56388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234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4200" y="56388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1433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6858000" y="5486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572000" y="5486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5105400" y="5486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5638800" y="5486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6248400" y="5486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3276600" y="5486400"/>
            <a:ext cx="1066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6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st true example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040394" y="-1040393"/>
            <a:ext cx="7063212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49530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1433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53340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K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0" y="56388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147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49530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1297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9" name="Arc 8"/>
          <p:cNvSpPr/>
          <p:nvPr/>
        </p:nvSpPr>
        <p:spPr bwMode="auto">
          <a:xfrm>
            <a:off x="2438400" y="5791200"/>
            <a:ext cx="3276600" cy="381000"/>
          </a:xfrm>
          <a:prstGeom prst="arc">
            <a:avLst/>
          </a:prstGeom>
          <a:solidFill>
            <a:schemeClr val="accent1"/>
          </a:solidFill>
          <a:ln w="952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800" y="5528846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87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49530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1210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04536" y="53340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S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56388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234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1800" y="56388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1433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6858000" y="5486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572000" y="5486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5105400" y="5486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5638800" y="5486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6248400" y="5486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3276600" y="5486400"/>
            <a:ext cx="1066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6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4419600" y="762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>
                <a:solidFill>
                  <a:srgbClr val="000066"/>
                </a:solidFill>
                <a:latin typeface="+mj-lt"/>
              </a:rPr>
              <a:t>Find the biggest y ion!</a:t>
            </a:r>
            <a:endParaRPr lang="en-US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00400" y="6096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rgbClr val="000066"/>
                </a:solidFill>
                <a:latin typeface="+mn-lt"/>
              </a:rPr>
              <a:t>Peptide Mass – RM</a:t>
            </a:r>
            <a:endParaRPr lang="en-US" sz="2000" b="0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9144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rgbClr val="000066"/>
                </a:solidFill>
                <a:latin typeface="+mn-lt"/>
              </a:rPr>
              <a:t>Lowest possible ion = </a:t>
            </a:r>
            <a:r>
              <a:rPr lang="en-US" sz="2000" b="0" dirty="0" err="1" smtClean="0">
                <a:solidFill>
                  <a:srgbClr val="000066"/>
                </a:solidFill>
                <a:latin typeface="+mn-lt"/>
              </a:rPr>
              <a:t>Glycine</a:t>
            </a:r>
            <a:endParaRPr lang="en-US" sz="2000" b="0" dirty="0" smtClean="0">
              <a:solidFill>
                <a:srgbClr val="000066"/>
              </a:solidFill>
              <a:latin typeface="+mn-lt"/>
            </a:endParaRPr>
          </a:p>
          <a:p>
            <a:pPr algn="l"/>
            <a:r>
              <a:rPr lang="en-US" sz="2000" b="0" dirty="0" smtClean="0">
                <a:solidFill>
                  <a:srgbClr val="000066"/>
                </a:solidFill>
                <a:latin typeface="+mn-lt"/>
              </a:rPr>
              <a:t>Highest possible ion = Tryptophan</a:t>
            </a:r>
            <a:endParaRPr lang="en-US" sz="2000" b="0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9808" y="2644914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err="1" smtClean="0">
                <a:solidFill>
                  <a:srgbClr val="000066"/>
                </a:solidFill>
                <a:latin typeface="+mn-lt"/>
              </a:rPr>
              <a:t>Glycine</a:t>
            </a:r>
            <a:r>
              <a:rPr lang="en-US" sz="2000" b="0" dirty="0" smtClean="0">
                <a:solidFill>
                  <a:srgbClr val="000066"/>
                </a:solidFill>
                <a:latin typeface="+mn-lt"/>
              </a:rPr>
              <a:t> = 1443-57 = 1386</a:t>
            </a:r>
          </a:p>
          <a:p>
            <a:pPr algn="l"/>
            <a:r>
              <a:rPr lang="en-US" sz="2000" b="0" dirty="0" smtClean="0">
                <a:solidFill>
                  <a:srgbClr val="000066"/>
                </a:solidFill>
                <a:latin typeface="+mn-lt"/>
              </a:rPr>
              <a:t>Tryptophan = 1443-186 = 1257</a:t>
            </a:r>
            <a:endParaRPr lang="en-US" sz="2000" b="0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5121166" y="6080234"/>
            <a:ext cx="381000" cy="304800"/>
          </a:xfrm>
          <a:prstGeom prst="ellipse">
            <a:avLst/>
          </a:prstGeom>
          <a:noFill/>
          <a:ln w="190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43600" y="59098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C0000"/>
                </a:solidFill>
                <a:latin typeface="+mj-lt"/>
              </a:rPr>
              <a:t>1443-163 = 1280</a:t>
            </a:r>
            <a:endParaRPr lang="en-US" sz="1600" dirty="0">
              <a:solidFill>
                <a:srgbClr val="CC0000"/>
              </a:solidFill>
              <a:latin typeface="+mj-lt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>
            <a:off x="5591502" y="6064468"/>
            <a:ext cx="5334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048000" y="533400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Y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18336" y="5638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1280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1800" y="49530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0066"/>
                </a:solidFill>
                <a:latin typeface="+mj-lt"/>
              </a:rPr>
              <a:t>164</a:t>
            </a:r>
            <a:endParaRPr lang="en-US" sz="1600" b="0" dirty="0">
              <a:solidFill>
                <a:srgbClr val="000066"/>
              </a:solidFill>
              <a:latin typeface="+mj-lt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3733800" y="5489030"/>
            <a:ext cx="685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6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And the sequence is……..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 true example solved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48784" y="-1143000"/>
            <a:ext cx="7046432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D of first_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018313"/>
            <a:ext cx="6858000" cy="88946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019800" y="0"/>
            <a:ext cx="10668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200" y="0"/>
            <a:ext cx="4038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66"/>
                </a:solidFill>
                <a:latin typeface="+mj-lt"/>
              </a:rPr>
              <a:t>What is the difference ?</a:t>
            </a:r>
            <a:endParaRPr lang="en-US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4724400"/>
            <a:ext cx="2667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66"/>
                </a:solidFill>
                <a:latin typeface="+mj-lt"/>
              </a:rPr>
              <a:t>Less b 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5257800"/>
            <a:ext cx="4038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66"/>
                </a:solidFill>
                <a:latin typeface="+mj-lt"/>
              </a:rPr>
              <a:t>A bit of precursor is left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5715000"/>
            <a:ext cx="2743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66"/>
                </a:solidFill>
                <a:latin typeface="+mj-lt"/>
              </a:rPr>
              <a:t>Accurate mass</a:t>
            </a:r>
            <a:endParaRPr lang="en-US" dirty="0">
              <a:solidFill>
                <a:srgbClr val="000066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3200" b="0">
                <a:solidFill>
                  <a:srgbClr val="FFFF00"/>
                </a:solidFill>
                <a:latin typeface="Arial" charset="0"/>
              </a:rPr>
              <a:t>Peptide Sequencing using Mass Spectrometry 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08038" y="1752600"/>
            <a:ext cx="6602412" cy="373063"/>
            <a:chOff x="808038" y="1752600"/>
            <a:chExt cx="6602412" cy="373063"/>
          </a:xfrm>
        </p:grpSpPr>
        <p:sp>
          <p:nvSpPr>
            <p:cNvPr id="13717" name="Text Box 8"/>
            <p:cNvSpPr txBox="1">
              <a:spLocks noChangeArrowheads="1"/>
            </p:cNvSpPr>
            <p:nvPr/>
          </p:nvSpPr>
          <p:spPr bwMode="auto">
            <a:xfrm>
              <a:off x="7061200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K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18" name="Text Box 10"/>
            <p:cNvSpPr txBox="1">
              <a:spLocks noChangeArrowheads="1"/>
            </p:cNvSpPr>
            <p:nvPr/>
          </p:nvSpPr>
          <p:spPr bwMode="auto">
            <a:xfrm>
              <a:off x="6296025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19" name="Text Box 13"/>
            <p:cNvSpPr txBox="1">
              <a:spLocks noChangeArrowheads="1"/>
            </p:cNvSpPr>
            <p:nvPr/>
          </p:nvSpPr>
          <p:spPr bwMode="auto">
            <a:xfrm>
              <a:off x="55959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20" name="Text Box 16"/>
            <p:cNvSpPr txBox="1">
              <a:spLocks noChangeArrowheads="1"/>
            </p:cNvSpPr>
            <p:nvPr/>
          </p:nvSpPr>
          <p:spPr bwMode="auto">
            <a:xfrm>
              <a:off x="4957763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D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21" name="Text Box 19"/>
            <p:cNvSpPr txBox="1">
              <a:spLocks noChangeArrowheads="1"/>
            </p:cNvSpPr>
            <p:nvPr/>
          </p:nvSpPr>
          <p:spPr bwMode="auto">
            <a:xfrm>
              <a:off x="4318000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22" name="Text Box 22"/>
            <p:cNvSpPr txBox="1">
              <a:spLocks noChangeArrowheads="1"/>
            </p:cNvSpPr>
            <p:nvPr/>
          </p:nvSpPr>
          <p:spPr bwMode="auto">
            <a:xfrm>
              <a:off x="36782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23" name="Text Box 25"/>
            <p:cNvSpPr txBox="1">
              <a:spLocks noChangeArrowheads="1"/>
            </p:cNvSpPr>
            <p:nvPr/>
          </p:nvSpPr>
          <p:spPr bwMode="auto">
            <a:xfrm>
              <a:off x="3040063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24" name="Text Box 28"/>
            <p:cNvSpPr txBox="1">
              <a:spLocks noChangeArrowheads="1"/>
            </p:cNvSpPr>
            <p:nvPr/>
          </p:nvSpPr>
          <p:spPr bwMode="auto">
            <a:xfrm>
              <a:off x="2336800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F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25" name="Text Box 31"/>
            <p:cNvSpPr txBox="1">
              <a:spLocks noChangeArrowheads="1"/>
            </p:cNvSpPr>
            <p:nvPr/>
          </p:nvSpPr>
          <p:spPr bwMode="auto">
            <a:xfrm>
              <a:off x="1571625" y="1758950"/>
              <a:ext cx="3619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G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26" name="Text Box 34"/>
            <p:cNvSpPr txBox="1">
              <a:spLocks noChangeArrowheads="1"/>
            </p:cNvSpPr>
            <p:nvPr/>
          </p:nvSpPr>
          <p:spPr bwMode="auto">
            <a:xfrm>
              <a:off x="808038" y="175260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S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" name="Group 454"/>
          <p:cNvGrpSpPr>
            <a:grpSpLocks/>
          </p:cNvGrpSpPr>
          <p:nvPr/>
        </p:nvGrpSpPr>
        <p:grpSpPr bwMode="auto">
          <a:xfrm>
            <a:off x="300038" y="2916238"/>
            <a:ext cx="8736012" cy="3698875"/>
            <a:chOff x="300038" y="2916238"/>
            <a:chExt cx="8736012" cy="3698875"/>
          </a:xfrm>
        </p:grpSpPr>
        <p:sp>
          <p:nvSpPr>
            <p:cNvPr id="13317" name="Rectangle 39"/>
            <p:cNvSpPr>
              <a:spLocks noChangeArrowheads="1"/>
            </p:cNvSpPr>
            <p:nvPr/>
          </p:nvSpPr>
          <p:spPr bwMode="auto">
            <a:xfrm>
              <a:off x="4295775" y="6248400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m/z</a:t>
              </a:r>
            </a:p>
          </p:txBody>
        </p:sp>
        <p:sp>
          <p:nvSpPr>
            <p:cNvPr id="13318" name="Line 40"/>
            <p:cNvSpPr>
              <a:spLocks noChangeShapeType="1"/>
            </p:cNvSpPr>
            <p:nvPr/>
          </p:nvSpPr>
          <p:spPr bwMode="auto">
            <a:xfrm flipV="1">
              <a:off x="11128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19" name="Line 41"/>
            <p:cNvSpPr>
              <a:spLocks noChangeShapeType="1"/>
            </p:cNvSpPr>
            <p:nvPr/>
          </p:nvSpPr>
          <p:spPr bwMode="auto">
            <a:xfrm flipV="1">
              <a:off x="1146175" y="5992813"/>
              <a:ext cx="0" cy="952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20" name="Line 42"/>
            <p:cNvSpPr>
              <a:spLocks noChangeShapeType="1"/>
            </p:cNvSpPr>
            <p:nvPr/>
          </p:nvSpPr>
          <p:spPr bwMode="auto">
            <a:xfrm flipV="1">
              <a:off x="1182688" y="5992813"/>
              <a:ext cx="0" cy="952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21" name="Line 43"/>
            <p:cNvSpPr>
              <a:spLocks noChangeShapeType="1"/>
            </p:cNvSpPr>
            <p:nvPr/>
          </p:nvSpPr>
          <p:spPr bwMode="auto">
            <a:xfrm flipV="1">
              <a:off x="1204913" y="5992813"/>
              <a:ext cx="0" cy="952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22" name="Line 44"/>
            <p:cNvSpPr>
              <a:spLocks noChangeShapeType="1"/>
            </p:cNvSpPr>
            <p:nvPr/>
          </p:nvSpPr>
          <p:spPr bwMode="auto">
            <a:xfrm flipV="1">
              <a:off x="12954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23" name="Line 45"/>
            <p:cNvSpPr>
              <a:spLocks noChangeShapeType="1"/>
            </p:cNvSpPr>
            <p:nvPr/>
          </p:nvSpPr>
          <p:spPr bwMode="auto">
            <a:xfrm flipV="1">
              <a:off x="13065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24" name="Line 46"/>
            <p:cNvSpPr>
              <a:spLocks noChangeShapeType="1"/>
            </p:cNvSpPr>
            <p:nvPr/>
          </p:nvSpPr>
          <p:spPr bwMode="auto">
            <a:xfrm flipV="1">
              <a:off x="13176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25" name="Line 47"/>
            <p:cNvSpPr>
              <a:spLocks noChangeShapeType="1"/>
            </p:cNvSpPr>
            <p:nvPr/>
          </p:nvSpPr>
          <p:spPr bwMode="auto">
            <a:xfrm flipV="1">
              <a:off x="13287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26" name="Line 48"/>
            <p:cNvSpPr>
              <a:spLocks noChangeShapeType="1"/>
            </p:cNvSpPr>
            <p:nvPr/>
          </p:nvSpPr>
          <p:spPr bwMode="auto">
            <a:xfrm flipV="1">
              <a:off x="1341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27" name="Line 49"/>
            <p:cNvSpPr>
              <a:spLocks noChangeShapeType="1"/>
            </p:cNvSpPr>
            <p:nvPr/>
          </p:nvSpPr>
          <p:spPr bwMode="auto">
            <a:xfrm flipV="1">
              <a:off x="1352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28" name="Line 50"/>
            <p:cNvSpPr>
              <a:spLocks noChangeShapeType="1"/>
            </p:cNvSpPr>
            <p:nvPr/>
          </p:nvSpPr>
          <p:spPr bwMode="auto">
            <a:xfrm flipV="1">
              <a:off x="13858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29" name="Line 51"/>
            <p:cNvSpPr>
              <a:spLocks noChangeShapeType="1"/>
            </p:cNvSpPr>
            <p:nvPr/>
          </p:nvSpPr>
          <p:spPr bwMode="auto">
            <a:xfrm flipV="1">
              <a:off x="13985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30" name="Line 52"/>
            <p:cNvSpPr>
              <a:spLocks noChangeShapeType="1"/>
            </p:cNvSpPr>
            <p:nvPr/>
          </p:nvSpPr>
          <p:spPr bwMode="auto">
            <a:xfrm flipV="1">
              <a:off x="14097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31" name="Line 53"/>
            <p:cNvSpPr>
              <a:spLocks noChangeShapeType="1"/>
            </p:cNvSpPr>
            <p:nvPr/>
          </p:nvSpPr>
          <p:spPr bwMode="auto">
            <a:xfrm flipV="1">
              <a:off x="14208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32" name="Line 54"/>
            <p:cNvSpPr>
              <a:spLocks noChangeShapeType="1"/>
            </p:cNvSpPr>
            <p:nvPr/>
          </p:nvSpPr>
          <p:spPr bwMode="auto">
            <a:xfrm flipV="1">
              <a:off x="14319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33" name="Line 55"/>
            <p:cNvSpPr>
              <a:spLocks noChangeShapeType="1"/>
            </p:cNvSpPr>
            <p:nvPr/>
          </p:nvSpPr>
          <p:spPr bwMode="auto">
            <a:xfrm flipV="1">
              <a:off x="14430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34" name="Line 56"/>
            <p:cNvSpPr>
              <a:spLocks noChangeShapeType="1"/>
            </p:cNvSpPr>
            <p:nvPr/>
          </p:nvSpPr>
          <p:spPr bwMode="auto">
            <a:xfrm flipV="1">
              <a:off x="1454150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35" name="Line 57"/>
            <p:cNvSpPr>
              <a:spLocks noChangeShapeType="1"/>
            </p:cNvSpPr>
            <p:nvPr/>
          </p:nvSpPr>
          <p:spPr bwMode="auto">
            <a:xfrm flipV="1">
              <a:off x="14652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36" name="Line 58"/>
            <p:cNvSpPr>
              <a:spLocks noChangeShapeType="1"/>
            </p:cNvSpPr>
            <p:nvPr/>
          </p:nvSpPr>
          <p:spPr bwMode="auto">
            <a:xfrm flipV="1">
              <a:off x="14763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37" name="Line 59"/>
            <p:cNvSpPr>
              <a:spLocks noChangeShapeType="1"/>
            </p:cNvSpPr>
            <p:nvPr/>
          </p:nvSpPr>
          <p:spPr bwMode="auto">
            <a:xfrm flipV="1">
              <a:off x="14890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38" name="Line 60"/>
            <p:cNvSpPr>
              <a:spLocks noChangeShapeType="1"/>
            </p:cNvSpPr>
            <p:nvPr/>
          </p:nvSpPr>
          <p:spPr bwMode="auto">
            <a:xfrm flipV="1">
              <a:off x="15001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39" name="Line 61"/>
            <p:cNvSpPr>
              <a:spLocks noChangeShapeType="1"/>
            </p:cNvSpPr>
            <p:nvPr/>
          </p:nvSpPr>
          <p:spPr bwMode="auto">
            <a:xfrm flipV="1">
              <a:off x="15240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40" name="Line 62"/>
            <p:cNvSpPr>
              <a:spLocks noChangeShapeType="1"/>
            </p:cNvSpPr>
            <p:nvPr/>
          </p:nvSpPr>
          <p:spPr bwMode="auto">
            <a:xfrm flipV="1">
              <a:off x="15462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41" name="Line 63"/>
            <p:cNvSpPr>
              <a:spLocks noChangeShapeType="1"/>
            </p:cNvSpPr>
            <p:nvPr/>
          </p:nvSpPr>
          <p:spPr bwMode="auto">
            <a:xfrm flipV="1">
              <a:off x="1557338" y="5942013"/>
              <a:ext cx="0" cy="603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42" name="Line 64"/>
            <p:cNvSpPr>
              <a:spLocks noChangeShapeType="1"/>
            </p:cNvSpPr>
            <p:nvPr/>
          </p:nvSpPr>
          <p:spPr bwMode="auto">
            <a:xfrm flipV="1">
              <a:off x="15684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43" name="Line 65"/>
            <p:cNvSpPr>
              <a:spLocks noChangeShapeType="1"/>
            </p:cNvSpPr>
            <p:nvPr/>
          </p:nvSpPr>
          <p:spPr bwMode="auto">
            <a:xfrm flipV="1">
              <a:off x="15906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44" name="Line 66"/>
            <p:cNvSpPr>
              <a:spLocks noChangeShapeType="1"/>
            </p:cNvSpPr>
            <p:nvPr/>
          </p:nvSpPr>
          <p:spPr bwMode="auto">
            <a:xfrm flipV="1">
              <a:off x="16033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45" name="Line 67"/>
            <p:cNvSpPr>
              <a:spLocks noChangeShapeType="1"/>
            </p:cNvSpPr>
            <p:nvPr/>
          </p:nvSpPr>
          <p:spPr bwMode="auto">
            <a:xfrm flipV="1">
              <a:off x="16129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46" name="Line 68"/>
            <p:cNvSpPr>
              <a:spLocks noChangeShapeType="1"/>
            </p:cNvSpPr>
            <p:nvPr/>
          </p:nvSpPr>
          <p:spPr bwMode="auto">
            <a:xfrm flipV="1">
              <a:off x="16240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47" name="Line 69"/>
            <p:cNvSpPr>
              <a:spLocks noChangeShapeType="1"/>
            </p:cNvSpPr>
            <p:nvPr/>
          </p:nvSpPr>
          <p:spPr bwMode="auto">
            <a:xfrm flipV="1">
              <a:off x="16494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48" name="Line 70"/>
            <p:cNvSpPr>
              <a:spLocks noChangeShapeType="1"/>
            </p:cNvSpPr>
            <p:nvPr/>
          </p:nvSpPr>
          <p:spPr bwMode="auto">
            <a:xfrm flipV="1">
              <a:off x="1660525" y="5657850"/>
              <a:ext cx="0" cy="3444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49" name="Line 71"/>
            <p:cNvSpPr>
              <a:spLocks noChangeShapeType="1"/>
            </p:cNvSpPr>
            <p:nvPr/>
          </p:nvSpPr>
          <p:spPr bwMode="auto">
            <a:xfrm flipV="1">
              <a:off x="1671638" y="5962650"/>
              <a:ext cx="0" cy="396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50" name="Line 72"/>
            <p:cNvSpPr>
              <a:spLocks noChangeShapeType="1"/>
            </p:cNvSpPr>
            <p:nvPr/>
          </p:nvSpPr>
          <p:spPr bwMode="auto">
            <a:xfrm flipV="1">
              <a:off x="16938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51" name="Line 73"/>
            <p:cNvSpPr>
              <a:spLocks noChangeShapeType="1"/>
            </p:cNvSpPr>
            <p:nvPr/>
          </p:nvSpPr>
          <p:spPr bwMode="auto">
            <a:xfrm flipV="1">
              <a:off x="17049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52" name="Line 74"/>
            <p:cNvSpPr>
              <a:spLocks noChangeShapeType="1"/>
            </p:cNvSpPr>
            <p:nvPr/>
          </p:nvSpPr>
          <p:spPr bwMode="auto">
            <a:xfrm flipV="1">
              <a:off x="17272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53" name="Line 75"/>
            <p:cNvSpPr>
              <a:spLocks noChangeShapeType="1"/>
            </p:cNvSpPr>
            <p:nvPr/>
          </p:nvSpPr>
          <p:spPr bwMode="auto">
            <a:xfrm flipV="1">
              <a:off x="17399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54" name="Line 76"/>
            <p:cNvSpPr>
              <a:spLocks noChangeShapeType="1"/>
            </p:cNvSpPr>
            <p:nvPr/>
          </p:nvSpPr>
          <p:spPr bwMode="auto">
            <a:xfrm flipV="1">
              <a:off x="1751013" y="5913438"/>
              <a:ext cx="0" cy="889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55" name="Line 77"/>
            <p:cNvSpPr>
              <a:spLocks noChangeShapeType="1"/>
            </p:cNvSpPr>
            <p:nvPr/>
          </p:nvSpPr>
          <p:spPr bwMode="auto">
            <a:xfrm flipV="1">
              <a:off x="1762125" y="5903913"/>
              <a:ext cx="0" cy="984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56" name="Line 78"/>
            <p:cNvSpPr>
              <a:spLocks noChangeShapeType="1"/>
            </p:cNvSpPr>
            <p:nvPr/>
          </p:nvSpPr>
          <p:spPr bwMode="auto">
            <a:xfrm flipV="1">
              <a:off x="17748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57" name="Line 79"/>
            <p:cNvSpPr>
              <a:spLocks noChangeShapeType="1"/>
            </p:cNvSpPr>
            <p:nvPr/>
          </p:nvSpPr>
          <p:spPr bwMode="auto">
            <a:xfrm flipV="1">
              <a:off x="18192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58" name="Line 80"/>
            <p:cNvSpPr>
              <a:spLocks noChangeShapeType="1"/>
            </p:cNvSpPr>
            <p:nvPr/>
          </p:nvSpPr>
          <p:spPr bwMode="auto">
            <a:xfrm flipV="1">
              <a:off x="18319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59" name="Line 81"/>
            <p:cNvSpPr>
              <a:spLocks noChangeShapeType="1"/>
            </p:cNvSpPr>
            <p:nvPr/>
          </p:nvSpPr>
          <p:spPr bwMode="auto">
            <a:xfrm flipV="1">
              <a:off x="1841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60" name="Line 82"/>
            <p:cNvSpPr>
              <a:spLocks noChangeShapeType="1"/>
            </p:cNvSpPr>
            <p:nvPr/>
          </p:nvSpPr>
          <p:spPr bwMode="auto">
            <a:xfrm flipV="1">
              <a:off x="1854200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61" name="Line 83"/>
            <p:cNvSpPr>
              <a:spLocks noChangeShapeType="1"/>
            </p:cNvSpPr>
            <p:nvPr/>
          </p:nvSpPr>
          <p:spPr bwMode="auto">
            <a:xfrm flipV="1">
              <a:off x="18653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62" name="Line 84"/>
            <p:cNvSpPr>
              <a:spLocks noChangeShapeType="1"/>
            </p:cNvSpPr>
            <p:nvPr/>
          </p:nvSpPr>
          <p:spPr bwMode="auto">
            <a:xfrm flipV="1">
              <a:off x="18764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63" name="Line 85"/>
            <p:cNvSpPr>
              <a:spLocks noChangeShapeType="1"/>
            </p:cNvSpPr>
            <p:nvPr/>
          </p:nvSpPr>
          <p:spPr bwMode="auto">
            <a:xfrm flipV="1">
              <a:off x="18891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64" name="Line 86"/>
            <p:cNvSpPr>
              <a:spLocks noChangeShapeType="1"/>
            </p:cNvSpPr>
            <p:nvPr/>
          </p:nvSpPr>
          <p:spPr bwMode="auto">
            <a:xfrm flipV="1">
              <a:off x="19208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65" name="Line 87"/>
            <p:cNvSpPr>
              <a:spLocks noChangeShapeType="1"/>
            </p:cNvSpPr>
            <p:nvPr/>
          </p:nvSpPr>
          <p:spPr bwMode="auto">
            <a:xfrm flipV="1">
              <a:off x="1968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66" name="Line 88"/>
            <p:cNvSpPr>
              <a:spLocks noChangeShapeType="1"/>
            </p:cNvSpPr>
            <p:nvPr/>
          </p:nvSpPr>
          <p:spPr bwMode="auto">
            <a:xfrm flipV="1">
              <a:off x="1979613" y="5383213"/>
              <a:ext cx="0" cy="6191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67" name="Line 89"/>
            <p:cNvSpPr>
              <a:spLocks noChangeShapeType="1"/>
            </p:cNvSpPr>
            <p:nvPr/>
          </p:nvSpPr>
          <p:spPr bwMode="auto">
            <a:xfrm flipV="1">
              <a:off x="1990725" y="5903913"/>
              <a:ext cx="0" cy="984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68" name="Line 90"/>
            <p:cNvSpPr>
              <a:spLocks noChangeShapeType="1"/>
            </p:cNvSpPr>
            <p:nvPr/>
          </p:nvSpPr>
          <p:spPr bwMode="auto">
            <a:xfrm flipV="1">
              <a:off x="20034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69" name="Line 91"/>
            <p:cNvSpPr>
              <a:spLocks noChangeShapeType="1"/>
            </p:cNvSpPr>
            <p:nvPr/>
          </p:nvSpPr>
          <p:spPr bwMode="auto">
            <a:xfrm flipV="1">
              <a:off x="20240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70" name="Line 92"/>
            <p:cNvSpPr>
              <a:spLocks noChangeShapeType="1"/>
            </p:cNvSpPr>
            <p:nvPr/>
          </p:nvSpPr>
          <p:spPr bwMode="auto">
            <a:xfrm flipV="1">
              <a:off x="20351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71" name="Line 93"/>
            <p:cNvSpPr>
              <a:spLocks noChangeShapeType="1"/>
            </p:cNvSpPr>
            <p:nvPr/>
          </p:nvSpPr>
          <p:spPr bwMode="auto">
            <a:xfrm flipV="1">
              <a:off x="20923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72" name="Line 94"/>
            <p:cNvSpPr>
              <a:spLocks noChangeShapeType="1"/>
            </p:cNvSpPr>
            <p:nvPr/>
          </p:nvSpPr>
          <p:spPr bwMode="auto">
            <a:xfrm flipV="1">
              <a:off x="2114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73" name="Line 95"/>
            <p:cNvSpPr>
              <a:spLocks noChangeShapeType="1"/>
            </p:cNvSpPr>
            <p:nvPr/>
          </p:nvSpPr>
          <p:spPr bwMode="auto">
            <a:xfrm flipV="1">
              <a:off x="21272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74" name="Line 96"/>
            <p:cNvSpPr>
              <a:spLocks noChangeShapeType="1"/>
            </p:cNvSpPr>
            <p:nvPr/>
          </p:nvSpPr>
          <p:spPr bwMode="auto">
            <a:xfrm flipV="1">
              <a:off x="21383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75" name="Line 97"/>
            <p:cNvSpPr>
              <a:spLocks noChangeShapeType="1"/>
            </p:cNvSpPr>
            <p:nvPr/>
          </p:nvSpPr>
          <p:spPr bwMode="auto">
            <a:xfrm flipV="1">
              <a:off x="21494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76" name="Line 98"/>
            <p:cNvSpPr>
              <a:spLocks noChangeShapeType="1"/>
            </p:cNvSpPr>
            <p:nvPr/>
          </p:nvSpPr>
          <p:spPr bwMode="auto">
            <a:xfrm flipV="1">
              <a:off x="21605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77" name="Line 99"/>
            <p:cNvSpPr>
              <a:spLocks noChangeShapeType="1"/>
            </p:cNvSpPr>
            <p:nvPr/>
          </p:nvSpPr>
          <p:spPr bwMode="auto">
            <a:xfrm flipV="1">
              <a:off x="21717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78" name="Line 100"/>
            <p:cNvSpPr>
              <a:spLocks noChangeShapeType="1"/>
            </p:cNvSpPr>
            <p:nvPr/>
          </p:nvSpPr>
          <p:spPr bwMode="auto">
            <a:xfrm flipV="1">
              <a:off x="21828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79" name="Line 101"/>
            <p:cNvSpPr>
              <a:spLocks noChangeShapeType="1"/>
            </p:cNvSpPr>
            <p:nvPr/>
          </p:nvSpPr>
          <p:spPr bwMode="auto">
            <a:xfrm flipV="1">
              <a:off x="22066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80" name="Line 102"/>
            <p:cNvSpPr>
              <a:spLocks noChangeShapeType="1"/>
            </p:cNvSpPr>
            <p:nvPr/>
          </p:nvSpPr>
          <p:spPr bwMode="auto">
            <a:xfrm flipV="1">
              <a:off x="22177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81" name="Line 103"/>
            <p:cNvSpPr>
              <a:spLocks noChangeShapeType="1"/>
            </p:cNvSpPr>
            <p:nvPr/>
          </p:nvSpPr>
          <p:spPr bwMode="auto">
            <a:xfrm flipV="1">
              <a:off x="22288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82" name="Line 104"/>
            <p:cNvSpPr>
              <a:spLocks noChangeShapeType="1"/>
            </p:cNvSpPr>
            <p:nvPr/>
          </p:nvSpPr>
          <p:spPr bwMode="auto">
            <a:xfrm flipV="1">
              <a:off x="22399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83" name="Line 105"/>
            <p:cNvSpPr>
              <a:spLocks noChangeShapeType="1"/>
            </p:cNvSpPr>
            <p:nvPr/>
          </p:nvSpPr>
          <p:spPr bwMode="auto">
            <a:xfrm flipV="1">
              <a:off x="22621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84" name="Line 106"/>
            <p:cNvSpPr>
              <a:spLocks noChangeShapeType="1"/>
            </p:cNvSpPr>
            <p:nvPr/>
          </p:nvSpPr>
          <p:spPr bwMode="auto">
            <a:xfrm flipV="1">
              <a:off x="22860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85" name="Line 107"/>
            <p:cNvSpPr>
              <a:spLocks noChangeShapeType="1"/>
            </p:cNvSpPr>
            <p:nvPr/>
          </p:nvSpPr>
          <p:spPr bwMode="auto">
            <a:xfrm flipV="1">
              <a:off x="22971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86" name="Line 108"/>
            <p:cNvSpPr>
              <a:spLocks noChangeShapeType="1"/>
            </p:cNvSpPr>
            <p:nvPr/>
          </p:nvSpPr>
          <p:spPr bwMode="auto">
            <a:xfrm flipV="1">
              <a:off x="23098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87" name="Line 109"/>
            <p:cNvSpPr>
              <a:spLocks noChangeShapeType="1"/>
            </p:cNvSpPr>
            <p:nvPr/>
          </p:nvSpPr>
          <p:spPr bwMode="auto">
            <a:xfrm flipV="1">
              <a:off x="23209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88" name="Line 110"/>
            <p:cNvSpPr>
              <a:spLocks noChangeShapeType="1"/>
            </p:cNvSpPr>
            <p:nvPr/>
          </p:nvSpPr>
          <p:spPr bwMode="auto">
            <a:xfrm flipV="1">
              <a:off x="23431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89" name="Line 111"/>
            <p:cNvSpPr>
              <a:spLocks noChangeShapeType="1"/>
            </p:cNvSpPr>
            <p:nvPr/>
          </p:nvSpPr>
          <p:spPr bwMode="auto">
            <a:xfrm flipV="1">
              <a:off x="23542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90" name="Line 112"/>
            <p:cNvSpPr>
              <a:spLocks noChangeShapeType="1"/>
            </p:cNvSpPr>
            <p:nvPr/>
          </p:nvSpPr>
          <p:spPr bwMode="auto">
            <a:xfrm flipV="1">
              <a:off x="23653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91" name="Line 113"/>
            <p:cNvSpPr>
              <a:spLocks noChangeShapeType="1"/>
            </p:cNvSpPr>
            <p:nvPr/>
          </p:nvSpPr>
          <p:spPr bwMode="auto">
            <a:xfrm flipV="1">
              <a:off x="23764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92" name="Line 114"/>
            <p:cNvSpPr>
              <a:spLocks noChangeShapeType="1"/>
            </p:cNvSpPr>
            <p:nvPr/>
          </p:nvSpPr>
          <p:spPr bwMode="auto">
            <a:xfrm flipV="1">
              <a:off x="23891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93" name="Line 115"/>
            <p:cNvSpPr>
              <a:spLocks noChangeShapeType="1"/>
            </p:cNvSpPr>
            <p:nvPr/>
          </p:nvSpPr>
          <p:spPr bwMode="auto">
            <a:xfrm flipV="1">
              <a:off x="23987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94" name="Line 116"/>
            <p:cNvSpPr>
              <a:spLocks noChangeShapeType="1"/>
            </p:cNvSpPr>
            <p:nvPr/>
          </p:nvSpPr>
          <p:spPr bwMode="auto">
            <a:xfrm flipV="1">
              <a:off x="24098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95" name="Line 117"/>
            <p:cNvSpPr>
              <a:spLocks noChangeShapeType="1"/>
            </p:cNvSpPr>
            <p:nvPr/>
          </p:nvSpPr>
          <p:spPr bwMode="auto">
            <a:xfrm flipV="1">
              <a:off x="24209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96" name="Line 118"/>
            <p:cNvSpPr>
              <a:spLocks noChangeShapeType="1"/>
            </p:cNvSpPr>
            <p:nvPr/>
          </p:nvSpPr>
          <p:spPr bwMode="auto">
            <a:xfrm flipV="1">
              <a:off x="24352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97" name="Line 119"/>
            <p:cNvSpPr>
              <a:spLocks noChangeShapeType="1"/>
            </p:cNvSpPr>
            <p:nvPr/>
          </p:nvSpPr>
          <p:spPr bwMode="auto">
            <a:xfrm flipV="1">
              <a:off x="24463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98" name="Line 120"/>
            <p:cNvSpPr>
              <a:spLocks noChangeShapeType="1"/>
            </p:cNvSpPr>
            <p:nvPr/>
          </p:nvSpPr>
          <p:spPr bwMode="auto">
            <a:xfrm flipV="1">
              <a:off x="245745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399" name="Line 121"/>
            <p:cNvSpPr>
              <a:spLocks noChangeShapeType="1"/>
            </p:cNvSpPr>
            <p:nvPr/>
          </p:nvSpPr>
          <p:spPr bwMode="auto">
            <a:xfrm flipV="1">
              <a:off x="24685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00" name="Line 122"/>
            <p:cNvSpPr>
              <a:spLocks noChangeShapeType="1"/>
            </p:cNvSpPr>
            <p:nvPr/>
          </p:nvSpPr>
          <p:spPr bwMode="auto">
            <a:xfrm flipV="1">
              <a:off x="2479675" y="5951538"/>
              <a:ext cx="0" cy="508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01" name="Line 123"/>
            <p:cNvSpPr>
              <a:spLocks noChangeShapeType="1"/>
            </p:cNvSpPr>
            <p:nvPr/>
          </p:nvSpPr>
          <p:spPr bwMode="auto">
            <a:xfrm flipV="1">
              <a:off x="24907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02" name="Line 124"/>
            <p:cNvSpPr>
              <a:spLocks noChangeShapeType="1"/>
            </p:cNvSpPr>
            <p:nvPr/>
          </p:nvSpPr>
          <p:spPr bwMode="auto">
            <a:xfrm flipV="1">
              <a:off x="25034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03" name="Line 125"/>
            <p:cNvSpPr>
              <a:spLocks noChangeShapeType="1"/>
            </p:cNvSpPr>
            <p:nvPr/>
          </p:nvSpPr>
          <p:spPr bwMode="auto">
            <a:xfrm flipV="1">
              <a:off x="25130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04" name="Line 126"/>
            <p:cNvSpPr>
              <a:spLocks noChangeShapeType="1"/>
            </p:cNvSpPr>
            <p:nvPr/>
          </p:nvSpPr>
          <p:spPr bwMode="auto">
            <a:xfrm flipV="1">
              <a:off x="25352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05" name="Line 127"/>
            <p:cNvSpPr>
              <a:spLocks noChangeShapeType="1"/>
            </p:cNvSpPr>
            <p:nvPr/>
          </p:nvSpPr>
          <p:spPr bwMode="auto">
            <a:xfrm flipV="1">
              <a:off x="25479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06" name="Line 128"/>
            <p:cNvSpPr>
              <a:spLocks noChangeShapeType="1"/>
            </p:cNvSpPr>
            <p:nvPr/>
          </p:nvSpPr>
          <p:spPr bwMode="auto">
            <a:xfrm flipV="1">
              <a:off x="2560638" y="5942013"/>
              <a:ext cx="0" cy="603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07" name="Line 129"/>
            <p:cNvSpPr>
              <a:spLocks noChangeShapeType="1"/>
            </p:cNvSpPr>
            <p:nvPr/>
          </p:nvSpPr>
          <p:spPr bwMode="auto">
            <a:xfrm flipV="1">
              <a:off x="25701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08" name="Line 130"/>
            <p:cNvSpPr>
              <a:spLocks noChangeShapeType="1"/>
            </p:cNvSpPr>
            <p:nvPr/>
          </p:nvSpPr>
          <p:spPr bwMode="auto">
            <a:xfrm flipV="1">
              <a:off x="2581275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09" name="Line 131"/>
            <p:cNvSpPr>
              <a:spLocks noChangeShapeType="1"/>
            </p:cNvSpPr>
            <p:nvPr/>
          </p:nvSpPr>
          <p:spPr bwMode="auto">
            <a:xfrm flipV="1">
              <a:off x="2593975" y="5688013"/>
              <a:ext cx="0" cy="3143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10" name="Line 132"/>
            <p:cNvSpPr>
              <a:spLocks noChangeShapeType="1"/>
            </p:cNvSpPr>
            <p:nvPr/>
          </p:nvSpPr>
          <p:spPr bwMode="auto">
            <a:xfrm flipV="1">
              <a:off x="2605088" y="5922963"/>
              <a:ext cx="0" cy="7937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11" name="Line 133"/>
            <p:cNvSpPr>
              <a:spLocks noChangeShapeType="1"/>
            </p:cNvSpPr>
            <p:nvPr/>
          </p:nvSpPr>
          <p:spPr bwMode="auto">
            <a:xfrm flipV="1">
              <a:off x="26177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12" name="Line 134"/>
            <p:cNvSpPr>
              <a:spLocks noChangeShapeType="1"/>
            </p:cNvSpPr>
            <p:nvPr/>
          </p:nvSpPr>
          <p:spPr bwMode="auto">
            <a:xfrm flipV="1">
              <a:off x="26273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13" name="Line 135"/>
            <p:cNvSpPr>
              <a:spLocks noChangeShapeType="1"/>
            </p:cNvSpPr>
            <p:nvPr/>
          </p:nvSpPr>
          <p:spPr bwMode="auto">
            <a:xfrm flipV="1">
              <a:off x="26384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14" name="Line 136"/>
            <p:cNvSpPr>
              <a:spLocks noChangeShapeType="1"/>
            </p:cNvSpPr>
            <p:nvPr/>
          </p:nvSpPr>
          <p:spPr bwMode="auto">
            <a:xfrm flipV="1">
              <a:off x="26511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15" name="Line 137"/>
            <p:cNvSpPr>
              <a:spLocks noChangeShapeType="1"/>
            </p:cNvSpPr>
            <p:nvPr/>
          </p:nvSpPr>
          <p:spPr bwMode="auto">
            <a:xfrm flipV="1">
              <a:off x="26622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16" name="Line 138"/>
            <p:cNvSpPr>
              <a:spLocks noChangeShapeType="1"/>
            </p:cNvSpPr>
            <p:nvPr/>
          </p:nvSpPr>
          <p:spPr bwMode="auto">
            <a:xfrm flipV="1">
              <a:off x="2674938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17" name="Line 139"/>
            <p:cNvSpPr>
              <a:spLocks noChangeShapeType="1"/>
            </p:cNvSpPr>
            <p:nvPr/>
          </p:nvSpPr>
          <p:spPr bwMode="auto">
            <a:xfrm flipV="1">
              <a:off x="2684463" y="5932488"/>
              <a:ext cx="0" cy="6985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18" name="Line 140"/>
            <p:cNvSpPr>
              <a:spLocks noChangeShapeType="1"/>
            </p:cNvSpPr>
            <p:nvPr/>
          </p:nvSpPr>
          <p:spPr bwMode="auto">
            <a:xfrm flipV="1">
              <a:off x="2695575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19" name="Line 141"/>
            <p:cNvSpPr>
              <a:spLocks noChangeShapeType="1"/>
            </p:cNvSpPr>
            <p:nvPr/>
          </p:nvSpPr>
          <p:spPr bwMode="auto">
            <a:xfrm flipV="1">
              <a:off x="27178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20" name="Line 142"/>
            <p:cNvSpPr>
              <a:spLocks noChangeShapeType="1"/>
            </p:cNvSpPr>
            <p:nvPr/>
          </p:nvSpPr>
          <p:spPr bwMode="auto">
            <a:xfrm flipV="1">
              <a:off x="27289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21" name="Line 143"/>
            <p:cNvSpPr>
              <a:spLocks noChangeShapeType="1"/>
            </p:cNvSpPr>
            <p:nvPr/>
          </p:nvSpPr>
          <p:spPr bwMode="auto">
            <a:xfrm flipV="1">
              <a:off x="27400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22" name="Line 144"/>
            <p:cNvSpPr>
              <a:spLocks noChangeShapeType="1"/>
            </p:cNvSpPr>
            <p:nvPr/>
          </p:nvSpPr>
          <p:spPr bwMode="auto">
            <a:xfrm flipV="1">
              <a:off x="27527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23" name="Line 145"/>
            <p:cNvSpPr>
              <a:spLocks noChangeShapeType="1"/>
            </p:cNvSpPr>
            <p:nvPr/>
          </p:nvSpPr>
          <p:spPr bwMode="auto">
            <a:xfrm flipV="1">
              <a:off x="27654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24" name="Line 146"/>
            <p:cNvSpPr>
              <a:spLocks noChangeShapeType="1"/>
            </p:cNvSpPr>
            <p:nvPr/>
          </p:nvSpPr>
          <p:spPr bwMode="auto">
            <a:xfrm flipV="1">
              <a:off x="27765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25" name="Line 147"/>
            <p:cNvSpPr>
              <a:spLocks noChangeShapeType="1"/>
            </p:cNvSpPr>
            <p:nvPr/>
          </p:nvSpPr>
          <p:spPr bwMode="auto">
            <a:xfrm flipV="1">
              <a:off x="2789238" y="5922963"/>
              <a:ext cx="0" cy="793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26" name="Line 148"/>
            <p:cNvSpPr>
              <a:spLocks noChangeShapeType="1"/>
            </p:cNvSpPr>
            <p:nvPr/>
          </p:nvSpPr>
          <p:spPr bwMode="auto">
            <a:xfrm flipV="1">
              <a:off x="2798763" y="5481638"/>
              <a:ext cx="0" cy="5207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27" name="Line 149"/>
            <p:cNvSpPr>
              <a:spLocks noChangeShapeType="1"/>
            </p:cNvSpPr>
            <p:nvPr/>
          </p:nvSpPr>
          <p:spPr bwMode="auto">
            <a:xfrm flipV="1">
              <a:off x="2809875" y="5903913"/>
              <a:ext cx="0" cy="984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28" name="Line 150"/>
            <p:cNvSpPr>
              <a:spLocks noChangeShapeType="1"/>
            </p:cNvSpPr>
            <p:nvPr/>
          </p:nvSpPr>
          <p:spPr bwMode="auto">
            <a:xfrm flipV="1">
              <a:off x="28209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29" name="Line 151"/>
            <p:cNvSpPr>
              <a:spLocks noChangeShapeType="1"/>
            </p:cNvSpPr>
            <p:nvPr/>
          </p:nvSpPr>
          <p:spPr bwMode="auto">
            <a:xfrm flipV="1">
              <a:off x="28321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30" name="Line 152"/>
            <p:cNvSpPr>
              <a:spLocks noChangeShapeType="1"/>
            </p:cNvSpPr>
            <p:nvPr/>
          </p:nvSpPr>
          <p:spPr bwMode="auto">
            <a:xfrm flipV="1">
              <a:off x="28432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31" name="Line 153"/>
            <p:cNvSpPr>
              <a:spLocks noChangeShapeType="1"/>
            </p:cNvSpPr>
            <p:nvPr/>
          </p:nvSpPr>
          <p:spPr bwMode="auto">
            <a:xfrm flipV="1">
              <a:off x="28543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32" name="Line 154"/>
            <p:cNvSpPr>
              <a:spLocks noChangeShapeType="1"/>
            </p:cNvSpPr>
            <p:nvPr/>
          </p:nvSpPr>
          <p:spPr bwMode="auto">
            <a:xfrm flipV="1">
              <a:off x="2865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33" name="Line 155"/>
            <p:cNvSpPr>
              <a:spLocks noChangeShapeType="1"/>
            </p:cNvSpPr>
            <p:nvPr/>
          </p:nvSpPr>
          <p:spPr bwMode="auto">
            <a:xfrm flipV="1">
              <a:off x="28892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34" name="Line 156"/>
            <p:cNvSpPr>
              <a:spLocks noChangeShapeType="1"/>
            </p:cNvSpPr>
            <p:nvPr/>
          </p:nvSpPr>
          <p:spPr bwMode="auto">
            <a:xfrm flipV="1">
              <a:off x="29035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35" name="Line 157"/>
            <p:cNvSpPr>
              <a:spLocks noChangeShapeType="1"/>
            </p:cNvSpPr>
            <p:nvPr/>
          </p:nvSpPr>
          <p:spPr bwMode="auto">
            <a:xfrm flipV="1">
              <a:off x="29130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36" name="Line 158"/>
            <p:cNvSpPr>
              <a:spLocks noChangeShapeType="1"/>
            </p:cNvSpPr>
            <p:nvPr/>
          </p:nvSpPr>
          <p:spPr bwMode="auto">
            <a:xfrm flipV="1">
              <a:off x="29241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37" name="Line 159"/>
            <p:cNvSpPr>
              <a:spLocks noChangeShapeType="1"/>
            </p:cNvSpPr>
            <p:nvPr/>
          </p:nvSpPr>
          <p:spPr bwMode="auto">
            <a:xfrm flipV="1">
              <a:off x="29352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38" name="Line 160"/>
            <p:cNvSpPr>
              <a:spLocks noChangeShapeType="1"/>
            </p:cNvSpPr>
            <p:nvPr/>
          </p:nvSpPr>
          <p:spPr bwMode="auto">
            <a:xfrm flipV="1">
              <a:off x="29575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39" name="Line 161"/>
            <p:cNvSpPr>
              <a:spLocks noChangeShapeType="1"/>
            </p:cNvSpPr>
            <p:nvPr/>
          </p:nvSpPr>
          <p:spPr bwMode="auto">
            <a:xfrm flipV="1">
              <a:off x="29686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40" name="Line 162"/>
            <p:cNvSpPr>
              <a:spLocks noChangeShapeType="1"/>
            </p:cNvSpPr>
            <p:nvPr/>
          </p:nvSpPr>
          <p:spPr bwMode="auto">
            <a:xfrm flipV="1">
              <a:off x="29797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41" name="Line 163"/>
            <p:cNvSpPr>
              <a:spLocks noChangeShapeType="1"/>
            </p:cNvSpPr>
            <p:nvPr/>
          </p:nvSpPr>
          <p:spPr bwMode="auto">
            <a:xfrm flipV="1">
              <a:off x="2992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42" name="Line 164"/>
            <p:cNvSpPr>
              <a:spLocks noChangeShapeType="1"/>
            </p:cNvSpPr>
            <p:nvPr/>
          </p:nvSpPr>
          <p:spPr bwMode="auto">
            <a:xfrm flipV="1">
              <a:off x="3003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43" name="Line 165"/>
            <p:cNvSpPr>
              <a:spLocks noChangeShapeType="1"/>
            </p:cNvSpPr>
            <p:nvPr/>
          </p:nvSpPr>
          <p:spPr bwMode="auto">
            <a:xfrm flipV="1">
              <a:off x="30146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44" name="Line 166"/>
            <p:cNvSpPr>
              <a:spLocks noChangeShapeType="1"/>
            </p:cNvSpPr>
            <p:nvPr/>
          </p:nvSpPr>
          <p:spPr bwMode="auto">
            <a:xfrm flipV="1">
              <a:off x="3036888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45" name="Line 167"/>
            <p:cNvSpPr>
              <a:spLocks noChangeShapeType="1"/>
            </p:cNvSpPr>
            <p:nvPr/>
          </p:nvSpPr>
          <p:spPr bwMode="auto">
            <a:xfrm flipV="1">
              <a:off x="30480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46" name="Line 168"/>
            <p:cNvSpPr>
              <a:spLocks noChangeShapeType="1"/>
            </p:cNvSpPr>
            <p:nvPr/>
          </p:nvSpPr>
          <p:spPr bwMode="auto">
            <a:xfrm flipV="1">
              <a:off x="30607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47" name="Line 169"/>
            <p:cNvSpPr>
              <a:spLocks noChangeShapeType="1"/>
            </p:cNvSpPr>
            <p:nvPr/>
          </p:nvSpPr>
          <p:spPr bwMode="auto">
            <a:xfrm flipV="1">
              <a:off x="30829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48" name="Line 170"/>
            <p:cNvSpPr>
              <a:spLocks noChangeShapeType="1"/>
            </p:cNvSpPr>
            <p:nvPr/>
          </p:nvSpPr>
          <p:spPr bwMode="auto">
            <a:xfrm flipV="1">
              <a:off x="3106738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49" name="Line 171"/>
            <p:cNvSpPr>
              <a:spLocks noChangeShapeType="1"/>
            </p:cNvSpPr>
            <p:nvPr/>
          </p:nvSpPr>
          <p:spPr bwMode="auto">
            <a:xfrm flipV="1">
              <a:off x="31178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50" name="Line 172"/>
            <p:cNvSpPr>
              <a:spLocks noChangeShapeType="1"/>
            </p:cNvSpPr>
            <p:nvPr/>
          </p:nvSpPr>
          <p:spPr bwMode="auto">
            <a:xfrm flipV="1">
              <a:off x="31289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51" name="Line 173"/>
            <p:cNvSpPr>
              <a:spLocks noChangeShapeType="1"/>
            </p:cNvSpPr>
            <p:nvPr/>
          </p:nvSpPr>
          <p:spPr bwMode="auto">
            <a:xfrm flipV="1">
              <a:off x="31400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52" name="Line 174"/>
            <p:cNvSpPr>
              <a:spLocks noChangeShapeType="1"/>
            </p:cNvSpPr>
            <p:nvPr/>
          </p:nvSpPr>
          <p:spPr bwMode="auto">
            <a:xfrm flipV="1">
              <a:off x="31511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53" name="Line 175"/>
            <p:cNvSpPr>
              <a:spLocks noChangeShapeType="1"/>
            </p:cNvSpPr>
            <p:nvPr/>
          </p:nvSpPr>
          <p:spPr bwMode="auto">
            <a:xfrm flipV="1">
              <a:off x="31623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54" name="Line 176"/>
            <p:cNvSpPr>
              <a:spLocks noChangeShapeType="1"/>
            </p:cNvSpPr>
            <p:nvPr/>
          </p:nvSpPr>
          <p:spPr bwMode="auto">
            <a:xfrm flipV="1">
              <a:off x="31750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55" name="Line 177"/>
            <p:cNvSpPr>
              <a:spLocks noChangeShapeType="1"/>
            </p:cNvSpPr>
            <p:nvPr/>
          </p:nvSpPr>
          <p:spPr bwMode="auto">
            <a:xfrm flipV="1">
              <a:off x="31845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56" name="Line 178"/>
            <p:cNvSpPr>
              <a:spLocks noChangeShapeType="1"/>
            </p:cNvSpPr>
            <p:nvPr/>
          </p:nvSpPr>
          <p:spPr bwMode="auto">
            <a:xfrm flipV="1">
              <a:off x="31956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57" name="Line 179"/>
            <p:cNvSpPr>
              <a:spLocks noChangeShapeType="1"/>
            </p:cNvSpPr>
            <p:nvPr/>
          </p:nvSpPr>
          <p:spPr bwMode="auto">
            <a:xfrm flipV="1">
              <a:off x="32210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58" name="Line 180"/>
            <p:cNvSpPr>
              <a:spLocks noChangeShapeType="1"/>
            </p:cNvSpPr>
            <p:nvPr/>
          </p:nvSpPr>
          <p:spPr bwMode="auto">
            <a:xfrm flipV="1">
              <a:off x="32432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59" name="Line 181"/>
            <p:cNvSpPr>
              <a:spLocks noChangeShapeType="1"/>
            </p:cNvSpPr>
            <p:nvPr/>
          </p:nvSpPr>
          <p:spPr bwMode="auto">
            <a:xfrm flipV="1">
              <a:off x="32543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60" name="Line 182"/>
            <p:cNvSpPr>
              <a:spLocks noChangeShapeType="1"/>
            </p:cNvSpPr>
            <p:nvPr/>
          </p:nvSpPr>
          <p:spPr bwMode="auto">
            <a:xfrm flipV="1">
              <a:off x="32654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61" name="Line 183"/>
            <p:cNvSpPr>
              <a:spLocks noChangeShapeType="1"/>
            </p:cNvSpPr>
            <p:nvPr/>
          </p:nvSpPr>
          <p:spPr bwMode="auto">
            <a:xfrm flipV="1">
              <a:off x="3276600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62" name="Line 184"/>
            <p:cNvSpPr>
              <a:spLocks noChangeShapeType="1"/>
            </p:cNvSpPr>
            <p:nvPr/>
          </p:nvSpPr>
          <p:spPr bwMode="auto">
            <a:xfrm flipV="1">
              <a:off x="32893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63" name="Line 185"/>
            <p:cNvSpPr>
              <a:spLocks noChangeShapeType="1"/>
            </p:cNvSpPr>
            <p:nvPr/>
          </p:nvSpPr>
          <p:spPr bwMode="auto">
            <a:xfrm flipV="1">
              <a:off x="32988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64" name="Line 186"/>
            <p:cNvSpPr>
              <a:spLocks noChangeShapeType="1"/>
            </p:cNvSpPr>
            <p:nvPr/>
          </p:nvSpPr>
          <p:spPr bwMode="auto">
            <a:xfrm flipV="1">
              <a:off x="33099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65" name="Line 187"/>
            <p:cNvSpPr>
              <a:spLocks noChangeShapeType="1"/>
            </p:cNvSpPr>
            <p:nvPr/>
          </p:nvSpPr>
          <p:spPr bwMode="auto">
            <a:xfrm flipV="1">
              <a:off x="33210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66" name="Line 188"/>
            <p:cNvSpPr>
              <a:spLocks noChangeShapeType="1"/>
            </p:cNvSpPr>
            <p:nvPr/>
          </p:nvSpPr>
          <p:spPr bwMode="auto">
            <a:xfrm flipV="1">
              <a:off x="33321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67" name="Line 189"/>
            <p:cNvSpPr>
              <a:spLocks noChangeShapeType="1"/>
            </p:cNvSpPr>
            <p:nvPr/>
          </p:nvSpPr>
          <p:spPr bwMode="auto">
            <a:xfrm flipV="1">
              <a:off x="33464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68" name="Line 190"/>
            <p:cNvSpPr>
              <a:spLocks noChangeShapeType="1"/>
            </p:cNvSpPr>
            <p:nvPr/>
          </p:nvSpPr>
          <p:spPr bwMode="auto">
            <a:xfrm flipV="1">
              <a:off x="33559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69" name="Line 191"/>
            <p:cNvSpPr>
              <a:spLocks noChangeShapeType="1"/>
            </p:cNvSpPr>
            <p:nvPr/>
          </p:nvSpPr>
          <p:spPr bwMode="auto">
            <a:xfrm flipV="1">
              <a:off x="33797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70" name="Line 192"/>
            <p:cNvSpPr>
              <a:spLocks noChangeShapeType="1"/>
            </p:cNvSpPr>
            <p:nvPr/>
          </p:nvSpPr>
          <p:spPr bwMode="auto">
            <a:xfrm flipV="1">
              <a:off x="33909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71" name="Line 193"/>
            <p:cNvSpPr>
              <a:spLocks noChangeShapeType="1"/>
            </p:cNvSpPr>
            <p:nvPr/>
          </p:nvSpPr>
          <p:spPr bwMode="auto">
            <a:xfrm flipV="1">
              <a:off x="3403600" y="5918200"/>
              <a:ext cx="0" cy="841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72" name="Line 194"/>
            <p:cNvSpPr>
              <a:spLocks noChangeShapeType="1"/>
            </p:cNvSpPr>
            <p:nvPr/>
          </p:nvSpPr>
          <p:spPr bwMode="auto">
            <a:xfrm flipV="1">
              <a:off x="3413125" y="5962650"/>
              <a:ext cx="0" cy="396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73" name="Line 195"/>
            <p:cNvSpPr>
              <a:spLocks noChangeShapeType="1"/>
            </p:cNvSpPr>
            <p:nvPr/>
          </p:nvSpPr>
          <p:spPr bwMode="auto">
            <a:xfrm flipV="1">
              <a:off x="34353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74" name="Line 196"/>
            <p:cNvSpPr>
              <a:spLocks noChangeShapeType="1"/>
            </p:cNvSpPr>
            <p:nvPr/>
          </p:nvSpPr>
          <p:spPr bwMode="auto">
            <a:xfrm flipV="1">
              <a:off x="34480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75" name="Line 197"/>
            <p:cNvSpPr>
              <a:spLocks noChangeShapeType="1"/>
            </p:cNvSpPr>
            <p:nvPr/>
          </p:nvSpPr>
          <p:spPr bwMode="auto">
            <a:xfrm flipV="1">
              <a:off x="34607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76" name="Line 198"/>
            <p:cNvSpPr>
              <a:spLocks noChangeShapeType="1"/>
            </p:cNvSpPr>
            <p:nvPr/>
          </p:nvSpPr>
          <p:spPr bwMode="auto">
            <a:xfrm flipV="1">
              <a:off x="34702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77" name="Line 199"/>
            <p:cNvSpPr>
              <a:spLocks noChangeShapeType="1"/>
            </p:cNvSpPr>
            <p:nvPr/>
          </p:nvSpPr>
          <p:spPr bwMode="auto">
            <a:xfrm flipV="1">
              <a:off x="34813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78" name="Line 200"/>
            <p:cNvSpPr>
              <a:spLocks noChangeShapeType="1"/>
            </p:cNvSpPr>
            <p:nvPr/>
          </p:nvSpPr>
          <p:spPr bwMode="auto">
            <a:xfrm flipV="1">
              <a:off x="3492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79" name="Line 201"/>
            <p:cNvSpPr>
              <a:spLocks noChangeShapeType="1"/>
            </p:cNvSpPr>
            <p:nvPr/>
          </p:nvSpPr>
          <p:spPr bwMode="auto">
            <a:xfrm flipV="1">
              <a:off x="35036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80" name="Line 202"/>
            <p:cNvSpPr>
              <a:spLocks noChangeShapeType="1"/>
            </p:cNvSpPr>
            <p:nvPr/>
          </p:nvSpPr>
          <p:spPr bwMode="auto">
            <a:xfrm flipV="1">
              <a:off x="3514725" y="5805488"/>
              <a:ext cx="0" cy="19685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81" name="Line 203"/>
            <p:cNvSpPr>
              <a:spLocks noChangeShapeType="1"/>
            </p:cNvSpPr>
            <p:nvPr/>
          </p:nvSpPr>
          <p:spPr bwMode="auto">
            <a:xfrm flipV="1">
              <a:off x="3527425" y="5892800"/>
              <a:ext cx="0" cy="1095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82" name="Line 204"/>
            <p:cNvSpPr>
              <a:spLocks noChangeShapeType="1"/>
            </p:cNvSpPr>
            <p:nvPr/>
          </p:nvSpPr>
          <p:spPr bwMode="auto">
            <a:xfrm flipV="1">
              <a:off x="35385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83" name="Line 205"/>
            <p:cNvSpPr>
              <a:spLocks noChangeShapeType="1"/>
            </p:cNvSpPr>
            <p:nvPr/>
          </p:nvSpPr>
          <p:spPr bwMode="auto">
            <a:xfrm flipV="1">
              <a:off x="35496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84" name="Line 206"/>
            <p:cNvSpPr>
              <a:spLocks noChangeShapeType="1"/>
            </p:cNvSpPr>
            <p:nvPr/>
          </p:nvSpPr>
          <p:spPr bwMode="auto">
            <a:xfrm flipV="1">
              <a:off x="3575050" y="5580063"/>
              <a:ext cx="0" cy="4222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85" name="Line 207"/>
            <p:cNvSpPr>
              <a:spLocks noChangeShapeType="1"/>
            </p:cNvSpPr>
            <p:nvPr/>
          </p:nvSpPr>
          <p:spPr bwMode="auto">
            <a:xfrm flipV="1">
              <a:off x="3584575" y="5922963"/>
              <a:ext cx="0" cy="793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86" name="Line 208"/>
            <p:cNvSpPr>
              <a:spLocks noChangeShapeType="1"/>
            </p:cNvSpPr>
            <p:nvPr/>
          </p:nvSpPr>
          <p:spPr bwMode="auto">
            <a:xfrm flipV="1">
              <a:off x="3606800" y="5873750"/>
              <a:ext cx="0" cy="1285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87" name="Line 209"/>
            <p:cNvSpPr>
              <a:spLocks noChangeShapeType="1"/>
            </p:cNvSpPr>
            <p:nvPr/>
          </p:nvSpPr>
          <p:spPr bwMode="auto">
            <a:xfrm flipV="1">
              <a:off x="3617913" y="5892800"/>
              <a:ext cx="0" cy="1095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88" name="Line 210"/>
            <p:cNvSpPr>
              <a:spLocks noChangeShapeType="1"/>
            </p:cNvSpPr>
            <p:nvPr/>
          </p:nvSpPr>
          <p:spPr bwMode="auto">
            <a:xfrm flipV="1">
              <a:off x="36290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89" name="Line 211"/>
            <p:cNvSpPr>
              <a:spLocks noChangeShapeType="1"/>
            </p:cNvSpPr>
            <p:nvPr/>
          </p:nvSpPr>
          <p:spPr bwMode="auto">
            <a:xfrm flipV="1">
              <a:off x="36401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90" name="Line 212"/>
            <p:cNvSpPr>
              <a:spLocks noChangeShapeType="1"/>
            </p:cNvSpPr>
            <p:nvPr/>
          </p:nvSpPr>
          <p:spPr bwMode="auto">
            <a:xfrm flipV="1">
              <a:off x="36512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91" name="Line 213"/>
            <p:cNvSpPr>
              <a:spLocks noChangeShapeType="1"/>
            </p:cNvSpPr>
            <p:nvPr/>
          </p:nvSpPr>
          <p:spPr bwMode="auto">
            <a:xfrm flipV="1">
              <a:off x="36623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92" name="Line 214"/>
            <p:cNvSpPr>
              <a:spLocks noChangeShapeType="1"/>
            </p:cNvSpPr>
            <p:nvPr/>
          </p:nvSpPr>
          <p:spPr bwMode="auto">
            <a:xfrm flipV="1">
              <a:off x="36750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93" name="Line 215"/>
            <p:cNvSpPr>
              <a:spLocks noChangeShapeType="1"/>
            </p:cNvSpPr>
            <p:nvPr/>
          </p:nvSpPr>
          <p:spPr bwMode="auto">
            <a:xfrm flipV="1">
              <a:off x="36988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94" name="Line 216"/>
            <p:cNvSpPr>
              <a:spLocks noChangeShapeType="1"/>
            </p:cNvSpPr>
            <p:nvPr/>
          </p:nvSpPr>
          <p:spPr bwMode="auto">
            <a:xfrm flipV="1">
              <a:off x="37099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95" name="Line 217"/>
            <p:cNvSpPr>
              <a:spLocks noChangeShapeType="1"/>
            </p:cNvSpPr>
            <p:nvPr/>
          </p:nvSpPr>
          <p:spPr bwMode="auto">
            <a:xfrm flipV="1">
              <a:off x="37211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96" name="Line 218"/>
            <p:cNvSpPr>
              <a:spLocks noChangeShapeType="1"/>
            </p:cNvSpPr>
            <p:nvPr/>
          </p:nvSpPr>
          <p:spPr bwMode="auto">
            <a:xfrm flipV="1">
              <a:off x="3732213" y="5727700"/>
              <a:ext cx="0" cy="2746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97" name="Line 219"/>
            <p:cNvSpPr>
              <a:spLocks noChangeShapeType="1"/>
            </p:cNvSpPr>
            <p:nvPr/>
          </p:nvSpPr>
          <p:spPr bwMode="auto">
            <a:xfrm flipV="1">
              <a:off x="3743325" y="5932488"/>
              <a:ext cx="0" cy="6985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98" name="Line 220"/>
            <p:cNvSpPr>
              <a:spLocks noChangeShapeType="1"/>
            </p:cNvSpPr>
            <p:nvPr/>
          </p:nvSpPr>
          <p:spPr bwMode="auto">
            <a:xfrm flipV="1">
              <a:off x="3754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499" name="Line 221"/>
            <p:cNvSpPr>
              <a:spLocks noChangeShapeType="1"/>
            </p:cNvSpPr>
            <p:nvPr/>
          </p:nvSpPr>
          <p:spPr bwMode="auto">
            <a:xfrm flipV="1">
              <a:off x="3765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00" name="Line 222"/>
            <p:cNvSpPr>
              <a:spLocks noChangeShapeType="1"/>
            </p:cNvSpPr>
            <p:nvPr/>
          </p:nvSpPr>
          <p:spPr bwMode="auto">
            <a:xfrm flipV="1">
              <a:off x="3776663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01" name="Line 223"/>
            <p:cNvSpPr>
              <a:spLocks noChangeShapeType="1"/>
            </p:cNvSpPr>
            <p:nvPr/>
          </p:nvSpPr>
          <p:spPr bwMode="auto">
            <a:xfrm flipV="1">
              <a:off x="37893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02" name="Line 224"/>
            <p:cNvSpPr>
              <a:spLocks noChangeShapeType="1"/>
            </p:cNvSpPr>
            <p:nvPr/>
          </p:nvSpPr>
          <p:spPr bwMode="auto">
            <a:xfrm flipV="1">
              <a:off x="38004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03" name="Line 225"/>
            <p:cNvSpPr>
              <a:spLocks noChangeShapeType="1"/>
            </p:cNvSpPr>
            <p:nvPr/>
          </p:nvSpPr>
          <p:spPr bwMode="auto">
            <a:xfrm flipV="1">
              <a:off x="38115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04" name="Line 226"/>
            <p:cNvSpPr>
              <a:spLocks noChangeShapeType="1"/>
            </p:cNvSpPr>
            <p:nvPr/>
          </p:nvSpPr>
          <p:spPr bwMode="auto">
            <a:xfrm flipV="1">
              <a:off x="38227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05" name="Line 227"/>
            <p:cNvSpPr>
              <a:spLocks noChangeShapeType="1"/>
            </p:cNvSpPr>
            <p:nvPr/>
          </p:nvSpPr>
          <p:spPr bwMode="auto">
            <a:xfrm flipV="1">
              <a:off x="38338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06" name="Line 228"/>
            <p:cNvSpPr>
              <a:spLocks noChangeShapeType="1"/>
            </p:cNvSpPr>
            <p:nvPr/>
          </p:nvSpPr>
          <p:spPr bwMode="auto">
            <a:xfrm flipV="1">
              <a:off x="38465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07" name="Line 229"/>
            <p:cNvSpPr>
              <a:spLocks noChangeShapeType="1"/>
            </p:cNvSpPr>
            <p:nvPr/>
          </p:nvSpPr>
          <p:spPr bwMode="auto">
            <a:xfrm flipV="1">
              <a:off x="38576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08" name="Line 230"/>
            <p:cNvSpPr>
              <a:spLocks noChangeShapeType="1"/>
            </p:cNvSpPr>
            <p:nvPr/>
          </p:nvSpPr>
          <p:spPr bwMode="auto">
            <a:xfrm flipV="1">
              <a:off x="38687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09" name="Line 231"/>
            <p:cNvSpPr>
              <a:spLocks noChangeShapeType="1"/>
            </p:cNvSpPr>
            <p:nvPr/>
          </p:nvSpPr>
          <p:spPr bwMode="auto">
            <a:xfrm flipV="1">
              <a:off x="38798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10" name="Line 232"/>
            <p:cNvSpPr>
              <a:spLocks noChangeShapeType="1"/>
            </p:cNvSpPr>
            <p:nvPr/>
          </p:nvSpPr>
          <p:spPr bwMode="auto">
            <a:xfrm flipV="1">
              <a:off x="38909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11" name="Line 233"/>
            <p:cNvSpPr>
              <a:spLocks noChangeShapeType="1"/>
            </p:cNvSpPr>
            <p:nvPr/>
          </p:nvSpPr>
          <p:spPr bwMode="auto">
            <a:xfrm flipV="1">
              <a:off x="39036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12" name="Line 234"/>
            <p:cNvSpPr>
              <a:spLocks noChangeShapeType="1"/>
            </p:cNvSpPr>
            <p:nvPr/>
          </p:nvSpPr>
          <p:spPr bwMode="auto">
            <a:xfrm flipV="1">
              <a:off x="39147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13" name="Line 235"/>
            <p:cNvSpPr>
              <a:spLocks noChangeShapeType="1"/>
            </p:cNvSpPr>
            <p:nvPr/>
          </p:nvSpPr>
          <p:spPr bwMode="auto">
            <a:xfrm flipV="1">
              <a:off x="3925888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14" name="Line 236"/>
            <p:cNvSpPr>
              <a:spLocks noChangeShapeType="1"/>
            </p:cNvSpPr>
            <p:nvPr/>
          </p:nvSpPr>
          <p:spPr bwMode="auto">
            <a:xfrm flipV="1">
              <a:off x="39370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15" name="Line 237"/>
            <p:cNvSpPr>
              <a:spLocks noChangeShapeType="1"/>
            </p:cNvSpPr>
            <p:nvPr/>
          </p:nvSpPr>
          <p:spPr bwMode="auto">
            <a:xfrm flipV="1">
              <a:off x="3960813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16" name="Line 238"/>
            <p:cNvSpPr>
              <a:spLocks noChangeShapeType="1"/>
            </p:cNvSpPr>
            <p:nvPr/>
          </p:nvSpPr>
          <p:spPr bwMode="auto">
            <a:xfrm flipV="1">
              <a:off x="3970338" y="5922963"/>
              <a:ext cx="0" cy="793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17" name="Line 239"/>
            <p:cNvSpPr>
              <a:spLocks noChangeShapeType="1"/>
            </p:cNvSpPr>
            <p:nvPr/>
          </p:nvSpPr>
          <p:spPr bwMode="auto">
            <a:xfrm flipV="1">
              <a:off x="398145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18" name="Line 240"/>
            <p:cNvSpPr>
              <a:spLocks noChangeShapeType="1"/>
            </p:cNvSpPr>
            <p:nvPr/>
          </p:nvSpPr>
          <p:spPr bwMode="auto">
            <a:xfrm flipV="1">
              <a:off x="39925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19" name="Line 241"/>
            <p:cNvSpPr>
              <a:spLocks noChangeShapeType="1"/>
            </p:cNvSpPr>
            <p:nvPr/>
          </p:nvSpPr>
          <p:spPr bwMode="auto">
            <a:xfrm flipV="1">
              <a:off x="40052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20" name="Line 242"/>
            <p:cNvSpPr>
              <a:spLocks noChangeShapeType="1"/>
            </p:cNvSpPr>
            <p:nvPr/>
          </p:nvSpPr>
          <p:spPr bwMode="auto">
            <a:xfrm flipV="1">
              <a:off x="40179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21" name="Line 243"/>
            <p:cNvSpPr>
              <a:spLocks noChangeShapeType="1"/>
            </p:cNvSpPr>
            <p:nvPr/>
          </p:nvSpPr>
          <p:spPr bwMode="auto">
            <a:xfrm flipV="1">
              <a:off x="4029075" y="5815013"/>
              <a:ext cx="0" cy="1873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22" name="Line 244"/>
            <p:cNvSpPr>
              <a:spLocks noChangeShapeType="1"/>
            </p:cNvSpPr>
            <p:nvPr/>
          </p:nvSpPr>
          <p:spPr bwMode="auto">
            <a:xfrm flipV="1">
              <a:off x="4040188" y="5951538"/>
              <a:ext cx="0" cy="508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23" name="Line 245"/>
            <p:cNvSpPr>
              <a:spLocks noChangeShapeType="1"/>
            </p:cNvSpPr>
            <p:nvPr/>
          </p:nvSpPr>
          <p:spPr bwMode="auto">
            <a:xfrm flipV="1">
              <a:off x="4051300" y="5824538"/>
              <a:ext cx="0" cy="1778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24" name="Line 246"/>
            <p:cNvSpPr>
              <a:spLocks noChangeShapeType="1"/>
            </p:cNvSpPr>
            <p:nvPr/>
          </p:nvSpPr>
          <p:spPr bwMode="auto">
            <a:xfrm flipV="1">
              <a:off x="40624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25" name="Line 247"/>
            <p:cNvSpPr>
              <a:spLocks noChangeShapeType="1"/>
            </p:cNvSpPr>
            <p:nvPr/>
          </p:nvSpPr>
          <p:spPr bwMode="auto">
            <a:xfrm flipV="1">
              <a:off x="40751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26" name="Line 248"/>
            <p:cNvSpPr>
              <a:spLocks noChangeShapeType="1"/>
            </p:cNvSpPr>
            <p:nvPr/>
          </p:nvSpPr>
          <p:spPr bwMode="auto">
            <a:xfrm flipV="1">
              <a:off x="40846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27" name="Line 249"/>
            <p:cNvSpPr>
              <a:spLocks noChangeShapeType="1"/>
            </p:cNvSpPr>
            <p:nvPr/>
          </p:nvSpPr>
          <p:spPr bwMode="auto">
            <a:xfrm flipV="1">
              <a:off x="4095750" y="4508500"/>
              <a:ext cx="0" cy="14938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28" name="Line 250"/>
            <p:cNvSpPr>
              <a:spLocks noChangeShapeType="1"/>
            </p:cNvSpPr>
            <p:nvPr/>
          </p:nvSpPr>
          <p:spPr bwMode="auto">
            <a:xfrm flipV="1">
              <a:off x="4106863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29" name="Line 251"/>
            <p:cNvSpPr>
              <a:spLocks noChangeShapeType="1"/>
            </p:cNvSpPr>
            <p:nvPr/>
          </p:nvSpPr>
          <p:spPr bwMode="auto">
            <a:xfrm flipV="1">
              <a:off x="411797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30" name="Line 252"/>
            <p:cNvSpPr>
              <a:spLocks noChangeShapeType="1"/>
            </p:cNvSpPr>
            <p:nvPr/>
          </p:nvSpPr>
          <p:spPr bwMode="auto">
            <a:xfrm flipV="1">
              <a:off x="41290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31" name="Line 253"/>
            <p:cNvSpPr>
              <a:spLocks noChangeShapeType="1"/>
            </p:cNvSpPr>
            <p:nvPr/>
          </p:nvSpPr>
          <p:spPr bwMode="auto">
            <a:xfrm flipV="1">
              <a:off x="41417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32" name="Line 254"/>
            <p:cNvSpPr>
              <a:spLocks noChangeShapeType="1"/>
            </p:cNvSpPr>
            <p:nvPr/>
          </p:nvSpPr>
          <p:spPr bwMode="auto">
            <a:xfrm flipV="1">
              <a:off x="41989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33" name="Line 255"/>
            <p:cNvSpPr>
              <a:spLocks noChangeShapeType="1"/>
            </p:cNvSpPr>
            <p:nvPr/>
          </p:nvSpPr>
          <p:spPr bwMode="auto">
            <a:xfrm flipV="1">
              <a:off x="42100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34" name="Line 256"/>
            <p:cNvSpPr>
              <a:spLocks noChangeShapeType="1"/>
            </p:cNvSpPr>
            <p:nvPr/>
          </p:nvSpPr>
          <p:spPr bwMode="auto">
            <a:xfrm flipV="1">
              <a:off x="42211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35" name="Line 257"/>
            <p:cNvSpPr>
              <a:spLocks noChangeShapeType="1"/>
            </p:cNvSpPr>
            <p:nvPr/>
          </p:nvSpPr>
          <p:spPr bwMode="auto">
            <a:xfrm flipV="1">
              <a:off x="42322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36" name="Line 258"/>
            <p:cNvSpPr>
              <a:spLocks noChangeShapeType="1"/>
            </p:cNvSpPr>
            <p:nvPr/>
          </p:nvSpPr>
          <p:spPr bwMode="auto">
            <a:xfrm flipV="1">
              <a:off x="42560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37" name="Line 259"/>
            <p:cNvSpPr>
              <a:spLocks noChangeShapeType="1"/>
            </p:cNvSpPr>
            <p:nvPr/>
          </p:nvSpPr>
          <p:spPr bwMode="auto">
            <a:xfrm flipV="1">
              <a:off x="42783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38" name="Line 260"/>
            <p:cNvSpPr>
              <a:spLocks noChangeShapeType="1"/>
            </p:cNvSpPr>
            <p:nvPr/>
          </p:nvSpPr>
          <p:spPr bwMode="auto">
            <a:xfrm flipV="1">
              <a:off x="43005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39" name="Line 261"/>
            <p:cNvSpPr>
              <a:spLocks noChangeShapeType="1"/>
            </p:cNvSpPr>
            <p:nvPr/>
          </p:nvSpPr>
          <p:spPr bwMode="auto">
            <a:xfrm flipV="1">
              <a:off x="43132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40" name="Line 262"/>
            <p:cNvSpPr>
              <a:spLocks noChangeShapeType="1"/>
            </p:cNvSpPr>
            <p:nvPr/>
          </p:nvSpPr>
          <p:spPr bwMode="auto">
            <a:xfrm flipV="1">
              <a:off x="4324350" y="5942013"/>
              <a:ext cx="0" cy="603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41" name="Line 263"/>
            <p:cNvSpPr>
              <a:spLocks noChangeShapeType="1"/>
            </p:cNvSpPr>
            <p:nvPr/>
          </p:nvSpPr>
          <p:spPr bwMode="auto">
            <a:xfrm flipV="1">
              <a:off x="43354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42" name="Line 264"/>
            <p:cNvSpPr>
              <a:spLocks noChangeShapeType="1"/>
            </p:cNvSpPr>
            <p:nvPr/>
          </p:nvSpPr>
          <p:spPr bwMode="auto">
            <a:xfrm flipV="1">
              <a:off x="434657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43" name="Line 265"/>
            <p:cNvSpPr>
              <a:spLocks noChangeShapeType="1"/>
            </p:cNvSpPr>
            <p:nvPr/>
          </p:nvSpPr>
          <p:spPr bwMode="auto">
            <a:xfrm flipV="1">
              <a:off x="4360863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44" name="Line 266"/>
            <p:cNvSpPr>
              <a:spLocks noChangeShapeType="1"/>
            </p:cNvSpPr>
            <p:nvPr/>
          </p:nvSpPr>
          <p:spPr bwMode="auto">
            <a:xfrm flipV="1">
              <a:off x="43703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45" name="Line 267"/>
            <p:cNvSpPr>
              <a:spLocks noChangeShapeType="1"/>
            </p:cNvSpPr>
            <p:nvPr/>
          </p:nvSpPr>
          <p:spPr bwMode="auto">
            <a:xfrm flipV="1">
              <a:off x="4381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46" name="Line 268"/>
            <p:cNvSpPr>
              <a:spLocks noChangeShapeType="1"/>
            </p:cNvSpPr>
            <p:nvPr/>
          </p:nvSpPr>
          <p:spPr bwMode="auto">
            <a:xfrm flipV="1">
              <a:off x="43926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47" name="Line 269"/>
            <p:cNvSpPr>
              <a:spLocks noChangeShapeType="1"/>
            </p:cNvSpPr>
            <p:nvPr/>
          </p:nvSpPr>
          <p:spPr bwMode="auto">
            <a:xfrm flipV="1">
              <a:off x="44037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48" name="Line 270"/>
            <p:cNvSpPr>
              <a:spLocks noChangeShapeType="1"/>
            </p:cNvSpPr>
            <p:nvPr/>
          </p:nvSpPr>
          <p:spPr bwMode="auto">
            <a:xfrm flipV="1">
              <a:off x="4414838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49" name="Line 271"/>
            <p:cNvSpPr>
              <a:spLocks noChangeShapeType="1"/>
            </p:cNvSpPr>
            <p:nvPr/>
          </p:nvSpPr>
          <p:spPr bwMode="auto">
            <a:xfrm flipV="1">
              <a:off x="44259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50" name="Line 272"/>
            <p:cNvSpPr>
              <a:spLocks noChangeShapeType="1"/>
            </p:cNvSpPr>
            <p:nvPr/>
          </p:nvSpPr>
          <p:spPr bwMode="auto">
            <a:xfrm flipV="1">
              <a:off x="44370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51" name="Line 273"/>
            <p:cNvSpPr>
              <a:spLocks noChangeShapeType="1"/>
            </p:cNvSpPr>
            <p:nvPr/>
          </p:nvSpPr>
          <p:spPr bwMode="auto">
            <a:xfrm flipV="1">
              <a:off x="4448175" y="5099050"/>
              <a:ext cx="0" cy="9032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52" name="Line 274"/>
            <p:cNvSpPr>
              <a:spLocks noChangeShapeType="1"/>
            </p:cNvSpPr>
            <p:nvPr/>
          </p:nvSpPr>
          <p:spPr bwMode="auto">
            <a:xfrm flipV="1">
              <a:off x="4460875" y="5756275"/>
              <a:ext cx="0" cy="24606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53" name="Line 275"/>
            <p:cNvSpPr>
              <a:spLocks noChangeShapeType="1"/>
            </p:cNvSpPr>
            <p:nvPr/>
          </p:nvSpPr>
          <p:spPr bwMode="auto">
            <a:xfrm flipV="1">
              <a:off x="4475163" y="5942013"/>
              <a:ext cx="0" cy="603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54" name="Line 276"/>
            <p:cNvSpPr>
              <a:spLocks noChangeShapeType="1"/>
            </p:cNvSpPr>
            <p:nvPr/>
          </p:nvSpPr>
          <p:spPr bwMode="auto">
            <a:xfrm flipV="1">
              <a:off x="44958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55" name="Line 277"/>
            <p:cNvSpPr>
              <a:spLocks noChangeShapeType="1"/>
            </p:cNvSpPr>
            <p:nvPr/>
          </p:nvSpPr>
          <p:spPr bwMode="auto">
            <a:xfrm flipV="1">
              <a:off x="45180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56" name="Line 278"/>
            <p:cNvSpPr>
              <a:spLocks noChangeShapeType="1"/>
            </p:cNvSpPr>
            <p:nvPr/>
          </p:nvSpPr>
          <p:spPr bwMode="auto">
            <a:xfrm flipV="1">
              <a:off x="45291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57" name="Line 279"/>
            <p:cNvSpPr>
              <a:spLocks noChangeShapeType="1"/>
            </p:cNvSpPr>
            <p:nvPr/>
          </p:nvSpPr>
          <p:spPr bwMode="auto">
            <a:xfrm flipV="1">
              <a:off x="4540250" y="5922963"/>
              <a:ext cx="0" cy="793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58" name="Line 280"/>
            <p:cNvSpPr>
              <a:spLocks noChangeShapeType="1"/>
            </p:cNvSpPr>
            <p:nvPr/>
          </p:nvSpPr>
          <p:spPr bwMode="auto">
            <a:xfrm flipV="1">
              <a:off x="45513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59" name="Line 281"/>
            <p:cNvSpPr>
              <a:spLocks noChangeShapeType="1"/>
            </p:cNvSpPr>
            <p:nvPr/>
          </p:nvSpPr>
          <p:spPr bwMode="auto">
            <a:xfrm flipV="1">
              <a:off x="45751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60" name="Line 282"/>
            <p:cNvSpPr>
              <a:spLocks noChangeShapeType="1"/>
            </p:cNvSpPr>
            <p:nvPr/>
          </p:nvSpPr>
          <p:spPr bwMode="auto">
            <a:xfrm flipV="1">
              <a:off x="45847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61" name="Line 283"/>
            <p:cNvSpPr>
              <a:spLocks noChangeShapeType="1"/>
            </p:cNvSpPr>
            <p:nvPr/>
          </p:nvSpPr>
          <p:spPr bwMode="auto">
            <a:xfrm flipV="1">
              <a:off x="45974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62" name="Line 284"/>
            <p:cNvSpPr>
              <a:spLocks noChangeShapeType="1"/>
            </p:cNvSpPr>
            <p:nvPr/>
          </p:nvSpPr>
          <p:spPr bwMode="auto">
            <a:xfrm flipV="1">
              <a:off x="46085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63" name="Line 285"/>
            <p:cNvSpPr>
              <a:spLocks noChangeShapeType="1"/>
            </p:cNvSpPr>
            <p:nvPr/>
          </p:nvSpPr>
          <p:spPr bwMode="auto">
            <a:xfrm flipV="1">
              <a:off x="46212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64" name="Line 286"/>
            <p:cNvSpPr>
              <a:spLocks noChangeShapeType="1"/>
            </p:cNvSpPr>
            <p:nvPr/>
          </p:nvSpPr>
          <p:spPr bwMode="auto">
            <a:xfrm flipV="1">
              <a:off x="4654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65" name="Line 287"/>
            <p:cNvSpPr>
              <a:spLocks noChangeShapeType="1"/>
            </p:cNvSpPr>
            <p:nvPr/>
          </p:nvSpPr>
          <p:spPr bwMode="auto">
            <a:xfrm flipV="1">
              <a:off x="4665663" y="5892800"/>
              <a:ext cx="0" cy="1095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66" name="Line 288"/>
            <p:cNvSpPr>
              <a:spLocks noChangeShapeType="1"/>
            </p:cNvSpPr>
            <p:nvPr/>
          </p:nvSpPr>
          <p:spPr bwMode="auto">
            <a:xfrm flipV="1">
              <a:off x="4676775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67" name="Line 289"/>
            <p:cNvSpPr>
              <a:spLocks noChangeShapeType="1"/>
            </p:cNvSpPr>
            <p:nvPr/>
          </p:nvSpPr>
          <p:spPr bwMode="auto">
            <a:xfrm flipV="1">
              <a:off x="4689475" y="5981700"/>
              <a:ext cx="0" cy="206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68" name="Line 290"/>
            <p:cNvSpPr>
              <a:spLocks noChangeShapeType="1"/>
            </p:cNvSpPr>
            <p:nvPr/>
          </p:nvSpPr>
          <p:spPr bwMode="auto">
            <a:xfrm flipV="1">
              <a:off x="47561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69" name="Line 291"/>
            <p:cNvSpPr>
              <a:spLocks noChangeShapeType="1"/>
            </p:cNvSpPr>
            <p:nvPr/>
          </p:nvSpPr>
          <p:spPr bwMode="auto">
            <a:xfrm flipV="1">
              <a:off x="48037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70" name="Line 292"/>
            <p:cNvSpPr>
              <a:spLocks noChangeShapeType="1"/>
            </p:cNvSpPr>
            <p:nvPr/>
          </p:nvSpPr>
          <p:spPr bwMode="auto">
            <a:xfrm flipV="1">
              <a:off x="48609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71" name="Line 293"/>
            <p:cNvSpPr>
              <a:spLocks noChangeShapeType="1"/>
            </p:cNvSpPr>
            <p:nvPr/>
          </p:nvSpPr>
          <p:spPr bwMode="auto">
            <a:xfrm flipV="1">
              <a:off x="48815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72" name="Line 294"/>
            <p:cNvSpPr>
              <a:spLocks noChangeShapeType="1"/>
            </p:cNvSpPr>
            <p:nvPr/>
          </p:nvSpPr>
          <p:spPr bwMode="auto">
            <a:xfrm flipV="1">
              <a:off x="49037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73" name="Line 295"/>
            <p:cNvSpPr>
              <a:spLocks noChangeShapeType="1"/>
            </p:cNvSpPr>
            <p:nvPr/>
          </p:nvSpPr>
          <p:spPr bwMode="auto">
            <a:xfrm flipV="1">
              <a:off x="49149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74" name="Line 296"/>
            <p:cNvSpPr>
              <a:spLocks noChangeShapeType="1"/>
            </p:cNvSpPr>
            <p:nvPr/>
          </p:nvSpPr>
          <p:spPr bwMode="auto">
            <a:xfrm flipV="1">
              <a:off x="49260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75" name="Line 297"/>
            <p:cNvSpPr>
              <a:spLocks noChangeShapeType="1"/>
            </p:cNvSpPr>
            <p:nvPr/>
          </p:nvSpPr>
          <p:spPr bwMode="auto">
            <a:xfrm flipV="1">
              <a:off x="49514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76" name="Line 298"/>
            <p:cNvSpPr>
              <a:spLocks noChangeShapeType="1"/>
            </p:cNvSpPr>
            <p:nvPr/>
          </p:nvSpPr>
          <p:spPr bwMode="auto">
            <a:xfrm flipV="1">
              <a:off x="49625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77" name="Line 299"/>
            <p:cNvSpPr>
              <a:spLocks noChangeShapeType="1"/>
            </p:cNvSpPr>
            <p:nvPr/>
          </p:nvSpPr>
          <p:spPr bwMode="auto">
            <a:xfrm flipV="1">
              <a:off x="49847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78" name="Line 300"/>
            <p:cNvSpPr>
              <a:spLocks noChangeShapeType="1"/>
            </p:cNvSpPr>
            <p:nvPr/>
          </p:nvSpPr>
          <p:spPr bwMode="auto">
            <a:xfrm flipV="1">
              <a:off x="49958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79" name="Line 301"/>
            <p:cNvSpPr>
              <a:spLocks noChangeShapeType="1"/>
            </p:cNvSpPr>
            <p:nvPr/>
          </p:nvSpPr>
          <p:spPr bwMode="auto">
            <a:xfrm flipV="1">
              <a:off x="50180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80" name="Line 302"/>
            <p:cNvSpPr>
              <a:spLocks noChangeShapeType="1"/>
            </p:cNvSpPr>
            <p:nvPr/>
          </p:nvSpPr>
          <p:spPr bwMode="auto">
            <a:xfrm flipV="1">
              <a:off x="50530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81" name="Line 303"/>
            <p:cNvSpPr>
              <a:spLocks noChangeShapeType="1"/>
            </p:cNvSpPr>
            <p:nvPr/>
          </p:nvSpPr>
          <p:spPr bwMode="auto">
            <a:xfrm flipV="1">
              <a:off x="50641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82" name="Line 304"/>
            <p:cNvSpPr>
              <a:spLocks noChangeShapeType="1"/>
            </p:cNvSpPr>
            <p:nvPr/>
          </p:nvSpPr>
          <p:spPr bwMode="auto">
            <a:xfrm flipV="1">
              <a:off x="50752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83" name="Line 305"/>
            <p:cNvSpPr>
              <a:spLocks noChangeShapeType="1"/>
            </p:cNvSpPr>
            <p:nvPr/>
          </p:nvSpPr>
          <p:spPr bwMode="auto">
            <a:xfrm flipV="1">
              <a:off x="50863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84" name="Line 306"/>
            <p:cNvSpPr>
              <a:spLocks noChangeShapeType="1"/>
            </p:cNvSpPr>
            <p:nvPr/>
          </p:nvSpPr>
          <p:spPr bwMode="auto">
            <a:xfrm flipV="1">
              <a:off x="50990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85" name="Line 307"/>
            <p:cNvSpPr>
              <a:spLocks noChangeShapeType="1"/>
            </p:cNvSpPr>
            <p:nvPr/>
          </p:nvSpPr>
          <p:spPr bwMode="auto">
            <a:xfrm flipV="1">
              <a:off x="51101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86" name="Line 308"/>
            <p:cNvSpPr>
              <a:spLocks noChangeShapeType="1"/>
            </p:cNvSpPr>
            <p:nvPr/>
          </p:nvSpPr>
          <p:spPr bwMode="auto">
            <a:xfrm flipV="1">
              <a:off x="512127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87" name="Line 309"/>
            <p:cNvSpPr>
              <a:spLocks noChangeShapeType="1"/>
            </p:cNvSpPr>
            <p:nvPr/>
          </p:nvSpPr>
          <p:spPr bwMode="auto">
            <a:xfrm flipV="1">
              <a:off x="51323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88" name="Line 310"/>
            <p:cNvSpPr>
              <a:spLocks noChangeShapeType="1"/>
            </p:cNvSpPr>
            <p:nvPr/>
          </p:nvSpPr>
          <p:spPr bwMode="auto">
            <a:xfrm flipV="1">
              <a:off x="5143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89" name="Line 311"/>
            <p:cNvSpPr>
              <a:spLocks noChangeShapeType="1"/>
            </p:cNvSpPr>
            <p:nvPr/>
          </p:nvSpPr>
          <p:spPr bwMode="auto">
            <a:xfrm flipV="1">
              <a:off x="51562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90" name="Line 312"/>
            <p:cNvSpPr>
              <a:spLocks noChangeShapeType="1"/>
            </p:cNvSpPr>
            <p:nvPr/>
          </p:nvSpPr>
          <p:spPr bwMode="auto">
            <a:xfrm flipV="1">
              <a:off x="51673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91" name="Line 313"/>
            <p:cNvSpPr>
              <a:spLocks noChangeShapeType="1"/>
            </p:cNvSpPr>
            <p:nvPr/>
          </p:nvSpPr>
          <p:spPr bwMode="auto">
            <a:xfrm flipV="1">
              <a:off x="51784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92" name="Line 314"/>
            <p:cNvSpPr>
              <a:spLocks noChangeShapeType="1"/>
            </p:cNvSpPr>
            <p:nvPr/>
          </p:nvSpPr>
          <p:spPr bwMode="auto">
            <a:xfrm flipV="1">
              <a:off x="51895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93" name="Line 315"/>
            <p:cNvSpPr>
              <a:spLocks noChangeShapeType="1"/>
            </p:cNvSpPr>
            <p:nvPr/>
          </p:nvSpPr>
          <p:spPr bwMode="auto">
            <a:xfrm flipV="1">
              <a:off x="52466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94" name="Line 316"/>
            <p:cNvSpPr>
              <a:spLocks noChangeShapeType="1"/>
            </p:cNvSpPr>
            <p:nvPr/>
          </p:nvSpPr>
          <p:spPr bwMode="auto">
            <a:xfrm flipV="1">
              <a:off x="5257800" y="5873750"/>
              <a:ext cx="0" cy="1285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95" name="Line 317"/>
            <p:cNvSpPr>
              <a:spLocks noChangeShapeType="1"/>
            </p:cNvSpPr>
            <p:nvPr/>
          </p:nvSpPr>
          <p:spPr bwMode="auto">
            <a:xfrm flipV="1">
              <a:off x="5270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96" name="Line 318"/>
            <p:cNvSpPr>
              <a:spLocks noChangeShapeType="1"/>
            </p:cNvSpPr>
            <p:nvPr/>
          </p:nvSpPr>
          <p:spPr bwMode="auto">
            <a:xfrm flipV="1">
              <a:off x="52927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97" name="Line 319"/>
            <p:cNvSpPr>
              <a:spLocks noChangeShapeType="1"/>
            </p:cNvSpPr>
            <p:nvPr/>
          </p:nvSpPr>
          <p:spPr bwMode="auto">
            <a:xfrm flipV="1">
              <a:off x="53038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98" name="Line 320"/>
            <p:cNvSpPr>
              <a:spLocks noChangeShapeType="1"/>
            </p:cNvSpPr>
            <p:nvPr/>
          </p:nvSpPr>
          <p:spPr bwMode="auto">
            <a:xfrm flipV="1">
              <a:off x="53260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599" name="Line 321"/>
            <p:cNvSpPr>
              <a:spLocks noChangeShapeType="1"/>
            </p:cNvSpPr>
            <p:nvPr/>
          </p:nvSpPr>
          <p:spPr bwMode="auto">
            <a:xfrm flipV="1">
              <a:off x="53371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00" name="Line 322"/>
            <p:cNvSpPr>
              <a:spLocks noChangeShapeType="1"/>
            </p:cNvSpPr>
            <p:nvPr/>
          </p:nvSpPr>
          <p:spPr bwMode="auto">
            <a:xfrm flipV="1">
              <a:off x="53609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01" name="Line 323"/>
            <p:cNvSpPr>
              <a:spLocks noChangeShapeType="1"/>
            </p:cNvSpPr>
            <p:nvPr/>
          </p:nvSpPr>
          <p:spPr bwMode="auto">
            <a:xfrm flipV="1">
              <a:off x="53705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02" name="Line 324"/>
            <p:cNvSpPr>
              <a:spLocks noChangeShapeType="1"/>
            </p:cNvSpPr>
            <p:nvPr/>
          </p:nvSpPr>
          <p:spPr bwMode="auto">
            <a:xfrm flipV="1">
              <a:off x="5381625" y="3014663"/>
              <a:ext cx="0" cy="298767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03" name="Line 325"/>
            <p:cNvSpPr>
              <a:spLocks noChangeShapeType="1"/>
            </p:cNvSpPr>
            <p:nvPr/>
          </p:nvSpPr>
          <p:spPr bwMode="auto">
            <a:xfrm flipV="1">
              <a:off x="5394325" y="4911725"/>
              <a:ext cx="0" cy="109061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04" name="Line 326"/>
            <p:cNvSpPr>
              <a:spLocks noChangeShapeType="1"/>
            </p:cNvSpPr>
            <p:nvPr/>
          </p:nvSpPr>
          <p:spPr bwMode="auto">
            <a:xfrm flipV="1">
              <a:off x="5407025" y="5845175"/>
              <a:ext cx="0" cy="157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05" name="Line 327"/>
            <p:cNvSpPr>
              <a:spLocks noChangeShapeType="1"/>
            </p:cNvSpPr>
            <p:nvPr/>
          </p:nvSpPr>
          <p:spPr bwMode="auto">
            <a:xfrm flipV="1">
              <a:off x="54181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06" name="Line 328"/>
            <p:cNvSpPr>
              <a:spLocks noChangeShapeType="1"/>
            </p:cNvSpPr>
            <p:nvPr/>
          </p:nvSpPr>
          <p:spPr bwMode="auto">
            <a:xfrm flipV="1">
              <a:off x="54625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07" name="Line 329"/>
            <p:cNvSpPr>
              <a:spLocks noChangeShapeType="1"/>
            </p:cNvSpPr>
            <p:nvPr/>
          </p:nvSpPr>
          <p:spPr bwMode="auto">
            <a:xfrm flipV="1">
              <a:off x="54752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08" name="Line 330"/>
            <p:cNvSpPr>
              <a:spLocks noChangeShapeType="1"/>
            </p:cNvSpPr>
            <p:nvPr/>
          </p:nvSpPr>
          <p:spPr bwMode="auto">
            <a:xfrm flipV="1">
              <a:off x="54848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09" name="Line 331"/>
            <p:cNvSpPr>
              <a:spLocks noChangeShapeType="1"/>
            </p:cNvSpPr>
            <p:nvPr/>
          </p:nvSpPr>
          <p:spPr bwMode="auto">
            <a:xfrm flipV="1">
              <a:off x="5497513" y="5922963"/>
              <a:ext cx="0" cy="7937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10" name="Line 332"/>
            <p:cNvSpPr>
              <a:spLocks noChangeShapeType="1"/>
            </p:cNvSpPr>
            <p:nvPr/>
          </p:nvSpPr>
          <p:spPr bwMode="auto">
            <a:xfrm flipV="1">
              <a:off x="5508625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11" name="Line 333"/>
            <p:cNvSpPr>
              <a:spLocks noChangeShapeType="1"/>
            </p:cNvSpPr>
            <p:nvPr/>
          </p:nvSpPr>
          <p:spPr bwMode="auto">
            <a:xfrm flipV="1">
              <a:off x="5519738" y="5962650"/>
              <a:ext cx="0" cy="396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12" name="Line 334"/>
            <p:cNvSpPr>
              <a:spLocks noChangeShapeType="1"/>
            </p:cNvSpPr>
            <p:nvPr/>
          </p:nvSpPr>
          <p:spPr bwMode="auto">
            <a:xfrm flipV="1">
              <a:off x="55530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13" name="Line 335"/>
            <p:cNvSpPr>
              <a:spLocks noChangeShapeType="1"/>
            </p:cNvSpPr>
            <p:nvPr/>
          </p:nvSpPr>
          <p:spPr bwMode="auto">
            <a:xfrm flipV="1">
              <a:off x="55991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14" name="Line 336"/>
            <p:cNvSpPr>
              <a:spLocks noChangeShapeType="1"/>
            </p:cNvSpPr>
            <p:nvPr/>
          </p:nvSpPr>
          <p:spPr bwMode="auto">
            <a:xfrm flipV="1">
              <a:off x="56118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15" name="Line 337"/>
            <p:cNvSpPr>
              <a:spLocks noChangeShapeType="1"/>
            </p:cNvSpPr>
            <p:nvPr/>
          </p:nvSpPr>
          <p:spPr bwMode="auto">
            <a:xfrm flipV="1">
              <a:off x="56340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16" name="Line 338"/>
            <p:cNvSpPr>
              <a:spLocks noChangeShapeType="1"/>
            </p:cNvSpPr>
            <p:nvPr/>
          </p:nvSpPr>
          <p:spPr bwMode="auto">
            <a:xfrm flipV="1">
              <a:off x="56673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17" name="Line 339"/>
            <p:cNvSpPr>
              <a:spLocks noChangeShapeType="1"/>
            </p:cNvSpPr>
            <p:nvPr/>
          </p:nvSpPr>
          <p:spPr bwMode="auto">
            <a:xfrm flipV="1">
              <a:off x="56784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18" name="Line 340"/>
            <p:cNvSpPr>
              <a:spLocks noChangeShapeType="1"/>
            </p:cNvSpPr>
            <p:nvPr/>
          </p:nvSpPr>
          <p:spPr bwMode="auto">
            <a:xfrm flipV="1">
              <a:off x="57261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19" name="Line 341"/>
            <p:cNvSpPr>
              <a:spLocks noChangeShapeType="1"/>
            </p:cNvSpPr>
            <p:nvPr/>
          </p:nvSpPr>
          <p:spPr bwMode="auto">
            <a:xfrm flipV="1">
              <a:off x="57372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20" name="Line 342"/>
            <p:cNvSpPr>
              <a:spLocks noChangeShapeType="1"/>
            </p:cNvSpPr>
            <p:nvPr/>
          </p:nvSpPr>
          <p:spPr bwMode="auto">
            <a:xfrm flipV="1">
              <a:off x="57483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21" name="Line 343"/>
            <p:cNvSpPr>
              <a:spLocks noChangeShapeType="1"/>
            </p:cNvSpPr>
            <p:nvPr/>
          </p:nvSpPr>
          <p:spPr bwMode="auto">
            <a:xfrm flipV="1">
              <a:off x="57610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22" name="Line 344"/>
            <p:cNvSpPr>
              <a:spLocks noChangeShapeType="1"/>
            </p:cNvSpPr>
            <p:nvPr/>
          </p:nvSpPr>
          <p:spPr bwMode="auto">
            <a:xfrm flipV="1">
              <a:off x="57705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23" name="Line 345"/>
            <p:cNvSpPr>
              <a:spLocks noChangeShapeType="1"/>
            </p:cNvSpPr>
            <p:nvPr/>
          </p:nvSpPr>
          <p:spPr bwMode="auto">
            <a:xfrm flipV="1">
              <a:off x="58150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24" name="Line 346"/>
            <p:cNvSpPr>
              <a:spLocks noChangeShapeType="1"/>
            </p:cNvSpPr>
            <p:nvPr/>
          </p:nvSpPr>
          <p:spPr bwMode="auto">
            <a:xfrm flipV="1">
              <a:off x="58372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25" name="Line 347"/>
            <p:cNvSpPr>
              <a:spLocks noChangeShapeType="1"/>
            </p:cNvSpPr>
            <p:nvPr/>
          </p:nvSpPr>
          <p:spPr bwMode="auto">
            <a:xfrm flipV="1">
              <a:off x="58610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26" name="Line 348"/>
            <p:cNvSpPr>
              <a:spLocks noChangeShapeType="1"/>
            </p:cNvSpPr>
            <p:nvPr/>
          </p:nvSpPr>
          <p:spPr bwMode="auto">
            <a:xfrm flipV="1">
              <a:off x="58959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27" name="Line 349"/>
            <p:cNvSpPr>
              <a:spLocks noChangeShapeType="1"/>
            </p:cNvSpPr>
            <p:nvPr/>
          </p:nvSpPr>
          <p:spPr bwMode="auto">
            <a:xfrm flipV="1">
              <a:off x="59404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28" name="Line 350"/>
            <p:cNvSpPr>
              <a:spLocks noChangeShapeType="1"/>
            </p:cNvSpPr>
            <p:nvPr/>
          </p:nvSpPr>
          <p:spPr bwMode="auto">
            <a:xfrm flipV="1">
              <a:off x="59531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29" name="Line 351"/>
            <p:cNvSpPr>
              <a:spLocks noChangeShapeType="1"/>
            </p:cNvSpPr>
            <p:nvPr/>
          </p:nvSpPr>
          <p:spPr bwMode="auto">
            <a:xfrm flipV="1">
              <a:off x="59753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30" name="Line 352"/>
            <p:cNvSpPr>
              <a:spLocks noChangeShapeType="1"/>
            </p:cNvSpPr>
            <p:nvPr/>
          </p:nvSpPr>
          <p:spPr bwMode="auto">
            <a:xfrm flipV="1">
              <a:off x="59864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31" name="Line 353"/>
            <p:cNvSpPr>
              <a:spLocks noChangeShapeType="1"/>
            </p:cNvSpPr>
            <p:nvPr/>
          </p:nvSpPr>
          <p:spPr bwMode="auto">
            <a:xfrm flipV="1">
              <a:off x="60086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32" name="Line 354"/>
            <p:cNvSpPr>
              <a:spLocks noChangeShapeType="1"/>
            </p:cNvSpPr>
            <p:nvPr/>
          </p:nvSpPr>
          <p:spPr bwMode="auto">
            <a:xfrm flipV="1">
              <a:off x="6032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33" name="Line 355"/>
            <p:cNvSpPr>
              <a:spLocks noChangeShapeType="1"/>
            </p:cNvSpPr>
            <p:nvPr/>
          </p:nvSpPr>
          <p:spPr bwMode="auto">
            <a:xfrm flipV="1">
              <a:off x="60436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34" name="Line 356"/>
            <p:cNvSpPr>
              <a:spLocks noChangeShapeType="1"/>
            </p:cNvSpPr>
            <p:nvPr/>
          </p:nvSpPr>
          <p:spPr bwMode="auto">
            <a:xfrm flipV="1">
              <a:off x="60547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35" name="Line 357"/>
            <p:cNvSpPr>
              <a:spLocks noChangeShapeType="1"/>
            </p:cNvSpPr>
            <p:nvPr/>
          </p:nvSpPr>
          <p:spPr bwMode="auto">
            <a:xfrm flipV="1">
              <a:off x="60785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36" name="Line 358"/>
            <p:cNvSpPr>
              <a:spLocks noChangeShapeType="1"/>
            </p:cNvSpPr>
            <p:nvPr/>
          </p:nvSpPr>
          <p:spPr bwMode="auto">
            <a:xfrm flipV="1">
              <a:off x="61007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37" name="Line 359"/>
            <p:cNvSpPr>
              <a:spLocks noChangeShapeType="1"/>
            </p:cNvSpPr>
            <p:nvPr/>
          </p:nvSpPr>
          <p:spPr bwMode="auto">
            <a:xfrm flipV="1">
              <a:off x="61118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38" name="Line 360"/>
            <p:cNvSpPr>
              <a:spLocks noChangeShapeType="1"/>
            </p:cNvSpPr>
            <p:nvPr/>
          </p:nvSpPr>
          <p:spPr bwMode="auto">
            <a:xfrm flipV="1">
              <a:off x="61229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39" name="Line 361"/>
            <p:cNvSpPr>
              <a:spLocks noChangeShapeType="1"/>
            </p:cNvSpPr>
            <p:nvPr/>
          </p:nvSpPr>
          <p:spPr bwMode="auto">
            <a:xfrm flipV="1">
              <a:off x="61563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40" name="Line 362"/>
            <p:cNvSpPr>
              <a:spLocks noChangeShapeType="1"/>
            </p:cNvSpPr>
            <p:nvPr/>
          </p:nvSpPr>
          <p:spPr bwMode="auto">
            <a:xfrm flipV="1">
              <a:off x="6167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41" name="Line 363"/>
            <p:cNvSpPr>
              <a:spLocks noChangeShapeType="1"/>
            </p:cNvSpPr>
            <p:nvPr/>
          </p:nvSpPr>
          <p:spPr bwMode="auto">
            <a:xfrm flipV="1">
              <a:off x="6178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42" name="Line 364"/>
            <p:cNvSpPr>
              <a:spLocks noChangeShapeType="1"/>
            </p:cNvSpPr>
            <p:nvPr/>
          </p:nvSpPr>
          <p:spPr bwMode="auto">
            <a:xfrm flipV="1">
              <a:off x="61928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43" name="Line 365"/>
            <p:cNvSpPr>
              <a:spLocks noChangeShapeType="1"/>
            </p:cNvSpPr>
            <p:nvPr/>
          </p:nvSpPr>
          <p:spPr bwMode="auto">
            <a:xfrm flipV="1">
              <a:off x="6203950" y="4027488"/>
              <a:ext cx="0" cy="197485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44" name="Line 366"/>
            <p:cNvSpPr>
              <a:spLocks noChangeShapeType="1"/>
            </p:cNvSpPr>
            <p:nvPr/>
          </p:nvSpPr>
          <p:spPr bwMode="auto">
            <a:xfrm flipV="1">
              <a:off x="6215063" y="5256213"/>
              <a:ext cx="0" cy="7461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45" name="Line 367"/>
            <p:cNvSpPr>
              <a:spLocks noChangeShapeType="1"/>
            </p:cNvSpPr>
            <p:nvPr/>
          </p:nvSpPr>
          <p:spPr bwMode="auto">
            <a:xfrm flipV="1">
              <a:off x="62372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46" name="Line 368"/>
            <p:cNvSpPr>
              <a:spLocks noChangeShapeType="1"/>
            </p:cNvSpPr>
            <p:nvPr/>
          </p:nvSpPr>
          <p:spPr bwMode="auto">
            <a:xfrm flipV="1">
              <a:off x="62817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47" name="Line 369"/>
            <p:cNvSpPr>
              <a:spLocks noChangeShapeType="1"/>
            </p:cNvSpPr>
            <p:nvPr/>
          </p:nvSpPr>
          <p:spPr bwMode="auto">
            <a:xfrm flipV="1">
              <a:off x="6305550" y="5922963"/>
              <a:ext cx="0" cy="793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48" name="Line 370"/>
            <p:cNvSpPr>
              <a:spLocks noChangeShapeType="1"/>
            </p:cNvSpPr>
            <p:nvPr/>
          </p:nvSpPr>
          <p:spPr bwMode="auto">
            <a:xfrm flipV="1">
              <a:off x="631825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49" name="Line 371"/>
            <p:cNvSpPr>
              <a:spLocks noChangeShapeType="1"/>
            </p:cNvSpPr>
            <p:nvPr/>
          </p:nvSpPr>
          <p:spPr bwMode="auto">
            <a:xfrm flipV="1">
              <a:off x="63277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50" name="Line 372"/>
            <p:cNvSpPr>
              <a:spLocks noChangeShapeType="1"/>
            </p:cNvSpPr>
            <p:nvPr/>
          </p:nvSpPr>
          <p:spPr bwMode="auto">
            <a:xfrm flipV="1">
              <a:off x="63754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51" name="Line 373"/>
            <p:cNvSpPr>
              <a:spLocks noChangeShapeType="1"/>
            </p:cNvSpPr>
            <p:nvPr/>
          </p:nvSpPr>
          <p:spPr bwMode="auto">
            <a:xfrm flipV="1">
              <a:off x="6432550" y="5845175"/>
              <a:ext cx="0" cy="15716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52" name="Line 374"/>
            <p:cNvSpPr>
              <a:spLocks noChangeShapeType="1"/>
            </p:cNvSpPr>
            <p:nvPr/>
          </p:nvSpPr>
          <p:spPr bwMode="auto">
            <a:xfrm flipV="1">
              <a:off x="6442075" y="5932488"/>
              <a:ext cx="0" cy="6985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53" name="Line 375"/>
            <p:cNvSpPr>
              <a:spLocks noChangeShapeType="1"/>
            </p:cNvSpPr>
            <p:nvPr/>
          </p:nvSpPr>
          <p:spPr bwMode="auto">
            <a:xfrm flipV="1">
              <a:off x="64531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54" name="Line 376"/>
            <p:cNvSpPr>
              <a:spLocks noChangeShapeType="1"/>
            </p:cNvSpPr>
            <p:nvPr/>
          </p:nvSpPr>
          <p:spPr bwMode="auto">
            <a:xfrm flipV="1">
              <a:off x="65103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55" name="Line 377"/>
            <p:cNvSpPr>
              <a:spLocks noChangeShapeType="1"/>
            </p:cNvSpPr>
            <p:nvPr/>
          </p:nvSpPr>
          <p:spPr bwMode="auto">
            <a:xfrm flipV="1">
              <a:off x="65468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56" name="Line 378"/>
            <p:cNvSpPr>
              <a:spLocks noChangeShapeType="1"/>
            </p:cNvSpPr>
            <p:nvPr/>
          </p:nvSpPr>
          <p:spPr bwMode="auto">
            <a:xfrm flipV="1">
              <a:off x="65674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57" name="Line 379"/>
            <p:cNvSpPr>
              <a:spLocks noChangeShapeType="1"/>
            </p:cNvSpPr>
            <p:nvPr/>
          </p:nvSpPr>
          <p:spPr bwMode="auto">
            <a:xfrm flipV="1">
              <a:off x="66008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58" name="Line 380"/>
            <p:cNvSpPr>
              <a:spLocks noChangeShapeType="1"/>
            </p:cNvSpPr>
            <p:nvPr/>
          </p:nvSpPr>
          <p:spPr bwMode="auto">
            <a:xfrm flipV="1">
              <a:off x="66341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59" name="Line 381"/>
            <p:cNvSpPr>
              <a:spLocks noChangeShapeType="1"/>
            </p:cNvSpPr>
            <p:nvPr/>
          </p:nvSpPr>
          <p:spPr bwMode="auto">
            <a:xfrm flipV="1">
              <a:off x="66611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60" name="Line 382"/>
            <p:cNvSpPr>
              <a:spLocks noChangeShapeType="1"/>
            </p:cNvSpPr>
            <p:nvPr/>
          </p:nvSpPr>
          <p:spPr bwMode="auto">
            <a:xfrm flipV="1">
              <a:off x="66706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61" name="Line 383"/>
            <p:cNvSpPr>
              <a:spLocks noChangeShapeType="1"/>
            </p:cNvSpPr>
            <p:nvPr/>
          </p:nvSpPr>
          <p:spPr bwMode="auto">
            <a:xfrm flipV="1">
              <a:off x="66817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62" name="Line 384"/>
            <p:cNvSpPr>
              <a:spLocks noChangeShapeType="1"/>
            </p:cNvSpPr>
            <p:nvPr/>
          </p:nvSpPr>
          <p:spPr bwMode="auto">
            <a:xfrm flipV="1">
              <a:off x="67040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63" name="Line 385"/>
            <p:cNvSpPr>
              <a:spLocks noChangeShapeType="1"/>
            </p:cNvSpPr>
            <p:nvPr/>
          </p:nvSpPr>
          <p:spPr bwMode="auto">
            <a:xfrm flipV="1">
              <a:off x="67262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64" name="Line 386"/>
            <p:cNvSpPr>
              <a:spLocks noChangeShapeType="1"/>
            </p:cNvSpPr>
            <p:nvPr/>
          </p:nvSpPr>
          <p:spPr bwMode="auto">
            <a:xfrm flipV="1">
              <a:off x="6794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65" name="Line 387"/>
            <p:cNvSpPr>
              <a:spLocks noChangeShapeType="1"/>
            </p:cNvSpPr>
            <p:nvPr/>
          </p:nvSpPr>
          <p:spPr bwMode="auto">
            <a:xfrm flipV="1">
              <a:off x="68056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66" name="Line 388"/>
            <p:cNvSpPr>
              <a:spLocks noChangeShapeType="1"/>
            </p:cNvSpPr>
            <p:nvPr/>
          </p:nvSpPr>
          <p:spPr bwMode="auto">
            <a:xfrm flipV="1">
              <a:off x="68183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67" name="Line 389"/>
            <p:cNvSpPr>
              <a:spLocks noChangeShapeType="1"/>
            </p:cNvSpPr>
            <p:nvPr/>
          </p:nvSpPr>
          <p:spPr bwMode="auto">
            <a:xfrm flipV="1">
              <a:off x="68294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68" name="Line 390"/>
            <p:cNvSpPr>
              <a:spLocks noChangeShapeType="1"/>
            </p:cNvSpPr>
            <p:nvPr/>
          </p:nvSpPr>
          <p:spPr bwMode="auto">
            <a:xfrm flipV="1">
              <a:off x="69199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69" name="Line 391"/>
            <p:cNvSpPr>
              <a:spLocks noChangeShapeType="1"/>
            </p:cNvSpPr>
            <p:nvPr/>
          </p:nvSpPr>
          <p:spPr bwMode="auto">
            <a:xfrm flipV="1">
              <a:off x="69326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70" name="Line 392"/>
            <p:cNvSpPr>
              <a:spLocks noChangeShapeType="1"/>
            </p:cNvSpPr>
            <p:nvPr/>
          </p:nvSpPr>
          <p:spPr bwMode="auto">
            <a:xfrm flipV="1">
              <a:off x="69897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71" name="Line 393"/>
            <p:cNvSpPr>
              <a:spLocks noChangeShapeType="1"/>
            </p:cNvSpPr>
            <p:nvPr/>
          </p:nvSpPr>
          <p:spPr bwMode="auto">
            <a:xfrm flipV="1">
              <a:off x="700087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72" name="Line 394"/>
            <p:cNvSpPr>
              <a:spLocks noChangeShapeType="1"/>
            </p:cNvSpPr>
            <p:nvPr/>
          </p:nvSpPr>
          <p:spPr bwMode="auto">
            <a:xfrm flipV="1">
              <a:off x="70119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73" name="Line 395"/>
            <p:cNvSpPr>
              <a:spLocks noChangeShapeType="1"/>
            </p:cNvSpPr>
            <p:nvPr/>
          </p:nvSpPr>
          <p:spPr bwMode="auto">
            <a:xfrm flipV="1">
              <a:off x="70342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74" name="Line 396"/>
            <p:cNvSpPr>
              <a:spLocks noChangeShapeType="1"/>
            </p:cNvSpPr>
            <p:nvPr/>
          </p:nvSpPr>
          <p:spPr bwMode="auto">
            <a:xfrm flipV="1">
              <a:off x="70469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75" name="Line 397"/>
            <p:cNvSpPr>
              <a:spLocks noChangeShapeType="1"/>
            </p:cNvSpPr>
            <p:nvPr/>
          </p:nvSpPr>
          <p:spPr bwMode="auto">
            <a:xfrm flipV="1">
              <a:off x="7056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76" name="Line 398"/>
            <p:cNvSpPr>
              <a:spLocks noChangeShapeType="1"/>
            </p:cNvSpPr>
            <p:nvPr/>
          </p:nvSpPr>
          <p:spPr bwMode="auto">
            <a:xfrm flipV="1">
              <a:off x="706755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77" name="Line 399"/>
            <p:cNvSpPr>
              <a:spLocks noChangeShapeType="1"/>
            </p:cNvSpPr>
            <p:nvPr/>
          </p:nvSpPr>
          <p:spPr bwMode="auto">
            <a:xfrm flipV="1">
              <a:off x="71040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78" name="Line 400"/>
            <p:cNvSpPr>
              <a:spLocks noChangeShapeType="1"/>
            </p:cNvSpPr>
            <p:nvPr/>
          </p:nvSpPr>
          <p:spPr bwMode="auto">
            <a:xfrm flipV="1">
              <a:off x="7126288" y="5932488"/>
              <a:ext cx="0" cy="6985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79" name="Line 401"/>
            <p:cNvSpPr>
              <a:spLocks noChangeShapeType="1"/>
            </p:cNvSpPr>
            <p:nvPr/>
          </p:nvSpPr>
          <p:spPr bwMode="auto">
            <a:xfrm flipV="1">
              <a:off x="71374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80" name="Line 402"/>
            <p:cNvSpPr>
              <a:spLocks noChangeShapeType="1"/>
            </p:cNvSpPr>
            <p:nvPr/>
          </p:nvSpPr>
          <p:spPr bwMode="auto">
            <a:xfrm flipV="1">
              <a:off x="71485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81" name="Line 403"/>
            <p:cNvSpPr>
              <a:spLocks noChangeShapeType="1"/>
            </p:cNvSpPr>
            <p:nvPr/>
          </p:nvSpPr>
          <p:spPr bwMode="auto">
            <a:xfrm flipV="1">
              <a:off x="72183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82" name="Line 404"/>
            <p:cNvSpPr>
              <a:spLocks noChangeShapeType="1"/>
            </p:cNvSpPr>
            <p:nvPr/>
          </p:nvSpPr>
          <p:spPr bwMode="auto">
            <a:xfrm flipV="1">
              <a:off x="72278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83" name="Line 405"/>
            <p:cNvSpPr>
              <a:spLocks noChangeShapeType="1"/>
            </p:cNvSpPr>
            <p:nvPr/>
          </p:nvSpPr>
          <p:spPr bwMode="auto">
            <a:xfrm flipV="1">
              <a:off x="72390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84" name="Line 406"/>
            <p:cNvSpPr>
              <a:spLocks noChangeShapeType="1"/>
            </p:cNvSpPr>
            <p:nvPr/>
          </p:nvSpPr>
          <p:spPr bwMode="auto">
            <a:xfrm flipV="1">
              <a:off x="7250113" y="5775325"/>
              <a:ext cx="0" cy="22701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85" name="Line 407"/>
            <p:cNvSpPr>
              <a:spLocks noChangeShapeType="1"/>
            </p:cNvSpPr>
            <p:nvPr/>
          </p:nvSpPr>
          <p:spPr bwMode="auto">
            <a:xfrm flipV="1">
              <a:off x="7261225" y="5873750"/>
              <a:ext cx="0" cy="1285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86" name="Line 408"/>
            <p:cNvSpPr>
              <a:spLocks noChangeShapeType="1"/>
            </p:cNvSpPr>
            <p:nvPr/>
          </p:nvSpPr>
          <p:spPr bwMode="auto">
            <a:xfrm flipV="1">
              <a:off x="7272338" y="5892800"/>
              <a:ext cx="0" cy="1095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87" name="Line 409"/>
            <p:cNvSpPr>
              <a:spLocks noChangeShapeType="1"/>
            </p:cNvSpPr>
            <p:nvPr/>
          </p:nvSpPr>
          <p:spPr bwMode="auto">
            <a:xfrm flipV="1">
              <a:off x="72850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88" name="Line 410"/>
            <p:cNvSpPr>
              <a:spLocks noChangeShapeType="1"/>
            </p:cNvSpPr>
            <p:nvPr/>
          </p:nvSpPr>
          <p:spPr bwMode="auto">
            <a:xfrm flipV="1">
              <a:off x="73644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89" name="Line 411"/>
            <p:cNvSpPr>
              <a:spLocks noChangeShapeType="1"/>
            </p:cNvSpPr>
            <p:nvPr/>
          </p:nvSpPr>
          <p:spPr bwMode="auto">
            <a:xfrm flipV="1">
              <a:off x="73755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90" name="Line 412"/>
            <p:cNvSpPr>
              <a:spLocks noChangeShapeType="1"/>
            </p:cNvSpPr>
            <p:nvPr/>
          </p:nvSpPr>
          <p:spPr bwMode="auto">
            <a:xfrm flipV="1">
              <a:off x="73866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91" name="Line 413"/>
            <p:cNvSpPr>
              <a:spLocks noChangeShapeType="1"/>
            </p:cNvSpPr>
            <p:nvPr/>
          </p:nvSpPr>
          <p:spPr bwMode="auto">
            <a:xfrm flipV="1">
              <a:off x="74326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92" name="Line 414"/>
            <p:cNvSpPr>
              <a:spLocks noChangeShapeType="1"/>
            </p:cNvSpPr>
            <p:nvPr/>
          </p:nvSpPr>
          <p:spPr bwMode="auto">
            <a:xfrm flipV="1">
              <a:off x="7683500" y="5951538"/>
              <a:ext cx="0" cy="508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93" name="Line 415"/>
            <p:cNvSpPr>
              <a:spLocks noChangeShapeType="1"/>
            </p:cNvSpPr>
            <p:nvPr/>
          </p:nvSpPr>
          <p:spPr bwMode="auto">
            <a:xfrm flipV="1">
              <a:off x="7694613" y="5981700"/>
              <a:ext cx="0" cy="206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94" name="Line 416"/>
            <p:cNvSpPr>
              <a:spLocks noChangeShapeType="1"/>
            </p:cNvSpPr>
            <p:nvPr/>
          </p:nvSpPr>
          <p:spPr bwMode="auto">
            <a:xfrm flipV="1">
              <a:off x="77628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95" name="Line 417"/>
            <p:cNvSpPr>
              <a:spLocks noChangeShapeType="1"/>
            </p:cNvSpPr>
            <p:nvPr/>
          </p:nvSpPr>
          <p:spPr bwMode="auto">
            <a:xfrm flipV="1">
              <a:off x="77866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96" name="Line 418"/>
            <p:cNvSpPr>
              <a:spLocks noChangeShapeType="1"/>
            </p:cNvSpPr>
            <p:nvPr/>
          </p:nvSpPr>
          <p:spPr bwMode="auto">
            <a:xfrm flipV="1">
              <a:off x="80581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97" name="Line 419"/>
            <p:cNvSpPr>
              <a:spLocks noChangeShapeType="1"/>
            </p:cNvSpPr>
            <p:nvPr/>
          </p:nvSpPr>
          <p:spPr bwMode="auto">
            <a:xfrm flipV="1">
              <a:off x="81724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98" name="Line 420"/>
            <p:cNvSpPr>
              <a:spLocks noChangeShapeType="1"/>
            </p:cNvSpPr>
            <p:nvPr/>
          </p:nvSpPr>
          <p:spPr bwMode="auto">
            <a:xfrm flipV="1">
              <a:off x="82756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699" name="Line 421"/>
            <p:cNvSpPr>
              <a:spLocks noChangeShapeType="1"/>
            </p:cNvSpPr>
            <p:nvPr/>
          </p:nvSpPr>
          <p:spPr bwMode="auto">
            <a:xfrm flipV="1">
              <a:off x="85137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700" name="Line 422"/>
            <p:cNvSpPr>
              <a:spLocks noChangeShapeType="1"/>
            </p:cNvSpPr>
            <p:nvPr/>
          </p:nvSpPr>
          <p:spPr bwMode="auto">
            <a:xfrm>
              <a:off x="5292725" y="6016625"/>
              <a:ext cx="0" cy="809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701" name="Line 423"/>
            <p:cNvSpPr>
              <a:spLocks noChangeShapeType="1"/>
            </p:cNvSpPr>
            <p:nvPr/>
          </p:nvSpPr>
          <p:spPr bwMode="auto">
            <a:xfrm>
              <a:off x="3492500" y="6016625"/>
              <a:ext cx="0" cy="809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702" name="Line 424"/>
            <p:cNvSpPr>
              <a:spLocks noChangeShapeType="1"/>
            </p:cNvSpPr>
            <p:nvPr/>
          </p:nvSpPr>
          <p:spPr bwMode="auto">
            <a:xfrm>
              <a:off x="1684338" y="6016625"/>
              <a:ext cx="0" cy="809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703" name="Line 425"/>
            <p:cNvSpPr>
              <a:spLocks noChangeShapeType="1"/>
            </p:cNvSpPr>
            <p:nvPr/>
          </p:nvSpPr>
          <p:spPr bwMode="auto">
            <a:xfrm>
              <a:off x="1033463" y="6010275"/>
              <a:ext cx="0" cy="2381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704" name="Line 426"/>
            <p:cNvSpPr>
              <a:spLocks noChangeShapeType="1"/>
            </p:cNvSpPr>
            <p:nvPr/>
          </p:nvSpPr>
          <p:spPr bwMode="auto">
            <a:xfrm>
              <a:off x="7100888" y="6016625"/>
              <a:ext cx="0" cy="809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705" name="Line 427"/>
            <p:cNvSpPr>
              <a:spLocks noChangeShapeType="1"/>
            </p:cNvSpPr>
            <p:nvPr/>
          </p:nvSpPr>
          <p:spPr bwMode="auto">
            <a:xfrm>
              <a:off x="828675" y="3028950"/>
              <a:ext cx="204787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706" name="Line 428"/>
            <p:cNvSpPr>
              <a:spLocks noChangeShapeType="1"/>
            </p:cNvSpPr>
            <p:nvPr/>
          </p:nvSpPr>
          <p:spPr bwMode="auto">
            <a:xfrm>
              <a:off x="812800" y="6019800"/>
              <a:ext cx="206375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707" name="Line 429"/>
            <p:cNvSpPr>
              <a:spLocks noChangeShapeType="1"/>
            </p:cNvSpPr>
            <p:nvPr/>
          </p:nvSpPr>
          <p:spPr bwMode="auto">
            <a:xfrm>
              <a:off x="1035050" y="5972175"/>
              <a:ext cx="0" cy="1349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708" name="Line 430"/>
            <p:cNvSpPr>
              <a:spLocks noChangeShapeType="1"/>
            </p:cNvSpPr>
            <p:nvPr/>
          </p:nvSpPr>
          <p:spPr bwMode="auto">
            <a:xfrm>
              <a:off x="1022350" y="6019800"/>
              <a:ext cx="80137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709" name="Line 431"/>
            <p:cNvSpPr>
              <a:spLocks noChangeShapeType="1"/>
            </p:cNvSpPr>
            <p:nvPr/>
          </p:nvSpPr>
          <p:spPr bwMode="auto">
            <a:xfrm flipV="1">
              <a:off x="1035050" y="3033713"/>
              <a:ext cx="0" cy="30067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3710" name="Rectangle 432"/>
            <p:cNvSpPr>
              <a:spLocks noChangeArrowheads="1"/>
            </p:cNvSpPr>
            <p:nvPr/>
          </p:nvSpPr>
          <p:spPr bwMode="auto">
            <a:xfrm rot="-5400000">
              <a:off x="-493403" y="4451615"/>
              <a:ext cx="2247282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600" b="0">
                  <a:solidFill>
                    <a:srgbClr val="FFFFFF"/>
                  </a:solidFill>
                  <a:latin typeface="Arial" charset="0"/>
                </a:rPr>
                <a:t>% Relative Abundance</a:t>
              </a:r>
            </a:p>
          </p:txBody>
        </p:sp>
        <p:sp>
          <p:nvSpPr>
            <p:cNvPr id="13711" name="Rectangle 433"/>
            <p:cNvSpPr>
              <a:spLocks noChangeArrowheads="1"/>
            </p:cNvSpPr>
            <p:nvPr/>
          </p:nvSpPr>
          <p:spPr bwMode="auto">
            <a:xfrm>
              <a:off x="300038" y="2916238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100</a:t>
              </a:r>
            </a:p>
          </p:txBody>
        </p:sp>
        <p:sp>
          <p:nvSpPr>
            <p:cNvPr id="13712" name="Rectangle 434"/>
            <p:cNvSpPr>
              <a:spLocks noChangeArrowheads="1"/>
            </p:cNvSpPr>
            <p:nvPr/>
          </p:nvSpPr>
          <p:spPr bwMode="auto">
            <a:xfrm>
              <a:off x="490538" y="5888038"/>
              <a:ext cx="31273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13713" name="Rectangle 435"/>
            <p:cNvSpPr>
              <a:spLocks noChangeArrowheads="1"/>
            </p:cNvSpPr>
            <p:nvPr/>
          </p:nvSpPr>
          <p:spPr bwMode="auto">
            <a:xfrm>
              <a:off x="1335088" y="6108700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250</a:t>
              </a:r>
            </a:p>
          </p:txBody>
        </p:sp>
        <p:sp>
          <p:nvSpPr>
            <p:cNvPr id="13714" name="Rectangle 436"/>
            <p:cNvSpPr>
              <a:spLocks noChangeArrowheads="1"/>
            </p:cNvSpPr>
            <p:nvPr/>
          </p:nvSpPr>
          <p:spPr bwMode="auto">
            <a:xfrm>
              <a:off x="3143250" y="6108700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500</a:t>
              </a:r>
            </a:p>
          </p:txBody>
        </p:sp>
        <p:sp>
          <p:nvSpPr>
            <p:cNvPr id="13715" name="Rectangle 437"/>
            <p:cNvSpPr>
              <a:spLocks noChangeArrowheads="1"/>
            </p:cNvSpPr>
            <p:nvPr/>
          </p:nvSpPr>
          <p:spPr bwMode="auto">
            <a:xfrm>
              <a:off x="4941888" y="6108700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750</a:t>
              </a:r>
            </a:p>
          </p:txBody>
        </p:sp>
        <p:sp>
          <p:nvSpPr>
            <p:cNvPr id="13716" name="Rectangle 438"/>
            <p:cNvSpPr>
              <a:spLocks noChangeArrowheads="1"/>
            </p:cNvSpPr>
            <p:nvPr/>
          </p:nvSpPr>
          <p:spPr bwMode="auto">
            <a:xfrm>
              <a:off x="6662738" y="6108700"/>
              <a:ext cx="692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1000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What if we do not get good fragmentation?</a:t>
            </a:r>
            <a:endParaRPr lang="en-US" sz="3600" dirty="0"/>
          </a:p>
        </p:txBody>
      </p:sp>
      <p:pic>
        <p:nvPicPr>
          <p:cNvPr id="3" name="Picture 2" descr="YeastPhospho2"/>
          <p:cNvPicPr>
            <a:picLocks noChangeAspect="1" noChangeArrowheads="1"/>
          </p:cNvPicPr>
          <p:nvPr/>
        </p:nvPicPr>
        <p:blipFill>
          <a:blip r:embed="rId2" cstate="print"/>
          <a:srcRect l="5119" t="13333" r="-359" b="52415"/>
          <a:stretch>
            <a:fillRect/>
          </a:stretch>
        </p:blipFill>
        <p:spPr bwMode="auto">
          <a:xfrm>
            <a:off x="685800" y="1066800"/>
            <a:ext cx="8001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eastPhospho2"/>
          <p:cNvPicPr>
            <a:picLocks noChangeAspect="1" noChangeArrowheads="1"/>
          </p:cNvPicPr>
          <p:nvPr/>
        </p:nvPicPr>
        <p:blipFill>
          <a:blip r:embed="rId2" cstate="print"/>
          <a:srcRect l="5119" t="13333" r="-359" b="52415"/>
          <a:stretch>
            <a:fillRect/>
          </a:stretch>
        </p:blipFill>
        <p:spPr bwMode="auto">
          <a:xfrm>
            <a:off x="685800" y="1066800"/>
            <a:ext cx="8001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4562"/>
          </a:xfrm>
        </p:spPr>
        <p:txBody>
          <a:bodyPr/>
          <a:lstStyle/>
          <a:p>
            <a:r>
              <a:rPr lang="en-US" sz="3200" dirty="0" smtClean="0"/>
              <a:t>Try a different mode of dissociation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ETD</a:t>
            </a:r>
            <a:endParaRPr lang="en-US" sz="3600" dirty="0"/>
          </a:p>
        </p:txBody>
      </p:sp>
      <p:pic>
        <p:nvPicPr>
          <p:cNvPr id="3" name="Picture 2" descr="YeastPhospho2"/>
          <p:cNvPicPr>
            <a:picLocks noChangeAspect="1" noChangeArrowheads="1"/>
          </p:cNvPicPr>
          <p:nvPr/>
        </p:nvPicPr>
        <p:blipFill>
          <a:blip r:embed="rId2" cstate="print"/>
          <a:srcRect l="5119" t="13333" b="1111"/>
          <a:stretch>
            <a:fillRect/>
          </a:stretch>
        </p:blipFill>
        <p:spPr bwMode="auto">
          <a:xfrm>
            <a:off x="685800" y="1066800"/>
            <a:ext cx="7970838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ChangeArrowheads="1"/>
          </p:cNvSpPr>
          <p:nvPr/>
        </p:nvSpPr>
        <p:spPr bwMode="auto">
          <a:xfrm>
            <a:off x="228600" y="123825"/>
            <a:ext cx="868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</a:t>
            </a:r>
            <a:r>
              <a:rPr lang="en-US" sz="3200" b="0" dirty="0">
                <a:solidFill>
                  <a:srgbClr val="FFFF00"/>
                </a:solidFill>
                <a:latin typeface="+mj-lt"/>
              </a:rPr>
              <a:t>lectron </a:t>
            </a:r>
            <a:r>
              <a:rPr lang="en-US" sz="3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</a:t>
            </a:r>
            <a:r>
              <a:rPr lang="en-US" sz="3200" b="0" dirty="0">
                <a:solidFill>
                  <a:srgbClr val="FFFF00"/>
                </a:solidFill>
                <a:latin typeface="+mj-lt"/>
              </a:rPr>
              <a:t>ransfer </a:t>
            </a:r>
            <a:r>
              <a:rPr lang="en-US" sz="3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</a:t>
            </a:r>
            <a:r>
              <a:rPr lang="en-US" sz="3200" b="0" dirty="0">
                <a:solidFill>
                  <a:srgbClr val="FFFF00"/>
                </a:solidFill>
                <a:latin typeface="+mj-lt"/>
              </a:rPr>
              <a:t>issociation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81300" y="3886200"/>
            <a:ext cx="3581400" cy="2438400"/>
            <a:chOff x="1824" y="2448"/>
            <a:chExt cx="2256" cy="1536"/>
          </a:xfrm>
        </p:grpSpPr>
        <p:pic>
          <p:nvPicPr>
            <p:cNvPr id="4362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22580" t="3810" r="25807" b="35216"/>
            <a:stretch>
              <a:fillRect/>
            </a:stretch>
          </p:blipFill>
          <p:spPr bwMode="auto">
            <a:xfrm>
              <a:off x="1824" y="2448"/>
              <a:ext cx="2256" cy="15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436229" name="Rectangle 5"/>
            <p:cNvSpPr>
              <a:spLocks noChangeArrowheads="1"/>
            </p:cNvSpPr>
            <p:nvPr/>
          </p:nvSpPr>
          <p:spPr bwMode="auto">
            <a:xfrm>
              <a:off x="2160" y="2496"/>
              <a:ext cx="432" cy="6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230" name="Rectangle 6"/>
            <p:cNvSpPr>
              <a:spLocks noChangeArrowheads="1"/>
            </p:cNvSpPr>
            <p:nvPr/>
          </p:nvSpPr>
          <p:spPr bwMode="auto">
            <a:xfrm>
              <a:off x="2496" y="3264"/>
              <a:ext cx="240" cy="6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231" name="Line 7"/>
            <p:cNvSpPr>
              <a:spLocks noChangeShapeType="1"/>
            </p:cNvSpPr>
            <p:nvPr/>
          </p:nvSpPr>
          <p:spPr bwMode="auto">
            <a:xfrm>
              <a:off x="2523" y="3072"/>
              <a:ext cx="0" cy="14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6232" name="Line 8"/>
            <p:cNvSpPr>
              <a:spLocks noChangeShapeType="1"/>
            </p:cNvSpPr>
            <p:nvPr/>
          </p:nvSpPr>
          <p:spPr bwMode="auto">
            <a:xfrm flipV="1">
              <a:off x="2524" y="3235"/>
              <a:ext cx="0" cy="9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73100" y="1066800"/>
            <a:ext cx="7937500" cy="2593975"/>
            <a:chOff x="424" y="672"/>
            <a:chExt cx="5000" cy="1634"/>
          </a:xfrm>
        </p:grpSpPr>
        <p:pic>
          <p:nvPicPr>
            <p:cNvPr id="436233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 r="58943"/>
            <a:stretch>
              <a:fillRect/>
            </a:stretch>
          </p:blipFill>
          <p:spPr bwMode="auto">
            <a:xfrm>
              <a:off x="3312" y="672"/>
              <a:ext cx="2112" cy="1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36234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 l="61586"/>
            <a:stretch>
              <a:fillRect/>
            </a:stretch>
          </p:blipFill>
          <p:spPr bwMode="auto">
            <a:xfrm>
              <a:off x="424" y="672"/>
              <a:ext cx="1976" cy="1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36235" name="Line 11"/>
            <p:cNvSpPr>
              <a:spLocks noChangeShapeType="1"/>
            </p:cNvSpPr>
            <p:nvPr/>
          </p:nvSpPr>
          <p:spPr bwMode="auto">
            <a:xfrm>
              <a:off x="1392" y="1152"/>
              <a:ext cx="48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236" name="Text Box 12"/>
            <p:cNvSpPr txBox="1">
              <a:spLocks noChangeArrowheads="1"/>
            </p:cNvSpPr>
            <p:nvPr/>
          </p:nvSpPr>
          <p:spPr bwMode="auto">
            <a:xfrm>
              <a:off x="2142" y="118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436237" name="Line 13"/>
            <p:cNvSpPr>
              <a:spLocks noChangeShapeType="1"/>
            </p:cNvSpPr>
            <p:nvPr/>
          </p:nvSpPr>
          <p:spPr bwMode="auto">
            <a:xfrm>
              <a:off x="2388" y="1440"/>
              <a:ext cx="816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6238" name="Rectangle 14"/>
            <p:cNvSpPr>
              <a:spLocks noChangeArrowheads="1"/>
            </p:cNvSpPr>
            <p:nvPr/>
          </p:nvSpPr>
          <p:spPr bwMode="auto">
            <a:xfrm>
              <a:off x="3648" y="1920"/>
              <a:ext cx="48" cy="144"/>
            </a:xfrm>
            <a:prstGeom prst="rect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239" name="Rectangle 15"/>
            <p:cNvSpPr>
              <a:spLocks noChangeArrowheads="1"/>
            </p:cNvSpPr>
            <p:nvPr/>
          </p:nvSpPr>
          <p:spPr bwMode="auto">
            <a:xfrm>
              <a:off x="4674" y="1968"/>
              <a:ext cx="48" cy="144"/>
            </a:xfrm>
            <a:prstGeom prst="rect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57200" y="76200"/>
            <a:ext cx="8229600" cy="792163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3200" kern="0" dirty="0" smtClean="0">
                <a:solidFill>
                  <a:srgbClr val="FFFF00"/>
                </a:solidFill>
                <a:latin typeface="Comic Sans MS"/>
              </a:rPr>
              <a:t>Tandem MS - Dissociation Techniques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143000" y="914400"/>
            <a:ext cx="77771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2800" b="0">
                <a:solidFill>
                  <a:srgbClr val="FFFFFF"/>
                </a:solidFill>
                <a:latin typeface="Arial" charset="0"/>
              </a:rPr>
              <a:t>CAD: Collision Activated Dissociation (b, y ions)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143000" y="5114925"/>
            <a:ext cx="7635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2800" b="0">
                <a:solidFill>
                  <a:srgbClr val="FFFFFF"/>
                </a:solidFill>
                <a:latin typeface="Arial" charset="0"/>
              </a:rPr>
              <a:t>ETD: Electron Transfer Dissociation (c, z  ions)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667000" y="2362200"/>
            <a:ext cx="3581400" cy="2438400"/>
            <a:chOff x="1752" y="2448"/>
            <a:chExt cx="2256" cy="1536"/>
          </a:xfrm>
        </p:grpSpPr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 l="22580" t="3810" r="25807" b="35216"/>
            <a:stretch>
              <a:fillRect/>
            </a:stretch>
          </p:blipFill>
          <p:spPr bwMode="auto">
            <a:xfrm>
              <a:off x="1752" y="2448"/>
              <a:ext cx="2256" cy="15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2088" y="2496"/>
              <a:ext cx="432" cy="6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2424" y="3264"/>
              <a:ext cx="240" cy="6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2451" y="3064"/>
              <a:ext cx="0" cy="14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 flipV="1">
              <a:off x="2452" y="3235"/>
              <a:ext cx="0" cy="9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609600" y="1600200"/>
            <a:ext cx="7924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0" dirty="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increase of internal </a:t>
            </a:r>
            <a:r>
              <a:rPr lang="en-US" sz="2800" b="0" dirty="0">
                <a:solidFill>
                  <a:srgbClr val="FFFF00"/>
                </a:solidFill>
                <a:latin typeface="Arial" charset="0"/>
              </a:rPr>
              <a:t>energy through collisions </a:t>
            </a: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609600" y="5715000"/>
            <a:ext cx="7086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0" dirty="0" smtClean="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bombardment of peptides with electrons</a:t>
            </a:r>
            <a:br>
              <a:rPr lang="en-US" sz="2800" b="0" dirty="0" smtClean="0">
                <a:solidFill>
                  <a:srgbClr val="FFFF00"/>
                </a:solidFill>
                <a:latin typeface="Arial" charset="0"/>
                <a:sym typeface="Symbol" pitchFamily="18" charset="2"/>
              </a:rPr>
            </a:br>
            <a:r>
              <a:rPr lang="en-US" sz="2800" b="0" dirty="0" smtClean="0">
                <a:solidFill>
                  <a:srgbClr val="FFFF00"/>
                </a:solidFill>
                <a:latin typeface="Arial" charset="0"/>
                <a:sym typeface="Symbol" pitchFamily="18" charset="2"/>
              </a:rPr>
              <a:t>    (radical driven fragmentation)</a:t>
            </a:r>
            <a:endParaRPr lang="en-US" sz="2800" b="0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7" name="Picture 3" descr="LTQ_HPLC_GC"/>
          <p:cNvPicPr>
            <a:picLocks noChangeAspect="1" noChangeArrowheads="1"/>
          </p:cNvPicPr>
          <p:nvPr/>
        </p:nvPicPr>
        <p:blipFill>
          <a:blip r:embed="rId2" cstate="print"/>
          <a:srcRect t="10152"/>
          <a:stretch>
            <a:fillRect/>
          </a:stretch>
        </p:blipFill>
        <p:spPr bwMode="auto">
          <a:xfrm>
            <a:off x="201613" y="2392363"/>
            <a:ext cx="5383212" cy="33718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431108" name="Picture 4" descr="LTQ_rear"/>
          <p:cNvPicPr>
            <a:picLocks noChangeAspect="1" noChangeArrowheads="1"/>
          </p:cNvPicPr>
          <p:nvPr/>
        </p:nvPicPr>
        <p:blipFill>
          <a:blip r:embed="rId3" cstate="print"/>
          <a:srcRect r="26860"/>
          <a:stretch>
            <a:fillRect/>
          </a:stretch>
        </p:blipFill>
        <p:spPr bwMode="auto">
          <a:xfrm>
            <a:off x="5291138" y="3249613"/>
            <a:ext cx="3657600" cy="35321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431109" name="Text Box 5"/>
          <p:cNvSpPr txBox="1">
            <a:spLocks noChangeArrowheads="1"/>
          </p:cNvSpPr>
          <p:nvPr/>
        </p:nvSpPr>
        <p:spPr bwMode="auto">
          <a:xfrm>
            <a:off x="1165225" y="5808663"/>
            <a:ext cx="3962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HPLC                            LTQ front</a:t>
            </a:r>
          </a:p>
        </p:txBody>
      </p:sp>
      <p:sp>
        <p:nvSpPr>
          <p:cNvPr id="431110" name="Text Box 6"/>
          <p:cNvSpPr txBox="1">
            <a:spLocks noChangeArrowheads="1"/>
          </p:cNvSpPr>
          <p:nvPr/>
        </p:nvSpPr>
        <p:spPr bwMode="auto">
          <a:xfrm>
            <a:off x="5965825" y="2844800"/>
            <a:ext cx="285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Modified rear / CI source</a:t>
            </a:r>
          </a:p>
        </p:txBody>
      </p:sp>
      <p:pic>
        <p:nvPicPr>
          <p:cNvPr id="431111" name="Picture 7"/>
          <p:cNvPicPr>
            <a:picLocks noChangeAspect="1" noChangeArrowheads="1"/>
          </p:cNvPicPr>
          <p:nvPr/>
        </p:nvPicPr>
        <p:blipFill>
          <a:blip r:embed="rId4" cstate="print"/>
          <a:srcRect l="31482" t="22935" r="3703" b="5707"/>
          <a:stretch>
            <a:fillRect/>
          </a:stretch>
        </p:blipFill>
        <p:spPr bwMode="auto">
          <a:xfrm>
            <a:off x="6248400" y="1111250"/>
            <a:ext cx="2133600" cy="1708150"/>
          </a:xfrm>
          <a:prstGeom prst="rect">
            <a:avLst/>
          </a:prstGeom>
          <a:solidFill>
            <a:srgbClr val="00359E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431113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noFill/>
          <a:ln/>
        </p:spPr>
        <p:txBody>
          <a:bodyPr/>
          <a:lstStyle/>
          <a:p>
            <a:r>
              <a:rPr lang="en-US" sz="3600" dirty="0"/>
              <a:t>The </a:t>
            </a:r>
            <a:r>
              <a:rPr lang="en-US" sz="3600" dirty="0" smtClean="0"/>
              <a:t>Prototype Instrument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20" name="Rectangle 4"/>
          <p:cNvSpPr>
            <a:spLocks noChangeArrowheads="1"/>
          </p:cNvSpPr>
          <p:nvPr/>
        </p:nvSpPr>
        <p:spPr bwMode="auto">
          <a:xfrm>
            <a:off x="1409700" y="2865438"/>
            <a:ext cx="514350" cy="257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21" name="Rectangle 5"/>
          <p:cNvSpPr>
            <a:spLocks noChangeArrowheads="1"/>
          </p:cNvSpPr>
          <p:nvPr/>
        </p:nvSpPr>
        <p:spPr bwMode="auto">
          <a:xfrm>
            <a:off x="3527425" y="2865438"/>
            <a:ext cx="514350" cy="257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22" name="Rectangle 6"/>
          <p:cNvSpPr>
            <a:spLocks noChangeArrowheads="1"/>
          </p:cNvSpPr>
          <p:nvPr/>
        </p:nvSpPr>
        <p:spPr bwMode="auto">
          <a:xfrm>
            <a:off x="1987550" y="2865438"/>
            <a:ext cx="1476375" cy="257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23" name="Line 7"/>
          <p:cNvSpPr>
            <a:spLocks noChangeShapeType="1"/>
          </p:cNvSpPr>
          <p:nvPr/>
        </p:nvSpPr>
        <p:spPr bwMode="auto">
          <a:xfrm>
            <a:off x="1346200" y="2671763"/>
            <a:ext cx="0" cy="773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24" name="Rectangle 8"/>
          <p:cNvSpPr>
            <a:spLocks noChangeArrowheads="1"/>
          </p:cNvSpPr>
          <p:nvPr/>
        </p:nvSpPr>
        <p:spPr bwMode="auto">
          <a:xfrm flipV="1">
            <a:off x="1409700" y="3973513"/>
            <a:ext cx="514350" cy="257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25" name="Rectangle 9"/>
          <p:cNvSpPr>
            <a:spLocks noChangeArrowheads="1"/>
          </p:cNvSpPr>
          <p:nvPr/>
        </p:nvSpPr>
        <p:spPr bwMode="auto">
          <a:xfrm flipV="1">
            <a:off x="3527425" y="3973513"/>
            <a:ext cx="514350" cy="257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26" name="Rectangle 10"/>
          <p:cNvSpPr>
            <a:spLocks noChangeArrowheads="1"/>
          </p:cNvSpPr>
          <p:nvPr/>
        </p:nvSpPr>
        <p:spPr bwMode="auto">
          <a:xfrm flipV="1">
            <a:off x="1987550" y="3973513"/>
            <a:ext cx="1476375" cy="257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27" name="Line 11"/>
          <p:cNvSpPr>
            <a:spLocks noChangeShapeType="1"/>
          </p:cNvSpPr>
          <p:nvPr/>
        </p:nvSpPr>
        <p:spPr bwMode="auto">
          <a:xfrm flipV="1">
            <a:off x="1346200" y="3651250"/>
            <a:ext cx="0" cy="7731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105275" y="2671763"/>
            <a:ext cx="0" cy="1752600"/>
            <a:chOff x="2669" y="1179"/>
            <a:chExt cx="0" cy="1104"/>
          </a:xfrm>
        </p:grpSpPr>
        <p:sp>
          <p:nvSpPr>
            <p:cNvPr id="521229" name="Line 13"/>
            <p:cNvSpPr>
              <a:spLocks noChangeShapeType="1"/>
            </p:cNvSpPr>
            <p:nvPr/>
          </p:nvSpPr>
          <p:spPr bwMode="auto">
            <a:xfrm>
              <a:off x="2669" y="1179"/>
              <a:ext cx="0" cy="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1230" name="Line 14"/>
            <p:cNvSpPr>
              <a:spLocks noChangeShapeType="1"/>
            </p:cNvSpPr>
            <p:nvPr/>
          </p:nvSpPr>
          <p:spPr bwMode="auto">
            <a:xfrm flipV="1">
              <a:off x="2669" y="1796"/>
              <a:ext cx="0" cy="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1232" name="Line 16"/>
          <p:cNvSpPr>
            <a:spLocks noChangeShapeType="1"/>
          </p:cNvSpPr>
          <p:nvPr/>
        </p:nvSpPr>
        <p:spPr bwMode="auto">
          <a:xfrm>
            <a:off x="914400" y="35433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33" name="Oval 17"/>
          <p:cNvSpPr>
            <a:spLocks noChangeArrowheads="1"/>
          </p:cNvSpPr>
          <p:nvPr/>
        </p:nvSpPr>
        <p:spPr bwMode="auto">
          <a:xfrm>
            <a:off x="520700" y="3389313"/>
            <a:ext cx="304800" cy="304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1234" name="Text Box 18"/>
          <p:cNvSpPr txBox="1">
            <a:spLocks noChangeArrowheads="1"/>
          </p:cNvSpPr>
          <p:nvPr/>
        </p:nvSpPr>
        <p:spPr bwMode="auto">
          <a:xfrm>
            <a:off x="512763" y="3352800"/>
            <a:ext cx="331787" cy="396875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2000" b="0">
                <a:latin typeface="Arial" pitchFamily="34" charset="0"/>
              </a:rPr>
              <a:t>+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211638" y="2857500"/>
            <a:ext cx="762000" cy="1371600"/>
            <a:chOff x="2736" y="1296"/>
            <a:chExt cx="480" cy="864"/>
          </a:xfrm>
        </p:grpSpPr>
        <p:sp>
          <p:nvSpPr>
            <p:cNvPr id="521236" name="Rectangle 20"/>
            <p:cNvSpPr>
              <a:spLocks noChangeArrowheads="1"/>
            </p:cNvSpPr>
            <p:nvPr/>
          </p:nvSpPr>
          <p:spPr bwMode="auto">
            <a:xfrm>
              <a:off x="2736" y="1296"/>
              <a:ext cx="480" cy="9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37" name="Rectangle 21"/>
            <p:cNvSpPr>
              <a:spLocks noChangeArrowheads="1"/>
            </p:cNvSpPr>
            <p:nvPr/>
          </p:nvSpPr>
          <p:spPr bwMode="auto">
            <a:xfrm>
              <a:off x="2736" y="1440"/>
              <a:ext cx="480" cy="9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38" name="Rectangle 22"/>
            <p:cNvSpPr>
              <a:spLocks noChangeArrowheads="1"/>
            </p:cNvSpPr>
            <p:nvPr/>
          </p:nvSpPr>
          <p:spPr bwMode="auto">
            <a:xfrm>
              <a:off x="2736" y="1920"/>
              <a:ext cx="480" cy="9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39" name="Rectangle 23"/>
            <p:cNvSpPr>
              <a:spLocks noChangeArrowheads="1"/>
            </p:cNvSpPr>
            <p:nvPr/>
          </p:nvSpPr>
          <p:spPr bwMode="auto">
            <a:xfrm>
              <a:off x="2736" y="2064"/>
              <a:ext cx="480" cy="9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5126038" y="2676525"/>
            <a:ext cx="0" cy="1752600"/>
            <a:chOff x="2669" y="1179"/>
            <a:chExt cx="0" cy="1104"/>
          </a:xfrm>
        </p:grpSpPr>
        <p:sp>
          <p:nvSpPr>
            <p:cNvPr id="521241" name="Line 25"/>
            <p:cNvSpPr>
              <a:spLocks noChangeShapeType="1"/>
            </p:cNvSpPr>
            <p:nvPr/>
          </p:nvSpPr>
          <p:spPr bwMode="auto">
            <a:xfrm>
              <a:off x="2669" y="1179"/>
              <a:ext cx="0" cy="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1242" name="Line 26"/>
            <p:cNvSpPr>
              <a:spLocks noChangeShapeType="1"/>
            </p:cNvSpPr>
            <p:nvPr/>
          </p:nvSpPr>
          <p:spPr bwMode="auto">
            <a:xfrm flipV="1">
              <a:off x="2669" y="1796"/>
              <a:ext cx="0" cy="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1243" name="Line 27"/>
          <p:cNvSpPr>
            <a:spLocks noChangeShapeType="1"/>
          </p:cNvSpPr>
          <p:nvPr/>
        </p:nvSpPr>
        <p:spPr bwMode="auto">
          <a:xfrm flipH="1" flipV="1">
            <a:off x="1339850" y="4460875"/>
            <a:ext cx="9525" cy="122555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44" name="Line 28"/>
          <p:cNvSpPr>
            <a:spLocks noChangeShapeType="1"/>
          </p:cNvSpPr>
          <p:nvPr/>
        </p:nvSpPr>
        <p:spPr bwMode="auto">
          <a:xfrm flipV="1">
            <a:off x="4098925" y="4464050"/>
            <a:ext cx="9525" cy="125095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2174875" y="4416425"/>
            <a:ext cx="1111250" cy="1049338"/>
            <a:chOff x="1393" y="2946"/>
            <a:chExt cx="657" cy="624"/>
          </a:xfrm>
        </p:grpSpPr>
        <p:sp>
          <p:nvSpPr>
            <p:cNvPr id="521246" name="Oval 30"/>
            <p:cNvSpPr>
              <a:spLocks noChangeArrowheads="1"/>
            </p:cNvSpPr>
            <p:nvPr/>
          </p:nvSpPr>
          <p:spPr bwMode="auto">
            <a:xfrm>
              <a:off x="1404" y="2946"/>
              <a:ext cx="624" cy="62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47" name="Text Box 31"/>
            <p:cNvSpPr txBox="1">
              <a:spLocks noChangeArrowheads="1"/>
            </p:cNvSpPr>
            <p:nvPr/>
          </p:nvSpPr>
          <p:spPr bwMode="auto">
            <a:xfrm>
              <a:off x="1393" y="2982"/>
              <a:ext cx="657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latin typeface="Arial" pitchFamily="34" charset="0"/>
                </a:rPr>
                <a:t>Ion</a:t>
              </a:r>
            </a:p>
            <a:p>
              <a:pPr eaLnBrk="1" hangingPunct="1"/>
              <a:r>
                <a:rPr lang="en-US" sz="1800">
                  <a:latin typeface="Arial" pitchFamily="34" charset="0"/>
                </a:rPr>
                <a:t>Detector</a:t>
              </a:r>
            </a:p>
          </p:txBody>
        </p:sp>
        <p:sp>
          <p:nvSpPr>
            <p:cNvPr id="521248" name="Text Box 32"/>
            <p:cNvSpPr txBox="1">
              <a:spLocks noChangeArrowheads="1"/>
            </p:cNvSpPr>
            <p:nvPr/>
          </p:nvSpPr>
          <p:spPr bwMode="auto">
            <a:xfrm>
              <a:off x="1516" y="3333"/>
              <a:ext cx="3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200" b="0">
                  <a:latin typeface="Arial" pitchFamily="34" charset="0"/>
                </a:rPr>
                <a:t>1 0f 2</a:t>
              </a:r>
            </a:p>
          </p:txBody>
        </p:sp>
      </p:grpSp>
      <p:sp>
        <p:nvSpPr>
          <p:cNvPr id="521249" name="Line 33"/>
          <p:cNvSpPr>
            <a:spLocks noChangeShapeType="1"/>
          </p:cNvSpPr>
          <p:nvPr/>
        </p:nvSpPr>
        <p:spPr bwMode="auto">
          <a:xfrm flipH="1">
            <a:off x="5105400" y="4381500"/>
            <a:ext cx="19050" cy="153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50" name="Line 34"/>
          <p:cNvSpPr>
            <a:spLocks noChangeShapeType="1"/>
          </p:cNvSpPr>
          <p:nvPr/>
        </p:nvSpPr>
        <p:spPr bwMode="auto">
          <a:xfrm>
            <a:off x="5114925" y="1152525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51" name="Text Box 35"/>
          <p:cNvSpPr txBox="1">
            <a:spLocks noChangeArrowheads="1"/>
          </p:cNvSpPr>
          <p:nvPr/>
        </p:nvSpPr>
        <p:spPr bwMode="auto">
          <a:xfrm>
            <a:off x="804863" y="1584325"/>
            <a:ext cx="36814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latin typeface="Arial" pitchFamily="34" charset="0"/>
              </a:rPr>
              <a:t>Three Section</a:t>
            </a:r>
          </a:p>
          <a:p>
            <a:pPr eaLnBrk="1" hangingPunct="1"/>
            <a:r>
              <a:rPr lang="en-US" sz="2000">
                <a:latin typeface="Arial" pitchFamily="34" charset="0"/>
              </a:rPr>
              <a:t> RF Linear Quadrupole Trap</a:t>
            </a:r>
            <a:r>
              <a:rPr lang="en-US" sz="2000" b="0">
                <a:latin typeface="Arial" pitchFamily="34" charset="0"/>
              </a:rPr>
              <a:t>  </a:t>
            </a:r>
          </a:p>
        </p:txBody>
      </p:sp>
      <p:sp>
        <p:nvSpPr>
          <p:cNvPr id="521252" name="Text Box 36"/>
          <p:cNvSpPr txBox="1">
            <a:spLocks noChangeArrowheads="1"/>
          </p:cNvSpPr>
          <p:nvPr/>
        </p:nvSpPr>
        <p:spPr bwMode="auto">
          <a:xfrm>
            <a:off x="212725" y="2894013"/>
            <a:ext cx="95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b="0">
                <a:latin typeface="Arial" pitchFamily="34" charset="0"/>
              </a:rPr>
              <a:t>Cations</a:t>
            </a:r>
          </a:p>
        </p:txBody>
      </p:sp>
      <p:sp>
        <p:nvSpPr>
          <p:cNvPr id="521253" name="Text Box 37"/>
          <p:cNvSpPr txBox="1">
            <a:spLocks noChangeArrowheads="1"/>
          </p:cNvSpPr>
          <p:nvPr/>
        </p:nvSpPr>
        <p:spPr bwMode="auto">
          <a:xfrm>
            <a:off x="228600" y="3770313"/>
            <a:ext cx="908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0">
                <a:latin typeface="Arial" pitchFamily="34" charset="0"/>
              </a:rPr>
              <a:t>From</a:t>
            </a:r>
          </a:p>
          <a:p>
            <a:pPr eaLnBrk="1" hangingPunct="1"/>
            <a:r>
              <a:rPr lang="en-US" sz="1800" b="0">
                <a:latin typeface="Arial" pitchFamily="34" charset="0"/>
              </a:rPr>
              <a:t>ESI</a:t>
            </a:r>
          </a:p>
          <a:p>
            <a:pPr eaLnBrk="1" hangingPunct="1"/>
            <a:r>
              <a:rPr lang="en-US" sz="1800" b="0">
                <a:latin typeface="Arial" pitchFamily="34" charset="0"/>
              </a:rPr>
              <a:t>Source</a:t>
            </a:r>
          </a:p>
        </p:txBody>
      </p:sp>
      <p:sp>
        <p:nvSpPr>
          <p:cNvPr id="521254" name="Text Box 38"/>
          <p:cNvSpPr txBox="1">
            <a:spLocks noChangeArrowheads="1"/>
          </p:cNvSpPr>
          <p:nvPr/>
        </p:nvSpPr>
        <p:spPr bwMode="auto">
          <a:xfrm>
            <a:off x="2085975" y="3333750"/>
            <a:ext cx="1390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>
                <a:latin typeface="Arial" pitchFamily="34" charset="0"/>
              </a:rPr>
              <a:t>3 mTorr He</a:t>
            </a:r>
          </a:p>
        </p:txBody>
      </p: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5278438" y="2857500"/>
            <a:ext cx="1371600" cy="1371600"/>
            <a:chOff x="2736" y="1296"/>
            <a:chExt cx="480" cy="864"/>
          </a:xfrm>
        </p:grpSpPr>
        <p:sp>
          <p:nvSpPr>
            <p:cNvPr id="521256" name="Rectangle 40"/>
            <p:cNvSpPr>
              <a:spLocks noChangeArrowheads="1"/>
            </p:cNvSpPr>
            <p:nvPr/>
          </p:nvSpPr>
          <p:spPr bwMode="auto">
            <a:xfrm>
              <a:off x="2736" y="1296"/>
              <a:ext cx="480" cy="9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57" name="Rectangle 41"/>
            <p:cNvSpPr>
              <a:spLocks noChangeArrowheads="1"/>
            </p:cNvSpPr>
            <p:nvPr/>
          </p:nvSpPr>
          <p:spPr bwMode="auto">
            <a:xfrm>
              <a:off x="2736" y="1440"/>
              <a:ext cx="480" cy="9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58" name="Rectangle 42"/>
            <p:cNvSpPr>
              <a:spLocks noChangeArrowheads="1"/>
            </p:cNvSpPr>
            <p:nvPr/>
          </p:nvSpPr>
          <p:spPr bwMode="auto">
            <a:xfrm>
              <a:off x="2736" y="1920"/>
              <a:ext cx="480" cy="9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59" name="Rectangle 43"/>
            <p:cNvSpPr>
              <a:spLocks noChangeArrowheads="1"/>
            </p:cNvSpPr>
            <p:nvPr/>
          </p:nvSpPr>
          <p:spPr bwMode="auto">
            <a:xfrm>
              <a:off x="2736" y="2064"/>
              <a:ext cx="480" cy="9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1260" name="Line 44"/>
          <p:cNvSpPr>
            <a:spLocks noChangeShapeType="1"/>
          </p:cNvSpPr>
          <p:nvPr/>
        </p:nvSpPr>
        <p:spPr bwMode="auto">
          <a:xfrm>
            <a:off x="6791325" y="2705100"/>
            <a:ext cx="0" cy="706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61" name="Line 45"/>
          <p:cNvSpPr>
            <a:spLocks noChangeShapeType="1"/>
          </p:cNvSpPr>
          <p:nvPr/>
        </p:nvSpPr>
        <p:spPr bwMode="auto">
          <a:xfrm>
            <a:off x="6943725" y="2705100"/>
            <a:ext cx="0" cy="706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62" name="Line 46"/>
          <p:cNvSpPr>
            <a:spLocks noChangeShapeType="1"/>
          </p:cNvSpPr>
          <p:nvPr/>
        </p:nvSpPr>
        <p:spPr bwMode="auto">
          <a:xfrm>
            <a:off x="7096125" y="2705100"/>
            <a:ext cx="0" cy="706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63" name="Line 47"/>
          <p:cNvSpPr>
            <a:spLocks noChangeShapeType="1"/>
          </p:cNvSpPr>
          <p:nvPr/>
        </p:nvSpPr>
        <p:spPr bwMode="auto">
          <a:xfrm flipV="1">
            <a:off x="6791325" y="3675063"/>
            <a:ext cx="0" cy="782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64" name="Line 48"/>
          <p:cNvSpPr>
            <a:spLocks noChangeShapeType="1"/>
          </p:cNvSpPr>
          <p:nvPr/>
        </p:nvSpPr>
        <p:spPr bwMode="auto">
          <a:xfrm flipV="1">
            <a:off x="6943725" y="3675063"/>
            <a:ext cx="0" cy="782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65" name="Line 49"/>
          <p:cNvSpPr>
            <a:spLocks noChangeShapeType="1"/>
          </p:cNvSpPr>
          <p:nvPr/>
        </p:nvSpPr>
        <p:spPr bwMode="auto">
          <a:xfrm flipV="1">
            <a:off x="7096125" y="3675063"/>
            <a:ext cx="0" cy="782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66" name="Line 50"/>
          <p:cNvSpPr>
            <a:spLocks noChangeShapeType="1"/>
          </p:cNvSpPr>
          <p:nvPr/>
        </p:nvSpPr>
        <p:spPr bwMode="auto">
          <a:xfrm>
            <a:off x="7945438" y="32385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7259638" y="3162300"/>
            <a:ext cx="304800" cy="304800"/>
            <a:chOff x="4656" y="1440"/>
            <a:chExt cx="336" cy="192"/>
          </a:xfrm>
        </p:grpSpPr>
        <p:sp>
          <p:nvSpPr>
            <p:cNvPr id="521268" name="Line 52"/>
            <p:cNvSpPr>
              <a:spLocks noChangeShapeType="1"/>
            </p:cNvSpPr>
            <p:nvPr/>
          </p:nvSpPr>
          <p:spPr bwMode="auto">
            <a:xfrm flipV="1">
              <a:off x="4656" y="1440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1269" name="Line 53"/>
            <p:cNvSpPr>
              <a:spLocks noChangeShapeType="1"/>
            </p:cNvSpPr>
            <p:nvPr/>
          </p:nvSpPr>
          <p:spPr bwMode="auto">
            <a:xfrm>
              <a:off x="4656" y="1440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54"/>
          <p:cNvGrpSpPr>
            <a:grpSpLocks/>
          </p:cNvGrpSpPr>
          <p:nvPr/>
        </p:nvGrpSpPr>
        <p:grpSpPr bwMode="auto">
          <a:xfrm flipV="1">
            <a:off x="7259638" y="3619500"/>
            <a:ext cx="304800" cy="304800"/>
            <a:chOff x="4752" y="1536"/>
            <a:chExt cx="336" cy="192"/>
          </a:xfrm>
        </p:grpSpPr>
        <p:sp>
          <p:nvSpPr>
            <p:cNvPr id="521271" name="Line 55"/>
            <p:cNvSpPr>
              <a:spLocks noChangeShapeType="1"/>
            </p:cNvSpPr>
            <p:nvPr/>
          </p:nvSpPr>
          <p:spPr bwMode="auto">
            <a:xfrm flipV="1">
              <a:off x="4752" y="1536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1272" name="Line 56"/>
            <p:cNvSpPr>
              <a:spLocks noChangeShapeType="1"/>
            </p:cNvSpPr>
            <p:nvPr/>
          </p:nvSpPr>
          <p:spPr bwMode="auto">
            <a:xfrm>
              <a:off x="4752" y="1536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7259638" y="3162300"/>
            <a:ext cx="304800" cy="304800"/>
            <a:chOff x="4656" y="1440"/>
            <a:chExt cx="336" cy="192"/>
          </a:xfrm>
        </p:grpSpPr>
        <p:sp>
          <p:nvSpPr>
            <p:cNvPr id="521274" name="Line 58"/>
            <p:cNvSpPr>
              <a:spLocks noChangeShapeType="1"/>
            </p:cNvSpPr>
            <p:nvPr/>
          </p:nvSpPr>
          <p:spPr bwMode="auto">
            <a:xfrm flipV="1">
              <a:off x="4656" y="1440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1275" name="Line 59"/>
            <p:cNvSpPr>
              <a:spLocks noChangeShapeType="1"/>
            </p:cNvSpPr>
            <p:nvPr/>
          </p:nvSpPr>
          <p:spPr bwMode="auto">
            <a:xfrm>
              <a:off x="4656" y="1440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60"/>
          <p:cNvGrpSpPr>
            <a:grpSpLocks/>
          </p:cNvGrpSpPr>
          <p:nvPr/>
        </p:nvGrpSpPr>
        <p:grpSpPr bwMode="auto">
          <a:xfrm flipV="1">
            <a:off x="7259638" y="3619500"/>
            <a:ext cx="304800" cy="304800"/>
            <a:chOff x="4752" y="1536"/>
            <a:chExt cx="336" cy="192"/>
          </a:xfrm>
        </p:grpSpPr>
        <p:sp>
          <p:nvSpPr>
            <p:cNvPr id="521277" name="Line 61"/>
            <p:cNvSpPr>
              <a:spLocks noChangeShapeType="1"/>
            </p:cNvSpPr>
            <p:nvPr/>
          </p:nvSpPr>
          <p:spPr bwMode="auto">
            <a:xfrm flipV="1">
              <a:off x="4752" y="1536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1278" name="Line 62"/>
            <p:cNvSpPr>
              <a:spLocks noChangeShapeType="1"/>
            </p:cNvSpPr>
            <p:nvPr/>
          </p:nvSpPr>
          <p:spPr bwMode="auto">
            <a:xfrm>
              <a:off x="4752" y="1536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3"/>
          <p:cNvGrpSpPr>
            <a:grpSpLocks/>
          </p:cNvGrpSpPr>
          <p:nvPr/>
        </p:nvGrpSpPr>
        <p:grpSpPr bwMode="auto">
          <a:xfrm flipH="1">
            <a:off x="7640638" y="3162300"/>
            <a:ext cx="304800" cy="304800"/>
            <a:chOff x="4656" y="1440"/>
            <a:chExt cx="336" cy="192"/>
          </a:xfrm>
        </p:grpSpPr>
        <p:sp>
          <p:nvSpPr>
            <p:cNvPr id="521280" name="Line 64"/>
            <p:cNvSpPr>
              <a:spLocks noChangeShapeType="1"/>
            </p:cNvSpPr>
            <p:nvPr/>
          </p:nvSpPr>
          <p:spPr bwMode="auto">
            <a:xfrm flipV="1">
              <a:off x="4656" y="1440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1281" name="Line 65"/>
            <p:cNvSpPr>
              <a:spLocks noChangeShapeType="1"/>
            </p:cNvSpPr>
            <p:nvPr/>
          </p:nvSpPr>
          <p:spPr bwMode="auto">
            <a:xfrm>
              <a:off x="4656" y="1440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66"/>
          <p:cNvGrpSpPr>
            <a:grpSpLocks/>
          </p:cNvGrpSpPr>
          <p:nvPr/>
        </p:nvGrpSpPr>
        <p:grpSpPr bwMode="auto">
          <a:xfrm flipH="1" flipV="1">
            <a:off x="7640638" y="3619500"/>
            <a:ext cx="304800" cy="304800"/>
            <a:chOff x="4752" y="1536"/>
            <a:chExt cx="336" cy="192"/>
          </a:xfrm>
        </p:grpSpPr>
        <p:sp>
          <p:nvSpPr>
            <p:cNvPr id="521283" name="Line 67"/>
            <p:cNvSpPr>
              <a:spLocks noChangeShapeType="1"/>
            </p:cNvSpPr>
            <p:nvPr/>
          </p:nvSpPr>
          <p:spPr bwMode="auto">
            <a:xfrm flipV="1">
              <a:off x="4752" y="1536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1284" name="Line 68"/>
            <p:cNvSpPr>
              <a:spLocks noChangeShapeType="1"/>
            </p:cNvSpPr>
            <p:nvPr/>
          </p:nvSpPr>
          <p:spPr bwMode="auto">
            <a:xfrm>
              <a:off x="4752" y="1536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1285" name="Oval 69"/>
          <p:cNvSpPr>
            <a:spLocks noChangeArrowheads="1"/>
          </p:cNvSpPr>
          <p:nvPr/>
        </p:nvSpPr>
        <p:spPr bwMode="auto">
          <a:xfrm>
            <a:off x="7543800" y="3467100"/>
            <a:ext cx="76200" cy="152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70"/>
          <p:cNvGrpSpPr>
            <a:grpSpLocks/>
          </p:cNvGrpSpPr>
          <p:nvPr/>
        </p:nvGrpSpPr>
        <p:grpSpPr bwMode="auto">
          <a:xfrm>
            <a:off x="7673975" y="2112963"/>
            <a:ext cx="471488" cy="1792287"/>
            <a:chOff x="4841" y="1259"/>
            <a:chExt cx="297" cy="1129"/>
          </a:xfrm>
        </p:grpSpPr>
        <p:grpSp>
          <p:nvGrpSpPr>
            <p:cNvPr id="14" name="Group 71"/>
            <p:cNvGrpSpPr>
              <a:grpSpLocks/>
            </p:cNvGrpSpPr>
            <p:nvPr/>
          </p:nvGrpSpPr>
          <p:grpSpPr bwMode="auto">
            <a:xfrm rot="12001513">
              <a:off x="4946" y="1259"/>
              <a:ext cx="192" cy="384"/>
              <a:chOff x="3456" y="2784"/>
              <a:chExt cx="192" cy="384"/>
            </a:xfrm>
          </p:grpSpPr>
          <p:sp>
            <p:nvSpPr>
              <p:cNvPr id="521288" name="Line 72"/>
              <p:cNvSpPr>
                <a:spLocks noChangeShapeType="1"/>
              </p:cNvSpPr>
              <p:nvPr/>
            </p:nvSpPr>
            <p:spPr bwMode="auto">
              <a:xfrm>
                <a:off x="3456" y="2784"/>
                <a:ext cx="0" cy="38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289" name="Line 73"/>
              <p:cNvSpPr>
                <a:spLocks noChangeShapeType="1"/>
              </p:cNvSpPr>
              <p:nvPr/>
            </p:nvSpPr>
            <p:spPr bwMode="auto">
              <a:xfrm>
                <a:off x="3648" y="2784"/>
                <a:ext cx="0" cy="38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290" name="Line 74"/>
              <p:cNvSpPr>
                <a:spLocks noChangeShapeType="1"/>
              </p:cNvSpPr>
              <p:nvPr/>
            </p:nvSpPr>
            <p:spPr bwMode="auto">
              <a:xfrm>
                <a:off x="3456" y="2784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291" name="Line 75"/>
              <p:cNvSpPr>
                <a:spLocks noChangeShapeType="1"/>
              </p:cNvSpPr>
              <p:nvPr/>
            </p:nvSpPr>
            <p:spPr bwMode="auto">
              <a:xfrm>
                <a:off x="3456" y="2838"/>
                <a:ext cx="144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1292" name="Line 76"/>
            <p:cNvSpPr>
              <a:spLocks noChangeShapeType="1"/>
            </p:cNvSpPr>
            <p:nvPr/>
          </p:nvSpPr>
          <p:spPr bwMode="auto">
            <a:xfrm rot="12001513">
              <a:off x="4841" y="1620"/>
              <a:ext cx="0" cy="768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1293" name="Text Box 77"/>
          <p:cNvSpPr txBox="1">
            <a:spLocks noChangeArrowheads="1"/>
          </p:cNvSpPr>
          <p:nvPr/>
        </p:nvSpPr>
        <p:spPr bwMode="auto">
          <a:xfrm>
            <a:off x="8001000" y="3197225"/>
            <a:ext cx="1022350" cy="641350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i="1">
                <a:latin typeface="Arial" pitchFamily="34" charset="0"/>
              </a:rPr>
              <a:t>NICI</a:t>
            </a:r>
          </a:p>
          <a:p>
            <a:pPr eaLnBrk="1" hangingPunct="1"/>
            <a:r>
              <a:rPr lang="en-US" sz="1800" i="1">
                <a:latin typeface="Arial" pitchFamily="34" charset="0"/>
              </a:rPr>
              <a:t> Source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521294" name="Text Box 78"/>
          <p:cNvSpPr txBox="1">
            <a:spLocks noChangeArrowheads="1"/>
          </p:cNvSpPr>
          <p:nvPr/>
        </p:nvSpPr>
        <p:spPr bwMode="auto">
          <a:xfrm>
            <a:off x="7797800" y="1590675"/>
            <a:ext cx="1123950" cy="366713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i="1">
                <a:latin typeface="Arial" pitchFamily="34" charset="0"/>
              </a:rPr>
              <a:t>Filament</a:t>
            </a:r>
          </a:p>
        </p:txBody>
      </p:sp>
      <p:sp>
        <p:nvSpPr>
          <p:cNvPr id="521295" name="Line 79"/>
          <p:cNvSpPr>
            <a:spLocks noChangeShapeType="1"/>
          </p:cNvSpPr>
          <p:nvPr/>
        </p:nvSpPr>
        <p:spPr bwMode="auto">
          <a:xfrm flipH="1">
            <a:off x="7962900" y="2019300"/>
            <a:ext cx="180975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96" name="Line 80"/>
          <p:cNvSpPr>
            <a:spLocks noChangeShapeType="1"/>
          </p:cNvSpPr>
          <p:nvPr/>
        </p:nvSpPr>
        <p:spPr bwMode="auto">
          <a:xfrm>
            <a:off x="7607300" y="1778000"/>
            <a:ext cx="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97" name="Text Box 81"/>
          <p:cNvSpPr txBox="1">
            <a:spLocks noChangeArrowheads="1"/>
          </p:cNvSpPr>
          <p:nvPr/>
        </p:nvSpPr>
        <p:spPr bwMode="auto">
          <a:xfrm>
            <a:off x="7124700" y="5380038"/>
            <a:ext cx="1111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i="1">
                <a:latin typeface="Arial" pitchFamily="34" charset="0"/>
              </a:rPr>
              <a:t>Methane</a:t>
            </a:r>
          </a:p>
        </p:txBody>
      </p:sp>
      <p:grpSp>
        <p:nvGrpSpPr>
          <p:cNvPr id="15" name="Group 82"/>
          <p:cNvGrpSpPr>
            <a:grpSpLocks/>
          </p:cNvGrpSpPr>
          <p:nvPr/>
        </p:nvGrpSpPr>
        <p:grpSpPr bwMode="auto">
          <a:xfrm flipH="1">
            <a:off x="5334000" y="3257550"/>
            <a:ext cx="703263" cy="519113"/>
            <a:chOff x="1573" y="1980"/>
            <a:chExt cx="443" cy="327"/>
          </a:xfrm>
        </p:grpSpPr>
        <p:sp>
          <p:nvSpPr>
            <p:cNvPr id="521299" name="Line 83"/>
            <p:cNvSpPr>
              <a:spLocks noChangeShapeType="1"/>
            </p:cNvSpPr>
            <p:nvPr/>
          </p:nvSpPr>
          <p:spPr bwMode="auto">
            <a:xfrm>
              <a:off x="1824" y="2168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1300" name="Oval 84"/>
            <p:cNvSpPr>
              <a:spLocks noChangeArrowheads="1"/>
            </p:cNvSpPr>
            <p:nvPr/>
          </p:nvSpPr>
          <p:spPr bwMode="auto">
            <a:xfrm>
              <a:off x="1576" y="2071"/>
              <a:ext cx="192" cy="19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301" name="Text Box 85"/>
            <p:cNvSpPr txBox="1">
              <a:spLocks noChangeArrowheads="1"/>
            </p:cNvSpPr>
            <p:nvPr/>
          </p:nvSpPr>
          <p:spPr bwMode="auto">
            <a:xfrm>
              <a:off x="1573" y="1980"/>
              <a:ext cx="19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2800" b="0">
                  <a:latin typeface="Arial" pitchFamily="34" charset="0"/>
                </a:rPr>
                <a:t>-</a:t>
              </a:r>
            </a:p>
          </p:txBody>
        </p:sp>
      </p:grpSp>
      <p:sp>
        <p:nvSpPr>
          <p:cNvPr id="521302" name="Text Box 86"/>
          <p:cNvSpPr txBox="1">
            <a:spLocks noChangeArrowheads="1"/>
          </p:cNvSpPr>
          <p:nvPr/>
        </p:nvSpPr>
        <p:spPr bwMode="auto">
          <a:xfrm>
            <a:off x="6156325" y="3351213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b="0">
                <a:latin typeface="Arial" pitchFamily="34" charset="0"/>
              </a:rPr>
              <a:t>Anions</a:t>
            </a:r>
          </a:p>
        </p:txBody>
      </p:sp>
      <p:sp>
        <p:nvSpPr>
          <p:cNvPr id="521303" name="Text Box 87"/>
          <p:cNvSpPr txBox="1">
            <a:spLocks noChangeArrowheads="1"/>
          </p:cNvSpPr>
          <p:nvPr/>
        </p:nvSpPr>
        <p:spPr bwMode="auto">
          <a:xfrm>
            <a:off x="8061325" y="2665413"/>
            <a:ext cx="36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b="0">
                <a:latin typeface="Arial" pitchFamily="34" charset="0"/>
              </a:rPr>
              <a:t>e</a:t>
            </a:r>
            <a:r>
              <a:rPr lang="en-US" sz="1800" baseline="30000">
                <a:latin typeface="Arial" pitchFamily="34" charset="0"/>
              </a:rPr>
              <a:t>-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521304" name="Line 88"/>
          <p:cNvSpPr>
            <a:spLocks noChangeShapeType="1"/>
          </p:cNvSpPr>
          <p:nvPr/>
        </p:nvSpPr>
        <p:spPr bwMode="auto">
          <a:xfrm flipH="1">
            <a:off x="7848600" y="28575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305" name="Text Box 89"/>
          <p:cNvSpPr txBox="1">
            <a:spLocks noChangeArrowheads="1"/>
          </p:cNvSpPr>
          <p:nvPr/>
        </p:nvSpPr>
        <p:spPr bwMode="auto">
          <a:xfrm>
            <a:off x="966788" y="258763"/>
            <a:ext cx="77668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200" dirty="0">
                <a:solidFill>
                  <a:schemeClr val="tx1"/>
                </a:solidFill>
                <a:latin typeface="+mj-lt"/>
              </a:rPr>
              <a:t>Modifications For Ion/Ion Experiments</a:t>
            </a:r>
          </a:p>
        </p:txBody>
      </p:sp>
      <p:sp>
        <p:nvSpPr>
          <p:cNvPr id="521306" name="Line 90"/>
          <p:cNvSpPr>
            <a:spLocks noChangeShapeType="1"/>
          </p:cNvSpPr>
          <p:nvPr/>
        </p:nvSpPr>
        <p:spPr bwMode="auto">
          <a:xfrm>
            <a:off x="7564438" y="2282825"/>
            <a:ext cx="0" cy="88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307" name="Line 91"/>
          <p:cNvSpPr>
            <a:spLocks noChangeShapeType="1"/>
          </p:cNvSpPr>
          <p:nvPr/>
        </p:nvSpPr>
        <p:spPr bwMode="auto">
          <a:xfrm flipH="1">
            <a:off x="7650163" y="2289175"/>
            <a:ext cx="3175" cy="857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308" name="Line 92"/>
          <p:cNvSpPr>
            <a:spLocks noChangeShapeType="1"/>
          </p:cNvSpPr>
          <p:nvPr/>
        </p:nvSpPr>
        <p:spPr bwMode="auto">
          <a:xfrm flipH="1" flipV="1">
            <a:off x="7610475" y="4937125"/>
            <a:ext cx="9525" cy="42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309" name="Text Box 93"/>
          <p:cNvSpPr txBox="1">
            <a:spLocks noChangeArrowheads="1"/>
          </p:cNvSpPr>
          <p:nvPr/>
        </p:nvSpPr>
        <p:spPr bwMode="auto">
          <a:xfrm>
            <a:off x="5784850" y="1281113"/>
            <a:ext cx="1974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i="1">
                <a:latin typeface="Arial" pitchFamily="34" charset="0"/>
              </a:rPr>
              <a:t>Anion Precursor</a:t>
            </a:r>
          </a:p>
          <a:p>
            <a:pPr eaLnBrk="1" hangingPunct="1"/>
            <a:r>
              <a:rPr lang="en-US" sz="1800" i="1">
                <a:latin typeface="Arial" pitchFamily="34" charset="0"/>
              </a:rPr>
              <a:t>(Fluoranthene)</a:t>
            </a:r>
          </a:p>
        </p:txBody>
      </p:sp>
      <p:sp>
        <p:nvSpPr>
          <p:cNvPr id="521310" name="Text Box 94"/>
          <p:cNvSpPr txBox="1">
            <a:spLocks noChangeArrowheads="1"/>
          </p:cNvSpPr>
          <p:nvPr/>
        </p:nvSpPr>
        <p:spPr bwMode="auto">
          <a:xfrm>
            <a:off x="1343025" y="5726113"/>
            <a:ext cx="2811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>
                <a:latin typeface="Arial" pitchFamily="34" charset="0"/>
              </a:rPr>
              <a:t>Secondary RF Supply</a:t>
            </a:r>
          </a:p>
          <a:p>
            <a:pPr algn="l"/>
            <a:r>
              <a:rPr lang="en-US" sz="2000">
                <a:latin typeface="Arial" pitchFamily="34" charset="0"/>
              </a:rPr>
              <a:t>0-150 V</a:t>
            </a:r>
            <a:r>
              <a:rPr lang="en-US" sz="2000" baseline="-25000">
                <a:latin typeface="Arial" pitchFamily="34" charset="0"/>
              </a:rPr>
              <a:t>peak</a:t>
            </a:r>
            <a:r>
              <a:rPr lang="en-US" sz="2000">
                <a:latin typeface="Arial" pitchFamily="34" charset="0"/>
              </a:rPr>
              <a:t> @ 600 kHz</a:t>
            </a:r>
          </a:p>
        </p:txBody>
      </p:sp>
      <p:sp>
        <p:nvSpPr>
          <p:cNvPr id="521311" name="Rectangle 95"/>
          <p:cNvSpPr>
            <a:spLocks noChangeArrowheads="1"/>
          </p:cNvSpPr>
          <p:nvPr/>
        </p:nvSpPr>
        <p:spPr bwMode="auto">
          <a:xfrm>
            <a:off x="1155700" y="5702300"/>
            <a:ext cx="3149600" cy="800100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0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21312" name="Line 96"/>
          <p:cNvSpPr>
            <a:spLocks noChangeShapeType="1"/>
          </p:cNvSpPr>
          <p:nvPr/>
        </p:nvSpPr>
        <p:spPr bwMode="auto">
          <a:xfrm>
            <a:off x="7558088" y="3908425"/>
            <a:ext cx="0" cy="88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313" name="Line 97"/>
          <p:cNvSpPr>
            <a:spLocks noChangeShapeType="1"/>
          </p:cNvSpPr>
          <p:nvPr/>
        </p:nvSpPr>
        <p:spPr bwMode="auto">
          <a:xfrm flipH="1">
            <a:off x="7634288" y="3914775"/>
            <a:ext cx="3175" cy="876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314" name="Rectangle 98"/>
          <p:cNvSpPr>
            <a:spLocks noChangeArrowheads="1"/>
          </p:cNvSpPr>
          <p:nvPr/>
        </p:nvSpPr>
        <p:spPr bwMode="auto">
          <a:xfrm>
            <a:off x="1155700" y="5715000"/>
            <a:ext cx="3149600" cy="800100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0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21318" name="Line 102"/>
          <p:cNvSpPr>
            <a:spLocks noChangeShapeType="1"/>
          </p:cNvSpPr>
          <p:nvPr/>
        </p:nvSpPr>
        <p:spPr bwMode="auto">
          <a:xfrm>
            <a:off x="1676400" y="2413000"/>
            <a:ext cx="0" cy="41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319" name="Line 103"/>
          <p:cNvSpPr>
            <a:spLocks noChangeShapeType="1"/>
          </p:cNvSpPr>
          <p:nvPr/>
        </p:nvSpPr>
        <p:spPr bwMode="auto">
          <a:xfrm>
            <a:off x="2667000" y="2438400"/>
            <a:ext cx="0" cy="41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321" name="Line 105"/>
          <p:cNvSpPr>
            <a:spLocks noChangeShapeType="1"/>
          </p:cNvSpPr>
          <p:nvPr/>
        </p:nvSpPr>
        <p:spPr bwMode="auto">
          <a:xfrm>
            <a:off x="3762375" y="2425700"/>
            <a:ext cx="0" cy="41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323" name="Text Box 107"/>
          <p:cNvSpPr txBox="1">
            <a:spLocks noChangeArrowheads="1"/>
          </p:cNvSpPr>
          <p:nvPr/>
        </p:nvSpPr>
        <p:spPr bwMode="auto">
          <a:xfrm>
            <a:off x="7716838" y="4186238"/>
            <a:ext cx="1422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>
                <a:latin typeface="Arial" pitchFamily="34" charset="0"/>
              </a:rPr>
              <a:t>~700 mTorr</a:t>
            </a:r>
          </a:p>
        </p:txBody>
      </p:sp>
      <p:sp>
        <p:nvSpPr>
          <p:cNvPr id="521324" name="Line 108"/>
          <p:cNvSpPr>
            <a:spLocks noChangeShapeType="1"/>
          </p:cNvSpPr>
          <p:nvPr/>
        </p:nvSpPr>
        <p:spPr bwMode="auto">
          <a:xfrm flipH="1" flipV="1">
            <a:off x="7758113" y="3754438"/>
            <a:ext cx="173037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ChangeArrowheads="1"/>
          </p:cNvSpPr>
          <p:nvPr/>
        </p:nvSpPr>
        <p:spPr bwMode="auto">
          <a:xfrm>
            <a:off x="685800" y="36195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+mj-lt"/>
              </a:rPr>
              <a:t>Injection of Positive Ions (ESI)</a:t>
            </a:r>
          </a:p>
        </p:txBody>
      </p:sp>
      <p:pic>
        <p:nvPicPr>
          <p:cNvPr id="432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13" y="1447800"/>
            <a:ext cx="805497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ChangeArrowheads="1"/>
          </p:cNvSpPr>
          <p:nvPr/>
        </p:nvSpPr>
        <p:spPr bwMode="auto">
          <a:xfrm>
            <a:off x="685800" y="40005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+mj-lt"/>
              </a:rPr>
              <a:t>Precursor Storage in Front Section</a:t>
            </a:r>
          </a:p>
        </p:txBody>
      </p:sp>
      <p:pic>
        <p:nvPicPr>
          <p:cNvPr id="433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388" y="1349375"/>
            <a:ext cx="802322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ChangeArrowheads="1"/>
          </p:cNvSpPr>
          <p:nvPr/>
        </p:nvSpPr>
        <p:spPr bwMode="auto">
          <a:xfrm>
            <a:off x="685800" y="40005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+mj-lt"/>
              </a:rPr>
              <a:t>Injection of Negative Ions (CI)</a:t>
            </a:r>
          </a:p>
        </p:txBody>
      </p:sp>
      <p:pic>
        <p:nvPicPr>
          <p:cNvPr id="434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388" y="1198563"/>
            <a:ext cx="8023225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4317" name="Rectangle 141" descr="Trellis"/>
          <p:cNvSpPr>
            <a:spLocks noChangeArrowheads="1"/>
          </p:cNvSpPr>
          <p:nvPr/>
        </p:nvSpPr>
        <p:spPr bwMode="auto">
          <a:xfrm>
            <a:off x="6267450" y="2895600"/>
            <a:ext cx="914400" cy="304800"/>
          </a:xfrm>
          <a:prstGeom prst="rect">
            <a:avLst/>
          </a:prstGeom>
          <a:pattFill prst="trellis">
            <a:fgClr>
              <a:srgbClr val="00CCFF"/>
            </a:fgClr>
            <a:bgClr>
              <a:srgbClr val="0099FF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4318" name="Rectangle 142" descr="75%"/>
          <p:cNvSpPr>
            <a:spLocks noChangeArrowheads="1"/>
          </p:cNvSpPr>
          <p:nvPr/>
        </p:nvSpPr>
        <p:spPr bwMode="auto">
          <a:xfrm>
            <a:off x="3390900" y="2895600"/>
            <a:ext cx="2743200" cy="304800"/>
          </a:xfrm>
          <a:prstGeom prst="rect">
            <a:avLst/>
          </a:prstGeom>
          <a:pattFill prst="pct75">
            <a:fgClr>
              <a:schemeClr val="bg1"/>
            </a:fgClr>
            <a:bgClr>
              <a:srgbClr val="00CCFF"/>
            </a:bgClr>
          </a:patt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3200" b="0">
                <a:solidFill>
                  <a:srgbClr val="FFFF00"/>
                </a:solidFill>
                <a:latin typeface="Arial" charset="0"/>
              </a:rPr>
              <a:t>Peptide Sequencing using Mass Spectrometry 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74700" y="1447800"/>
            <a:ext cx="7683500" cy="677863"/>
            <a:chOff x="774700" y="1447800"/>
            <a:chExt cx="7683619" cy="677863"/>
          </a:xfrm>
        </p:grpSpPr>
        <p:sp>
          <p:nvSpPr>
            <p:cNvPr id="14741" name="Text Box 8"/>
            <p:cNvSpPr txBox="1">
              <a:spLocks noChangeArrowheads="1"/>
            </p:cNvSpPr>
            <p:nvPr/>
          </p:nvSpPr>
          <p:spPr bwMode="auto">
            <a:xfrm>
              <a:off x="7061200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K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42" name="Text Box 9"/>
            <p:cNvSpPr txBox="1">
              <a:spLocks noChangeArrowheads="1"/>
            </p:cNvSpPr>
            <p:nvPr/>
          </p:nvSpPr>
          <p:spPr bwMode="auto">
            <a:xfrm>
              <a:off x="6884988" y="14478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1166</a:t>
              </a:r>
            </a:p>
          </p:txBody>
        </p:sp>
        <p:sp>
          <p:nvSpPr>
            <p:cNvPr id="14743" name="Text Box 10"/>
            <p:cNvSpPr txBox="1">
              <a:spLocks noChangeArrowheads="1"/>
            </p:cNvSpPr>
            <p:nvPr/>
          </p:nvSpPr>
          <p:spPr bwMode="auto">
            <a:xfrm>
              <a:off x="6296025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44" name="Text Box 12"/>
            <p:cNvSpPr txBox="1">
              <a:spLocks noChangeArrowheads="1"/>
            </p:cNvSpPr>
            <p:nvPr/>
          </p:nvSpPr>
          <p:spPr bwMode="auto">
            <a:xfrm>
              <a:off x="6119813" y="14478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1020</a:t>
              </a:r>
            </a:p>
          </p:txBody>
        </p:sp>
        <p:sp>
          <p:nvSpPr>
            <p:cNvPr id="14745" name="Text Box 13"/>
            <p:cNvSpPr txBox="1">
              <a:spLocks noChangeArrowheads="1"/>
            </p:cNvSpPr>
            <p:nvPr/>
          </p:nvSpPr>
          <p:spPr bwMode="auto">
            <a:xfrm>
              <a:off x="55959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46" name="Text Box 15"/>
            <p:cNvSpPr txBox="1">
              <a:spLocks noChangeArrowheads="1"/>
            </p:cNvSpPr>
            <p:nvPr/>
          </p:nvSpPr>
          <p:spPr bwMode="auto">
            <a:xfrm>
              <a:off x="5481638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907</a:t>
              </a:r>
            </a:p>
          </p:txBody>
        </p:sp>
        <p:sp>
          <p:nvSpPr>
            <p:cNvPr id="14747" name="Text Box 16"/>
            <p:cNvSpPr txBox="1">
              <a:spLocks noChangeArrowheads="1"/>
            </p:cNvSpPr>
            <p:nvPr/>
          </p:nvSpPr>
          <p:spPr bwMode="auto">
            <a:xfrm>
              <a:off x="4957763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D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48" name="Text Box 18"/>
            <p:cNvSpPr txBox="1">
              <a:spLocks noChangeArrowheads="1"/>
            </p:cNvSpPr>
            <p:nvPr/>
          </p:nvSpPr>
          <p:spPr bwMode="auto">
            <a:xfrm>
              <a:off x="4843463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778</a:t>
              </a:r>
            </a:p>
          </p:txBody>
        </p:sp>
        <p:sp>
          <p:nvSpPr>
            <p:cNvPr id="14749" name="Text Box 19"/>
            <p:cNvSpPr txBox="1">
              <a:spLocks noChangeArrowheads="1"/>
            </p:cNvSpPr>
            <p:nvPr/>
          </p:nvSpPr>
          <p:spPr bwMode="auto">
            <a:xfrm>
              <a:off x="4318000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50" name="Text Box 21"/>
            <p:cNvSpPr txBox="1">
              <a:spLocks noChangeArrowheads="1"/>
            </p:cNvSpPr>
            <p:nvPr/>
          </p:nvSpPr>
          <p:spPr bwMode="auto">
            <a:xfrm>
              <a:off x="4203700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663</a:t>
              </a:r>
            </a:p>
          </p:txBody>
        </p:sp>
        <p:sp>
          <p:nvSpPr>
            <p:cNvPr id="14751" name="Text Box 22"/>
            <p:cNvSpPr txBox="1">
              <a:spLocks noChangeArrowheads="1"/>
            </p:cNvSpPr>
            <p:nvPr/>
          </p:nvSpPr>
          <p:spPr bwMode="auto">
            <a:xfrm>
              <a:off x="36782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52" name="Text Box 24"/>
            <p:cNvSpPr txBox="1">
              <a:spLocks noChangeArrowheads="1"/>
            </p:cNvSpPr>
            <p:nvPr/>
          </p:nvSpPr>
          <p:spPr bwMode="auto">
            <a:xfrm>
              <a:off x="3581400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534</a:t>
              </a:r>
            </a:p>
          </p:txBody>
        </p:sp>
        <p:sp>
          <p:nvSpPr>
            <p:cNvPr id="14753" name="Text Box 25"/>
            <p:cNvSpPr txBox="1">
              <a:spLocks noChangeArrowheads="1"/>
            </p:cNvSpPr>
            <p:nvPr/>
          </p:nvSpPr>
          <p:spPr bwMode="auto">
            <a:xfrm>
              <a:off x="3040063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54" name="Text Box 27"/>
            <p:cNvSpPr txBox="1">
              <a:spLocks noChangeArrowheads="1"/>
            </p:cNvSpPr>
            <p:nvPr/>
          </p:nvSpPr>
          <p:spPr bwMode="auto">
            <a:xfrm>
              <a:off x="2943225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405</a:t>
              </a:r>
            </a:p>
          </p:txBody>
        </p:sp>
        <p:sp>
          <p:nvSpPr>
            <p:cNvPr id="14755" name="Text Box 28"/>
            <p:cNvSpPr txBox="1">
              <a:spLocks noChangeArrowheads="1"/>
            </p:cNvSpPr>
            <p:nvPr/>
          </p:nvSpPr>
          <p:spPr bwMode="auto">
            <a:xfrm>
              <a:off x="2336800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F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56" name="Text Box 30"/>
            <p:cNvSpPr txBox="1">
              <a:spLocks noChangeArrowheads="1"/>
            </p:cNvSpPr>
            <p:nvPr/>
          </p:nvSpPr>
          <p:spPr bwMode="auto">
            <a:xfrm>
              <a:off x="2239962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292</a:t>
              </a:r>
            </a:p>
          </p:txBody>
        </p:sp>
        <p:sp>
          <p:nvSpPr>
            <p:cNvPr id="14757" name="Text Box 31"/>
            <p:cNvSpPr txBox="1">
              <a:spLocks noChangeArrowheads="1"/>
            </p:cNvSpPr>
            <p:nvPr/>
          </p:nvSpPr>
          <p:spPr bwMode="auto">
            <a:xfrm>
              <a:off x="1571625" y="1758950"/>
              <a:ext cx="3619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G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58" name="Text Box 33"/>
            <p:cNvSpPr txBox="1">
              <a:spLocks noChangeArrowheads="1"/>
            </p:cNvSpPr>
            <p:nvPr/>
          </p:nvSpPr>
          <p:spPr bwMode="auto">
            <a:xfrm>
              <a:off x="1474787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145</a:t>
              </a:r>
            </a:p>
          </p:txBody>
        </p:sp>
        <p:sp>
          <p:nvSpPr>
            <p:cNvPr id="14759" name="Text Box 34"/>
            <p:cNvSpPr txBox="1">
              <a:spLocks noChangeArrowheads="1"/>
            </p:cNvSpPr>
            <p:nvPr/>
          </p:nvSpPr>
          <p:spPr bwMode="auto">
            <a:xfrm>
              <a:off x="808038" y="175260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S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60" name="Text Box 36"/>
            <p:cNvSpPr txBox="1">
              <a:spLocks noChangeArrowheads="1"/>
            </p:cNvSpPr>
            <p:nvPr/>
          </p:nvSpPr>
          <p:spPr bwMode="auto">
            <a:xfrm>
              <a:off x="774700" y="1447800"/>
              <a:ext cx="438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88</a:t>
              </a:r>
            </a:p>
          </p:txBody>
        </p:sp>
        <p:sp>
          <p:nvSpPr>
            <p:cNvPr id="14761" name="Text Box 38"/>
            <p:cNvSpPr txBox="1">
              <a:spLocks noChangeArrowheads="1"/>
            </p:cNvSpPr>
            <p:nvPr/>
          </p:nvSpPr>
          <p:spPr bwMode="auto">
            <a:xfrm>
              <a:off x="7658100" y="1447800"/>
              <a:ext cx="80021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b ions</a:t>
              </a:r>
            </a:p>
          </p:txBody>
        </p:sp>
      </p:grpSp>
      <p:grpSp>
        <p:nvGrpSpPr>
          <p:cNvPr id="3" name="Group 452"/>
          <p:cNvGrpSpPr>
            <a:grpSpLocks/>
          </p:cNvGrpSpPr>
          <p:nvPr/>
        </p:nvGrpSpPr>
        <p:grpSpPr bwMode="auto">
          <a:xfrm>
            <a:off x="300038" y="2916238"/>
            <a:ext cx="8736012" cy="3698875"/>
            <a:chOff x="300038" y="2916238"/>
            <a:chExt cx="8736012" cy="3698875"/>
          </a:xfrm>
        </p:grpSpPr>
        <p:sp>
          <p:nvSpPr>
            <p:cNvPr id="14341" name="Rectangle 39"/>
            <p:cNvSpPr>
              <a:spLocks noChangeArrowheads="1"/>
            </p:cNvSpPr>
            <p:nvPr/>
          </p:nvSpPr>
          <p:spPr bwMode="auto">
            <a:xfrm>
              <a:off x="4295775" y="6248400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m/z</a:t>
              </a:r>
            </a:p>
          </p:txBody>
        </p:sp>
        <p:sp>
          <p:nvSpPr>
            <p:cNvPr id="14342" name="Line 40"/>
            <p:cNvSpPr>
              <a:spLocks noChangeShapeType="1"/>
            </p:cNvSpPr>
            <p:nvPr/>
          </p:nvSpPr>
          <p:spPr bwMode="auto">
            <a:xfrm flipV="1">
              <a:off x="11128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43" name="Line 41"/>
            <p:cNvSpPr>
              <a:spLocks noChangeShapeType="1"/>
            </p:cNvSpPr>
            <p:nvPr/>
          </p:nvSpPr>
          <p:spPr bwMode="auto">
            <a:xfrm flipV="1">
              <a:off x="1146175" y="5992813"/>
              <a:ext cx="0" cy="952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44" name="Line 42"/>
            <p:cNvSpPr>
              <a:spLocks noChangeShapeType="1"/>
            </p:cNvSpPr>
            <p:nvPr/>
          </p:nvSpPr>
          <p:spPr bwMode="auto">
            <a:xfrm flipV="1">
              <a:off x="1182688" y="5992813"/>
              <a:ext cx="0" cy="952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45" name="Line 43"/>
            <p:cNvSpPr>
              <a:spLocks noChangeShapeType="1"/>
            </p:cNvSpPr>
            <p:nvPr/>
          </p:nvSpPr>
          <p:spPr bwMode="auto">
            <a:xfrm flipV="1">
              <a:off x="1204913" y="5992813"/>
              <a:ext cx="0" cy="952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46" name="Line 44"/>
            <p:cNvSpPr>
              <a:spLocks noChangeShapeType="1"/>
            </p:cNvSpPr>
            <p:nvPr/>
          </p:nvSpPr>
          <p:spPr bwMode="auto">
            <a:xfrm flipV="1">
              <a:off x="12954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47" name="Line 45"/>
            <p:cNvSpPr>
              <a:spLocks noChangeShapeType="1"/>
            </p:cNvSpPr>
            <p:nvPr/>
          </p:nvSpPr>
          <p:spPr bwMode="auto">
            <a:xfrm flipV="1">
              <a:off x="13065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48" name="Line 46"/>
            <p:cNvSpPr>
              <a:spLocks noChangeShapeType="1"/>
            </p:cNvSpPr>
            <p:nvPr/>
          </p:nvSpPr>
          <p:spPr bwMode="auto">
            <a:xfrm flipV="1">
              <a:off x="13176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49" name="Line 47"/>
            <p:cNvSpPr>
              <a:spLocks noChangeShapeType="1"/>
            </p:cNvSpPr>
            <p:nvPr/>
          </p:nvSpPr>
          <p:spPr bwMode="auto">
            <a:xfrm flipV="1">
              <a:off x="13287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50" name="Line 48"/>
            <p:cNvSpPr>
              <a:spLocks noChangeShapeType="1"/>
            </p:cNvSpPr>
            <p:nvPr/>
          </p:nvSpPr>
          <p:spPr bwMode="auto">
            <a:xfrm flipV="1">
              <a:off x="1341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51" name="Line 49"/>
            <p:cNvSpPr>
              <a:spLocks noChangeShapeType="1"/>
            </p:cNvSpPr>
            <p:nvPr/>
          </p:nvSpPr>
          <p:spPr bwMode="auto">
            <a:xfrm flipV="1">
              <a:off x="1352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52" name="Line 50"/>
            <p:cNvSpPr>
              <a:spLocks noChangeShapeType="1"/>
            </p:cNvSpPr>
            <p:nvPr/>
          </p:nvSpPr>
          <p:spPr bwMode="auto">
            <a:xfrm flipV="1">
              <a:off x="13858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53" name="Line 51"/>
            <p:cNvSpPr>
              <a:spLocks noChangeShapeType="1"/>
            </p:cNvSpPr>
            <p:nvPr/>
          </p:nvSpPr>
          <p:spPr bwMode="auto">
            <a:xfrm flipV="1">
              <a:off x="13985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54" name="Line 52"/>
            <p:cNvSpPr>
              <a:spLocks noChangeShapeType="1"/>
            </p:cNvSpPr>
            <p:nvPr/>
          </p:nvSpPr>
          <p:spPr bwMode="auto">
            <a:xfrm flipV="1">
              <a:off x="14097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55" name="Line 53"/>
            <p:cNvSpPr>
              <a:spLocks noChangeShapeType="1"/>
            </p:cNvSpPr>
            <p:nvPr/>
          </p:nvSpPr>
          <p:spPr bwMode="auto">
            <a:xfrm flipV="1">
              <a:off x="14208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56" name="Line 54"/>
            <p:cNvSpPr>
              <a:spLocks noChangeShapeType="1"/>
            </p:cNvSpPr>
            <p:nvPr/>
          </p:nvSpPr>
          <p:spPr bwMode="auto">
            <a:xfrm flipV="1">
              <a:off x="14319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57" name="Line 55"/>
            <p:cNvSpPr>
              <a:spLocks noChangeShapeType="1"/>
            </p:cNvSpPr>
            <p:nvPr/>
          </p:nvSpPr>
          <p:spPr bwMode="auto">
            <a:xfrm flipV="1">
              <a:off x="14430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58" name="Line 56"/>
            <p:cNvSpPr>
              <a:spLocks noChangeShapeType="1"/>
            </p:cNvSpPr>
            <p:nvPr/>
          </p:nvSpPr>
          <p:spPr bwMode="auto">
            <a:xfrm flipV="1">
              <a:off x="1454150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59" name="Line 57"/>
            <p:cNvSpPr>
              <a:spLocks noChangeShapeType="1"/>
            </p:cNvSpPr>
            <p:nvPr/>
          </p:nvSpPr>
          <p:spPr bwMode="auto">
            <a:xfrm flipV="1">
              <a:off x="14652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60" name="Line 58"/>
            <p:cNvSpPr>
              <a:spLocks noChangeShapeType="1"/>
            </p:cNvSpPr>
            <p:nvPr/>
          </p:nvSpPr>
          <p:spPr bwMode="auto">
            <a:xfrm flipV="1">
              <a:off x="14763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61" name="Line 59"/>
            <p:cNvSpPr>
              <a:spLocks noChangeShapeType="1"/>
            </p:cNvSpPr>
            <p:nvPr/>
          </p:nvSpPr>
          <p:spPr bwMode="auto">
            <a:xfrm flipV="1">
              <a:off x="14890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62" name="Line 60"/>
            <p:cNvSpPr>
              <a:spLocks noChangeShapeType="1"/>
            </p:cNvSpPr>
            <p:nvPr/>
          </p:nvSpPr>
          <p:spPr bwMode="auto">
            <a:xfrm flipV="1">
              <a:off x="15001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63" name="Line 61"/>
            <p:cNvSpPr>
              <a:spLocks noChangeShapeType="1"/>
            </p:cNvSpPr>
            <p:nvPr/>
          </p:nvSpPr>
          <p:spPr bwMode="auto">
            <a:xfrm flipV="1">
              <a:off x="15240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64" name="Line 62"/>
            <p:cNvSpPr>
              <a:spLocks noChangeShapeType="1"/>
            </p:cNvSpPr>
            <p:nvPr/>
          </p:nvSpPr>
          <p:spPr bwMode="auto">
            <a:xfrm flipV="1">
              <a:off x="15462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65" name="Line 63"/>
            <p:cNvSpPr>
              <a:spLocks noChangeShapeType="1"/>
            </p:cNvSpPr>
            <p:nvPr/>
          </p:nvSpPr>
          <p:spPr bwMode="auto">
            <a:xfrm flipV="1">
              <a:off x="1557338" y="5942013"/>
              <a:ext cx="0" cy="603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66" name="Line 64"/>
            <p:cNvSpPr>
              <a:spLocks noChangeShapeType="1"/>
            </p:cNvSpPr>
            <p:nvPr/>
          </p:nvSpPr>
          <p:spPr bwMode="auto">
            <a:xfrm flipV="1">
              <a:off x="15684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67" name="Line 65"/>
            <p:cNvSpPr>
              <a:spLocks noChangeShapeType="1"/>
            </p:cNvSpPr>
            <p:nvPr/>
          </p:nvSpPr>
          <p:spPr bwMode="auto">
            <a:xfrm flipV="1">
              <a:off x="15906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68" name="Line 66"/>
            <p:cNvSpPr>
              <a:spLocks noChangeShapeType="1"/>
            </p:cNvSpPr>
            <p:nvPr/>
          </p:nvSpPr>
          <p:spPr bwMode="auto">
            <a:xfrm flipV="1">
              <a:off x="16033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69" name="Line 67"/>
            <p:cNvSpPr>
              <a:spLocks noChangeShapeType="1"/>
            </p:cNvSpPr>
            <p:nvPr/>
          </p:nvSpPr>
          <p:spPr bwMode="auto">
            <a:xfrm flipV="1">
              <a:off x="16129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70" name="Line 68"/>
            <p:cNvSpPr>
              <a:spLocks noChangeShapeType="1"/>
            </p:cNvSpPr>
            <p:nvPr/>
          </p:nvSpPr>
          <p:spPr bwMode="auto">
            <a:xfrm flipV="1">
              <a:off x="16240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71" name="Line 69"/>
            <p:cNvSpPr>
              <a:spLocks noChangeShapeType="1"/>
            </p:cNvSpPr>
            <p:nvPr/>
          </p:nvSpPr>
          <p:spPr bwMode="auto">
            <a:xfrm flipV="1">
              <a:off x="16494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72" name="Line 70"/>
            <p:cNvSpPr>
              <a:spLocks noChangeShapeType="1"/>
            </p:cNvSpPr>
            <p:nvPr/>
          </p:nvSpPr>
          <p:spPr bwMode="auto">
            <a:xfrm flipV="1">
              <a:off x="1660525" y="5657850"/>
              <a:ext cx="0" cy="3444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73" name="Line 71"/>
            <p:cNvSpPr>
              <a:spLocks noChangeShapeType="1"/>
            </p:cNvSpPr>
            <p:nvPr/>
          </p:nvSpPr>
          <p:spPr bwMode="auto">
            <a:xfrm flipV="1">
              <a:off x="1671638" y="5962650"/>
              <a:ext cx="0" cy="396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74" name="Line 72"/>
            <p:cNvSpPr>
              <a:spLocks noChangeShapeType="1"/>
            </p:cNvSpPr>
            <p:nvPr/>
          </p:nvSpPr>
          <p:spPr bwMode="auto">
            <a:xfrm flipV="1">
              <a:off x="16938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75" name="Line 73"/>
            <p:cNvSpPr>
              <a:spLocks noChangeShapeType="1"/>
            </p:cNvSpPr>
            <p:nvPr/>
          </p:nvSpPr>
          <p:spPr bwMode="auto">
            <a:xfrm flipV="1">
              <a:off x="17049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76" name="Line 74"/>
            <p:cNvSpPr>
              <a:spLocks noChangeShapeType="1"/>
            </p:cNvSpPr>
            <p:nvPr/>
          </p:nvSpPr>
          <p:spPr bwMode="auto">
            <a:xfrm flipV="1">
              <a:off x="17272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77" name="Line 75"/>
            <p:cNvSpPr>
              <a:spLocks noChangeShapeType="1"/>
            </p:cNvSpPr>
            <p:nvPr/>
          </p:nvSpPr>
          <p:spPr bwMode="auto">
            <a:xfrm flipV="1">
              <a:off x="17399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78" name="Line 76"/>
            <p:cNvSpPr>
              <a:spLocks noChangeShapeType="1"/>
            </p:cNvSpPr>
            <p:nvPr/>
          </p:nvSpPr>
          <p:spPr bwMode="auto">
            <a:xfrm flipV="1">
              <a:off x="1751013" y="5913438"/>
              <a:ext cx="0" cy="889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79" name="Line 77"/>
            <p:cNvSpPr>
              <a:spLocks noChangeShapeType="1"/>
            </p:cNvSpPr>
            <p:nvPr/>
          </p:nvSpPr>
          <p:spPr bwMode="auto">
            <a:xfrm flipV="1">
              <a:off x="1762125" y="5903913"/>
              <a:ext cx="0" cy="984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80" name="Line 78"/>
            <p:cNvSpPr>
              <a:spLocks noChangeShapeType="1"/>
            </p:cNvSpPr>
            <p:nvPr/>
          </p:nvSpPr>
          <p:spPr bwMode="auto">
            <a:xfrm flipV="1">
              <a:off x="17748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81" name="Line 79"/>
            <p:cNvSpPr>
              <a:spLocks noChangeShapeType="1"/>
            </p:cNvSpPr>
            <p:nvPr/>
          </p:nvSpPr>
          <p:spPr bwMode="auto">
            <a:xfrm flipV="1">
              <a:off x="18192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82" name="Line 80"/>
            <p:cNvSpPr>
              <a:spLocks noChangeShapeType="1"/>
            </p:cNvSpPr>
            <p:nvPr/>
          </p:nvSpPr>
          <p:spPr bwMode="auto">
            <a:xfrm flipV="1">
              <a:off x="18319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83" name="Line 81"/>
            <p:cNvSpPr>
              <a:spLocks noChangeShapeType="1"/>
            </p:cNvSpPr>
            <p:nvPr/>
          </p:nvSpPr>
          <p:spPr bwMode="auto">
            <a:xfrm flipV="1">
              <a:off x="1841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84" name="Line 82"/>
            <p:cNvSpPr>
              <a:spLocks noChangeShapeType="1"/>
            </p:cNvSpPr>
            <p:nvPr/>
          </p:nvSpPr>
          <p:spPr bwMode="auto">
            <a:xfrm flipV="1">
              <a:off x="1854200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85" name="Line 83"/>
            <p:cNvSpPr>
              <a:spLocks noChangeShapeType="1"/>
            </p:cNvSpPr>
            <p:nvPr/>
          </p:nvSpPr>
          <p:spPr bwMode="auto">
            <a:xfrm flipV="1">
              <a:off x="18653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86" name="Line 84"/>
            <p:cNvSpPr>
              <a:spLocks noChangeShapeType="1"/>
            </p:cNvSpPr>
            <p:nvPr/>
          </p:nvSpPr>
          <p:spPr bwMode="auto">
            <a:xfrm flipV="1">
              <a:off x="18764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87" name="Line 85"/>
            <p:cNvSpPr>
              <a:spLocks noChangeShapeType="1"/>
            </p:cNvSpPr>
            <p:nvPr/>
          </p:nvSpPr>
          <p:spPr bwMode="auto">
            <a:xfrm flipV="1">
              <a:off x="18891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88" name="Line 86"/>
            <p:cNvSpPr>
              <a:spLocks noChangeShapeType="1"/>
            </p:cNvSpPr>
            <p:nvPr/>
          </p:nvSpPr>
          <p:spPr bwMode="auto">
            <a:xfrm flipV="1">
              <a:off x="19208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89" name="Line 87"/>
            <p:cNvSpPr>
              <a:spLocks noChangeShapeType="1"/>
            </p:cNvSpPr>
            <p:nvPr/>
          </p:nvSpPr>
          <p:spPr bwMode="auto">
            <a:xfrm flipV="1">
              <a:off x="1968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90" name="Line 88"/>
            <p:cNvSpPr>
              <a:spLocks noChangeShapeType="1"/>
            </p:cNvSpPr>
            <p:nvPr/>
          </p:nvSpPr>
          <p:spPr bwMode="auto">
            <a:xfrm flipV="1">
              <a:off x="1979613" y="5383213"/>
              <a:ext cx="0" cy="6191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91" name="Line 89"/>
            <p:cNvSpPr>
              <a:spLocks noChangeShapeType="1"/>
            </p:cNvSpPr>
            <p:nvPr/>
          </p:nvSpPr>
          <p:spPr bwMode="auto">
            <a:xfrm flipV="1">
              <a:off x="1990725" y="5903913"/>
              <a:ext cx="0" cy="984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92" name="Line 90"/>
            <p:cNvSpPr>
              <a:spLocks noChangeShapeType="1"/>
            </p:cNvSpPr>
            <p:nvPr/>
          </p:nvSpPr>
          <p:spPr bwMode="auto">
            <a:xfrm flipV="1">
              <a:off x="20034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93" name="Line 91"/>
            <p:cNvSpPr>
              <a:spLocks noChangeShapeType="1"/>
            </p:cNvSpPr>
            <p:nvPr/>
          </p:nvSpPr>
          <p:spPr bwMode="auto">
            <a:xfrm flipV="1">
              <a:off x="20240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94" name="Line 92"/>
            <p:cNvSpPr>
              <a:spLocks noChangeShapeType="1"/>
            </p:cNvSpPr>
            <p:nvPr/>
          </p:nvSpPr>
          <p:spPr bwMode="auto">
            <a:xfrm flipV="1">
              <a:off x="20351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95" name="Line 93"/>
            <p:cNvSpPr>
              <a:spLocks noChangeShapeType="1"/>
            </p:cNvSpPr>
            <p:nvPr/>
          </p:nvSpPr>
          <p:spPr bwMode="auto">
            <a:xfrm flipV="1">
              <a:off x="20923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96" name="Line 94"/>
            <p:cNvSpPr>
              <a:spLocks noChangeShapeType="1"/>
            </p:cNvSpPr>
            <p:nvPr/>
          </p:nvSpPr>
          <p:spPr bwMode="auto">
            <a:xfrm flipV="1">
              <a:off x="2114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97" name="Line 95"/>
            <p:cNvSpPr>
              <a:spLocks noChangeShapeType="1"/>
            </p:cNvSpPr>
            <p:nvPr/>
          </p:nvSpPr>
          <p:spPr bwMode="auto">
            <a:xfrm flipV="1">
              <a:off x="21272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98" name="Line 96"/>
            <p:cNvSpPr>
              <a:spLocks noChangeShapeType="1"/>
            </p:cNvSpPr>
            <p:nvPr/>
          </p:nvSpPr>
          <p:spPr bwMode="auto">
            <a:xfrm flipV="1">
              <a:off x="21383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399" name="Line 97"/>
            <p:cNvSpPr>
              <a:spLocks noChangeShapeType="1"/>
            </p:cNvSpPr>
            <p:nvPr/>
          </p:nvSpPr>
          <p:spPr bwMode="auto">
            <a:xfrm flipV="1">
              <a:off x="21494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00" name="Line 98"/>
            <p:cNvSpPr>
              <a:spLocks noChangeShapeType="1"/>
            </p:cNvSpPr>
            <p:nvPr/>
          </p:nvSpPr>
          <p:spPr bwMode="auto">
            <a:xfrm flipV="1">
              <a:off x="21605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01" name="Line 99"/>
            <p:cNvSpPr>
              <a:spLocks noChangeShapeType="1"/>
            </p:cNvSpPr>
            <p:nvPr/>
          </p:nvSpPr>
          <p:spPr bwMode="auto">
            <a:xfrm flipV="1">
              <a:off x="21717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02" name="Line 100"/>
            <p:cNvSpPr>
              <a:spLocks noChangeShapeType="1"/>
            </p:cNvSpPr>
            <p:nvPr/>
          </p:nvSpPr>
          <p:spPr bwMode="auto">
            <a:xfrm flipV="1">
              <a:off x="21828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03" name="Line 101"/>
            <p:cNvSpPr>
              <a:spLocks noChangeShapeType="1"/>
            </p:cNvSpPr>
            <p:nvPr/>
          </p:nvSpPr>
          <p:spPr bwMode="auto">
            <a:xfrm flipV="1">
              <a:off x="22066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04" name="Line 102"/>
            <p:cNvSpPr>
              <a:spLocks noChangeShapeType="1"/>
            </p:cNvSpPr>
            <p:nvPr/>
          </p:nvSpPr>
          <p:spPr bwMode="auto">
            <a:xfrm flipV="1">
              <a:off x="22177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05" name="Line 103"/>
            <p:cNvSpPr>
              <a:spLocks noChangeShapeType="1"/>
            </p:cNvSpPr>
            <p:nvPr/>
          </p:nvSpPr>
          <p:spPr bwMode="auto">
            <a:xfrm flipV="1">
              <a:off x="22288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06" name="Line 104"/>
            <p:cNvSpPr>
              <a:spLocks noChangeShapeType="1"/>
            </p:cNvSpPr>
            <p:nvPr/>
          </p:nvSpPr>
          <p:spPr bwMode="auto">
            <a:xfrm flipV="1">
              <a:off x="22399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07" name="Line 105"/>
            <p:cNvSpPr>
              <a:spLocks noChangeShapeType="1"/>
            </p:cNvSpPr>
            <p:nvPr/>
          </p:nvSpPr>
          <p:spPr bwMode="auto">
            <a:xfrm flipV="1">
              <a:off x="22621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08" name="Line 106"/>
            <p:cNvSpPr>
              <a:spLocks noChangeShapeType="1"/>
            </p:cNvSpPr>
            <p:nvPr/>
          </p:nvSpPr>
          <p:spPr bwMode="auto">
            <a:xfrm flipV="1">
              <a:off x="22860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09" name="Line 107"/>
            <p:cNvSpPr>
              <a:spLocks noChangeShapeType="1"/>
            </p:cNvSpPr>
            <p:nvPr/>
          </p:nvSpPr>
          <p:spPr bwMode="auto">
            <a:xfrm flipV="1">
              <a:off x="22971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10" name="Line 108"/>
            <p:cNvSpPr>
              <a:spLocks noChangeShapeType="1"/>
            </p:cNvSpPr>
            <p:nvPr/>
          </p:nvSpPr>
          <p:spPr bwMode="auto">
            <a:xfrm flipV="1">
              <a:off x="23098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11" name="Line 109"/>
            <p:cNvSpPr>
              <a:spLocks noChangeShapeType="1"/>
            </p:cNvSpPr>
            <p:nvPr/>
          </p:nvSpPr>
          <p:spPr bwMode="auto">
            <a:xfrm flipV="1">
              <a:off x="23209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12" name="Line 110"/>
            <p:cNvSpPr>
              <a:spLocks noChangeShapeType="1"/>
            </p:cNvSpPr>
            <p:nvPr/>
          </p:nvSpPr>
          <p:spPr bwMode="auto">
            <a:xfrm flipV="1">
              <a:off x="23431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13" name="Line 111"/>
            <p:cNvSpPr>
              <a:spLocks noChangeShapeType="1"/>
            </p:cNvSpPr>
            <p:nvPr/>
          </p:nvSpPr>
          <p:spPr bwMode="auto">
            <a:xfrm flipV="1">
              <a:off x="23542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14" name="Line 112"/>
            <p:cNvSpPr>
              <a:spLocks noChangeShapeType="1"/>
            </p:cNvSpPr>
            <p:nvPr/>
          </p:nvSpPr>
          <p:spPr bwMode="auto">
            <a:xfrm flipV="1">
              <a:off x="23653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15" name="Line 113"/>
            <p:cNvSpPr>
              <a:spLocks noChangeShapeType="1"/>
            </p:cNvSpPr>
            <p:nvPr/>
          </p:nvSpPr>
          <p:spPr bwMode="auto">
            <a:xfrm flipV="1">
              <a:off x="23764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16" name="Line 114"/>
            <p:cNvSpPr>
              <a:spLocks noChangeShapeType="1"/>
            </p:cNvSpPr>
            <p:nvPr/>
          </p:nvSpPr>
          <p:spPr bwMode="auto">
            <a:xfrm flipV="1">
              <a:off x="23891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17" name="Line 115"/>
            <p:cNvSpPr>
              <a:spLocks noChangeShapeType="1"/>
            </p:cNvSpPr>
            <p:nvPr/>
          </p:nvSpPr>
          <p:spPr bwMode="auto">
            <a:xfrm flipV="1">
              <a:off x="23987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18" name="Line 116"/>
            <p:cNvSpPr>
              <a:spLocks noChangeShapeType="1"/>
            </p:cNvSpPr>
            <p:nvPr/>
          </p:nvSpPr>
          <p:spPr bwMode="auto">
            <a:xfrm flipV="1">
              <a:off x="24098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19" name="Line 117"/>
            <p:cNvSpPr>
              <a:spLocks noChangeShapeType="1"/>
            </p:cNvSpPr>
            <p:nvPr/>
          </p:nvSpPr>
          <p:spPr bwMode="auto">
            <a:xfrm flipV="1">
              <a:off x="24209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20" name="Line 118"/>
            <p:cNvSpPr>
              <a:spLocks noChangeShapeType="1"/>
            </p:cNvSpPr>
            <p:nvPr/>
          </p:nvSpPr>
          <p:spPr bwMode="auto">
            <a:xfrm flipV="1">
              <a:off x="24352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21" name="Line 119"/>
            <p:cNvSpPr>
              <a:spLocks noChangeShapeType="1"/>
            </p:cNvSpPr>
            <p:nvPr/>
          </p:nvSpPr>
          <p:spPr bwMode="auto">
            <a:xfrm flipV="1">
              <a:off x="24463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22" name="Line 120"/>
            <p:cNvSpPr>
              <a:spLocks noChangeShapeType="1"/>
            </p:cNvSpPr>
            <p:nvPr/>
          </p:nvSpPr>
          <p:spPr bwMode="auto">
            <a:xfrm flipV="1">
              <a:off x="245745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23" name="Line 121"/>
            <p:cNvSpPr>
              <a:spLocks noChangeShapeType="1"/>
            </p:cNvSpPr>
            <p:nvPr/>
          </p:nvSpPr>
          <p:spPr bwMode="auto">
            <a:xfrm flipV="1">
              <a:off x="24685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24" name="Line 122"/>
            <p:cNvSpPr>
              <a:spLocks noChangeShapeType="1"/>
            </p:cNvSpPr>
            <p:nvPr/>
          </p:nvSpPr>
          <p:spPr bwMode="auto">
            <a:xfrm flipV="1">
              <a:off x="2479675" y="5951538"/>
              <a:ext cx="0" cy="508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25" name="Line 123"/>
            <p:cNvSpPr>
              <a:spLocks noChangeShapeType="1"/>
            </p:cNvSpPr>
            <p:nvPr/>
          </p:nvSpPr>
          <p:spPr bwMode="auto">
            <a:xfrm flipV="1">
              <a:off x="24907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26" name="Line 124"/>
            <p:cNvSpPr>
              <a:spLocks noChangeShapeType="1"/>
            </p:cNvSpPr>
            <p:nvPr/>
          </p:nvSpPr>
          <p:spPr bwMode="auto">
            <a:xfrm flipV="1">
              <a:off x="25034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27" name="Line 125"/>
            <p:cNvSpPr>
              <a:spLocks noChangeShapeType="1"/>
            </p:cNvSpPr>
            <p:nvPr/>
          </p:nvSpPr>
          <p:spPr bwMode="auto">
            <a:xfrm flipV="1">
              <a:off x="25130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28" name="Line 126"/>
            <p:cNvSpPr>
              <a:spLocks noChangeShapeType="1"/>
            </p:cNvSpPr>
            <p:nvPr/>
          </p:nvSpPr>
          <p:spPr bwMode="auto">
            <a:xfrm flipV="1">
              <a:off x="25352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29" name="Line 127"/>
            <p:cNvSpPr>
              <a:spLocks noChangeShapeType="1"/>
            </p:cNvSpPr>
            <p:nvPr/>
          </p:nvSpPr>
          <p:spPr bwMode="auto">
            <a:xfrm flipV="1">
              <a:off x="25479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30" name="Line 128"/>
            <p:cNvSpPr>
              <a:spLocks noChangeShapeType="1"/>
            </p:cNvSpPr>
            <p:nvPr/>
          </p:nvSpPr>
          <p:spPr bwMode="auto">
            <a:xfrm flipV="1">
              <a:off x="2560638" y="5942013"/>
              <a:ext cx="0" cy="603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31" name="Line 129"/>
            <p:cNvSpPr>
              <a:spLocks noChangeShapeType="1"/>
            </p:cNvSpPr>
            <p:nvPr/>
          </p:nvSpPr>
          <p:spPr bwMode="auto">
            <a:xfrm flipV="1">
              <a:off x="25701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32" name="Line 130"/>
            <p:cNvSpPr>
              <a:spLocks noChangeShapeType="1"/>
            </p:cNvSpPr>
            <p:nvPr/>
          </p:nvSpPr>
          <p:spPr bwMode="auto">
            <a:xfrm flipV="1">
              <a:off x="2581275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33" name="Line 131"/>
            <p:cNvSpPr>
              <a:spLocks noChangeShapeType="1"/>
            </p:cNvSpPr>
            <p:nvPr/>
          </p:nvSpPr>
          <p:spPr bwMode="auto">
            <a:xfrm flipV="1">
              <a:off x="2593975" y="5688013"/>
              <a:ext cx="0" cy="3143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34" name="Line 132"/>
            <p:cNvSpPr>
              <a:spLocks noChangeShapeType="1"/>
            </p:cNvSpPr>
            <p:nvPr/>
          </p:nvSpPr>
          <p:spPr bwMode="auto">
            <a:xfrm flipV="1">
              <a:off x="2605088" y="5922963"/>
              <a:ext cx="0" cy="7937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35" name="Line 133"/>
            <p:cNvSpPr>
              <a:spLocks noChangeShapeType="1"/>
            </p:cNvSpPr>
            <p:nvPr/>
          </p:nvSpPr>
          <p:spPr bwMode="auto">
            <a:xfrm flipV="1">
              <a:off x="26177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36" name="Line 134"/>
            <p:cNvSpPr>
              <a:spLocks noChangeShapeType="1"/>
            </p:cNvSpPr>
            <p:nvPr/>
          </p:nvSpPr>
          <p:spPr bwMode="auto">
            <a:xfrm flipV="1">
              <a:off x="26273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37" name="Line 135"/>
            <p:cNvSpPr>
              <a:spLocks noChangeShapeType="1"/>
            </p:cNvSpPr>
            <p:nvPr/>
          </p:nvSpPr>
          <p:spPr bwMode="auto">
            <a:xfrm flipV="1">
              <a:off x="26384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38" name="Line 136"/>
            <p:cNvSpPr>
              <a:spLocks noChangeShapeType="1"/>
            </p:cNvSpPr>
            <p:nvPr/>
          </p:nvSpPr>
          <p:spPr bwMode="auto">
            <a:xfrm flipV="1">
              <a:off x="26511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39" name="Line 137"/>
            <p:cNvSpPr>
              <a:spLocks noChangeShapeType="1"/>
            </p:cNvSpPr>
            <p:nvPr/>
          </p:nvSpPr>
          <p:spPr bwMode="auto">
            <a:xfrm flipV="1">
              <a:off x="26622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40" name="Line 138"/>
            <p:cNvSpPr>
              <a:spLocks noChangeShapeType="1"/>
            </p:cNvSpPr>
            <p:nvPr/>
          </p:nvSpPr>
          <p:spPr bwMode="auto">
            <a:xfrm flipV="1">
              <a:off x="2674938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41" name="Line 139"/>
            <p:cNvSpPr>
              <a:spLocks noChangeShapeType="1"/>
            </p:cNvSpPr>
            <p:nvPr/>
          </p:nvSpPr>
          <p:spPr bwMode="auto">
            <a:xfrm flipV="1">
              <a:off x="2684463" y="5932488"/>
              <a:ext cx="0" cy="6985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42" name="Line 140"/>
            <p:cNvSpPr>
              <a:spLocks noChangeShapeType="1"/>
            </p:cNvSpPr>
            <p:nvPr/>
          </p:nvSpPr>
          <p:spPr bwMode="auto">
            <a:xfrm flipV="1">
              <a:off x="2695575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43" name="Line 141"/>
            <p:cNvSpPr>
              <a:spLocks noChangeShapeType="1"/>
            </p:cNvSpPr>
            <p:nvPr/>
          </p:nvSpPr>
          <p:spPr bwMode="auto">
            <a:xfrm flipV="1">
              <a:off x="27178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44" name="Line 142"/>
            <p:cNvSpPr>
              <a:spLocks noChangeShapeType="1"/>
            </p:cNvSpPr>
            <p:nvPr/>
          </p:nvSpPr>
          <p:spPr bwMode="auto">
            <a:xfrm flipV="1">
              <a:off x="27289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45" name="Line 143"/>
            <p:cNvSpPr>
              <a:spLocks noChangeShapeType="1"/>
            </p:cNvSpPr>
            <p:nvPr/>
          </p:nvSpPr>
          <p:spPr bwMode="auto">
            <a:xfrm flipV="1">
              <a:off x="27400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46" name="Line 144"/>
            <p:cNvSpPr>
              <a:spLocks noChangeShapeType="1"/>
            </p:cNvSpPr>
            <p:nvPr/>
          </p:nvSpPr>
          <p:spPr bwMode="auto">
            <a:xfrm flipV="1">
              <a:off x="27527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47" name="Line 145"/>
            <p:cNvSpPr>
              <a:spLocks noChangeShapeType="1"/>
            </p:cNvSpPr>
            <p:nvPr/>
          </p:nvSpPr>
          <p:spPr bwMode="auto">
            <a:xfrm flipV="1">
              <a:off x="27654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48" name="Line 146"/>
            <p:cNvSpPr>
              <a:spLocks noChangeShapeType="1"/>
            </p:cNvSpPr>
            <p:nvPr/>
          </p:nvSpPr>
          <p:spPr bwMode="auto">
            <a:xfrm flipV="1">
              <a:off x="27765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49" name="Line 147"/>
            <p:cNvSpPr>
              <a:spLocks noChangeShapeType="1"/>
            </p:cNvSpPr>
            <p:nvPr/>
          </p:nvSpPr>
          <p:spPr bwMode="auto">
            <a:xfrm flipV="1">
              <a:off x="2789238" y="5922963"/>
              <a:ext cx="0" cy="793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50" name="Line 148"/>
            <p:cNvSpPr>
              <a:spLocks noChangeShapeType="1"/>
            </p:cNvSpPr>
            <p:nvPr/>
          </p:nvSpPr>
          <p:spPr bwMode="auto">
            <a:xfrm flipV="1">
              <a:off x="2798763" y="5481638"/>
              <a:ext cx="0" cy="5207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51" name="Line 149"/>
            <p:cNvSpPr>
              <a:spLocks noChangeShapeType="1"/>
            </p:cNvSpPr>
            <p:nvPr/>
          </p:nvSpPr>
          <p:spPr bwMode="auto">
            <a:xfrm flipV="1">
              <a:off x="2809875" y="5903913"/>
              <a:ext cx="0" cy="984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52" name="Line 150"/>
            <p:cNvSpPr>
              <a:spLocks noChangeShapeType="1"/>
            </p:cNvSpPr>
            <p:nvPr/>
          </p:nvSpPr>
          <p:spPr bwMode="auto">
            <a:xfrm flipV="1">
              <a:off x="28209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53" name="Line 151"/>
            <p:cNvSpPr>
              <a:spLocks noChangeShapeType="1"/>
            </p:cNvSpPr>
            <p:nvPr/>
          </p:nvSpPr>
          <p:spPr bwMode="auto">
            <a:xfrm flipV="1">
              <a:off x="28321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54" name="Line 152"/>
            <p:cNvSpPr>
              <a:spLocks noChangeShapeType="1"/>
            </p:cNvSpPr>
            <p:nvPr/>
          </p:nvSpPr>
          <p:spPr bwMode="auto">
            <a:xfrm flipV="1">
              <a:off x="28432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55" name="Line 153"/>
            <p:cNvSpPr>
              <a:spLocks noChangeShapeType="1"/>
            </p:cNvSpPr>
            <p:nvPr/>
          </p:nvSpPr>
          <p:spPr bwMode="auto">
            <a:xfrm flipV="1">
              <a:off x="28543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56" name="Line 154"/>
            <p:cNvSpPr>
              <a:spLocks noChangeShapeType="1"/>
            </p:cNvSpPr>
            <p:nvPr/>
          </p:nvSpPr>
          <p:spPr bwMode="auto">
            <a:xfrm flipV="1">
              <a:off x="2865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57" name="Line 155"/>
            <p:cNvSpPr>
              <a:spLocks noChangeShapeType="1"/>
            </p:cNvSpPr>
            <p:nvPr/>
          </p:nvSpPr>
          <p:spPr bwMode="auto">
            <a:xfrm flipV="1">
              <a:off x="28892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58" name="Line 156"/>
            <p:cNvSpPr>
              <a:spLocks noChangeShapeType="1"/>
            </p:cNvSpPr>
            <p:nvPr/>
          </p:nvSpPr>
          <p:spPr bwMode="auto">
            <a:xfrm flipV="1">
              <a:off x="29035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59" name="Line 157"/>
            <p:cNvSpPr>
              <a:spLocks noChangeShapeType="1"/>
            </p:cNvSpPr>
            <p:nvPr/>
          </p:nvSpPr>
          <p:spPr bwMode="auto">
            <a:xfrm flipV="1">
              <a:off x="29130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60" name="Line 158"/>
            <p:cNvSpPr>
              <a:spLocks noChangeShapeType="1"/>
            </p:cNvSpPr>
            <p:nvPr/>
          </p:nvSpPr>
          <p:spPr bwMode="auto">
            <a:xfrm flipV="1">
              <a:off x="29241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61" name="Line 159"/>
            <p:cNvSpPr>
              <a:spLocks noChangeShapeType="1"/>
            </p:cNvSpPr>
            <p:nvPr/>
          </p:nvSpPr>
          <p:spPr bwMode="auto">
            <a:xfrm flipV="1">
              <a:off x="29352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62" name="Line 160"/>
            <p:cNvSpPr>
              <a:spLocks noChangeShapeType="1"/>
            </p:cNvSpPr>
            <p:nvPr/>
          </p:nvSpPr>
          <p:spPr bwMode="auto">
            <a:xfrm flipV="1">
              <a:off x="29575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63" name="Line 161"/>
            <p:cNvSpPr>
              <a:spLocks noChangeShapeType="1"/>
            </p:cNvSpPr>
            <p:nvPr/>
          </p:nvSpPr>
          <p:spPr bwMode="auto">
            <a:xfrm flipV="1">
              <a:off x="29686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64" name="Line 162"/>
            <p:cNvSpPr>
              <a:spLocks noChangeShapeType="1"/>
            </p:cNvSpPr>
            <p:nvPr/>
          </p:nvSpPr>
          <p:spPr bwMode="auto">
            <a:xfrm flipV="1">
              <a:off x="29797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65" name="Line 163"/>
            <p:cNvSpPr>
              <a:spLocks noChangeShapeType="1"/>
            </p:cNvSpPr>
            <p:nvPr/>
          </p:nvSpPr>
          <p:spPr bwMode="auto">
            <a:xfrm flipV="1">
              <a:off x="2992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66" name="Line 164"/>
            <p:cNvSpPr>
              <a:spLocks noChangeShapeType="1"/>
            </p:cNvSpPr>
            <p:nvPr/>
          </p:nvSpPr>
          <p:spPr bwMode="auto">
            <a:xfrm flipV="1">
              <a:off x="3003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67" name="Line 165"/>
            <p:cNvSpPr>
              <a:spLocks noChangeShapeType="1"/>
            </p:cNvSpPr>
            <p:nvPr/>
          </p:nvSpPr>
          <p:spPr bwMode="auto">
            <a:xfrm flipV="1">
              <a:off x="30146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68" name="Line 166"/>
            <p:cNvSpPr>
              <a:spLocks noChangeShapeType="1"/>
            </p:cNvSpPr>
            <p:nvPr/>
          </p:nvSpPr>
          <p:spPr bwMode="auto">
            <a:xfrm flipV="1">
              <a:off x="3036888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69" name="Line 167"/>
            <p:cNvSpPr>
              <a:spLocks noChangeShapeType="1"/>
            </p:cNvSpPr>
            <p:nvPr/>
          </p:nvSpPr>
          <p:spPr bwMode="auto">
            <a:xfrm flipV="1">
              <a:off x="30480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70" name="Line 168"/>
            <p:cNvSpPr>
              <a:spLocks noChangeShapeType="1"/>
            </p:cNvSpPr>
            <p:nvPr/>
          </p:nvSpPr>
          <p:spPr bwMode="auto">
            <a:xfrm flipV="1">
              <a:off x="30607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71" name="Line 169"/>
            <p:cNvSpPr>
              <a:spLocks noChangeShapeType="1"/>
            </p:cNvSpPr>
            <p:nvPr/>
          </p:nvSpPr>
          <p:spPr bwMode="auto">
            <a:xfrm flipV="1">
              <a:off x="30829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72" name="Line 170"/>
            <p:cNvSpPr>
              <a:spLocks noChangeShapeType="1"/>
            </p:cNvSpPr>
            <p:nvPr/>
          </p:nvSpPr>
          <p:spPr bwMode="auto">
            <a:xfrm flipV="1">
              <a:off x="3106738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73" name="Line 171"/>
            <p:cNvSpPr>
              <a:spLocks noChangeShapeType="1"/>
            </p:cNvSpPr>
            <p:nvPr/>
          </p:nvSpPr>
          <p:spPr bwMode="auto">
            <a:xfrm flipV="1">
              <a:off x="31178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74" name="Line 172"/>
            <p:cNvSpPr>
              <a:spLocks noChangeShapeType="1"/>
            </p:cNvSpPr>
            <p:nvPr/>
          </p:nvSpPr>
          <p:spPr bwMode="auto">
            <a:xfrm flipV="1">
              <a:off x="31289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75" name="Line 173"/>
            <p:cNvSpPr>
              <a:spLocks noChangeShapeType="1"/>
            </p:cNvSpPr>
            <p:nvPr/>
          </p:nvSpPr>
          <p:spPr bwMode="auto">
            <a:xfrm flipV="1">
              <a:off x="31400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76" name="Line 174"/>
            <p:cNvSpPr>
              <a:spLocks noChangeShapeType="1"/>
            </p:cNvSpPr>
            <p:nvPr/>
          </p:nvSpPr>
          <p:spPr bwMode="auto">
            <a:xfrm flipV="1">
              <a:off x="31511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77" name="Line 175"/>
            <p:cNvSpPr>
              <a:spLocks noChangeShapeType="1"/>
            </p:cNvSpPr>
            <p:nvPr/>
          </p:nvSpPr>
          <p:spPr bwMode="auto">
            <a:xfrm flipV="1">
              <a:off x="31623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78" name="Line 176"/>
            <p:cNvSpPr>
              <a:spLocks noChangeShapeType="1"/>
            </p:cNvSpPr>
            <p:nvPr/>
          </p:nvSpPr>
          <p:spPr bwMode="auto">
            <a:xfrm flipV="1">
              <a:off x="31750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79" name="Line 177"/>
            <p:cNvSpPr>
              <a:spLocks noChangeShapeType="1"/>
            </p:cNvSpPr>
            <p:nvPr/>
          </p:nvSpPr>
          <p:spPr bwMode="auto">
            <a:xfrm flipV="1">
              <a:off x="31845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80" name="Line 178"/>
            <p:cNvSpPr>
              <a:spLocks noChangeShapeType="1"/>
            </p:cNvSpPr>
            <p:nvPr/>
          </p:nvSpPr>
          <p:spPr bwMode="auto">
            <a:xfrm flipV="1">
              <a:off x="31956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81" name="Line 179"/>
            <p:cNvSpPr>
              <a:spLocks noChangeShapeType="1"/>
            </p:cNvSpPr>
            <p:nvPr/>
          </p:nvSpPr>
          <p:spPr bwMode="auto">
            <a:xfrm flipV="1">
              <a:off x="32210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82" name="Line 180"/>
            <p:cNvSpPr>
              <a:spLocks noChangeShapeType="1"/>
            </p:cNvSpPr>
            <p:nvPr/>
          </p:nvSpPr>
          <p:spPr bwMode="auto">
            <a:xfrm flipV="1">
              <a:off x="32432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83" name="Line 181"/>
            <p:cNvSpPr>
              <a:spLocks noChangeShapeType="1"/>
            </p:cNvSpPr>
            <p:nvPr/>
          </p:nvSpPr>
          <p:spPr bwMode="auto">
            <a:xfrm flipV="1">
              <a:off x="32543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84" name="Line 182"/>
            <p:cNvSpPr>
              <a:spLocks noChangeShapeType="1"/>
            </p:cNvSpPr>
            <p:nvPr/>
          </p:nvSpPr>
          <p:spPr bwMode="auto">
            <a:xfrm flipV="1">
              <a:off x="32654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85" name="Line 183"/>
            <p:cNvSpPr>
              <a:spLocks noChangeShapeType="1"/>
            </p:cNvSpPr>
            <p:nvPr/>
          </p:nvSpPr>
          <p:spPr bwMode="auto">
            <a:xfrm flipV="1">
              <a:off x="3276600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86" name="Line 184"/>
            <p:cNvSpPr>
              <a:spLocks noChangeShapeType="1"/>
            </p:cNvSpPr>
            <p:nvPr/>
          </p:nvSpPr>
          <p:spPr bwMode="auto">
            <a:xfrm flipV="1">
              <a:off x="32893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87" name="Line 185"/>
            <p:cNvSpPr>
              <a:spLocks noChangeShapeType="1"/>
            </p:cNvSpPr>
            <p:nvPr/>
          </p:nvSpPr>
          <p:spPr bwMode="auto">
            <a:xfrm flipV="1">
              <a:off x="32988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88" name="Line 186"/>
            <p:cNvSpPr>
              <a:spLocks noChangeShapeType="1"/>
            </p:cNvSpPr>
            <p:nvPr/>
          </p:nvSpPr>
          <p:spPr bwMode="auto">
            <a:xfrm flipV="1">
              <a:off x="33099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89" name="Line 187"/>
            <p:cNvSpPr>
              <a:spLocks noChangeShapeType="1"/>
            </p:cNvSpPr>
            <p:nvPr/>
          </p:nvSpPr>
          <p:spPr bwMode="auto">
            <a:xfrm flipV="1">
              <a:off x="33210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90" name="Line 188"/>
            <p:cNvSpPr>
              <a:spLocks noChangeShapeType="1"/>
            </p:cNvSpPr>
            <p:nvPr/>
          </p:nvSpPr>
          <p:spPr bwMode="auto">
            <a:xfrm flipV="1">
              <a:off x="33321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91" name="Line 189"/>
            <p:cNvSpPr>
              <a:spLocks noChangeShapeType="1"/>
            </p:cNvSpPr>
            <p:nvPr/>
          </p:nvSpPr>
          <p:spPr bwMode="auto">
            <a:xfrm flipV="1">
              <a:off x="33464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92" name="Line 190"/>
            <p:cNvSpPr>
              <a:spLocks noChangeShapeType="1"/>
            </p:cNvSpPr>
            <p:nvPr/>
          </p:nvSpPr>
          <p:spPr bwMode="auto">
            <a:xfrm flipV="1">
              <a:off x="33559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93" name="Line 191"/>
            <p:cNvSpPr>
              <a:spLocks noChangeShapeType="1"/>
            </p:cNvSpPr>
            <p:nvPr/>
          </p:nvSpPr>
          <p:spPr bwMode="auto">
            <a:xfrm flipV="1">
              <a:off x="33797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94" name="Line 192"/>
            <p:cNvSpPr>
              <a:spLocks noChangeShapeType="1"/>
            </p:cNvSpPr>
            <p:nvPr/>
          </p:nvSpPr>
          <p:spPr bwMode="auto">
            <a:xfrm flipV="1">
              <a:off x="33909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95" name="Line 193"/>
            <p:cNvSpPr>
              <a:spLocks noChangeShapeType="1"/>
            </p:cNvSpPr>
            <p:nvPr/>
          </p:nvSpPr>
          <p:spPr bwMode="auto">
            <a:xfrm flipV="1">
              <a:off x="3403600" y="5918200"/>
              <a:ext cx="0" cy="841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96" name="Line 194"/>
            <p:cNvSpPr>
              <a:spLocks noChangeShapeType="1"/>
            </p:cNvSpPr>
            <p:nvPr/>
          </p:nvSpPr>
          <p:spPr bwMode="auto">
            <a:xfrm flipV="1">
              <a:off x="3413125" y="5962650"/>
              <a:ext cx="0" cy="396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97" name="Line 195"/>
            <p:cNvSpPr>
              <a:spLocks noChangeShapeType="1"/>
            </p:cNvSpPr>
            <p:nvPr/>
          </p:nvSpPr>
          <p:spPr bwMode="auto">
            <a:xfrm flipV="1">
              <a:off x="34353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98" name="Line 196"/>
            <p:cNvSpPr>
              <a:spLocks noChangeShapeType="1"/>
            </p:cNvSpPr>
            <p:nvPr/>
          </p:nvSpPr>
          <p:spPr bwMode="auto">
            <a:xfrm flipV="1">
              <a:off x="34480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499" name="Line 197"/>
            <p:cNvSpPr>
              <a:spLocks noChangeShapeType="1"/>
            </p:cNvSpPr>
            <p:nvPr/>
          </p:nvSpPr>
          <p:spPr bwMode="auto">
            <a:xfrm flipV="1">
              <a:off x="34607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00" name="Line 198"/>
            <p:cNvSpPr>
              <a:spLocks noChangeShapeType="1"/>
            </p:cNvSpPr>
            <p:nvPr/>
          </p:nvSpPr>
          <p:spPr bwMode="auto">
            <a:xfrm flipV="1">
              <a:off x="34702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01" name="Line 199"/>
            <p:cNvSpPr>
              <a:spLocks noChangeShapeType="1"/>
            </p:cNvSpPr>
            <p:nvPr/>
          </p:nvSpPr>
          <p:spPr bwMode="auto">
            <a:xfrm flipV="1">
              <a:off x="34813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02" name="Line 200"/>
            <p:cNvSpPr>
              <a:spLocks noChangeShapeType="1"/>
            </p:cNvSpPr>
            <p:nvPr/>
          </p:nvSpPr>
          <p:spPr bwMode="auto">
            <a:xfrm flipV="1">
              <a:off x="3492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03" name="Line 201"/>
            <p:cNvSpPr>
              <a:spLocks noChangeShapeType="1"/>
            </p:cNvSpPr>
            <p:nvPr/>
          </p:nvSpPr>
          <p:spPr bwMode="auto">
            <a:xfrm flipV="1">
              <a:off x="35036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04" name="Line 202"/>
            <p:cNvSpPr>
              <a:spLocks noChangeShapeType="1"/>
            </p:cNvSpPr>
            <p:nvPr/>
          </p:nvSpPr>
          <p:spPr bwMode="auto">
            <a:xfrm flipV="1">
              <a:off x="3514725" y="5805488"/>
              <a:ext cx="0" cy="19685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05" name="Line 203"/>
            <p:cNvSpPr>
              <a:spLocks noChangeShapeType="1"/>
            </p:cNvSpPr>
            <p:nvPr/>
          </p:nvSpPr>
          <p:spPr bwMode="auto">
            <a:xfrm flipV="1">
              <a:off x="3527425" y="5892800"/>
              <a:ext cx="0" cy="1095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06" name="Line 204"/>
            <p:cNvSpPr>
              <a:spLocks noChangeShapeType="1"/>
            </p:cNvSpPr>
            <p:nvPr/>
          </p:nvSpPr>
          <p:spPr bwMode="auto">
            <a:xfrm flipV="1">
              <a:off x="35385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07" name="Line 205"/>
            <p:cNvSpPr>
              <a:spLocks noChangeShapeType="1"/>
            </p:cNvSpPr>
            <p:nvPr/>
          </p:nvSpPr>
          <p:spPr bwMode="auto">
            <a:xfrm flipV="1">
              <a:off x="35496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08" name="Line 206"/>
            <p:cNvSpPr>
              <a:spLocks noChangeShapeType="1"/>
            </p:cNvSpPr>
            <p:nvPr/>
          </p:nvSpPr>
          <p:spPr bwMode="auto">
            <a:xfrm flipV="1">
              <a:off x="3575050" y="5580063"/>
              <a:ext cx="0" cy="4222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09" name="Line 207"/>
            <p:cNvSpPr>
              <a:spLocks noChangeShapeType="1"/>
            </p:cNvSpPr>
            <p:nvPr/>
          </p:nvSpPr>
          <p:spPr bwMode="auto">
            <a:xfrm flipV="1">
              <a:off x="3584575" y="5922963"/>
              <a:ext cx="0" cy="793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10" name="Line 208"/>
            <p:cNvSpPr>
              <a:spLocks noChangeShapeType="1"/>
            </p:cNvSpPr>
            <p:nvPr/>
          </p:nvSpPr>
          <p:spPr bwMode="auto">
            <a:xfrm flipV="1">
              <a:off x="3606800" y="5873750"/>
              <a:ext cx="0" cy="1285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11" name="Line 209"/>
            <p:cNvSpPr>
              <a:spLocks noChangeShapeType="1"/>
            </p:cNvSpPr>
            <p:nvPr/>
          </p:nvSpPr>
          <p:spPr bwMode="auto">
            <a:xfrm flipV="1">
              <a:off x="3617913" y="5892800"/>
              <a:ext cx="0" cy="1095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12" name="Line 210"/>
            <p:cNvSpPr>
              <a:spLocks noChangeShapeType="1"/>
            </p:cNvSpPr>
            <p:nvPr/>
          </p:nvSpPr>
          <p:spPr bwMode="auto">
            <a:xfrm flipV="1">
              <a:off x="36290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13" name="Line 211"/>
            <p:cNvSpPr>
              <a:spLocks noChangeShapeType="1"/>
            </p:cNvSpPr>
            <p:nvPr/>
          </p:nvSpPr>
          <p:spPr bwMode="auto">
            <a:xfrm flipV="1">
              <a:off x="36401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14" name="Line 212"/>
            <p:cNvSpPr>
              <a:spLocks noChangeShapeType="1"/>
            </p:cNvSpPr>
            <p:nvPr/>
          </p:nvSpPr>
          <p:spPr bwMode="auto">
            <a:xfrm flipV="1">
              <a:off x="36512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15" name="Line 213"/>
            <p:cNvSpPr>
              <a:spLocks noChangeShapeType="1"/>
            </p:cNvSpPr>
            <p:nvPr/>
          </p:nvSpPr>
          <p:spPr bwMode="auto">
            <a:xfrm flipV="1">
              <a:off x="36623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16" name="Line 214"/>
            <p:cNvSpPr>
              <a:spLocks noChangeShapeType="1"/>
            </p:cNvSpPr>
            <p:nvPr/>
          </p:nvSpPr>
          <p:spPr bwMode="auto">
            <a:xfrm flipV="1">
              <a:off x="36750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17" name="Line 215"/>
            <p:cNvSpPr>
              <a:spLocks noChangeShapeType="1"/>
            </p:cNvSpPr>
            <p:nvPr/>
          </p:nvSpPr>
          <p:spPr bwMode="auto">
            <a:xfrm flipV="1">
              <a:off x="36988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18" name="Line 216"/>
            <p:cNvSpPr>
              <a:spLocks noChangeShapeType="1"/>
            </p:cNvSpPr>
            <p:nvPr/>
          </p:nvSpPr>
          <p:spPr bwMode="auto">
            <a:xfrm flipV="1">
              <a:off x="37099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19" name="Line 217"/>
            <p:cNvSpPr>
              <a:spLocks noChangeShapeType="1"/>
            </p:cNvSpPr>
            <p:nvPr/>
          </p:nvSpPr>
          <p:spPr bwMode="auto">
            <a:xfrm flipV="1">
              <a:off x="37211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20" name="Line 218"/>
            <p:cNvSpPr>
              <a:spLocks noChangeShapeType="1"/>
            </p:cNvSpPr>
            <p:nvPr/>
          </p:nvSpPr>
          <p:spPr bwMode="auto">
            <a:xfrm flipV="1">
              <a:off x="3732213" y="5727700"/>
              <a:ext cx="0" cy="2746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21" name="Line 219"/>
            <p:cNvSpPr>
              <a:spLocks noChangeShapeType="1"/>
            </p:cNvSpPr>
            <p:nvPr/>
          </p:nvSpPr>
          <p:spPr bwMode="auto">
            <a:xfrm flipV="1">
              <a:off x="3743325" y="5932488"/>
              <a:ext cx="0" cy="6985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22" name="Line 220"/>
            <p:cNvSpPr>
              <a:spLocks noChangeShapeType="1"/>
            </p:cNvSpPr>
            <p:nvPr/>
          </p:nvSpPr>
          <p:spPr bwMode="auto">
            <a:xfrm flipV="1">
              <a:off x="3754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23" name="Line 221"/>
            <p:cNvSpPr>
              <a:spLocks noChangeShapeType="1"/>
            </p:cNvSpPr>
            <p:nvPr/>
          </p:nvSpPr>
          <p:spPr bwMode="auto">
            <a:xfrm flipV="1">
              <a:off x="3765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24" name="Line 222"/>
            <p:cNvSpPr>
              <a:spLocks noChangeShapeType="1"/>
            </p:cNvSpPr>
            <p:nvPr/>
          </p:nvSpPr>
          <p:spPr bwMode="auto">
            <a:xfrm flipV="1">
              <a:off x="3776663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25" name="Line 223"/>
            <p:cNvSpPr>
              <a:spLocks noChangeShapeType="1"/>
            </p:cNvSpPr>
            <p:nvPr/>
          </p:nvSpPr>
          <p:spPr bwMode="auto">
            <a:xfrm flipV="1">
              <a:off x="37893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26" name="Line 224"/>
            <p:cNvSpPr>
              <a:spLocks noChangeShapeType="1"/>
            </p:cNvSpPr>
            <p:nvPr/>
          </p:nvSpPr>
          <p:spPr bwMode="auto">
            <a:xfrm flipV="1">
              <a:off x="38004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27" name="Line 225"/>
            <p:cNvSpPr>
              <a:spLocks noChangeShapeType="1"/>
            </p:cNvSpPr>
            <p:nvPr/>
          </p:nvSpPr>
          <p:spPr bwMode="auto">
            <a:xfrm flipV="1">
              <a:off x="38115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28" name="Line 226"/>
            <p:cNvSpPr>
              <a:spLocks noChangeShapeType="1"/>
            </p:cNvSpPr>
            <p:nvPr/>
          </p:nvSpPr>
          <p:spPr bwMode="auto">
            <a:xfrm flipV="1">
              <a:off x="38227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29" name="Line 227"/>
            <p:cNvSpPr>
              <a:spLocks noChangeShapeType="1"/>
            </p:cNvSpPr>
            <p:nvPr/>
          </p:nvSpPr>
          <p:spPr bwMode="auto">
            <a:xfrm flipV="1">
              <a:off x="38338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30" name="Line 228"/>
            <p:cNvSpPr>
              <a:spLocks noChangeShapeType="1"/>
            </p:cNvSpPr>
            <p:nvPr/>
          </p:nvSpPr>
          <p:spPr bwMode="auto">
            <a:xfrm flipV="1">
              <a:off x="38465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31" name="Line 229"/>
            <p:cNvSpPr>
              <a:spLocks noChangeShapeType="1"/>
            </p:cNvSpPr>
            <p:nvPr/>
          </p:nvSpPr>
          <p:spPr bwMode="auto">
            <a:xfrm flipV="1">
              <a:off x="38576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32" name="Line 230"/>
            <p:cNvSpPr>
              <a:spLocks noChangeShapeType="1"/>
            </p:cNvSpPr>
            <p:nvPr/>
          </p:nvSpPr>
          <p:spPr bwMode="auto">
            <a:xfrm flipV="1">
              <a:off x="38687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33" name="Line 231"/>
            <p:cNvSpPr>
              <a:spLocks noChangeShapeType="1"/>
            </p:cNvSpPr>
            <p:nvPr/>
          </p:nvSpPr>
          <p:spPr bwMode="auto">
            <a:xfrm flipV="1">
              <a:off x="38798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34" name="Line 232"/>
            <p:cNvSpPr>
              <a:spLocks noChangeShapeType="1"/>
            </p:cNvSpPr>
            <p:nvPr/>
          </p:nvSpPr>
          <p:spPr bwMode="auto">
            <a:xfrm flipV="1">
              <a:off x="38909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35" name="Line 233"/>
            <p:cNvSpPr>
              <a:spLocks noChangeShapeType="1"/>
            </p:cNvSpPr>
            <p:nvPr/>
          </p:nvSpPr>
          <p:spPr bwMode="auto">
            <a:xfrm flipV="1">
              <a:off x="39036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36" name="Line 234"/>
            <p:cNvSpPr>
              <a:spLocks noChangeShapeType="1"/>
            </p:cNvSpPr>
            <p:nvPr/>
          </p:nvSpPr>
          <p:spPr bwMode="auto">
            <a:xfrm flipV="1">
              <a:off x="39147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37" name="Line 235"/>
            <p:cNvSpPr>
              <a:spLocks noChangeShapeType="1"/>
            </p:cNvSpPr>
            <p:nvPr/>
          </p:nvSpPr>
          <p:spPr bwMode="auto">
            <a:xfrm flipV="1">
              <a:off x="3925888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38" name="Line 236"/>
            <p:cNvSpPr>
              <a:spLocks noChangeShapeType="1"/>
            </p:cNvSpPr>
            <p:nvPr/>
          </p:nvSpPr>
          <p:spPr bwMode="auto">
            <a:xfrm flipV="1">
              <a:off x="39370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39" name="Line 237"/>
            <p:cNvSpPr>
              <a:spLocks noChangeShapeType="1"/>
            </p:cNvSpPr>
            <p:nvPr/>
          </p:nvSpPr>
          <p:spPr bwMode="auto">
            <a:xfrm flipV="1">
              <a:off x="3960813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40" name="Line 238"/>
            <p:cNvSpPr>
              <a:spLocks noChangeShapeType="1"/>
            </p:cNvSpPr>
            <p:nvPr/>
          </p:nvSpPr>
          <p:spPr bwMode="auto">
            <a:xfrm flipV="1">
              <a:off x="3970338" y="5922963"/>
              <a:ext cx="0" cy="793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41" name="Line 239"/>
            <p:cNvSpPr>
              <a:spLocks noChangeShapeType="1"/>
            </p:cNvSpPr>
            <p:nvPr/>
          </p:nvSpPr>
          <p:spPr bwMode="auto">
            <a:xfrm flipV="1">
              <a:off x="398145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42" name="Line 240"/>
            <p:cNvSpPr>
              <a:spLocks noChangeShapeType="1"/>
            </p:cNvSpPr>
            <p:nvPr/>
          </p:nvSpPr>
          <p:spPr bwMode="auto">
            <a:xfrm flipV="1">
              <a:off x="39925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43" name="Line 241"/>
            <p:cNvSpPr>
              <a:spLocks noChangeShapeType="1"/>
            </p:cNvSpPr>
            <p:nvPr/>
          </p:nvSpPr>
          <p:spPr bwMode="auto">
            <a:xfrm flipV="1">
              <a:off x="40052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44" name="Line 242"/>
            <p:cNvSpPr>
              <a:spLocks noChangeShapeType="1"/>
            </p:cNvSpPr>
            <p:nvPr/>
          </p:nvSpPr>
          <p:spPr bwMode="auto">
            <a:xfrm flipV="1">
              <a:off x="40179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45" name="Line 243"/>
            <p:cNvSpPr>
              <a:spLocks noChangeShapeType="1"/>
            </p:cNvSpPr>
            <p:nvPr/>
          </p:nvSpPr>
          <p:spPr bwMode="auto">
            <a:xfrm flipV="1">
              <a:off x="4029075" y="5815013"/>
              <a:ext cx="0" cy="1873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46" name="Line 244"/>
            <p:cNvSpPr>
              <a:spLocks noChangeShapeType="1"/>
            </p:cNvSpPr>
            <p:nvPr/>
          </p:nvSpPr>
          <p:spPr bwMode="auto">
            <a:xfrm flipV="1">
              <a:off x="4040188" y="5951538"/>
              <a:ext cx="0" cy="508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47" name="Line 245"/>
            <p:cNvSpPr>
              <a:spLocks noChangeShapeType="1"/>
            </p:cNvSpPr>
            <p:nvPr/>
          </p:nvSpPr>
          <p:spPr bwMode="auto">
            <a:xfrm flipV="1">
              <a:off x="4051300" y="5824538"/>
              <a:ext cx="0" cy="1778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48" name="Line 246"/>
            <p:cNvSpPr>
              <a:spLocks noChangeShapeType="1"/>
            </p:cNvSpPr>
            <p:nvPr/>
          </p:nvSpPr>
          <p:spPr bwMode="auto">
            <a:xfrm flipV="1">
              <a:off x="40624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49" name="Line 247"/>
            <p:cNvSpPr>
              <a:spLocks noChangeShapeType="1"/>
            </p:cNvSpPr>
            <p:nvPr/>
          </p:nvSpPr>
          <p:spPr bwMode="auto">
            <a:xfrm flipV="1">
              <a:off x="40751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50" name="Line 248"/>
            <p:cNvSpPr>
              <a:spLocks noChangeShapeType="1"/>
            </p:cNvSpPr>
            <p:nvPr/>
          </p:nvSpPr>
          <p:spPr bwMode="auto">
            <a:xfrm flipV="1">
              <a:off x="40846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51" name="Line 249"/>
            <p:cNvSpPr>
              <a:spLocks noChangeShapeType="1"/>
            </p:cNvSpPr>
            <p:nvPr/>
          </p:nvSpPr>
          <p:spPr bwMode="auto">
            <a:xfrm flipV="1">
              <a:off x="4095750" y="4508500"/>
              <a:ext cx="0" cy="14938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52" name="Line 250"/>
            <p:cNvSpPr>
              <a:spLocks noChangeShapeType="1"/>
            </p:cNvSpPr>
            <p:nvPr/>
          </p:nvSpPr>
          <p:spPr bwMode="auto">
            <a:xfrm flipV="1">
              <a:off x="4106863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53" name="Line 251"/>
            <p:cNvSpPr>
              <a:spLocks noChangeShapeType="1"/>
            </p:cNvSpPr>
            <p:nvPr/>
          </p:nvSpPr>
          <p:spPr bwMode="auto">
            <a:xfrm flipV="1">
              <a:off x="411797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54" name="Line 252"/>
            <p:cNvSpPr>
              <a:spLocks noChangeShapeType="1"/>
            </p:cNvSpPr>
            <p:nvPr/>
          </p:nvSpPr>
          <p:spPr bwMode="auto">
            <a:xfrm flipV="1">
              <a:off x="41290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55" name="Line 253"/>
            <p:cNvSpPr>
              <a:spLocks noChangeShapeType="1"/>
            </p:cNvSpPr>
            <p:nvPr/>
          </p:nvSpPr>
          <p:spPr bwMode="auto">
            <a:xfrm flipV="1">
              <a:off x="41417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56" name="Line 254"/>
            <p:cNvSpPr>
              <a:spLocks noChangeShapeType="1"/>
            </p:cNvSpPr>
            <p:nvPr/>
          </p:nvSpPr>
          <p:spPr bwMode="auto">
            <a:xfrm flipV="1">
              <a:off x="41989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57" name="Line 255"/>
            <p:cNvSpPr>
              <a:spLocks noChangeShapeType="1"/>
            </p:cNvSpPr>
            <p:nvPr/>
          </p:nvSpPr>
          <p:spPr bwMode="auto">
            <a:xfrm flipV="1">
              <a:off x="42100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58" name="Line 256"/>
            <p:cNvSpPr>
              <a:spLocks noChangeShapeType="1"/>
            </p:cNvSpPr>
            <p:nvPr/>
          </p:nvSpPr>
          <p:spPr bwMode="auto">
            <a:xfrm flipV="1">
              <a:off x="42211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59" name="Line 257"/>
            <p:cNvSpPr>
              <a:spLocks noChangeShapeType="1"/>
            </p:cNvSpPr>
            <p:nvPr/>
          </p:nvSpPr>
          <p:spPr bwMode="auto">
            <a:xfrm flipV="1">
              <a:off x="42322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60" name="Line 258"/>
            <p:cNvSpPr>
              <a:spLocks noChangeShapeType="1"/>
            </p:cNvSpPr>
            <p:nvPr/>
          </p:nvSpPr>
          <p:spPr bwMode="auto">
            <a:xfrm flipV="1">
              <a:off x="42560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61" name="Line 259"/>
            <p:cNvSpPr>
              <a:spLocks noChangeShapeType="1"/>
            </p:cNvSpPr>
            <p:nvPr/>
          </p:nvSpPr>
          <p:spPr bwMode="auto">
            <a:xfrm flipV="1">
              <a:off x="42783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62" name="Line 260"/>
            <p:cNvSpPr>
              <a:spLocks noChangeShapeType="1"/>
            </p:cNvSpPr>
            <p:nvPr/>
          </p:nvSpPr>
          <p:spPr bwMode="auto">
            <a:xfrm flipV="1">
              <a:off x="43005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63" name="Line 261"/>
            <p:cNvSpPr>
              <a:spLocks noChangeShapeType="1"/>
            </p:cNvSpPr>
            <p:nvPr/>
          </p:nvSpPr>
          <p:spPr bwMode="auto">
            <a:xfrm flipV="1">
              <a:off x="43132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64" name="Line 262"/>
            <p:cNvSpPr>
              <a:spLocks noChangeShapeType="1"/>
            </p:cNvSpPr>
            <p:nvPr/>
          </p:nvSpPr>
          <p:spPr bwMode="auto">
            <a:xfrm flipV="1">
              <a:off x="4324350" y="5942013"/>
              <a:ext cx="0" cy="603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65" name="Line 263"/>
            <p:cNvSpPr>
              <a:spLocks noChangeShapeType="1"/>
            </p:cNvSpPr>
            <p:nvPr/>
          </p:nvSpPr>
          <p:spPr bwMode="auto">
            <a:xfrm flipV="1">
              <a:off x="43354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66" name="Line 264"/>
            <p:cNvSpPr>
              <a:spLocks noChangeShapeType="1"/>
            </p:cNvSpPr>
            <p:nvPr/>
          </p:nvSpPr>
          <p:spPr bwMode="auto">
            <a:xfrm flipV="1">
              <a:off x="434657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67" name="Line 265"/>
            <p:cNvSpPr>
              <a:spLocks noChangeShapeType="1"/>
            </p:cNvSpPr>
            <p:nvPr/>
          </p:nvSpPr>
          <p:spPr bwMode="auto">
            <a:xfrm flipV="1">
              <a:off x="4360863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68" name="Line 266"/>
            <p:cNvSpPr>
              <a:spLocks noChangeShapeType="1"/>
            </p:cNvSpPr>
            <p:nvPr/>
          </p:nvSpPr>
          <p:spPr bwMode="auto">
            <a:xfrm flipV="1">
              <a:off x="43703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69" name="Line 267"/>
            <p:cNvSpPr>
              <a:spLocks noChangeShapeType="1"/>
            </p:cNvSpPr>
            <p:nvPr/>
          </p:nvSpPr>
          <p:spPr bwMode="auto">
            <a:xfrm flipV="1">
              <a:off x="4381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70" name="Line 268"/>
            <p:cNvSpPr>
              <a:spLocks noChangeShapeType="1"/>
            </p:cNvSpPr>
            <p:nvPr/>
          </p:nvSpPr>
          <p:spPr bwMode="auto">
            <a:xfrm flipV="1">
              <a:off x="43926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71" name="Line 269"/>
            <p:cNvSpPr>
              <a:spLocks noChangeShapeType="1"/>
            </p:cNvSpPr>
            <p:nvPr/>
          </p:nvSpPr>
          <p:spPr bwMode="auto">
            <a:xfrm flipV="1">
              <a:off x="44037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72" name="Line 270"/>
            <p:cNvSpPr>
              <a:spLocks noChangeShapeType="1"/>
            </p:cNvSpPr>
            <p:nvPr/>
          </p:nvSpPr>
          <p:spPr bwMode="auto">
            <a:xfrm flipV="1">
              <a:off x="4414838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73" name="Line 271"/>
            <p:cNvSpPr>
              <a:spLocks noChangeShapeType="1"/>
            </p:cNvSpPr>
            <p:nvPr/>
          </p:nvSpPr>
          <p:spPr bwMode="auto">
            <a:xfrm flipV="1">
              <a:off x="44259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74" name="Line 272"/>
            <p:cNvSpPr>
              <a:spLocks noChangeShapeType="1"/>
            </p:cNvSpPr>
            <p:nvPr/>
          </p:nvSpPr>
          <p:spPr bwMode="auto">
            <a:xfrm flipV="1">
              <a:off x="44370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75" name="Line 273"/>
            <p:cNvSpPr>
              <a:spLocks noChangeShapeType="1"/>
            </p:cNvSpPr>
            <p:nvPr/>
          </p:nvSpPr>
          <p:spPr bwMode="auto">
            <a:xfrm flipV="1">
              <a:off x="4448175" y="5099050"/>
              <a:ext cx="0" cy="9032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76" name="Line 274"/>
            <p:cNvSpPr>
              <a:spLocks noChangeShapeType="1"/>
            </p:cNvSpPr>
            <p:nvPr/>
          </p:nvSpPr>
          <p:spPr bwMode="auto">
            <a:xfrm flipV="1">
              <a:off x="4460875" y="5756275"/>
              <a:ext cx="0" cy="24606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77" name="Line 275"/>
            <p:cNvSpPr>
              <a:spLocks noChangeShapeType="1"/>
            </p:cNvSpPr>
            <p:nvPr/>
          </p:nvSpPr>
          <p:spPr bwMode="auto">
            <a:xfrm flipV="1">
              <a:off x="4475163" y="5942013"/>
              <a:ext cx="0" cy="603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78" name="Line 276"/>
            <p:cNvSpPr>
              <a:spLocks noChangeShapeType="1"/>
            </p:cNvSpPr>
            <p:nvPr/>
          </p:nvSpPr>
          <p:spPr bwMode="auto">
            <a:xfrm flipV="1">
              <a:off x="44958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79" name="Line 277"/>
            <p:cNvSpPr>
              <a:spLocks noChangeShapeType="1"/>
            </p:cNvSpPr>
            <p:nvPr/>
          </p:nvSpPr>
          <p:spPr bwMode="auto">
            <a:xfrm flipV="1">
              <a:off x="45180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80" name="Line 278"/>
            <p:cNvSpPr>
              <a:spLocks noChangeShapeType="1"/>
            </p:cNvSpPr>
            <p:nvPr/>
          </p:nvSpPr>
          <p:spPr bwMode="auto">
            <a:xfrm flipV="1">
              <a:off x="45291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81" name="Line 279"/>
            <p:cNvSpPr>
              <a:spLocks noChangeShapeType="1"/>
            </p:cNvSpPr>
            <p:nvPr/>
          </p:nvSpPr>
          <p:spPr bwMode="auto">
            <a:xfrm flipV="1">
              <a:off x="4540250" y="5922963"/>
              <a:ext cx="0" cy="793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82" name="Line 280"/>
            <p:cNvSpPr>
              <a:spLocks noChangeShapeType="1"/>
            </p:cNvSpPr>
            <p:nvPr/>
          </p:nvSpPr>
          <p:spPr bwMode="auto">
            <a:xfrm flipV="1">
              <a:off x="45513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83" name="Line 281"/>
            <p:cNvSpPr>
              <a:spLocks noChangeShapeType="1"/>
            </p:cNvSpPr>
            <p:nvPr/>
          </p:nvSpPr>
          <p:spPr bwMode="auto">
            <a:xfrm flipV="1">
              <a:off x="45751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84" name="Line 282"/>
            <p:cNvSpPr>
              <a:spLocks noChangeShapeType="1"/>
            </p:cNvSpPr>
            <p:nvPr/>
          </p:nvSpPr>
          <p:spPr bwMode="auto">
            <a:xfrm flipV="1">
              <a:off x="45847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85" name="Line 283"/>
            <p:cNvSpPr>
              <a:spLocks noChangeShapeType="1"/>
            </p:cNvSpPr>
            <p:nvPr/>
          </p:nvSpPr>
          <p:spPr bwMode="auto">
            <a:xfrm flipV="1">
              <a:off x="45974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86" name="Line 284"/>
            <p:cNvSpPr>
              <a:spLocks noChangeShapeType="1"/>
            </p:cNvSpPr>
            <p:nvPr/>
          </p:nvSpPr>
          <p:spPr bwMode="auto">
            <a:xfrm flipV="1">
              <a:off x="46085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87" name="Line 285"/>
            <p:cNvSpPr>
              <a:spLocks noChangeShapeType="1"/>
            </p:cNvSpPr>
            <p:nvPr/>
          </p:nvSpPr>
          <p:spPr bwMode="auto">
            <a:xfrm flipV="1">
              <a:off x="46212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88" name="Line 286"/>
            <p:cNvSpPr>
              <a:spLocks noChangeShapeType="1"/>
            </p:cNvSpPr>
            <p:nvPr/>
          </p:nvSpPr>
          <p:spPr bwMode="auto">
            <a:xfrm flipV="1">
              <a:off x="4654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89" name="Line 287"/>
            <p:cNvSpPr>
              <a:spLocks noChangeShapeType="1"/>
            </p:cNvSpPr>
            <p:nvPr/>
          </p:nvSpPr>
          <p:spPr bwMode="auto">
            <a:xfrm flipV="1">
              <a:off x="4665663" y="5892800"/>
              <a:ext cx="0" cy="1095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90" name="Line 288"/>
            <p:cNvSpPr>
              <a:spLocks noChangeShapeType="1"/>
            </p:cNvSpPr>
            <p:nvPr/>
          </p:nvSpPr>
          <p:spPr bwMode="auto">
            <a:xfrm flipV="1">
              <a:off x="4676775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91" name="Line 289"/>
            <p:cNvSpPr>
              <a:spLocks noChangeShapeType="1"/>
            </p:cNvSpPr>
            <p:nvPr/>
          </p:nvSpPr>
          <p:spPr bwMode="auto">
            <a:xfrm flipV="1">
              <a:off x="4689475" y="5981700"/>
              <a:ext cx="0" cy="206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92" name="Line 290"/>
            <p:cNvSpPr>
              <a:spLocks noChangeShapeType="1"/>
            </p:cNvSpPr>
            <p:nvPr/>
          </p:nvSpPr>
          <p:spPr bwMode="auto">
            <a:xfrm flipV="1">
              <a:off x="47561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93" name="Line 291"/>
            <p:cNvSpPr>
              <a:spLocks noChangeShapeType="1"/>
            </p:cNvSpPr>
            <p:nvPr/>
          </p:nvSpPr>
          <p:spPr bwMode="auto">
            <a:xfrm flipV="1">
              <a:off x="48037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94" name="Line 292"/>
            <p:cNvSpPr>
              <a:spLocks noChangeShapeType="1"/>
            </p:cNvSpPr>
            <p:nvPr/>
          </p:nvSpPr>
          <p:spPr bwMode="auto">
            <a:xfrm flipV="1">
              <a:off x="48609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95" name="Line 293"/>
            <p:cNvSpPr>
              <a:spLocks noChangeShapeType="1"/>
            </p:cNvSpPr>
            <p:nvPr/>
          </p:nvSpPr>
          <p:spPr bwMode="auto">
            <a:xfrm flipV="1">
              <a:off x="48815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96" name="Line 294"/>
            <p:cNvSpPr>
              <a:spLocks noChangeShapeType="1"/>
            </p:cNvSpPr>
            <p:nvPr/>
          </p:nvSpPr>
          <p:spPr bwMode="auto">
            <a:xfrm flipV="1">
              <a:off x="49037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97" name="Line 295"/>
            <p:cNvSpPr>
              <a:spLocks noChangeShapeType="1"/>
            </p:cNvSpPr>
            <p:nvPr/>
          </p:nvSpPr>
          <p:spPr bwMode="auto">
            <a:xfrm flipV="1">
              <a:off x="49149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98" name="Line 296"/>
            <p:cNvSpPr>
              <a:spLocks noChangeShapeType="1"/>
            </p:cNvSpPr>
            <p:nvPr/>
          </p:nvSpPr>
          <p:spPr bwMode="auto">
            <a:xfrm flipV="1">
              <a:off x="49260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599" name="Line 297"/>
            <p:cNvSpPr>
              <a:spLocks noChangeShapeType="1"/>
            </p:cNvSpPr>
            <p:nvPr/>
          </p:nvSpPr>
          <p:spPr bwMode="auto">
            <a:xfrm flipV="1">
              <a:off x="49514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00" name="Line 298"/>
            <p:cNvSpPr>
              <a:spLocks noChangeShapeType="1"/>
            </p:cNvSpPr>
            <p:nvPr/>
          </p:nvSpPr>
          <p:spPr bwMode="auto">
            <a:xfrm flipV="1">
              <a:off x="49625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01" name="Line 299"/>
            <p:cNvSpPr>
              <a:spLocks noChangeShapeType="1"/>
            </p:cNvSpPr>
            <p:nvPr/>
          </p:nvSpPr>
          <p:spPr bwMode="auto">
            <a:xfrm flipV="1">
              <a:off x="49847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02" name="Line 300"/>
            <p:cNvSpPr>
              <a:spLocks noChangeShapeType="1"/>
            </p:cNvSpPr>
            <p:nvPr/>
          </p:nvSpPr>
          <p:spPr bwMode="auto">
            <a:xfrm flipV="1">
              <a:off x="49958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03" name="Line 301"/>
            <p:cNvSpPr>
              <a:spLocks noChangeShapeType="1"/>
            </p:cNvSpPr>
            <p:nvPr/>
          </p:nvSpPr>
          <p:spPr bwMode="auto">
            <a:xfrm flipV="1">
              <a:off x="50180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04" name="Line 302"/>
            <p:cNvSpPr>
              <a:spLocks noChangeShapeType="1"/>
            </p:cNvSpPr>
            <p:nvPr/>
          </p:nvSpPr>
          <p:spPr bwMode="auto">
            <a:xfrm flipV="1">
              <a:off x="50530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05" name="Line 303"/>
            <p:cNvSpPr>
              <a:spLocks noChangeShapeType="1"/>
            </p:cNvSpPr>
            <p:nvPr/>
          </p:nvSpPr>
          <p:spPr bwMode="auto">
            <a:xfrm flipV="1">
              <a:off x="50641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06" name="Line 304"/>
            <p:cNvSpPr>
              <a:spLocks noChangeShapeType="1"/>
            </p:cNvSpPr>
            <p:nvPr/>
          </p:nvSpPr>
          <p:spPr bwMode="auto">
            <a:xfrm flipV="1">
              <a:off x="50752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07" name="Line 305"/>
            <p:cNvSpPr>
              <a:spLocks noChangeShapeType="1"/>
            </p:cNvSpPr>
            <p:nvPr/>
          </p:nvSpPr>
          <p:spPr bwMode="auto">
            <a:xfrm flipV="1">
              <a:off x="50863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08" name="Line 306"/>
            <p:cNvSpPr>
              <a:spLocks noChangeShapeType="1"/>
            </p:cNvSpPr>
            <p:nvPr/>
          </p:nvSpPr>
          <p:spPr bwMode="auto">
            <a:xfrm flipV="1">
              <a:off x="50990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09" name="Line 307"/>
            <p:cNvSpPr>
              <a:spLocks noChangeShapeType="1"/>
            </p:cNvSpPr>
            <p:nvPr/>
          </p:nvSpPr>
          <p:spPr bwMode="auto">
            <a:xfrm flipV="1">
              <a:off x="51101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10" name="Line 308"/>
            <p:cNvSpPr>
              <a:spLocks noChangeShapeType="1"/>
            </p:cNvSpPr>
            <p:nvPr/>
          </p:nvSpPr>
          <p:spPr bwMode="auto">
            <a:xfrm flipV="1">
              <a:off x="512127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11" name="Line 309"/>
            <p:cNvSpPr>
              <a:spLocks noChangeShapeType="1"/>
            </p:cNvSpPr>
            <p:nvPr/>
          </p:nvSpPr>
          <p:spPr bwMode="auto">
            <a:xfrm flipV="1">
              <a:off x="51323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12" name="Line 310"/>
            <p:cNvSpPr>
              <a:spLocks noChangeShapeType="1"/>
            </p:cNvSpPr>
            <p:nvPr/>
          </p:nvSpPr>
          <p:spPr bwMode="auto">
            <a:xfrm flipV="1">
              <a:off x="5143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13" name="Line 311"/>
            <p:cNvSpPr>
              <a:spLocks noChangeShapeType="1"/>
            </p:cNvSpPr>
            <p:nvPr/>
          </p:nvSpPr>
          <p:spPr bwMode="auto">
            <a:xfrm flipV="1">
              <a:off x="51562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14" name="Line 312"/>
            <p:cNvSpPr>
              <a:spLocks noChangeShapeType="1"/>
            </p:cNvSpPr>
            <p:nvPr/>
          </p:nvSpPr>
          <p:spPr bwMode="auto">
            <a:xfrm flipV="1">
              <a:off x="51673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15" name="Line 313"/>
            <p:cNvSpPr>
              <a:spLocks noChangeShapeType="1"/>
            </p:cNvSpPr>
            <p:nvPr/>
          </p:nvSpPr>
          <p:spPr bwMode="auto">
            <a:xfrm flipV="1">
              <a:off x="51784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16" name="Line 314"/>
            <p:cNvSpPr>
              <a:spLocks noChangeShapeType="1"/>
            </p:cNvSpPr>
            <p:nvPr/>
          </p:nvSpPr>
          <p:spPr bwMode="auto">
            <a:xfrm flipV="1">
              <a:off x="51895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17" name="Line 315"/>
            <p:cNvSpPr>
              <a:spLocks noChangeShapeType="1"/>
            </p:cNvSpPr>
            <p:nvPr/>
          </p:nvSpPr>
          <p:spPr bwMode="auto">
            <a:xfrm flipV="1">
              <a:off x="52466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18" name="Line 316"/>
            <p:cNvSpPr>
              <a:spLocks noChangeShapeType="1"/>
            </p:cNvSpPr>
            <p:nvPr/>
          </p:nvSpPr>
          <p:spPr bwMode="auto">
            <a:xfrm flipV="1">
              <a:off x="5257800" y="5873750"/>
              <a:ext cx="0" cy="1285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19" name="Line 317"/>
            <p:cNvSpPr>
              <a:spLocks noChangeShapeType="1"/>
            </p:cNvSpPr>
            <p:nvPr/>
          </p:nvSpPr>
          <p:spPr bwMode="auto">
            <a:xfrm flipV="1">
              <a:off x="5270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20" name="Line 318"/>
            <p:cNvSpPr>
              <a:spLocks noChangeShapeType="1"/>
            </p:cNvSpPr>
            <p:nvPr/>
          </p:nvSpPr>
          <p:spPr bwMode="auto">
            <a:xfrm flipV="1">
              <a:off x="52927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21" name="Line 319"/>
            <p:cNvSpPr>
              <a:spLocks noChangeShapeType="1"/>
            </p:cNvSpPr>
            <p:nvPr/>
          </p:nvSpPr>
          <p:spPr bwMode="auto">
            <a:xfrm flipV="1">
              <a:off x="53038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22" name="Line 320"/>
            <p:cNvSpPr>
              <a:spLocks noChangeShapeType="1"/>
            </p:cNvSpPr>
            <p:nvPr/>
          </p:nvSpPr>
          <p:spPr bwMode="auto">
            <a:xfrm flipV="1">
              <a:off x="53260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23" name="Line 321"/>
            <p:cNvSpPr>
              <a:spLocks noChangeShapeType="1"/>
            </p:cNvSpPr>
            <p:nvPr/>
          </p:nvSpPr>
          <p:spPr bwMode="auto">
            <a:xfrm flipV="1">
              <a:off x="53371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24" name="Line 322"/>
            <p:cNvSpPr>
              <a:spLocks noChangeShapeType="1"/>
            </p:cNvSpPr>
            <p:nvPr/>
          </p:nvSpPr>
          <p:spPr bwMode="auto">
            <a:xfrm flipV="1">
              <a:off x="53609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25" name="Line 323"/>
            <p:cNvSpPr>
              <a:spLocks noChangeShapeType="1"/>
            </p:cNvSpPr>
            <p:nvPr/>
          </p:nvSpPr>
          <p:spPr bwMode="auto">
            <a:xfrm flipV="1">
              <a:off x="53705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26" name="Line 324"/>
            <p:cNvSpPr>
              <a:spLocks noChangeShapeType="1"/>
            </p:cNvSpPr>
            <p:nvPr/>
          </p:nvSpPr>
          <p:spPr bwMode="auto">
            <a:xfrm flipV="1">
              <a:off x="5381625" y="3014663"/>
              <a:ext cx="0" cy="298767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27" name="Line 325"/>
            <p:cNvSpPr>
              <a:spLocks noChangeShapeType="1"/>
            </p:cNvSpPr>
            <p:nvPr/>
          </p:nvSpPr>
          <p:spPr bwMode="auto">
            <a:xfrm flipV="1">
              <a:off x="5394325" y="4911725"/>
              <a:ext cx="0" cy="109061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28" name="Line 326"/>
            <p:cNvSpPr>
              <a:spLocks noChangeShapeType="1"/>
            </p:cNvSpPr>
            <p:nvPr/>
          </p:nvSpPr>
          <p:spPr bwMode="auto">
            <a:xfrm flipV="1">
              <a:off x="5407025" y="5845175"/>
              <a:ext cx="0" cy="157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29" name="Line 327"/>
            <p:cNvSpPr>
              <a:spLocks noChangeShapeType="1"/>
            </p:cNvSpPr>
            <p:nvPr/>
          </p:nvSpPr>
          <p:spPr bwMode="auto">
            <a:xfrm flipV="1">
              <a:off x="54181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30" name="Line 328"/>
            <p:cNvSpPr>
              <a:spLocks noChangeShapeType="1"/>
            </p:cNvSpPr>
            <p:nvPr/>
          </p:nvSpPr>
          <p:spPr bwMode="auto">
            <a:xfrm flipV="1">
              <a:off x="54625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31" name="Line 329"/>
            <p:cNvSpPr>
              <a:spLocks noChangeShapeType="1"/>
            </p:cNvSpPr>
            <p:nvPr/>
          </p:nvSpPr>
          <p:spPr bwMode="auto">
            <a:xfrm flipV="1">
              <a:off x="54752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32" name="Line 330"/>
            <p:cNvSpPr>
              <a:spLocks noChangeShapeType="1"/>
            </p:cNvSpPr>
            <p:nvPr/>
          </p:nvSpPr>
          <p:spPr bwMode="auto">
            <a:xfrm flipV="1">
              <a:off x="54848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33" name="Line 331"/>
            <p:cNvSpPr>
              <a:spLocks noChangeShapeType="1"/>
            </p:cNvSpPr>
            <p:nvPr/>
          </p:nvSpPr>
          <p:spPr bwMode="auto">
            <a:xfrm flipV="1">
              <a:off x="5497513" y="5922963"/>
              <a:ext cx="0" cy="7937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34" name="Line 332"/>
            <p:cNvSpPr>
              <a:spLocks noChangeShapeType="1"/>
            </p:cNvSpPr>
            <p:nvPr/>
          </p:nvSpPr>
          <p:spPr bwMode="auto">
            <a:xfrm flipV="1">
              <a:off x="5508625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35" name="Line 333"/>
            <p:cNvSpPr>
              <a:spLocks noChangeShapeType="1"/>
            </p:cNvSpPr>
            <p:nvPr/>
          </p:nvSpPr>
          <p:spPr bwMode="auto">
            <a:xfrm flipV="1">
              <a:off x="5519738" y="5962650"/>
              <a:ext cx="0" cy="396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36" name="Line 334"/>
            <p:cNvSpPr>
              <a:spLocks noChangeShapeType="1"/>
            </p:cNvSpPr>
            <p:nvPr/>
          </p:nvSpPr>
          <p:spPr bwMode="auto">
            <a:xfrm flipV="1">
              <a:off x="55530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37" name="Line 335"/>
            <p:cNvSpPr>
              <a:spLocks noChangeShapeType="1"/>
            </p:cNvSpPr>
            <p:nvPr/>
          </p:nvSpPr>
          <p:spPr bwMode="auto">
            <a:xfrm flipV="1">
              <a:off x="55991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38" name="Line 336"/>
            <p:cNvSpPr>
              <a:spLocks noChangeShapeType="1"/>
            </p:cNvSpPr>
            <p:nvPr/>
          </p:nvSpPr>
          <p:spPr bwMode="auto">
            <a:xfrm flipV="1">
              <a:off x="56118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39" name="Line 337"/>
            <p:cNvSpPr>
              <a:spLocks noChangeShapeType="1"/>
            </p:cNvSpPr>
            <p:nvPr/>
          </p:nvSpPr>
          <p:spPr bwMode="auto">
            <a:xfrm flipV="1">
              <a:off x="56340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40" name="Line 338"/>
            <p:cNvSpPr>
              <a:spLocks noChangeShapeType="1"/>
            </p:cNvSpPr>
            <p:nvPr/>
          </p:nvSpPr>
          <p:spPr bwMode="auto">
            <a:xfrm flipV="1">
              <a:off x="56673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41" name="Line 339"/>
            <p:cNvSpPr>
              <a:spLocks noChangeShapeType="1"/>
            </p:cNvSpPr>
            <p:nvPr/>
          </p:nvSpPr>
          <p:spPr bwMode="auto">
            <a:xfrm flipV="1">
              <a:off x="56784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42" name="Line 340"/>
            <p:cNvSpPr>
              <a:spLocks noChangeShapeType="1"/>
            </p:cNvSpPr>
            <p:nvPr/>
          </p:nvSpPr>
          <p:spPr bwMode="auto">
            <a:xfrm flipV="1">
              <a:off x="57261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43" name="Line 341"/>
            <p:cNvSpPr>
              <a:spLocks noChangeShapeType="1"/>
            </p:cNvSpPr>
            <p:nvPr/>
          </p:nvSpPr>
          <p:spPr bwMode="auto">
            <a:xfrm flipV="1">
              <a:off x="57372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44" name="Line 342"/>
            <p:cNvSpPr>
              <a:spLocks noChangeShapeType="1"/>
            </p:cNvSpPr>
            <p:nvPr/>
          </p:nvSpPr>
          <p:spPr bwMode="auto">
            <a:xfrm flipV="1">
              <a:off x="57483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45" name="Line 343"/>
            <p:cNvSpPr>
              <a:spLocks noChangeShapeType="1"/>
            </p:cNvSpPr>
            <p:nvPr/>
          </p:nvSpPr>
          <p:spPr bwMode="auto">
            <a:xfrm flipV="1">
              <a:off x="57610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46" name="Line 344"/>
            <p:cNvSpPr>
              <a:spLocks noChangeShapeType="1"/>
            </p:cNvSpPr>
            <p:nvPr/>
          </p:nvSpPr>
          <p:spPr bwMode="auto">
            <a:xfrm flipV="1">
              <a:off x="57705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47" name="Line 345"/>
            <p:cNvSpPr>
              <a:spLocks noChangeShapeType="1"/>
            </p:cNvSpPr>
            <p:nvPr/>
          </p:nvSpPr>
          <p:spPr bwMode="auto">
            <a:xfrm flipV="1">
              <a:off x="58150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48" name="Line 346"/>
            <p:cNvSpPr>
              <a:spLocks noChangeShapeType="1"/>
            </p:cNvSpPr>
            <p:nvPr/>
          </p:nvSpPr>
          <p:spPr bwMode="auto">
            <a:xfrm flipV="1">
              <a:off x="58372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49" name="Line 347"/>
            <p:cNvSpPr>
              <a:spLocks noChangeShapeType="1"/>
            </p:cNvSpPr>
            <p:nvPr/>
          </p:nvSpPr>
          <p:spPr bwMode="auto">
            <a:xfrm flipV="1">
              <a:off x="58610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50" name="Line 348"/>
            <p:cNvSpPr>
              <a:spLocks noChangeShapeType="1"/>
            </p:cNvSpPr>
            <p:nvPr/>
          </p:nvSpPr>
          <p:spPr bwMode="auto">
            <a:xfrm flipV="1">
              <a:off x="58959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51" name="Line 349"/>
            <p:cNvSpPr>
              <a:spLocks noChangeShapeType="1"/>
            </p:cNvSpPr>
            <p:nvPr/>
          </p:nvSpPr>
          <p:spPr bwMode="auto">
            <a:xfrm flipV="1">
              <a:off x="59404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52" name="Line 350"/>
            <p:cNvSpPr>
              <a:spLocks noChangeShapeType="1"/>
            </p:cNvSpPr>
            <p:nvPr/>
          </p:nvSpPr>
          <p:spPr bwMode="auto">
            <a:xfrm flipV="1">
              <a:off x="59531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53" name="Line 351"/>
            <p:cNvSpPr>
              <a:spLocks noChangeShapeType="1"/>
            </p:cNvSpPr>
            <p:nvPr/>
          </p:nvSpPr>
          <p:spPr bwMode="auto">
            <a:xfrm flipV="1">
              <a:off x="59753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54" name="Line 352"/>
            <p:cNvSpPr>
              <a:spLocks noChangeShapeType="1"/>
            </p:cNvSpPr>
            <p:nvPr/>
          </p:nvSpPr>
          <p:spPr bwMode="auto">
            <a:xfrm flipV="1">
              <a:off x="59864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55" name="Line 353"/>
            <p:cNvSpPr>
              <a:spLocks noChangeShapeType="1"/>
            </p:cNvSpPr>
            <p:nvPr/>
          </p:nvSpPr>
          <p:spPr bwMode="auto">
            <a:xfrm flipV="1">
              <a:off x="60086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56" name="Line 354"/>
            <p:cNvSpPr>
              <a:spLocks noChangeShapeType="1"/>
            </p:cNvSpPr>
            <p:nvPr/>
          </p:nvSpPr>
          <p:spPr bwMode="auto">
            <a:xfrm flipV="1">
              <a:off x="6032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57" name="Line 355"/>
            <p:cNvSpPr>
              <a:spLocks noChangeShapeType="1"/>
            </p:cNvSpPr>
            <p:nvPr/>
          </p:nvSpPr>
          <p:spPr bwMode="auto">
            <a:xfrm flipV="1">
              <a:off x="60436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58" name="Line 356"/>
            <p:cNvSpPr>
              <a:spLocks noChangeShapeType="1"/>
            </p:cNvSpPr>
            <p:nvPr/>
          </p:nvSpPr>
          <p:spPr bwMode="auto">
            <a:xfrm flipV="1">
              <a:off x="60547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59" name="Line 357"/>
            <p:cNvSpPr>
              <a:spLocks noChangeShapeType="1"/>
            </p:cNvSpPr>
            <p:nvPr/>
          </p:nvSpPr>
          <p:spPr bwMode="auto">
            <a:xfrm flipV="1">
              <a:off x="60785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60" name="Line 358"/>
            <p:cNvSpPr>
              <a:spLocks noChangeShapeType="1"/>
            </p:cNvSpPr>
            <p:nvPr/>
          </p:nvSpPr>
          <p:spPr bwMode="auto">
            <a:xfrm flipV="1">
              <a:off x="61007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61" name="Line 359"/>
            <p:cNvSpPr>
              <a:spLocks noChangeShapeType="1"/>
            </p:cNvSpPr>
            <p:nvPr/>
          </p:nvSpPr>
          <p:spPr bwMode="auto">
            <a:xfrm flipV="1">
              <a:off x="61118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62" name="Line 360"/>
            <p:cNvSpPr>
              <a:spLocks noChangeShapeType="1"/>
            </p:cNvSpPr>
            <p:nvPr/>
          </p:nvSpPr>
          <p:spPr bwMode="auto">
            <a:xfrm flipV="1">
              <a:off x="61229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63" name="Line 361"/>
            <p:cNvSpPr>
              <a:spLocks noChangeShapeType="1"/>
            </p:cNvSpPr>
            <p:nvPr/>
          </p:nvSpPr>
          <p:spPr bwMode="auto">
            <a:xfrm flipV="1">
              <a:off x="61563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64" name="Line 362"/>
            <p:cNvSpPr>
              <a:spLocks noChangeShapeType="1"/>
            </p:cNvSpPr>
            <p:nvPr/>
          </p:nvSpPr>
          <p:spPr bwMode="auto">
            <a:xfrm flipV="1">
              <a:off x="6167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65" name="Line 363"/>
            <p:cNvSpPr>
              <a:spLocks noChangeShapeType="1"/>
            </p:cNvSpPr>
            <p:nvPr/>
          </p:nvSpPr>
          <p:spPr bwMode="auto">
            <a:xfrm flipV="1">
              <a:off x="6178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66" name="Line 364"/>
            <p:cNvSpPr>
              <a:spLocks noChangeShapeType="1"/>
            </p:cNvSpPr>
            <p:nvPr/>
          </p:nvSpPr>
          <p:spPr bwMode="auto">
            <a:xfrm flipV="1">
              <a:off x="61928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67" name="Line 365"/>
            <p:cNvSpPr>
              <a:spLocks noChangeShapeType="1"/>
            </p:cNvSpPr>
            <p:nvPr/>
          </p:nvSpPr>
          <p:spPr bwMode="auto">
            <a:xfrm flipV="1">
              <a:off x="6203950" y="4027488"/>
              <a:ext cx="0" cy="197485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68" name="Line 366"/>
            <p:cNvSpPr>
              <a:spLocks noChangeShapeType="1"/>
            </p:cNvSpPr>
            <p:nvPr/>
          </p:nvSpPr>
          <p:spPr bwMode="auto">
            <a:xfrm flipV="1">
              <a:off x="6215063" y="5256213"/>
              <a:ext cx="0" cy="7461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69" name="Line 367"/>
            <p:cNvSpPr>
              <a:spLocks noChangeShapeType="1"/>
            </p:cNvSpPr>
            <p:nvPr/>
          </p:nvSpPr>
          <p:spPr bwMode="auto">
            <a:xfrm flipV="1">
              <a:off x="62372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70" name="Line 368"/>
            <p:cNvSpPr>
              <a:spLocks noChangeShapeType="1"/>
            </p:cNvSpPr>
            <p:nvPr/>
          </p:nvSpPr>
          <p:spPr bwMode="auto">
            <a:xfrm flipV="1">
              <a:off x="62817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71" name="Line 369"/>
            <p:cNvSpPr>
              <a:spLocks noChangeShapeType="1"/>
            </p:cNvSpPr>
            <p:nvPr/>
          </p:nvSpPr>
          <p:spPr bwMode="auto">
            <a:xfrm flipV="1">
              <a:off x="6305550" y="5922963"/>
              <a:ext cx="0" cy="793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72" name="Line 370"/>
            <p:cNvSpPr>
              <a:spLocks noChangeShapeType="1"/>
            </p:cNvSpPr>
            <p:nvPr/>
          </p:nvSpPr>
          <p:spPr bwMode="auto">
            <a:xfrm flipV="1">
              <a:off x="631825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73" name="Line 371"/>
            <p:cNvSpPr>
              <a:spLocks noChangeShapeType="1"/>
            </p:cNvSpPr>
            <p:nvPr/>
          </p:nvSpPr>
          <p:spPr bwMode="auto">
            <a:xfrm flipV="1">
              <a:off x="63277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74" name="Line 372"/>
            <p:cNvSpPr>
              <a:spLocks noChangeShapeType="1"/>
            </p:cNvSpPr>
            <p:nvPr/>
          </p:nvSpPr>
          <p:spPr bwMode="auto">
            <a:xfrm flipV="1">
              <a:off x="63754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75" name="Line 373"/>
            <p:cNvSpPr>
              <a:spLocks noChangeShapeType="1"/>
            </p:cNvSpPr>
            <p:nvPr/>
          </p:nvSpPr>
          <p:spPr bwMode="auto">
            <a:xfrm flipV="1">
              <a:off x="6432550" y="5845175"/>
              <a:ext cx="0" cy="15716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76" name="Line 374"/>
            <p:cNvSpPr>
              <a:spLocks noChangeShapeType="1"/>
            </p:cNvSpPr>
            <p:nvPr/>
          </p:nvSpPr>
          <p:spPr bwMode="auto">
            <a:xfrm flipV="1">
              <a:off x="6442075" y="5932488"/>
              <a:ext cx="0" cy="6985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77" name="Line 375"/>
            <p:cNvSpPr>
              <a:spLocks noChangeShapeType="1"/>
            </p:cNvSpPr>
            <p:nvPr/>
          </p:nvSpPr>
          <p:spPr bwMode="auto">
            <a:xfrm flipV="1">
              <a:off x="64531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78" name="Line 376"/>
            <p:cNvSpPr>
              <a:spLocks noChangeShapeType="1"/>
            </p:cNvSpPr>
            <p:nvPr/>
          </p:nvSpPr>
          <p:spPr bwMode="auto">
            <a:xfrm flipV="1">
              <a:off x="65103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79" name="Line 377"/>
            <p:cNvSpPr>
              <a:spLocks noChangeShapeType="1"/>
            </p:cNvSpPr>
            <p:nvPr/>
          </p:nvSpPr>
          <p:spPr bwMode="auto">
            <a:xfrm flipV="1">
              <a:off x="65468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80" name="Line 378"/>
            <p:cNvSpPr>
              <a:spLocks noChangeShapeType="1"/>
            </p:cNvSpPr>
            <p:nvPr/>
          </p:nvSpPr>
          <p:spPr bwMode="auto">
            <a:xfrm flipV="1">
              <a:off x="65674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81" name="Line 379"/>
            <p:cNvSpPr>
              <a:spLocks noChangeShapeType="1"/>
            </p:cNvSpPr>
            <p:nvPr/>
          </p:nvSpPr>
          <p:spPr bwMode="auto">
            <a:xfrm flipV="1">
              <a:off x="66008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82" name="Line 380"/>
            <p:cNvSpPr>
              <a:spLocks noChangeShapeType="1"/>
            </p:cNvSpPr>
            <p:nvPr/>
          </p:nvSpPr>
          <p:spPr bwMode="auto">
            <a:xfrm flipV="1">
              <a:off x="66341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83" name="Line 381"/>
            <p:cNvSpPr>
              <a:spLocks noChangeShapeType="1"/>
            </p:cNvSpPr>
            <p:nvPr/>
          </p:nvSpPr>
          <p:spPr bwMode="auto">
            <a:xfrm flipV="1">
              <a:off x="66611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84" name="Line 382"/>
            <p:cNvSpPr>
              <a:spLocks noChangeShapeType="1"/>
            </p:cNvSpPr>
            <p:nvPr/>
          </p:nvSpPr>
          <p:spPr bwMode="auto">
            <a:xfrm flipV="1">
              <a:off x="66706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85" name="Line 383"/>
            <p:cNvSpPr>
              <a:spLocks noChangeShapeType="1"/>
            </p:cNvSpPr>
            <p:nvPr/>
          </p:nvSpPr>
          <p:spPr bwMode="auto">
            <a:xfrm flipV="1">
              <a:off x="66817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86" name="Line 384"/>
            <p:cNvSpPr>
              <a:spLocks noChangeShapeType="1"/>
            </p:cNvSpPr>
            <p:nvPr/>
          </p:nvSpPr>
          <p:spPr bwMode="auto">
            <a:xfrm flipV="1">
              <a:off x="67040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87" name="Line 385"/>
            <p:cNvSpPr>
              <a:spLocks noChangeShapeType="1"/>
            </p:cNvSpPr>
            <p:nvPr/>
          </p:nvSpPr>
          <p:spPr bwMode="auto">
            <a:xfrm flipV="1">
              <a:off x="67262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88" name="Line 386"/>
            <p:cNvSpPr>
              <a:spLocks noChangeShapeType="1"/>
            </p:cNvSpPr>
            <p:nvPr/>
          </p:nvSpPr>
          <p:spPr bwMode="auto">
            <a:xfrm flipV="1">
              <a:off x="6794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89" name="Line 387"/>
            <p:cNvSpPr>
              <a:spLocks noChangeShapeType="1"/>
            </p:cNvSpPr>
            <p:nvPr/>
          </p:nvSpPr>
          <p:spPr bwMode="auto">
            <a:xfrm flipV="1">
              <a:off x="68056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90" name="Line 388"/>
            <p:cNvSpPr>
              <a:spLocks noChangeShapeType="1"/>
            </p:cNvSpPr>
            <p:nvPr/>
          </p:nvSpPr>
          <p:spPr bwMode="auto">
            <a:xfrm flipV="1">
              <a:off x="68183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91" name="Line 389"/>
            <p:cNvSpPr>
              <a:spLocks noChangeShapeType="1"/>
            </p:cNvSpPr>
            <p:nvPr/>
          </p:nvSpPr>
          <p:spPr bwMode="auto">
            <a:xfrm flipV="1">
              <a:off x="68294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92" name="Line 390"/>
            <p:cNvSpPr>
              <a:spLocks noChangeShapeType="1"/>
            </p:cNvSpPr>
            <p:nvPr/>
          </p:nvSpPr>
          <p:spPr bwMode="auto">
            <a:xfrm flipV="1">
              <a:off x="69199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93" name="Line 391"/>
            <p:cNvSpPr>
              <a:spLocks noChangeShapeType="1"/>
            </p:cNvSpPr>
            <p:nvPr/>
          </p:nvSpPr>
          <p:spPr bwMode="auto">
            <a:xfrm flipV="1">
              <a:off x="69326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94" name="Line 392"/>
            <p:cNvSpPr>
              <a:spLocks noChangeShapeType="1"/>
            </p:cNvSpPr>
            <p:nvPr/>
          </p:nvSpPr>
          <p:spPr bwMode="auto">
            <a:xfrm flipV="1">
              <a:off x="69897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95" name="Line 393"/>
            <p:cNvSpPr>
              <a:spLocks noChangeShapeType="1"/>
            </p:cNvSpPr>
            <p:nvPr/>
          </p:nvSpPr>
          <p:spPr bwMode="auto">
            <a:xfrm flipV="1">
              <a:off x="700087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96" name="Line 394"/>
            <p:cNvSpPr>
              <a:spLocks noChangeShapeType="1"/>
            </p:cNvSpPr>
            <p:nvPr/>
          </p:nvSpPr>
          <p:spPr bwMode="auto">
            <a:xfrm flipV="1">
              <a:off x="70119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97" name="Line 395"/>
            <p:cNvSpPr>
              <a:spLocks noChangeShapeType="1"/>
            </p:cNvSpPr>
            <p:nvPr/>
          </p:nvSpPr>
          <p:spPr bwMode="auto">
            <a:xfrm flipV="1">
              <a:off x="70342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98" name="Line 396"/>
            <p:cNvSpPr>
              <a:spLocks noChangeShapeType="1"/>
            </p:cNvSpPr>
            <p:nvPr/>
          </p:nvSpPr>
          <p:spPr bwMode="auto">
            <a:xfrm flipV="1">
              <a:off x="70469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699" name="Line 397"/>
            <p:cNvSpPr>
              <a:spLocks noChangeShapeType="1"/>
            </p:cNvSpPr>
            <p:nvPr/>
          </p:nvSpPr>
          <p:spPr bwMode="auto">
            <a:xfrm flipV="1">
              <a:off x="7056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00" name="Line 398"/>
            <p:cNvSpPr>
              <a:spLocks noChangeShapeType="1"/>
            </p:cNvSpPr>
            <p:nvPr/>
          </p:nvSpPr>
          <p:spPr bwMode="auto">
            <a:xfrm flipV="1">
              <a:off x="706755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01" name="Line 399"/>
            <p:cNvSpPr>
              <a:spLocks noChangeShapeType="1"/>
            </p:cNvSpPr>
            <p:nvPr/>
          </p:nvSpPr>
          <p:spPr bwMode="auto">
            <a:xfrm flipV="1">
              <a:off x="71040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02" name="Line 400"/>
            <p:cNvSpPr>
              <a:spLocks noChangeShapeType="1"/>
            </p:cNvSpPr>
            <p:nvPr/>
          </p:nvSpPr>
          <p:spPr bwMode="auto">
            <a:xfrm flipV="1">
              <a:off x="7126288" y="5932488"/>
              <a:ext cx="0" cy="6985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03" name="Line 401"/>
            <p:cNvSpPr>
              <a:spLocks noChangeShapeType="1"/>
            </p:cNvSpPr>
            <p:nvPr/>
          </p:nvSpPr>
          <p:spPr bwMode="auto">
            <a:xfrm flipV="1">
              <a:off x="71374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04" name="Line 402"/>
            <p:cNvSpPr>
              <a:spLocks noChangeShapeType="1"/>
            </p:cNvSpPr>
            <p:nvPr/>
          </p:nvSpPr>
          <p:spPr bwMode="auto">
            <a:xfrm flipV="1">
              <a:off x="71485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05" name="Line 403"/>
            <p:cNvSpPr>
              <a:spLocks noChangeShapeType="1"/>
            </p:cNvSpPr>
            <p:nvPr/>
          </p:nvSpPr>
          <p:spPr bwMode="auto">
            <a:xfrm flipV="1">
              <a:off x="72183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06" name="Line 404"/>
            <p:cNvSpPr>
              <a:spLocks noChangeShapeType="1"/>
            </p:cNvSpPr>
            <p:nvPr/>
          </p:nvSpPr>
          <p:spPr bwMode="auto">
            <a:xfrm flipV="1">
              <a:off x="72278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07" name="Line 405"/>
            <p:cNvSpPr>
              <a:spLocks noChangeShapeType="1"/>
            </p:cNvSpPr>
            <p:nvPr/>
          </p:nvSpPr>
          <p:spPr bwMode="auto">
            <a:xfrm flipV="1">
              <a:off x="72390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08" name="Line 406"/>
            <p:cNvSpPr>
              <a:spLocks noChangeShapeType="1"/>
            </p:cNvSpPr>
            <p:nvPr/>
          </p:nvSpPr>
          <p:spPr bwMode="auto">
            <a:xfrm flipV="1">
              <a:off x="7250113" y="5775325"/>
              <a:ext cx="0" cy="22701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09" name="Line 407"/>
            <p:cNvSpPr>
              <a:spLocks noChangeShapeType="1"/>
            </p:cNvSpPr>
            <p:nvPr/>
          </p:nvSpPr>
          <p:spPr bwMode="auto">
            <a:xfrm flipV="1">
              <a:off x="7261225" y="5873750"/>
              <a:ext cx="0" cy="1285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10" name="Line 408"/>
            <p:cNvSpPr>
              <a:spLocks noChangeShapeType="1"/>
            </p:cNvSpPr>
            <p:nvPr/>
          </p:nvSpPr>
          <p:spPr bwMode="auto">
            <a:xfrm flipV="1">
              <a:off x="7272338" y="5892800"/>
              <a:ext cx="0" cy="1095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11" name="Line 409"/>
            <p:cNvSpPr>
              <a:spLocks noChangeShapeType="1"/>
            </p:cNvSpPr>
            <p:nvPr/>
          </p:nvSpPr>
          <p:spPr bwMode="auto">
            <a:xfrm flipV="1">
              <a:off x="72850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12" name="Line 410"/>
            <p:cNvSpPr>
              <a:spLocks noChangeShapeType="1"/>
            </p:cNvSpPr>
            <p:nvPr/>
          </p:nvSpPr>
          <p:spPr bwMode="auto">
            <a:xfrm flipV="1">
              <a:off x="73644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13" name="Line 411"/>
            <p:cNvSpPr>
              <a:spLocks noChangeShapeType="1"/>
            </p:cNvSpPr>
            <p:nvPr/>
          </p:nvSpPr>
          <p:spPr bwMode="auto">
            <a:xfrm flipV="1">
              <a:off x="73755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14" name="Line 412"/>
            <p:cNvSpPr>
              <a:spLocks noChangeShapeType="1"/>
            </p:cNvSpPr>
            <p:nvPr/>
          </p:nvSpPr>
          <p:spPr bwMode="auto">
            <a:xfrm flipV="1">
              <a:off x="73866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15" name="Line 413"/>
            <p:cNvSpPr>
              <a:spLocks noChangeShapeType="1"/>
            </p:cNvSpPr>
            <p:nvPr/>
          </p:nvSpPr>
          <p:spPr bwMode="auto">
            <a:xfrm flipV="1">
              <a:off x="74326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16" name="Line 414"/>
            <p:cNvSpPr>
              <a:spLocks noChangeShapeType="1"/>
            </p:cNvSpPr>
            <p:nvPr/>
          </p:nvSpPr>
          <p:spPr bwMode="auto">
            <a:xfrm flipV="1">
              <a:off x="7683500" y="5951538"/>
              <a:ext cx="0" cy="508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17" name="Line 415"/>
            <p:cNvSpPr>
              <a:spLocks noChangeShapeType="1"/>
            </p:cNvSpPr>
            <p:nvPr/>
          </p:nvSpPr>
          <p:spPr bwMode="auto">
            <a:xfrm flipV="1">
              <a:off x="7694613" y="5981700"/>
              <a:ext cx="0" cy="206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18" name="Line 416"/>
            <p:cNvSpPr>
              <a:spLocks noChangeShapeType="1"/>
            </p:cNvSpPr>
            <p:nvPr/>
          </p:nvSpPr>
          <p:spPr bwMode="auto">
            <a:xfrm flipV="1">
              <a:off x="77628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19" name="Line 417"/>
            <p:cNvSpPr>
              <a:spLocks noChangeShapeType="1"/>
            </p:cNvSpPr>
            <p:nvPr/>
          </p:nvSpPr>
          <p:spPr bwMode="auto">
            <a:xfrm flipV="1">
              <a:off x="77866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20" name="Line 418"/>
            <p:cNvSpPr>
              <a:spLocks noChangeShapeType="1"/>
            </p:cNvSpPr>
            <p:nvPr/>
          </p:nvSpPr>
          <p:spPr bwMode="auto">
            <a:xfrm flipV="1">
              <a:off x="80581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21" name="Line 419"/>
            <p:cNvSpPr>
              <a:spLocks noChangeShapeType="1"/>
            </p:cNvSpPr>
            <p:nvPr/>
          </p:nvSpPr>
          <p:spPr bwMode="auto">
            <a:xfrm flipV="1">
              <a:off x="81724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22" name="Line 420"/>
            <p:cNvSpPr>
              <a:spLocks noChangeShapeType="1"/>
            </p:cNvSpPr>
            <p:nvPr/>
          </p:nvSpPr>
          <p:spPr bwMode="auto">
            <a:xfrm flipV="1">
              <a:off x="82756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23" name="Line 421"/>
            <p:cNvSpPr>
              <a:spLocks noChangeShapeType="1"/>
            </p:cNvSpPr>
            <p:nvPr/>
          </p:nvSpPr>
          <p:spPr bwMode="auto">
            <a:xfrm flipV="1">
              <a:off x="85137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24" name="Line 422"/>
            <p:cNvSpPr>
              <a:spLocks noChangeShapeType="1"/>
            </p:cNvSpPr>
            <p:nvPr/>
          </p:nvSpPr>
          <p:spPr bwMode="auto">
            <a:xfrm>
              <a:off x="5292725" y="6016625"/>
              <a:ext cx="0" cy="809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25" name="Line 423"/>
            <p:cNvSpPr>
              <a:spLocks noChangeShapeType="1"/>
            </p:cNvSpPr>
            <p:nvPr/>
          </p:nvSpPr>
          <p:spPr bwMode="auto">
            <a:xfrm>
              <a:off x="3492500" y="6016625"/>
              <a:ext cx="0" cy="809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26" name="Line 424"/>
            <p:cNvSpPr>
              <a:spLocks noChangeShapeType="1"/>
            </p:cNvSpPr>
            <p:nvPr/>
          </p:nvSpPr>
          <p:spPr bwMode="auto">
            <a:xfrm>
              <a:off x="1684338" y="6016625"/>
              <a:ext cx="0" cy="809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27" name="Line 425"/>
            <p:cNvSpPr>
              <a:spLocks noChangeShapeType="1"/>
            </p:cNvSpPr>
            <p:nvPr/>
          </p:nvSpPr>
          <p:spPr bwMode="auto">
            <a:xfrm>
              <a:off x="1033463" y="6010275"/>
              <a:ext cx="0" cy="2381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28" name="Line 426"/>
            <p:cNvSpPr>
              <a:spLocks noChangeShapeType="1"/>
            </p:cNvSpPr>
            <p:nvPr/>
          </p:nvSpPr>
          <p:spPr bwMode="auto">
            <a:xfrm>
              <a:off x="7100888" y="6016625"/>
              <a:ext cx="0" cy="809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29" name="Line 427"/>
            <p:cNvSpPr>
              <a:spLocks noChangeShapeType="1"/>
            </p:cNvSpPr>
            <p:nvPr/>
          </p:nvSpPr>
          <p:spPr bwMode="auto">
            <a:xfrm>
              <a:off x="828675" y="3028950"/>
              <a:ext cx="204787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30" name="Line 428"/>
            <p:cNvSpPr>
              <a:spLocks noChangeShapeType="1"/>
            </p:cNvSpPr>
            <p:nvPr/>
          </p:nvSpPr>
          <p:spPr bwMode="auto">
            <a:xfrm>
              <a:off x="812800" y="6019800"/>
              <a:ext cx="206375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31" name="Line 429"/>
            <p:cNvSpPr>
              <a:spLocks noChangeShapeType="1"/>
            </p:cNvSpPr>
            <p:nvPr/>
          </p:nvSpPr>
          <p:spPr bwMode="auto">
            <a:xfrm>
              <a:off x="1035050" y="5972175"/>
              <a:ext cx="0" cy="1349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32" name="Line 430"/>
            <p:cNvSpPr>
              <a:spLocks noChangeShapeType="1"/>
            </p:cNvSpPr>
            <p:nvPr/>
          </p:nvSpPr>
          <p:spPr bwMode="auto">
            <a:xfrm>
              <a:off x="1022350" y="6019800"/>
              <a:ext cx="80137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33" name="Line 431"/>
            <p:cNvSpPr>
              <a:spLocks noChangeShapeType="1"/>
            </p:cNvSpPr>
            <p:nvPr/>
          </p:nvSpPr>
          <p:spPr bwMode="auto">
            <a:xfrm flipV="1">
              <a:off x="1035050" y="3033713"/>
              <a:ext cx="0" cy="30067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734" name="Rectangle 432"/>
            <p:cNvSpPr>
              <a:spLocks noChangeArrowheads="1"/>
            </p:cNvSpPr>
            <p:nvPr/>
          </p:nvSpPr>
          <p:spPr bwMode="auto">
            <a:xfrm rot="-5400000">
              <a:off x="-493403" y="4451615"/>
              <a:ext cx="2247282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600" b="0">
                  <a:solidFill>
                    <a:srgbClr val="FFFFFF"/>
                  </a:solidFill>
                  <a:latin typeface="Arial" charset="0"/>
                </a:rPr>
                <a:t>% Relative Abundance</a:t>
              </a:r>
            </a:p>
          </p:txBody>
        </p:sp>
        <p:sp>
          <p:nvSpPr>
            <p:cNvPr id="14735" name="Rectangle 433"/>
            <p:cNvSpPr>
              <a:spLocks noChangeArrowheads="1"/>
            </p:cNvSpPr>
            <p:nvPr/>
          </p:nvSpPr>
          <p:spPr bwMode="auto">
            <a:xfrm>
              <a:off x="300038" y="2916238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100</a:t>
              </a:r>
            </a:p>
          </p:txBody>
        </p:sp>
        <p:sp>
          <p:nvSpPr>
            <p:cNvPr id="14736" name="Rectangle 434"/>
            <p:cNvSpPr>
              <a:spLocks noChangeArrowheads="1"/>
            </p:cNvSpPr>
            <p:nvPr/>
          </p:nvSpPr>
          <p:spPr bwMode="auto">
            <a:xfrm>
              <a:off x="490538" y="5888038"/>
              <a:ext cx="31273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14737" name="Rectangle 435"/>
            <p:cNvSpPr>
              <a:spLocks noChangeArrowheads="1"/>
            </p:cNvSpPr>
            <p:nvPr/>
          </p:nvSpPr>
          <p:spPr bwMode="auto">
            <a:xfrm>
              <a:off x="1335088" y="6108700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250</a:t>
              </a:r>
            </a:p>
          </p:txBody>
        </p:sp>
        <p:sp>
          <p:nvSpPr>
            <p:cNvPr id="14738" name="Rectangle 436"/>
            <p:cNvSpPr>
              <a:spLocks noChangeArrowheads="1"/>
            </p:cNvSpPr>
            <p:nvPr/>
          </p:nvSpPr>
          <p:spPr bwMode="auto">
            <a:xfrm>
              <a:off x="3143250" y="6108700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500</a:t>
              </a:r>
            </a:p>
          </p:txBody>
        </p:sp>
        <p:sp>
          <p:nvSpPr>
            <p:cNvPr id="14739" name="Rectangle 437"/>
            <p:cNvSpPr>
              <a:spLocks noChangeArrowheads="1"/>
            </p:cNvSpPr>
            <p:nvPr/>
          </p:nvSpPr>
          <p:spPr bwMode="auto">
            <a:xfrm>
              <a:off x="4941888" y="6108700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750</a:t>
              </a:r>
            </a:p>
          </p:txBody>
        </p:sp>
        <p:sp>
          <p:nvSpPr>
            <p:cNvPr id="14740" name="Rectangle 438"/>
            <p:cNvSpPr>
              <a:spLocks noChangeArrowheads="1"/>
            </p:cNvSpPr>
            <p:nvPr/>
          </p:nvSpPr>
          <p:spPr bwMode="auto">
            <a:xfrm>
              <a:off x="6662738" y="6108700"/>
              <a:ext cx="692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1000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8" name="Rectangle 4"/>
          <p:cNvSpPr>
            <a:spLocks noChangeArrowheads="1"/>
          </p:cNvSpPr>
          <p:nvPr/>
        </p:nvSpPr>
        <p:spPr bwMode="auto">
          <a:xfrm>
            <a:off x="685800" y="381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+mj-lt"/>
              </a:rPr>
              <a:t>Charge-Sign Independent Trapping</a:t>
            </a:r>
          </a:p>
        </p:txBody>
      </p:sp>
      <p:sp>
        <p:nvSpPr>
          <p:cNvPr id="518150" name="Rectangle 6"/>
          <p:cNvSpPr>
            <a:spLocks noChangeArrowheads="1"/>
          </p:cNvSpPr>
          <p:nvPr/>
        </p:nvSpPr>
        <p:spPr bwMode="auto">
          <a:xfrm>
            <a:off x="457200" y="1066800"/>
            <a:ext cx="8229600" cy="5334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308100" y="1600200"/>
            <a:ext cx="6629400" cy="2590800"/>
            <a:chOff x="816" y="480"/>
            <a:chExt cx="4176" cy="1632"/>
          </a:xfrm>
        </p:grpSpPr>
        <p:sp>
          <p:nvSpPr>
            <p:cNvPr id="518152" name="Line 8"/>
            <p:cNvSpPr>
              <a:spLocks noChangeShapeType="1"/>
            </p:cNvSpPr>
            <p:nvPr/>
          </p:nvSpPr>
          <p:spPr bwMode="auto">
            <a:xfrm>
              <a:off x="816" y="1296"/>
              <a:ext cx="4176" cy="0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296" y="480"/>
              <a:ext cx="3216" cy="720"/>
              <a:chOff x="1632" y="336"/>
              <a:chExt cx="2064" cy="576"/>
            </a:xfrm>
          </p:grpSpPr>
          <p:sp>
            <p:nvSpPr>
              <p:cNvPr id="518154" name="Rectangle 10"/>
              <p:cNvSpPr>
                <a:spLocks noChangeArrowheads="1"/>
              </p:cNvSpPr>
              <p:nvPr/>
            </p:nvSpPr>
            <p:spPr bwMode="auto">
              <a:xfrm>
                <a:off x="1680" y="480"/>
                <a:ext cx="38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155" name="Rectangle 11"/>
              <p:cNvSpPr>
                <a:spLocks noChangeArrowheads="1"/>
              </p:cNvSpPr>
              <p:nvPr/>
            </p:nvSpPr>
            <p:spPr bwMode="auto">
              <a:xfrm>
                <a:off x="3264" y="480"/>
                <a:ext cx="38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156" name="Rectangle 12"/>
              <p:cNvSpPr>
                <a:spLocks noChangeArrowheads="1"/>
              </p:cNvSpPr>
              <p:nvPr/>
            </p:nvSpPr>
            <p:spPr bwMode="auto">
              <a:xfrm>
                <a:off x="2112" y="480"/>
                <a:ext cx="110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157" name="Line 13"/>
              <p:cNvSpPr>
                <a:spLocks noChangeShapeType="1"/>
              </p:cNvSpPr>
              <p:nvPr/>
            </p:nvSpPr>
            <p:spPr bwMode="auto">
              <a:xfrm>
                <a:off x="1632" y="33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58" name="Line 14"/>
              <p:cNvSpPr>
                <a:spLocks noChangeShapeType="1"/>
              </p:cNvSpPr>
              <p:nvPr/>
            </p:nvSpPr>
            <p:spPr bwMode="auto">
              <a:xfrm>
                <a:off x="3696" y="33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5"/>
            <p:cNvGrpSpPr>
              <a:grpSpLocks/>
            </p:cNvGrpSpPr>
            <p:nvPr/>
          </p:nvGrpSpPr>
          <p:grpSpPr bwMode="auto">
            <a:xfrm flipV="1">
              <a:off x="1296" y="1392"/>
              <a:ext cx="3216" cy="720"/>
              <a:chOff x="1632" y="336"/>
              <a:chExt cx="2064" cy="576"/>
            </a:xfrm>
          </p:grpSpPr>
          <p:sp>
            <p:nvSpPr>
              <p:cNvPr id="518160" name="Rectangle 16"/>
              <p:cNvSpPr>
                <a:spLocks noChangeArrowheads="1"/>
              </p:cNvSpPr>
              <p:nvPr/>
            </p:nvSpPr>
            <p:spPr bwMode="auto">
              <a:xfrm>
                <a:off x="1680" y="480"/>
                <a:ext cx="38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161" name="Rectangle 17"/>
              <p:cNvSpPr>
                <a:spLocks noChangeArrowheads="1"/>
              </p:cNvSpPr>
              <p:nvPr/>
            </p:nvSpPr>
            <p:spPr bwMode="auto">
              <a:xfrm>
                <a:off x="3264" y="480"/>
                <a:ext cx="38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162" name="Rectangle 18"/>
              <p:cNvSpPr>
                <a:spLocks noChangeArrowheads="1"/>
              </p:cNvSpPr>
              <p:nvPr/>
            </p:nvSpPr>
            <p:spPr bwMode="auto">
              <a:xfrm>
                <a:off x="2112" y="480"/>
                <a:ext cx="110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163" name="Line 19"/>
              <p:cNvSpPr>
                <a:spLocks noChangeShapeType="1"/>
              </p:cNvSpPr>
              <p:nvPr/>
            </p:nvSpPr>
            <p:spPr bwMode="auto">
              <a:xfrm>
                <a:off x="1632" y="33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64" name="Line 20"/>
              <p:cNvSpPr>
                <a:spLocks noChangeShapeType="1"/>
              </p:cNvSpPr>
              <p:nvPr/>
            </p:nvSpPr>
            <p:spPr bwMode="auto">
              <a:xfrm>
                <a:off x="3696" y="33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18165" name="Rectangle 21"/>
          <p:cNvSpPr>
            <a:spLocks noChangeArrowheads="1"/>
          </p:cNvSpPr>
          <p:nvPr/>
        </p:nvSpPr>
        <p:spPr bwMode="auto">
          <a:xfrm>
            <a:off x="2181225" y="2762250"/>
            <a:ext cx="4876800" cy="304800"/>
          </a:xfrm>
          <a:prstGeom prst="rect">
            <a:avLst/>
          </a:prstGeom>
          <a:solidFill>
            <a:srgbClr val="33CC33">
              <a:alpha val="50000"/>
            </a:srgbClr>
          </a:solidFill>
          <a:ln w="9525">
            <a:solidFill>
              <a:schemeClr val="bg2"/>
            </a:solidFill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8166" name="Text Box 22"/>
          <p:cNvSpPr txBox="1">
            <a:spLocks noChangeArrowheads="1"/>
          </p:cNvSpPr>
          <p:nvPr/>
        </p:nvSpPr>
        <p:spPr bwMode="auto">
          <a:xfrm>
            <a:off x="558800" y="4495800"/>
            <a:ext cx="1270000" cy="1803400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600" dirty="0">
                <a:solidFill>
                  <a:schemeClr val="tx2"/>
                </a:solidFill>
                <a:latin typeface="Arial" pitchFamily="34" charset="0"/>
              </a:rPr>
              <a:t>Pseudo-</a:t>
            </a:r>
          </a:p>
          <a:p>
            <a:pPr algn="l"/>
            <a:r>
              <a:rPr lang="en-US" sz="1600" dirty="0">
                <a:solidFill>
                  <a:schemeClr val="tx2"/>
                </a:solidFill>
                <a:latin typeface="Arial" pitchFamily="34" charset="0"/>
              </a:rPr>
              <a:t>potential</a:t>
            </a:r>
          </a:p>
          <a:p>
            <a:pPr algn="l"/>
            <a:r>
              <a:rPr lang="en-US" sz="1600" dirty="0">
                <a:solidFill>
                  <a:schemeClr val="tx2"/>
                </a:solidFill>
                <a:latin typeface="Arial" pitchFamily="34" charset="0"/>
              </a:rPr>
              <a:t>created by</a:t>
            </a:r>
          </a:p>
          <a:p>
            <a:pPr algn="l"/>
            <a:r>
              <a:rPr lang="en-US" sz="1600" dirty="0">
                <a:solidFill>
                  <a:schemeClr val="tx2"/>
                </a:solidFill>
                <a:latin typeface="Arial" pitchFamily="34" charset="0"/>
              </a:rPr>
              <a:t>+150 </a:t>
            </a:r>
            <a:r>
              <a:rPr lang="en-US" sz="1600" dirty="0" err="1">
                <a:solidFill>
                  <a:schemeClr val="tx2"/>
                </a:solidFill>
                <a:latin typeface="Arial" pitchFamily="34" charset="0"/>
              </a:rPr>
              <a:t>V</a:t>
            </a:r>
            <a:r>
              <a:rPr lang="en-US" sz="1600" baseline="-25000" dirty="0" err="1">
                <a:solidFill>
                  <a:schemeClr val="tx2"/>
                </a:solidFill>
                <a:latin typeface="Arial" pitchFamily="34" charset="0"/>
              </a:rPr>
              <a:t>p</a:t>
            </a:r>
            <a:r>
              <a:rPr lang="en-US" sz="1600" dirty="0">
                <a:solidFill>
                  <a:schemeClr val="tx2"/>
                </a:solidFill>
                <a:latin typeface="Arial" pitchFamily="34" charset="0"/>
              </a:rPr>
              <a:t> 600 kHz</a:t>
            </a:r>
          </a:p>
          <a:p>
            <a:pPr algn="l"/>
            <a:r>
              <a:rPr lang="en-US" sz="1600" dirty="0">
                <a:solidFill>
                  <a:schemeClr val="tx2"/>
                </a:solidFill>
                <a:latin typeface="Arial" pitchFamily="34" charset="0"/>
              </a:rPr>
              <a:t>applied</a:t>
            </a:r>
          </a:p>
          <a:p>
            <a:pPr algn="l"/>
            <a:r>
              <a:rPr lang="en-US" sz="1600" dirty="0">
                <a:solidFill>
                  <a:schemeClr val="tx2"/>
                </a:solidFill>
                <a:latin typeface="Arial" pitchFamily="34" charset="0"/>
              </a:rPr>
              <a:t>to lenses</a:t>
            </a:r>
            <a:endParaRPr lang="en-US" sz="1600" baseline="-2500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518169" name="Line 25"/>
          <p:cNvSpPr>
            <a:spLocks noChangeShapeType="1"/>
          </p:cNvSpPr>
          <p:nvPr/>
        </p:nvSpPr>
        <p:spPr bwMode="auto">
          <a:xfrm>
            <a:off x="1403350" y="5643563"/>
            <a:ext cx="6629400" cy="0"/>
          </a:xfrm>
          <a:prstGeom prst="line">
            <a:avLst/>
          </a:prstGeom>
          <a:noFill/>
          <a:ln w="9525">
            <a:solidFill>
              <a:srgbClr val="000036"/>
            </a:solidFill>
            <a:prstDash val="dashDot"/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70" name="Line 26"/>
          <p:cNvSpPr>
            <a:spLocks noChangeShapeType="1"/>
          </p:cNvSpPr>
          <p:nvPr/>
        </p:nvSpPr>
        <p:spPr bwMode="auto">
          <a:xfrm>
            <a:off x="2098675" y="5643563"/>
            <a:ext cx="5181600" cy="0"/>
          </a:xfrm>
          <a:prstGeom prst="line">
            <a:avLst/>
          </a:prstGeom>
          <a:noFill/>
          <a:ln w="38100">
            <a:solidFill>
              <a:srgbClr val="000036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71" name="Oval 27"/>
          <p:cNvSpPr>
            <a:spLocks noChangeArrowheads="1"/>
          </p:cNvSpPr>
          <p:nvPr/>
        </p:nvSpPr>
        <p:spPr bwMode="auto">
          <a:xfrm>
            <a:off x="4432300" y="5232400"/>
            <a:ext cx="304800" cy="304800"/>
          </a:xfrm>
          <a:prstGeom prst="ellipse">
            <a:avLst/>
          </a:prstGeom>
          <a:solidFill>
            <a:srgbClr val="FF3300">
              <a:alpha val="70000"/>
            </a:srgbClr>
          </a:solidFill>
          <a:ln w="3175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8172" name="Text Box 28"/>
          <p:cNvSpPr txBox="1">
            <a:spLocks noChangeArrowheads="1"/>
          </p:cNvSpPr>
          <p:nvPr/>
        </p:nvSpPr>
        <p:spPr bwMode="auto">
          <a:xfrm>
            <a:off x="4424363" y="5186363"/>
            <a:ext cx="331787" cy="396875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0" dirty="0">
                <a:solidFill>
                  <a:schemeClr val="tx2"/>
                </a:solidFill>
                <a:latin typeface="Arial" pitchFamily="34" charset="0"/>
              </a:rPr>
              <a:t>+</a:t>
            </a:r>
          </a:p>
        </p:txBody>
      </p:sp>
      <p:sp>
        <p:nvSpPr>
          <p:cNvPr id="518173" name="Text Box 29"/>
          <p:cNvSpPr txBox="1">
            <a:spLocks noChangeArrowheads="1"/>
          </p:cNvSpPr>
          <p:nvPr/>
        </p:nvSpPr>
        <p:spPr bwMode="auto">
          <a:xfrm>
            <a:off x="8007350" y="5449888"/>
            <a:ext cx="527050" cy="366712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0" dirty="0">
                <a:solidFill>
                  <a:schemeClr val="tx2"/>
                </a:solidFill>
                <a:latin typeface="Arial" pitchFamily="34" charset="0"/>
              </a:rPr>
              <a:t>0 V</a:t>
            </a:r>
          </a:p>
        </p:txBody>
      </p:sp>
      <p:sp>
        <p:nvSpPr>
          <p:cNvPr id="518174" name="Line 30"/>
          <p:cNvSpPr>
            <a:spLocks noChangeShapeType="1"/>
          </p:cNvSpPr>
          <p:nvPr/>
        </p:nvSpPr>
        <p:spPr bwMode="auto">
          <a:xfrm>
            <a:off x="2105025" y="5041900"/>
            <a:ext cx="76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75" name="Line 31"/>
          <p:cNvSpPr>
            <a:spLocks noChangeShapeType="1"/>
          </p:cNvSpPr>
          <p:nvPr/>
        </p:nvSpPr>
        <p:spPr bwMode="auto">
          <a:xfrm>
            <a:off x="2165350" y="5033963"/>
            <a:ext cx="152400" cy="609600"/>
          </a:xfrm>
          <a:prstGeom prst="line">
            <a:avLst/>
          </a:prstGeom>
          <a:noFill/>
          <a:ln w="38100">
            <a:solidFill>
              <a:srgbClr val="000036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76" name="Line 32"/>
          <p:cNvSpPr>
            <a:spLocks noChangeShapeType="1"/>
          </p:cNvSpPr>
          <p:nvPr/>
        </p:nvSpPr>
        <p:spPr bwMode="auto">
          <a:xfrm flipV="1">
            <a:off x="2097088" y="6237288"/>
            <a:ext cx="76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77" name="Line 33"/>
          <p:cNvSpPr>
            <a:spLocks noChangeShapeType="1"/>
          </p:cNvSpPr>
          <p:nvPr/>
        </p:nvSpPr>
        <p:spPr bwMode="auto">
          <a:xfrm flipV="1">
            <a:off x="2165350" y="5643563"/>
            <a:ext cx="152400" cy="609600"/>
          </a:xfrm>
          <a:prstGeom prst="line">
            <a:avLst/>
          </a:prstGeom>
          <a:noFill/>
          <a:ln w="38100">
            <a:solidFill>
              <a:srgbClr val="000036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78" name="Line 34"/>
          <p:cNvSpPr>
            <a:spLocks noChangeShapeType="1"/>
          </p:cNvSpPr>
          <p:nvPr/>
        </p:nvSpPr>
        <p:spPr bwMode="auto">
          <a:xfrm flipH="1">
            <a:off x="7186613" y="5049838"/>
            <a:ext cx="76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79" name="Line 35"/>
          <p:cNvSpPr>
            <a:spLocks noChangeShapeType="1"/>
          </p:cNvSpPr>
          <p:nvPr/>
        </p:nvSpPr>
        <p:spPr bwMode="auto">
          <a:xfrm flipH="1">
            <a:off x="7042150" y="5033963"/>
            <a:ext cx="152400" cy="609600"/>
          </a:xfrm>
          <a:prstGeom prst="line">
            <a:avLst/>
          </a:prstGeom>
          <a:noFill/>
          <a:ln w="38100">
            <a:solidFill>
              <a:srgbClr val="000036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0" name="Line 36"/>
          <p:cNvSpPr>
            <a:spLocks noChangeShapeType="1"/>
          </p:cNvSpPr>
          <p:nvPr/>
        </p:nvSpPr>
        <p:spPr bwMode="auto">
          <a:xfrm flipH="1" flipV="1">
            <a:off x="7186613" y="6237288"/>
            <a:ext cx="76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1" name="Line 37"/>
          <p:cNvSpPr>
            <a:spLocks noChangeShapeType="1"/>
          </p:cNvSpPr>
          <p:nvPr/>
        </p:nvSpPr>
        <p:spPr bwMode="auto">
          <a:xfrm flipH="1" flipV="1">
            <a:off x="7042150" y="5643563"/>
            <a:ext cx="152400" cy="609600"/>
          </a:xfrm>
          <a:prstGeom prst="line">
            <a:avLst/>
          </a:prstGeom>
          <a:noFill/>
          <a:ln w="38100">
            <a:solidFill>
              <a:srgbClr val="000036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2" name="Text Box 38"/>
          <p:cNvSpPr txBox="1">
            <a:spLocks noChangeArrowheads="1"/>
          </p:cNvSpPr>
          <p:nvPr/>
        </p:nvSpPr>
        <p:spPr bwMode="auto">
          <a:xfrm>
            <a:off x="2770188" y="4114800"/>
            <a:ext cx="3994150" cy="641350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0" dirty="0">
                <a:solidFill>
                  <a:schemeClr val="tx2"/>
                </a:solidFill>
                <a:latin typeface="Arial" pitchFamily="34" charset="0"/>
              </a:rPr>
              <a:t>Positive and negative ions react while</a:t>
            </a:r>
          </a:p>
          <a:p>
            <a:pPr algn="l"/>
            <a:r>
              <a:rPr lang="en-US" sz="1800" b="0" dirty="0">
                <a:solidFill>
                  <a:schemeClr val="tx2"/>
                </a:solidFill>
                <a:latin typeface="Arial" pitchFamily="34" charset="0"/>
              </a:rPr>
              <a:t>trapped in axial pseudo-potential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 rot="5856355">
            <a:off x="3767138" y="4595812"/>
            <a:ext cx="1708150" cy="2143125"/>
            <a:chOff x="2064" y="2976"/>
            <a:chExt cx="1728" cy="1344"/>
          </a:xfrm>
        </p:grpSpPr>
        <p:sp>
          <p:nvSpPr>
            <p:cNvPr id="518184" name="Line 40"/>
            <p:cNvSpPr>
              <a:spLocks noChangeShapeType="1"/>
            </p:cNvSpPr>
            <p:nvPr/>
          </p:nvSpPr>
          <p:spPr bwMode="auto">
            <a:xfrm flipH="1" flipV="1">
              <a:off x="2064" y="3840"/>
              <a:ext cx="480" cy="14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prstShdw prst="shdw17" dist="17961" dir="2700000">
                <a:schemeClr val="tx2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85" name="Line 41"/>
            <p:cNvSpPr>
              <a:spLocks noChangeShapeType="1"/>
            </p:cNvSpPr>
            <p:nvPr/>
          </p:nvSpPr>
          <p:spPr bwMode="auto">
            <a:xfrm flipV="1">
              <a:off x="2064" y="3696"/>
              <a:ext cx="384" cy="14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prstShdw prst="shdw17" dist="17961" dir="2700000">
                <a:schemeClr val="tx2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86" name="Line 42"/>
            <p:cNvSpPr>
              <a:spLocks noChangeShapeType="1"/>
            </p:cNvSpPr>
            <p:nvPr/>
          </p:nvSpPr>
          <p:spPr bwMode="auto">
            <a:xfrm flipH="1" flipV="1">
              <a:off x="2256" y="3216"/>
              <a:ext cx="192" cy="48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prstShdw prst="shdw17" dist="17961" dir="2700000">
                <a:schemeClr val="tx2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87" name="Line 43"/>
            <p:cNvSpPr>
              <a:spLocks noChangeShapeType="1"/>
            </p:cNvSpPr>
            <p:nvPr/>
          </p:nvSpPr>
          <p:spPr bwMode="auto">
            <a:xfrm>
              <a:off x="2256" y="3216"/>
              <a:ext cx="480" cy="2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prstShdw prst="shdw17" dist="17961" dir="2700000">
                <a:schemeClr val="tx2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88" name="Line 44"/>
            <p:cNvSpPr>
              <a:spLocks noChangeShapeType="1"/>
            </p:cNvSpPr>
            <p:nvPr/>
          </p:nvSpPr>
          <p:spPr bwMode="auto">
            <a:xfrm flipV="1">
              <a:off x="2736" y="2976"/>
              <a:ext cx="48" cy="48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prstShdw prst="shdw17" dist="17961" dir="2700000">
                <a:schemeClr val="tx2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89" name="Line 45"/>
            <p:cNvSpPr>
              <a:spLocks noChangeShapeType="1"/>
            </p:cNvSpPr>
            <p:nvPr/>
          </p:nvSpPr>
          <p:spPr bwMode="auto">
            <a:xfrm>
              <a:off x="2784" y="2976"/>
              <a:ext cx="240" cy="43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prstShdw prst="shdw17" dist="17961" dir="2700000">
                <a:schemeClr val="tx2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90" name="Line 46"/>
            <p:cNvSpPr>
              <a:spLocks noChangeShapeType="1"/>
            </p:cNvSpPr>
            <p:nvPr/>
          </p:nvSpPr>
          <p:spPr bwMode="auto">
            <a:xfrm flipV="1">
              <a:off x="3024" y="3216"/>
              <a:ext cx="768" cy="19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prstShdw prst="shdw17" dist="17961" dir="2700000">
                <a:schemeClr val="tx2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91" name="Line 47"/>
            <p:cNvSpPr>
              <a:spLocks noChangeShapeType="1"/>
            </p:cNvSpPr>
            <p:nvPr/>
          </p:nvSpPr>
          <p:spPr bwMode="auto">
            <a:xfrm flipH="1">
              <a:off x="3552" y="3216"/>
              <a:ext cx="240" cy="28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prstShdw prst="shdw17" dist="17961" dir="2700000">
                <a:schemeClr val="tx2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92" name="Line 48"/>
            <p:cNvSpPr>
              <a:spLocks noChangeShapeType="1"/>
            </p:cNvSpPr>
            <p:nvPr/>
          </p:nvSpPr>
          <p:spPr bwMode="auto">
            <a:xfrm>
              <a:off x="3552" y="3504"/>
              <a:ext cx="192" cy="33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prstShdw prst="shdw17" dist="17961" dir="2700000">
                <a:schemeClr val="tx2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93" name="Line 49"/>
            <p:cNvSpPr>
              <a:spLocks noChangeShapeType="1"/>
            </p:cNvSpPr>
            <p:nvPr/>
          </p:nvSpPr>
          <p:spPr bwMode="auto">
            <a:xfrm flipH="1" flipV="1">
              <a:off x="3360" y="3792"/>
              <a:ext cx="384" cy="4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prstShdw prst="shdw17" dist="17961" dir="2700000">
                <a:schemeClr val="tx2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94" name="Line 50"/>
            <p:cNvSpPr>
              <a:spLocks noChangeShapeType="1"/>
            </p:cNvSpPr>
            <p:nvPr/>
          </p:nvSpPr>
          <p:spPr bwMode="auto">
            <a:xfrm>
              <a:off x="3360" y="3792"/>
              <a:ext cx="336" cy="28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prstShdw prst="shdw17" dist="17961" dir="2700000">
                <a:schemeClr val="tx2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95" name="Line 51"/>
            <p:cNvSpPr>
              <a:spLocks noChangeShapeType="1"/>
            </p:cNvSpPr>
            <p:nvPr/>
          </p:nvSpPr>
          <p:spPr bwMode="auto">
            <a:xfrm flipH="1" flipV="1">
              <a:off x="2976" y="3888"/>
              <a:ext cx="720" cy="19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prstShdw prst="shdw17" dist="17961" dir="2700000">
                <a:schemeClr val="tx2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96" name="Line 52"/>
            <p:cNvSpPr>
              <a:spLocks noChangeShapeType="1"/>
            </p:cNvSpPr>
            <p:nvPr/>
          </p:nvSpPr>
          <p:spPr bwMode="auto">
            <a:xfrm flipH="1">
              <a:off x="2880" y="3894"/>
              <a:ext cx="96" cy="38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prstShdw prst="shdw17" dist="17961" dir="2700000">
                <a:schemeClr val="tx2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97" name="Line 53"/>
            <p:cNvSpPr>
              <a:spLocks noChangeShapeType="1"/>
            </p:cNvSpPr>
            <p:nvPr/>
          </p:nvSpPr>
          <p:spPr bwMode="auto">
            <a:xfrm flipH="1" flipV="1">
              <a:off x="2784" y="3840"/>
              <a:ext cx="96" cy="48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prstShdw prst="shdw17" dist="17961" dir="2700000">
                <a:schemeClr val="tx2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98" name="Line 54"/>
            <p:cNvSpPr>
              <a:spLocks noChangeShapeType="1"/>
            </p:cNvSpPr>
            <p:nvPr/>
          </p:nvSpPr>
          <p:spPr bwMode="auto">
            <a:xfrm flipH="1">
              <a:off x="2544" y="3840"/>
              <a:ext cx="240" cy="14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prstShdw prst="shdw17" dist="17961" dir="2700000">
                <a:schemeClr val="tx2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8167" name="Oval 23"/>
          <p:cNvSpPr>
            <a:spLocks noChangeArrowheads="1"/>
          </p:cNvSpPr>
          <p:nvPr/>
        </p:nvSpPr>
        <p:spPr bwMode="auto">
          <a:xfrm flipH="1" flipV="1">
            <a:off x="4438650" y="5743575"/>
            <a:ext cx="304800" cy="304800"/>
          </a:xfrm>
          <a:prstGeom prst="ellipse">
            <a:avLst/>
          </a:prstGeom>
          <a:solidFill>
            <a:srgbClr val="3399FF">
              <a:alpha val="70000"/>
            </a:srgbClr>
          </a:solidFill>
          <a:ln w="3175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8168" name="Text Box 24"/>
          <p:cNvSpPr txBox="1">
            <a:spLocks noChangeArrowheads="1"/>
          </p:cNvSpPr>
          <p:nvPr/>
        </p:nvSpPr>
        <p:spPr bwMode="auto">
          <a:xfrm flipH="1" flipV="1">
            <a:off x="4464050" y="5741988"/>
            <a:ext cx="268288" cy="396875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0" dirty="0">
                <a:solidFill>
                  <a:schemeClr val="tx2"/>
                </a:solidFill>
                <a:latin typeface="Arial" pitchFamily="34" charset="0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113" name="Rectangle 49"/>
          <p:cNvSpPr>
            <a:spLocks noChangeArrowheads="1"/>
          </p:cNvSpPr>
          <p:nvPr/>
        </p:nvSpPr>
        <p:spPr bwMode="auto">
          <a:xfrm>
            <a:off x="457200" y="1295400"/>
            <a:ext cx="8229600" cy="5334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0066" name="Text Box 2"/>
          <p:cNvSpPr txBox="1">
            <a:spLocks noChangeArrowheads="1"/>
          </p:cNvSpPr>
          <p:nvPr/>
        </p:nvSpPr>
        <p:spPr bwMode="auto">
          <a:xfrm>
            <a:off x="754063" y="293688"/>
            <a:ext cx="7820025" cy="519112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800" dirty="0">
                <a:solidFill>
                  <a:schemeClr val="tx1"/>
                </a:solidFill>
                <a:latin typeface="+mj-lt"/>
              </a:rPr>
              <a:t>Charge sign independent radial confinement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82700" y="1360488"/>
            <a:ext cx="6629400" cy="2590800"/>
            <a:chOff x="816" y="480"/>
            <a:chExt cx="4176" cy="1632"/>
          </a:xfrm>
        </p:grpSpPr>
        <p:sp>
          <p:nvSpPr>
            <p:cNvPr id="600068" name="Line 4"/>
            <p:cNvSpPr>
              <a:spLocks noChangeShapeType="1"/>
            </p:cNvSpPr>
            <p:nvPr/>
          </p:nvSpPr>
          <p:spPr bwMode="auto">
            <a:xfrm>
              <a:off x="816" y="1296"/>
              <a:ext cx="4176" cy="0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296" y="480"/>
              <a:ext cx="3216" cy="720"/>
              <a:chOff x="1632" y="336"/>
              <a:chExt cx="2064" cy="576"/>
            </a:xfrm>
          </p:grpSpPr>
          <p:sp>
            <p:nvSpPr>
              <p:cNvPr id="600070" name="Rectangle 6"/>
              <p:cNvSpPr>
                <a:spLocks noChangeArrowheads="1"/>
              </p:cNvSpPr>
              <p:nvPr/>
            </p:nvSpPr>
            <p:spPr bwMode="auto">
              <a:xfrm>
                <a:off x="1680" y="480"/>
                <a:ext cx="38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71" name="Rectangle 7"/>
              <p:cNvSpPr>
                <a:spLocks noChangeArrowheads="1"/>
              </p:cNvSpPr>
              <p:nvPr/>
            </p:nvSpPr>
            <p:spPr bwMode="auto">
              <a:xfrm>
                <a:off x="3264" y="480"/>
                <a:ext cx="38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72" name="Rectangle 8"/>
              <p:cNvSpPr>
                <a:spLocks noChangeArrowheads="1"/>
              </p:cNvSpPr>
              <p:nvPr/>
            </p:nvSpPr>
            <p:spPr bwMode="auto">
              <a:xfrm>
                <a:off x="2112" y="480"/>
                <a:ext cx="110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73" name="Line 9"/>
              <p:cNvSpPr>
                <a:spLocks noChangeShapeType="1"/>
              </p:cNvSpPr>
              <p:nvPr/>
            </p:nvSpPr>
            <p:spPr bwMode="auto">
              <a:xfrm>
                <a:off x="1632" y="33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074" name="Line 10"/>
              <p:cNvSpPr>
                <a:spLocks noChangeShapeType="1"/>
              </p:cNvSpPr>
              <p:nvPr/>
            </p:nvSpPr>
            <p:spPr bwMode="auto">
              <a:xfrm>
                <a:off x="3696" y="33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 flipV="1">
              <a:off x="1296" y="1392"/>
              <a:ext cx="3216" cy="720"/>
              <a:chOff x="1632" y="336"/>
              <a:chExt cx="2064" cy="576"/>
            </a:xfrm>
          </p:grpSpPr>
          <p:sp>
            <p:nvSpPr>
              <p:cNvPr id="600076" name="Rectangle 12"/>
              <p:cNvSpPr>
                <a:spLocks noChangeArrowheads="1"/>
              </p:cNvSpPr>
              <p:nvPr/>
            </p:nvSpPr>
            <p:spPr bwMode="auto">
              <a:xfrm>
                <a:off x="1680" y="480"/>
                <a:ext cx="38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77" name="Rectangle 13"/>
              <p:cNvSpPr>
                <a:spLocks noChangeArrowheads="1"/>
              </p:cNvSpPr>
              <p:nvPr/>
            </p:nvSpPr>
            <p:spPr bwMode="auto">
              <a:xfrm>
                <a:off x="3264" y="480"/>
                <a:ext cx="38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78" name="Rectangle 14"/>
              <p:cNvSpPr>
                <a:spLocks noChangeArrowheads="1"/>
              </p:cNvSpPr>
              <p:nvPr/>
            </p:nvSpPr>
            <p:spPr bwMode="auto">
              <a:xfrm>
                <a:off x="2112" y="480"/>
                <a:ext cx="110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79" name="Line 15"/>
              <p:cNvSpPr>
                <a:spLocks noChangeShapeType="1"/>
              </p:cNvSpPr>
              <p:nvPr/>
            </p:nvSpPr>
            <p:spPr bwMode="auto">
              <a:xfrm>
                <a:off x="1632" y="33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080" name="Line 16"/>
              <p:cNvSpPr>
                <a:spLocks noChangeShapeType="1"/>
              </p:cNvSpPr>
              <p:nvPr/>
            </p:nvSpPr>
            <p:spPr bwMode="auto">
              <a:xfrm>
                <a:off x="3696" y="33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068513" y="2054225"/>
            <a:ext cx="5057775" cy="1211263"/>
            <a:chOff x="1303" y="1294"/>
            <a:chExt cx="3186" cy="763"/>
          </a:xfrm>
        </p:grpSpPr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1310" y="1667"/>
              <a:ext cx="3179" cy="390"/>
              <a:chOff x="458" y="1830"/>
              <a:chExt cx="3165" cy="390"/>
            </a:xfrm>
          </p:grpSpPr>
          <p:sp>
            <p:nvSpPr>
              <p:cNvPr id="600083" name="Rectangle 19"/>
              <p:cNvSpPr>
                <a:spLocks noChangeArrowheads="1"/>
              </p:cNvSpPr>
              <p:nvPr/>
            </p:nvSpPr>
            <p:spPr bwMode="auto">
              <a:xfrm>
                <a:off x="458" y="1830"/>
                <a:ext cx="3165" cy="381"/>
              </a:xfrm>
              <a:prstGeom prst="rect">
                <a:avLst/>
              </a:prstGeom>
              <a:solidFill>
                <a:srgbClr val="D1FFF3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84" name="Rectangle 20"/>
              <p:cNvSpPr>
                <a:spLocks noChangeArrowheads="1"/>
              </p:cNvSpPr>
              <p:nvPr/>
            </p:nvSpPr>
            <p:spPr bwMode="auto">
              <a:xfrm>
                <a:off x="458" y="1926"/>
                <a:ext cx="3165" cy="286"/>
              </a:xfrm>
              <a:prstGeom prst="rect">
                <a:avLst/>
              </a:prstGeom>
              <a:solidFill>
                <a:srgbClr val="B5FFEC">
                  <a:alpha val="36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85" name="Rectangle 21"/>
              <p:cNvSpPr>
                <a:spLocks noChangeArrowheads="1"/>
              </p:cNvSpPr>
              <p:nvPr/>
            </p:nvSpPr>
            <p:spPr bwMode="auto">
              <a:xfrm>
                <a:off x="458" y="2022"/>
                <a:ext cx="3165" cy="184"/>
              </a:xfrm>
              <a:prstGeom prst="rect">
                <a:avLst/>
              </a:prstGeom>
              <a:solidFill>
                <a:srgbClr val="B5FFEC">
                  <a:alpha val="57001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86" name="Rectangle 22"/>
              <p:cNvSpPr>
                <a:spLocks noChangeArrowheads="1"/>
              </p:cNvSpPr>
              <p:nvPr/>
            </p:nvSpPr>
            <p:spPr bwMode="auto">
              <a:xfrm>
                <a:off x="458" y="2118"/>
                <a:ext cx="3165" cy="89"/>
              </a:xfrm>
              <a:prstGeom prst="rect">
                <a:avLst/>
              </a:prstGeom>
              <a:solidFill>
                <a:srgbClr val="ADFFEA">
                  <a:alpha val="91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87" name="Rectangle 23"/>
              <p:cNvSpPr>
                <a:spLocks noChangeArrowheads="1"/>
              </p:cNvSpPr>
              <p:nvPr/>
            </p:nvSpPr>
            <p:spPr bwMode="auto">
              <a:xfrm>
                <a:off x="458" y="2165"/>
                <a:ext cx="3165" cy="55"/>
              </a:xfrm>
              <a:prstGeom prst="rect">
                <a:avLst/>
              </a:prstGeom>
              <a:solidFill>
                <a:srgbClr val="8FFFE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24"/>
            <p:cNvGrpSpPr>
              <a:grpSpLocks/>
            </p:cNvGrpSpPr>
            <p:nvPr/>
          </p:nvGrpSpPr>
          <p:grpSpPr bwMode="auto">
            <a:xfrm rot="10800000">
              <a:off x="1303" y="1294"/>
              <a:ext cx="3179" cy="390"/>
              <a:chOff x="458" y="1830"/>
              <a:chExt cx="3165" cy="390"/>
            </a:xfrm>
          </p:grpSpPr>
          <p:sp>
            <p:nvSpPr>
              <p:cNvPr id="600089" name="Rectangle 25"/>
              <p:cNvSpPr>
                <a:spLocks noChangeArrowheads="1"/>
              </p:cNvSpPr>
              <p:nvPr/>
            </p:nvSpPr>
            <p:spPr bwMode="auto">
              <a:xfrm>
                <a:off x="458" y="1830"/>
                <a:ext cx="3165" cy="381"/>
              </a:xfrm>
              <a:prstGeom prst="rect">
                <a:avLst/>
              </a:prstGeom>
              <a:solidFill>
                <a:srgbClr val="D1FFF3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0" name="Rectangle 26"/>
              <p:cNvSpPr>
                <a:spLocks noChangeArrowheads="1"/>
              </p:cNvSpPr>
              <p:nvPr/>
            </p:nvSpPr>
            <p:spPr bwMode="auto">
              <a:xfrm>
                <a:off x="458" y="1926"/>
                <a:ext cx="3165" cy="286"/>
              </a:xfrm>
              <a:prstGeom prst="rect">
                <a:avLst/>
              </a:prstGeom>
              <a:solidFill>
                <a:srgbClr val="B5FFEC">
                  <a:alpha val="36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1" name="Rectangle 27"/>
              <p:cNvSpPr>
                <a:spLocks noChangeArrowheads="1"/>
              </p:cNvSpPr>
              <p:nvPr/>
            </p:nvSpPr>
            <p:spPr bwMode="auto">
              <a:xfrm flipH="1">
                <a:off x="458" y="2022"/>
                <a:ext cx="3165" cy="184"/>
              </a:xfrm>
              <a:prstGeom prst="rect">
                <a:avLst/>
              </a:prstGeom>
              <a:solidFill>
                <a:srgbClr val="B5FFEC">
                  <a:alpha val="57001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2" name="Rectangle 28"/>
              <p:cNvSpPr>
                <a:spLocks noChangeArrowheads="1"/>
              </p:cNvSpPr>
              <p:nvPr/>
            </p:nvSpPr>
            <p:spPr bwMode="auto">
              <a:xfrm>
                <a:off x="458" y="2118"/>
                <a:ext cx="3165" cy="89"/>
              </a:xfrm>
              <a:prstGeom prst="rect">
                <a:avLst/>
              </a:prstGeom>
              <a:solidFill>
                <a:srgbClr val="ADFFEA">
                  <a:alpha val="91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0093" name="Rectangle 29"/>
              <p:cNvSpPr>
                <a:spLocks noChangeArrowheads="1"/>
              </p:cNvSpPr>
              <p:nvPr/>
            </p:nvSpPr>
            <p:spPr bwMode="auto">
              <a:xfrm>
                <a:off x="458" y="2165"/>
                <a:ext cx="3165" cy="55"/>
              </a:xfrm>
              <a:prstGeom prst="rect">
                <a:avLst/>
              </a:prstGeom>
              <a:solidFill>
                <a:srgbClr val="8FFFE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00094" name="Line 30"/>
          <p:cNvSpPr>
            <a:spLocks noChangeShapeType="1"/>
          </p:cNvSpPr>
          <p:nvPr/>
        </p:nvSpPr>
        <p:spPr bwMode="auto">
          <a:xfrm>
            <a:off x="1301750" y="4349750"/>
            <a:ext cx="6629400" cy="0"/>
          </a:xfrm>
          <a:prstGeom prst="line">
            <a:avLst/>
          </a:prstGeom>
          <a:noFill/>
          <a:ln w="9525">
            <a:solidFill>
              <a:schemeClr val="tx2"/>
            </a:solidFill>
            <a:prstDash val="dashDot"/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0095" name="Line 31"/>
          <p:cNvSpPr>
            <a:spLocks noChangeShapeType="1"/>
          </p:cNvSpPr>
          <p:nvPr/>
        </p:nvSpPr>
        <p:spPr bwMode="auto">
          <a:xfrm>
            <a:off x="2193925" y="4344988"/>
            <a:ext cx="914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0096" name="Line 32"/>
          <p:cNvSpPr>
            <a:spLocks noChangeShapeType="1"/>
          </p:cNvSpPr>
          <p:nvPr/>
        </p:nvSpPr>
        <p:spPr bwMode="auto">
          <a:xfrm>
            <a:off x="3209925" y="4973638"/>
            <a:ext cx="2754313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0097" name="Line 33"/>
          <p:cNvSpPr>
            <a:spLocks noChangeShapeType="1"/>
          </p:cNvSpPr>
          <p:nvPr/>
        </p:nvSpPr>
        <p:spPr bwMode="auto">
          <a:xfrm>
            <a:off x="6080125" y="4343400"/>
            <a:ext cx="914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0098" name="Line 34"/>
          <p:cNvSpPr>
            <a:spLocks noChangeShapeType="1"/>
          </p:cNvSpPr>
          <p:nvPr/>
        </p:nvSpPr>
        <p:spPr bwMode="auto">
          <a:xfrm>
            <a:off x="3078163" y="4324350"/>
            <a:ext cx="141287" cy="64928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0099" name="Line 35"/>
          <p:cNvSpPr>
            <a:spLocks noChangeShapeType="1"/>
          </p:cNvSpPr>
          <p:nvPr/>
        </p:nvSpPr>
        <p:spPr bwMode="auto">
          <a:xfrm flipV="1">
            <a:off x="5962650" y="4354513"/>
            <a:ext cx="106363" cy="60801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4386263" y="4494213"/>
            <a:ext cx="331787" cy="396875"/>
            <a:chOff x="523" y="2611"/>
            <a:chExt cx="209" cy="250"/>
          </a:xfrm>
        </p:grpSpPr>
        <p:sp>
          <p:nvSpPr>
            <p:cNvPr id="600101" name="Oval 37"/>
            <p:cNvSpPr>
              <a:spLocks noChangeArrowheads="1"/>
            </p:cNvSpPr>
            <p:nvPr/>
          </p:nvSpPr>
          <p:spPr bwMode="auto">
            <a:xfrm>
              <a:off x="528" y="2640"/>
              <a:ext cx="192" cy="192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02" name="Text Box 38"/>
            <p:cNvSpPr txBox="1">
              <a:spLocks noChangeArrowheads="1"/>
            </p:cNvSpPr>
            <p:nvPr/>
          </p:nvSpPr>
          <p:spPr bwMode="auto">
            <a:xfrm>
              <a:off x="523" y="2611"/>
              <a:ext cx="20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2000" b="0" dirty="0">
                  <a:solidFill>
                    <a:schemeClr val="tx2"/>
                  </a:solidFill>
                  <a:latin typeface="Arial" pitchFamily="34" charset="0"/>
                </a:rPr>
                <a:t>+</a:t>
              </a:r>
            </a:p>
          </p:txBody>
        </p:sp>
      </p:grpSp>
      <p:sp>
        <p:nvSpPr>
          <p:cNvPr id="600103" name="Text Box 39"/>
          <p:cNvSpPr txBox="1">
            <a:spLocks noChangeArrowheads="1"/>
          </p:cNvSpPr>
          <p:nvPr/>
        </p:nvSpPr>
        <p:spPr bwMode="auto">
          <a:xfrm>
            <a:off x="7991475" y="4157663"/>
            <a:ext cx="527050" cy="366712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b="0" dirty="0">
                <a:solidFill>
                  <a:schemeClr val="tx2"/>
                </a:solidFill>
                <a:latin typeface="Arial" pitchFamily="34" charset="0"/>
              </a:rPr>
              <a:t>0 V</a:t>
            </a:r>
          </a:p>
        </p:txBody>
      </p:sp>
      <p:sp>
        <p:nvSpPr>
          <p:cNvPr id="600104" name="Line 40"/>
          <p:cNvSpPr>
            <a:spLocks noChangeShapeType="1"/>
          </p:cNvSpPr>
          <p:nvPr/>
        </p:nvSpPr>
        <p:spPr bwMode="auto">
          <a:xfrm flipH="1">
            <a:off x="5159375" y="4675188"/>
            <a:ext cx="655638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0105" name="Line 41"/>
          <p:cNvSpPr>
            <a:spLocks noChangeShapeType="1"/>
          </p:cNvSpPr>
          <p:nvPr/>
        </p:nvSpPr>
        <p:spPr bwMode="auto">
          <a:xfrm>
            <a:off x="3289300" y="4683125"/>
            <a:ext cx="655638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4383088" y="4954588"/>
            <a:ext cx="319087" cy="579437"/>
            <a:chOff x="523" y="2518"/>
            <a:chExt cx="201" cy="365"/>
          </a:xfrm>
        </p:grpSpPr>
        <p:sp>
          <p:nvSpPr>
            <p:cNvPr id="600107" name="Oval 43"/>
            <p:cNvSpPr>
              <a:spLocks noChangeArrowheads="1"/>
            </p:cNvSpPr>
            <p:nvPr/>
          </p:nvSpPr>
          <p:spPr bwMode="auto">
            <a:xfrm>
              <a:off x="528" y="2640"/>
              <a:ext cx="192" cy="192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08" name="Text Box 44"/>
            <p:cNvSpPr txBox="1">
              <a:spLocks noChangeArrowheads="1"/>
            </p:cNvSpPr>
            <p:nvPr/>
          </p:nvSpPr>
          <p:spPr bwMode="auto">
            <a:xfrm>
              <a:off x="523" y="2518"/>
              <a:ext cx="20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3200" b="0" dirty="0">
                  <a:solidFill>
                    <a:schemeClr val="tx2"/>
                  </a:solidFill>
                  <a:latin typeface="Arial" pitchFamily="34" charset="0"/>
                </a:rPr>
                <a:t>-</a:t>
              </a:r>
            </a:p>
          </p:txBody>
        </p:sp>
      </p:grpSp>
      <p:sp>
        <p:nvSpPr>
          <p:cNvPr id="600109" name="Line 45"/>
          <p:cNvSpPr>
            <a:spLocks noChangeShapeType="1"/>
          </p:cNvSpPr>
          <p:nvPr/>
        </p:nvSpPr>
        <p:spPr bwMode="auto">
          <a:xfrm>
            <a:off x="5156200" y="5283200"/>
            <a:ext cx="655638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0110" name="Line 46"/>
          <p:cNvSpPr>
            <a:spLocks noChangeShapeType="1"/>
          </p:cNvSpPr>
          <p:nvPr/>
        </p:nvSpPr>
        <p:spPr bwMode="auto">
          <a:xfrm flipH="1">
            <a:off x="3286125" y="5291138"/>
            <a:ext cx="655638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0111" name="Text Box 47"/>
          <p:cNvSpPr txBox="1">
            <a:spLocks noChangeArrowheads="1"/>
          </p:cNvSpPr>
          <p:nvPr/>
        </p:nvSpPr>
        <p:spPr bwMode="auto">
          <a:xfrm>
            <a:off x="1735138" y="5678488"/>
            <a:ext cx="6218369" cy="954107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solidFill>
                  <a:schemeClr val="tx2"/>
                </a:solidFill>
                <a:latin typeface="Arial" pitchFamily="34" charset="0"/>
              </a:rPr>
              <a:t>Axial Confinement With DC Potentials</a:t>
            </a:r>
          </a:p>
          <a:p>
            <a:pPr eaLnBrk="1" hangingPunct="1"/>
            <a:r>
              <a:rPr lang="en-US" dirty="0">
                <a:solidFill>
                  <a:schemeClr val="tx2"/>
                </a:solidFill>
                <a:latin typeface="Arial" pitchFamily="34" charset="0"/>
              </a:rPr>
              <a:t>Trapping is Charge Sign Dependent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171" name="Rectangle 83"/>
          <p:cNvSpPr>
            <a:spLocks noChangeArrowheads="1"/>
          </p:cNvSpPr>
          <p:nvPr/>
        </p:nvSpPr>
        <p:spPr bwMode="auto">
          <a:xfrm>
            <a:off x="457200" y="1371600"/>
            <a:ext cx="8229600" cy="5334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1090" name="Text Box 2"/>
          <p:cNvSpPr txBox="1">
            <a:spLocks noChangeArrowheads="1"/>
          </p:cNvSpPr>
          <p:nvPr/>
        </p:nvSpPr>
        <p:spPr bwMode="auto">
          <a:xfrm>
            <a:off x="779463" y="-19050"/>
            <a:ext cx="7319632" cy="1384995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800" dirty="0">
                <a:solidFill>
                  <a:schemeClr val="tx1"/>
                </a:solidFill>
                <a:latin typeface="+mj-lt"/>
              </a:rPr>
              <a:t>Charge sign independent axial confinement</a:t>
            </a:r>
          </a:p>
          <a:p>
            <a:pPr algn="ctr" eaLnBrk="1" hangingPunct="1"/>
            <a:r>
              <a:rPr lang="en-US" sz="2800" dirty="0">
                <a:solidFill>
                  <a:schemeClr val="tx1"/>
                </a:solidFill>
                <a:latin typeface="+mj-lt"/>
              </a:rPr>
              <a:t> with combined RF Quadrupole and </a:t>
            </a:r>
          </a:p>
          <a:p>
            <a:pPr algn="ctr" eaLnBrk="1" hangingPunct="1"/>
            <a:r>
              <a:rPr lang="en-US" sz="2800" dirty="0">
                <a:solidFill>
                  <a:schemeClr val="tx1"/>
                </a:solidFill>
                <a:latin typeface="+mj-lt"/>
              </a:rPr>
              <a:t>end lens RF pseudo-potentials</a:t>
            </a:r>
          </a:p>
        </p:txBody>
      </p:sp>
      <p:sp>
        <p:nvSpPr>
          <p:cNvPr id="601092" name="Line 4"/>
          <p:cNvSpPr>
            <a:spLocks noChangeShapeType="1"/>
          </p:cNvSpPr>
          <p:nvPr/>
        </p:nvSpPr>
        <p:spPr bwMode="auto">
          <a:xfrm>
            <a:off x="1282700" y="3144838"/>
            <a:ext cx="6629400" cy="0"/>
          </a:xfrm>
          <a:prstGeom prst="line">
            <a:avLst/>
          </a:prstGeom>
          <a:noFill/>
          <a:ln w="9525" cap="rnd">
            <a:solidFill>
              <a:schemeClr val="tx2"/>
            </a:solidFill>
            <a:prstDash val="sysDot"/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044700" y="1849438"/>
            <a:ext cx="5105400" cy="1143000"/>
            <a:chOff x="1632" y="336"/>
            <a:chExt cx="2064" cy="576"/>
          </a:xfrm>
        </p:grpSpPr>
        <p:sp>
          <p:nvSpPr>
            <p:cNvPr id="601094" name="Rectangle 6"/>
            <p:cNvSpPr>
              <a:spLocks noChangeArrowheads="1"/>
            </p:cNvSpPr>
            <p:nvPr/>
          </p:nvSpPr>
          <p:spPr bwMode="auto">
            <a:xfrm>
              <a:off x="1680" y="480"/>
              <a:ext cx="384" cy="192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095" name="Rectangle 7"/>
            <p:cNvSpPr>
              <a:spLocks noChangeArrowheads="1"/>
            </p:cNvSpPr>
            <p:nvPr/>
          </p:nvSpPr>
          <p:spPr bwMode="auto">
            <a:xfrm>
              <a:off x="3264" y="480"/>
              <a:ext cx="384" cy="192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096" name="Rectangle 8"/>
            <p:cNvSpPr>
              <a:spLocks noChangeArrowheads="1"/>
            </p:cNvSpPr>
            <p:nvPr/>
          </p:nvSpPr>
          <p:spPr bwMode="auto">
            <a:xfrm>
              <a:off x="2112" y="480"/>
              <a:ext cx="1104" cy="192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097" name="Line 9"/>
            <p:cNvSpPr>
              <a:spLocks noChangeShapeType="1"/>
            </p:cNvSpPr>
            <p:nvPr/>
          </p:nvSpPr>
          <p:spPr bwMode="auto">
            <a:xfrm>
              <a:off x="1632" y="336"/>
              <a:ext cx="0" cy="57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1098" name="Line 10"/>
            <p:cNvSpPr>
              <a:spLocks noChangeShapeType="1"/>
            </p:cNvSpPr>
            <p:nvPr/>
          </p:nvSpPr>
          <p:spPr bwMode="auto">
            <a:xfrm>
              <a:off x="3696" y="336"/>
              <a:ext cx="0" cy="57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 flipV="1">
            <a:off x="2044700" y="3297238"/>
            <a:ext cx="5105400" cy="1143000"/>
            <a:chOff x="1632" y="336"/>
            <a:chExt cx="2064" cy="576"/>
          </a:xfrm>
        </p:grpSpPr>
        <p:sp>
          <p:nvSpPr>
            <p:cNvPr id="601100" name="Rectangle 12"/>
            <p:cNvSpPr>
              <a:spLocks noChangeArrowheads="1"/>
            </p:cNvSpPr>
            <p:nvPr/>
          </p:nvSpPr>
          <p:spPr bwMode="auto">
            <a:xfrm>
              <a:off x="1680" y="480"/>
              <a:ext cx="384" cy="192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01" name="Rectangle 13"/>
            <p:cNvSpPr>
              <a:spLocks noChangeArrowheads="1"/>
            </p:cNvSpPr>
            <p:nvPr/>
          </p:nvSpPr>
          <p:spPr bwMode="auto">
            <a:xfrm>
              <a:off x="3264" y="480"/>
              <a:ext cx="384" cy="192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02" name="Rectangle 14"/>
            <p:cNvSpPr>
              <a:spLocks noChangeArrowheads="1"/>
            </p:cNvSpPr>
            <p:nvPr/>
          </p:nvSpPr>
          <p:spPr bwMode="auto">
            <a:xfrm>
              <a:off x="2112" y="480"/>
              <a:ext cx="1104" cy="192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03" name="Line 15"/>
            <p:cNvSpPr>
              <a:spLocks noChangeShapeType="1"/>
            </p:cNvSpPr>
            <p:nvPr/>
          </p:nvSpPr>
          <p:spPr bwMode="auto">
            <a:xfrm>
              <a:off x="1632" y="336"/>
              <a:ext cx="0" cy="57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1104" name="Line 16"/>
            <p:cNvSpPr>
              <a:spLocks noChangeShapeType="1"/>
            </p:cNvSpPr>
            <p:nvPr/>
          </p:nvSpPr>
          <p:spPr bwMode="auto">
            <a:xfrm>
              <a:off x="3696" y="336"/>
              <a:ext cx="0" cy="57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1105" name="Line 17"/>
          <p:cNvSpPr>
            <a:spLocks noChangeShapeType="1"/>
          </p:cNvSpPr>
          <p:nvPr/>
        </p:nvSpPr>
        <p:spPr bwMode="auto">
          <a:xfrm>
            <a:off x="1416050" y="5449888"/>
            <a:ext cx="6629400" cy="0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1106" name="Line 18"/>
          <p:cNvSpPr>
            <a:spLocks noChangeShapeType="1"/>
          </p:cNvSpPr>
          <p:nvPr/>
        </p:nvSpPr>
        <p:spPr bwMode="auto">
          <a:xfrm>
            <a:off x="2439988" y="5453063"/>
            <a:ext cx="4354512" cy="158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1108" name="Oval 20"/>
          <p:cNvSpPr>
            <a:spLocks noChangeArrowheads="1"/>
          </p:cNvSpPr>
          <p:nvPr/>
        </p:nvSpPr>
        <p:spPr bwMode="auto">
          <a:xfrm>
            <a:off x="4394200" y="5029201"/>
            <a:ext cx="304800" cy="3048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1109" name="Text Box 21"/>
          <p:cNvSpPr txBox="1">
            <a:spLocks noChangeArrowheads="1"/>
          </p:cNvSpPr>
          <p:nvPr/>
        </p:nvSpPr>
        <p:spPr bwMode="auto">
          <a:xfrm>
            <a:off x="4386263" y="4967800"/>
            <a:ext cx="331787" cy="396875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2000" b="0" dirty="0">
                <a:solidFill>
                  <a:schemeClr val="tx2"/>
                </a:solidFill>
                <a:latin typeface="Arial" pitchFamily="34" charset="0"/>
              </a:rPr>
              <a:t>+</a:t>
            </a:r>
          </a:p>
        </p:txBody>
      </p:sp>
      <p:sp>
        <p:nvSpPr>
          <p:cNvPr id="601110" name="Text Box 22"/>
          <p:cNvSpPr txBox="1">
            <a:spLocks noChangeArrowheads="1"/>
          </p:cNvSpPr>
          <p:nvPr/>
        </p:nvSpPr>
        <p:spPr bwMode="auto">
          <a:xfrm>
            <a:off x="8039100" y="5284788"/>
            <a:ext cx="527050" cy="366712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b="0" dirty="0">
                <a:solidFill>
                  <a:schemeClr val="tx2"/>
                </a:solidFill>
                <a:latin typeface="Arial" pitchFamily="34" charset="0"/>
              </a:rPr>
              <a:t>0 V</a:t>
            </a:r>
          </a:p>
        </p:txBody>
      </p:sp>
      <p:sp>
        <p:nvSpPr>
          <p:cNvPr id="601111" name="Line 23"/>
          <p:cNvSpPr>
            <a:spLocks noChangeShapeType="1"/>
          </p:cNvSpPr>
          <p:nvPr/>
        </p:nvSpPr>
        <p:spPr bwMode="auto">
          <a:xfrm flipH="1">
            <a:off x="6223000" y="5164138"/>
            <a:ext cx="655638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1112" name="Line 24"/>
          <p:cNvSpPr>
            <a:spLocks noChangeShapeType="1"/>
          </p:cNvSpPr>
          <p:nvPr/>
        </p:nvSpPr>
        <p:spPr bwMode="auto">
          <a:xfrm>
            <a:off x="2416175" y="5172075"/>
            <a:ext cx="655638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1114" name="Oval 26"/>
          <p:cNvSpPr>
            <a:spLocks noChangeArrowheads="1"/>
          </p:cNvSpPr>
          <p:nvPr/>
        </p:nvSpPr>
        <p:spPr bwMode="auto">
          <a:xfrm>
            <a:off x="4391025" y="5637213"/>
            <a:ext cx="304800" cy="3048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1115" name="Text Box 27"/>
          <p:cNvSpPr txBox="1">
            <a:spLocks noChangeArrowheads="1"/>
          </p:cNvSpPr>
          <p:nvPr/>
        </p:nvSpPr>
        <p:spPr bwMode="auto">
          <a:xfrm>
            <a:off x="4383088" y="5474525"/>
            <a:ext cx="319087" cy="579437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3200" b="0" dirty="0">
                <a:solidFill>
                  <a:schemeClr val="tx2"/>
                </a:solidFill>
                <a:latin typeface="Arial" pitchFamily="34" charset="0"/>
              </a:rPr>
              <a:t>-</a:t>
            </a:r>
          </a:p>
        </p:txBody>
      </p:sp>
      <p:sp>
        <p:nvSpPr>
          <p:cNvPr id="601116" name="Line 28"/>
          <p:cNvSpPr>
            <a:spLocks noChangeShapeType="1"/>
          </p:cNvSpPr>
          <p:nvPr/>
        </p:nvSpPr>
        <p:spPr bwMode="auto">
          <a:xfrm flipH="1">
            <a:off x="6219825" y="5772150"/>
            <a:ext cx="655638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1117" name="Line 29"/>
          <p:cNvSpPr>
            <a:spLocks noChangeShapeType="1"/>
          </p:cNvSpPr>
          <p:nvPr/>
        </p:nvSpPr>
        <p:spPr bwMode="auto">
          <a:xfrm>
            <a:off x="2413000" y="5780088"/>
            <a:ext cx="655638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2057400" y="2538413"/>
            <a:ext cx="434975" cy="1209675"/>
            <a:chOff x="2436" y="1452"/>
            <a:chExt cx="274" cy="762"/>
          </a:xfrm>
        </p:grpSpPr>
        <p:grpSp>
          <p:nvGrpSpPr>
            <p:cNvPr id="5" name="Group 31"/>
            <p:cNvGrpSpPr>
              <a:grpSpLocks/>
            </p:cNvGrpSpPr>
            <p:nvPr/>
          </p:nvGrpSpPr>
          <p:grpSpPr bwMode="auto">
            <a:xfrm flipH="1">
              <a:off x="2497" y="1454"/>
              <a:ext cx="213" cy="760"/>
              <a:chOff x="3657" y="1290"/>
              <a:chExt cx="213" cy="746"/>
            </a:xfrm>
          </p:grpSpPr>
          <p:sp>
            <p:nvSpPr>
              <p:cNvPr id="601120" name="Rectangle 32"/>
              <p:cNvSpPr>
                <a:spLocks noChangeArrowheads="1"/>
              </p:cNvSpPr>
              <p:nvPr/>
            </p:nvSpPr>
            <p:spPr bwMode="auto">
              <a:xfrm rot="16200000">
                <a:off x="3388" y="1559"/>
                <a:ext cx="746" cy="208"/>
              </a:xfrm>
              <a:prstGeom prst="rect">
                <a:avLst/>
              </a:prstGeom>
              <a:solidFill>
                <a:srgbClr val="FBD9E1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21" name="Rectangle 33"/>
              <p:cNvSpPr>
                <a:spLocks noChangeArrowheads="1"/>
              </p:cNvSpPr>
              <p:nvPr/>
            </p:nvSpPr>
            <p:spPr bwMode="auto">
              <a:xfrm rot="16200000">
                <a:off x="3415" y="1584"/>
                <a:ext cx="746" cy="157"/>
              </a:xfrm>
              <a:prstGeom prst="rect">
                <a:avLst/>
              </a:prstGeom>
              <a:solidFill>
                <a:srgbClr val="FBD9E1">
                  <a:alpha val="36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22" name="Rectangle 34"/>
              <p:cNvSpPr>
                <a:spLocks noChangeArrowheads="1"/>
              </p:cNvSpPr>
              <p:nvPr/>
            </p:nvSpPr>
            <p:spPr bwMode="auto">
              <a:xfrm rot="16200000" flipH="1">
                <a:off x="3439" y="1613"/>
                <a:ext cx="746" cy="100"/>
              </a:xfrm>
              <a:prstGeom prst="rect">
                <a:avLst/>
              </a:prstGeom>
              <a:solidFill>
                <a:srgbClr val="FBD9E1">
                  <a:alpha val="57001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23" name="Rectangle 35"/>
              <p:cNvSpPr>
                <a:spLocks noChangeArrowheads="1"/>
              </p:cNvSpPr>
              <p:nvPr/>
            </p:nvSpPr>
            <p:spPr bwMode="auto">
              <a:xfrm rot="16200000">
                <a:off x="3466" y="1638"/>
                <a:ext cx="746" cy="49"/>
              </a:xfrm>
              <a:prstGeom prst="rect">
                <a:avLst/>
              </a:prstGeom>
              <a:solidFill>
                <a:srgbClr val="FBD9E1">
                  <a:alpha val="91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24" name="Rectangle 36"/>
              <p:cNvSpPr>
                <a:spLocks noChangeArrowheads="1"/>
              </p:cNvSpPr>
              <p:nvPr/>
            </p:nvSpPr>
            <p:spPr bwMode="auto">
              <a:xfrm rot="16200000">
                <a:off x="3482" y="1648"/>
                <a:ext cx="746" cy="30"/>
              </a:xfrm>
              <a:prstGeom prst="rect">
                <a:avLst/>
              </a:prstGeom>
              <a:solidFill>
                <a:srgbClr val="FBD9E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1125" name="Rectangle 37"/>
            <p:cNvSpPr>
              <a:spLocks noChangeArrowheads="1"/>
            </p:cNvSpPr>
            <p:nvPr/>
          </p:nvSpPr>
          <p:spPr bwMode="auto">
            <a:xfrm rot="5400000" flipH="1">
              <a:off x="2095" y="1797"/>
              <a:ext cx="760" cy="73"/>
            </a:xfrm>
            <a:prstGeom prst="rect">
              <a:avLst/>
            </a:prstGeom>
            <a:solidFill>
              <a:srgbClr val="FAD2D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38"/>
            <p:cNvGrpSpPr>
              <a:grpSpLocks/>
            </p:cNvGrpSpPr>
            <p:nvPr/>
          </p:nvGrpSpPr>
          <p:grpSpPr bwMode="auto">
            <a:xfrm>
              <a:off x="2436" y="1452"/>
              <a:ext cx="192" cy="417"/>
              <a:chOff x="2820" y="1479"/>
              <a:chExt cx="192" cy="417"/>
            </a:xfrm>
          </p:grpSpPr>
          <p:sp>
            <p:nvSpPr>
              <p:cNvPr id="601127" name="AutoShape 39"/>
              <p:cNvSpPr>
                <a:spLocks noChangeArrowheads="1"/>
              </p:cNvSpPr>
              <p:nvPr/>
            </p:nvSpPr>
            <p:spPr bwMode="auto">
              <a:xfrm flipV="1">
                <a:off x="2820" y="1479"/>
                <a:ext cx="192" cy="417"/>
              </a:xfrm>
              <a:prstGeom prst="rtTriangle">
                <a:avLst/>
              </a:prstGeom>
              <a:solidFill>
                <a:srgbClr val="FAD2DC">
                  <a:alpha val="74001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28" name="AutoShape 40"/>
              <p:cNvSpPr>
                <a:spLocks noChangeArrowheads="1"/>
              </p:cNvSpPr>
              <p:nvPr/>
            </p:nvSpPr>
            <p:spPr bwMode="auto">
              <a:xfrm flipV="1">
                <a:off x="2826" y="1482"/>
                <a:ext cx="147" cy="273"/>
              </a:xfrm>
              <a:prstGeom prst="rtTriangle">
                <a:avLst/>
              </a:prstGeom>
              <a:solidFill>
                <a:srgbClr val="F8C4D0">
                  <a:alpha val="89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29" name="AutoShape 41"/>
              <p:cNvSpPr>
                <a:spLocks noChangeArrowheads="1"/>
              </p:cNvSpPr>
              <p:nvPr/>
            </p:nvSpPr>
            <p:spPr bwMode="auto">
              <a:xfrm flipV="1">
                <a:off x="2823" y="1481"/>
                <a:ext cx="126" cy="140"/>
              </a:xfrm>
              <a:prstGeom prst="rtTriangle">
                <a:avLst/>
              </a:prstGeom>
              <a:solidFill>
                <a:srgbClr val="F6B6C5">
                  <a:alpha val="89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42"/>
            <p:cNvGrpSpPr>
              <a:grpSpLocks/>
            </p:cNvGrpSpPr>
            <p:nvPr/>
          </p:nvGrpSpPr>
          <p:grpSpPr bwMode="auto">
            <a:xfrm flipV="1">
              <a:off x="2436" y="1797"/>
              <a:ext cx="192" cy="417"/>
              <a:chOff x="2820" y="1479"/>
              <a:chExt cx="192" cy="417"/>
            </a:xfrm>
          </p:grpSpPr>
          <p:sp>
            <p:nvSpPr>
              <p:cNvPr id="601131" name="AutoShape 43"/>
              <p:cNvSpPr>
                <a:spLocks noChangeArrowheads="1"/>
              </p:cNvSpPr>
              <p:nvPr/>
            </p:nvSpPr>
            <p:spPr bwMode="auto">
              <a:xfrm flipV="1">
                <a:off x="2820" y="1479"/>
                <a:ext cx="192" cy="417"/>
              </a:xfrm>
              <a:prstGeom prst="rtTriangle">
                <a:avLst/>
              </a:prstGeom>
              <a:solidFill>
                <a:srgbClr val="FAD2DC">
                  <a:alpha val="74001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32" name="AutoShape 44"/>
              <p:cNvSpPr>
                <a:spLocks noChangeArrowheads="1"/>
              </p:cNvSpPr>
              <p:nvPr/>
            </p:nvSpPr>
            <p:spPr bwMode="auto">
              <a:xfrm flipV="1">
                <a:off x="2826" y="1482"/>
                <a:ext cx="147" cy="273"/>
              </a:xfrm>
              <a:prstGeom prst="rtTriangle">
                <a:avLst/>
              </a:prstGeom>
              <a:solidFill>
                <a:srgbClr val="F8C4D0">
                  <a:alpha val="89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33" name="AutoShape 45"/>
              <p:cNvSpPr>
                <a:spLocks noChangeArrowheads="1"/>
              </p:cNvSpPr>
              <p:nvPr/>
            </p:nvSpPr>
            <p:spPr bwMode="auto">
              <a:xfrm flipV="1">
                <a:off x="2823" y="1481"/>
                <a:ext cx="126" cy="140"/>
              </a:xfrm>
              <a:prstGeom prst="rtTriangle">
                <a:avLst/>
              </a:prstGeom>
              <a:solidFill>
                <a:srgbClr val="F6B6C5">
                  <a:alpha val="89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" name="Group 46"/>
          <p:cNvGrpSpPr>
            <a:grpSpLocks/>
          </p:cNvGrpSpPr>
          <p:nvPr/>
        </p:nvGrpSpPr>
        <p:grpSpPr bwMode="auto">
          <a:xfrm flipH="1">
            <a:off x="6696075" y="2538413"/>
            <a:ext cx="434975" cy="1209675"/>
            <a:chOff x="2436" y="1452"/>
            <a:chExt cx="274" cy="762"/>
          </a:xfrm>
        </p:grpSpPr>
        <p:grpSp>
          <p:nvGrpSpPr>
            <p:cNvPr id="9" name="Group 47"/>
            <p:cNvGrpSpPr>
              <a:grpSpLocks/>
            </p:cNvGrpSpPr>
            <p:nvPr/>
          </p:nvGrpSpPr>
          <p:grpSpPr bwMode="auto">
            <a:xfrm flipH="1">
              <a:off x="2497" y="1454"/>
              <a:ext cx="213" cy="760"/>
              <a:chOff x="3657" y="1290"/>
              <a:chExt cx="213" cy="746"/>
            </a:xfrm>
          </p:grpSpPr>
          <p:sp>
            <p:nvSpPr>
              <p:cNvPr id="601136" name="Rectangle 48"/>
              <p:cNvSpPr>
                <a:spLocks noChangeArrowheads="1"/>
              </p:cNvSpPr>
              <p:nvPr/>
            </p:nvSpPr>
            <p:spPr bwMode="auto">
              <a:xfrm rot="16200000">
                <a:off x="3388" y="1559"/>
                <a:ext cx="746" cy="208"/>
              </a:xfrm>
              <a:prstGeom prst="rect">
                <a:avLst/>
              </a:prstGeom>
              <a:solidFill>
                <a:srgbClr val="FBD9E1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37" name="Rectangle 49"/>
              <p:cNvSpPr>
                <a:spLocks noChangeArrowheads="1"/>
              </p:cNvSpPr>
              <p:nvPr/>
            </p:nvSpPr>
            <p:spPr bwMode="auto">
              <a:xfrm rot="16200000">
                <a:off x="3415" y="1584"/>
                <a:ext cx="746" cy="157"/>
              </a:xfrm>
              <a:prstGeom prst="rect">
                <a:avLst/>
              </a:prstGeom>
              <a:solidFill>
                <a:srgbClr val="FBD9E1">
                  <a:alpha val="36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38" name="Rectangle 50"/>
              <p:cNvSpPr>
                <a:spLocks noChangeArrowheads="1"/>
              </p:cNvSpPr>
              <p:nvPr/>
            </p:nvSpPr>
            <p:spPr bwMode="auto">
              <a:xfrm rot="16200000" flipH="1">
                <a:off x="3439" y="1613"/>
                <a:ext cx="746" cy="100"/>
              </a:xfrm>
              <a:prstGeom prst="rect">
                <a:avLst/>
              </a:prstGeom>
              <a:solidFill>
                <a:srgbClr val="FBD9E1">
                  <a:alpha val="57001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39" name="Rectangle 51"/>
              <p:cNvSpPr>
                <a:spLocks noChangeArrowheads="1"/>
              </p:cNvSpPr>
              <p:nvPr/>
            </p:nvSpPr>
            <p:spPr bwMode="auto">
              <a:xfrm rot="16200000">
                <a:off x="3466" y="1638"/>
                <a:ext cx="746" cy="49"/>
              </a:xfrm>
              <a:prstGeom prst="rect">
                <a:avLst/>
              </a:prstGeom>
              <a:solidFill>
                <a:srgbClr val="FBD9E1">
                  <a:alpha val="91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40" name="Rectangle 52"/>
              <p:cNvSpPr>
                <a:spLocks noChangeArrowheads="1"/>
              </p:cNvSpPr>
              <p:nvPr/>
            </p:nvSpPr>
            <p:spPr bwMode="auto">
              <a:xfrm rot="16200000">
                <a:off x="3482" y="1648"/>
                <a:ext cx="746" cy="30"/>
              </a:xfrm>
              <a:prstGeom prst="rect">
                <a:avLst/>
              </a:prstGeom>
              <a:solidFill>
                <a:srgbClr val="FBD9E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1141" name="Rectangle 53"/>
            <p:cNvSpPr>
              <a:spLocks noChangeArrowheads="1"/>
            </p:cNvSpPr>
            <p:nvPr/>
          </p:nvSpPr>
          <p:spPr bwMode="auto">
            <a:xfrm rot="5400000" flipH="1">
              <a:off x="2095" y="1797"/>
              <a:ext cx="760" cy="73"/>
            </a:xfrm>
            <a:prstGeom prst="rect">
              <a:avLst/>
            </a:prstGeom>
            <a:solidFill>
              <a:srgbClr val="FAD2D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54"/>
            <p:cNvGrpSpPr>
              <a:grpSpLocks/>
            </p:cNvGrpSpPr>
            <p:nvPr/>
          </p:nvGrpSpPr>
          <p:grpSpPr bwMode="auto">
            <a:xfrm>
              <a:off x="2436" y="1452"/>
              <a:ext cx="192" cy="417"/>
              <a:chOff x="2820" y="1479"/>
              <a:chExt cx="192" cy="417"/>
            </a:xfrm>
          </p:grpSpPr>
          <p:sp>
            <p:nvSpPr>
              <p:cNvPr id="601143" name="AutoShape 55"/>
              <p:cNvSpPr>
                <a:spLocks noChangeArrowheads="1"/>
              </p:cNvSpPr>
              <p:nvPr/>
            </p:nvSpPr>
            <p:spPr bwMode="auto">
              <a:xfrm flipV="1">
                <a:off x="2820" y="1479"/>
                <a:ext cx="192" cy="417"/>
              </a:xfrm>
              <a:prstGeom prst="rtTriangle">
                <a:avLst/>
              </a:prstGeom>
              <a:solidFill>
                <a:srgbClr val="FAD2DC">
                  <a:alpha val="74001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44" name="AutoShape 56"/>
              <p:cNvSpPr>
                <a:spLocks noChangeArrowheads="1"/>
              </p:cNvSpPr>
              <p:nvPr/>
            </p:nvSpPr>
            <p:spPr bwMode="auto">
              <a:xfrm flipV="1">
                <a:off x="2826" y="1482"/>
                <a:ext cx="147" cy="273"/>
              </a:xfrm>
              <a:prstGeom prst="rtTriangle">
                <a:avLst/>
              </a:prstGeom>
              <a:solidFill>
                <a:srgbClr val="F8C4D0">
                  <a:alpha val="89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45" name="AutoShape 57"/>
              <p:cNvSpPr>
                <a:spLocks noChangeArrowheads="1"/>
              </p:cNvSpPr>
              <p:nvPr/>
            </p:nvSpPr>
            <p:spPr bwMode="auto">
              <a:xfrm flipV="1">
                <a:off x="2823" y="1481"/>
                <a:ext cx="126" cy="140"/>
              </a:xfrm>
              <a:prstGeom prst="rtTriangle">
                <a:avLst/>
              </a:prstGeom>
              <a:solidFill>
                <a:srgbClr val="F6B6C5">
                  <a:alpha val="89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58"/>
            <p:cNvGrpSpPr>
              <a:grpSpLocks/>
            </p:cNvGrpSpPr>
            <p:nvPr/>
          </p:nvGrpSpPr>
          <p:grpSpPr bwMode="auto">
            <a:xfrm flipV="1">
              <a:off x="2436" y="1797"/>
              <a:ext cx="192" cy="417"/>
              <a:chOff x="2820" y="1479"/>
              <a:chExt cx="192" cy="417"/>
            </a:xfrm>
          </p:grpSpPr>
          <p:sp>
            <p:nvSpPr>
              <p:cNvPr id="601147" name="AutoShape 59"/>
              <p:cNvSpPr>
                <a:spLocks noChangeArrowheads="1"/>
              </p:cNvSpPr>
              <p:nvPr/>
            </p:nvSpPr>
            <p:spPr bwMode="auto">
              <a:xfrm flipV="1">
                <a:off x="2820" y="1479"/>
                <a:ext cx="192" cy="417"/>
              </a:xfrm>
              <a:prstGeom prst="rtTriangle">
                <a:avLst/>
              </a:prstGeom>
              <a:solidFill>
                <a:srgbClr val="FAD2DC">
                  <a:alpha val="74001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48" name="AutoShape 60"/>
              <p:cNvSpPr>
                <a:spLocks noChangeArrowheads="1"/>
              </p:cNvSpPr>
              <p:nvPr/>
            </p:nvSpPr>
            <p:spPr bwMode="auto">
              <a:xfrm flipV="1">
                <a:off x="2826" y="1482"/>
                <a:ext cx="147" cy="273"/>
              </a:xfrm>
              <a:prstGeom prst="rtTriangle">
                <a:avLst/>
              </a:prstGeom>
              <a:solidFill>
                <a:srgbClr val="F8C4D0">
                  <a:alpha val="89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49" name="AutoShape 61"/>
              <p:cNvSpPr>
                <a:spLocks noChangeArrowheads="1"/>
              </p:cNvSpPr>
              <p:nvPr/>
            </p:nvSpPr>
            <p:spPr bwMode="auto">
              <a:xfrm flipV="1">
                <a:off x="2823" y="1481"/>
                <a:ext cx="126" cy="140"/>
              </a:xfrm>
              <a:prstGeom prst="rtTriangle">
                <a:avLst/>
              </a:prstGeom>
              <a:solidFill>
                <a:srgbClr val="F6B6C5">
                  <a:alpha val="89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" name="Group 62"/>
          <p:cNvGrpSpPr>
            <a:grpSpLocks/>
          </p:cNvGrpSpPr>
          <p:nvPr/>
        </p:nvGrpSpPr>
        <p:grpSpPr bwMode="auto">
          <a:xfrm>
            <a:off x="2057400" y="4835525"/>
            <a:ext cx="398463" cy="1206500"/>
            <a:chOff x="1296" y="2899"/>
            <a:chExt cx="251" cy="760"/>
          </a:xfrm>
        </p:grpSpPr>
        <p:sp>
          <p:nvSpPr>
            <p:cNvPr id="601151" name="Freeform 63"/>
            <p:cNvSpPr>
              <a:spLocks/>
            </p:cNvSpPr>
            <p:nvPr/>
          </p:nvSpPr>
          <p:spPr bwMode="auto">
            <a:xfrm>
              <a:off x="1296" y="2899"/>
              <a:ext cx="235" cy="3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" y="43"/>
                </a:cxn>
                <a:cxn ang="0">
                  <a:pos x="106" y="159"/>
                </a:cxn>
                <a:cxn ang="0">
                  <a:pos x="134" y="259"/>
                </a:cxn>
                <a:cxn ang="0">
                  <a:pos x="173" y="331"/>
                </a:cxn>
                <a:cxn ang="0">
                  <a:pos x="202" y="365"/>
                </a:cxn>
                <a:cxn ang="0">
                  <a:pos x="235" y="379"/>
                </a:cxn>
              </a:cxnLst>
              <a:rect l="0" t="0" r="r" b="b"/>
              <a:pathLst>
                <a:path w="235" h="379">
                  <a:moveTo>
                    <a:pt x="0" y="0"/>
                  </a:moveTo>
                  <a:cubicBezTo>
                    <a:pt x="17" y="8"/>
                    <a:pt x="35" y="17"/>
                    <a:pt x="53" y="43"/>
                  </a:cubicBezTo>
                  <a:cubicBezTo>
                    <a:pt x="71" y="69"/>
                    <a:pt x="93" y="123"/>
                    <a:pt x="106" y="159"/>
                  </a:cubicBezTo>
                  <a:cubicBezTo>
                    <a:pt x="119" y="195"/>
                    <a:pt x="123" y="230"/>
                    <a:pt x="134" y="259"/>
                  </a:cubicBezTo>
                  <a:cubicBezTo>
                    <a:pt x="145" y="288"/>
                    <a:pt x="162" y="313"/>
                    <a:pt x="173" y="331"/>
                  </a:cubicBezTo>
                  <a:cubicBezTo>
                    <a:pt x="184" y="349"/>
                    <a:pt x="192" y="357"/>
                    <a:pt x="202" y="365"/>
                  </a:cubicBezTo>
                  <a:cubicBezTo>
                    <a:pt x="212" y="373"/>
                    <a:pt x="230" y="377"/>
                    <a:pt x="235" y="379"/>
                  </a:cubicBezTo>
                </a:path>
              </a:pathLst>
            </a:custGeom>
            <a:noFill/>
            <a:ln w="38100" cmpd="sng">
              <a:solidFill>
                <a:srgbClr val="F294C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1152" name="Freeform 64"/>
            <p:cNvSpPr>
              <a:spLocks/>
            </p:cNvSpPr>
            <p:nvPr/>
          </p:nvSpPr>
          <p:spPr bwMode="auto">
            <a:xfrm flipV="1">
              <a:off x="1312" y="3280"/>
              <a:ext cx="235" cy="3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" y="43"/>
                </a:cxn>
                <a:cxn ang="0">
                  <a:pos x="106" y="159"/>
                </a:cxn>
                <a:cxn ang="0">
                  <a:pos x="134" y="259"/>
                </a:cxn>
                <a:cxn ang="0">
                  <a:pos x="173" y="331"/>
                </a:cxn>
                <a:cxn ang="0">
                  <a:pos x="202" y="365"/>
                </a:cxn>
                <a:cxn ang="0">
                  <a:pos x="235" y="379"/>
                </a:cxn>
              </a:cxnLst>
              <a:rect l="0" t="0" r="r" b="b"/>
              <a:pathLst>
                <a:path w="235" h="379">
                  <a:moveTo>
                    <a:pt x="0" y="0"/>
                  </a:moveTo>
                  <a:cubicBezTo>
                    <a:pt x="17" y="8"/>
                    <a:pt x="35" y="17"/>
                    <a:pt x="53" y="43"/>
                  </a:cubicBezTo>
                  <a:cubicBezTo>
                    <a:pt x="71" y="69"/>
                    <a:pt x="93" y="123"/>
                    <a:pt x="106" y="159"/>
                  </a:cubicBezTo>
                  <a:cubicBezTo>
                    <a:pt x="119" y="195"/>
                    <a:pt x="123" y="230"/>
                    <a:pt x="134" y="259"/>
                  </a:cubicBezTo>
                  <a:cubicBezTo>
                    <a:pt x="145" y="288"/>
                    <a:pt x="162" y="313"/>
                    <a:pt x="173" y="331"/>
                  </a:cubicBezTo>
                  <a:cubicBezTo>
                    <a:pt x="184" y="349"/>
                    <a:pt x="192" y="357"/>
                    <a:pt x="202" y="365"/>
                  </a:cubicBezTo>
                  <a:cubicBezTo>
                    <a:pt x="212" y="373"/>
                    <a:pt x="230" y="377"/>
                    <a:pt x="235" y="379"/>
                  </a:cubicBezTo>
                </a:path>
              </a:pathLst>
            </a:custGeom>
            <a:noFill/>
            <a:ln w="38100" cmpd="sng">
              <a:solidFill>
                <a:srgbClr val="F294C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65"/>
          <p:cNvGrpSpPr>
            <a:grpSpLocks/>
          </p:cNvGrpSpPr>
          <p:nvPr/>
        </p:nvGrpSpPr>
        <p:grpSpPr bwMode="auto">
          <a:xfrm flipH="1">
            <a:off x="6781800" y="4845050"/>
            <a:ext cx="398463" cy="1206500"/>
            <a:chOff x="1296" y="2899"/>
            <a:chExt cx="251" cy="760"/>
          </a:xfrm>
        </p:grpSpPr>
        <p:sp>
          <p:nvSpPr>
            <p:cNvPr id="601154" name="Freeform 66"/>
            <p:cNvSpPr>
              <a:spLocks/>
            </p:cNvSpPr>
            <p:nvPr/>
          </p:nvSpPr>
          <p:spPr bwMode="auto">
            <a:xfrm>
              <a:off x="1296" y="2899"/>
              <a:ext cx="235" cy="3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" y="43"/>
                </a:cxn>
                <a:cxn ang="0">
                  <a:pos x="106" y="159"/>
                </a:cxn>
                <a:cxn ang="0">
                  <a:pos x="134" y="259"/>
                </a:cxn>
                <a:cxn ang="0">
                  <a:pos x="173" y="331"/>
                </a:cxn>
                <a:cxn ang="0">
                  <a:pos x="202" y="365"/>
                </a:cxn>
                <a:cxn ang="0">
                  <a:pos x="235" y="379"/>
                </a:cxn>
              </a:cxnLst>
              <a:rect l="0" t="0" r="r" b="b"/>
              <a:pathLst>
                <a:path w="235" h="379">
                  <a:moveTo>
                    <a:pt x="0" y="0"/>
                  </a:moveTo>
                  <a:cubicBezTo>
                    <a:pt x="17" y="8"/>
                    <a:pt x="35" y="17"/>
                    <a:pt x="53" y="43"/>
                  </a:cubicBezTo>
                  <a:cubicBezTo>
                    <a:pt x="71" y="69"/>
                    <a:pt x="93" y="123"/>
                    <a:pt x="106" y="159"/>
                  </a:cubicBezTo>
                  <a:cubicBezTo>
                    <a:pt x="119" y="195"/>
                    <a:pt x="123" y="230"/>
                    <a:pt x="134" y="259"/>
                  </a:cubicBezTo>
                  <a:cubicBezTo>
                    <a:pt x="145" y="288"/>
                    <a:pt x="162" y="313"/>
                    <a:pt x="173" y="331"/>
                  </a:cubicBezTo>
                  <a:cubicBezTo>
                    <a:pt x="184" y="349"/>
                    <a:pt x="192" y="357"/>
                    <a:pt x="202" y="365"/>
                  </a:cubicBezTo>
                  <a:cubicBezTo>
                    <a:pt x="212" y="373"/>
                    <a:pt x="230" y="377"/>
                    <a:pt x="235" y="379"/>
                  </a:cubicBezTo>
                </a:path>
              </a:pathLst>
            </a:custGeom>
            <a:noFill/>
            <a:ln w="38100" cmpd="sng">
              <a:solidFill>
                <a:srgbClr val="F294C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1155" name="Freeform 67"/>
            <p:cNvSpPr>
              <a:spLocks/>
            </p:cNvSpPr>
            <p:nvPr/>
          </p:nvSpPr>
          <p:spPr bwMode="auto">
            <a:xfrm flipV="1">
              <a:off x="1312" y="3280"/>
              <a:ext cx="235" cy="3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" y="43"/>
                </a:cxn>
                <a:cxn ang="0">
                  <a:pos x="106" y="159"/>
                </a:cxn>
                <a:cxn ang="0">
                  <a:pos x="134" y="259"/>
                </a:cxn>
                <a:cxn ang="0">
                  <a:pos x="173" y="331"/>
                </a:cxn>
                <a:cxn ang="0">
                  <a:pos x="202" y="365"/>
                </a:cxn>
                <a:cxn ang="0">
                  <a:pos x="235" y="379"/>
                </a:cxn>
              </a:cxnLst>
              <a:rect l="0" t="0" r="r" b="b"/>
              <a:pathLst>
                <a:path w="235" h="379">
                  <a:moveTo>
                    <a:pt x="0" y="0"/>
                  </a:moveTo>
                  <a:cubicBezTo>
                    <a:pt x="17" y="8"/>
                    <a:pt x="35" y="17"/>
                    <a:pt x="53" y="43"/>
                  </a:cubicBezTo>
                  <a:cubicBezTo>
                    <a:pt x="71" y="69"/>
                    <a:pt x="93" y="123"/>
                    <a:pt x="106" y="159"/>
                  </a:cubicBezTo>
                  <a:cubicBezTo>
                    <a:pt x="119" y="195"/>
                    <a:pt x="123" y="230"/>
                    <a:pt x="134" y="259"/>
                  </a:cubicBezTo>
                  <a:cubicBezTo>
                    <a:pt x="145" y="288"/>
                    <a:pt x="162" y="313"/>
                    <a:pt x="173" y="331"/>
                  </a:cubicBezTo>
                  <a:cubicBezTo>
                    <a:pt x="184" y="349"/>
                    <a:pt x="192" y="357"/>
                    <a:pt x="202" y="365"/>
                  </a:cubicBezTo>
                  <a:cubicBezTo>
                    <a:pt x="212" y="373"/>
                    <a:pt x="230" y="377"/>
                    <a:pt x="235" y="379"/>
                  </a:cubicBezTo>
                </a:path>
              </a:pathLst>
            </a:custGeom>
            <a:noFill/>
            <a:ln w="38100" cmpd="sng">
              <a:solidFill>
                <a:srgbClr val="F294C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68"/>
          <p:cNvGrpSpPr>
            <a:grpSpLocks/>
          </p:cNvGrpSpPr>
          <p:nvPr/>
        </p:nvGrpSpPr>
        <p:grpSpPr bwMode="auto">
          <a:xfrm>
            <a:off x="2068513" y="2541588"/>
            <a:ext cx="5057775" cy="1211262"/>
            <a:chOff x="1303" y="1294"/>
            <a:chExt cx="3186" cy="763"/>
          </a:xfrm>
        </p:grpSpPr>
        <p:grpSp>
          <p:nvGrpSpPr>
            <p:cNvPr id="15" name="Group 69"/>
            <p:cNvGrpSpPr>
              <a:grpSpLocks/>
            </p:cNvGrpSpPr>
            <p:nvPr/>
          </p:nvGrpSpPr>
          <p:grpSpPr bwMode="auto">
            <a:xfrm>
              <a:off x="1310" y="1667"/>
              <a:ext cx="3179" cy="390"/>
              <a:chOff x="458" y="1830"/>
              <a:chExt cx="3165" cy="390"/>
            </a:xfrm>
          </p:grpSpPr>
          <p:sp>
            <p:nvSpPr>
              <p:cNvPr id="601158" name="Rectangle 70"/>
              <p:cNvSpPr>
                <a:spLocks noChangeArrowheads="1"/>
              </p:cNvSpPr>
              <p:nvPr/>
            </p:nvSpPr>
            <p:spPr bwMode="auto">
              <a:xfrm>
                <a:off x="458" y="1830"/>
                <a:ext cx="3165" cy="381"/>
              </a:xfrm>
              <a:prstGeom prst="rect">
                <a:avLst/>
              </a:prstGeom>
              <a:solidFill>
                <a:srgbClr val="D1FFF3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59" name="Rectangle 71"/>
              <p:cNvSpPr>
                <a:spLocks noChangeArrowheads="1"/>
              </p:cNvSpPr>
              <p:nvPr/>
            </p:nvSpPr>
            <p:spPr bwMode="auto">
              <a:xfrm>
                <a:off x="458" y="1926"/>
                <a:ext cx="3165" cy="286"/>
              </a:xfrm>
              <a:prstGeom prst="rect">
                <a:avLst/>
              </a:prstGeom>
              <a:solidFill>
                <a:srgbClr val="B5FFEC">
                  <a:alpha val="36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60" name="Rectangle 72"/>
              <p:cNvSpPr>
                <a:spLocks noChangeArrowheads="1"/>
              </p:cNvSpPr>
              <p:nvPr/>
            </p:nvSpPr>
            <p:spPr bwMode="auto">
              <a:xfrm>
                <a:off x="458" y="2022"/>
                <a:ext cx="3165" cy="184"/>
              </a:xfrm>
              <a:prstGeom prst="rect">
                <a:avLst/>
              </a:prstGeom>
              <a:solidFill>
                <a:srgbClr val="B5FFEC">
                  <a:alpha val="57001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61" name="Rectangle 73"/>
              <p:cNvSpPr>
                <a:spLocks noChangeArrowheads="1"/>
              </p:cNvSpPr>
              <p:nvPr/>
            </p:nvSpPr>
            <p:spPr bwMode="auto">
              <a:xfrm>
                <a:off x="458" y="2118"/>
                <a:ext cx="3165" cy="89"/>
              </a:xfrm>
              <a:prstGeom prst="rect">
                <a:avLst/>
              </a:prstGeom>
              <a:solidFill>
                <a:srgbClr val="ADFFEA">
                  <a:alpha val="91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62" name="Rectangle 74"/>
              <p:cNvSpPr>
                <a:spLocks noChangeArrowheads="1"/>
              </p:cNvSpPr>
              <p:nvPr/>
            </p:nvSpPr>
            <p:spPr bwMode="auto">
              <a:xfrm>
                <a:off x="458" y="2165"/>
                <a:ext cx="3165" cy="55"/>
              </a:xfrm>
              <a:prstGeom prst="rect">
                <a:avLst/>
              </a:prstGeom>
              <a:solidFill>
                <a:srgbClr val="8FFFE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" name="Group 75"/>
            <p:cNvGrpSpPr>
              <a:grpSpLocks/>
            </p:cNvGrpSpPr>
            <p:nvPr/>
          </p:nvGrpSpPr>
          <p:grpSpPr bwMode="auto">
            <a:xfrm rot="10800000">
              <a:off x="1303" y="1294"/>
              <a:ext cx="3179" cy="390"/>
              <a:chOff x="458" y="1830"/>
              <a:chExt cx="3165" cy="390"/>
            </a:xfrm>
          </p:grpSpPr>
          <p:sp>
            <p:nvSpPr>
              <p:cNvPr id="601164" name="Rectangle 76"/>
              <p:cNvSpPr>
                <a:spLocks noChangeArrowheads="1"/>
              </p:cNvSpPr>
              <p:nvPr/>
            </p:nvSpPr>
            <p:spPr bwMode="auto">
              <a:xfrm>
                <a:off x="458" y="1830"/>
                <a:ext cx="3165" cy="381"/>
              </a:xfrm>
              <a:prstGeom prst="rect">
                <a:avLst/>
              </a:prstGeom>
              <a:solidFill>
                <a:srgbClr val="D1FFF3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65" name="Rectangle 77"/>
              <p:cNvSpPr>
                <a:spLocks noChangeArrowheads="1"/>
              </p:cNvSpPr>
              <p:nvPr/>
            </p:nvSpPr>
            <p:spPr bwMode="auto">
              <a:xfrm>
                <a:off x="458" y="1926"/>
                <a:ext cx="3165" cy="286"/>
              </a:xfrm>
              <a:prstGeom prst="rect">
                <a:avLst/>
              </a:prstGeom>
              <a:solidFill>
                <a:srgbClr val="B5FFEC">
                  <a:alpha val="36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66" name="Rectangle 78"/>
              <p:cNvSpPr>
                <a:spLocks noChangeArrowheads="1"/>
              </p:cNvSpPr>
              <p:nvPr/>
            </p:nvSpPr>
            <p:spPr bwMode="auto">
              <a:xfrm flipH="1">
                <a:off x="458" y="2022"/>
                <a:ext cx="3165" cy="184"/>
              </a:xfrm>
              <a:prstGeom prst="rect">
                <a:avLst/>
              </a:prstGeom>
              <a:solidFill>
                <a:srgbClr val="B5FFEC">
                  <a:alpha val="57001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67" name="Rectangle 79"/>
              <p:cNvSpPr>
                <a:spLocks noChangeArrowheads="1"/>
              </p:cNvSpPr>
              <p:nvPr/>
            </p:nvSpPr>
            <p:spPr bwMode="auto">
              <a:xfrm>
                <a:off x="458" y="2118"/>
                <a:ext cx="3165" cy="89"/>
              </a:xfrm>
              <a:prstGeom prst="rect">
                <a:avLst/>
              </a:prstGeom>
              <a:solidFill>
                <a:srgbClr val="ADFFEA">
                  <a:alpha val="91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68" name="Rectangle 80"/>
              <p:cNvSpPr>
                <a:spLocks noChangeArrowheads="1"/>
              </p:cNvSpPr>
              <p:nvPr/>
            </p:nvSpPr>
            <p:spPr bwMode="auto">
              <a:xfrm>
                <a:off x="458" y="2165"/>
                <a:ext cx="3165" cy="55"/>
              </a:xfrm>
              <a:prstGeom prst="rect">
                <a:avLst/>
              </a:prstGeom>
              <a:solidFill>
                <a:srgbClr val="8FFFE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75" name="Rectangle 19"/>
          <p:cNvSpPr>
            <a:spLocks noChangeArrowheads="1"/>
          </p:cNvSpPr>
          <p:nvPr/>
        </p:nvSpPr>
        <p:spPr bwMode="auto">
          <a:xfrm>
            <a:off x="457200" y="1066800"/>
            <a:ext cx="8229600" cy="5334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08100" y="1600200"/>
            <a:ext cx="6629400" cy="2590800"/>
            <a:chOff x="816" y="480"/>
            <a:chExt cx="4176" cy="1632"/>
          </a:xfrm>
        </p:grpSpPr>
        <p:sp>
          <p:nvSpPr>
            <p:cNvPr id="505861" name="Line 5"/>
            <p:cNvSpPr>
              <a:spLocks noChangeShapeType="1"/>
            </p:cNvSpPr>
            <p:nvPr/>
          </p:nvSpPr>
          <p:spPr bwMode="auto">
            <a:xfrm>
              <a:off x="816" y="1296"/>
              <a:ext cx="4176" cy="0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296" y="480"/>
              <a:ext cx="3216" cy="720"/>
              <a:chOff x="1632" y="336"/>
              <a:chExt cx="2064" cy="576"/>
            </a:xfrm>
          </p:grpSpPr>
          <p:sp>
            <p:nvSpPr>
              <p:cNvPr id="505863" name="Rectangle 7"/>
              <p:cNvSpPr>
                <a:spLocks noChangeArrowheads="1"/>
              </p:cNvSpPr>
              <p:nvPr/>
            </p:nvSpPr>
            <p:spPr bwMode="auto">
              <a:xfrm>
                <a:off x="1680" y="480"/>
                <a:ext cx="38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5864" name="Rectangle 8"/>
              <p:cNvSpPr>
                <a:spLocks noChangeArrowheads="1"/>
              </p:cNvSpPr>
              <p:nvPr/>
            </p:nvSpPr>
            <p:spPr bwMode="auto">
              <a:xfrm>
                <a:off x="3264" y="480"/>
                <a:ext cx="38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5865" name="Rectangle 9"/>
              <p:cNvSpPr>
                <a:spLocks noChangeArrowheads="1"/>
              </p:cNvSpPr>
              <p:nvPr/>
            </p:nvSpPr>
            <p:spPr bwMode="auto">
              <a:xfrm>
                <a:off x="2112" y="480"/>
                <a:ext cx="110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5866" name="Line 10"/>
              <p:cNvSpPr>
                <a:spLocks noChangeShapeType="1"/>
              </p:cNvSpPr>
              <p:nvPr/>
            </p:nvSpPr>
            <p:spPr bwMode="auto">
              <a:xfrm>
                <a:off x="1632" y="33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867" name="Line 11"/>
              <p:cNvSpPr>
                <a:spLocks noChangeShapeType="1"/>
              </p:cNvSpPr>
              <p:nvPr/>
            </p:nvSpPr>
            <p:spPr bwMode="auto">
              <a:xfrm>
                <a:off x="3696" y="33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 flipV="1">
              <a:off x="1296" y="1392"/>
              <a:ext cx="3216" cy="720"/>
              <a:chOff x="1632" y="336"/>
              <a:chExt cx="2064" cy="576"/>
            </a:xfrm>
          </p:grpSpPr>
          <p:sp>
            <p:nvSpPr>
              <p:cNvPr id="505869" name="Rectangle 13"/>
              <p:cNvSpPr>
                <a:spLocks noChangeArrowheads="1"/>
              </p:cNvSpPr>
              <p:nvPr/>
            </p:nvSpPr>
            <p:spPr bwMode="auto">
              <a:xfrm>
                <a:off x="1680" y="480"/>
                <a:ext cx="38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5870" name="Rectangle 14"/>
              <p:cNvSpPr>
                <a:spLocks noChangeArrowheads="1"/>
              </p:cNvSpPr>
              <p:nvPr/>
            </p:nvSpPr>
            <p:spPr bwMode="auto">
              <a:xfrm>
                <a:off x="3264" y="480"/>
                <a:ext cx="38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5871" name="Rectangle 15"/>
              <p:cNvSpPr>
                <a:spLocks noChangeArrowheads="1"/>
              </p:cNvSpPr>
              <p:nvPr/>
            </p:nvSpPr>
            <p:spPr bwMode="auto">
              <a:xfrm>
                <a:off x="2112" y="480"/>
                <a:ext cx="1104" cy="192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5872" name="Line 16"/>
              <p:cNvSpPr>
                <a:spLocks noChangeShapeType="1"/>
              </p:cNvSpPr>
              <p:nvPr/>
            </p:nvSpPr>
            <p:spPr bwMode="auto">
              <a:xfrm>
                <a:off x="1632" y="33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873" name="Line 17"/>
              <p:cNvSpPr>
                <a:spLocks noChangeShapeType="1"/>
              </p:cNvSpPr>
              <p:nvPr/>
            </p:nvSpPr>
            <p:spPr bwMode="auto">
              <a:xfrm>
                <a:off x="3696" y="33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05876" name="Rectangle 20"/>
          <p:cNvSpPr>
            <a:spLocks noChangeArrowheads="1"/>
          </p:cNvSpPr>
          <p:nvPr/>
        </p:nvSpPr>
        <p:spPr bwMode="auto">
          <a:xfrm>
            <a:off x="3263900" y="2743200"/>
            <a:ext cx="2743200" cy="304800"/>
          </a:xfrm>
          <a:prstGeom prst="rect">
            <a:avLst/>
          </a:prstGeom>
          <a:solidFill>
            <a:srgbClr val="FF0000">
              <a:alpha val="67999"/>
            </a:srgbClr>
          </a:solidFill>
          <a:ln w="9525">
            <a:noFill/>
            <a:miter lim="800000"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5877" name="Line 21"/>
          <p:cNvSpPr>
            <a:spLocks noChangeShapeType="1"/>
          </p:cNvSpPr>
          <p:nvPr/>
        </p:nvSpPr>
        <p:spPr bwMode="auto">
          <a:xfrm>
            <a:off x="1308100" y="5308600"/>
            <a:ext cx="6629400" cy="0"/>
          </a:xfrm>
          <a:prstGeom prst="line">
            <a:avLst/>
          </a:prstGeom>
          <a:noFill/>
          <a:ln w="9525">
            <a:solidFill>
              <a:schemeClr val="tx2"/>
            </a:solidFill>
            <a:prstDash val="dashDot"/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5878" name="Line 22"/>
          <p:cNvSpPr>
            <a:spLocks noChangeShapeType="1"/>
          </p:cNvSpPr>
          <p:nvPr/>
        </p:nvSpPr>
        <p:spPr bwMode="auto">
          <a:xfrm>
            <a:off x="1993900" y="5308600"/>
            <a:ext cx="762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5879" name="Line 23"/>
          <p:cNvSpPr>
            <a:spLocks noChangeShapeType="1"/>
          </p:cNvSpPr>
          <p:nvPr/>
        </p:nvSpPr>
        <p:spPr bwMode="auto">
          <a:xfrm>
            <a:off x="2222500" y="5308600"/>
            <a:ext cx="914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5880" name="Line 24"/>
          <p:cNvSpPr>
            <a:spLocks noChangeShapeType="1"/>
          </p:cNvSpPr>
          <p:nvPr/>
        </p:nvSpPr>
        <p:spPr bwMode="auto">
          <a:xfrm>
            <a:off x="3236913" y="5537200"/>
            <a:ext cx="27432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5881" name="Line 25"/>
          <p:cNvSpPr>
            <a:spLocks noChangeShapeType="1"/>
          </p:cNvSpPr>
          <p:nvPr/>
        </p:nvSpPr>
        <p:spPr bwMode="auto">
          <a:xfrm>
            <a:off x="6124575" y="5308600"/>
            <a:ext cx="914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5882" name="Line 26"/>
          <p:cNvSpPr>
            <a:spLocks noChangeShapeType="1"/>
          </p:cNvSpPr>
          <p:nvPr/>
        </p:nvSpPr>
        <p:spPr bwMode="auto">
          <a:xfrm>
            <a:off x="7123113" y="5308600"/>
            <a:ext cx="762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5883" name="Line 27"/>
          <p:cNvSpPr>
            <a:spLocks noChangeShapeType="1"/>
          </p:cNvSpPr>
          <p:nvPr/>
        </p:nvSpPr>
        <p:spPr bwMode="auto">
          <a:xfrm>
            <a:off x="2070100" y="5308600"/>
            <a:ext cx="152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5884" name="Line 28"/>
          <p:cNvSpPr>
            <a:spLocks noChangeShapeType="1"/>
          </p:cNvSpPr>
          <p:nvPr/>
        </p:nvSpPr>
        <p:spPr bwMode="auto">
          <a:xfrm>
            <a:off x="3136900" y="5308600"/>
            <a:ext cx="76200" cy="228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5885" name="Line 29"/>
          <p:cNvSpPr>
            <a:spLocks noChangeShapeType="1"/>
          </p:cNvSpPr>
          <p:nvPr/>
        </p:nvSpPr>
        <p:spPr bwMode="auto">
          <a:xfrm flipV="1">
            <a:off x="5956300" y="5308600"/>
            <a:ext cx="152400" cy="228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5886" name="Line 30"/>
          <p:cNvSpPr>
            <a:spLocks noChangeShapeType="1"/>
          </p:cNvSpPr>
          <p:nvPr/>
        </p:nvSpPr>
        <p:spPr bwMode="auto">
          <a:xfrm>
            <a:off x="7023100" y="5308600"/>
            <a:ext cx="152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5887" name="Text Box 31"/>
          <p:cNvSpPr txBox="1">
            <a:spLocks noChangeArrowheads="1"/>
          </p:cNvSpPr>
          <p:nvPr/>
        </p:nvSpPr>
        <p:spPr bwMode="auto">
          <a:xfrm>
            <a:off x="698500" y="5156200"/>
            <a:ext cx="527050" cy="366713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b="0" dirty="0">
                <a:solidFill>
                  <a:schemeClr val="tx2"/>
                </a:solidFill>
                <a:latin typeface="Arial" pitchFamily="34" charset="0"/>
              </a:rPr>
              <a:t>0 V</a:t>
            </a:r>
          </a:p>
        </p:txBody>
      </p:sp>
      <p:sp>
        <p:nvSpPr>
          <p:cNvPr id="505888" name="Text Box 32"/>
          <p:cNvSpPr txBox="1">
            <a:spLocks noChangeArrowheads="1"/>
          </p:cNvSpPr>
          <p:nvPr/>
        </p:nvSpPr>
        <p:spPr bwMode="auto">
          <a:xfrm>
            <a:off x="3613150" y="5638800"/>
            <a:ext cx="1941622" cy="646331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0" dirty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Arial" pitchFamily="34" charset="0"/>
              </a:rPr>
              <a:t>Reagent  Anions</a:t>
            </a:r>
          </a:p>
          <a:p>
            <a:pPr eaLnBrk="1" hangingPunct="1"/>
            <a:r>
              <a:rPr lang="en-US" sz="1800" dirty="0">
                <a:solidFill>
                  <a:schemeClr val="tx2"/>
                </a:solidFill>
                <a:latin typeface="Arial" pitchFamily="34" charset="0"/>
              </a:rPr>
              <a:t>Removed Axially</a:t>
            </a:r>
          </a:p>
        </p:txBody>
      </p:sp>
      <p:sp>
        <p:nvSpPr>
          <p:cNvPr id="505889" name="Text Box 33"/>
          <p:cNvSpPr txBox="1">
            <a:spLocks noChangeArrowheads="1"/>
          </p:cNvSpPr>
          <p:nvPr/>
        </p:nvSpPr>
        <p:spPr bwMode="auto">
          <a:xfrm>
            <a:off x="2892425" y="4140200"/>
            <a:ext cx="3211135" cy="646331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dirty="0">
                <a:solidFill>
                  <a:schemeClr val="tx2"/>
                </a:solidFill>
                <a:latin typeface="Arial" pitchFamily="34" charset="0"/>
              </a:rPr>
              <a:t>Product Cations Trapped in</a:t>
            </a:r>
          </a:p>
          <a:p>
            <a:pPr eaLnBrk="1" hangingPunct="1"/>
            <a:r>
              <a:rPr lang="en-US" sz="1800" dirty="0">
                <a:solidFill>
                  <a:schemeClr val="tx2"/>
                </a:solidFill>
                <a:latin typeface="Arial" pitchFamily="34" charset="0"/>
              </a:rPr>
              <a:t> Center Section For Scan Out</a:t>
            </a:r>
          </a:p>
        </p:txBody>
      </p:sp>
      <p:sp>
        <p:nvSpPr>
          <p:cNvPr id="505890" name="Oval 34"/>
          <p:cNvSpPr>
            <a:spLocks noChangeArrowheads="1"/>
          </p:cNvSpPr>
          <p:nvPr/>
        </p:nvSpPr>
        <p:spPr bwMode="auto">
          <a:xfrm>
            <a:off x="4659313" y="5018088"/>
            <a:ext cx="304800" cy="304800"/>
          </a:xfrm>
          <a:prstGeom prst="ellipse">
            <a:avLst/>
          </a:prstGeom>
          <a:solidFill>
            <a:srgbClr val="FF0000">
              <a:alpha val="67999"/>
            </a:srgbClr>
          </a:solidFill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5891" name="Text Box 35"/>
          <p:cNvSpPr txBox="1">
            <a:spLocks noChangeArrowheads="1"/>
          </p:cNvSpPr>
          <p:nvPr/>
        </p:nvSpPr>
        <p:spPr bwMode="auto">
          <a:xfrm>
            <a:off x="4641850" y="4981575"/>
            <a:ext cx="331788" cy="396875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2000" dirty="0">
                <a:solidFill>
                  <a:schemeClr val="tx2"/>
                </a:solidFill>
                <a:latin typeface="Arial" pitchFamily="34" charset="0"/>
              </a:rPr>
              <a:t>+</a:t>
            </a:r>
          </a:p>
        </p:txBody>
      </p:sp>
      <p:sp>
        <p:nvSpPr>
          <p:cNvPr id="505892" name="Oval 36"/>
          <p:cNvSpPr>
            <a:spLocks noChangeArrowheads="1"/>
          </p:cNvSpPr>
          <p:nvPr/>
        </p:nvSpPr>
        <p:spPr bwMode="auto">
          <a:xfrm>
            <a:off x="4068763" y="4953000"/>
            <a:ext cx="419100" cy="422275"/>
          </a:xfrm>
          <a:prstGeom prst="ellipse">
            <a:avLst/>
          </a:prstGeom>
          <a:solidFill>
            <a:srgbClr val="FF0000">
              <a:alpha val="67999"/>
            </a:srgbClr>
          </a:solidFill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5894" name="Oval 38"/>
          <p:cNvSpPr>
            <a:spLocks noChangeArrowheads="1"/>
          </p:cNvSpPr>
          <p:nvPr/>
        </p:nvSpPr>
        <p:spPr bwMode="auto">
          <a:xfrm>
            <a:off x="5143500" y="5045075"/>
            <a:ext cx="234950" cy="247650"/>
          </a:xfrm>
          <a:prstGeom prst="ellipse">
            <a:avLst/>
          </a:prstGeom>
          <a:solidFill>
            <a:srgbClr val="FF0000">
              <a:alpha val="67999"/>
            </a:srgbClr>
          </a:solidFill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5896" name="Oval 40"/>
          <p:cNvSpPr>
            <a:spLocks noChangeArrowheads="1"/>
          </p:cNvSpPr>
          <p:nvPr/>
        </p:nvSpPr>
        <p:spPr bwMode="auto">
          <a:xfrm>
            <a:off x="5589588" y="5095875"/>
            <a:ext cx="152400" cy="152400"/>
          </a:xfrm>
          <a:prstGeom prst="ellipse">
            <a:avLst/>
          </a:prstGeom>
          <a:solidFill>
            <a:srgbClr val="FF0000">
              <a:alpha val="67999"/>
            </a:srgbClr>
          </a:solidFill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5898" name="Oval 42"/>
          <p:cNvSpPr>
            <a:spLocks noChangeArrowheads="1"/>
          </p:cNvSpPr>
          <p:nvPr/>
        </p:nvSpPr>
        <p:spPr bwMode="auto">
          <a:xfrm>
            <a:off x="3375025" y="4886325"/>
            <a:ext cx="533400" cy="574675"/>
          </a:xfrm>
          <a:prstGeom prst="ellipse">
            <a:avLst/>
          </a:prstGeom>
          <a:solidFill>
            <a:srgbClr val="FF0000">
              <a:alpha val="67999"/>
            </a:srgbClr>
          </a:solidFill>
          <a:ln w="3810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05900" name="Line 44"/>
          <p:cNvSpPr>
            <a:spLocks noChangeShapeType="1"/>
          </p:cNvSpPr>
          <p:nvPr/>
        </p:nvSpPr>
        <p:spPr bwMode="auto">
          <a:xfrm flipH="1">
            <a:off x="1819275" y="5605463"/>
            <a:ext cx="8382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5901" name="Line 45"/>
          <p:cNvSpPr>
            <a:spLocks noChangeShapeType="1"/>
          </p:cNvSpPr>
          <p:nvPr/>
        </p:nvSpPr>
        <p:spPr bwMode="auto">
          <a:xfrm>
            <a:off x="6489700" y="5573713"/>
            <a:ext cx="8382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5902" name="Text Box 46"/>
          <p:cNvSpPr txBox="1">
            <a:spLocks noChangeArrowheads="1"/>
          </p:cNvSpPr>
          <p:nvPr/>
        </p:nvSpPr>
        <p:spPr bwMode="auto">
          <a:xfrm>
            <a:off x="7683500" y="5272088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b="0" dirty="0">
                <a:solidFill>
                  <a:schemeClr val="tx2"/>
                </a:solidFill>
                <a:latin typeface="Arial" pitchFamily="34" charset="0"/>
              </a:rPr>
              <a:t>-12 V</a:t>
            </a:r>
          </a:p>
        </p:txBody>
      </p:sp>
      <p:sp>
        <p:nvSpPr>
          <p:cNvPr id="505905" name="Oval 49"/>
          <p:cNvSpPr>
            <a:spLocks noChangeArrowheads="1"/>
          </p:cNvSpPr>
          <p:nvPr/>
        </p:nvSpPr>
        <p:spPr bwMode="auto">
          <a:xfrm flipH="1" flipV="1">
            <a:off x="2727325" y="5462588"/>
            <a:ext cx="304800" cy="304800"/>
          </a:xfrm>
          <a:prstGeom prst="ellipse">
            <a:avLst/>
          </a:prstGeom>
          <a:solidFill>
            <a:srgbClr val="00CCFF"/>
          </a:solidFill>
          <a:ln w="5715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5906" name="Text Box 50"/>
          <p:cNvSpPr txBox="1">
            <a:spLocks noChangeArrowheads="1"/>
          </p:cNvSpPr>
          <p:nvPr/>
        </p:nvSpPr>
        <p:spPr bwMode="auto">
          <a:xfrm flipH="1" flipV="1">
            <a:off x="2740025" y="5448300"/>
            <a:ext cx="268288" cy="396875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2000">
                <a:solidFill>
                  <a:schemeClr val="tx2"/>
                </a:solidFill>
                <a:latin typeface="Arial" pitchFamily="34" charset="0"/>
              </a:rPr>
              <a:t>-</a:t>
            </a:r>
          </a:p>
        </p:txBody>
      </p:sp>
      <p:sp>
        <p:nvSpPr>
          <p:cNvPr id="505908" name="Oval 52"/>
          <p:cNvSpPr>
            <a:spLocks noChangeArrowheads="1"/>
          </p:cNvSpPr>
          <p:nvPr/>
        </p:nvSpPr>
        <p:spPr bwMode="auto">
          <a:xfrm flipH="1" flipV="1">
            <a:off x="6116638" y="5421313"/>
            <a:ext cx="304800" cy="304800"/>
          </a:xfrm>
          <a:prstGeom prst="ellipse">
            <a:avLst/>
          </a:prstGeom>
          <a:solidFill>
            <a:srgbClr val="00CCFF"/>
          </a:solidFill>
          <a:ln w="57150">
            <a:solidFill>
              <a:schemeClr val="tx2"/>
            </a:solidFill>
            <a:round/>
            <a:headEnd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5909" name="Text Box 53"/>
          <p:cNvSpPr txBox="1">
            <a:spLocks noChangeArrowheads="1"/>
          </p:cNvSpPr>
          <p:nvPr/>
        </p:nvSpPr>
        <p:spPr bwMode="auto">
          <a:xfrm flipH="1" flipV="1">
            <a:off x="6148388" y="5400675"/>
            <a:ext cx="268287" cy="396875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2000">
                <a:solidFill>
                  <a:schemeClr val="tx2"/>
                </a:solidFill>
                <a:latin typeface="Arial" pitchFamily="34" charset="0"/>
              </a:rPr>
              <a:t>-</a:t>
            </a:r>
          </a:p>
        </p:txBody>
      </p:sp>
      <p:sp>
        <p:nvSpPr>
          <p:cNvPr id="505910" name="Text Box 54"/>
          <p:cNvSpPr txBox="1">
            <a:spLocks noChangeArrowheads="1"/>
          </p:cNvSpPr>
          <p:nvPr/>
        </p:nvSpPr>
        <p:spPr bwMode="auto">
          <a:xfrm>
            <a:off x="1493838" y="3175"/>
            <a:ext cx="6308137" cy="1077218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3200" dirty="0">
                <a:solidFill>
                  <a:schemeClr val="tx1"/>
                </a:solidFill>
                <a:latin typeface="+mj-lt"/>
              </a:rPr>
              <a:t>End ion/ion reactions </a:t>
            </a:r>
          </a:p>
          <a:p>
            <a:pPr algn="ctr" eaLnBrk="1" hangingPunct="1"/>
            <a:r>
              <a:rPr lang="en-US" sz="3200" dirty="0">
                <a:solidFill>
                  <a:schemeClr val="tx1"/>
                </a:solidFill>
                <a:latin typeface="+mj-lt"/>
              </a:rPr>
              <a:t>prepare for product ion analysis</a:t>
            </a:r>
          </a:p>
        </p:txBody>
      </p:sp>
      <p:sp>
        <p:nvSpPr>
          <p:cNvPr id="505911" name="Text Box 55"/>
          <p:cNvSpPr txBox="1">
            <a:spLocks noChangeArrowheads="1"/>
          </p:cNvSpPr>
          <p:nvPr/>
        </p:nvSpPr>
        <p:spPr bwMode="auto">
          <a:xfrm>
            <a:off x="3416750" y="4829175"/>
            <a:ext cx="6858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0" dirty="0">
                <a:solidFill>
                  <a:schemeClr val="tx2"/>
                </a:solidFill>
                <a:latin typeface="Arial" pitchFamily="34" charset="0"/>
              </a:rPr>
              <a:t>+</a:t>
            </a:r>
          </a:p>
        </p:txBody>
      </p:sp>
      <p:sp>
        <p:nvSpPr>
          <p:cNvPr id="505912" name="Text Box 56"/>
          <p:cNvSpPr txBox="1">
            <a:spLocks noChangeArrowheads="1"/>
          </p:cNvSpPr>
          <p:nvPr/>
        </p:nvSpPr>
        <p:spPr bwMode="auto">
          <a:xfrm>
            <a:off x="4050225" y="4868863"/>
            <a:ext cx="6858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dirty="0">
                <a:solidFill>
                  <a:schemeClr val="tx2"/>
                </a:solidFill>
                <a:latin typeface="Arial" pitchFamily="34" charset="0"/>
              </a:rPr>
              <a:t>+</a:t>
            </a:r>
          </a:p>
        </p:txBody>
      </p:sp>
      <p:sp>
        <p:nvSpPr>
          <p:cNvPr id="505913" name="Text Box 57"/>
          <p:cNvSpPr txBox="1">
            <a:spLocks noChangeArrowheads="1"/>
          </p:cNvSpPr>
          <p:nvPr/>
        </p:nvSpPr>
        <p:spPr bwMode="auto">
          <a:xfrm>
            <a:off x="5093025" y="5009325"/>
            <a:ext cx="6858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2"/>
                </a:solidFill>
                <a:latin typeface="Arial Black" pitchFamily="34" charset="0"/>
              </a:rPr>
              <a:t>+</a:t>
            </a:r>
          </a:p>
        </p:txBody>
      </p:sp>
      <p:sp>
        <p:nvSpPr>
          <p:cNvPr id="505914" name="Text Box 58"/>
          <p:cNvSpPr txBox="1">
            <a:spLocks noChangeArrowheads="1"/>
          </p:cNvSpPr>
          <p:nvPr/>
        </p:nvSpPr>
        <p:spPr bwMode="auto">
          <a:xfrm>
            <a:off x="5538225" y="5052950"/>
            <a:ext cx="685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400" b="0">
                <a:solidFill>
                  <a:srgbClr val="FFFF00"/>
                </a:solidFill>
                <a:latin typeface="Arial" charset="0"/>
              </a:rPr>
              <a:t>Electron Transfer - Proton Transfer</a:t>
            </a:r>
          </a:p>
        </p:txBody>
      </p:sp>
      <p:sp>
        <p:nvSpPr>
          <p:cNvPr id="579587" name="Line 3"/>
          <p:cNvSpPr>
            <a:spLocks noChangeShapeType="1"/>
          </p:cNvSpPr>
          <p:nvPr/>
        </p:nvSpPr>
        <p:spPr bwMode="auto">
          <a:xfrm>
            <a:off x="3844925" y="3143250"/>
            <a:ext cx="4154488" cy="1588"/>
          </a:xfrm>
          <a:prstGeom prst="line">
            <a:avLst/>
          </a:prstGeom>
          <a:noFill/>
          <a:ln w="1651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588" name="Line 4"/>
          <p:cNvSpPr>
            <a:spLocks noChangeShapeType="1"/>
          </p:cNvSpPr>
          <p:nvPr/>
        </p:nvSpPr>
        <p:spPr bwMode="auto">
          <a:xfrm>
            <a:off x="3844925" y="31432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589" name="Line 5"/>
          <p:cNvSpPr>
            <a:spLocks noChangeShapeType="1"/>
          </p:cNvSpPr>
          <p:nvPr/>
        </p:nvSpPr>
        <p:spPr bwMode="auto">
          <a:xfrm>
            <a:off x="3990975" y="3143250"/>
            <a:ext cx="9525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590" name="Line 6"/>
          <p:cNvSpPr>
            <a:spLocks noChangeShapeType="1"/>
          </p:cNvSpPr>
          <p:nvPr/>
        </p:nvSpPr>
        <p:spPr bwMode="auto">
          <a:xfrm>
            <a:off x="4292600" y="31432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591" name="Line 7"/>
          <p:cNvSpPr>
            <a:spLocks noChangeShapeType="1"/>
          </p:cNvSpPr>
          <p:nvPr/>
        </p:nvSpPr>
        <p:spPr bwMode="auto">
          <a:xfrm>
            <a:off x="4437063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592" name="Line 8"/>
          <p:cNvSpPr>
            <a:spLocks noChangeShapeType="1"/>
          </p:cNvSpPr>
          <p:nvPr/>
        </p:nvSpPr>
        <p:spPr bwMode="auto">
          <a:xfrm>
            <a:off x="4583113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593" name="Line 9"/>
          <p:cNvSpPr>
            <a:spLocks noChangeShapeType="1"/>
          </p:cNvSpPr>
          <p:nvPr/>
        </p:nvSpPr>
        <p:spPr bwMode="auto">
          <a:xfrm>
            <a:off x="4883150" y="31432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594" name="Line 10"/>
          <p:cNvSpPr>
            <a:spLocks noChangeShapeType="1"/>
          </p:cNvSpPr>
          <p:nvPr/>
        </p:nvSpPr>
        <p:spPr bwMode="auto">
          <a:xfrm>
            <a:off x="5029200" y="3143250"/>
            <a:ext cx="11113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595" name="Line 11"/>
          <p:cNvSpPr>
            <a:spLocks noChangeShapeType="1"/>
          </p:cNvSpPr>
          <p:nvPr/>
        </p:nvSpPr>
        <p:spPr bwMode="auto">
          <a:xfrm>
            <a:off x="5184775" y="31432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596" name="Line 12"/>
          <p:cNvSpPr>
            <a:spLocks noChangeShapeType="1"/>
          </p:cNvSpPr>
          <p:nvPr/>
        </p:nvSpPr>
        <p:spPr bwMode="auto">
          <a:xfrm>
            <a:off x="5475288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597" name="Line 13"/>
          <p:cNvSpPr>
            <a:spLocks noChangeShapeType="1"/>
          </p:cNvSpPr>
          <p:nvPr/>
        </p:nvSpPr>
        <p:spPr bwMode="auto">
          <a:xfrm>
            <a:off x="5630863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598" name="Line 14"/>
          <p:cNvSpPr>
            <a:spLocks noChangeShapeType="1"/>
          </p:cNvSpPr>
          <p:nvPr/>
        </p:nvSpPr>
        <p:spPr bwMode="auto">
          <a:xfrm>
            <a:off x="5776913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599" name="Line 15"/>
          <p:cNvSpPr>
            <a:spLocks noChangeShapeType="1"/>
          </p:cNvSpPr>
          <p:nvPr/>
        </p:nvSpPr>
        <p:spPr bwMode="auto">
          <a:xfrm>
            <a:off x="6067425" y="31432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00" name="Line 16"/>
          <p:cNvSpPr>
            <a:spLocks noChangeShapeType="1"/>
          </p:cNvSpPr>
          <p:nvPr/>
        </p:nvSpPr>
        <p:spPr bwMode="auto">
          <a:xfrm>
            <a:off x="6213475" y="3143250"/>
            <a:ext cx="9525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01" name="Line 17"/>
          <p:cNvSpPr>
            <a:spLocks noChangeShapeType="1"/>
          </p:cNvSpPr>
          <p:nvPr/>
        </p:nvSpPr>
        <p:spPr bwMode="auto">
          <a:xfrm>
            <a:off x="6369050" y="31432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02" name="Line 18"/>
          <p:cNvSpPr>
            <a:spLocks noChangeShapeType="1"/>
          </p:cNvSpPr>
          <p:nvPr/>
        </p:nvSpPr>
        <p:spPr bwMode="auto">
          <a:xfrm>
            <a:off x="6670675" y="31432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03" name="Line 19"/>
          <p:cNvSpPr>
            <a:spLocks noChangeShapeType="1"/>
          </p:cNvSpPr>
          <p:nvPr/>
        </p:nvSpPr>
        <p:spPr bwMode="auto">
          <a:xfrm>
            <a:off x="6815138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04" name="Line 20"/>
          <p:cNvSpPr>
            <a:spLocks noChangeShapeType="1"/>
          </p:cNvSpPr>
          <p:nvPr/>
        </p:nvSpPr>
        <p:spPr bwMode="auto">
          <a:xfrm>
            <a:off x="6961188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05" name="Line 21"/>
          <p:cNvSpPr>
            <a:spLocks noChangeShapeType="1"/>
          </p:cNvSpPr>
          <p:nvPr/>
        </p:nvSpPr>
        <p:spPr bwMode="auto">
          <a:xfrm>
            <a:off x="7262813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06" name="Line 22"/>
          <p:cNvSpPr>
            <a:spLocks noChangeShapeType="1"/>
          </p:cNvSpPr>
          <p:nvPr/>
        </p:nvSpPr>
        <p:spPr bwMode="auto">
          <a:xfrm>
            <a:off x="7407275" y="31432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07" name="Line 23"/>
          <p:cNvSpPr>
            <a:spLocks noChangeShapeType="1"/>
          </p:cNvSpPr>
          <p:nvPr/>
        </p:nvSpPr>
        <p:spPr bwMode="auto">
          <a:xfrm>
            <a:off x="7553325" y="3143250"/>
            <a:ext cx="9525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08" name="Line 24"/>
          <p:cNvSpPr>
            <a:spLocks noChangeShapeType="1"/>
          </p:cNvSpPr>
          <p:nvPr/>
        </p:nvSpPr>
        <p:spPr bwMode="auto">
          <a:xfrm>
            <a:off x="7853363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09" name="Line 25"/>
          <p:cNvSpPr>
            <a:spLocks noChangeShapeType="1"/>
          </p:cNvSpPr>
          <p:nvPr/>
        </p:nvSpPr>
        <p:spPr bwMode="auto">
          <a:xfrm>
            <a:off x="7999413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10" name="Line 26"/>
          <p:cNvSpPr>
            <a:spLocks noChangeShapeType="1"/>
          </p:cNvSpPr>
          <p:nvPr/>
        </p:nvSpPr>
        <p:spPr bwMode="auto">
          <a:xfrm>
            <a:off x="4146550" y="3143250"/>
            <a:ext cx="1588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11" name="Rectangle 27"/>
          <p:cNvSpPr>
            <a:spLocks noChangeArrowheads="1"/>
          </p:cNvSpPr>
          <p:nvPr/>
        </p:nvSpPr>
        <p:spPr bwMode="auto">
          <a:xfrm>
            <a:off x="3962400" y="3224213"/>
            <a:ext cx="233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200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79612" name="Line 28"/>
          <p:cNvSpPr>
            <a:spLocks noChangeShapeType="1"/>
          </p:cNvSpPr>
          <p:nvPr/>
        </p:nvSpPr>
        <p:spPr bwMode="auto">
          <a:xfrm>
            <a:off x="4738688" y="3143250"/>
            <a:ext cx="1587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13" name="Rectangle 29"/>
          <p:cNvSpPr>
            <a:spLocks noChangeArrowheads="1"/>
          </p:cNvSpPr>
          <p:nvPr/>
        </p:nvSpPr>
        <p:spPr bwMode="auto">
          <a:xfrm>
            <a:off x="4648200" y="3224213"/>
            <a:ext cx="233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400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79614" name="Line 30"/>
          <p:cNvSpPr>
            <a:spLocks noChangeShapeType="1"/>
          </p:cNvSpPr>
          <p:nvPr/>
        </p:nvSpPr>
        <p:spPr bwMode="auto">
          <a:xfrm>
            <a:off x="5330825" y="3143250"/>
            <a:ext cx="1588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15" name="Rectangle 31"/>
          <p:cNvSpPr>
            <a:spLocks noChangeArrowheads="1"/>
          </p:cNvSpPr>
          <p:nvPr/>
        </p:nvSpPr>
        <p:spPr bwMode="auto">
          <a:xfrm>
            <a:off x="5257800" y="3224213"/>
            <a:ext cx="233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600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79616" name="Line 32"/>
          <p:cNvSpPr>
            <a:spLocks noChangeShapeType="1"/>
          </p:cNvSpPr>
          <p:nvPr/>
        </p:nvSpPr>
        <p:spPr bwMode="auto">
          <a:xfrm>
            <a:off x="5922963" y="3143250"/>
            <a:ext cx="1587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17" name="Rectangle 33"/>
          <p:cNvSpPr>
            <a:spLocks noChangeArrowheads="1"/>
          </p:cNvSpPr>
          <p:nvPr/>
        </p:nvSpPr>
        <p:spPr bwMode="auto">
          <a:xfrm>
            <a:off x="5791200" y="3224213"/>
            <a:ext cx="233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800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79618" name="Line 34"/>
          <p:cNvSpPr>
            <a:spLocks noChangeShapeType="1"/>
          </p:cNvSpPr>
          <p:nvPr/>
        </p:nvSpPr>
        <p:spPr bwMode="auto">
          <a:xfrm>
            <a:off x="6515100" y="3143250"/>
            <a:ext cx="9525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19" name="Rectangle 35"/>
          <p:cNvSpPr>
            <a:spLocks noChangeArrowheads="1"/>
          </p:cNvSpPr>
          <p:nvPr/>
        </p:nvSpPr>
        <p:spPr bwMode="auto">
          <a:xfrm>
            <a:off x="6324600" y="3224213"/>
            <a:ext cx="311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1000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79620" name="Line 36"/>
          <p:cNvSpPr>
            <a:spLocks noChangeShapeType="1"/>
          </p:cNvSpPr>
          <p:nvPr/>
        </p:nvSpPr>
        <p:spPr bwMode="auto">
          <a:xfrm>
            <a:off x="7105650" y="3143250"/>
            <a:ext cx="1588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21" name="Rectangle 37"/>
          <p:cNvSpPr>
            <a:spLocks noChangeArrowheads="1"/>
          </p:cNvSpPr>
          <p:nvPr/>
        </p:nvSpPr>
        <p:spPr bwMode="auto">
          <a:xfrm>
            <a:off x="6934200" y="3224213"/>
            <a:ext cx="311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1200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79622" name="Line 38"/>
          <p:cNvSpPr>
            <a:spLocks noChangeShapeType="1"/>
          </p:cNvSpPr>
          <p:nvPr/>
        </p:nvSpPr>
        <p:spPr bwMode="auto">
          <a:xfrm>
            <a:off x="7697788" y="3143250"/>
            <a:ext cx="11112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23" name="Rectangle 39"/>
          <p:cNvSpPr>
            <a:spLocks noChangeArrowheads="1"/>
          </p:cNvSpPr>
          <p:nvPr/>
        </p:nvSpPr>
        <p:spPr bwMode="auto">
          <a:xfrm>
            <a:off x="7543800" y="3224213"/>
            <a:ext cx="311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1400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79624" name="Rectangle 40"/>
          <p:cNvSpPr>
            <a:spLocks noChangeArrowheads="1"/>
          </p:cNvSpPr>
          <p:nvPr/>
        </p:nvSpPr>
        <p:spPr bwMode="auto">
          <a:xfrm>
            <a:off x="5638800" y="3429000"/>
            <a:ext cx="2540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200">
                <a:solidFill>
                  <a:srgbClr val="FFFF00"/>
                </a:solidFill>
                <a:latin typeface="Arial" charset="0"/>
              </a:rPr>
              <a:t>m/z</a:t>
            </a:r>
            <a:endParaRPr lang="en-US" sz="1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79625" name="Line 41"/>
          <p:cNvSpPr>
            <a:spLocks noChangeShapeType="1"/>
          </p:cNvSpPr>
          <p:nvPr/>
        </p:nvSpPr>
        <p:spPr bwMode="auto">
          <a:xfrm flipV="1">
            <a:off x="3844925" y="1419225"/>
            <a:ext cx="1588" cy="1724025"/>
          </a:xfrm>
          <a:prstGeom prst="line">
            <a:avLst/>
          </a:prstGeom>
          <a:noFill/>
          <a:ln w="1651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26" name="Line 42"/>
          <p:cNvSpPr>
            <a:spLocks noChangeShapeType="1"/>
          </p:cNvSpPr>
          <p:nvPr/>
        </p:nvSpPr>
        <p:spPr bwMode="auto">
          <a:xfrm flipH="1">
            <a:off x="3783013" y="3143250"/>
            <a:ext cx="61912" cy="1588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27" name="Rectangle 43"/>
          <p:cNvSpPr>
            <a:spLocks noChangeArrowheads="1"/>
          </p:cNvSpPr>
          <p:nvPr/>
        </p:nvSpPr>
        <p:spPr bwMode="auto">
          <a:xfrm>
            <a:off x="3649663" y="3094038"/>
            <a:ext cx="841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200">
                <a:solidFill>
                  <a:srgbClr val="FFFF00"/>
                </a:solidFill>
                <a:latin typeface="Arial" charset="0"/>
              </a:rPr>
              <a:t>0</a:t>
            </a:r>
          </a:p>
        </p:txBody>
      </p:sp>
      <p:sp>
        <p:nvSpPr>
          <p:cNvPr id="579628" name="Line 44"/>
          <p:cNvSpPr>
            <a:spLocks noChangeShapeType="1"/>
          </p:cNvSpPr>
          <p:nvPr/>
        </p:nvSpPr>
        <p:spPr bwMode="auto">
          <a:xfrm flipH="1">
            <a:off x="3783013" y="2239963"/>
            <a:ext cx="61912" cy="1587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29" name="Rectangle 45"/>
          <p:cNvSpPr>
            <a:spLocks noChangeArrowheads="1"/>
          </p:cNvSpPr>
          <p:nvPr/>
        </p:nvSpPr>
        <p:spPr bwMode="auto">
          <a:xfrm>
            <a:off x="3565525" y="2133600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200">
                <a:solidFill>
                  <a:srgbClr val="FFFF00"/>
                </a:solidFill>
                <a:latin typeface="Arial" charset="0"/>
              </a:rPr>
              <a:t>50</a:t>
            </a:r>
          </a:p>
        </p:txBody>
      </p:sp>
      <p:sp>
        <p:nvSpPr>
          <p:cNvPr id="579630" name="Line 46"/>
          <p:cNvSpPr>
            <a:spLocks noChangeShapeType="1"/>
          </p:cNvSpPr>
          <p:nvPr/>
        </p:nvSpPr>
        <p:spPr bwMode="auto">
          <a:xfrm flipH="1">
            <a:off x="3783013" y="1419225"/>
            <a:ext cx="61912" cy="1588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31" name="Rectangle 47"/>
          <p:cNvSpPr>
            <a:spLocks noChangeArrowheads="1"/>
          </p:cNvSpPr>
          <p:nvPr/>
        </p:nvSpPr>
        <p:spPr bwMode="auto">
          <a:xfrm>
            <a:off x="3481388" y="1341438"/>
            <a:ext cx="25241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200">
                <a:solidFill>
                  <a:srgbClr val="FFFF00"/>
                </a:solidFill>
                <a:latin typeface="Arial" charset="0"/>
              </a:rPr>
              <a:t>100</a:t>
            </a:r>
          </a:p>
        </p:txBody>
      </p:sp>
      <p:sp>
        <p:nvSpPr>
          <p:cNvPr id="579632" name="Freeform 48"/>
          <p:cNvSpPr>
            <a:spLocks/>
          </p:cNvSpPr>
          <p:nvPr/>
        </p:nvSpPr>
        <p:spPr bwMode="auto">
          <a:xfrm>
            <a:off x="3844925" y="1419225"/>
            <a:ext cx="4154488" cy="1724025"/>
          </a:xfrm>
          <a:custGeom>
            <a:avLst/>
            <a:gdLst/>
            <a:ahLst/>
            <a:cxnLst>
              <a:cxn ang="0">
                <a:pos x="118" y="1086"/>
              </a:cxn>
              <a:cxn ang="0">
                <a:pos x="216" y="1086"/>
              </a:cxn>
              <a:cxn ang="0">
                <a:pos x="301" y="1066"/>
              </a:cxn>
              <a:cxn ang="0">
                <a:pos x="380" y="1086"/>
              </a:cxn>
              <a:cxn ang="0">
                <a:pos x="471" y="1086"/>
              </a:cxn>
              <a:cxn ang="0">
                <a:pos x="537" y="778"/>
              </a:cxn>
              <a:cxn ang="0">
                <a:pos x="615" y="1040"/>
              </a:cxn>
              <a:cxn ang="0">
                <a:pos x="681" y="1086"/>
              </a:cxn>
              <a:cxn ang="0">
                <a:pos x="720" y="896"/>
              </a:cxn>
              <a:cxn ang="0">
                <a:pos x="746" y="968"/>
              </a:cxn>
              <a:cxn ang="0">
                <a:pos x="805" y="1079"/>
              </a:cxn>
              <a:cxn ang="0">
                <a:pos x="851" y="1053"/>
              </a:cxn>
              <a:cxn ang="0">
                <a:pos x="890" y="1079"/>
              </a:cxn>
              <a:cxn ang="0">
                <a:pos x="949" y="1086"/>
              </a:cxn>
              <a:cxn ang="0">
                <a:pos x="988" y="1079"/>
              </a:cxn>
              <a:cxn ang="0">
                <a:pos x="1008" y="1086"/>
              </a:cxn>
              <a:cxn ang="0">
                <a:pos x="1060" y="1079"/>
              </a:cxn>
              <a:cxn ang="0">
                <a:pos x="1086" y="1073"/>
              </a:cxn>
              <a:cxn ang="0">
                <a:pos x="1125" y="1079"/>
              </a:cxn>
              <a:cxn ang="0">
                <a:pos x="1152" y="857"/>
              </a:cxn>
              <a:cxn ang="0">
                <a:pos x="1171" y="1079"/>
              </a:cxn>
              <a:cxn ang="0">
                <a:pos x="1197" y="1073"/>
              </a:cxn>
              <a:cxn ang="0">
                <a:pos x="1224" y="1086"/>
              </a:cxn>
              <a:cxn ang="0">
                <a:pos x="1263" y="1079"/>
              </a:cxn>
              <a:cxn ang="0">
                <a:pos x="1302" y="1086"/>
              </a:cxn>
              <a:cxn ang="0">
                <a:pos x="1328" y="1086"/>
              </a:cxn>
              <a:cxn ang="0">
                <a:pos x="1368" y="1086"/>
              </a:cxn>
              <a:cxn ang="0">
                <a:pos x="1400" y="1086"/>
              </a:cxn>
              <a:cxn ang="0">
                <a:pos x="1433" y="1086"/>
              </a:cxn>
              <a:cxn ang="0">
                <a:pos x="1466" y="1079"/>
              </a:cxn>
              <a:cxn ang="0">
                <a:pos x="1492" y="1086"/>
              </a:cxn>
              <a:cxn ang="0">
                <a:pos x="1525" y="1079"/>
              </a:cxn>
              <a:cxn ang="0">
                <a:pos x="1564" y="1086"/>
              </a:cxn>
              <a:cxn ang="0">
                <a:pos x="1590" y="1079"/>
              </a:cxn>
              <a:cxn ang="0">
                <a:pos x="1610" y="1060"/>
              </a:cxn>
              <a:cxn ang="0">
                <a:pos x="1649" y="1086"/>
              </a:cxn>
              <a:cxn ang="0">
                <a:pos x="1695" y="1086"/>
              </a:cxn>
              <a:cxn ang="0">
                <a:pos x="1721" y="1086"/>
              </a:cxn>
              <a:cxn ang="0">
                <a:pos x="1753" y="1079"/>
              </a:cxn>
              <a:cxn ang="0">
                <a:pos x="1786" y="1079"/>
              </a:cxn>
              <a:cxn ang="0">
                <a:pos x="1812" y="1086"/>
              </a:cxn>
              <a:cxn ang="0">
                <a:pos x="1852" y="1086"/>
              </a:cxn>
              <a:cxn ang="0">
                <a:pos x="1891" y="1086"/>
              </a:cxn>
              <a:cxn ang="0">
                <a:pos x="1924" y="1079"/>
              </a:cxn>
              <a:cxn ang="0">
                <a:pos x="1976" y="1086"/>
              </a:cxn>
              <a:cxn ang="0">
                <a:pos x="2022" y="1086"/>
              </a:cxn>
              <a:cxn ang="0">
                <a:pos x="2048" y="1079"/>
              </a:cxn>
              <a:cxn ang="0">
                <a:pos x="2094" y="981"/>
              </a:cxn>
              <a:cxn ang="0">
                <a:pos x="2120" y="1086"/>
              </a:cxn>
              <a:cxn ang="0">
                <a:pos x="2166" y="1079"/>
              </a:cxn>
              <a:cxn ang="0">
                <a:pos x="2192" y="1079"/>
              </a:cxn>
              <a:cxn ang="0">
                <a:pos x="2218" y="1053"/>
              </a:cxn>
              <a:cxn ang="0">
                <a:pos x="2264" y="1086"/>
              </a:cxn>
              <a:cxn ang="0">
                <a:pos x="2303" y="1079"/>
              </a:cxn>
              <a:cxn ang="0">
                <a:pos x="2336" y="1079"/>
              </a:cxn>
              <a:cxn ang="0">
                <a:pos x="2375" y="1079"/>
              </a:cxn>
              <a:cxn ang="0">
                <a:pos x="2408" y="1053"/>
              </a:cxn>
              <a:cxn ang="0">
                <a:pos x="2434" y="1047"/>
              </a:cxn>
              <a:cxn ang="0">
                <a:pos x="2453" y="1053"/>
              </a:cxn>
              <a:cxn ang="0">
                <a:pos x="2480" y="909"/>
              </a:cxn>
              <a:cxn ang="0">
                <a:pos x="2512" y="1047"/>
              </a:cxn>
              <a:cxn ang="0">
                <a:pos x="2552" y="1086"/>
              </a:cxn>
            </a:cxnLst>
            <a:rect l="0" t="0" r="r" b="b"/>
            <a:pathLst>
              <a:path w="2617" h="1086">
                <a:moveTo>
                  <a:pt x="0" y="1086"/>
                </a:moveTo>
                <a:lnTo>
                  <a:pt x="0" y="1086"/>
                </a:lnTo>
                <a:lnTo>
                  <a:pt x="7" y="1086"/>
                </a:lnTo>
                <a:lnTo>
                  <a:pt x="13" y="1086"/>
                </a:lnTo>
                <a:lnTo>
                  <a:pt x="20" y="1086"/>
                </a:lnTo>
                <a:lnTo>
                  <a:pt x="20" y="1086"/>
                </a:lnTo>
                <a:lnTo>
                  <a:pt x="26" y="1086"/>
                </a:lnTo>
                <a:lnTo>
                  <a:pt x="33" y="1086"/>
                </a:lnTo>
                <a:lnTo>
                  <a:pt x="40" y="1086"/>
                </a:lnTo>
                <a:lnTo>
                  <a:pt x="46" y="1086"/>
                </a:lnTo>
                <a:lnTo>
                  <a:pt x="46" y="1086"/>
                </a:lnTo>
                <a:lnTo>
                  <a:pt x="53" y="1086"/>
                </a:lnTo>
                <a:lnTo>
                  <a:pt x="59" y="1086"/>
                </a:lnTo>
                <a:lnTo>
                  <a:pt x="66" y="1086"/>
                </a:lnTo>
                <a:lnTo>
                  <a:pt x="72" y="1086"/>
                </a:lnTo>
                <a:lnTo>
                  <a:pt x="72" y="1086"/>
                </a:lnTo>
                <a:lnTo>
                  <a:pt x="79" y="1086"/>
                </a:lnTo>
                <a:lnTo>
                  <a:pt x="85" y="1086"/>
                </a:lnTo>
                <a:lnTo>
                  <a:pt x="92" y="1086"/>
                </a:lnTo>
                <a:lnTo>
                  <a:pt x="92" y="1086"/>
                </a:lnTo>
                <a:lnTo>
                  <a:pt x="98" y="1086"/>
                </a:lnTo>
                <a:lnTo>
                  <a:pt x="105" y="1086"/>
                </a:lnTo>
                <a:lnTo>
                  <a:pt x="111" y="1086"/>
                </a:lnTo>
                <a:lnTo>
                  <a:pt x="111" y="1079"/>
                </a:lnTo>
                <a:lnTo>
                  <a:pt x="111" y="1060"/>
                </a:lnTo>
                <a:lnTo>
                  <a:pt x="111" y="863"/>
                </a:lnTo>
                <a:lnTo>
                  <a:pt x="111" y="765"/>
                </a:lnTo>
                <a:lnTo>
                  <a:pt x="111" y="1053"/>
                </a:lnTo>
                <a:lnTo>
                  <a:pt x="111" y="1079"/>
                </a:lnTo>
                <a:lnTo>
                  <a:pt x="111" y="1079"/>
                </a:lnTo>
                <a:lnTo>
                  <a:pt x="111" y="1079"/>
                </a:lnTo>
                <a:lnTo>
                  <a:pt x="111" y="1066"/>
                </a:lnTo>
                <a:lnTo>
                  <a:pt x="118" y="1079"/>
                </a:lnTo>
                <a:lnTo>
                  <a:pt x="118" y="1086"/>
                </a:lnTo>
                <a:lnTo>
                  <a:pt x="118" y="1086"/>
                </a:lnTo>
                <a:lnTo>
                  <a:pt x="125" y="1086"/>
                </a:lnTo>
                <a:lnTo>
                  <a:pt x="131" y="1086"/>
                </a:lnTo>
                <a:lnTo>
                  <a:pt x="138" y="1086"/>
                </a:lnTo>
                <a:lnTo>
                  <a:pt x="144" y="1086"/>
                </a:lnTo>
                <a:lnTo>
                  <a:pt x="144" y="1079"/>
                </a:lnTo>
                <a:lnTo>
                  <a:pt x="144" y="1053"/>
                </a:lnTo>
                <a:lnTo>
                  <a:pt x="144" y="1073"/>
                </a:lnTo>
                <a:lnTo>
                  <a:pt x="144" y="1079"/>
                </a:lnTo>
                <a:lnTo>
                  <a:pt x="144" y="1086"/>
                </a:lnTo>
                <a:lnTo>
                  <a:pt x="144" y="1079"/>
                </a:lnTo>
                <a:lnTo>
                  <a:pt x="144" y="1086"/>
                </a:lnTo>
                <a:lnTo>
                  <a:pt x="144" y="1086"/>
                </a:lnTo>
                <a:lnTo>
                  <a:pt x="151" y="1086"/>
                </a:lnTo>
                <a:lnTo>
                  <a:pt x="157" y="1086"/>
                </a:lnTo>
                <a:lnTo>
                  <a:pt x="164" y="1086"/>
                </a:lnTo>
                <a:lnTo>
                  <a:pt x="164" y="1086"/>
                </a:lnTo>
                <a:lnTo>
                  <a:pt x="170" y="1086"/>
                </a:lnTo>
                <a:lnTo>
                  <a:pt x="177" y="1086"/>
                </a:lnTo>
                <a:lnTo>
                  <a:pt x="183" y="1086"/>
                </a:lnTo>
                <a:lnTo>
                  <a:pt x="183" y="1079"/>
                </a:lnTo>
                <a:lnTo>
                  <a:pt x="183" y="1086"/>
                </a:lnTo>
                <a:lnTo>
                  <a:pt x="190" y="1086"/>
                </a:lnTo>
                <a:lnTo>
                  <a:pt x="190" y="1079"/>
                </a:lnTo>
                <a:lnTo>
                  <a:pt x="190" y="1086"/>
                </a:lnTo>
                <a:lnTo>
                  <a:pt x="190" y="1079"/>
                </a:lnTo>
                <a:lnTo>
                  <a:pt x="190" y="1086"/>
                </a:lnTo>
                <a:lnTo>
                  <a:pt x="190" y="1079"/>
                </a:lnTo>
                <a:lnTo>
                  <a:pt x="190" y="1086"/>
                </a:lnTo>
                <a:lnTo>
                  <a:pt x="197" y="1086"/>
                </a:lnTo>
                <a:lnTo>
                  <a:pt x="203" y="1086"/>
                </a:lnTo>
                <a:lnTo>
                  <a:pt x="210" y="1086"/>
                </a:lnTo>
                <a:lnTo>
                  <a:pt x="216" y="1086"/>
                </a:lnTo>
                <a:lnTo>
                  <a:pt x="216" y="1079"/>
                </a:lnTo>
                <a:lnTo>
                  <a:pt x="216" y="1086"/>
                </a:lnTo>
                <a:lnTo>
                  <a:pt x="216" y="1086"/>
                </a:lnTo>
                <a:lnTo>
                  <a:pt x="216" y="1079"/>
                </a:lnTo>
                <a:lnTo>
                  <a:pt x="216" y="1086"/>
                </a:lnTo>
                <a:lnTo>
                  <a:pt x="223" y="1086"/>
                </a:lnTo>
                <a:lnTo>
                  <a:pt x="229" y="1086"/>
                </a:lnTo>
                <a:lnTo>
                  <a:pt x="236" y="1086"/>
                </a:lnTo>
                <a:lnTo>
                  <a:pt x="242" y="1086"/>
                </a:lnTo>
                <a:lnTo>
                  <a:pt x="242" y="1079"/>
                </a:lnTo>
                <a:lnTo>
                  <a:pt x="242" y="1014"/>
                </a:lnTo>
                <a:lnTo>
                  <a:pt x="242" y="1007"/>
                </a:lnTo>
                <a:lnTo>
                  <a:pt x="242" y="1060"/>
                </a:lnTo>
                <a:lnTo>
                  <a:pt x="242" y="1079"/>
                </a:lnTo>
                <a:lnTo>
                  <a:pt x="242" y="1086"/>
                </a:lnTo>
                <a:lnTo>
                  <a:pt x="242" y="1079"/>
                </a:lnTo>
                <a:lnTo>
                  <a:pt x="242" y="1086"/>
                </a:lnTo>
                <a:lnTo>
                  <a:pt x="249" y="1086"/>
                </a:lnTo>
                <a:lnTo>
                  <a:pt x="255" y="1086"/>
                </a:lnTo>
                <a:lnTo>
                  <a:pt x="262" y="1086"/>
                </a:lnTo>
                <a:lnTo>
                  <a:pt x="262" y="1086"/>
                </a:lnTo>
                <a:lnTo>
                  <a:pt x="268" y="1086"/>
                </a:lnTo>
                <a:lnTo>
                  <a:pt x="268" y="1079"/>
                </a:lnTo>
                <a:lnTo>
                  <a:pt x="268" y="1086"/>
                </a:lnTo>
                <a:lnTo>
                  <a:pt x="275" y="1086"/>
                </a:lnTo>
                <a:lnTo>
                  <a:pt x="282" y="1086"/>
                </a:lnTo>
                <a:lnTo>
                  <a:pt x="288" y="1086"/>
                </a:lnTo>
                <a:lnTo>
                  <a:pt x="288" y="1086"/>
                </a:lnTo>
                <a:lnTo>
                  <a:pt x="295" y="1086"/>
                </a:lnTo>
                <a:lnTo>
                  <a:pt x="295" y="1079"/>
                </a:lnTo>
                <a:lnTo>
                  <a:pt x="301" y="1079"/>
                </a:lnTo>
                <a:lnTo>
                  <a:pt x="301" y="994"/>
                </a:lnTo>
                <a:lnTo>
                  <a:pt x="301" y="922"/>
                </a:lnTo>
                <a:lnTo>
                  <a:pt x="301" y="975"/>
                </a:lnTo>
                <a:lnTo>
                  <a:pt x="301" y="1027"/>
                </a:lnTo>
                <a:lnTo>
                  <a:pt x="301" y="1079"/>
                </a:lnTo>
                <a:lnTo>
                  <a:pt x="301" y="1079"/>
                </a:lnTo>
                <a:lnTo>
                  <a:pt x="301" y="1066"/>
                </a:lnTo>
                <a:lnTo>
                  <a:pt x="301" y="1073"/>
                </a:lnTo>
                <a:lnTo>
                  <a:pt x="301" y="1086"/>
                </a:lnTo>
                <a:lnTo>
                  <a:pt x="308" y="1086"/>
                </a:lnTo>
                <a:lnTo>
                  <a:pt x="314" y="1086"/>
                </a:lnTo>
                <a:lnTo>
                  <a:pt x="314" y="1086"/>
                </a:lnTo>
                <a:lnTo>
                  <a:pt x="314" y="1079"/>
                </a:lnTo>
                <a:lnTo>
                  <a:pt x="314" y="1086"/>
                </a:lnTo>
                <a:lnTo>
                  <a:pt x="321" y="1086"/>
                </a:lnTo>
                <a:lnTo>
                  <a:pt x="327" y="1086"/>
                </a:lnTo>
                <a:lnTo>
                  <a:pt x="327" y="1079"/>
                </a:lnTo>
                <a:lnTo>
                  <a:pt x="327" y="1086"/>
                </a:lnTo>
                <a:lnTo>
                  <a:pt x="327" y="1079"/>
                </a:lnTo>
                <a:lnTo>
                  <a:pt x="334" y="1079"/>
                </a:lnTo>
                <a:lnTo>
                  <a:pt x="334" y="1073"/>
                </a:lnTo>
                <a:lnTo>
                  <a:pt x="334" y="1079"/>
                </a:lnTo>
                <a:lnTo>
                  <a:pt x="334" y="1086"/>
                </a:lnTo>
                <a:lnTo>
                  <a:pt x="334" y="1079"/>
                </a:lnTo>
                <a:lnTo>
                  <a:pt x="334" y="1086"/>
                </a:lnTo>
                <a:lnTo>
                  <a:pt x="334" y="1086"/>
                </a:lnTo>
                <a:lnTo>
                  <a:pt x="340" y="1086"/>
                </a:lnTo>
                <a:lnTo>
                  <a:pt x="347" y="1086"/>
                </a:lnTo>
                <a:lnTo>
                  <a:pt x="354" y="1086"/>
                </a:lnTo>
                <a:lnTo>
                  <a:pt x="360" y="1086"/>
                </a:lnTo>
                <a:lnTo>
                  <a:pt x="360" y="1079"/>
                </a:lnTo>
                <a:lnTo>
                  <a:pt x="360" y="1086"/>
                </a:lnTo>
                <a:lnTo>
                  <a:pt x="367" y="1086"/>
                </a:lnTo>
                <a:lnTo>
                  <a:pt x="367" y="1079"/>
                </a:lnTo>
                <a:lnTo>
                  <a:pt x="367" y="1060"/>
                </a:lnTo>
                <a:lnTo>
                  <a:pt x="367" y="1079"/>
                </a:lnTo>
                <a:lnTo>
                  <a:pt x="373" y="1086"/>
                </a:lnTo>
                <a:lnTo>
                  <a:pt x="373" y="1079"/>
                </a:lnTo>
                <a:lnTo>
                  <a:pt x="373" y="1079"/>
                </a:lnTo>
                <a:lnTo>
                  <a:pt x="373" y="1079"/>
                </a:lnTo>
                <a:lnTo>
                  <a:pt x="373" y="1086"/>
                </a:lnTo>
                <a:lnTo>
                  <a:pt x="380" y="1086"/>
                </a:lnTo>
                <a:lnTo>
                  <a:pt x="386" y="1086"/>
                </a:lnTo>
                <a:lnTo>
                  <a:pt x="386" y="1086"/>
                </a:lnTo>
                <a:lnTo>
                  <a:pt x="393" y="1086"/>
                </a:lnTo>
                <a:lnTo>
                  <a:pt x="399" y="1086"/>
                </a:lnTo>
                <a:lnTo>
                  <a:pt x="406" y="1086"/>
                </a:lnTo>
                <a:lnTo>
                  <a:pt x="406" y="1079"/>
                </a:lnTo>
                <a:lnTo>
                  <a:pt x="406" y="1086"/>
                </a:lnTo>
                <a:lnTo>
                  <a:pt x="406" y="1079"/>
                </a:lnTo>
                <a:lnTo>
                  <a:pt x="406" y="1086"/>
                </a:lnTo>
                <a:lnTo>
                  <a:pt x="406" y="1079"/>
                </a:lnTo>
                <a:lnTo>
                  <a:pt x="406" y="1086"/>
                </a:lnTo>
                <a:lnTo>
                  <a:pt x="412" y="1086"/>
                </a:lnTo>
                <a:lnTo>
                  <a:pt x="419" y="1086"/>
                </a:lnTo>
                <a:lnTo>
                  <a:pt x="425" y="1086"/>
                </a:lnTo>
                <a:lnTo>
                  <a:pt x="432" y="1086"/>
                </a:lnTo>
                <a:lnTo>
                  <a:pt x="432" y="1086"/>
                </a:lnTo>
                <a:lnTo>
                  <a:pt x="439" y="1086"/>
                </a:lnTo>
                <a:lnTo>
                  <a:pt x="445" y="1086"/>
                </a:lnTo>
                <a:lnTo>
                  <a:pt x="452" y="1086"/>
                </a:lnTo>
                <a:lnTo>
                  <a:pt x="452" y="1079"/>
                </a:lnTo>
                <a:lnTo>
                  <a:pt x="452" y="1079"/>
                </a:lnTo>
                <a:lnTo>
                  <a:pt x="452" y="922"/>
                </a:lnTo>
                <a:lnTo>
                  <a:pt x="452" y="883"/>
                </a:lnTo>
                <a:lnTo>
                  <a:pt x="452" y="1001"/>
                </a:lnTo>
                <a:lnTo>
                  <a:pt x="458" y="1053"/>
                </a:lnTo>
                <a:lnTo>
                  <a:pt x="458" y="1079"/>
                </a:lnTo>
                <a:lnTo>
                  <a:pt x="458" y="1066"/>
                </a:lnTo>
                <a:lnTo>
                  <a:pt x="458" y="1053"/>
                </a:lnTo>
                <a:lnTo>
                  <a:pt x="458" y="1073"/>
                </a:lnTo>
                <a:lnTo>
                  <a:pt x="458" y="1086"/>
                </a:lnTo>
                <a:lnTo>
                  <a:pt x="458" y="1079"/>
                </a:lnTo>
                <a:lnTo>
                  <a:pt x="458" y="1086"/>
                </a:lnTo>
                <a:lnTo>
                  <a:pt x="458" y="1086"/>
                </a:lnTo>
                <a:lnTo>
                  <a:pt x="465" y="1086"/>
                </a:lnTo>
                <a:lnTo>
                  <a:pt x="471" y="1086"/>
                </a:lnTo>
                <a:lnTo>
                  <a:pt x="478" y="1086"/>
                </a:lnTo>
                <a:lnTo>
                  <a:pt x="478" y="1079"/>
                </a:lnTo>
                <a:lnTo>
                  <a:pt x="478" y="1086"/>
                </a:lnTo>
                <a:lnTo>
                  <a:pt x="484" y="1086"/>
                </a:lnTo>
                <a:lnTo>
                  <a:pt x="491" y="1086"/>
                </a:lnTo>
                <a:lnTo>
                  <a:pt x="497" y="1086"/>
                </a:lnTo>
                <a:lnTo>
                  <a:pt x="497" y="1079"/>
                </a:lnTo>
                <a:lnTo>
                  <a:pt x="497" y="1086"/>
                </a:lnTo>
                <a:lnTo>
                  <a:pt x="497" y="1079"/>
                </a:lnTo>
                <a:lnTo>
                  <a:pt x="497" y="1086"/>
                </a:lnTo>
                <a:lnTo>
                  <a:pt x="504" y="1086"/>
                </a:lnTo>
                <a:lnTo>
                  <a:pt x="504" y="1079"/>
                </a:lnTo>
                <a:lnTo>
                  <a:pt x="504" y="1086"/>
                </a:lnTo>
                <a:lnTo>
                  <a:pt x="504" y="1086"/>
                </a:lnTo>
                <a:lnTo>
                  <a:pt x="504" y="1079"/>
                </a:lnTo>
                <a:lnTo>
                  <a:pt x="504" y="1086"/>
                </a:lnTo>
                <a:lnTo>
                  <a:pt x="511" y="1086"/>
                </a:lnTo>
                <a:lnTo>
                  <a:pt x="517" y="1086"/>
                </a:lnTo>
                <a:lnTo>
                  <a:pt x="524" y="1086"/>
                </a:lnTo>
                <a:lnTo>
                  <a:pt x="530" y="1086"/>
                </a:lnTo>
                <a:lnTo>
                  <a:pt x="530" y="1079"/>
                </a:lnTo>
                <a:lnTo>
                  <a:pt x="530" y="1079"/>
                </a:lnTo>
                <a:lnTo>
                  <a:pt x="530" y="1079"/>
                </a:lnTo>
                <a:lnTo>
                  <a:pt x="530" y="1060"/>
                </a:lnTo>
                <a:lnTo>
                  <a:pt x="530" y="1053"/>
                </a:lnTo>
                <a:lnTo>
                  <a:pt x="530" y="1066"/>
                </a:lnTo>
                <a:lnTo>
                  <a:pt x="530" y="1073"/>
                </a:lnTo>
                <a:lnTo>
                  <a:pt x="530" y="1079"/>
                </a:lnTo>
                <a:lnTo>
                  <a:pt x="530" y="1086"/>
                </a:lnTo>
                <a:lnTo>
                  <a:pt x="537" y="1086"/>
                </a:lnTo>
                <a:lnTo>
                  <a:pt x="537" y="1079"/>
                </a:lnTo>
                <a:lnTo>
                  <a:pt x="537" y="1079"/>
                </a:lnTo>
                <a:lnTo>
                  <a:pt x="537" y="1066"/>
                </a:lnTo>
                <a:lnTo>
                  <a:pt x="537" y="857"/>
                </a:lnTo>
                <a:lnTo>
                  <a:pt x="537" y="778"/>
                </a:lnTo>
                <a:lnTo>
                  <a:pt x="537" y="916"/>
                </a:lnTo>
                <a:lnTo>
                  <a:pt x="543" y="994"/>
                </a:lnTo>
                <a:lnTo>
                  <a:pt x="543" y="1079"/>
                </a:lnTo>
                <a:lnTo>
                  <a:pt x="543" y="1060"/>
                </a:lnTo>
                <a:lnTo>
                  <a:pt x="543" y="1034"/>
                </a:lnTo>
                <a:lnTo>
                  <a:pt x="543" y="1053"/>
                </a:lnTo>
                <a:lnTo>
                  <a:pt x="543" y="1079"/>
                </a:lnTo>
                <a:lnTo>
                  <a:pt x="543" y="1086"/>
                </a:lnTo>
                <a:lnTo>
                  <a:pt x="543" y="1079"/>
                </a:lnTo>
                <a:lnTo>
                  <a:pt x="543" y="1086"/>
                </a:lnTo>
                <a:lnTo>
                  <a:pt x="550" y="1086"/>
                </a:lnTo>
                <a:lnTo>
                  <a:pt x="550" y="1086"/>
                </a:lnTo>
                <a:lnTo>
                  <a:pt x="556" y="1086"/>
                </a:lnTo>
                <a:lnTo>
                  <a:pt x="556" y="1079"/>
                </a:lnTo>
                <a:lnTo>
                  <a:pt x="556" y="1086"/>
                </a:lnTo>
                <a:lnTo>
                  <a:pt x="563" y="1086"/>
                </a:lnTo>
                <a:lnTo>
                  <a:pt x="569" y="1086"/>
                </a:lnTo>
                <a:lnTo>
                  <a:pt x="569" y="1079"/>
                </a:lnTo>
                <a:lnTo>
                  <a:pt x="569" y="1073"/>
                </a:lnTo>
                <a:lnTo>
                  <a:pt x="569" y="1079"/>
                </a:lnTo>
                <a:lnTo>
                  <a:pt x="569" y="1079"/>
                </a:lnTo>
                <a:lnTo>
                  <a:pt x="569" y="1086"/>
                </a:lnTo>
                <a:lnTo>
                  <a:pt x="569" y="1079"/>
                </a:lnTo>
                <a:lnTo>
                  <a:pt x="576" y="1086"/>
                </a:lnTo>
                <a:lnTo>
                  <a:pt x="576" y="1086"/>
                </a:lnTo>
                <a:lnTo>
                  <a:pt x="582" y="1086"/>
                </a:lnTo>
                <a:lnTo>
                  <a:pt x="589" y="1086"/>
                </a:lnTo>
                <a:lnTo>
                  <a:pt x="596" y="1086"/>
                </a:lnTo>
                <a:lnTo>
                  <a:pt x="602" y="1086"/>
                </a:lnTo>
                <a:lnTo>
                  <a:pt x="602" y="1086"/>
                </a:lnTo>
                <a:lnTo>
                  <a:pt x="609" y="1086"/>
                </a:lnTo>
                <a:lnTo>
                  <a:pt x="615" y="1086"/>
                </a:lnTo>
                <a:lnTo>
                  <a:pt x="615" y="1079"/>
                </a:lnTo>
                <a:lnTo>
                  <a:pt x="615" y="1066"/>
                </a:lnTo>
                <a:lnTo>
                  <a:pt x="615" y="1040"/>
                </a:lnTo>
                <a:lnTo>
                  <a:pt x="615" y="935"/>
                </a:lnTo>
                <a:lnTo>
                  <a:pt x="615" y="929"/>
                </a:lnTo>
                <a:lnTo>
                  <a:pt x="615" y="1073"/>
                </a:lnTo>
                <a:lnTo>
                  <a:pt x="615" y="1079"/>
                </a:lnTo>
                <a:lnTo>
                  <a:pt x="615" y="1073"/>
                </a:lnTo>
                <a:lnTo>
                  <a:pt x="615" y="1053"/>
                </a:lnTo>
                <a:lnTo>
                  <a:pt x="615" y="1066"/>
                </a:lnTo>
                <a:lnTo>
                  <a:pt x="615" y="1079"/>
                </a:lnTo>
                <a:lnTo>
                  <a:pt x="615" y="1086"/>
                </a:lnTo>
                <a:lnTo>
                  <a:pt x="622" y="1079"/>
                </a:lnTo>
                <a:lnTo>
                  <a:pt x="622" y="1086"/>
                </a:lnTo>
                <a:lnTo>
                  <a:pt x="622" y="1086"/>
                </a:lnTo>
                <a:lnTo>
                  <a:pt x="628" y="1086"/>
                </a:lnTo>
                <a:lnTo>
                  <a:pt x="635" y="1079"/>
                </a:lnTo>
                <a:lnTo>
                  <a:pt x="635" y="1086"/>
                </a:lnTo>
                <a:lnTo>
                  <a:pt x="635" y="1079"/>
                </a:lnTo>
                <a:lnTo>
                  <a:pt x="635" y="1086"/>
                </a:lnTo>
                <a:lnTo>
                  <a:pt x="641" y="1086"/>
                </a:lnTo>
                <a:lnTo>
                  <a:pt x="648" y="1086"/>
                </a:lnTo>
                <a:lnTo>
                  <a:pt x="648" y="1079"/>
                </a:lnTo>
                <a:lnTo>
                  <a:pt x="648" y="1086"/>
                </a:lnTo>
                <a:lnTo>
                  <a:pt x="654" y="1086"/>
                </a:lnTo>
                <a:lnTo>
                  <a:pt x="661" y="1086"/>
                </a:lnTo>
                <a:lnTo>
                  <a:pt x="661" y="1079"/>
                </a:lnTo>
                <a:lnTo>
                  <a:pt x="668" y="1079"/>
                </a:lnTo>
                <a:lnTo>
                  <a:pt x="668" y="1060"/>
                </a:lnTo>
                <a:lnTo>
                  <a:pt x="668" y="1079"/>
                </a:lnTo>
                <a:lnTo>
                  <a:pt x="668" y="1079"/>
                </a:lnTo>
                <a:lnTo>
                  <a:pt x="668" y="1086"/>
                </a:lnTo>
                <a:lnTo>
                  <a:pt x="674" y="1086"/>
                </a:lnTo>
                <a:lnTo>
                  <a:pt x="674" y="1086"/>
                </a:lnTo>
                <a:lnTo>
                  <a:pt x="674" y="1079"/>
                </a:lnTo>
                <a:lnTo>
                  <a:pt x="674" y="1086"/>
                </a:lnTo>
                <a:lnTo>
                  <a:pt x="681" y="1079"/>
                </a:lnTo>
                <a:lnTo>
                  <a:pt x="681" y="1086"/>
                </a:lnTo>
                <a:lnTo>
                  <a:pt x="681" y="1079"/>
                </a:lnTo>
                <a:lnTo>
                  <a:pt x="681" y="1086"/>
                </a:lnTo>
                <a:lnTo>
                  <a:pt x="681" y="1079"/>
                </a:lnTo>
                <a:lnTo>
                  <a:pt x="681" y="1086"/>
                </a:lnTo>
                <a:lnTo>
                  <a:pt x="687" y="1086"/>
                </a:lnTo>
                <a:lnTo>
                  <a:pt x="694" y="1086"/>
                </a:lnTo>
                <a:lnTo>
                  <a:pt x="694" y="1086"/>
                </a:lnTo>
                <a:lnTo>
                  <a:pt x="694" y="1079"/>
                </a:lnTo>
                <a:lnTo>
                  <a:pt x="694" y="1086"/>
                </a:lnTo>
                <a:lnTo>
                  <a:pt x="694" y="1079"/>
                </a:lnTo>
                <a:lnTo>
                  <a:pt x="694" y="1086"/>
                </a:lnTo>
                <a:lnTo>
                  <a:pt x="694" y="1079"/>
                </a:lnTo>
                <a:lnTo>
                  <a:pt x="694" y="1086"/>
                </a:lnTo>
                <a:lnTo>
                  <a:pt x="694" y="1079"/>
                </a:lnTo>
                <a:lnTo>
                  <a:pt x="700" y="1086"/>
                </a:lnTo>
                <a:lnTo>
                  <a:pt x="700" y="1079"/>
                </a:lnTo>
                <a:lnTo>
                  <a:pt x="700" y="1086"/>
                </a:lnTo>
                <a:lnTo>
                  <a:pt x="700" y="1079"/>
                </a:lnTo>
                <a:lnTo>
                  <a:pt x="707" y="1079"/>
                </a:lnTo>
                <a:lnTo>
                  <a:pt x="707" y="1086"/>
                </a:lnTo>
                <a:lnTo>
                  <a:pt x="713" y="1079"/>
                </a:lnTo>
                <a:lnTo>
                  <a:pt x="713" y="1066"/>
                </a:lnTo>
                <a:lnTo>
                  <a:pt x="713" y="1053"/>
                </a:lnTo>
                <a:lnTo>
                  <a:pt x="713" y="1007"/>
                </a:lnTo>
                <a:lnTo>
                  <a:pt x="713" y="1001"/>
                </a:lnTo>
                <a:lnTo>
                  <a:pt x="713" y="1060"/>
                </a:lnTo>
                <a:lnTo>
                  <a:pt x="713" y="1027"/>
                </a:lnTo>
                <a:lnTo>
                  <a:pt x="713" y="1007"/>
                </a:lnTo>
                <a:lnTo>
                  <a:pt x="713" y="981"/>
                </a:lnTo>
                <a:lnTo>
                  <a:pt x="713" y="1007"/>
                </a:lnTo>
                <a:lnTo>
                  <a:pt x="713" y="477"/>
                </a:lnTo>
                <a:lnTo>
                  <a:pt x="720" y="294"/>
                </a:lnTo>
                <a:lnTo>
                  <a:pt x="720" y="418"/>
                </a:lnTo>
                <a:lnTo>
                  <a:pt x="720" y="582"/>
                </a:lnTo>
                <a:lnTo>
                  <a:pt x="720" y="896"/>
                </a:lnTo>
                <a:lnTo>
                  <a:pt x="720" y="968"/>
                </a:lnTo>
                <a:lnTo>
                  <a:pt x="720" y="1053"/>
                </a:lnTo>
                <a:lnTo>
                  <a:pt x="720" y="1060"/>
                </a:lnTo>
                <a:lnTo>
                  <a:pt x="720" y="1073"/>
                </a:lnTo>
                <a:lnTo>
                  <a:pt x="720" y="1079"/>
                </a:lnTo>
                <a:lnTo>
                  <a:pt x="720" y="1079"/>
                </a:lnTo>
                <a:lnTo>
                  <a:pt x="720" y="1079"/>
                </a:lnTo>
                <a:lnTo>
                  <a:pt x="720" y="1086"/>
                </a:lnTo>
                <a:lnTo>
                  <a:pt x="720" y="1079"/>
                </a:lnTo>
                <a:lnTo>
                  <a:pt x="720" y="1086"/>
                </a:lnTo>
                <a:lnTo>
                  <a:pt x="720" y="1079"/>
                </a:lnTo>
                <a:lnTo>
                  <a:pt x="720" y="1086"/>
                </a:lnTo>
                <a:lnTo>
                  <a:pt x="720" y="1079"/>
                </a:lnTo>
                <a:lnTo>
                  <a:pt x="720" y="1086"/>
                </a:lnTo>
                <a:lnTo>
                  <a:pt x="726" y="1086"/>
                </a:lnTo>
                <a:lnTo>
                  <a:pt x="726" y="1079"/>
                </a:lnTo>
                <a:lnTo>
                  <a:pt x="726" y="1086"/>
                </a:lnTo>
                <a:lnTo>
                  <a:pt x="726" y="1079"/>
                </a:lnTo>
                <a:lnTo>
                  <a:pt x="733" y="1079"/>
                </a:lnTo>
                <a:lnTo>
                  <a:pt x="733" y="1086"/>
                </a:lnTo>
                <a:lnTo>
                  <a:pt x="733" y="1079"/>
                </a:lnTo>
                <a:lnTo>
                  <a:pt x="733" y="1086"/>
                </a:lnTo>
                <a:lnTo>
                  <a:pt x="733" y="1079"/>
                </a:lnTo>
                <a:lnTo>
                  <a:pt x="733" y="1086"/>
                </a:lnTo>
                <a:lnTo>
                  <a:pt x="739" y="1086"/>
                </a:lnTo>
                <a:lnTo>
                  <a:pt x="746" y="1086"/>
                </a:lnTo>
                <a:lnTo>
                  <a:pt x="746" y="1079"/>
                </a:lnTo>
                <a:lnTo>
                  <a:pt x="746" y="1086"/>
                </a:lnTo>
                <a:lnTo>
                  <a:pt x="746" y="1079"/>
                </a:lnTo>
                <a:lnTo>
                  <a:pt x="746" y="1086"/>
                </a:lnTo>
                <a:lnTo>
                  <a:pt x="746" y="1079"/>
                </a:lnTo>
                <a:lnTo>
                  <a:pt x="746" y="1079"/>
                </a:lnTo>
                <a:lnTo>
                  <a:pt x="746" y="1053"/>
                </a:lnTo>
                <a:lnTo>
                  <a:pt x="746" y="1021"/>
                </a:lnTo>
                <a:lnTo>
                  <a:pt x="746" y="968"/>
                </a:lnTo>
                <a:lnTo>
                  <a:pt x="746" y="1034"/>
                </a:lnTo>
                <a:lnTo>
                  <a:pt x="746" y="1079"/>
                </a:lnTo>
                <a:lnTo>
                  <a:pt x="746" y="1053"/>
                </a:lnTo>
                <a:lnTo>
                  <a:pt x="746" y="1079"/>
                </a:lnTo>
                <a:lnTo>
                  <a:pt x="746" y="1079"/>
                </a:lnTo>
                <a:lnTo>
                  <a:pt x="753" y="1079"/>
                </a:lnTo>
                <a:lnTo>
                  <a:pt x="753" y="1079"/>
                </a:lnTo>
                <a:lnTo>
                  <a:pt x="753" y="1086"/>
                </a:lnTo>
                <a:lnTo>
                  <a:pt x="759" y="1086"/>
                </a:lnTo>
                <a:lnTo>
                  <a:pt x="766" y="1086"/>
                </a:lnTo>
                <a:lnTo>
                  <a:pt x="766" y="1079"/>
                </a:lnTo>
                <a:lnTo>
                  <a:pt x="766" y="1086"/>
                </a:lnTo>
                <a:lnTo>
                  <a:pt x="772" y="1086"/>
                </a:lnTo>
                <a:lnTo>
                  <a:pt x="772" y="1079"/>
                </a:lnTo>
                <a:lnTo>
                  <a:pt x="772" y="1086"/>
                </a:lnTo>
                <a:lnTo>
                  <a:pt x="772" y="1086"/>
                </a:lnTo>
                <a:lnTo>
                  <a:pt x="779" y="1086"/>
                </a:lnTo>
                <a:lnTo>
                  <a:pt x="779" y="1079"/>
                </a:lnTo>
                <a:lnTo>
                  <a:pt x="779" y="1086"/>
                </a:lnTo>
                <a:lnTo>
                  <a:pt x="779" y="1079"/>
                </a:lnTo>
                <a:lnTo>
                  <a:pt x="779" y="1086"/>
                </a:lnTo>
                <a:lnTo>
                  <a:pt x="785" y="1086"/>
                </a:lnTo>
                <a:lnTo>
                  <a:pt x="792" y="1086"/>
                </a:lnTo>
                <a:lnTo>
                  <a:pt x="792" y="1079"/>
                </a:lnTo>
                <a:lnTo>
                  <a:pt x="792" y="1086"/>
                </a:lnTo>
                <a:lnTo>
                  <a:pt x="792" y="1086"/>
                </a:lnTo>
                <a:lnTo>
                  <a:pt x="792" y="1079"/>
                </a:lnTo>
                <a:lnTo>
                  <a:pt x="792" y="1086"/>
                </a:lnTo>
                <a:lnTo>
                  <a:pt x="792" y="1079"/>
                </a:lnTo>
                <a:lnTo>
                  <a:pt x="792" y="1086"/>
                </a:lnTo>
                <a:lnTo>
                  <a:pt x="792" y="1079"/>
                </a:lnTo>
                <a:lnTo>
                  <a:pt x="798" y="1079"/>
                </a:lnTo>
                <a:lnTo>
                  <a:pt x="798" y="1086"/>
                </a:lnTo>
                <a:lnTo>
                  <a:pt x="805" y="1086"/>
                </a:lnTo>
                <a:lnTo>
                  <a:pt x="805" y="1079"/>
                </a:lnTo>
                <a:lnTo>
                  <a:pt x="805" y="1086"/>
                </a:lnTo>
                <a:lnTo>
                  <a:pt x="811" y="1086"/>
                </a:lnTo>
                <a:lnTo>
                  <a:pt x="818" y="1086"/>
                </a:lnTo>
                <a:lnTo>
                  <a:pt x="818" y="1086"/>
                </a:lnTo>
                <a:lnTo>
                  <a:pt x="818" y="1079"/>
                </a:lnTo>
                <a:lnTo>
                  <a:pt x="818" y="1086"/>
                </a:lnTo>
                <a:lnTo>
                  <a:pt x="825" y="1086"/>
                </a:lnTo>
                <a:lnTo>
                  <a:pt x="825" y="1079"/>
                </a:lnTo>
                <a:lnTo>
                  <a:pt x="825" y="1073"/>
                </a:lnTo>
                <a:lnTo>
                  <a:pt x="825" y="1066"/>
                </a:lnTo>
                <a:lnTo>
                  <a:pt x="825" y="1053"/>
                </a:lnTo>
                <a:lnTo>
                  <a:pt x="825" y="1066"/>
                </a:lnTo>
                <a:lnTo>
                  <a:pt x="825" y="1079"/>
                </a:lnTo>
                <a:lnTo>
                  <a:pt x="831" y="1079"/>
                </a:lnTo>
                <a:lnTo>
                  <a:pt x="831" y="1079"/>
                </a:lnTo>
                <a:lnTo>
                  <a:pt x="831" y="1079"/>
                </a:lnTo>
                <a:lnTo>
                  <a:pt x="831" y="1086"/>
                </a:lnTo>
                <a:lnTo>
                  <a:pt x="831" y="1079"/>
                </a:lnTo>
                <a:lnTo>
                  <a:pt x="831" y="1086"/>
                </a:lnTo>
                <a:lnTo>
                  <a:pt x="838" y="1086"/>
                </a:lnTo>
                <a:lnTo>
                  <a:pt x="838" y="1079"/>
                </a:lnTo>
                <a:lnTo>
                  <a:pt x="838" y="1086"/>
                </a:lnTo>
                <a:lnTo>
                  <a:pt x="844" y="1086"/>
                </a:lnTo>
                <a:lnTo>
                  <a:pt x="844" y="1086"/>
                </a:lnTo>
                <a:lnTo>
                  <a:pt x="844" y="1079"/>
                </a:lnTo>
                <a:lnTo>
                  <a:pt x="844" y="1086"/>
                </a:lnTo>
                <a:lnTo>
                  <a:pt x="851" y="1086"/>
                </a:lnTo>
                <a:lnTo>
                  <a:pt x="851" y="1073"/>
                </a:lnTo>
                <a:lnTo>
                  <a:pt x="851" y="1060"/>
                </a:lnTo>
                <a:lnTo>
                  <a:pt x="851" y="968"/>
                </a:lnTo>
                <a:lnTo>
                  <a:pt x="851" y="949"/>
                </a:lnTo>
                <a:lnTo>
                  <a:pt x="851" y="1053"/>
                </a:lnTo>
                <a:lnTo>
                  <a:pt x="851" y="1079"/>
                </a:lnTo>
                <a:lnTo>
                  <a:pt x="851" y="1060"/>
                </a:lnTo>
                <a:lnTo>
                  <a:pt x="851" y="1053"/>
                </a:lnTo>
                <a:lnTo>
                  <a:pt x="851" y="1060"/>
                </a:lnTo>
                <a:lnTo>
                  <a:pt x="857" y="1073"/>
                </a:lnTo>
                <a:lnTo>
                  <a:pt x="857" y="1086"/>
                </a:lnTo>
                <a:lnTo>
                  <a:pt x="857" y="1079"/>
                </a:lnTo>
                <a:lnTo>
                  <a:pt x="857" y="1079"/>
                </a:lnTo>
                <a:lnTo>
                  <a:pt x="857" y="1086"/>
                </a:lnTo>
                <a:lnTo>
                  <a:pt x="857" y="1079"/>
                </a:lnTo>
                <a:lnTo>
                  <a:pt x="857" y="1086"/>
                </a:lnTo>
                <a:lnTo>
                  <a:pt x="857" y="1079"/>
                </a:lnTo>
                <a:lnTo>
                  <a:pt x="864" y="1079"/>
                </a:lnTo>
                <a:lnTo>
                  <a:pt x="864" y="1086"/>
                </a:lnTo>
                <a:lnTo>
                  <a:pt x="864" y="1079"/>
                </a:lnTo>
                <a:lnTo>
                  <a:pt x="864" y="1086"/>
                </a:lnTo>
                <a:lnTo>
                  <a:pt x="864" y="1086"/>
                </a:lnTo>
                <a:lnTo>
                  <a:pt x="864" y="1079"/>
                </a:lnTo>
                <a:lnTo>
                  <a:pt x="864" y="1086"/>
                </a:lnTo>
                <a:lnTo>
                  <a:pt x="870" y="1086"/>
                </a:lnTo>
                <a:lnTo>
                  <a:pt x="870" y="1079"/>
                </a:lnTo>
                <a:lnTo>
                  <a:pt x="870" y="1086"/>
                </a:lnTo>
                <a:lnTo>
                  <a:pt x="877" y="1079"/>
                </a:lnTo>
                <a:lnTo>
                  <a:pt x="877" y="1086"/>
                </a:lnTo>
                <a:lnTo>
                  <a:pt x="877" y="1079"/>
                </a:lnTo>
                <a:lnTo>
                  <a:pt x="877" y="1086"/>
                </a:lnTo>
                <a:lnTo>
                  <a:pt x="883" y="1086"/>
                </a:lnTo>
                <a:lnTo>
                  <a:pt x="883" y="1073"/>
                </a:lnTo>
                <a:lnTo>
                  <a:pt x="883" y="1053"/>
                </a:lnTo>
                <a:lnTo>
                  <a:pt x="883" y="1066"/>
                </a:lnTo>
                <a:lnTo>
                  <a:pt x="883" y="1079"/>
                </a:lnTo>
                <a:lnTo>
                  <a:pt x="883" y="1079"/>
                </a:lnTo>
                <a:lnTo>
                  <a:pt x="883" y="1086"/>
                </a:lnTo>
                <a:lnTo>
                  <a:pt x="890" y="1086"/>
                </a:lnTo>
                <a:lnTo>
                  <a:pt x="890" y="1079"/>
                </a:lnTo>
                <a:lnTo>
                  <a:pt x="890" y="1086"/>
                </a:lnTo>
                <a:lnTo>
                  <a:pt x="890" y="1086"/>
                </a:lnTo>
                <a:lnTo>
                  <a:pt x="890" y="1079"/>
                </a:lnTo>
                <a:lnTo>
                  <a:pt x="890" y="1086"/>
                </a:lnTo>
                <a:lnTo>
                  <a:pt x="897" y="1086"/>
                </a:lnTo>
                <a:lnTo>
                  <a:pt x="897" y="1079"/>
                </a:lnTo>
                <a:lnTo>
                  <a:pt x="897" y="1086"/>
                </a:lnTo>
                <a:lnTo>
                  <a:pt x="903" y="1086"/>
                </a:lnTo>
                <a:lnTo>
                  <a:pt x="910" y="1086"/>
                </a:lnTo>
                <a:lnTo>
                  <a:pt x="910" y="1079"/>
                </a:lnTo>
                <a:lnTo>
                  <a:pt x="910" y="1086"/>
                </a:lnTo>
                <a:lnTo>
                  <a:pt x="910" y="1079"/>
                </a:lnTo>
                <a:lnTo>
                  <a:pt x="910" y="1073"/>
                </a:lnTo>
                <a:lnTo>
                  <a:pt x="910" y="981"/>
                </a:lnTo>
                <a:lnTo>
                  <a:pt x="910" y="935"/>
                </a:lnTo>
                <a:lnTo>
                  <a:pt x="910" y="863"/>
                </a:lnTo>
                <a:lnTo>
                  <a:pt x="916" y="1007"/>
                </a:lnTo>
                <a:lnTo>
                  <a:pt x="916" y="1079"/>
                </a:lnTo>
                <a:lnTo>
                  <a:pt x="916" y="1053"/>
                </a:lnTo>
                <a:lnTo>
                  <a:pt x="916" y="1021"/>
                </a:lnTo>
                <a:lnTo>
                  <a:pt x="916" y="1034"/>
                </a:lnTo>
                <a:lnTo>
                  <a:pt x="916" y="1079"/>
                </a:lnTo>
                <a:lnTo>
                  <a:pt x="916" y="1079"/>
                </a:lnTo>
                <a:lnTo>
                  <a:pt x="916" y="1079"/>
                </a:lnTo>
                <a:lnTo>
                  <a:pt x="916" y="1086"/>
                </a:lnTo>
                <a:lnTo>
                  <a:pt x="916" y="1086"/>
                </a:lnTo>
                <a:lnTo>
                  <a:pt x="923" y="1086"/>
                </a:lnTo>
                <a:lnTo>
                  <a:pt x="929" y="1086"/>
                </a:lnTo>
                <a:lnTo>
                  <a:pt x="936" y="1086"/>
                </a:lnTo>
                <a:lnTo>
                  <a:pt x="936" y="1079"/>
                </a:lnTo>
                <a:lnTo>
                  <a:pt x="936" y="1086"/>
                </a:lnTo>
                <a:lnTo>
                  <a:pt x="936" y="1079"/>
                </a:lnTo>
                <a:lnTo>
                  <a:pt x="936" y="1086"/>
                </a:lnTo>
                <a:lnTo>
                  <a:pt x="936" y="1086"/>
                </a:lnTo>
                <a:lnTo>
                  <a:pt x="942" y="1086"/>
                </a:lnTo>
                <a:lnTo>
                  <a:pt x="942" y="1079"/>
                </a:lnTo>
                <a:lnTo>
                  <a:pt x="942" y="1086"/>
                </a:lnTo>
                <a:lnTo>
                  <a:pt x="949" y="1086"/>
                </a:lnTo>
                <a:lnTo>
                  <a:pt x="949" y="1079"/>
                </a:lnTo>
                <a:lnTo>
                  <a:pt x="949" y="1086"/>
                </a:lnTo>
                <a:lnTo>
                  <a:pt x="955" y="1079"/>
                </a:lnTo>
                <a:lnTo>
                  <a:pt x="955" y="1073"/>
                </a:lnTo>
                <a:lnTo>
                  <a:pt x="955" y="1079"/>
                </a:lnTo>
                <a:lnTo>
                  <a:pt x="955" y="1079"/>
                </a:lnTo>
                <a:lnTo>
                  <a:pt x="955" y="1079"/>
                </a:lnTo>
                <a:lnTo>
                  <a:pt x="955" y="1086"/>
                </a:lnTo>
                <a:lnTo>
                  <a:pt x="955" y="1079"/>
                </a:lnTo>
                <a:lnTo>
                  <a:pt x="955" y="1086"/>
                </a:lnTo>
                <a:lnTo>
                  <a:pt x="962" y="1086"/>
                </a:lnTo>
                <a:lnTo>
                  <a:pt x="962" y="1079"/>
                </a:lnTo>
                <a:lnTo>
                  <a:pt x="962" y="1086"/>
                </a:lnTo>
                <a:lnTo>
                  <a:pt x="962" y="1086"/>
                </a:lnTo>
                <a:lnTo>
                  <a:pt x="962" y="1079"/>
                </a:lnTo>
                <a:lnTo>
                  <a:pt x="962" y="1086"/>
                </a:lnTo>
                <a:lnTo>
                  <a:pt x="962" y="1079"/>
                </a:lnTo>
                <a:lnTo>
                  <a:pt x="962" y="1086"/>
                </a:lnTo>
                <a:lnTo>
                  <a:pt x="968" y="1086"/>
                </a:lnTo>
                <a:lnTo>
                  <a:pt x="968" y="1079"/>
                </a:lnTo>
                <a:lnTo>
                  <a:pt x="968" y="1086"/>
                </a:lnTo>
                <a:lnTo>
                  <a:pt x="968" y="1079"/>
                </a:lnTo>
                <a:lnTo>
                  <a:pt x="968" y="1086"/>
                </a:lnTo>
                <a:lnTo>
                  <a:pt x="968" y="1079"/>
                </a:lnTo>
                <a:lnTo>
                  <a:pt x="968" y="1086"/>
                </a:lnTo>
                <a:lnTo>
                  <a:pt x="975" y="1086"/>
                </a:lnTo>
                <a:lnTo>
                  <a:pt x="975" y="1079"/>
                </a:lnTo>
                <a:lnTo>
                  <a:pt x="975" y="1086"/>
                </a:lnTo>
                <a:lnTo>
                  <a:pt x="975" y="1079"/>
                </a:lnTo>
                <a:lnTo>
                  <a:pt x="975" y="1086"/>
                </a:lnTo>
                <a:lnTo>
                  <a:pt x="975" y="1079"/>
                </a:lnTo>
                <a:lnTo>
                  <a:pt x="982" y="1079"/>
                </a:lnTo>
                <a:lnTo>
                  <a:pt x="982" y="1086"/>
                </a:lnTo>
                <a:lnTo>
                  <a:pt x="988" y="1086"/>
                </a:lnTo>
                <a:lnTo>
                  <a:pt x="988" y="1079"/>
                </a:lnTo>
                <a:lnTo>
                  <a:pt x="988" y="1086"/>
                </a:lnTo>
                <a:lnTo>
                  <a:pt x="988" y="1079"/>
                </a:lnTo>
                <a:lnTo>
                  <a:pt x="988" y="1086"/>
                </a:lnTo>
                <a:lnTo>
                  <a:pt x="988" y="1079"/>
                </a:lnTo>
                <a:lnTo>
                  <a:pt x="988" y="1079"/>
                </a:lnTo>
                <a:lnTo>
                  <a:pt x="988" y="1086"/>
                </a:lnTo>
                <a:lnTo>
                  <a:pt x="988" y="1079"/>
                </a:lnTo>
                <a:lnTo>
                  <a:pt x="988" y="1086"/>
                </a:lnTo>
                <a:lnTo>
                  <a:pt x="988" y="1079"/>
                </a:lnTo>
                <a:lnTo>
                  <a:pt x="988" y="1086"/>
                </a:lnTo>
                <a:lnTo>
                  <a:pt x="988" y="1079"/>
                </a:lnTo>
                <a:lnTo>
                  <a:pt x="988" y="1086"/>
                </a:lnTo>
                <a:lnTo>
                  <a:pt x="995" y="1086"/>
                </a:lnTo>
                <a:lnTo>
                  <a:pt x="995" y="1079"/>
                </a:lnTo>
                <a:lnTo>
                  <a:pt x="995" y="1086"/>
                </a:lnTo>
                <a:lnTo>
                  <a:pt x="995" y="1079"/>
                </a:lnTo>
                <a:lnTo>
                  <a:pt x="995" y="1086"/>
                </a:lnTo>
                <a:lnTo>
                  <a:pt x="995" y="1079"/>
                </a:lnTo>
                <a:lnTo>
                  <a:pt x="995" y="1086"/>
                </a:lnTo>
                <a:lnTo>
                  <a:pt x="1001" y="1086"/>
                </a:lnTo>
                <a:lnTo>
                  <a:pt x="1001" y="1079"/>
                </a:lnTo>
                <a:lnTo>
                  <a:pt x="1001" y="1086"/>
                </a:lnTo>
                <a:lnTo>
                  <a:pt x="1001" y="1079"/>
                </a:lnTo>
                <a:lnTo>
                  <a:pt x="1001" y="1086"/>
                </a:lnTo>
                <a:lnTo>
                  <a:pt x="1001" y="1079"/>
                </a:lnTo>
                <a:lnTo>
                  <a:pt x="1001" y="1086"/>
                </a:lnTo>
                <a:lnTo>
                  <a:pt x="1008" y="1079"/>
                </a:lnTo>
                <a:lnTo>
                  <a:pt x="1008" y="1086"/>
                </a:lnTo>
                <a:lnTo>
                  <a:pt x="1008" y="1079"/>
                </a:lnTo>
                <a:lnTo>
                  <a:pt x="1008" y="1086"/>
                </a:lnTo>
                <a:lnTo>
                  <a:pt x="1008" y="1079"/>
                </a:lnTo>
                <a:lnTo>
                  <a:pt x="1008" y="1086"/>
                </a:lnTo>
                <a:lnTo>
                  <a:pt x="1008" y="1086"/>
                </a:lnTo>
                <a:lnTo>
                  <a:pt x="1008" y="1079"/>
                </a:lnTo>
                <a:lnTo>
                  <a:pt x="1008" y="1086"/>
                </a:lnTo>
                <a:lnTo>
                  <a:pt x="1014" y="1086"/>
                </a:lnTo>
                <a:lnTo>
                  <a:pt x="1014" y="1079"/>
                </a:lnTo>
                <a:lnTo>
                  <a:pt x="1014" y="1086"/>
                </a:lnTo>
                <a:lnTo>
                  <a:pt x="1014" y="1079"/>
                </a:lnTo>
                <a:lnTo>
                  <a:pt x="1014" y="1086"/>
                </a:lnTo>
                <a:lnTo>
                  <a:pt x="1014" y="1079"/>
                </a:lnTo>
                <a:lnTo>
                  <a:pt x="1014" y="1086"/>
                </a:lnTo>
                <a:lnTo>
                  <a:pt x="1014" y="1079"/>
                </a:lnTo>
                <a:lnTo>
                  <a:pt x="1014" y="1086"/>
                </a:lnTo>
                <a:lnTo>
                  <a:pt x="1014" y="1079"/>
                </a:lnTo>
                <a:lnTo>
                  <a:pt x="1014" y="1086"/>
                </a:lnTo>
                <a:lnTo>
                  <a:pt x="1021" y="1086"/>
                </a:lnTo>
                <a:lnTo>
                  <a:pt x="1021" y="1079"/>
                </a:lnTo>
                <a:lnTo>
                  <a:pt x="1021" y="1086"/>
                </a:lnTo>
                <a:lnTo>
                  <a:pt x="1021" y="1079"/>
                </a:lnTo>
                <a:lnTo>
                  <a:pt x="1021" y="1086"/>
                </a:lnTo>
                <a:lnTo>
                  <a:pt x="1021" y="1079"/>
                </a:lnTo>
                <a:lnTo>
                  <a:pt x="1027" y="1079"/>
                </a:lnTo>
                <a:lnTo>
                  <a:pt x="1027" y="1086"/>
                </a:lnTo>
                <a:lnTo>
                  <a:pt x="1034" y="1079"/>
                </a:lnTo>
                <a:lnTo>
                  <a:pt x="1034" y="1086"/>
                </a:lnTo>
                <a:lnTo>
                  <a:pt x="1034" y="1079"/>
                </a:lnTo>
                <a:lnTo>
                  <a:pt x="1034" y="1086"/>
                </a:lnTo>
                <a:lnTo>
                  <a:pt x="1034" y="1086"/>
                </a:lnTo>
                <a:lnTo>
                  <a:pt x="1040" y="1086"/>
                </a:lnTo>
                <a:lnTo>
                  <a:pt x="1040" y="1079"/>
                </a:lnTo>
                <a:lnTo>
                  <a:pt x="1040" y="1086"/>
                </a:lnTo>
                <a:lnTo>
                  <a:pt x="1040" y="1079"/>
                </a:lnTo>
                <a:lnTo>
                  <a:pt x="1040" y="1086"/>
                </a:lnTo>
                <a:lnTo>
                  <a:pt x="1047" y="1086"/>
                </a:lnTo>
                <a:lnTo>
                  <a:pt x="1047" y="1079"/>
                </a:lnTo>
                <a:lnTo>
                  <a:pt x="1054" y="1079"/>
                </a:lnTo>
                <a:lnTo>
                  <a:pt x="1054" y="1086"/>
                </a:lnTo>
                <a:lnTo>
                  <a:pt x="1060" y="1086"/>
                </a:lnTo>
                <a:lnTo>
                  <a:pt x="1060" y="1079"/>
                </a:lnTo>
                <a:lnTo>
                  <a:pt x="1060" y="1086"/>
                </a:lnTo>
                <a:lnTo>
                  <a:pt x="1060" y="1079"/>
                </a:lnTo>
                <a:lnTo>
                  <a:pt x="1060" y="1086"/>
                </a:lnTo>
                <a:lnTo>
                  <a:pt x="1060" y="1079"/>
                </a:lnTo>
                <a:lnTo>
                  <a:pt x="1060" y="1079"/>
                </a:lnTo>
                <a:lnTo>
                  <a:pt x="1060" y="1073"/>
                </a:lnTo>
                <a:lnTo>
                  <a:pt x="1060" y="1066"/>
                </a:lnTo>
                <a:lnTo>
                  <a:pt x="1060" y="1079"/>
                </a:lnTo>
                <a:lnTo>
                  <a:pt x="1067" y="1079"/>
                </a:lnTo>
                <a:lnTo>
                  <a:pt x="1067" y="1079"/>
                </a:lnTo>
                <a:lnTo>
                  <a:pt x="1067" y="1079"/>
                </a:lnTo>
                <a:lnTo>
                  <a:pt x="1067" y="1086"/>
                </a:lnTo>
                <a:lnTo>
                  <a:pt x="1067" y="1079"/>
                </a:lnTo>
                <a:lnTo>
                  <a:pt x="1067" y="1086"/>
                </a:lnTo>
                <a:lnTo>
                  <a:pt x="1067" y="1079"/>
                </a:lnTo>
                <a:lnTo>
                  <a:pt x="1073" y="1079"/>
                </a:lnTo>
                <a:lnTo>
                  <a:pt x="1073" y="1086"/>
                </a:lnTo>
                <a:lnTo>
                  <a:pt x="1073" y="1079"/>
                </a:lnTo>
                <a:lnTo>
                  <a:pt x="1073" y="1079"/>
                </a:lnTo>
                <a:lnTo>
                  <a:pt x="1073" y="1079"/>
                </a:lnTo>
                <a:lnTo>
                  <a:pt x="1080" y="1079"/>
                </a:lnTo>
                <a:lnTo>
                  <a:pt x="1080" y="1086"/>
                </a:lnTo>
                <a:lnTo>
                  <a:pt x="1080" y="1079"/>
                </a:lnTo>
                <a:lnTo>
                  <a:pt x="1080" y="1086"/>
                </a:lnTo>
                <a:lnTo>
                  <a:pt x="1080" y="1086"/>
                </a:lnTo>
                <a:lnTo>
                  <a:pt x="1080" y="1079"/>
                </a:lnTo>
                <a:lnTo>
                  <a:pt x="1080" y="1073"/>
                </a:lnTo>
                <a:lnTo>
                  <a:pt x="1080" y="1047"/>
                </a:lnTo>
                <a:lnTo>
                  <a:pt x="1080" y="1034"/>
                </a:lnTo>
                <a:lnTo>
                  <a:pt x="1080" y="1060"/>
                </a:lnTo>
                <a:lnTo>
                  <a:pt x="1080" y="1079"/>
                </a:lnTo>
                <a:lnTo>
                  <a:pt x="1080" y="1073"/>
                </a:lnTo>
                <a:lnTo>
                  <a:pt x="1086" y="1073"/>
                </a:lnTo>
                <a:lnTo>
                  <a:pt x="1086" y="1066"/>
                </a:lnTo>
                <a:lnTo>
                  <a:pt x="1086" y="1073"/>
                </a:lnTo>
                <a:lnTo>
                  <a:pt x="1086" y="1079"/>
                </a:lnTo>
                <a:lnTo>
                  <a:pt x="1086" y="1086"/>
                </a:lnTo>
                <a:lnTo>
                  <a:pt x="1086" y="1079"/>
                </a:lnTo>
                <a:lnTo>
                  <a:pt x="1086" y="1086"/>
                </a:lnTo>
                <a:lnTo>
                  <a:pt x="1086" y="1079"/>
                </a:lnTo>
                <a:lnTo>
                  <a:pt x="1093" y="1079"/>
                </a:lnTo>
                <a:lnTo>
                  <a:pt x="1093" y="1086"/>
                </a:lnTo>
                <a:lnTo>
                  <a:pt x="1093" y="1079"/>
                </a:lnTo>
                <a:lnTo>
                  <a:pt x="1099" y="1086"/>
                </a:lnTo>
                <a:lnTo>
                  <a:pt x="1099" y="1079"/>
                </a:lnTo>
                <a:lnTo>
                  <a:pt x="1099" y="1086"/>
                </a:lnTo>
                <a:lnTo>
                  <a:pt x="1099" y="1079"/>
                </a:lnTo>
                <a:lnTo>
                  <a:pt x="1099" y="1086"/>
                </a:lnTo>
                <a:lnTo>
                  <a:pt x="1106" y="1079"/>
                </a:lnTo>
                <a:lnTo>
                  <a:pt x="1106" y="1086"/>
                </a:lnTo>
                <a:lnTo>
                  <a:pt x="1106" y="1086"/>
                </a:lnTo>
                <a:lnTo>
                  <a:pt x="1106" y="1079"/>
                </a:lnTo>
                <a:lnTo>
                  <a:pt x="1106" y="1086"/>
                </a:lnTo>
                <a:lnTo>
                  <a:pt x="1112" y="1086"/>
                </a:lnTo>
                <a:lnTo>
                  <a:pt x="1112" y="1079"/>
                </a:lnTo>
                <a:lnTo>
                  <a:pt x="1112" y="1086"/>
                </a:lnTo>
                <a:lnTo>
                  <a:pt x="1112" y="1079"/>
                </a:lnTo>
                <a:lnTo>
                  <a:pt x="1112" y="1086"/>
                </a:lnTo>
                <a:lnTo>
                  <a:pt x="1112" y="1079"/>
                </a:lnTo>
                <a:lnTo>
                  <a:pt x="1119" y="1079"/>
                </a:lnTo>
                <a:lnTo>
                  <a:pt x="1119" y="1086"/>
                </a:lnTo>
                <a:lnTo>
                  <a:pt x="1119" y="1079"/>
                </a:lnTo>
                <a:lnTo>
                  <a:pt x="1119" y="1086"/>
                </a:lnTo>
                <a:lnTo>
                  <a:pt x="1119" y="1079"/>
                </a:lnTo>
                <a:lnTo>
                  <a:pt x="1119" y="1086"/>
                </a:lnTo>
                <a:lnTo>
                  <a:pt x="1119" y="1079"/>
                </a:lnTo>
                <a:lnTo>
                  <a:pt x="1125" y="1079"/>
                </a:lnTo>
                <a:lnTo>
                  <a:pt x="1125" y="1079"/>
                </a:lnTo>
                <a:lnTo>
                  <a:pt x="1125" y="1073"/>
                </a:lnTo>
                <a:lnTo>
                  <a:pt x="1125" y="1079"/>
                </a:lnTo>
                <a:lnTo>
                  <a:pt x="1125" y="1073"/>
                </a:lnTo>
                <a:lnTo>
                  <a:pt x="1125" y="1066"/>
                </a:lnTo>
                <a:lnTo>
                  <a:pt x="1125" y="949"/>
                </a:lnTo>
                <a:lnTo>
                  <a:pt x="1125" y="975"/>
                </a:lnTo>
                <a:lnTo>
                  <a:pt x="1125" y="1014"/>
                </a:lnTo>
                <a:lnTo>
                  <a:pt x="1125" y="1001"/>
                </a:lnTo>
                <a:lnTo>
                  <a:pt x="1125" y="1060"/>
                </a:lnTo>
                <a:lnTo>
                  <a:pt x="1132" y="1053"/>
                </a:lnTo>
                <a:lnTo>
                  <a:pt x="1132" y="1073"/>
                </a:lnTo>
                <a:lnTo>
                  <a:pt x="1132" y="1079"/>
                </a:lnTo>
                <a:lnTo>
                  <a:pt x="1132" y="1086"/>
                </a:lnTo>
                <a:lnTo>
                  <a:pt x="1132" y="1079"/>
                </a:lnTo>
                <a:lnTo>
                  <a:pt x="1132" y="1086"/>
                </a:lnTo>
                <a:lnTo>
                  <a:pt x="1132" y="1079"/>
                </a:lnTo>
                <a:lnTo>
                  <a:pt x="1132" y="1086"/>
                </a:lnTo>
                <a:lnTo>
                  <a:pt x="1132" y="1086"/>
                </a:lnTo>
                <a:lnTo>
                  <a:pt x="1132" y="1079"/>
                </a:lnTo>
                <a:lnTo>
                  <a:pt x="1132" y="1086"/>
                </a:lnTo>
                <a:lnTo>
                  <a:pt x="1132" y="1079"/>
                </a:lnTo>
                <a:lnTo>
                  <a:pt x="1132" y="1086"/>
                </a:lnTo>
                <a:lnTo>
                  <a:pt x="1132" y="1079"/>
                </a:lnTo>
                <a:lnTo>
                  <a:pt x="1139" y="1079"/>
                </a:lnTo>
                <a:lnTo>
                  <a:pt x="1139" y="1079"/>
                </a:lnTo>
                <a:lnTo>
                  <a:pt x="1139" y="1073"/>
                </a:lnTo>
                <a:lnTo>
                  <a:pt x="1139" y="1066"/>
                </a:lnTo>
                <a:lnTo>
                  <a:pt x="1139" y="1073"/>
                </a:lnTo>
                <a:lnTo>
                  <a:pt x="1139" y="1079"/>
                </a:lnTo>
                <a:lnTo>
                  <a:pt x="1139" y="1079"/>
                </a:lnTo>
                <a:lnTo>
                  <a:pt x="1145" y="1079"/>
                </a:lnTo>
                <a:lnTo>
                  <a:pt x="1145" y="1086"/>
                </a:lnTo>
                <a:lnTo>
                  <a:pt x="1145" y="1079"/>
                </a:lnTo>
                <a:lnTo>
                  <a:pt x="1152" y="1079"/>
                </a:lnTo>
                <a:lnTo>
                  <a:pt x="1152" y="1073"/>
                </a:lnTo>
                <a:lnTo>
                  <a:pt x="1152" y="955"/>
                </a:lnTo>
                <a:lnTo>
                  <a:pt x="1152" y="857"/>
                </a:lnTo>
                <a:lnTo>
                  <a:pt x="1152" y="510"/>
                </a:lnTo>
                <a:lnTo>
                  <a:pt x="1152" y="569"/>
                </a:lnTo>
                <a:lnTo>
                  <a:pt x="1152" y="726"/>
                </a:lnTo>
                <a:lnTo>
                  <a:pt x="1152" y="693"/>
                </a:lnTo>
                <a:lnTo>
                  <a:pt x="1152" y="935"/>
                </a:lnTo>
                <a:lnTo>
                  <a:pt x="1152" y="949"/>
                </a:lnTo>
                <a:lnTo>
                  <a:pt x="1152" y="1053"/>
                </a:lnTo>
                <a:lnTo>
                  <a:pt x="1152" y="1066"/>
                </a:lnTo>
                <a:lnTo>
                  <a:pt x="1152" y="1079"/>
                </a:lnTo>
                <a:lnTo>
                  <a:pt x="1152" y="1079"/>
                </a:lnTo>
                <a:lnTo>
                  <a:pt x="1158" y="1079"/>
                </a:lnTo>
                <a:lnTo>
                  <a:pt x="1158" y="1079"/>
                </a:lnTo>
                <a:lnTo>
                  <a:pt x="1158" y="1079"/>
                </a:lnTo>
                <a:lnTo>
                  <a:pt x="1158" y="1079"/>
                </a:lnTo>
                <a:lnTo>
                  <a:pt x="1158" y="1079"/>
                </a:lnTo>
                <a:lnTo>
                  <a:pt x="1158" y="1079"/>
                </a:lnTo>
                <a:lnTo>
                  <a:pt x="1165" y="1066"/>
                </a:lnTo>
                <a:lnTo>
                  <a:pt x="1165" y="994"/>
                </a:lnTo>
                <a:lnTo>
                  <a:pt x="1165" y="935"/>
                </a:lnTo>
                <a:lnTo>
                  <a:pt x="1165" y="268"/>
                </a:lnTo>
                <a:lnTo>
                  <a:pt x="1165" y="183"/>
                </a:lnTo>
                <a:lnTo>
                  <a:pt x="1165" y="445"/>
                </a:lnTo>
                <a:lnTo>
                  <a:pt x="1165" y="0"/>
                </a:lnTo>
                <a:lnTo>
                  <a:pt x="1165" y="464"/>
                </a:lnTo>
                <a:lnTo>
                  <a:pt x="1165" y="137"/>
                </a:lnTo>
                <a:lnTo>
                  <a:pt x="1165" y="490"/>
                </a:lnTo>
                <a:lnTo>
                  <a:pt x="1165" y="719"/>
                </a:lnTo>
                <a:lnTo>
                  <a:pt x="1165" y="896"/>
                </a:lnTo>
                <a:lnTo>
                  <a:pt x="1171" y="935"/>
                </a:lnTo>
                <a:lnTo>
                  <a:pt x="1171" y="968"/>
                </a:lnTo>
                <a:lnTo>
                  <a:pt x="1171" y="942"/>
                </a:lnTo>
                <a:lnTo>
                  <a:pt x="1171" y="1066"/>
                </a:lnTo>
                <a:lnTo>
                  <a:pt x="1171" y="1079"/>
                </a:lnTo>
                <a:lnTo>
                  <a:pt x="1171" y="1073"/>
                </a:lnTo>
                <a:lnTo>
                  <a:pt x="1171" y="1079"/>
                </a:lnTo>
                <a:lnTo>
                  <a:pt x="1171" y="1079"/>
                </a:lnTo>
                <a:lnTo>
                  <a:pt x="1178" y="1079"/>
                </a:lnTo>
                <a:lnTo>
                  <a:pt x="1178" y="1086"/>
                </a:lnTo>
                <a:lnTo>
                  <a:pt x="1178" y="1079"/>
                </a:lnTo>
                <a:lnTo>
                  <a:pt x="1178" y="1086"/>
                </a:lnTo>
                <a:lnTo>
                  <a:pt x="1178" y="1079"/>
                </a:lnTo>
                <a:lnTo>
                  <a:pt x="1178" y="1086"/>
                </a:lnTo>
                <a:lnTo>
                  <a:pt x="1178" y="1079"/>
                </a:lnTo>
                <a:lnTo>
                  <a:pt x="1178" y="1086"/>
                </a:lnTo>
                <a:lnTo>
                  <a:pt x="1178" y="1079"/>
                </a:lnTo>
                <a:lnTo>
                  <a:pt x="1178" y="1086"/>
                </a:lnTo>
                <a:lnTo>
                  <a:pt x="1178" y="1079"/>
                </a:lnTo>
                <a:lnTo>
                  <a:pt x="1178" y="1086"/>
                </a:lnTo>
                <a:lnTo>
                  <a:pt x="1178" y="1079"/>
                </a:lnTo>
                <a:lnTo>
                  <a:pt x="1178" y="1086"/>
                </a:lnTo>
                <a:lnTo>
                  <a:pt x="1178" y="1079"/>
                </a:lnTo>
                <a:lnTo>
                  <a:pt x="1184" y="1086"/>
                </a:lnTo>
                <a:lnTo>
                  <a:pt x="1184" y="1079"/>
                </a:lnTo>
                <a:lnTo>
                  <a:pt x="1184" y="1086"/>
                </a:lnTo>
                <a:lnTo>
                  <a:pt x="1184" y="1079"/>
                </a:lnTo>
                <a:lnTo>
                  <a:pt x="1184" y="1086"/>
                </a:lnTo>
                <a:lnTo>
                  <a:pt x="1184" y="1079"/>
                </a:lnTo>
                <a:lnTo>
                  <a:pt x="1184" y="1086"/>
                </a:lnTo>
                <a:lnTo>
                  <a:pt x="1184" y="1079"/>
                </a:lnTo>
                <a:lnTo>
                  <a:pt x="1184" y="1086"/>
                </a:lnTo>
                <a:lnTo>
                  <a:pt x="1191" y="1086"/>
                </a:lnTo>
                <a:lnTo>
                  <a:pt x="1191" y="1079"/>
                </a:lnTo>
                <a:lnTo>
                  <a:pt x="1191" y="1086"/>
                </a:lnTo>
                <a:lnTo>
                  <a:pt x="1191" y="1079"/>
                </a:lnTo>
                <a:lnTo>
                  <a:pt x="1191" y="1086"/>
                </a:lnTo>
                <a:lnTo>
                  <a:pt x="1191" y="1079"/>
                </a:lnTo>
                <a:lnTo>
                  <a:pt x="1197" y="1066"/>
                </a:lnTo>
                <a:lnTo>
                  <a:pt x="1197" y="1027"/>
                </a:lnTo>
                <a:lnTo>
                  <a:pt x="1197" y="1014"/>
                </a:lnTo>
                <a:lnTo>
                  <a:pt x="1197" y="1073"/>
                </a:lnTo>
                <a:lnTo>
                  <a:pt x="1197" y="1079"/>
                </a:lnTo>
                <a:lnTo>
                  <a:pt x="1197" y="1073"/>
                </a:lnTo>
                <a:lnTo>
                  <a:pt x="1197" y="1066"/>
                </a:lnTo>
                <a:lnTo>
                  <a:pt x="1197" y="1073"/>
                </a:lnTo>
                <a:lnTo>
                  <a:pt x="1197" y="1079"/>
                </a:lnTo>
                <a:lnTo>
                  <a:pt x="1197" y="1086"/>
                </a:lnTo>
                <a:lnTo>
                  <a:pt x="1197" y="1079"/>
                </a:lnTo>
                <a:lnTo>
                  <a:pt x="1197" y="1086"/>
                </a:lnTo>
                <a:lnTo>
                  <a:pt x="1204" y="1086"/>
                </a:lnTo>
                <a:lnTo>
                  <a:pt x="1204" y="1079"/>
                </a:lnTo>
                <a:lnTo>
                  <a:pt x="1204" y="1086"/>
                </a:lnTo>
                <a:lnTo>
                  <a:pt x="1211" y="1086"/>
                </a:lnTo>
                <a:lnTo>
                  <a:pt x="1211" y="1079"/>
                </a:lnTo>
                <a:lnTo>
                  <a:pt x="1211" y="1073"/>
                </a:lnTo>
                <a:lnTo>
                  <a:pt x="1211" y="1066"/>
                </a:lnTo>
                <a:lnTo>
                  <a:pt x="1211" y="1053"/>
                </a:lnTo>
                <a:lnTo>
                  <a:pt x="1211" y="1060"/>
                </a:lnTo>
                <a:lnTo>
                  <a:pt x="1211" y="1079"/>
                </a:lnTo>
                <a:lnTo>
                  <a:pt x="1211" y="1079"/>
                </a:lnTo>
                <a:lnTo>
                  <a:pt x="1211" y="1079"/>
                </a:lnTo>
                <a:lnTo>
                  <a:pt x="1217" y="1079"/>
                </a:lnTo>
                <a:lnTo>
                  <a:pt x="1217" y="1079"/>
                </a:lnTo>
                <a:lnTo>
                  <a:pt x="1217" y="1086"/>
                </a:lnTo>
                <a:lnTo>
                  <a:pt x="1217" y="1079"/>
                </a:lnTo>
                <a:lnTo>
                  <a:pt x="1217" y="1086"/>
                </a:lnTo>
                <a:lnTo>
                  <a:pt x="1217" y="1079"/>
                </a:lnTo>
                <a:lnTo>
                  <a:pt x="1217" y="1086"/>
                </a:lnTo>
                <a:lnTo>
                  <a:pt x="1217" y="1079"/>
                </a:lnTo>
                <a:lnTo>
                  <a:pt x="1224" y="1086"/>
                </a:lnTo>
                <a:lnTo>
                  <a:pt x="1224" y="1079"/>
                </a:lnTo>
                <a:lnTo>
                  <a:pt x="1224" y="1086"/>
                </a:lnTo>
                <a:lnTo>
                  <a:pt x="1224" y="1079"/>
                </a:lnTo>
                <a:lnTo>
                  <a:pt x="1224" y="1086"/>
                </a:lnTo>
                <a:lnTo>
                  <a:pt x="1224" y="1079"/>
                </a:lnTo>
                <a:lnTo>
                  <a:pt x="1224" y="1086"/>
                </a:lnTo>
                <a:lnTo>
                  <a:pt x="1224" y="1079"/>
                </a:lnTo>
                <a:lnTo>
                  <a:pt x="1230" y="1086"/>
                </a:lnTo>
                <a:lnTo>
                  <a:pt x="1230" y="1079"/>
                </a:lnTo>
                <a:lnTo>
                  <a:pt x="1230" y="1086"/>
                </a:lnTo>
                <a:lnTo>
                  <a:pt x="1230" y="1086"/>
                </a:lnTo>
                <a:lnTo>
                  <a:pt x="1230" y="1079"/>
                </a:lnTo>
                <a:lnTo>
                  <a:pt x="1230" y="1086"/>
                </a:lnTo>
                <a:lnTo>
                  <a:pt x="1237" y="1086"/>
                </a:lnTo>
                <a:lnTo>
                  <a:pt x="1237" y="1079"/>
                </a:lnTo>
                <a:lnTo>
                  <a:pt x="1237" y="1086"/>
                </a:lnTo>
                <a:lnTo>
                  <a:pt x="1237" y="1079"/>
                </a:lnTo>
                <a:lnTo>
                  <a:pt x="1237" y="1086"/>
                </a:lnTo>
                <a:lnTo>
                  <a:pt x="1237" y="1079"/>
                </a:lnTo>
                <a:lnTo>
                  <a:pt x="1243" y="1079"/>
                </a:lnTo>
                <a:lnTo>
                  <a:pt x="1243" y="1086"/>
                </a:lnTo>
                <a:lnTo>
                  <a:pt x="1243" y="1079"/>
                </a:lnTo>
                <a:lnTo>
                  <a:pt x="1243" y="1086"/>
                </a:lnTo>
                <a:lnTo>
                  <a:pt x="1243" y="1079"/>
                </a:lnTo>
                <a:lnTo>
                  <a:pt x="1243" y="1086"/>
                </a:lnTo>
                <a:lnTo>
                  <a:pt x="1250" y="1079"/>
                </a:lnTo>
                <a:lnTo>
                  <a:pt x="1250" y="1086"/>
                </a:lnTo>
                <a:lnTo>
                  <a:pt x="1250" y="1079"/>
                </a:lnTo>
                <a:lnTo>
                  <a:pt x="1250" y="1086"/>
                </a:lnTo>
                <a:lnTo>
                  <a:pt x="1250" y="1079"/>
                </a:lnTo>
                <a:lnTo>
                  <a:pt x="1250" y="1086"/>
                </a:lnTo>
                <a:lnTo>
                  <a:pt x="1250" y="1086"/>
                </a:lnTo>
                <a:lnTo>
                  <a:pt x="1250" y="1079"/>
                </a:lnTo>
                <a:lnTo>
                  <a:pt x="1250" y="1086"/>
                </a:lnTo>
                <a:lnTo>
                  <a:pt x="1256" y="1086"/>
                </a:lnTo>
                <a:lnTo>
                  <a:pt x="1256" y="1079"/>
                </a:lnTo>
                <a:lnTo>
                  <a:pt x="1256" y="1086"/>
                </a:lnTo>
                <a:lnTo>
                  <a:pt x="1256" y="1079"/>
                </a:lnTo>
                <a:lnTo>
                  <a:pt x="1263" y="1079"/>
                </a:lnTo>
                <a:lnTo>
                  <a:pt x="1263" y="1086"/>
                </a:lnTo>
                <a:lnTo>
                  <a:pt x="1263" y="1079"/>
                </a:lnTo>
                <a:lnTo>
                  <a:pt x="1263" y="1086"/>
                </a:lnTo>
                <a:lnTo>
                  <a:pt x="1269" y="1086"/>
                </a:lnTo>
                <a:lnTo>
                  <a:pt x="1269" y="1079"/>
                </a:lnTo>
                <a:lnTo>
                  <a:pt x="1269" y="1086"/>
                </a:lnTo>
                <a:lnTo>
                  <a:pt x="1269" y="1079"/>
                </a:lnTo>
                <a:lnTo>
                  <a:pt x="1269" y="1086"/>
                </a:lnTo>
                <a:lnTo>
                  <a:pt x="1276" y="1079"/>
                </a:lnTo>
                <a:lnTo>
                  <a:pt x="1276" y="1086"/>
                </a:lnTo>
                <a:lnTo>
                  <a:pt x="1276" y="1079"/>
                </a:lnTo>
                <a:lnTo>
                  <a:pt x="1276" y="1086"/>
                </a:lnTo>
                <a:lnTo>
                  <a:pt x="1276" y="1079"/>
                </a:lnTo>
                <a:lnTo>
                  <a:pt x="1276" y="1086"/>
                </a:lnTo>
                <a:lnTo>
                  <a:pt x="1276" y="1086"/>
                </a:lnTo>
                <a:lnTo>
                  <a:pt x="1276" y="1079"/>
                </a:lnTo>
                <a:lnTo>
                  <a:pt x="1276" y="1086"/>
                </a:lnTo>
                <a:lnTo>
                  <a:pt x="1276" y="1079"/>
                </a:lnTo>
                <a:lnTo>
                  <a:pt x="1276" y="1086"/>
                </a:lnTo>
                <a:lnTo>
                  <a:pt x="1276" y="1079"/>
                </a:lnTo>
                <a:lnTo>
                  <a:pt x="1276" y="1086"/>
                </a:lnTo>
                <a:lnTo>
                  <a:pt x="1276" y="1079"/>
                </a:lnTo>
                <a:lnTo>
                  <a:pt x="1276" y="1086"/>
                </a:lnTo>
                <a:lnTo>
                  <a:pt x="1282" y="1086"/>
                </a:lnTo>
                <a:lnTo>
                  <a:pt x="1289" y="1086"/>
                </a:lnTo>
                <a:lnTo>
                  <a:pt x="1289" y="1079"/>
                </a:lnTo>
                <a:lnTo>
                  <a:pt x="1289" y="1086"/>
                </a:lnTo>
                <a:lnTo>
                  <a:pt x="1289" y="1079"/>
                </a:lnTo>
                <a:lnTo>
                  <a:pt x="1289" y="1086"/>
                </a:lnTo>
                <a:lnTo>
                  <a:pt x="1289" y="1079"/>
                </a:lnTo>
                <a:lnTo>
                  <a:pt x="1289" y="1086"/>
                </a:lnTo>
                <a:lnTo>
                  <a:pt x="1296" y="1086"/>
                </a:lnTo>
                <a:lnTo>
                  <a:pt x="1296" y="1079"/>
                </a:lnTo>
                <a:lnTo>
                  <a:pt x="1296" y="1086"/>
                </a:lnTo>
                <a:lnTo>
                  <a:pt x="1296" y="1079"/>
                </a:lnTo>
                <a:lnTo>
                  <a:pt x="1296" y="1086"/>
                </a:lnTo>
                <a:lnTo>
                  <a:pt x="1302" y="1086"/>
                </a:lnTo>
                <a:lnTo>
                  <a:pt x="1302" y="1079"/>
                </a:lnTo>
                <a:lnTo>
                  <a:pt x="1302" y="1086"/>
                </a:lnTo>
                <a:lnTo>
                  <a:pt x="1302" y="1086"/>
                </a:lnTo>
                <a:lnTo>
                  <a:pt x="1302" y="1079"/>
                </a:lnTo>
                <a:lnTo>
                  <a:pt x="1302" y="1086"/>
                </a:lnTo>
                <a:lnTo>
                  <a:pt x="1302" y="1079"/>
                </a:lnTo>
                <a:lnTo>
                  <a:pt x="1302" y="1086"/>
                </a:lnTo>
                <a:lnTo>
                  <a:pt x="1302" y="1079"/>
                </a:lnTo>
                <a:lnTo>
                  <a:pt x="1302" y="1086"/>
                </a:lnTo>
                <a:lnTo>
                  <a:pt x="1302" y="1079"/>
                </a:lnTo>
                <a:lnTo>
                  <a:pt x="1309" y="1086"/>
                </a:lnTo>
                <a:lnTo>
                  <a:pt x="1309" y="1079"/>
                </a:lnTo>
                <a:lnTo>
                  <a:pt x="1309" y="1086"/>
                </a:lnTo>
                <a:lnTo>
                  <a:pt x="1309" y="1079"/>
                </a:lnTo>
                <a:lnTo>
                  <a:pt x="1309" y="1086"/>
                </a:lnTo>
                <a:lnTo>
                  <a:pt x="1309" y="1079"/>
                </a:lnTo>
                <a:lnTo>
                  <a:pt x="1315" y="1079"/>
                </a:lnTo>
                <a:lnTo>
                  <a:pt x="1315" y="1086"/>
                </a:lnTo>
                <a:lnTo>
                  <a:pt x="1315" y="1079"/>
                </a:lnTo>
                <a:lnTo>
                  <a:pt x="1315" y="1086"/>
                </a:lnTo>
                <a:lnTo>
                  <a:pt x="1322" y="1086"/>
                </a:lnTo>
                <a:lnTo>
                  <a:pt x="1322" y="1079"/>
                </a:lnTo>
                <a:lnTo>
                  <a:pt x="1322" y="1086"/>
                </a:lnTo>
                <a:lnTo>
                  <a:pt x="1322" y="1079"/>
                </a:lnTo>
                <a:lnTo>
                  <a:pt x="1322" y="1086"/>
                </a:lnTo>
                <a:lnTo>
                  <a:pt x="1322" y="1079"/>
                </a:lnTo>
                <a:lnTo>
                  <a:pt x="1322" y="1086"/>
                </a:lnTo>
                <a:lnTo>
                  <a:pt x="1322" y="1086"/>
                </a:lnTo>
                <a:lnTo>
                  <a:pt x="1322" y="1079"/>
                </a:lnTo>
                <a:lnTo>
                  <a:pt x="1322" y="1086"/>
                </a:lnTo>
                <a:lnTo>
                  <a:pt x="1328" y="1086"/>
                </a:lnTo>
                <a:lnTo>
                  <a:pt x="1328" y="1079"/>
                </a:lnTo>
                <a:lnTo>
                  <a:pt x="1328" y="1086"/>
                </a:lnTo>
                <a:lnTo>
                  <a:pt x="1328" y="1079"/>
                </a:lnTo>
                <a:lnTo>
                  <a:pt x="1328" y="1086"/>
                </a:lnTo>
                <a:lnTo>
                  <a:pt x="1328" y="1079"/>
                </a:lnTo>
                <a:lnTo>
                  <a:pt x="1335" y="1079"/>
                </a:lnTo>
                <a:lnTo>
                  <a:pt x="1335" y="1086"/>
                </a:lnTo>
                <a:lnTo>
                  <a:pt x="1335" y="1079"/>
                </a:lnTo>
                <a:lnTo>
                  <a:pt x="1341" y="1079"/>
                </a:lnTo>
                <a:lnTo>
                  <a:pt x="1341" y="1079"/>
                </a:lnTo>
                <a:lnTo>
                  <a:pt x="1341" y="1079"/>
                </a:lnTo>
                <a:lnTo>
                  <a:pt x="1341" y="1086"/>
                </a:lnTo>
                <a:lnTo>
                  <a:pt x="1341" y="1079"/>
                </a:lnTo>
                <a:lnTo>
                  <a:pt x="1341" y="1086"/>
                </a:lnTo>
                <a:lnTo>
                  <a:pt x="1341" y="1079"/>
                </a:lnTo>
                <a:lnTo>
                  <a:pt x="1348" y="1079"/>
                </a:lnTo>
                <a:lnTo>
                  <a:pt x="1348" y="1086"/>
                </a:lnTo>
                <a:lnTo>
                  <a:pt x="1348" y="1079"/>
                </a:lnTo>
                <a:lnTo>
                  <a:pt x="1348" y="1086"/>
                </a:lnTo>
                <a:lnTo>
                  <a:pt x="1348" y="1079"/>
                </a:lnTo>
                <a:lnTo>
                  <a:pt x="1348" y="1086"/>
                </a:lnTo>
                <a:lnTo>
                  <a:pt x="1348" y="1079"/>
                </a:lnTo>
                <a:lnTo>
                  <a:pt x="1348" y="1086"/>
                </a:lnTo>
                <a:lnTo>
                  <a:pt x="1348" y="1079"/>
                </a:lnTo>
                <a:lnTo>
                  <a:pt x="1348" y="1086"/>
                </a:lnTo>
                <a:lnTo>
                  <a:pt x="1348" y="1079"/>
                </a:lnTo>
                <a:lnTo>
                  <a:pt x="1348" y="1086"/>
                </a:lnTo>
                <a:lnTo>
                  <a:pt x="1354" y="1086"/>
                </a:lnTo>
                <a:lnTo>
                  <a:pt x="1354" y="1079"/>
                </a:lnTo>
                <a:lnTo>
                  <a:pt x="1354" y="1086"/>
                </a:lnTo>
                <a:lnTo>
                  <a:pt x="1354" y="1079"/>
                </a:lnTo>
                <a:lnTo>
                  <a:pt x="1354" y="1086"/>
                </a:lnTo>
                <a:lnTo>
                  <a:pt x="1361" y="1086"/>
                </a:lnTo>
                <a:lnTo>
                  <a:pt x="1368" y="1079"/>
                </a:lnTo>
                <a:lnTo>
                  <a:pt x="1368" y="1086"/>
                </a:lnTo>
                <a:lnTo>
                  <a:pt x="1368" y="1079"/>
                </a:lnTo>
                <a:lnTo>
                  <a:pt x="1368" y="1086"/>
                </a:lnTo>
                <a:lnTo>
                  <a:pt x="1368" y="1079"/>
                </a:lnTo>
                <a:lnTo>
                  <a:pt x="1368" y="1086"/>
                </a:lnTo>
                <a:lnTo>
                  <a:pt x="1374" y="1086"/>
                </a:lnTo>
                <a:lnTo>
                  <a:pt x="1374" y="1079"/>
                </a:lnTo>
                <a:lnTo>
                  <a:pt x="1374" y="1086"/>
                </a:lnTo>
                <a:lnTo>
                  <a:pt x="1374" y="1079"/>
                </a:lnTo>
                <a:lnTo>
                  <a:pt x="1374" y="1086"/>
                </a:lnTo>
                <a:lnTo>
                  <a:pt x="1374" y="1079"/>
                </a:lnTo>
                <a:lnTo>
                  <a:pt x="1374" y="1086"/>
                </a:lnTo>
                <a:lnTo>
                  <a:pt x="1381" y="1079"/>
                </a:lnTo>
                <a:lnTo>
                  <a:pt x="1381" y="1086"/>
                </a:lnTo>
                <a:lnTo>
                  <a:pt x="1381" y="1079"/>
                </a:lnTo>
                <a:lnTo>
                  <a:pt x="1381" y="1086"/>
                </a:lnTo>
                <a:lnTo>
                  <a:pt x="1381" y="1079"/>
                </a:lnTo>
                <a:lnTo>
                  <a:pt x="1381" y="1086"/>
                </a:lnTo>
                <a:lnTo>
                  <a:pt x="1381" y="1079"/>
                </a:lnTo>
                <a:lnTo>
                  <a:pt x="1381" y="1086"/>
                </a:lnTo>
                <a:lnTo>
                  <a:pt x="1387" y="1086"/>
                </a:lnTo>
                <a:lnTo>
                  <a:pt x="1387" y="1079"/>
                </a:lnTo>
                <a:lnTo>
                  <a:pt x="1387" y="1086"/>
                </a:lnTo>
                <a:lnTo>
                  <a:pt x="1387" y="1079"/>
                </a:lnTo>
                <a:lnTo>
                  <a:pt x="1387" y="1086"/>
                </a:lnTo>
                <a:lnTo>
                  <a:pt x="1387" y="1079"/>
                </a:lnTo>
                <a:lnTo>
                  <a:pt x="1394" y="1079"/>
                </a:lnTo>
                <a:lnTo>
                  <a:pt x="1394" y="1086"/>
                </a:lnTo>
                <a:lnTo>
                  <a:pt x="1394" y="1079"/>
                </a:lnTo>
                <a:lnTo>
                  <a:pt x="1394" y="1079"/>
                </a:lnTo>
                <a:lnTo>
                  <a:pt x="1394" y="1079"/>
                </a:lnTo>
                <a:lnTo>
                  <a:pt x="1394" y="1079"/>
                </a:lnTo>
                <a:lnTo>
                  <a:pt x="1394" y="1086"/>
                </a:lnTo>
                <a:lnTo>
                  <a:pt x="1394" y="1079"/>
                </a:lnTo>
                <a:lnTo>
                  <a:pt x="1394" y="1086"/>
                </a:lnTo>
                <a:lnTo>
                  <a:pt x="1400" y="1086"/>
                </a:lnTo>
                <a:lnTo>
                  <a:pt x="1400" y="1079"/>
                </a:lnTo>
                <a:lnTo>
                  <a:pt x="1400" y="1086"/>
                </a:lnTo>
                <a:lnTo>
                  <a:pt x="1400" y="1079"/>
                </a:lnTo>
                <a:lnTo>
                  <a:pt x="1400" y="1086"/>
                </a:lnTo>
                <a:lnTo>
                  <a:pt x="1400" y="1079"/>
                </a:lnTo>
                <a:lnTo>
                  <a:pt x="1400" y="1086"/>
                </a:lnTo>
                <a:lnTo>
                  <a:pt x="1407" y="1079"/>
                </a:lnTo>
                <a:lnTo>
                  <a:pt x="1407" y="1086"/>
                </a:lnTo>
                <a:lnTo>
                  <a:pt x="1407" y="1079"/>
                </a:lnTo>
                <a:lnTo>
                  <a:pt x="1407" y="1086"/>
                </a:lnTo>
                <a:lnTo>
                  <a:pt x="1413" y="1086"/>
                </a:lnTo>
                <a:lnTo>
                  <a:pt x="1413" y="1079"/>
                </a:lnTo>
                <a:lnTo>
                  <a:pt x="1413" y="1086"/>
                </a:lnTo>
                <a:lnTo>
                  <a:pt x="1420" y="1086"/>
                </a:lnTo>
                <a:lnTo>
                  <a:pt x="1420" y="1079"/>
                </a:lnTo>
                <a:lnTo>
                  <a:pt x="1420" y="1079"/>
                </a:lnTo>
                <a:lnTo>
                  <a:pt x="1420" y="1073"/>
                </a:lnTo>
                <a:lnTo>
                  <a:pt x="1420" y="1027"/>
                </a:lnTo>
                <a:lnTo>
                  <a:pt x="1420" y="988"/>
                </a:lnTo>
                <a:lnTo>
                  <a:pt x="1420" y="890"/>
                </a:lnTo>
                <a:lnTo>
                  <a:pt x="1420" y="922"/>
                </a:lnTo>
                <a:lnTo>
                  <a:pt x="1420" y="1053"/>
                </a:lnTo>
                <a:lnTo>
                  <a:pt x="1420" y="1060"/>
                </a:lnTo>
                <a:lnTo>
                  <a:pt x="1420" y="1034"/>
                </a:lnTo>
                <a:lnTo>
                  <a:pt x="1420" y="1021"/>
                </a:lnTo>
                <a:lnTo>
                  <a:pt x="1420" y="1060"/>
                </a:lnTo>
                <a:lnTo>
                  <a:pt x="1420" y="1073"/>
                </a:lnTo>
                <a:lnTo>
                  <a:pt x="1420" y="1079"/>
                </a:lnTo>
                <a:lnTo>
                  <a:pt x="1420" y="1066"/>
                </a:lnTo>
                <a:lnTo>
                  <a:pt x="1420" y="1073"/>
                </a:lnTo>
                <a:lnTo>
                  <a:pt x="1420" y="1079"/>
                </a:lnTo>
                <a:lnTo>
                  <a:pt x="1426" y="1086"/>
                </a:lnTo>
                <a:lnTo>
                  <a:pt x="1426" y="1079"/>
                </a:lnTo>
                <a:lnTo>
                  <a:pt x="1426" y="1086"/>
                </a:lnTo>
                <a:lnTo>
                  <a:pt x="1426" y="1079"/>
                </a:lnTo>
                <a:lnTo>
                  <a:pt x="1426" y="1086"/>
                </a:lnTo>
                <a:lnTo>
                  <a:pt x="1426" y="1079"/>
                </a:lnTo>
                <a:lnTo>
                  <a:pt x="1433" y="1079"/>
                </a:lnTo>
                <a:lnTo>
                  <a:pt x="1433" y="1086"/>
                </a:lnTo>
                <a:lnTo>
                  <a:pt x="1433" y="1079"/>
                </a:lnTo>
                <a:lnTo>
                  <a:pt x="1433" y="1086"/>
                </a:lnTo>
                <a:lnTo>
                  <a:pt x="1439" y="1086"/>
                </a:lnTo>
                <a:lnTo>
                  <a:pt x="1439" y="1079"/>
                </a:lnTo>
                <a:lnTo>
                  <a:pt x="1439" y="1086"/>
                </a:lnTo>
                <a:lnTo>
                  <a:pt x="1439" y="1079"/>
                </a:lnTo>
                <a:lnTo>
                  <a:pt x="1439" y="1086"/>
                </a:lnTo>
                <a:lnTo>
                  <a:pt x="1439" y="1079"/>
                </a:lnTo>
                <a:lnTo>
                  <a:pt x="1439" y="1086"/>
                </a:lnTo>
                <a:lnTo>
                  <a:pt x="1446" y="1086"/>
                </a:lnTo>
                <a:lnTo>
                  <a:pt x="1446" y="1079"/>
                </a:lnTo>
                <a:lnTo>
                  <a:pt x="1446" y="1086"/>
                </a:lnTo>
                <a:lnTo>
                  <a:pt x="1446" y="1086"/>
                </a:lnTo>
                <a:lnTo>
                  <a:pt x="1446" y="1079"/>
                </a:lnTo>
                <a:lnTo>
                  <a:pt x="1446" y="1086"/>
                </a:lnTo>
                <a:lnTo>
                  <a:pt x="1446" y="1079"/>
                </a:lnTo>
                <a:lnTo>
                  <a:pt x="1446" y="1086"/>
                </a:lnTo>
                <a:lnTo>
                  <a:pt x="1446" y="1079"/>
                </a:lnTo>
                <a:lnTo>
                  <a:pt x="1446" y="1053"/>
                </a:lnTo>
                <a:lnTo>
                  <a:pt x="1446" y="1040"/>
                </a:lnTo>
                <a:lnTo>
                  <a:pt x="1446" y="1066"/>
                </a:lnTo>
                <a:lnTo>
                  <a:pt x="1453" y="1079"/>
                </a:lnTo>
                <a:lnTo>
                  <a:pt x="1453" y="1079"/>
                </a:lnTo>
                <a:lnTo>
                  <a:pt x="1453" y="1079"/>
                </a:lnTo>
                <a:lnTo>
                  <a:pt x="1453" y="1066"/>
                </a:lnTo>
                <a:lnTo>
                  <a:pt x="1453" y="1079"/>
                </a:lnTo>
                <a:lnTo>
                  <a:pt x="1453" y="1079"/>
                </a:lnTo>
                <a:lnTo>
                  <a:pt x="1453" y="1086"/>
                </a:lnTo>
                <a:lnTo>
                  <a:pt x="1459" y="1086"/>
                </a:lnTo>
                <a:lnTo>
                  <a:pt x="1459" y="1079"/>
                </a:lnTo>
                <a:lnTo>
                  <a:pt x="1459" y="1086"/>
                </a:lnTo>
                <a:lnTo>
                  <a:pt x="1466" y="1086"/>
                </a:lnTo>
                <a:lnTo>
                  <a:pt x="1466" y="1079"/>
                </a:lnTo>
                <a:lnTo>
                  <a:pt x="1466" y="1086"/>
                </a:lnTo>
                <a:lnTo>
                  <a:pt x="1466" y="1079"/>
                </a:lnTo>
                <a:lnTo>
                  <a:pt x="1466" y="1086"/>
                </a:lnTo>
                <a:lnTo>
                  <a:pt x="1466" y="1079"/>
                </a:lnTo>
                <a:lnTo>
                  <a:pt x="1466" y="1086"/>
                </a:lnTo>
                <a:lnTo>
                  <a:pt x="1472" y="1086"/>
                </a:lnTo>
                <a:lnTo>
                  <a:pt x="1472" y="1079"/>
                </a:lnTo>
                <a:lnTo>
                  <a:pt x="1472" y="1086"/>
                </a:lnTo>
                <a:lnTo>
                  <a:pt x="1472" y="1079"/>
                </a:lnTo>
                <a:lnTo>
                  <a:pt x="1472" y="1079"/>
                </a:lnTo>
                <a:lnTo>
                  <a:pt x="1479" y="1079"/>
                </a:lnTo>
                <a:lnTo>
                  <a:pt x="1479" y="1079"/>
                </a:lnTo>
                <a:lnTo>
                  <a:pt x="1479" y="1073"/>
                </a:lnTo>
                <a:lnTo>
                  <a:pt x="1479" y="988"/>
                </a:lnTo>
                <a:lnTo>
                  <a:pt x="1479" y="968"/>
                </a:lnTo>
                <a:lnTo>
                  <a:pt x="1479" y="1027"/>
                </a:lnTo>
                <a:lnTo>
                  <a:pt x="1479" y="1053"/>
                </a:lnTo>
                <a:lnTo>
                  <a:pt x="1479" y="1079"/>
                </a:lnTo>
                <a:lnTo>
                  <a:pt x="1479" y="1053"/>
                </a:lnTo>
                <a:lnTo>
                  <a:pt x="1479" y="1040"/>
                </a:lnTo>
                <a:lnTo>
                  <a:pt x="1479" y="1060"/>
                </a:lnTo>
                <a:lnTo>
                  <a:pt x="1479" y="1079"/>
                </a:lnTo>
                <a:lnTo>
                  <a:pt x="1485" y="1079"/>
                </a:lnTo>
                <a:lnTo>
                  <a:pt x="1485" y="1079"/>
                </a:lnTo>
                <a:lnTo>
                  <a:pt x="1485" y="1079"/>
                </a:lnTo>
                <a:lnTo>
                  <a:pt x="1485" y="1086"/>
                </a:lnTo>
                <a:lnTo>
                  <a:pt x="1485" y="1079"/>
                </a:lnTo>
                <a:lnTo>
                  <a:pt x="1485" y="1086"/>
                </a:lnTo>
                <a:lnTo>
                  <a:pt x="1492" y="1079"/>
                </a:lnTo>
                <a:lnTo>
                  <a:pt x="1492" y="1086"/>
                </a:lnTo>
                <a:lnTo>
                  <a:pt x="1492" y="1079"/>
                </a:lnTo>
                <a:lnTo>
                  <a:pt x="1492" y="1086"/>
                </a:lnTo>
                <a:lnTo>
                  <a:pt x="1492" y="1086"/>
                </a:lnTo>
                <a:lnTo>
                  <a:pt x="1492" y="1079"/>
                </a:lnTo>
                <a:lnTo>
                  <a:pt x="1492" y="1086"/>
                </a:lnTo>
                <a:lnTo>
                  <a:pt x="1492" y="1079"/>
                </a:lnTo>
                <a:lnTo>
                  <a:pt x="1492" y="1086"/>
                </a:lnTo>
                <a:lnTo>
                  <a:pt x="1492" y="1079"/>
                </a:lnTo>
                <a:lnTo>
                  <a:pt x="1498" y="1086"/>
                </a:lnTo>
                <a:lnTo>
                  <a:pt x="1498" y="1079"/>
                </a:lnTo>
                <a:lnTo>
                  <a:pt x="1498" y="1086"/>
                </a:lnTo>
                <a:lnTo>
                  <a:pt x="1498" y="1079"/>
                </a:lnTo>
                <a:lnTo>
                  <a:pt x="1505" y="1079"/>
                </a:lnTo>
                <a:lnTo>
                  <a:pt x="1505" y="1079"/>
                </a:lnTo>
                <a:lnTo>
                  <a:pt x="1505" y="1079"/>
                </a:lnTo>
                <a:lnTo>
                  <a:pt x="1505" y="1086"/>
                </a:lnTo>
                <a:lnTo>
                  <a:pt x="1505" y="1079"/>
                </a:lnTo>
                <a:lnTo>
                  <a:pt x="1505" y="1086"/>
                </a:lnTo>
                <a:lnTo>
                  <a:pt x="1505" y="1079"/>
                </a:lnTo>
                <a:lnTo>
                  <a:pt x="1505" y="1086"/>
                </a:lnTo>
                <a:lnTo>
                  <a:pt x="1511" y="1086"/>
                </a:lnTo>
                <a:lnTo>
                  <a:pt x="1511" y="1079"/>
                </a:lnTo>
                <a:lnTo>
                  <a:pt x="1511" y="1086"/>
                </a:lnTo>
                <a:lnTo>
                  <a:pt x="1511" y="1079"/>
                </a:lnTo>
                <a:lnTo>
                  <a:pt x="1511" y="1086"/>
                </a:lnTo>
                <a:lnTo>
                  <a:pt x="1511" y="1079"/>
                </a:lnTo>
                <a:lnTo>
                  <a:pt x="1511" y="1086"/>
                </a:lnTo>
                <a:lnTo>
                  <a:pt x="1518" y="1086"/>
                </a:lnTo>
                <a:lnTo>
                  <a:pt x="1518" y="1079"/>
                </a:lnTo>
                <a:lnTo>
                  <a:pt x="1518" y="1086"/>
                </a:lnTo>
                <a:lnTo>
                  <a:pt x="1518" y="1079"/>
                </a:lnTo>
                <a:lnTo>
                  <a:pt x="1518" y="1086"/>
                </a:lnTo>
                <a:lnTo>
                  <a:pt x="1518" y="1086"/>
                </a:lnTo>
                <a:lnTo>
                  <a:pt x="1518" y="1079"/>
                </a:lnTo>
                <a:lnTo>
                  <a:pt x="1518" y="1086"/>
                </a:lnTo>
                <a:lnTo>
                  <a:pt x="1518" y="1079"/>
                </a:lnTo>
                <a:lnTo>
                  <a:pt x="1518" y="1086"/>
                </a:lnTo>
                <a:lnTo>
                  <a:pt x="1525" y="1086"/>
                </a:lnTo>
                <a:lnTo>
                  <a:pt x="1525" y="1079"/>
                </a:lnTo>
                <a:lnTo>
                  <a:pt x="1525" y="1079"/>
                </a:lnTo>
                <a:lnTo>
                  <a:pt x="1525" y="1079"/>
                </a:lnTo>
                <a:lnTo>
                  <a:pt x="1525" y="1079"/>
                </a:lnTo>
                <a:lnTo>
                  <a:pt x="1525" y="1079"/>
                </a:lnTo>
                <a:lnTo>
                  <a:pt x="1531" y="1079"/>
                </a:lnTo>
                <a:lnTo>
                  <a:pt x="1531" y="1079"/>
                </a:lnTo>
                <a:lnTo>
                  <a:pt x="1531" y="1079"/>
                </a:lnTo>
                <a:lnTo>
                  <a:pt x="1531" y="1086"/>
                </a:lnTo>
                <a:lnTo>
                  <a:pt x="1531" y="1079"/>
                </a:lnTo>
                <a:lnTo>
                  <a:pt x="1531" y="1086"/>
                </a:lnTo>
                <a:lnTo>
                  <a:pt x="1531" y="1079"/>
                </a:lnTo>
                <a:lnTo>
                  <a:pt x="1538" y="1079"/>
                </a:lnTo>
                <a:lnTo>
                  <a:pt x="1538" y="1086"/>
                </a:lnTo>
                <a:lnTo>
                  <a:pt x="1538" y="1079"/>
                </a:lnTo>
                <a:lnTo>
                  <a:pt x="1538" y="1086"/>
                </a:lnTo>
                <a:lnTo>
                  <a:pt x="1538" y="1079"/>
                </a:lnTo>
                <a:lnTo>
                  <a:pt x="1538" y="1086"/>
                </a:lnTo>
                <a:lnTo>
                  <a:pt x="1538" y="1086"/>
                </a:lnTo>
                <a:lnTo>
                  <a:pt x="1538" y="1079"/>
                </a:lnTo>
                <a:lnTo>
                  <a:pt x="1544" y="1086"/>
                </a:lnTo>
                <a:lnTo>
                  <a:pt x="1544" y="1079"/>
                </a:lnTo>
                <a:lnTo>
                  <a:pt x="1544" y="1086"/>
                </a:lnTo>
                <a:lnTo>
                  <a:pt x="1544" y="1079"/>
                </a:lnTo>
                <a:lnTo>
                  <a:pt x="1544" y="1086"/>
                </a:lnTo>
                <a:lnTo>
                  <a:pt x="1544" y="1079"/>
                </a:lnTo>
                <a:lnTo>
                  <a:pt x="1544" y="1086"/>
                </a:lnTo>
                <a:lnTo>
                  <a:pt x="1551" y="1086"/>
                </a:lnTo>
                <a:lnTo>
                  <a:pt x="1551" y="1079"/>
                </a:lnTo>
                <a:lnTo>
                  <a:pt x="1551" y="1086"/>
                </a:lnTo>
                <a:lnTo>
                  <a:pt x="1551" y="1079"/>
                </a:lnTo>
                <a:lnTo>
                  <a:pt x="1557" y="1079"/>
                </a:lnTo>
                <a:lnTo>
                  <a:pt x="1557" y="1086"/>
                </a:lnTo>
                <a:lnTo>
                  <a:pt x="1557" y="1079"/>
                </a:lnTo>
                <a:lnTo>
                  <a:pt x="1557" y="1086"/>
                </a:lnTo>
                <a:lnTo>
                  <a:pt x="1557" y="1079"/>
                </a:lnTo>
                <a:lnTo>
                  <a:pt x="1557" y="1086"/>
                </a:lnTo>
                <a:lnTo>
                  <a:pt x="1557" y="1079"/>
                </a:lnTo>
                <a:lnTo>
                  <a:pt x="1564" y="1086"/>
                </a:lnTo>
                <a:lnTo>
                  <a:pt x="1564" y="1079"/>
                </a:lnTo>
                <a:lnTo>
                  <a:pt x="1564" y="1086"/>
                </a:lnTo>
                <a:lnTo>
                  <a:pt x="1564" y="1079"/>
                </a:lnTo>
                <a:lnTo>
                  <a:pt x="1564" y="1086"/>
                </a:lnTo>
                <a:lnTo>
                  <a:pt x="1564" y="1079"/>
                </a:lnTo>
                <a:lnTo>
                  <a:pt x="1564" y="1086"/>
                </a:lnTo>
                <a:lnTo>
                  <a:pt x="1570" y="1086"/>
                </a:lnTo>
                <a:lnTo>
                  <a:pt x="1570" y="1079"/>
                </a:lnTo>
                <a:lnTo>
                  <a:pt x="1570" y="1086"/>
                </a:lnTo>
                <a:lnTo>
                  <a:pt x="1570" y="1079"/>
                </a:lnTo>
                <a:lnTo>
                  <a:pt x="1570" y="1086"/>
                </a:lnTo>
                <a:lnTo>
                  <a:pt x="1577" y="1079"/>
                </a:lnTo>
                <a:lnTo>
                  <a:pt x="1577" y="1086"/>
                </a:lnTo>
                <a:lnTo>
                  <a:pt x="1577" y="1079"/>
                </a:lnTo>
                <a:lnTo>
                  <a:pt x="1577" y="1086"/>
                </a:lnTo>
                <a:lnTo>
                  <a:pt x="1577" y="1079"/>
                </a:lnTo>
                <a:lnTo>
                  <a:pt x="1577" y="1086"/>
                </a:lnTo>
                <a:lnTo>
                  <a:pt x="1577" y="1079"/>
                </a:lnTo>
                <a:lnTo>
                  <a:pt x="1583" y="1079"/>
                </a:lnTo>
                <a:lnTo>
                  <a:pt x="1583" y="1079"/>
                </a:lnTo>
                <a:lnTo>
                  <a:pt x="1583" y="1021"/>
                </a:lnTo>
                <a:lnTo>
                  <a:pt x="1583" y="994"/>
                </a:lnTo>
                <a:lnTo>
                  <a:pt x="1583" y="975"/>
                </a:lnTo>
                <a:lnTo>
                  <a:pt x="1583" y="1007"/>
                </a:lnTo>
                <a:lnTo>
                  <a:pt x="1583" y="1073"/>
                </a:lnTo>
                <a:lnTo>
                  <a:pt x="1590" y="1066"/>
                </a:lnTo>
                <a:lnTo>
                  <a:pt x="1590" y="1040"/>
                </a:lnTo>
                <a:lnTo>
                  <a:pt x="1590" y="1034"/>
                </a:lnTo>
                <a:lnTo>
                  <a:pt x="1590" y="1073"/>
                </a:lnTo>
                <a:lnTo>
                  <a:pt x="1590" y="1079"/>
                </a:lnTo>
                <a:lnTo>
                  <a:pt x="1590" y="1073"/>
                </a:lnTo>
                <a:lnTo>
                  <a:pt x="1590" y="1079"/>
                </a:lnTo>
                <a:lnTo>
                  <a:pt x="1590" y="1079"/>
                </a:lnTo>
                <a:lnTo>
                  <a:pt x="1590" y="1086"/>
                </a:lnTo>
                <a:lnTo>
                  <a:pt x="1590" y="1079"/>
                </a:lnTo>
                <a:lnTo>
                  <a:pt x="1590" y="1086"/>
                </a:lnTo>
                <a:lnTo>
                  <a:pt x="1590" y="1086"/>
                </a:lnTo>
                <a:lnTo>
                  <a:pt x="1590" y="1079"/>
                </a:lnTo>
                <a:lnTo>
                  <a:pt x="1590" y="1086"/>
                </a:lnTo>
                <a:lnTo>
                  <a:pt x="1590" y="1079"/>
                </a:lnTo>
                <a:lnTo>
                  <a:pt x="1596" y="1079"/>
                </a:lnTo>
                <a:lnTo>
                  <a:pt x="1596" y="1086"/>
                </a:lnTo>
                <a:lnTo>
                  <a:pt x="1596" y="1079"/>
                </a:lnTo>
                <a:lnTo>
                  <a:pt x="1596" y="1086"/>
                </a:lnTo>
                <a:lnTo>
                  <a:pt x="1596" y="1079"/>
                </a:lnTo>
                <a:lnTo>
                  <a:pt x="1596" y="1086"/>
                </a:lnTo>
                <a:lnTo>
                  <a:pt x="1596" y="1079"/>
                </a:lnTo>
                <a:lnTo>
                  <a:pt x="1603" y="1086"/>
                </a:lnTo>
                <a:lnTo>
                  <a:pt x="1603" y="1079"/>
                </a:lnTo>
                <a:lnTo>
                  <a:pt x="1603" y="1086"/>
                </a:lnTo>
                <a:lnTo>
                  <a:pt x="1603" y="1079"/>
                </a:lnTo>
                <a:lnTo>
                  <a:pt x="1603" y="1086"/>
                </a:lnTo>
                <a:lnTo>
                  <a:pt x="1603" y="1079"/>
                </a:lnTo>
                <a:lnTo>
                  <a:pt x="1603" y="1086"/>
                </a:lnTo>
                <a:lnTo>
                  <a:pt x="1603" y="1079"/>
                </a:lnTo>
                <a:lnTo>
                  <a:pt x="1603" y="1086"/>
                </a:lnTo>
                <a:lnTo>
                  <a:pt x="1603" y="1079"/>
                </a:lnTo>
                <a:lnTo>
                  <a:pt x="1610" y="1079"/>
                </a:lnTo>
                <a:lnTo>
                  <a:pt x="1610" y="1079"/>
                </a:lnTo>
                <a:lnTo>
                  <a:pt x="1610" y="1079"/>
                </a:lnTo>
                <a:lnTo>
                  <a:pt x="1610" y="1079"/>
                </a:lnTo>
                <a:lnTo>
                  <a:pt x="1610" y="1079"/>
                </a:lnTo>
                <a:lnTo>
                  <a:pt x="1610" y="1079"/>
                </a:lnTo>
                <a:lnTo>
                  <a:pt x="1610" y="1079"/>
                </a:lnTo>
                <a:lnTo>
                  <a:pt x="1610" y="1073"/>
                </a:lnTo>
                <a:lnTo>
                  <a:pt x="1610" y="1034"/>
                </a:lnTo>
                <a:lnTo>
                  <a:pt x="1610" y="1021"/>
                </a:lnTo>
                <a:lnTo>
                  <a:pt x="1610" y="1073"/>
                </a:lnTo>
                <a:lnTo>
                  <a:pt x="1610" y="1079"/>
                </a:lnTo>
                <a:lnTo>
                  <a:pt x="1610" y="1060"/>
                </a:lnTo>
                <a:lnTo>
                  <a:pt x="1610" y="1047"/>
                </a:lnTo>
                <a:lnTo>
                  <a:pt x="1610" y="1053"/>
                </a:lnTo>
                <a:lnTo>
                  <a:pt x="1616" y="1060"/>
                </a:lnTo>
                <a:lnTo>
                  <a:pt x="1616" y="1073"/>
                </a:lnTo>
                <a:lnTo>
                  <a:pt x="1616" y="1066"/>
                </a:lnTo>
                <a:lnTo>
                  <a:pt x="1616" y="1060"/>
                </a:lnTo>
                <a:lnTo>
                  <a:pt x="1616" y="1066"/>
                </a:lnTo>
                <a:lnTo>
                  <a:pt x="1616" y="1079"/>
                </a:lnTo>
                <a:lnTo>
                  <a:pt x="1616" y="1079"/>
                </a:lnTo>
                <a:lnTo>
                  <a:pt x="1616" y="1086"/>
                </a:lnTo>
                <a:lnTo>
                  <a:pt x="1623" y="1086"/>
                </a:lnTo>
                <a:lnTo>
                  <a:pt x="1623" y="1079"/>
                </a:lnTo>
                <a:lnTo>
                  <a:pt x="1623" y="1086"/>
                </a:lnTo>
                <a:lnTo>
                  <a:pt x="1623" y="1079"/>
                </a:lnTo>
                <a:lnTo>
                  <a:pt x="1623" y="1086"/>
                </a:lnTo>
                <a:lnTo>
                  <a:pt x="1623" y="1079"/>
                </a:lnTo>
                <a:lnTo>
                  <a:pt x="1629" y="1086"/>
                </a:lnTo>
                <a:lnTo>
                  <a:pt x="1629" y="1079"/>
                </a:lnTo>
                <a:lnTo>
                  <a:pt x="1629" y="1086"/>
                </a:lnTo>
                <a:lnTo>
                  <a:pt x="1629" y="1079"/>
                </a:lnTo>
                <a:lnTo>
                  <a:pt x="1629" y="1086"/>
                </a:lnTo>
                <a:lnTo>
                  <a:pt x="1629" y="1079"/>
                </a:lnTo>
                <a:lnTo>
                  <a:pt x="1629" y="1086"/>
                </a:lnTo>
                <a:lnTo>
                  <a:pt x="1636" y="1086"/>
                </a:lnTo>
                <a:lnTo>
                  <a:pt x="1636" y="1079"/>
                </a:lnTo>
                <a:lnTo>
                  <a:pt x="1636" y="1086"/>
                </a:lnTo>
                <a:lnTo>
                  <a:pt x="1636" y="1079"/>
                </a:lnTo>
                <a:lnTo>
                  <a:pt x="1636" y="1086"/>
                </a:lnTo>
                <a:lnTo>
                  <a:pt x="1636" y="1086"/>
                </a:lnTo>
                <a:lnTo>
                  <a:pt x="1636" y="1079"/>
                </a:lnTo>
                <a:lnTo>
                  <a:pt x="1636" y="1086"/>
                </a:lnTo>
                <a:lnTo>
                  <a:pt x="1642" y="1086"/>
                </a:lnTo>
                <a:lnTo>
                  <a:pt x="1649" y="1086"/>
                </a:lnTo>
                <a:lnTo>
                  <a:pt x="1649" y="1079"/>
                </a:lnTo>
                <a:lnTo>
                  <a:pt x="1649" y="1086"/>
                </a:lnTo>
                <a:lnTo>
                  <a:pt x="1649" y="1079"/>
                </a:lnTo>
                <a:lnTo>
                  <a:pt x="1649" y="1086"/>
                </a:lnTo>
                <a:lnTo>
                  <a:pt x="1649" y="1079"/>
                </a:lnTo>
                <a:lnTo>
                  <a:pt x="1649" y="1086"/>
                </a:lnTo>
                <a:lnTo>
                  <a:pt x="1655" y="1086"/>
                </a:lnTo>
                <a:lnTo>
                  <a:pt x="1662" y="1079"/>
                </a:lnTo>
                <a:lnTo>
                  <a:pt x="1662" y="1086"/>
                </a:lnTo>
                <a:lnTo>
                  <a:pt x="1662" y="1079"/>
                </a:lnTo>
                <a:lnTo>
                  <a:pt x="1662" y="1086"/>
                </a:lnTo>
                <a:lnTo>
                  <a:pt x="1662" y="1086"/>
                </a:lnTo>
                <a:lnTo>
                  <a:pt x="1662" y="1079"/>
                </a:lnTo>
                <a:lnTo>
                  <a:pt x="1662" y="1086"/>
                </a:lnTo>
                <a:lnTo>
                  <a:pt x="1662" y="1079"/>
                </a:lnTo>
                <a:lnTo>
                  <a:pt x="1662" y="1086"/>
                </a:lnTo>
                <a:lnTo>
                  <a:pt x="1662" y="1079"/>
                </a:lnTo>
                <a:lnTo>
                  <a:pt x="1662" y="1086"/>
                </a:lnTo>
                <a:lnTo>
                  <a:pt x="1668" y="1079"/>
                </a:lnTo>
                <a:lnTo>
                  <a:pt x="1668" y="1086"/>
                </a:lnTo>
                <a:lnTo>
                  <a:pt x="1668" y="1079"/>
                </a:lnTo>
                <a:lnTo>
                  <a:pt x="1668" y="1086"/>
                </a:lnTo>
                <a:lnTo>
                  <a:pt x="1675" y="1086"/>
                </a:lnTo>
                <a:lnTo>
                  <a:pt x="1682" y="1086"/>
                </a:lnTo>
                <a:lnTo>
                  <a:pt x="1682" y="1079"/>
                </a:lnTo>
                <a:lnTo>
                  <a:pt x="1682" y="1079"/>
                </a:lnTo>
                <a:lnTo>
                  <a:pt x="1682" y="1086"/>
                </a:lnTo>
                <a:lnTo>
                  <a:pt x="1682" y="1079"/>
                </a:lnTo>
                <a:lnTo>
                  <a:pt x="1682" y="1086"/>
                </a:lnTo>
                <a:lnTo>
                  <a:pt x="1688" y="1079"/>
                </a:lnTo>
                <a:lnTo>
                  <a:pt x="1688" y="1086"/>
                </a:lnTo>
                <a:lnTo>
                  <a:pt x="1688" y="1079"/>
                </a:lnTo>
                <a:lnTo>
                  <a:pt x="1688" y="1086"/>
                </a:lnTo>
                <a:lnTo>
                  <a:pt x="1688" y="1079"/>
                </a:lnTo>
                <a:lnTo>
                  <a:pt x="1688" y="1086"/>
                </a:lnTo>
                <a:lnTo>
                  <a:pt x="1688" y="1079"/>
                </a:lnTo>
                <a:lnTo>
                  <a:pt x="1695" y="1086"/>
                </a:lnTo>
                <a:lnTo>
                  <a:pt x="1695" y="1079"/>
                </a:lnTo>
                <a:lnTo>
                  <a:pt x="1695" y="1086"/>
                </a:lnTo>
                <a:lnTo>
                  <a:pt x="1695" y="1079"/>
                </a:lnTo>
                <a:lnTo>
                  <a:pt x="1701" y="1079"/>
                </a:lnTo>
                <a:lnTo>
                  <a:pt x="1701" y="1086"/>
                </a:lnTo>
                <a:lnTo>
                  <a:pt x="1701" y="1079"/>
                </a:lnTo>
                <a:lnTo>
                  <a:pt x="1701" y="1086"/>
                </a:lnTo>
                <a:lnTo>
                  <a:pt x="1701" y="1079"/>
                </a:lnTo>
                <a:lnTo>
                  <a:pt x="1708" y="1086"/>
                </a:lnTo>
                <a:lnTo>
                  <a:pt x="1708" y="1079"/>
                </a:lnTo>
                <a:lnTo>
                  <a:pt x="1708" y="1086"/>
                </a:lnTo>
                <a:lnTo>
                  <a:pt x="1708" y="1079"/>
                </a:lnTo>
                <a:lnTo>
                  <a:pt x="1708" y="1086"/>
                </a:lnTo>
                <a:lnTo>
                  <a:pt x="1708" y="1079"/>
                </a:lnTo>
                <a:lnTo>
                  <a:pt x="1708" y="1079"/>
                </a:lnTo>
                <a:lnTo>
                  <a:pt x="1708" y="1086"/>
                </a:lnTo>
                <a:lnTo>
                  <a:pt x="1708" y="1079"/>
                </a:lnTo>
                <a:lnTo>
                  <a:pt x="1708" y="1086"/>
                </a:lnTo>
                <a:lnTo>
                  <a:pt x="1714" y="1086"/>
                </a:lnTo>
                <a:lnTo>
                  <a:pt x="1714" y="1079"/>
                </a:lnTo>
                <a:lnTo>
                  <a:pt x="1714" y="1073"/>
                </a:lnTo>
                <a:lnTo>
                  <a:pt x="1714" y="1053"/>
                </a:lnTo>
                <a:lnTo>
                  <a:pt x="1714" y="929"/>
                </a:lnTo>
                <a:lnTo>
                  <a:pt x="1714" y="909"/>
                </a:lnTo>
                <a:lnTo>
                  <a:pt x="1714" y="1034"/>
                </a:lnTo>
                <a:lnTo>
                  <a:pt x="1714" y="1066"/>
                </a:lnTo>
                <a:lnTo>
                  <a:pt x="1714" y="1047"/>
                </a:lnTo>
                <a:lnTo>
                  <a:pt x="1714" y="1007"/>
                </a:lnTo>
                <a:lnTo>
                  <a:pt x="1714" y="1034"/>
                </a:lnTo>
                <a:lnTo>
                  <a:pt x="1721" y="1053"/>
                </a:lnTo>
                <a:lnTo>
                  <a:pt x="1721" y="1079"/>
                </a:lnTo>
                <a:lnTo>
                  <a:pt x="1721" y="1079"/>
                </a:lnTo>
                <a:lnTo>
                  <a:pt x="1721" y="1060"/>
                </a:lnTo>
                <a:lnTo>
                  <a:pt x="1721" y="1079"/>
                </a:lnTo>
                <a:lnTo>
                  <a:pt x="1721" y="1086"/>
                </a:lnTo>
                <a:lnTo>
                  <a:pt x="1727" y="1086"/>
                </a:lnTo>
                <a:lnTo>
                  <a:pt x="1727" y="1079"/>
                </a:lnTo>
                <a:lnTo>
                  <a:pt x="1727" y="1086"/>
                </a:lnTo>
                <a:lnTo>
                  <a:pt x="1727" y="1079"/>
                </a:lnTo>
                <a:lnTo>
                  <a:pt x="1727" y="1086"/>
                </a:lnTo>
                <a:lnTo>
                  <a:pt x="1727" y="1079"/>
                </a:lnTo>
                <a:lnTo>
                  <a:pt x="1727" y="1086"/>
                </a:lnTo>
                <a:lnTo>
                  <a:pt x="1734" y="1079"/>
                </a:lnTo>
                <a:lnTo>
                  <a:pt x="1734" y="1086"/>
                </a:lnTo>
                <a:lnTo>
                  <a:pt x="1734" y="1079"/>
                </a:lnTo>
                <a:lnTo>
                  <a:pt x="1734" y="1086"/>
                </a:lnTo>
                <a:lnTo>
                  <a:pt x="1734" y="1079"/>
                </a:lnTo>
                <a:lnTo>
                  <a:pt x="1734" y="1086"/>
                </a:lnTo>
                <a:lnTo>
                  <a:pt x="1734" y="1086"/>
                </a:lnTo>
                <a:lnTo>
                  <a:pt x="1734" y="1079"/>
                </a:lnTo>
                <a:lnTo>
                  <a:pt x="1734" y="1086"/>
                </a:lnTo>
                <a:lnTo>
                  <a:pt x="1734" y="1079"/>
                </a:lnTo>
                <a:lnTo>
                  <a:pt x="1734" y="1086"/>
                </a:lnTo>
                <a:lnTo>
                  <a:pt x="1740" y="1086"/>
                </a:lnTo>
                <a:lnTo>
                  <a:pt x="1740" y="1079"/>
                </a:lnTo>
                <a:lnTo>
                  <a:pt x="1740" y="1086"/>
                </a:lnTo>
                <a:lnTo>
                  <a:pt x="1740" y="1079"/>
                </a:lnTo>
                <a:lnTo>
                  <a:pt x="1747" y="1079"/>
                </a:lnTo>
                <a:lnTo>
                  <a:pt x="1747" y="1060"/>
                </a:lnTo>
                <a:lnTo>
                  <a:pt x="1747" y="1053"/>
                </a:lnTo>
                <a:lnTo>
                  <a:pt x="1747" y="1034"/>
                </a:lnTo>
                <a:lnTo>
                  <a:pt x="1747" y="1053"/>
                </a:lnTo>
                <a:lnTo>
                  <a:pt x="1747" y="1079"/>
                </a:lnTo>
                <a:lnTo>
                  <a:pt x="1747" y="1079"/>
                </a:lnTo>
                <a:lnTo>
                  <a:pt x="1747" y="1060"/>
                </a:lnTo>
                <a:lnTo>
                  <a:pt x="1747" y="1079"/>
                </a:lnTo>
                <a:lnTo>
                  <a:pt x="1753" y="1079"/>
                </a:lnTo>
                <a:lnTo>
                  <a:pt x="1753" y="1079"/>
                </a:lnTo>
                <a:lnTo>
                  <a:pt x="1753" y="1086"/>
                </a:lnTo>
                <a:lnTo>
                  <a:pt x="1753" y="1079"/>
                </a:lnTo>
                <a:lnTo>
                  <a:pt x="1753" y="1086"/>
                </a:lnTo>
                <a:lnTo>
                  <a:pt x="1753" y="1079"/>
                </a:lnTo>
                <a:lnTo>
                  <a:pt x="1760" y="1079"/>
                </a:lnTo>
                <a:lnTo>
                  <a:pt x="1760" y="1086"/>
                </a:lnTo>
                <a:lnTo>
                  <a:pt x="1760" y="1079"/>
                </a:lnTo>
                <a:lnTo>
                  <a:pt x="1760" y="1086"/>
                </a:lnTo>
                <a:lnTo>
                  <a:pt x="1760" y="1079"/>
                </a:lnTo>
                <a:lnTo>
                  <a:pt x="1760" y="1086"/>
                </a:lnTo>
                <a:lnTo>
                  <a:pt x="1760" y="1079"/>
                </a:lnTo>
                <a:lnTo>
                  <a:pt x="1760" y="1086"/>
                </a:lnTo>
                <a:lnTo>
                  <a:pt x="1760" y="1079"/>
                </a:lnTo>
                <a:lnTo>
                  <a:pt x="1760" y="1086"/>
                </a:lnTo>
                <a:lnTo>
                  <a:pt x="1760" y="1086"/>
                </a:lnTo>
                <a:lnTo>
                  <a:pt x="1760" y="1079"/>
                </a:lnTo>
                <a:lnTo>
                  <a:pt x="1760" y="1086"/>
                </a:lnTo>
                <a:lnTo>
                  <a:pt x="1767" y="1086"/>
                </a:lnTo>
                <a:lnTo>
                  <a:pt x="1767" y="1079"/>
                </a:lnTo>
                <a:lnTo>
                  <a:pt x="1767" y="1086"/>
                </a:lnTo>
                <a:lnTo>
                  <a:pt x="1767" y="1079"/>
                </a:lnTo>
                <a:lnTo>
                  <a:pt x="1767" y="1086"/>
                </a:lnTo>
                <a:lnTo>
                  <a:pt x="1767" y="1079"/>
                </a:lnTo>
                <a:lnTo>
                  <a:pt x="1767" y="1086"/>
                </a:lnTo>
                <a:lnTo>
                  <a:pt x="1773" y="1086"/>
                </a:lnTo>
                <a:lnTo>
                  <a:pt x="1773" y="1079"/>
                </a:lnTo>
                <a:lnTo>
                  <a:pt x="1773" y="1086"/>
                </a:lnTo>
                <a:lnTo>
                  <a:pt x="1773" y="1079"/>
                </a:lnTo>
                <a:lnTo>
                  <a:pt x="1773" y="1086"/>
                </a:lnTo>
                <a:lnTo>
                  <a:pt x="1773" y="1079"/>
                </a:lnTo>
                <a:lnTo>
                  <a:pt x="1780" y="1086"/>
                </a:lnTo>
                <a:lnTo>
                  <a:pt x="1780" y="1086"/>
                </a:lnTo>
                <a:lnTo>
                  <a:pt x="1780" y="1079"/>
                </a:lnTo>
                <a:lnTo>
                  <a:pt x="1780" y="1086"/>
                </a:lnTo>
                <a:lnTo>
                  <a:pt x="1786" y="1079"/>
                </a:lnTo>
                <a:lnTo>
                  <a:pt x="1786" y="1086"/>
                </a:lnTo>
                <a:lnTo>
                  <a:pt x="1786" y="1079"/>
                </a:lnTo>
                <a:lnTo>
                  <a:pt x="1786" y="1086"/>
                </a:lnTo>
                <a:lnTo>
                  <a:pt x="1786" y="1079"/>
                </a:lnTo>
                <a:lnTo>
                  <a:pt x="1786" y="1086"/>
                </a:lnTo>
                <a:lnTo>
                  <a:pt x="1786" y="1079"/>
                </a:lnTo>
                <a:lnTo>
                  <a:pt x="1786" y="1014"/>
                </a:lnTo>
                <a:lnTo>
                  <a:pt x="1793" y="968"/>
                </a:lnTo>
                <a:lnTo>
                  <a:pt x="1793" y="785"/>
                </a:lnTo>
                <a:lnTo>
                  <a:pt x="1793" y="772"/>
                </a:lnTo>
                <a:lnTo>
                  <a:pt x="1793" y="1014"/>
                </a:lnTo>
                <a:lnTo>
                  <a:pt x="1793" y="1053"/>
                </a:lnTo>
                <a:lnTo>
                  <a:pt x="1793" y="968"/>
                </a:lnTo>
                <a:lnTo>
                  <a:pt x="1793" y="935"/>
                </a:lnTo>
                <a:lnTo>
                  <a:pt x="1793" y="994"/>
                </a:lnTo>
                <a:lnTo>
                  <a:pt x="1793" y="1034"/>
                </a:lnTo>
                <a:lnTo>
                  <a:pt x="1793" y="1073"/>
                </a:lnTo>
                <a:lnTo>
                  <a:pt x="1793" y="1053"/>
                </a:lnTo>
                <a:lnTo>
                  <a:pt x="1793" y="1034"/>
                </a:lnTo>
                <a:lnTo>
                  <a:pt x="1793" y="1047"/>
                </a:lnTo>
                <a:lnTo>
                  <a:pt x="1793" y="1079"/>
                </a:lnTo>
                <a:lnTo>
                  <a:pt x="1799" y="1086"/>
                </a:lnTo>
                <a:lnTo>
                  <a:pt x="1799" y="1079"/>
                </a:lnTo>
                <a:lnTo>
                  <a:pt x="1799" y="1079"/>
                </a:lnTo>
                <a:lnTo>
                  <a:pt x="1799" y="1079"/>
                </a:lnTo>
                <a:lnTo>
                  <a:pt x="1799" y="1086"/>
                </a:lnTo>
                <a:lnTo>
                  <a:pt x="1799" y="1079"/>
                </a:lnTo>
                <a:lnTo>
                  <a:pt x="1806" y="1079"/>
                </a:lnTo>
                <a:lnTo>
                  <a:pt x="1806" y="1086"/>
                </a:lnTo>
                <a:lnTo>
                  <a:pt x="1806" y="1079"/>
                </a:lnTo>
                <a:lnTo>
                  <a:pt x="1806" y="1086"/>
                </a:lnTo>
                <a:lnTo>
                  <a:pt x="1806" y="1079"/>
                </a:lnTo>
                <a:lnTo>
                  <a:pt x="1806" y="1086"/>
                </a:lnTo>
                <a:lnTo>
                  <a:pt x="1806" y="1086"/>
                </a:lnTo>
                <a:lnTo>
                  <a:pt x="1812" y="1086"/>
                </a:lnTo>
                <a:lnTo>
                  <a:pt x="1812" y="1079"/>
                </a:lnTo>
                <a:lnTo>
                  <a:pt x="1812" y="1086"/>
                </a:lnTo>
                <a:lnTo>
                  <a:pt x="1812" y="1079"/>
                </a:lnTo>
                <a:lnTo>
                  <a:pt x="1812" y="1086"/>
                </a:lnTo>
                <a:lnTo>
                  <a:pt x="1812" y="1079"/>
                </a:lnTo>
                <a:lnTo>
                  <a:pt x="1812" y="1086"/>
                </a:lnTo>
                <a:lnTo>
                  <a:pt x="1819" y="1086"/>
                </a:lnTo>
                <a:lnTo>
                  <a:pt x="1819" y="1079"/>
                </a:lnTo>
                <a:lnTo>
                  <a:pt x="1819" y="1086"/>
                </a:lnTo>
                <a:lnTo>
                  <a:pt x="1825" y="1086"/>
                </a:lnTo>
                <a:lnTo>
                  <a:pt x="1832" y="1086"/>
                </a:lnTo>
                <a:lnTo>
                  <a:pt x="1832" y="1079"/>
                </a:lnTo>
                <a:lnTo>
                  <a:pt x="1832" y="1086"/>
                </a:lnTo>
                <a:lnTo>
                  <a:pt x="1832" y="1079"/>
                </a:lnTo>
                <a:lnTo>
                  <a:pt x="1832" y="1086"/>
                </a:lnTo>
                <a:lnTo>
                  <a:pt x="1832" y="1086"/>
                </a:lnTo>
                <a:lnTo>
                  <a:pt x="1832" y="1079"/>
                </a:lnTo>
                <a:lnTo>
                  <a:pt x="1839" y="1079"/>
                </a:lnTo>
                <a:lnTo>
                  <a:pt x="1839" y="1086"/>
                </a:lnTo>
                <a:lnTo>
                  <a:pt x="1839" y="1079"/>
                </a:lnTo>
                <a:lnTo>
                  <a:pt x="1839" y="1086"/>
                </a:lnTo>
                <a:lnTo>
                  <a:pt x="1845" y="1086"/>
                </a:lnTo>
                <a:lnTo>
                  <a:pt x="1845" y="1079"/>
                </a:lnTo>
                <a:lnTo>
                  <a:pt x="1845" y="1086"/>
                </a:lnTo>
                <a:lnTo>
                  <a:pt x="1845" y="1079"/>
                </a:lnTo>
                <a:lnTo>
                  <a:pt x="1852" y="1079"/>
                </a:lnTo>
                <a:lnTo>
                  <a:pt x="1852" y="1086"/>
                </a:lnTo>
                <a:lnTo>
                  <a:pt x="1852" y="1079"/>
                </a:lnTo>
                <a:lnTo>
                  <a:pt x="1852" y="1079"/>
                </a:lnTo>
                <a:lnTo>
                  <a:pt x="1852" y="1079"/>
                </a:lnTo>
                <a:lnTo>
                  <a:pt x="1852" y="1086"/>
                </a:lnTo>
                <a:lnTo>
                  <a:pt x="1852" y="1079"/>
                </a:lnTo>
                <a:lnTo>
                  <a:pt x="1852" y="1086"/>
                </a:lnTo>
                <a:lnTo>
                  <a:pt x="1852" y="1079"/>
                </a:lnTo>
                <a:lnTo>
                  <a:pt x="1852" y="1086"/>
                </a:lnTo>
                <a:lnTo>
                  <a:pt x="1852" y="1079"/>
                </a:lnTo>
                <a:lnTo>
                  <a:pt x="1852" y="1086"/>
                </a:lnTo>
                <a:lnTo>
                  <a:pt x="1858" y="1079"/>
                </a:lnTo>
                <a:lnTo>
                  <a:pt x="1858" y="1086"/>
                </a:lnTo>
                <a:lnTo>
                  <a:pt x="1858" y="1079"/>
                </a:lnTo>
                <a:lnTo>
                  <a:pt x="1858" y="1086"/>
                </a:lnTo>
                <a:lnTo>
                  <a:pt x="1865" y="1086"/>
                </a:lnTo>
                <a:lnTo>
                  <a:pt x="1871" y="1086"/>
                </a:lnTo>
                <a:lnTo>
                  <a:pt x="1878" y="1086"/>
                </a:lnTo>
                <a:lnTo>
                  <a:pt x="1878" y="1079"/>
                </a:lnTo>
                <a:lnTo>
                  <a:pt x="1878" y="1086"/>
                </a:lnTo>
                <a:lnTo>
                  <a:pt x="1878" y="1079"/>
                </a:lnTo>
                <a:lnTo>
                  <a:pt x="1878" y="1086"/>
                </a:lnTo>
                <a:lnTo>
                  <a:pt x="1878" y="1079"/>
                </a:lnTo>
                <a:lnTo>
                  <a:pt x="1878" y="1079"/>
                </a:lnTo>
                <a:lnTo>
                  <a:pt x="1878" y="1073"/>
                </a:lnTo>
                <a:lnTo>
                  <a:pt x="1878" y="1040"/>
                </a:lnTo>
                <a:lnTo>
                  <a:pt x="1878" y="1021"/>
                </a:lnTo>
                <a:lnTo>
                  <a:pt x="1878" y="935"/>
                </a:lnTo>
                <a:lnTo>
                  <a:pt x="1878" y="955"/>
                </a:lnTo>
                <a:lnTo>
                  <a:pt x="1878" y="1047"/>
                </a:lnTo>
                <a:lnTo>
                  <a:pt x="1878" y="1053"/>
                </a:lnTo>
                <a:lnTo>
                  <a:pt x="1878" y="1021"/>
                </a:lnTo>
                <a:lnTo>
                  <a:pt x="1878" y="1007"/>
                </a:lnTo>
                <a:lnTo>
                  <a:pt x="1878" y="1027"/>
                </a:lnTo>
                <a:lnTo>
                  <a:pt x="1878" y="1047"/>
                </a:lnTo>
                <a:lnTo>
                  <a:pt x="1878" y="1079"/>
                </a:lnTo>
                <a:lnTo>
                  <a:pt x="1878" y="1073"/>
                </a:lnTo>
                <a:lnTo>
                  <a:pt x="1878" y="1053"/>
                </a:lnTo>
                <a:lnTo>
                  <a:pt x="1884" y="1066"/>
                </a:lnTo>
                <a:lnTo>
                  <a:pt x="1884" y="1079"/>
                </a:lnTo>
                <a:lnTo>
                  <a:pt x="1884" y="1086"/>
                </a:lnTo>
                <a:lnTo>
                  <a:pt x="1884" y="1079"/>
                </a:lnTo>
                <a:lnTo>
                  <a:pt x="1884" y="1086"/>
                </a:lnTo>
                <a:lnTo>
                  <a:pt x="1884" y="1079"/>
                </a:lnTo>
                <a:lnTo>
                  <a:pt x="1884" y="1086"/>
                </a:lnTo>
                <a:lnTo>
                  <a:pt x="1891" y="1086"/>
                </a:lnTo>
                <a:lnTo>
                  <a:pt x="1897" y="1086"/>
                </a:lnTo>
                <a:lnTo>
                  <a:pt x="1904" y="1086"/>
                </a:lnTo>
                <a:lnTo>
                  <a:pt x="1904" y="1079"/>
                </a:lnTo>
                <a:lnTo>
                  <a:pt x="1904" y="1086"/>
                </a:lnTo>
                <a:lnTo>
                  <a:pt x="1904" y="1086"/>
                </a:lnTo>
                <a:lnTo>
                  <a:pt x="1904" y="1079"/>
                </a:lnTo>
                <a:lnTo>
                  <a:pt x="1904" y="1079"/>
                </a:lnTo>
                <a:lnTo>
                  <a:pt x="1904" y="1027"/>
                </a:lnTo>
                <a:lnTo>
                  <a:pt x="1911" y="981"/>
                </a:lnTo>
                <a:lnTo>
                  <a:pt x="1911" y="1021"/>
                </a:lnTo>
                <a:lnTo>
                  <a:pt x="1911" y="1047"/>
                </a:lnTo>
                <a:lnTo>
                  <a:pt x="1911" y="1079"/>
                </a:lnTo>
                <a:lnTo>
                  <a:pt x="1911" y="1066"/>
                </a:lnTo>
                <a:lnTo>
                  <a:pt x="1911" y="1040"/>
                </a:lnTo>
                <a:lnTo>
                  <a:pt x="1911" y="1079"/>
                </a:lnTo>
                <a:lnTo>
                  <a:pt x="1911" y="1079"/>
                </a:lnTo>
                <a:lnTo>
                  <a:pt x="1911" y="1079"/>
                </a:lnTo>
                <a:lnTo>
                  <a:pt x="1911" y="1086"/>
                </a:lnTo>
                <a:lnTo>
                  <a:pt x="1911" y="1079"/>
                </a:lnTo>
                <a:lnTo>
                  <a:pt x="1917" y="1086"/>
                </a:lnTo>
                <a:lnTo>
                  <a:pt x="1917" y="1079"/>
                </a:lnTo>
                <a:lnTo>
                  <a:pt x="1917" y="1086"/>
                </a:lnTo>
                <a:lnTo>
                  <a:pt x="1917" y="1079"/>
                </a:lnTo>
                <a:lnTo>
                  <a:pt x="1917" y="1086"/>
                </a:lnTo>
                <a:lnTo>
                  <a:pt x="1917" y="1079"/>
                </a:lnTo>
                <a:lnTo>
                  <a:pt x="1917" y="1086"/>
                </a:lnTo>
                <a:lnTo>
                  <a:pt x="1924" y="1086"/>
                </a:lnTo>
                <a:lnTo>
                  <a:pt x="1924" y="1079"/>
                </a:lnTo>
                <a:lnTo>
                  <a:pt x="1924" y="1086"/>
                </a:lnTo>
                <a:lnTo>
                  <a:pt x="1924" y="1079"/>
                </a:lnTo>
                <a:lnTo>
                  <a:pt x="1924" y="1086"/>
                </a:lnTo>
                <a:lnTo>
                  <a:pt x="1924" y="1079"/>
                </a:lnTo>
                <a:lnTo>
                  <a:pt x="1924" y="1079"/>
                </a:lnTo>
                <a:lnTo>
                  <a:pt x="1924" y="1086"/>
                </a:lnTo>
                <a:lnTo>
                  <a:pt x="1924" y="1079"/>
                </a:lnTo>
                <a:lnTo>
                  <a:pt x="1924" y="1086"/>
                </a:lnTo>
                <a:lnTo>
                  <a:pt x="1930" y="1086"/>
                </a:lnTo>
                <a:lnTo>
                  <a:pt x="1930" y="1079"/>
                </a:lnTo>
                <a:lnTo>
                  <a:pt x="1930" y="1086"/>
                </a:lnTo>
                <a:lnTo>
                  <a:pt x="1930" y="1079"/>
                </a:lnTo>
                <a:lnTo>
                  <a:pt x="1930" y="1086"/>
                </a:lnTo>
                <a:lnTo>
                  <a:pt x="1937" y="1086"/>
                </a:lnTo>
                <a:lnTo>
                  <a:pt x="1937" y="1079"/>
                </a:lnTo>
                <a:lnTo>
                  <a:pt x="1943" y="1086"/>
                </a:lnTo>
                <a:lnTo>
                  <a:pt x="1943" y="1079"/>
                </a:lnTo>
                <a:lnTo>
                  <a:pt x="1943" y="1086"/>
                </a:lnTo>
                <a:lnTo>
                  <a:pt x="1950" y="1086"/>
                </a:lnTo>
                <a:lnTo>
                  <a:pt x="1950" y="1079"/>
                </a:lnTo>
                <a:lnTo>
                  <a:pt x="1950" y="1086"/>
                </a:lnTo>
                <a:lnTo>
                  <a:pt x="1950" y="1079"/>
                </a:lnTo>
                <a:lnTo>
                  <a:pt x="1950" y="1079"/>
                </a:lnTo>
                <a:lnTo>
                  <a:pt x="1950" y="1079"/>
                </a:lnTo>
                <a:lnTo>
                  <a:pt x="1950" y="1079"/>
                </a:lnTo>
                <a:lnTo>
                  <a:pt x="1950" y="1086"/>
                </a:lnTo>
                <a:lnTo>
                  <a:pt x="1950" y="1079"/>
                </a:lnTo>
                <a:lnTo>
                  <a:pt x="1950" y="1086"/>
                </a:lnTo>
                <a:lnTo>
                  <a:pt x="1956" y="1086"/>
                </a:lnTo>
                <a:lnTo>
                  <a:pt x="1956" y="1079"/>
                </a:lnTo>
                <a:lnTo>
                  <a:pt x="1956" y="1086"/>
                </a:lnTo>
                <a:lnTo>
                  <a:pt x="1956" y="1079"/>
                </a:lnTo>
                <a:lnTo>
                  <a:pt x="1963" y="1086"/>
                </a:lnTo>
                <a:lnTo>
                  <a:pt x="1963" y="1079"/>
                </a:lnTo>
                <a:lnTo>
                  <a:pt x="1963" y="1086"/>
                </a:lnTo>
                <a:lnTo>
                  <a:pt x="1969" y="1086"/>
                </a:lnTo>
                <a:lnTo>
                  <a:pt x="1976" y="1086"/>
                </a:lnTo>
                <a:lnTo>
                  <a:pt x="1976" y="1086"/>
                </a:lnTo>
                <a:lnTo>
                  <a:pt x="1976" y="1079"/>
                </a:lnTo>
                <a:lnTo>
                  <a:pt x="1976" y="1086"/>
                </a:lnTo>
                <a:lnTo>
                  <a:pt x="1976" y="1079"/>
                </a:lnTo>
                <a:lnTo>
                  <a:pt x="1976" y="1086"/>
                </a:lnTo>
                <a:lnTo>
                  <a:pt x="1982" y="1086"/>
                </a:lnTo>
                <a:lnTo>
                  <a:pt x="1989" y="1086"/>
                </a:lnTo>
                <a:lnTo>
                  <a:pt x="1989" y="1079"/>
                </a:lnTo>
                <a:lnTo>
                  <a:pt x="1989" y="1086"/>
                </a:lnTo>
                <a:lnTo>
                  <a:pt x="1989" y="1079"/>
                </a:lnTo>
                <a:lnTo>
                  <a:pt x="1989" y="1086"/>
                </a:lnTo>
                <a:lnTo>
                  <a:pt x="1996" y="1086"/>
                </a:lnTo>
                <a:lnTo>
                  <a:pt x="1996" y="1079"/>
                </a:lnTo>
                <a:lnTo>
                  <a:pt x="1996" y="1086"/>
                </a:lnTo>
                <a:lnTo>
                  <a:pt x="1996" y="1079"/>
                </a:lnTo>
                <a:lnTo>
                  <a:pt x="1996" y="1086"/>
                </a:lnTo>
                <a:lnTo>
                  <a:pt x="1996" y="1079"/>
                </a:lnTo>
                <a:lnTo>
                  <a:pt x="1996" y="1086"/>
                </a:lnTo>
                <a:lnTo>
                  <a:pt x="1996" y="1079"/>
                </a:lnTo>
                <a:lnTo>
                  <a:pt x="2002" y="1086"/>
                </a:lnTo>
                <a:lnTo>
                  <a:pt x="2002" y="1079"/>
                </a:lnTo>
                <a:lnTo>
                  <a:pt x="2002" y="1086"/>
                </a:lnTo>
                <a:lnTo>
                  <a:pt x="2002" y="1079"/>
                </a:lnTo>
                <a:lnTo>
                  <a:pt x="2002" y="1086"/>
                </a:lnTo>
                <a:lnTo>
                  <a:pt x="2002" y="1079"/>
                </a:lnTo>
                <a:lnTo>
                  <a:pt x="2009" y="1079"/>
                </a:lnTo>
                <a:lnTo>
                  <a:pt x="2009" y="1086"/>
                </a:lnTo>
                <a:lnTo>
                  <a:pt x="2009" y="1079"/>
                </a:lnTo>
                <a:lnTo>
                  <a:pt x="2009" y="1086"/>
                </a:lnTo>
                <a:lnTo>
                  <a:pt x="2009" y="1079"/>
                </a:lnTo>
                <a:lnTo>
                  <a:pt x="2009" y="1086"/>
                </a:lnTo>
                <a:lnTo>
                  <a:pt x="2009" y="1079"/>
                </a:lnTo>
                <a:lnTo>
                  <a:pt x="2009" y="1086"/>
                </a:lnTo>
                <a:lnTo>
                  <a:pt x="2015" y="1079"/>
                </a:lnTo>
                <a:lnTo>
                  <a:pt x="2015" y="1086"/>
                </a:lnTo>
                <a:lnTo>
                  <a:pt x="2015" y="1079"/>
                </a:lnTo>
                <a:lnTo>
                  <a:pt x="2015" y="1086"/>
                </a:lnTo>
                <a:lnTo>
                  <a:pt x="2022" y="1086"/>
                </a:lnTo>
                <a:lnTo>
                  <a:pt x="2022" y="1079"/>
                </a:lnTo>
                <a:lnTo>
                  <a:pt x="2022" y="1086"/>
                </a:lnTo>
                <a:lnTo>
                  <a:pt x="2022" y="1079"/>
                </a:lnTo>
                <a:lnTo>
                  <a:pt x="2022" y="1086"/>
                </a:lnTo>
                <a:lnTo>
                  <a:pt x="2022" y="1079"/>
                </a:lnTo>
                <a:lnTo>
                  <a:pt x="2022" y="1086"/>
                </a:lnTo>
                <a:lnTo>
                  <a:pt x="2028" y="1086"/>
                </a:lnTo>
                <a:lnTo>
                  <a:pt x="2028" y="1079"/>
                </a:lnTo>
                <a:lnTo>
                  <a:pt x="2028" y="1086"/>
                </a:lnTo>
                <a:lnTo>
                  <a:pt x="2028" y="1079"/>
                </a:lnTo>
                <a:lnTo>
                  <a:pt x="2028" y="1021"/>
                </a:lnTo>
                <a:lnTo>
                  <a:pt x="2028" y="981"/>
                </a:lnTo>
                <a:lnTo>
                  <a:pt x="2028" y="890"/>
                </a:lnTo>
                <a:lnTo>
                  <a:pt x="2028" y="909"/>
                </a:lnTo>
                <a:lnTo>
                  <a:pt x="2028" y="1053"/>
                </a:lnTo>
                <a:lnTo>
                  <a:pt x="2028" y="1060"/>
                </a:lnTo>
                <a:lnTo>
                  <a:pt x="2028" y="981"/>
                </a:lnTo>
                <a:lnTo>
                  <a:pt x="2035" y="988"/>
                </a:lnTo>
                <a:lnTo>
                  <a:pt x="2035" y="1047"/>
                </a:lnTo>
                <a:lnTo>
                  <a:pt x="2035" y="1073"/>
                </a:lnTo>
                <a:lnTo>
                  <a:pt x="2035" y="1060"/>
                </a:lnTo>
                <a:lnTo>
                  <a:pt x="2035" y="1053"/>
                </a:lnTo>
                <a:lnTo>
                  <a:pt x="2035" y="1066"/>
                </a:lnTo>
                <a:lnTo>
                  <a:pt x="2035" y="1079"/>
                </a:lnTo>
                <a:lnTo>
                  <a:pt x="2035" y="1079"/>
                </a:lnTo>
                <a:lnTo>
                  <a:pt x="2035" y="1086"/>
                </a:lnTo>
                <a:lnTo>
                  <a:pt x="2041" y="1079"/>
                </a:lnTo>
                <a:lnTo>
                  <a:pt x="2041" y="1086"/>
                </a:lnTo>
                <a:lnTo>
                  <a:pt x="2041" y="1079"/>
                </a:lnTo>
                <a:lnTo>
                  <a:pt x="2041" y="1086"/>
                </a:lnTo>
                <a:lnTo>
                  <a:pt x="2041" y="1079"/>
                </a:lnTo>
                <a:lnTo>
                  <a:pt x="2048" y="1086"/>
                </a:lnTo>
                <a:lnTo>
                  <a:pt x="2048" y="1079"/>
                </a:lnTo>
                <a:lnTo>
                  <a:pt x="2048" y="1086"/>
                </a:lnTo>
                <a:lnTo>
                  <a:pt x="2048" y="1079"/>
                </a:lnTo>
                <a:lnTo>
                  <a:pt x="2048" y="1086"/>
                </a:lnTo>
                <a:lnTo>
                  <a:pt x="2048" y="1079"/>
                </a:lnTo>
                <a:lnTo>
                  <a:pt x="2048" y="1086"/>
                </a:lnTo>
                <a:lnTo>
                  <a:pt x="2054" y="1086"/>
                </a:lnTo>
                <a:lnTo>
                  <a:pt x="2054" y="1079"/>
                </a:lnTo>
                <a:lnTo>
                  <a:pt x="2061" y="1079"/>
                </a:lnTo>
                <a:lnTo>
                  <a:pt x="2061" y="1086"/>
                </a:lnTo>
                <a:lnTo>
                  <a:pt x="2061" y="1079"/>
                </a:lnTo>
                <a:lnTo>
                  <a:pt x="2061" y="1079"/>
                </a:lnTo>
                <a:lnTo>
                  <a:pt x="2061" y="1079"/>
                </a:lnTo>
                <a:lnTo>
                  <a:pt x="2061" y="1086"/>
                </a:lnTo>
                <a:lnTo>
                  <a:pt x="2061" y="1079"/>
                </a:lnTo>
                <a:lnTo>
                  <a:pt x="2068" y="1079"/>
                </a:lnTo>
                <a:lnTo>
                  <a:pt x="2068" y="1086"/>
                </a:lnTo>
                <a:lnTo>
                  <a:pt x="2068" y="1079"/>
                </a:lnTo>
                <a:lnTo>
                  <a:pt x="2068" y="1086"/>
                </a:lnTo>
                <a:lnTo>
                  <a:pt x="2068" y="1079"/>
                </a:lnTo>
                <a:lnTo>
                  <a:pt x="2068" y="1086"/>
                </a:lnTo>
                <a:lnTo>
                  <a:pt x="2068" y="1086"/>
                </a:lnTo>
                <a:lnTo>
                  <a:pt x="2068" y="1079"/>
                </a:lnTo>
                <a:lnTo>
                  <a:pt x="2068" y="1086"/>
                </a:lnTo>
                <a:lnTo>
                  <a:pt x="2074" y="1086"/>
                </a:lnTo>
                <a:lnTo>
                  <a:pt x="2074" y="1079"/>
                </a:lnTo>
                <a:lnTo>
                  <a:pt x="2081" y="1079"/>
                </a:lnTo>
                <a:lnTo>
                  <a:pt x="2081" y="1086"/>
                </a:lnTo>
                <a:lnTo>
                  <a:pt x="2081" y="1079"/>
                </a:lnTo>
                <a:lnTo>
                  <a:pt x="2081" y="1086"/>
                </a:lnTo>
                <a:lnTo>
                  <a:pt x="2081" y="1079"/>
                </a:lnTo>
                <a:lnTo>
                  <a:pt x="2081" y="1086"/>
                </a:lnTo>
                <a:lnTo>
                  <a:pt x="2087" y="1086"/>
                </a:lnTo>
                <a:lnTo>
                  <a:pt x="2087" y="1079"/>
                </a:lnTo>
                <a:lnTo>
                  <a:pt x="2087" y="1086"/>
                </a:lnTo>
                <a:lnTo>
                  <a:pt x="2087" y="1079"/>
                </a:lnTo>
                <a:lnTo>
                  <a:pt x="2094" y="1079"/>
                </a:lnTo>
                <a:lnTo>
                  <a:pt x="2094" y="1040"/>
                </a:lnTo>
                <a:lnTo>
                  <a:pt x="2094" y="1027"/>
                </a:lnTo>
                <a:lnTo>
                  <a:pt x="2094" y="981"/>
                </a:lnTo>
                <a:lnTo>
                  <a:pt x="2094" y="1001"/>
                </a:lnTo>
                <a:lnTo>
                  <a:pt x="2094" y="1060"/>
                </a:lnTo>
                <a:lnTo>
                  <a:pt x="2094" y="1027"/>
                </a:lnTo>
                <a:lnTo>
                  <a:pt x="2094" y="1007"/>
                </a:lnTo>
                <a:lnTo>
                  <a:pt x="2094" y="1053"/>
                </a:lnTo>
                <a:lnTo>
                  <a:pt x="2094" y="1066"/>
                </a:lnTo>
                <a:lnTo>
                  <a:pt x="2094" y="1073"/>
                </a:lnTo>
                <a:lnTo>
                  <a:pt x="2094" y="1066"/>
                </a:lnTo>
                <a:lnTo>
                  <a:pt x="2094" y="1060"/>
                </a:lnTo>
                <a:lnTo>
                  <a:pt x="2094" y="1066"/>
                </a:lnTo>
                <a:lnTo>
                  <a:pt x="2094" y="1079"/>
                </a:lnTo>
                <a:lnTo>
                  <a:pt x="2094" y="1079"/>
                </a:lnTo>
                <a:lnTo>
                  <a:pt x="2094" y="1086"/>
                </a:lnTo>
                <a:lnTo>
                  <a:pt x="2100" y="1086"/>
                </a:lnTo>
                <a:lnTo>
                  <a:pt x="2100" y="1079"/>
                </a:lnTo>
                <a:lnTo>
                  <a:pt x="2100" y="1079"/>
                </a:lnTo>
                <a:lnTo>
                  <a:pt x="2100" y="1060"/>
                </a:lnTo>
                <a:lnTo>
                  <a:pt x="2100" y="1066"/>
                </a:lnTo>
                <a:lnTo>
                  <a:pt x="2100" y="1079"/>
                </a:lnTo>
                <a:lnTo>
                  <a:pt x="2107" y="1079"/>
                </a:lnTo>
                <a:lnTo>
                  <a:pt x="2107" y="1073"/>
                </a:lnTo>
                <a:lnTo>
                  <a:pt x="2107" y="1079"/>
                </a:lnTo>
                <a:lnTo>
                  <a:pt x="2107" y="1086"/>
                </a:lnTo>
                <a:lnTo>
                  <a:pt x="2113" y="1086"/>
                </a:lnTo>
                <a:lnTo>
                  <a:pt x="2113" y="1079"/>
                </a:lnTo>
                <a:lnTo>
                  <a:pt x="2113" y="1086"/>
                </a:lnTo>
                <a:lnTo>
                  <a:pt x="2120" y="1086"/>
                </a:lnTo>
                <a:lnTo>
                  <a:pt x="2120" y="1079"/>
                </a:lnTo>
                <a:lnTo>
                  <a:pt x="2120" y="1086"/>
                </a:lnTo>
                <a:lnTo>
                  <a:pt x="2120" y="1079"/>
                </a:lnTo>
                <a:lnTo>
                  <a:pt x="2120" y="1086"/>
                </a:lnTo>
                <a:lnTo>
                  <a:pt x="2120" y="1079"/>
                </a:lnTo>
                <a:lnTo>
                  <a:pt x="2120" y="1079"/>
                </a:lnTo>
                <a:lnTo>
                  <a:pt x="2120" y="1079"/>
                </a:lnTo>
                <a:lnTo>
                  <a:pt x="2120" y="1086"/>
                </a:lnTo>
                <a:lnTo>
                  <a:pt x="2120" y="1079"/>
                </a:lnTo>
                <a:lnTo>
                  <a:pt x="2120" y="1079"/>
                </a:lnTo>
                <a:lnTo>
                  <a:pt x="2120" y="1079"/>
                </a:lnTo>
                <a:lnTo>
                  <a:pt x="2120" y="1086"/>
                </a:lnTo>
                <a:lnTo>
                  <a:pt x="2126" y="1086"/>
                </a:lnTo>
                <a:lnTo>
                  <a:pt x="2133" y="1086"/>
                </a:lnTo>
                <a:lnTo>
                  <a:pt x="2133" y="1079"/>
                </a:lnTo>
                <a:lnTo>
                  <a:pt x="2139" y="1086"/>
                </a:lnTo>
                <a:lnTo>
                  <a:pt x="2139" y="1079"/>
                </a:lnTo>
                <a:lnTo>
                  <a:pt x="2139" y="1086"/>
                </a:lnTo>
                <a:lnTo>
                  <a:pt x="2139" y="1079"/>
                </a:lnTo>
                <a:lnTo>
                  <a:pt x="2139" y="1086"/>
                </a:lnTo>
                <a:lnTo>
                  <a:pt x="2139" y="1079"/>
                </a:lnTo>
                <a:lnTo>
                  <a:pt x="2139" y="1086"/>
                </a:lnTo>
                <a:lnTo>
                  <a:pt x="2139" y="1079"/>
                </a:lnTo>
                <a:lnTo>
                  <a:pt x="2139" y="1079"/>
                </a:lnTo>
                <a:lnTo>
                  <a:pt x="2139" y="1086"/>
                </a:lnTo>
                <a:lnTo>
                  <a:pt x="2139" y="1079"/>
                </a:lnTo>
                <a:lnTo>
                  <a:pt x="2139" y="1086"/>
                </a:lnTo>
                <a:lnTo>
                  <a:pt x="2139" y="1079"/>
                </a:lnTo>
                <a:lnTo>
                  <a:pt x="2139" y="1086"/>
                </a:lnTo>
                <a:lnTo>
                  <a:pt x="2139" y="1079"/>
                </a:lnTo>
                <a:lnTo>
                  <a:pt x="2146" y="1086"/>
                </a:lnTo>
                <a:lnTo>
                  <a:pt x="2153" y="1086"/>
                </a:lnTo>
                <a:lnTo>
                  <a:pt x="2153" y="1079"/>
                </a:lnTo>
                <a:lnTo>
                  <a:pt x="2153" y="1086"/>
                </a:lnTo>
                <a:lnTo>
                  <a:pt x="2153" y="1079"/>
                </a:lnTo>
                <a:lnTo>
                  <a:pt x="2153" y="1086"/>
                </a:lnTo>
                <a:lnTo>
                  <a:pt x="2159" y="1086"/>
                </a:lnTo>
                <a:lnTo>
                  <a:pt x="2159" y="1079"/>
                </a:lnTo>
                <a:lnTo>
                  <a:pt x="2159" y="1086"/>
                </a:lnTo>
                <a:lnTo>
                  <a:pt x="2159" y="1079"/>
                </a:lnTo>
                <a:lnTo>
                  <a:pt x="2159" y="1086"/>
                </a:lnTo>
                <a:lnTo>
                  <a:pt x="2166" y="1086"/>
                </a:lnTo>
                <a:lnTo>
                  <a:pt x="2166" y="1079"/>
                </a:lnTo>
                <a:lnTo>
                  <a:pt x="2166" y="1086"/>
                </a:lnTo>
                <a:lnTo>
                  <a:pt x="2166" y="1079"/>
                </a:lnTo>
                <a:lnTo>
                  <a:pt x="2166" y="1086"/>
                </a:lnTo>
                <a:lnTo>
                  <a:pt x="2166" y="1079"/>
                </a:lnTo>
                <a:lnTo>
                  <a:pt x="2166" y="1086"/>
                </a:lnTo>
                <a:lnTo>
                  <a:pt x="2166" y="1079"/>
                </a:lnTo>
                <a:lnTo>
                  <a:pt x="2166" y="1086"/>
                </a:lnTo>
                <a:lnTo>
                  <a:pt x="2166" y="1079"/>
                </a:lnTo>
                <a:lnTo>
                  <a:pt x="2166" y="1086"/>
                </a:lnTo>
                <a:lnTo>
                  <a:pt x="2166" y="1086"/>
                </a:lnTo>
                <a:lnTo>
                  <a:pt x="2166" y="1079"/>
                </a:lnTo>
                <a:lnTo>
                  <a:pt x="2166" y="1086"/>
                </a:lnTo>
                <a:lnTo>
                  <a:pt x="2166" y="1079"/>
                </a:lnTo>
                <a:lnTo>
                  <a:pt x="2166" y="1086"/>
                </a:lnTo>
                <a:lnTo>
                  <a:pt x="2172" y="1086"/>
                </a:lnTo>
                <a:lnTo>
                  <a:pt x="2172" y="1079"/>
                </a:lnTo>
                <a:lnTo>
                  <a:pt x="2172" y="1086"/>
                </a:lnTo>
                <a:lnTo>
                  <a:pt x="2172" y="1079"/>
                </a:lnTo>
                <a:lnTo>
                  <a:pt x="2172" y="1086"/>
                </a:lnTo>
                <a:lnTo>
                  <a:pt x="2172" y="1079"/>
                </a:lnTo>
                <a:lnTo>
                  <a:pt x="2172" y="1086"/>
                </a:lnTo>
                <a:lnTo>
                  <a:pt x="2179" y="1086"/>
                </a:lnTo>
                <a:lnTo>
                  <a:pt x="2179" y="1079"/>
                </a:lnTo>
                <a:lnTo>
                  <a:pt x="2179" y="1086"/>
                </a:lnTo>
                <a:lnTo>
                  <a:pt x="2185" y="1086"/>
                </a:lnTo>
                <a:lnTo>
                  <a:pt x="2185" y="1079"/>
                </a:lnTo>
                <a:lnTo>
                  <a:pt x="2185" y="1086"/>
                </a:lnTo>
                <a:lnTo>
                  <a:pt x="2185" y="1079"/>
                </a:lnTo>
                <a:lnTo>
                  <a:pt x="2185" y="1086"/>
                </a:lnTo>
                <a:lnTo>
                  <a:pt x="2192" y="1086"/>
                </a:lnTo>
                <a:lnTo>
                  <a:pt x="2192" y="1079"/>
                </a:lnTo>
                <a:lnTo>
                  <a:pt x="2192" y="1086"/>
                </a:lnTo>
                <a:lnTo>
                  <a:pt x="2192" y="1079"/>
                </a:lnTo>
                <a:lnTo>
                  <a:pt x="2192" y="1086"/>
                </a:lnTo>
                <a:lnTo>
                  <a:pt x="2192" y="1079"/>
                </a:lnTo>
                <a:lnTo>
                  <a:pt x="2192" y="1086"/>
                </a:lnTo>
                <a:lnTo>
                  <a:pt x="2192" y="1079"/>
                </a:lnTo>
                <a:lnTo>
                  <a:pt x="2192" y="1086"/>
                </a:lnTo>
                <a:lnTo>
                  <a:pt x="2192" y="1079"/>
                </a:lnTo>
                <a:lnTo>
                  <a:pt x="2192" y="1086"/>
                </a:lnTo>
                <a:lnTo>
                  <a:pt x="2192" y="1079"/>
                </a:lnTo>
                <a:lnTo>
                  <a:pt x="2192" y="1086"/>
                </a:lnTo>
                <a:lnTo>
                  <a:pt x="2192" y="1079"/>
                </a:lnTo>
                <a:lnTo>
                  <a:pt x="2192" y="1086"/>
                </a:lnTo>
                <a:lnTo>
                  <a:pt x="2192" y="1079"/>
                </a:lnTo>
                <a:lnTo>
                  <a:pt x="2192" y="1086"/>
                </a:lnTo>
                <a:lnTo>
                  <a:pt x="2192" y="1079"/>
                </a:lnTo>
                <a:lnTo>
                  <a:pt x="2198" y="1086"/>
                </a:lnTo>
                <a:lnTo>
                  <a:pt x="2198" y="1079"/>
                </a:lnTo>
                <a:lnTo>
                  <a:pt x="2205" y="1086"/>
                </a:lnTo>
                <a:lnTo>
                  <a:pt x="2211" y="1079"/>
                </a:lnTo>
                <a:lnTo>
                  <a:pt x="2211" y="1086"/>
                </a:lnTo>
                <a:lnTo>
                  <a:pt x="2211" y="1079"/>
                </a:lnTo>
                <a:lnTo>
                  <a:pt x="2211" y="1086"/>
                </a:lnTo>
                <a:lnTo>
                  <a:pt x="2211" y="1079"/>
                </a:lnTo>
                <a:lnTo>
                  <a:pt x="2211" y="1086"/>
                </a:lnTo>
                <a:lnTo>
                  <a:pt x="2218" y="1086"/>
                </a:lnTo>
                <a:lnTo>
                  <a:pt x="2218" y="1079"/>
                </a:lnTo>
                <a:lnTo>
                  <a:pt x="2218" y="1079"/>
                </a:lnTo>
                <a:lnTo>
                  <a:pt x="2218" y="1027"/>
                </a:lnTo>
                <a:lnTo>
                  <a:pt x="2218" y="962"/>
                </a:lnTo>
                <a:lnTo>
                  <a:pt x="2218" y="647"/>
                </a:lnTo>
                <a:lnTo>
                  <a:pt x="2218" y="661"/>
                </a:lnTo>
                <a:lnTo>
                  <a:pt x="2218" y="1014"/>
                </a:lnTo>
                <a:lnTo>
                  <a:pt x="2218" y="1021"/>
                </a:lnTo>
                <a:lnTo>
                  <a:pt x="2218" y="903"/>
                </a:lnTo>
                <a:lnTo>
                  <a:pt x="2218" y="818"/>
                </a:lnTo>
                <a:lnTo>
                  <a:pt x="2218" y="955"/>
                </a:lnTo>
                <a:lnTo>
                  <a:pt x="2218" y="1007"/>
                </a:lnTo>
                <a:lnTo>
                  <a:pt x="2218" y="1053"/>
                </a:lnTo>
                <a:lnTo>
                  <a:pt x="2225" y="1034"/>
                </a:lnTo>
                <a:lnTo>
                  <a:pt x="2225" y="988"/>
                </a:lnTo>
                <a:lnTo>
                  <a:pt x="2225" y="1014"/>
                </a:lnTo>
                <a:lnTo>
                  <a:pt x="2225" y="1079"/>
                </a:lnTo>
                <a:lnTo>
                  <a:pt x="2225" y="1079"/>
                </a:lnTo>
                <a:lnTo>
                  <a:pt x="2225" y="1079"/>
                </a:lnTo>
                <a:lnTo>
                  <a:pt x="2225" y="1086"/>
                </a:lnTo>
                <a:lnTo>
                  <a:pt x="2231" y="1086"/>
                </a:lnTo>
                <a:lnTo>
                  <a:pt x="2231" y="1079"/>
                </a:lnTo>
                <a:lnTo>
                  <a:pt x="2231" y="1086"/>
                </a:lnTo>
                <a:lnTo>
                  <a:pt x="2238" y="1079"/>
                </a:lnTo>
                <a:lnTo>
                  <a:pt x="2238" y="1086"/>
                </a:lnTo>
                <a:lnTo>
                  <a:pt x="2238" y="1079"/>
                </a:lnTo>
                <a:lnTo>
                  <a:pt x="2238" y="1086"/>
                </a:lnTo>
                <a:lnTo>
                  <a:pt x="2238" y="1079"/>
                </a:lnTo>
                <a:lnTo>
                  <a:pt x="2238" y="1086"/>
                </a:lnTo>
                <a:lnTo>
                  <a:pt x="2244" y="1086"/>
                </a:lnTo>
                <a:lnTo>
                  <a:pt x="2244" y="1079"/>
                </a:lnTo>
                <a:lnTo>
                  <a:pt x="2244" y="1086"/>
                </a:lnTo>
                <a:lnTo>
                  <a:pt x="2244" y="1079"/>
                </a:lnTo>
                <a:lnTo>
                  <a:pt x="2244" y="1086"/>
                </a:lnTo>
                <a:lnTo>
                  <a:pt x="2244" y="1079"/>
                </a:lnTo>
                <a:lnTo>
                  <a:pt x="2251" y="1079"/>
                </a:lnTo>
                <a:lnTo>
                  <a:pt x="2251" y="1086"/>
                </a:lnTo>
                <a:lnTo>
                  <a:pt x="2251" y="1079"/>
                </a:lnTo>
                <a:lnTo>
                  <a:pt x="2251" y="1086"/>
                </a:lnTo>
                <a:lnTo>
                  <a:pt x="2257" y="1086"/>
                </a:lnTo>
                <a:lnTo>
                  <a:pt x="2257" y="1079"/>
                </a:lnTo>
                <a:lnTo>
                  <a:pt x="2257" y="1086"/>
                </a:lnTo>
                <a:lnTo>
                  <a:pt x="2257" y="1079"/>
                </a:lnTo>
                <a:lnTo>
                  <a:pt x="2257" y="1086"/>
                </a:lnTo>
                <a:lnTo>
                  <a:pt x="2264" y="1086"/>
                </a:lnTo>
                <a:lnTo>
                  <a:pt x="2264" y="1086"/>
                </a:lnTo>
                <a:lnTo>
                  <a:pt x="2264" y="1079"/>
                </a:lnTo>
                <a:lnTo>
                  <a:pt x="2264" y="1086"/>
                </a:lnTo>
                <a:lnTo>
                  <a:pt x="2264" y="1079"/>
                </a:lnTo>
                <a:lnTo>
                  <a:pt x="2264" y="1086"/>
                </a:lnTo>
                <a:lnTo>
                  <a:pt x="2264" y="1079"/>
                </a:lnTo>
                <a:lnTo>
                  <a:pt x="2270" y="1079"/>
                </a:lnTo>
                <a:lnTo>
                  <a:pt x="2270" y="1086"/>
                </a:lnTo>
                <a:lnTo>
                  <a:pt x="2270" y="1079"/>
                </a:lnTo>
                <a:lnTo>
                  <a:pt x="2270" y="1086"/>
                </a:lnTo>
                <a:lnTo>
                  <a:pt x="2277" y="1086"/>
                </a:lnTo>
                <a:lnTo>
                  <a:pt x="2277" y="1079"/>
                </a:lnTo>
                <a:lnTo>
                  <a:pt x="2277" y="1086"/>
                </a:lnTo>
                <a:lnTo>
                  <a:pt x="2277" y="1079"/>
                </a:lnTo>
                <a:lnTo>
                  <a:pt x="2283" y="1079"/>
                </a:lnTo>
                <a:lnTo>
                  <a:pt x="2283" y="1086"/>
                </a:lnTo>
                <a:lnTo>
                  <a:pt x="2283" y="1079"/>
                </a:lnTo>
                <a:lnTo>
                  <a:pt x="2283" y="1079"/>
                </a:lnTo>
                <a:lnTo>
                  <a:pt x="2283" y="1073"/>
                </a:lnTo>
                <a:lnTo>
                  <a:pt x="2283" y="1079"/>
                </a:lnTo>
                <a:lnTo>
                  <a:pt x="2283" y="1086"/>
                </a:lnTo>
                <a:lnTo>
                  <a:pt x="2283" y="1079"/>
                </a:lnTo>
                <a:lnTo>
                  <a:pt x="2290" y="1079"/>
                </a:lnTo>
                <a:lnTo>
                  <a:pt x="2290" y="1086"/>
                </a:lnTo>
                <a:lnTo>
                  <a:pt x="2290" y="1079"/>
                </a:lnTo>
                <a:lnTo>
                  <a:pt x="2290" y="1086"/>
                </a:lnTo>
                <a:lnTo>
                  <a:pt x="2290" y="1086"/>
                </a:lnTo>
                <a:lnTo>
                  <a:pt x="2290" y="1079"/>
                </a:lnTo>
                <a:lnTo>
                  <a:pt x="2290" y="1086"/>
                </a:lnTo>
                <a:lnTo>
                  <a:pt x="2290" y="1079"/>
                </a:lnTo>
                <a:lnTo>
                  <a:pt x="2290" y="1086"/>
                </a:lnTo>
                <a:lnTo>
                  <a:pt x="2296" y="1086"/>
                </a:lnTo>
                <a:lnTo>
                  <a:pt x="2296" y="1079"/>
                </a:lnTo>
                <a:lnTo>
                  <a:pt x="2296" y="1086"/>
                </a:lnTo>
                <a:lnTo>
                  <a:pt x="2296" y="1079"/>
                </a:lnTo>
                <a:lnTo>
                  <a:pt x="2296" y="1086"/>
                </a:lnTo>
                <a:lnTo>
                  <a:pt x="2296" y="1079"/>
                </a:lnTo>
                <a:lnTo>
                  <a:pt x="2303" y="1079"/>
                </a:lnTo>
                <a:lnTo>
                  <a:pt x="2303" y="1073"/>
                </a:lnTo>
                <a:lnTo>
                  <a:pt x="2303" y="1079"/>
                </a:lnTo>
                <a:lnTo>
                  <a:pt x="2303" y="1079"/>
                </a:lnTo>
                <a:lnTo>
                  <a:pt x="2303" y="1079"/>
                </a:lnTo>
                <a:lnTo>
                  <a:pt x="2303" y="1079"/>
                </a:lnTo>
                <a:lnTo>
                  <a:pt x="2303" y="1086"/>
                </a:lnTo>
                <a:lnTo>
                  <a:pt x="2310" y="1079"/>
                </a:lnTo>
                <a:lnTo>
                  <a:pt x="2310" y="1086"/>
                </a:lnTo>
                <a:lnTo>
                  <a:pt x="2310" y="1086"/>
                </a:lnTo>
                <a:lnTo>
                  <a:pt x="2316" y="1079"/>
                </a:lnTo>
                <a:lnTo>
                  <a:pt x="2316" y="1086"/>
                </a:lnTo>
                <a:lnTo>
                  <a:pt x="2323" y="1086"/>
                </a:lnTo>
                <a:lnTo>
                  <a:pt x="2323" y="1079"/>
                </a:lnTo>
                <a:lnTo>
                  <a:pt x="2323" y="1086"/>
                </a:lnTo>
                <a:lnTo>
                  <a:pt x="2323" y="1079"/>
                </a:lnTo>
                <a:lnTo>
                  <a:pt x="2323" y="1086"/>
                </a:lnTo>
                <a:lnTo>
                  <a:pt x="2323" y="1079"/>
                </a:lnTo>
                <a:lnTo>
                  <a:pt x="2329" y="1073"/>
                </a:lnTo>
                <a:lnTo>
                  <a:pt x="2329" y="1066"/>
                </a:lnTo>
                <a:lnTo>
                  <a:pt x="2329" y="1073"/>
                </a:lnTo>
                <a:lnTo>
                  <a:pt x="2329" y="1079"/>
                </a:lnTo>
                <a:lnTo>
                  <a:pt x="2329" y="1079"/>
                </a:lnTo>
                <a:lnTo>
                  <a:pt x="2329" y="1073"/>
                </a:lnTo>
                <a:lnTo>
                  <a:pt x="2329" y="1079"/>
                </a:lnTo>
                <a:lnTo>
                  <a:pt x="2329" y="1079"/>
                </a:lnTo>
                <a:lnTo>
                  <a:pt x="2329" y="1079"/>
                </a:lnTo>
                <a:lnTo>
                  <a:pt x="2329" y="1079"/>
                </a:lnTo>
                <a:lnTo>
                  <a:pt x="2336" y="1079"/>
                </a:lnTo>
                <a:lnTo>
                  <a:pt x="2336" y="1079"/>
                </a:lnTo>
                <a:lnTo>
                  <a:pt x="2336" y="1079"/>
                </a:lnTo>
                <a:lnTo>
                  <a:pt x="2336" y="1079"/>
                </a:lnTo>
                <a:lnTo>
                  <a:pt x="2336" y="1079"/>
                </a:lnTo>
                <a:lnTo>
                  <a:pt x="2336" y="1079"/>
                </a:lnTo>
                <a:lnTo>
                  <a:pt x="2336" y="1086"/>
                </a:lnTo>
                <a:lnTo>
                  <a:pt x="2336" y="1079"/>
                </a:lnTo>
                <a:lnTo>
                  <a:pt x="2336" y="1086"/>
                </a:lnTo>
                <a:lnTo>
                  <a:pt x="2342" y="1086"/>
                </a:lnTo>
                <a:lnTo>
                  <a:pt x="2349" y="1086"/>
                </a:lnTo>
                <a:lnTo>
                  <a:pt x="2349" y="1079"/>
                </a:lnTo>
                <a:lnTo>
                  <a:pt x="2349" y="1086"/>
                </a:lnTo>
                <a:lnTo>
                  <a:pt x="2349" y="1079"/>
                </a:lnTo>
                <a:lnTo>
                  <a:pt x="2355" y="1079"/>
                </a:lnTo>
                <a:lnTo>
                  <a:pt x="2355" y="1086"/>
                </a:lnTo>
                <a:lnTo>
                  <a:pt x="2355" y="1079"/>
                </a:lnTo>
                <a:lnTo>
                  <a:pt x="2355" y="1086"/>
                </a:lnTo>
                <a:lnTo>
                  <a:pt x="2355" y="1079"/>
                </a:lnTo>
                <a:lnTo>
                  <a:pt x="2355" y="1086"/>
                </a:lnTo>
                <a:lnTo>
                  <a:pt x="2355" y="1079"/>
                </a:lnTo>
                <a:lnTo>
                  <a:pt x="2355" y="1086"/>
                </a:lnTo>
                <a:lnTo>
                  <a:pt x="2355" y="1079"/>
                </a:lnTo>
                <a:lnTo>
                  <a:pt x="2362" y="1079"/>
                </a:lnTo>
                <a:lnTo>
                  <a:pt x="2362" y="1086"/>
                </a:lnTo>
                <a:lnTo>
                  <a:pt x="2362" y="1079"/>
                </a:lnTo>
                <a:lnTo>
                  <a:pt x="2362" y="1073"/>
                </a:lnTo>
                <a:lnTo>
                  <a:pt x="2362" y="1079"/>
                </a:lnTo>
                <a:lnTo>
                  <a:pt x="2362" y="1079"/>
                </a:lnTo>
                <a:lnTo>
                  <a:pt x="2362" y="1079"/>
                </a:lnTo>
                <a:lnTo>
                  <a:pt x="2362" y="1079"/>
                </a:lnTo>
                <a:lnTo>
                  <a:pt x="2362" y="1079"/>
                </a:lnTo>
                <a:lnTo>
                  <a:pt x="2362" y="1079"/>
                </a:lnTo>
                <a:lnTo>
                  <a:pt x="2362" y="1086"/>
                </a:lnTo>
                <a:lnTo>
                  <a:pt x="2362" y="1079"/>
                </a:lnTo>
                <a:lnTo>
                  <a:pt x="2368" y="1079"/>
                </a:lnTo>
                <a:lnTo>
                  <a:pt x="2368" y="1086"/>
                </a:lnTo>
                <a:lnTo>
                  <a:pt x="2368" y="1079"/>
                </a:lnTo>
                <a:lnTo>
                  <a:pt x="2368" y="1086"/>
                </a:lnTo>
                <a:lnTo>
                  <a:pt x="2368" y="1079"/>
                </a:lnTo>
                <a:lnTo>
                  <a:pt x="2368" y="1079"/>
                </a:lnTo>
                <a:lnTo>
                  <a:pt x="2368" y="1079"/>
                </a:lnTo>
                <a:lnTo>
                  <a:pt x="2375" y="1079"/>
                </a:lnTo>
                <a:lnTo>
                  <a:pt x="2375" y="1086"/>
                </a:lnTo>
                <a:lnTo>
                  <a:pt x="2375" y="1079"/>
                </a:lnTo>
                <a:lnTo>
                  <a:pt x="2382" y="1079"/>
                </a:lnTo>
                <a:lnTo>
                  <a:pt x="2382" y="1086"/>
                </a:lnTo>
                <a:lnTo>
                  <a:pt x="2382" y="1079"/>
                </a:lnTo>
                <a:lnTo>
                  <a:pt x="2382" y="1086"/>
                </a:lnTo>
                <a:lnTo>
                  <a:pt x="2382" y="1079"/>
                </a:lnTo>
                <a:lnTo>
                  <a:pt x="2382" y="1079"/>
                </a:lnTo>
                <a:lnTo>
                  <a:pt x="2382" y="1086"/>
                </a:lnTo>
                <a:lnTo>
                  <a:pt x="2382" y="1079"/>
                </a:lnTo>
                <a:lnTo>
                  <a:pt x="2382" y="1086"/>
                </a:lnTo>
                <a:lnTo>
                  <a:pt x="2382" y="1079"/>
                </a:lnTo>
                <a:lnTo>
                  <a:pt x="2388" y="1079"/>
                </a:lnTo>
                <a:lnTo>
                  <a:pt x="2388" y="1086"/>
                </a:lnTo>
                <a:lnTo>
                  <a:pt x="2395" y="1086"/>
                </a:lnTo>
                <a:lnTo>
                  <a:pt x="2395" y="1079"/>
                </a:lnTo>
                <a:lnTo>
                  <a:pt x="2395" y="1086"/>
                </a:lnTo>
                <a:lnTo>
                  <a:pt x="2395" y="1079"/>
                </a:lnTo>
                <a:lnTo>
                  <a:pt x="2395" y="1086"/>
                </a:lnTo>
                <a:lnTo>
                  <a:pt x="2395" y="1079"/>
                </a:lnTo>
                <a:lnTo>
                  <a:pt x="2401" y="1079"/>
                </a:lnTo>
                <a:lnTo>
                  <a:pt x="2401" y="1086"/>
                </a:lnTo>
                <a:lnTo>
                  <a:pt x="2401" y="1079"/>
                </a:lnTo>
                <a:lnTo>
                  <a:pt x="2401" y="1079"/>
                </a:lnTo>
                <a:lnTo>
                  <a:pt x="2401" y="1079"/>
                </a:lnTo>
                <a:lnTo>
                  <a:pt x="2401" y="1079"/>
                </a:lnTo>
                <a:lnTo>
                  <a:pt x="2401" y="1079"/>
                </a:lnTo>
                <a:lnTo>
                  <a:pt x="2401" y="1079"/>
                </a:lnTo>
                <a:lnTo>
                  <a:pt x="2408" y="1073"/>
                </a:lnTo>
                <a:lnTo>
                  <a:pt x="2408" y="1066"/>
                </a:lnTo>
                <a:lnTo>
                  <a:pt x="2408" y="1034"/>
                </a:lnTo>
                <a:lnTo>
                  <a:pt x="2408" y="1066"/>
                </a:lnTo>
                <a:lnTo>
                  <a:pt x="2408" y="1073"/>
                </a:lnTo>
                <a:lnTo>
                  <a:pt x="2408" y="1060"/>
                </a:lnTo>
                <a:lnTo>
                  <a:pt x="2408" y="1053"/>
                </a:lnTo>
                <a:lnTo>
                  <a:pt x="2408" y="1047"/>
                </a:lnTo>
                <a:lnTo>
                  <a:pt x="2408" y="1053"/>
                </a:lnTo>
                <a:lnTo>
                  <a:pt x="2408" y="1079"/>
                </a:lnTo>
                <a:lnTo>
                  <a:pt x="2408" y="1079"/>
                </a:lnTo>
                <a:lnTo>
                  <a:pt x="2408" y="1066"/>
                </a:lnTo>
                <a:lnTo>
                  <a:pt x="2408" y="1073"/>
                </a:lnTo>
                <a:lnTo>
                  <a:pt x="2408" y="1079"/>
                </a:lnTo>
                <a:lnTo>
                  <a:pt x="2408" y="1079"/>
                </a:lnTo>
                <a:lnTo>
                  <a:pt x="2408" y="1086"/>
                </a:lnTo>
                <a:lnTo>
                  <a:pt x="2414" y="1079"/>
                </a:lnTo>
                <a:lnTo>
                  <a:pt x="2414" y="1086"/>
                </a:lnTo>
                <a:lnTo>
                  <a:pt x="2414" y="1079"/>
                </a:lnTo>
                <a:lnTo>
                  <a:pt x="2414" y="1086"/>
                </a:lnTo>
                <a:lnTo>
                  <a:pt x="2414" y="1079"/>
                </a:lnTo>
                <a:lnTo>
                  <a:pt x="2421" y="1086"/>
                </a:lnTo>
                <a:lnTo>
                  <a:pt x="2421" y="1079"/>
                </a:lnTo>
                <a:lnTo>
                  <a:pt x="2421" y="1086"/>
                </a:lnTo>
                <a:lnTo>
                  <a:pt x="2421" y="1079"/>
                </a:lnTo>
                <a:lnTo>
                  <a:pt x="2421" y="1086"/>
                </a:lnTo>
                <a:lnTo>
                  <a:pt x="2421" y="1079"/>
                </a:lnTo>
                <a:lnTo>
                  <a:pt x="2427" y="1079"/>
                </a:lnTo>
                <a:lnTo>
                  <a:pt x="2427" y="1086"/>
                </a:lnTo>
                <a:lnTo>
                  <a:pt x="2427" y="1079"/>
                </a:lnTo>
                <a:lnTo>
                  <a:pt x="2427" y="1079"/>
                </a:lnTo>
                <a:lnTo>
                  <a:pt x="2434" y="1079"/>
                </a:lnTo>
                <a:lnTo>
                  <a:pt x="2434" y="1079"/>
                </a:lnTo>
                <a:lnTo>
                  <a:pt x="2434" y="1079"/>
                </a:lnTo>
                <a:lnTo>
                  <a:pt x="2434" y="1073"/>
                </a:lnTo>
                <a:lnTo>
                  <a:pt x="2434" y="1066"/>
                </a:lnTo>
                <a:lnTo>
                  <a:pt x="2434" y="1073"/>
                </a:lnTo>
                <a:lnTo>
                  <a:pt x="2434" y="1066"/>
                </a:lnTo>
                <a:lnTo>
                  <a:pt x="2434" y="1060"/>
                </a:lnTo>
                <a:lnTo>
                  <a:pt x="2434" y="1066"/>
                </a:lnTo>
                <a:lnTo>
                  <a:pt x="2434" y="1073"/>
                </a:lnTo>
                <a:lnTo>
                  <a:pt x="2434" y="1047"/>
                </a:lnTo>
                <a:lnTo>
                  <a:pt x="2434" y="1034"/>
                </a:lnTo>
                <a:lnTo>
                  <a:pt x="2434" y="1021"/>
                </a:lnTo>
                <a:lnTo>
                  <a:pt x="2434" y="1034"/>
                </a:lnTo>
                <a:lnTo>
                  <a:pt x="2434" y="1053"/>
                </a:lnTo>
                <a:lnTo>
                  <a:pt x="2434" y="1047"/>
                </a:lnTo>
                <a:lnTo>
                  <a:pt x="2434" y="1014"/>
                </a:lnTo>
                <a:lnTo>
                  <a:pt x="2434" y="1053"/>
                </a:lnTo>
                <a:lnTo>
                  <a:pt x="2434" y="1060"/>
                </a:lnTo>
                <a:lnTo>
                  <a:pt x="2434" y="1053"/>
                </a:lnTo>
                <a:lnTo>
                  <a:pt x="2434" y="1066"/>
                </a:lnTo>
                <a:lnTo>
                  <a:pt x="2440" y="1073"/>
                </a:lnTo>
                <a:lnTo>
                  <a:pt x="2440" y="1079"/>
                </a:lnTo>
                <a:lnTo>
                  <a:pt x="2440" y="1073"/>
                </a:lnTo>
                <a:lnTo>
                  <a:pt x="2440" y="1079"/>
                </a:lnTo>
                <a:lnTo>
                  <a:pt x="2440" y="1079"/>
                </a:lnTo>
                <a:lnTo>
                  <a:pt x="2440" y="1086"/>
                </a:lnTo>
                <a:lnTo>
                  <a:pt x="2447" y="1079"/>
                </a:lnTo>
                <a:lnTo>
                  <a:pt x="2447" y="1086"/>
                </a:lnTo>
                <a:lnTo>
                  <a:pt x="2447" y="1079"/>
                </a:lnTo>
                <a:lnTo>
                  <a:pt x="2447" y="1086"/>
                </a:lnTo>
                <a:lnTo>
                  <a:pt x="2447" y="1079"/>
                </a:lnTo>
                <a:lnTo>
                  <a:pt x="2447" y="1086"/>
                </a:lnTo>
                <a:lnTo>
                  <a:pt x="2447" y="1079"/>
                </a:lnTo>
                <a:lnTo>
                  <a:pt x="2453" y="1079"/>
                </a:lnTo>
                <a:lnTo>
                  <a:pt x="2453" y="1079"/>
                </a:lnTo>
                <a:lnTo>
                  <a:pt x="2453" y="1073"/>
                </a:lnTo>
                <a:lnTo>
                  <a:pt x="2453" y="1079"/>
                </a:lnTo>
                <a:lnTo>
                  <a:pt x="2453" y="1047"/>
                </a:lnTo>
                <a:lnTo>
                  <a:pt x="2453" y="1034"/>
                </a:lnTo>
                <a:lnTo>
                  <a:pt x="2453" y="1047"/>
                </a:lnTo>
                <a:lnTo>
                  <a:pt x="2453" y="1060"/>
                </a:lnTo>
                <a:lnTo>
                  <a:pt x="2453" y="1079"/>
                </a:lnTo>
                <a:lnTo>
                  <a:pt x="2453" y="1073"/>
                </a:lnTo>
                <a:lnTo>
                  <a:pt x="2453" y="1053"/>
                </a:lnTo>
                <a:lnTo>
                  <a:pt x="2453" y="1053"/>
                </a:lnTo>
                <a:lnTo>
                  <a:pt x="2453" y="1079"/>
                </a:lnTo>
                <a:lnTo>
                  <a:pt x="2453" y="1079"/>
                </a:lnTo>
                <a:lnTo>
                  <a:pt x="2453" y="1079"/>
                </a:lnTo>
                <a:lnTo>
                  <a:pt x="2460" y="1079"/>
                </a:lnTo>
                <a:lnTo>
                  <a:pt x="2460" y="1079"/>
                </a:lnTo>
                <a:lnTo>
                  <a:pt x="2460" y="1073"/>
                </a:lnTo>
                <a:lnTo>
                  <a:pt x="2460" y="1066"/>
                </a:lnTo>
                <a:lnTo>
                  <a:pt x="2460" y="1073"/>
                </a:lnTo>
                <a:lnTo>
                  <a:pt x="2460" y="1066"/>
                </a:lnTo>
                <a:lnTo>
                  <a:pt x="2460" y="1073"/>
                </a:lnTo>
                <a:lnTo>
                  <a:pt x="2460" y="1066"/>
                </a:lnTo>
                <a:lnTo>
                  <a:pt x="2460" y="1073"/>
                </a:lnTo>
                <a:lnTo>
                  <a:pt x="2467" y="1073"/>
                </a:lnTo>
                <a:lnTo>
                  <a:pt x="2467" y="1079"/>
                </a:lnTo>
                <a:lnTo>
                  <a:pt x="2467" y="1079"/>
                </a:lnTo>
                <a:lnTo>
                  <a:pt x="2467" y="1086"/>
                </a:lnTo>
                <a:lnTo>
                  <a:pt x="2467" y="1079"/>
                </a:lnTo>
                <a:lnTo>
                  <a:pt x="2467" y="1086"/>
                </a:lnTo>
                <a:lnTo>
                  <a:pt x="2473" y="1086"/>
                </a:lnTo>
                <a:lnTo>
                  <a:pt x="2473" y="1079"/>
                </a:lnTo>
                <a:lnTo>
                  <a:pt x="2473" y="1086"/>
                </a:lnTo>
                <a:lnTo>
                  <a:pt x="2473" y="1079"/>
                </a:lnTo>
                <a:lnTo>
                  <a:pt x="2480" y="1086"/>
                </a:lnTo>
                <a:lnTo>
                  <a:pt x="2480" y="1079"/>
                </a:lnTo>
                <a:lnTo>
                  <a:pt x="2480" y="1086"/>
                </a:lnTo>
                <a:lnTo>
                  <a:pt x="2480" y="1079"/>
                </a:lnTo>
                <a:lnTo>
                  <a:pt x="2480" y="1079"/>
                </a:lnTo>
                <a:lnTo>
                  <a:pt x="2480" y="1073"/>
                </a:lnTo>
                <a:lnTo>
                  <a:pt x="2480" y="1040"/>
                </a:lnTo>
                <a:lnTo>
                  <a:pt x="2480" y="1034"/>
                </a:lnTo>
                <a:lnTo>
                  <a:pt x="2480" y="942"/>
                </a:lnTo>
                <a:lnTo>
                  <a:pt x="2480" y="896"/>
                </a:lnTo>
                <a:lnTo>
                  <a:pt x="2480" y="955"/>
                </a:lnTo>
                <a:lnTo>
                  <a:pt x="2480" y="1001"/>
                </a:lnTo>
                <a:lnTo>
                  <a:pt x="2480" y="909"/>
                </a:lnTo>
                <a:lnTo>
                  <a:pt x="2480" y="837"/>
                </a:lnTo>
                <a:lnTo>
                  <a:pt x="2480" y="602"/>
                </a:lnTo>
                <a:lnTo>
                  <a:pt x="2486" y="589"/>
                </a:lnTo>
                <a:lnTo>
                  <a:pt x="2486" y="935"/>
                </a:lnTo>
                <a:lnTo>
                  <a:pt x="2486" y="981"/>
                </a:lnTo>
                <a:lnTo>
                  <a:pt x="2486" y="883"/>
                </a:lnTo>
                <a:lnTo>
                  <a:pt x="2486" y="739"/>
                </a:lnTo>
                <a:lnTo>
                  <a:pt x="2486" y="863"/>
                </a:lnTo>
                <a:lnTo>
                  <a:pt x="2486" y="935"/>
                </a:lnTo>
                <a:lnTo>
                  <a:pt x="2486" y="1047"/>
                </a:lnTo>
                <a:lnTo>
                  <a:pt x="2486" y="1027"/>
                </a:lnTo>
                <a:lnTo>
                  <a:pt x="2486" y="981"/>
                </a:lnTo>
                <a:lnTo>
                  <a:pt x="2486" y="994"/>
                </a:lnTo>
                <a:lnTo>
                  <a:pt x="2486" y="1073"/>
                </a:lnTo>
                <a:lnTo>
                  <a:pt x="2493" y="1079"/>
                </a:lnTo>
                <a:lnTo>
                  <a:pt x="2493" y="1079"/>
                </a:lnTo>
                <a:lnTo>
                  <a:pt x="2493" y="1079"/>
                </a:lnTo>
                <a:lnTo>
                  <a:pt x="2493" y="1079"/>
                </a:lnTo>
                <a:lnTo>
                  <a:pt x="2493" y="1086"/>
                </a:lnTo>
                <a:lnTo>
                  <a:pt x="2493" y="1079"/>
                </a:lnTo>
                <a:lnTo>
                  <a:pt x="2493" y="1086"/>
                </a:lnTo>
                <a:lnTo>
                  <a:pt x="2499" y="1086"/>
                </a:lnTo>
                <a:lnTo>
                  <a:pt x="2499" y="1079"/>
                </a:lnTo>
                <a:lnTo>
                  <a:pt x="2499" y="1086"/>
                </a:lnTo>
                <a:lnTo>
                  <a:pt x="2499" y="1079"/>
                </a:lnTo>
                <a:lnTo>
                  <a:pt x="2506" y="1079"/>
                </a:lnTo>
                <a:lnTo>
                  <a:pt x="2506" y="1079"/>
                </a:lnTo>
                <a:lnTo>
                  <a:pt x="2506" y="1079"/>
                </a:lnTo>
                <a:lnTo>
                  <a:pt x="2506" y="1079"/>
                </a:lnTo>
                <a:lnTo>
                  <a:pt x="2506" y="1079"/>
                </a:lnTo>
                <a:lnTo>
                  <a:pt x="2506" y="1079"/>
                </a:lnTo>
                <a:lnTo>
                  <a:pt x="2506" y="1079"/>
                </a:lnTo>
                <a:lnTo>
                  <a:pt x="2512" y="1079"/>
                </a:lnTo>
                <a:lnTo>
                  <a:pt x="2512" y="1079"/>
                </a:lnTo>
                <a:lnTo>
                  <a:pt x="2512" y="1047"/>
                </a:lnTo>
                <a:lnTo>
                  <a:pt x="2512" y="1027"/>
                </a:lnTo>
                <a:lnTo>
                  <a:pt x="2512" y="896"/>
                </a:lnTo>
                <a:lnTo>
                  <a:pt x="2512" y="890"/>
                </a:lnTo>
                <a:lnTo>
                  <a:pt x="2512" y="922"/>
                </a:lnTo>
                <a:lnTo>
                  <a:pt x="2512" y="870"/>
                </a:lnTo>
                <a:lnTo>
                  <a:pt x="2512" y="765"/>
                </a:lnTo>
                <a:lnTo>
                  <a:pt x="2512" y="719"/>
                </a:lnTo>
                <a:lnTo>
                  <a:pt x="2512" y="850"/>
                </a:lnTo>
                <a:lnTo>
                  <a:pt x="2519" y="883"/>
                </a:lnTo>
                <a:lnTo>
                  <a:pt x="2519" y="785"/>
                </a:lnTo>
                <a:lnTo>
                  <a:pt x="2519" y="693"/>
                </a:lnTo>
                <a:lnTo>
                  <a:pt x="2519" y="562"/>
                </a:lnTo>
                <a:lnTo>
                  <a:pt x="2519" y="700"/>
                </a:lnTo>
                <a:lnTo>
                  <a:pt x="2519" y="955"/>
                </a:lnTo>
                <a:lnTo>
                  <a:pt x="2519" y="935"/>
                </a:lnTo>
                <a:lnTo>
                  <a:pt x="2519" y="791"/>
                </a:lnTo>
                <a:lnTo>
                  <a:pt x="2519" y="765"/>
                </a:lnTo>
                <a:lnTo>
                  <a:pt x="2519" y="988"/>
                </a:lnTo>
                <a:lnTo>
                  <a:pt x="2519" y="1034"/>
                </a:lnTo>
                <a:lnTo>
                  <a:pt x="2519" y="1047"/>
                </a:lnTo>
                <a:lnTo>
                  <a:pt x="2519" y="994"/>
                </a:lnTo>
                <a:lnTo>
                  <a:pt x="2519" y="1014"/>
                </a:lnTo>
                <a:lnTo>
                  <a:pt x="2525" y="1034"/>
                </a:lnTo>
                <a:lnTo>
                  <a:pt x="2525" y="1079"/>
                </a:lnTo>
                <a:lnTo>
                  <a:pt x="2525" y="1079"/>
                </a:lnTo>
                <a:lnTo>
                  <a:pt x="2525" y="1079"/>
                </a:lnTo>
                <a:lnTo>
                  <a:pt x="2525" y="1086"/>
                </a:lnTo>
                <a:lnTo>
                  <a:pt x="2525" y="1086"/>
                </a:lnTo>
                <a:lnTo>
                  <a:pt x="2532" y="1086"/>
                </a:lnTo>
                <a:lnTo>
                  <a:pt x="2539" y="1086"/>
                </a:lnTo>
                <a:lnTo>
                  <a:pt x="2539" y="1079"/>
                </a:lnTo>
                <a:lnTo>
                  <a:pt x="2545" y="1086"/>
                </a:lnTo>
                <a:lnTo>
                  <a:pt x="2545" y="1079"/>
                </a:lnTo>
                <a:lnTo>
                  <a:pt x="2545" y="1086"/>
                </a:lnTo>
                <a:lnTo>
                  <a:pt x="2552" y="1086"/>
                </a:lnTo>
                <a:lnTo>
                  <a:pt x="2552" y="1086"/>
                </a:lnTo>
                <a:lnTo>
                  <a:pt x="2558" y="1086"/>
                </a:lnTo>
                <a:lnTo>
                  <a:pt x="2565" y="1086"/>
                </a:lnTo>
                <a:lnTo>
                  <a:pt x="2565" y="1079"/>
                </a:lnTo>
                <a:lnTo>
                  <a:pt x="2565" y="1086"/>
                </a:lnTo>
                <a:lnTo>
                  <a:pt x="2565" y="1079"/>
                </a:lnTo>
                <a:lnTo>
                  <a:pt x="2565" y="1086"/>
                </a:lnTo>
                <a:lnTo>
                  <a:pt x="2571" y="1086"/>
                </a:lnTo>
                <a:lnTo>
                  <a:pt x="2578" y="1086"/>
                </a:lnTo>
                <a:lnTo>
                  <a:pt x="2578" y="1086"/>
                </a:lnTo>
                <a:lnTo>
                  <a:pt x="2584" y="1086"/>
                </a:lnTo>
                <a:lnTo>
                  <a:pt x="2591" y="1086"/>
                </a:lnTo>
                <a:lnTo>
                  <a:pt x="2597" y="1086"/>
                </a:lnTo>
                <a:lnTo>
                  <a:pt x="2597" y="1086"/>
                </a:lnTo>
                <a:lnTo>
                  <a:pt x="2604" y="1086"/>
                </a:lnTo>
                <a:lnTo>
                  <a:pt x="2610" y="1086"/>
                </a:lnTo>
                <a:lnTo>
                  <a:pt x="2617" y="1086"/>
                </a:lnTo>
              </a:path>
            </a:pathLst>
          </a:custGeom>
          <a:noFill/>
          <a:ln w="16510" cap="flat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33" name="Rectangle 49"/>
          <p:cNvSpPr>
            <a:spLocks noChangeArrowheads="1"/>
          </p:cNvSpPr>
          <p:nvPr/>
        </p:nvSpPr>
        <p:spPr bwMode="auto">
          <a:xfrm>
            <a:off x="1076325" y="4646613"/>
            <a:ext cx="82073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634" name="Rectangle 50"/>
          <p:cNvSpPr>
            <a:spLocks noChangeArrowheads="1"/>
          </p:cNvSpPr>
          <p:nvPr/>
        </p:nvSpPr>
        <p:spPr bwMode="auto">
          <a:xfrm>
            <a:off x="4464050" y="1295400"/>
            <a:ext cx="1022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FFFF00"/>
                </a:solidFill>
                <a:latin typeface="Arial" charset="0"/>
              </a:rPr>
              <a:t>+3</a:t>
            </a:r>
          </a:p>
          <a:p>
            <a:pPr eaLnBrk="1" hangingPunct="1"/>
            <a:r>
              <a:rPr lang="en-US" sz="1700">
                <a:solidFill>
                  <a:srgbClr val="FFFF00"/>
                </a:solidFill>
                <a:latin typeface="Arial" charset="0"/>
              </a:rPr>
              <a:t>Precursor</a:t>
            </a:r>
            <a:endParaRPr lang="en-US" sz="1800" b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579635" name="Group 51"/>
          <p:cNvGrpSpPr>
            <a:grpSpLocks/>
          </p:cNvGrpSpPr>
          <p:nvPr/>
        </p:nvGrpSpPr>
        <p:grpSpPr bwMode="auto">
          <a:xfrm>
            <a:off x="390525" y="1219200"/>
            <a:ext cx="2514600" cy="2108200"/>
            <a:chOff x="144" y="768"/>
            <a:chExt cx="1584" cy="1328"/>
          </a:xfrm>
        </p:grpSpPr>
        <p:sp>
          <p:nvSpPr>
            <p:cNvPr id="579636" name="Text Box 52"/>
            <p:cNvSpPr txBox="1">
              <a:spLocks noChangeArrowheads="1"/>
            </p:cNvSpPr>
            <p:nvPr/>
          </p:nvSpPr>
          <p:spPr bwMode="auto">
            <a:xfrm>
              <a:off x="144" y="768"/>
              <a:ext cx="1584" cy="5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solidFill>
                    <a:srgbClr val="FFFF00"/>
                  </a:solidFill>
                </a:rPr>
                <a:t>Fragmentation(ETD)</a:t>
              </a:r>
            </a:p>
          </p:txBody>
        </p:sp>
        <p:grpSp>
          <p:nvGrpSpPr>
            <p:cNvPr id="579637" name="Group 53"/>
            <p:cNvGrpSpPr>
              <a:grpSpLocks/>
            </p:cNvGrpSpPr>
            <p:nvPr/>
          </p:nvGrpSpPr>
          <p:grpSpPr bwMode="auto">
            <a:xfrm>
              <a:off x="526" y="1536"/>
              <a:ext cx="819" cy="560"/>
              <a:chOff x="2895" y="1023"/>
              <a:chExt cx="819" cy="560"/>
            </a:xfrm>
          </p:grpSpPr>
          <p:sp>
            <p:nvSpPr>
              <p:cNvPr id="579638" name="Line 54"/>
              <p:cNvSpPr>
                <a:spLocks noChangeShapeType="1"/>
              </p:cNvSpPr>
              <p:nvPr/>
            </p:nvSpPr>
            <p:spPr bwMode="auto">
              <a:xfrm>
                <a:off x="2895" y="1204"/>
                <a:ext cx="1" cy="197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39" name="Line 55"/>
              <p:cNvSpPr>
                <a:spLocks noChangeShapeType="1"/>
              </p:cNvSpPr>
              <p:nvPr/>
            </p:nvSpPr>
            <p:spPr bwMode="auto">
              <a:xfrm flipH="1">
                <a:off x="2895" y="1106"/>
                <a:ext cx="170" cy="98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40" name="Line 56"/>
              <p:cNvSpPr>
                <a:spLocks noChangeShapeType="1"/>
              </p:cNvSpPr>
              <p:nvPr/>
            </p:nvSpPr>
            <p:spPr bwMode="auto">
              <a:xfrm flipH="1" flipV="1">
                <a:off x="3065" y="1106"/>
                <a:ext cx="170" cy="98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41" name="Line 57"/>
              <p:cNvSpPr>
                <a:spLocks noChangeShapeType="1"/>
              </p:cNvSpPr>
              <p:nvPr/>
            </p:nvSpPr>
            <p:spPr bwMode="auto">
              <a:xfrm flipV="1">
                <a:off x="3235" y="1204"/>
                <a:ext cx="1" cy="197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42" name="Line 58"/>
              <p:cNvSpPr>
                <a:spLocks noChangeShapeType="1"/>
              </p:cNvSpPr>
              <p:nvPr/>
            </p:nvSpPr>
            <p:spPr bwMode="auto">
              <a:xfrm flipV="1">
                <a:off x="3065" y="1401"/>
                <a:ext cx="170" cy="98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43" name="Line 59"/>
              <p:cNvSpPr>
                <a:spLocks noChangeShapeType="1"/>
              </p:cNvSpPr>
              <p:nvPr/>
            </p:nvSpPr>
            <p:spPr bwMode="auto">
              <a:xfrm flipH="1" flipV="1">
                <a:off x="2895" y="1401"/>
                <a:ext cx="170" cy="98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44" name="Line 60"/>
              <p:cNvSpPr>
                <a:spLocks noChangeShapeType="1"/>
              </p:cNvSpPr>
              <p:nvPr/>
            </p:nvSpPr>
            <p:spPr bwMode="auto">
              <a:xfrm flipH="1" flipV="1">
                <a:off x="3235" y="1401"/>
                <a:ext cx="156" cy="41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45" name="Line 61"/>
              <p:cNvSpPr>
                <a:spLocks noChangeShapeType="1"/>
              </p:cNvSpPr>
              <p:nvPr/>
            </p:nvSpPr>
            <p:spPr bwMode="auto">
              <a:xfrm flipH="1">
                <a:off x="3235" y="1163"/>
                <a:ext cx="156" cy="41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46" name="Line 62"/>
              <p:cNvSpPr>
                <a:spLocks noChangeShapeType="1"/>
              </p:cNvSpPr>
              <p:nvPr/>
            </p:nvSpPr>
            <p:spPr bwMode="auto">
              <a:xfrm flipH="1">
                <a:off x="3391" y="1303"/>
                <a:ext cx="81" cy="139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47" name="Line 63"/>
              <p:cNvSpPr>
                <a:spLocks noChangeShapeType="1"/>
              </p:cNvSpPr>
              <p:nvPr/>
            </p:nvSpPr>
            <p:spPr bwMode="auto">
              <a:xfrm flipH="1" flipV="1">
                <a:off x="3391" y="1163"/>
                <a:ext cx="81" cy="14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48" name="Line 64"/>
              <p:cNvSpPr>
                <a:spLocks noChangeShapeType="1"/>
              </p:cNvSpPr>
              <p:nvPr/>
            </p:nvSpPr>
            <p:spPr bwMode="auto">
              <a:xfrm flipH="1" flipV="1">
                <a:off x="3391" y="1442"/>
                <a:ext cx="81" cy="14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49" name="Line 65"/>
              <p:cNvSpPr>
                <a:spLocks noChangeShapeType="1"/>
              </p:cNvSpPr>
              <p:nvPr/>
            </p:nvSpPr>
            <p:spPr bwMode="auto">
              <a:xfrm flipH="1">
                <a:off x="3472" y="1582"/>
                <a:ext cx="161" cy="1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50" name="Line 66"/>
              <p:cNvSpPr>
                <a:spLocks noChangeShapeType="1"/>
              </p:cNvSpPr>
              <p:nvPr/>
            </p:nvSpPr>
            <p:spPr bwMode="auto">
              <a:xfrm flipH="1">
                <a:off x="3633" y="1442"/>
                <a:ext cx="81" cy="14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51" name="Line 67"/>
              <p:cNvSpPr>
                <a:spLocks noChangeShapeType="1"/>
              </p:cNvSpPr>
              <p:nvPr/>
            </p:nvSpPr>
            <p:spPr bwMode="auto">
              <a:xfrm>
                <a:off x="3633" y="1303"/>
                <a:ext cx="81" cy="139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52" name="Line 68"/>
              <p:cNvSpPr>
                <a:spLocks noChangeShapeType="1"/>
              </p:cNvSpPr>
              <p:nvPr/>
            </p:nvSpPr>
            <p:spPr bwMode="auto">
              <a:xfrm flipH="1">
                <a:off x="3472" y="1303"/>
                <a:ext cx="161" cy="1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53" name="Line 69"/>
              <p:cNvSpPr>
                <a:spLocks noChangeShapeType="1"/>
              </p:cNvSpPr>
              <p:nvPr/>
            </p:nvSpPr>
            <p:spPr bwMode="auto">
              <a:xfrm flipH="1">
                <a:off x="3633" y="1163"/>
                <a:ext cx="81" cy="14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54" name="Line 70"/>
              <p:cNvSpPr>
                <a:spLocks noChangeShapeType="1"/>
              </p:cNvSpPr>
              <p:nvPr/>
            </p:nvSpPr>
            <p:spPr bwMode="auto">
              <a:xfrm>
                <a:off x="3633" y="1023"/>
                <a:ext cx="81" cy="14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55" name="Line 71"/>
              <p:cNvSpPr>
                <a:spLocks noChangeShapeType="1"/>
              </p:cNvSpPr>
              <p:nvPr/>
            </p:nvSpPr>
            <p:spPr bwMode="auto">
              <a:xfrm>
                <a:off x="3472" y="1023"/>
                <a:ext cx="161" cy="1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56" name="Line 72"/>
              <p:cNvSpPr>
                <a:spLocks noChangeShapeType="1"/>
              </p:cNvSpPr>
              <p:nvPr/>
            </p:nvSpPr>
            <p:spPr bwMode="auto">
              <a:xfrm flipH="1">
                <a:off x="3391" y="1023"/>
                <a:ext cx="81" cy="14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57" name="Oval 73"/>
              <p:cNvSpPr>
                <a:spLocks noChangeArrowheads="1"/>
              </p:cNvSpPr>
              <p:nvPr/>
            </p:nvSpPr>
            <p:spPr bwMode="auto">
              <a:xfrm>
                <a:off x="3266" y="1211"/>
                <a:ext cx="159" cy="185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58" name="Freeform 74"/>
              <p:cNvSpPr>
                <a:spLocks/>
              </p:cNvSpPr>
              <p:nvPr/>
            </p:nvSpPr>
            <p:spPr bwMode="auto">
              <a:xfrm>
                <a:off x="2937" y="1176"/>
                <a:ext cx="255" cy="254"/>
              </a:xfrm>
              <a:custGeom>
                <a:avLst/>
                <a:gdLst/>
                <a:ahLst/>
                <a:cxnLst>
                  <a:cxn ang="0">
                    <a:pos x="18" y="191"/>
                  </a:cxn>
                  <a:cxn ang="0">
                    <a:pos x="10" y="177"/>
                  </a:cxn>
                  <a:cxn ang="0">
                    <a:pos x="5" y="162"/>
                  </a:cxn>
                  <a:cxn ang="0">
                    <a:pos x="2" y="148"/>
                  </a:cxn>
                  <a:cxn ang="0">
                    <a:pos x="0" y="134"/>
                  </a:cxn>
                  <a:cxn ang="0">
                    <a:pos x="0" y="119"/>
                  </a:cxn>
                  <a:cxn ang="0">
                    <a:pos x="2" y="104"/>
                  </a:cxn>
                  <a:cxn ang="0">
                    <a:pos x="5" y="90"/>
                  </a:cxn>
                  <a:cxn ang="0">
                    <a:pos x="10" y="77"/>
                  </a:cxn>
                  <a:cxn ang="0">
                    <a:pos x="17" y="64"/>
                  </a:cxn>
                  <a:cxn ang="0">
                    <a:pos x="25" y="52"/>
                  </a:cxn>
                  <a:cxn ang="0">
                    <a:pos x="34" y="39"/>
                  </a:cxn>
                  <a:cxn ang="0">
                    <a:pos x="45" y="29"/>
                  </a:cxn>
                  <a:cxn ang="0">
                    <a:pos x="57" y="21"/>
                  </a:cxn>
                  <a:cxn ang="0">
                    <a:pos x="64" y="16"/>
                  </a:cxn>
                  <a:cxn ang="0">
                    <a:pos x="77" y="10"/>
                  </a:cxn>
                  <a:cxn ang="0">
                    <a:pos x="92" y="5"/>
                  </a:cxn>
                  <a:cxn ang="0">
                    <a:pos x="107" y="1"/>
                  </a:cxn>
                  <a:cxn ang="0">
                    <a:pos x="121" y="0"/>
                  </a:cxn>
                  <a:cxn ang="0">
                    <a:pos x="136" y="0"/>
                  </a:cxn>
                  <a:cxn ang="0">
                    <a:pos x="150" y="1"/>
                  </a:cxn>
                  <a:cxn ang="0">
                    <a:pos x="164" y="5"/>
                  </a:cxn>
                  <a:cxn ang="0">
                    <a:pos x="178" y="10"/>
                  </a:cxn>
                  <a:cxn ang="0">
                    <a:pos x="191" y="16"/>
                  </a:cxn>
                  <a:cxn ang="0">
                    <a:pos x="204" y="25"/>
                  </a:cxn>
                  <a:cxn ang="0">
                    <a:pos x="215" y="33"/>
                  </a:cxn>
                  <a:cxn ang="0">
                    <a:pos x="225" y="44"/>
                  </a:cxn>
                  <a:cxn ang="0">
                    <a:pos x="234" y="57"/>
                  </a:cxn>
                  <a:cxn ang="0">
                    <a:pos x="239" y="63"/>
                  </a:cxn>
                  <a:cxn ang="0">
                    <a:pos x="245" y="77"/>
                  </a:cxn>
                  <a:cxn ang="0">
                    <a:pos x="250" y="91"/>
                  </a:cxn>
                  <a:cxn ang="0">
                    <a:pos x="253" y="105"/>
                  </a:cxn>
                  <a:cxn ang="0">
                    <a:pos x="255" y="120"/>
                  </a:cxn>
                  <a:cxn ang="0">
                    <a:pos x="255" y="135"/>
                  </a:cxn>
                  <a:cxn ang="0">
                    <a:pos x="253" y="150"/>
                  </a:cxn>
                  <a:cxn ang="0">
                    <a:pos x="250" y="163"/>
                  </a:cxn>
                  <a:cxn ang="0">
                    <a:pos x="245" y="177"/>
                  </a:cxn>
                  <a:cxn ang="0">
                    <a:pos x="239" y="189"/>
                  </a:cxn>
                  <a:cxn ang="0">
                    <a:pos x="231" y="202"/>
                  </a:cxn>
                  <a:cxn ang="0">
                    <a:pos x="221" y="214"/>
                  </a:cxn>
                  <a:cxn ang="0">
                    <a:pos x="210" y="224"/>
                  </a:cxn>
                  <a:cxn ang="0">
                    <a:pos x="198" y="233"/>
                  </a:cxn>
                  <a:cxn ang="0">
                    <a:pos x="191" y="238"/>
                  </a:cxn>
                  <a:cxn ang="0">
                    <a:pos x="178" y="244"/>
                  </a:cxn>
                  <a:cxn ang="0">
                    <a:pos x="163" y="249"/>
                  </a:cxn>
                  <a:cxn ang="0">
                    <a:pos x="149" y="253"/>
                  </a:cxn>
                  <a:cxn ang="0">
                    <a:pos x="134" y="254"/>
                  </a:cxn>
                  <a:cxn ang="0">
                    <a:pos x="119" y="254"/>
                  </a:cxn>
                  <a:cxn ang="0">
                    <a:pos x="106" y="253"/>
                  </a:cxn>
                  <a:cxn ang="0">
                    <a:pos x="91" y="249"/>
                  </a:cxn>
                  <a:cxn ang="0">
                    <a:pos x="77" y="244"/>
                  </a:cxn>
                  <a:cxn ang="0">
                    <a:pos x="65" y="238"/>
                  </a:cxn>
                  <a:cxn ang="0">
                    <a:pos x="53" y="229"/>
                  </a:cxn>
                  <a:cxn ang="0">
                    <a:pos x="41" y="220"/>
                  </a:cxn>
                  <a:cxn ang="0">
                    <a:pos x="30" y="209"/>
                  </a:cxn>
                  <a:cxn ang="0">
                    <a:pos x="22" y="197"/>
                  </a:cxn>
                  <a:cxn ang="0">
                    <a:pos x="18" y="191"/>
                  </a:cxn>
                </a:cxnLst>
                <a:rect l="0" t="0" r="r" b="b"/>
                <a:pathLst>
                  <a:path w="255" h="254">
                    <a:moveTo>
                      <a:pt x="18" y="191"/>
                    </a:moveTo>
                    <a:lnTo>
                      <a:pt x="10" y="177"/>
                    </a:lnTo>
                    <a:lnTo>
                      <a:pt x="5" y="162"/>
                    </a:lnTo>
                    <a:lnTo>
                      <a:pt x="2" y="148"/>
                    </a:lnTo>
                    <a:lnTo>
                      <a:pt x="0" y="134"/>
                    </a:lnTo>
                    <a:lnTo>
                      <a:pt x="0" y="119"/>
                    </a:lnTo>
                    <a:lnTo>
                      <a:pt x="2" y="104"/>
                    </a:lnTo>
                    <a:lnTo>
                      <a:pt x="5" y="90"/>
                    </a:lnTo>
                    <a:lnTo>
                      <a:pt x="10" y="77"/>
                    </a:lnTo>
                    <a:lnTo>
                      <a:pt x="17" y="64"/>
                    </a:lnTo>
                    <a:lnTo>
                      <a:pt x="25" y="52"/>
                    </a:lnTo>
                    <a:lnTo>
                      <a:pt x="34" y="39"/>
                    </a:lnTo>
                    <a:lnTo>
                      <a:pt x="45" y="29"/>
                    </a:lnTo>
                    <a:lnTo>
                      <a:pt x="57" y="21"/>
                    </a:lnTo>
                    <a:lnTo>
                      <a:pt x="64" y="16"/>
                    </a:lnTo>
                    <a:lnTo>
                      <a:pt x="77" y="10"/>
                    </a:lnTo>
                    <a:lnTo>
                      <a:pt x="92" y="5"/>
                    </a:lnTo>
                    <a:lnTo>
                      <a:pt x="107" y="1"/>
                    </a:lnTo>
                    <a:lnTo>
                      <a:pt x="121" y="0"/>
                    </a:lnTo>
                    <a:lnTo>
                      <a:pt x="136" y="0"/>
                    </a:lnTo>
                    <a:lnTo>
                      <a:pt x="150" y="1"/>
                    </a:lnTo>
                    <a:lnTo>
                      <a:pt x="164" y="5"/>
                    </a:lnTo>
                    <a:lnTo>
                      <a:pt x="178" y="10"/>
                    </a:lnTo>
                    <a:lnTo>
                      <a:pt x="191" y="16"/>
                    </a:lnTo>
                    <a:lnTo>
                      <a:pt x="204" y="25"/>
                    </a:lnTo>
                    <a:lnTo>
                      <a:pt x="215" y="33"/>
                    </a:lnTo>
                    <a:lnTo>
                      <a:pt x="225" y="44"/>
                    </a:lnTo>
                    <a:lnTo>
                      <a:pt x="234" y="57"/>
                    </a:lnTo>
                    <a:lnTo>
                      <a:pt x="239" y="63"/>
                    </a:lnTo>
                    <a:lnTo>
                      <a:pt x="245" y="77"/>
                    </a:lnTo>
                    <a:lnTo>
                      <a:pt x="250" y="91"/>
                    </a:lnTo>
                    <a:lnTo>
                      <a:pt x="253" y="105"/>
                    </a:lnTo>
                    <a:lnTo>
                      <a:pt x="255" y="120"/>
                    </a:lnTo>
                    <a:lnTo>
                      <a:pt x="255" y="135"/>
                    </a:lnTo>
                    <a:lnTo>
                      <a:pt x="253" y="150"/>
                    </a:lnTo>
                    <a:lnTo>
                      <a:pt x="250" y="163"/>
                    </a:lnTo>
                    <a:lnTo>
                      <a:pt x="245" y="177"/>
                    </a:lnTo>
                    <a:lnTo>
                      <a:pt x="239" y="189"/>
                    </a:lnTo>
                    <a:lnTo>
                      <a:pt x="231" y="202"/>
                    </a:lnTo>
                    <a:lnTo>
                      <a:pt x="221" y="214"/>
                    </a:lnTo>
                    <a:lnTo>
                      <a:pt x="210" y="224"/>
                    </a:lnTo>
                    <a:lnTo>
                      <a:pt x="198" y="233"/>
                    </a:lnTo>
                    <a:lnTo>
                      <a:pt x="191" y="238"/>
                    </a:lnTo>
                    <a:lnTo>
                      <a:pt x="178" y="244"/>
                    </a:lnTo>
                    <a:lnTo>
                      <a:pt x="163" y="249"/>
                    </a:lnTo>
                    <a:lnTo>
                      <a:pt x="149" y="253"/>
                    </a:lnTo>
                    <a:lnTo>
                      <a:pt x="134" y="254"/>
                    </a:lnTo>
                    <a:lnTo>
                      <a:pt x="119" y="254"/>
                    </a:lnTo>
                    <a:lnTo>
                      <a:pt x="106" y="253"/>
                    </a:lnTo>
                    <a:lnTo>
                      <a:pt x="91" y="249"/>
                    </a:lnTo>
                    <a:lnTo>
                      <a:pt x="77" y="244"/>
                    </a:lnTo>
                    <a:lnTo>
                      <a:pt x="65" y="238"/>
                    </a:lnTo>
                    <a:lnTo>
                      <a:pt x="53" y="229"/>
                    </a:lnTo>
                    <a:lnTo>
                      <a:pt x="41" y="220"/>
                    </a:lnTo>
                    <a:lnTo>
                      <a:pt x="30" y="209"/>
                    </a:lnTo>
                    <a:lnTo>
                      <a:pt x="22" y="197"/>
                    </a:lnTo>
                    <a:lnTo>
                      <a:pt x="18" y="191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59" name="Freeform 75"/>
              <p:cNvSpPr>
                <a:spLocks/>
              </p:cNvSpPr>
              <p:nvPr/>
            </p:nvSpPr>
            <p:spPr bwMode="auto">
              <a:xfrm>
                <a:off x="3448" y="1338"/>
                <a:ext cx="210" cy="210"/>
              </a:xfrm>
              <a:custGeom>
                <a:avLst/>
                <a:gdLst/>
                <a:ahLst/>
                <a:cxnLst>
                  <a:cxn ang="0">
                    <a:pos x="14" y="158"/>
                  </a:cxn>
                  <a:cxn ang="0">
                    <a:pos x="7" y="143"/>
                  </a:cxn>
                  <a:cxn ang="0">
                    <a:pos x="3" y="129"/>
                  </a:cxn>
                  <a:cxn ang="0">
                    <a:pos x="0" y="114"/>
                  </a:cxn>
                  <a:cxn ang="0">
                    <a:pos x="0" y="99"/>
                  </a:cxn>
                  <a:cxn ang="0">
                    <a:pos x="2" y="84"/>
                  </a:cxn>
                  <a:cxn ang="0">
                    <a:pos x="5" y="71"/>
                  </a:cxn>
                  <a:cxn ang="0">
                    <a:pos x="12" y="57"/>
                  </a:cxn>
                  <a:cxn ang="0">
                    <a:pos x="19" y="45"/>
                  </a:cxn>
                  <a:cxn ang="0">
                    <a:pos x="28" y="32"/>
                  </a:cxn>
                  <a:cxn ang="0">
                    <a:pos x="39" y="22"/>
                  </a:cxn>
                  <a:cxn ang="0">
                    <a:pos x="45" y="17"/>
                  </a:cxn>
                  <a:cxn ang="0">
                    <a:pos x="52" y="14"/>
                  </a:cxn>
                  <a:cxn ang="0">
                    <a:pos x="66" y="8"/>
                  </a:cxn>
                  <a:cxn ang="0">
                    <a:pos x="81" y="3"/>
                  </a:cxn>
                  <a:cxn ang="0">
                    <a:pos x="96" y="0"/>
                  </a:cxn>
                  <a:cxn ang="0">
                    <a:pos x="111" y="0"/>
                  </a:cxn>
                  <a:cxn ang="0">
                    <a:pos x="124" y="1"/>
                  </a:cxn>
                  <a:cxn ang="0">
                    <a:pos x="139" y="5"/>
                  </a:cxn>
                  <a:cxn ang="0">
                    <a:pos x="153" y="11"/>
                  </a:cxn>
                  <a:cxn ang="0">
                    <a:pos x="165" y="19"/>
                  </a:cxn>
                  <a:cxn ang="0">
                    <a:pos x="177" y="29"/>
                  </a:cxn>
                  <a:cxn ang="0">
                    <a:pos x="186" y="40"/>
                  </a:cxn>
                  <a:cxn ang="0">
                    <a:pos x="191" y="46"/>
                  </a:cxn>
                  <a:cxn ang="0">
                    <a:pos x="195" y="52"/>
                  </a:cxn>
                  <a:cxn ang="0">
                    <a:pos x="203" y="66"/>
                  </a:cxn>
                  <a:cxn ang="0">
                    <a:pos x="208" y="81"/>
                  </a:cxn>
                  <a:cxn ang="0">
                    <a:pos x="209" y="96"/>
                  </a:cxn>
                  <a:cxn ang="0">
                    <a:pos x="210" y="110"/>
                  </a:cxn>
                  <a:cxn ang="0">
                    <a:pos x="208" y="125"/>
                  </a:cxn>
                  <a:cxn ang="0">
                    <a:pos x="204" y="139"/>
                  </a:cxn>
                  <a:cxn ang="0">
                    <a:pos x="199" y="153"/>
                  </a:cxn>
                  <a:cxn ang="0">
                    <a:pos x="190" y="165"/>
                  </a:cxn>
                  <a:cxn ang="0">
                    <a:pos x="181" y="176"/>
                  </a:cxn>
                  <a:cxn ang="0">
                    <a:pos x="170" y="187"/>
                  </a:cxn>
                  <a:cxn ang="0">
                    <a:pos x="164" y="191"/>
                  </a:cxn>
                  <a:cxn ang="0">
                    <a:pos x="157" y="196"/>
                  </a:cxn>
                  <a:cxn ang="0">
                    <a:pos x="143" y="202"/>
                  </a:cxn>
                  <a:cxn ang="0">
                    <a:pos x="128" y="207"/>
                  </a:cxn>
                  <a:cxn ang="0">
                    <a:pos x="115" y="210"/>
                  </a:cxn>
                  <a:cxn ang="0">
                    <a:pos x="100" y="210"/>
                  </a:cxn>
                  <a:cxn ang="0">
                    <a:pos x="85" y="208"/>
                  </a:cxn>
                  <a:cxn ang="0">
                    <a:pos x="71" y="203"/>
                  </a:cxn>
                  <a:cxn ang="0">
                    <a:pos x="57" y="198"/>
                  </a:cxn>
                  <a:cxn ang="0">
                    <a:pos x="44" y="191"/>
                  </a:cxn>
                  <a:cxn ang="0">
                    <a:pos x="33" y="181"/>
                  </a:cxn>
                  <a:cxn ang="0">
                    <a:pos x="23" y="170"/>
                  </a:cxn>
                  <a:cxn ang="0">
                    <a:pos x="18" y="164"/>
                  </a:cxn>
                  <a:cxn ang="0">
                    <a:pos x="14" y="158"/>
                  </a:cxn>
                </a:cxnLst>
                <a:rect l="0" t="0" r="r" b="b"/>
                <a:pathLst>
                  <a:path w="210" h="210">
                    <a:moveTo>
                      <a:pt x="14" y="158"/>
                    </a:moveTo>
                    <a:lnTo>
                      <a:pt x="7" y="143"/>
                    </a:lnTo>
                    <a:lnTo>
                      <a:pt x="3" y="129"/>
                    </a:lnTo>
                    <a:lnTo>
                      <a:pt x="0" y="114"/>
                    </a:lnTo>
                    <a:lnTo>
                      <a:pt x="0" y="99"/>
                    </a:lnTo>
                    <a:lnTo>
                      <a:pt x="2" y="84"/>
                    </a:lnTo>
                    <a:lnTo>
                      <a:pt x="5" y="71"/>
                    </a:lnTo>
                    <a:lnTo>
                      <a:pt x="12" y="57"/>
                    </a:lnTo>
                    <a:lnTo>
                      <a:pt x="19" y="45"/>
                    </a:lnTo>
                    <a:lnTo>
                      <a:pt x="28" y="32"/>
                    </a:lnTo>
                    <a:lnTo>
                      <a:pt x="39" y="22"/>
                    </a:lnTo>
                    <a:lnTo>
                      <a:pt x="45" y="17"/>
                    </a:lnTo>
                    <a:lnTo>
                      <a:pt x="52" y="14"/>
                    </a:lnTo>
                    <a:lnTo>
                      <a:pt x="66" y="8"/>
                    </a:lnTo>
                    <a:lnTo>
                      <a:pt x="81" y="3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24" y="1"/>
                    </a:lnTo>
                    <a:lnTo>
                      <a:pt x="139" y="5"/>
                    </a:lnTo>
                    <a:lnTo>
                      <a:pt x="153" y="11"/>
                    </a:lnTo>
                    <a:lnTo>
                      <a:pt x="165" y="19"/>
                    </a:lnTo>
                    <a:lnTo>
                      <a:pt x="177" y="29"/>
                    </a:lnTo>
                    <a:lnTo>
                      <a:pt x="186" y="40"/>
                    </a:lnTo>
                    <a:lnTo>
                      <a:pt x="191" y="46"/>
                    </a:lnTo>
                    <a:lnTo>
                      <a:pt x="195" y="52"/>
                    </a:lnTo>
                    <a:lnTo>
                      <a:pt x="203" y="66"/>
                    </a:lnTo>
                    <a:lnTo>
                      <a:pt x="208" y="81"/>
                    </a:lnTo>
                    <a:lnTo>
                      <a:pt x="209" y="96"/>
                    </a:lnTo>
                    <a:lnTo>
                      <a:pt x="210" y="110"/>
                    </a:lnTo>
                    <a:lnTo>
                      <a:pt x="208" y="125"/>
                    </a:lnTo>
                    <a:lnTo>
                      <a:pt x="204" y="139"/>
                    </a:lnTo>
                    <a:lnTo>
                      <a:pt x="199" y="153"/>
                    </a:lnTo>
                    <a:lnTo>
                      <a:pt x="190" y="165"/>
                    </a:lnTo>
                    <a:lnTo>
                      <a:pt x="181" y="176"/>
                    </a:lnTo>
                    <a:lnTo>
                      <a:pt x="170" y="187"/>
                    </a:lnTo>
                    <a:lnTo>
                      <a:pt x="164" y="191"/>
                    </a:lnTo>
                    <a:lnTo>
                      <a:pt x="157" y="196"/>
                    </a:lnTo>
                    <a:lnTo>
                      <a:pt x="143" y="202"/>
                    </a:lnTo>
                    <a:lnTo>
                      <a:pt x="128" y="207"/>
                    </a:lnTo>
                    <a:lnTo>
                      <a:pt x="115" y="210"/>
                    </a:lnTo>
                    <a:lnTo>
                      <a:pt x="100" y="210"/>
                    </a:lnTo>
                    <a:lnTo>
                      <a:pt x="85" y="208"/>
                    </a:lnTo>
                    <a:lnTo>
                      <a:pt x="71" y="203"/>
                    </a:lnTo>
                    <a:lnTo>
                      <a:pt x="57" y="198"/>
                    </a:lnTo>
                    <a:lnTo>
                      <a:pt x="44" y="191"/>
                    </a:lnTo>
                    <a:lnTo>
                      <a:pt x="33" y="181"/>
                    </a:lnTo>
                    <a:lnTo>
                      <a:pt x="23" y="170"/>
                    </a:lnTo>
                    <a:lnTo>
                      <a:pt x="18" y="164"/>
                    </a:lnTo>
                    <a:lnTo>
                      <a:pt x="14" y="158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60" name="Freeform 76"/>
              <p:cNvSpPr>
                <a:spLocks/>
              </p:cNvSpPr>
              <p:nvPr/>
            </p:nvSpPr>
            <p:spPr bwMode="auto">
              <a:xfrm>
                <a:off x="3448" y="1058"/>
                <a:ext cx="210" cy="209"/>
              </a:xfrm>
              <a:custGeom>
                <a:avLst/>
                <a:gdLst/>
                <a:ahLst/>
                <a:cxnLst>
                  <a:cxn ang="0">
                    <a:pos x="14" y="157"/>
                  </a:cxn>
                  <a:cxn ang="0">
                    <a:pos x="7" y="144"/>
                  </a:cxn>
                  <a:cxn ang="0">
                    <a:pos x="3" y="129"/>
                  </a:cxn>
                  <a:cxn ang="0">
                    <a:pos x="0" y="114"/>
                  </a:cxn>
                  <a:cxn ang="0">
                    <a:pos x="0" y="99"/>
                  </a:cxn>
                  <a:cxn ang="0">
                    <a:pos x="2" y="84"/>
                  </a:cxn>
                  <a:cxn ang="0">
                    <a:pos x="5" y="71"/>
                  </a:cxn>
                  <a:cxn ang="0">
                    <a:pos x="12" y="57"/>
                  </a:cxn>
                  <a:cxn ang="0">
                    <a:pos x="19" y="45"/>
                  </a:cxn>
                  <a:cxn ang="0">
                    <a:pos x="28" y="33"/>
                  </a:cxn>
                  <a:cxn ang="0">
                    <a:pos x="39" y="22"/>
                  </a:cxn>
                  <a:cxn ang="0">
                    <a:pos x="45" y="19"/>
                  </a:cxn>
                  <a:cxn ang="0">
                    <a:pos x="52" y="14"/>
                  </a:cxn>
                  <a:cxn ang="0">
                    <a:pos x="66" y="7"/>
                  </a:cxn>
                  <a:cxn ang="0">
                    <a:pos x="81" y="2"/>
                  </a:cxn>
                  <a:cxn ang="0">
                    <a:pos x="96" y="0"/>
                  </a:cxn>
                  <a:cxn ang="0">
                    <a:pos x="111" y="0"/>
                  </a:cxn>
                  <a:cxn ang="0">
                    <a:pos x="124" y="1"/>
                  </a:cxn>
                  <a:cxn ang="0">
                    <a:pos x="139" y="6"/>
                  </a:cxn>
                  <a:cxn ang="0">
                    <a:pos x="153" y="11"/>
                  </a:cxn>
                  <a:cxn ang="0">
                    <a:pos x="165" y="19"/>
                  </a:cxn>
                  <a:cxn ang="0">
                    <a:pos x="177" y="28"/>
                  </a:cxn>
                  <a:cxn ang="0">
                    <a:pos x="186" y="40"/>
                  </a:cxn>
                  <a:cxn ang="0">
                    <a:pos x="191" y="46"/>
                  </a:cxn>
                  <a:cxn ang="0">
                    <a:pos x="195" y="52"/>
                  </a:cxn>
                  <a:cxn ang="0">
                    <a:pos x="203" y="67"/>
                  </a:cxn>
                  <a:cxn ang="0">
                    <a:pos x="208" y="81"/>
                  </a:cxn>
                  <a:cxn ang="0">
                    <a:pos x="209" y="95"/>
                  </a:cxn>
                  <a:cxn ang="0">
                    <a:pos x="210" y="110"/>
                  </a:cxn>
                  <a:cxn ang="0">
                    <a:pos x="208" y="125"/>
                  </a:cxn>
                  <a:cxn ang="0">
                    <a:pos x="204" y="139"/>
                  </a:cxn>
                  <a:cxn ang="0">
                    <a:pos x="199" y="152"/>
                  </a:cxn>
                  <a:cxn ang="0">
                    <a:pos x="190" y="165"/>
                  </a:cxn>
                  <a:cxn ang="0">
                    <a:pos x="181" y="177"/>
                  </a:cxn>
                  <a:cxn ang="0">
                    <a:pos x="170" y="187"/>
                  </a:cxn>
                  <a:cxn ang="0">
                    <a:pos x="164" y="192"/>
                  </a:cxn>
                  <a:cxn ang="0">
                    <a:pos x="157" y="196"/>
                  </a:cxn>
                  <a:cxn ang="0">
                    <a:pos x="143" y="202"/>
                  </a:cxn>
                  <a:cxn ang="0">
                    <a:pos x="128" y="207"/>
                  </a:cxn>
                  <a:cxn ang="0">
                    <a:pos x="115" y="209"/>
                  </a:cxn>
                  <a:cxn ang="0">
                    <a:pos x="100" y="209"/>
                  </a:cxn>
                  <a:cxn ang="0">
                    <a:pos x="85" y="208"/>
                  </a:cxn>
                  <a:cxn ang="0">
                    <a:pos x="71" y="204"/>
                  </a:cxn>
                  <a:cxn ang="0">
                    <a:pos x="57" y="198"/>
                  </a:cxn>
                  <a:cxn ang="0">
                    <a:pos x="44" y="191"/>
                  </a:cxn>
                  <a:cxn ang="0">
                    <a:pos x="33" y="181"/>
                  </a:cxn>
                  <a:cxn ang="0">
                    <a:pos x="23" y="170"/>
                  </a:cxn>
                  <a:cxn ang="0">
                    <a:pos x="18" y="164"/>
                  </a:cxn>
                  <a:cxn ang="0">
                    <a:pos x="14" y="157"/>
                  </a:cxn>
                </a:cxnLst>
                <a:rect l="0" t="0" r="r" b="b"/>
                <a:pathLst>
                  <a:path w="210" h="209">
                    <a:moveTo>
                      <a:pt x="14" y="157"/>
                    </a:moveTo>
                    <a:lnTo>
                      <a:pt x="7" y="144"/>
                    </a:lnTo>
                    <a:lnTo>
                      <a:pt x="3" y="129"/>
                    </a:lnTo>
                    <a:lnTo>
                      <a:pt x="0" y="114"/>
                    </a:lnTo>
                    <a:lnTo>
                      <a:pt x="0" y="99"/>
                    </a:lnTo>
                    <a:lnTo>
                      <a:pt x="2" y="84"/>
                    </a:lnTo>
                    <a:lnTo>
                      <a:pt x="5" y="71"/>
                    </a:lnTo>
                    <a:lnTo>
                      <a:pt x="12" y="57"/>
                    </a:lnTo>
                    <a:lnTo>
                      <a:pt x="19" y="45"/>
                    </a:lnTo>
                    <a:lnTo>
                      <a:pt x="28" y="33"/>
                    </a:lnTo>
                    <a:lnTo>
                      <a:pt x="39" y="22"/>
                    </a:lnTo>
                    <a:lnTo>
                      <a:pt x="45" y="19"/>
                    </a:lnTo>
                    <a:lnTo>
                      <a:pt x="52" y="14"/>
                    </a:lnTo>
                    <a:lnTo>
                      <a:pt x="66" y="7"/>
                    </a:lnTo>
                    <a:lnTo>
                      <a:pt x="81" y="2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24" y="1"/>
                    </a:lnTo>
                    <a:lnTo>
                      <a:pt x="139" y="6"/>
                    </a:lnTo>
                    <a:lnTo>
                      <a:pt x="153" y="11"/>
                    </a:lnTo>
                    <a:lnTo>
                      <a:pt x="165" y="19"/>
                    </a:lnTo>
                    <a:lnTo>
                      <a:pt x="177" y="28"/>
                    </a:lnTo>
                    <a:lnTo>
                      <a:pt x="186" y="40"/>
                    </a:lnTo>
                    <a:lnTo>
                      <a:pt x="191" y="46"/>
                    </a:lnTo>
                    <a:lnTo>
                      <a:pt x="195" y="52"/>
                    </a:lnTo>
                    <a:lnTo>
                      <a:pt x="203" y="67"/>
                    </a:lnTo>
                    <a:lnTo>
                      <a:pt x="208" y="81"/>
                    </a:lnTo>
                    <a:lnTo>
                      <a:pt x="209" y="95"/>
                    </a:lnTo>
                    <a:lnTo>
                      <a:pt x="210" y="110"/>
                    </a:lnTo>
                    <a:lnTo>
                      <a:pt x="208" y="125"/>
                    </a:lnTo>
                    <a:lnTo>
                      <a:pt x="204" y="139"/>
                    </a:lnTo>
                    <a:lnTo>
                      <a:pt x="199" y="152"/>
                    </a:lnTo>
                    <a:lnTo>
                      <a:pt x="190" y="165"/>
                    </a:lnTo>
                    <a:lnTo>
                      <a:pt x="181" y="177"/>
                    </a:lnTo>
                    <a:lnTo>
                      <a:pt x="170" y="187"/>
                    </a:lnTo>
                    <a:lnTo>
                      <a:pt x="164" y="192"/>
                    </a:lnTo>
                    <a:lnTo>
                      <a:pt x="157" y="196"/>
                    </a:lnTo>
                    <a:lnTo>
                      <a:pt x="143" y="202"/>
                    </a:lnTo>
                    <a:lnTo>
                      <a:pt x="128" y="207"/>
                    </a:lnTo>
                    <a:lnTo>
                      <a:pt x="115" y="209"/>
                    </a:lnTo>
                    <a:lnTo>
                      <a:pt x="100" y="209"/>
                    </a:lnTo>
                    <a:lnTo>
                      <a:pt x="85" y="208"/>
                    </a:lnTo>
                    <a:lnTo>
                      <a:pt x="71" y="204"/>
                    </a:lnTo>
                    <a:lnTo>
                      <a:pt x="57" y="198"/>
                    </a:lnTo>
                    <a:lnTo>
                      <a:pt x="44" y="191"/>
                    </a:lnTo>
                    <a:lnTo>
                      <a:pt x="33" y="181"/>
                    </a:lnTo>
                    <a:lnTo>
                      <a:pt x="23" y="170"/>
                    </a:lnTo>
                    <a:lnTo>
                      <a:pt x="18" y="164"/>
                    </a:lnTo>
                    <a:lnTo>
                      <a:pt x="14" y="157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9661" name="Group 77"/>
            <p:cNvGrpSpPr>
              <a:grpSpLocks/>
            </p:cNvGrpSpPr>
            <p:nvPr/>
          </p:nvGrpSpPr>
          <p:grpSpPr bwMode="auto">
            <a:xfrm>
              <a:off x="939" y="1771"/>
              <a:ext cx="69" cy="71"/>
              <a:chOff x="1437" y="1138"/>
              <a:chExt cx="69" cy="71"/>
            </a:xfrm>
          </p:grpSpPr>
          <p:sp>
            <p:nvSpPr>
              <p:cNvPr id="579662" name="Oval 78"/>
              <p:cNvSpPr>
                <a:spLocks noChangeAspect="1" noChangeArrowheads="1"/>
              </p:cNvSpPr>
              <p:nvPr/>
            </p:nvSpPr>
            <p:spPr bwMode="auto">
              <a:xfrm>
                <a:off x="1457" y="1138"/>
                <a:ext cx="35" cy="35"/>
              </a:xfrm>
              <a:prstGeom prst="ellipse">
                <a:avLst/>
              </a:prstGeom>
              <a:solidFill>
                <a:srgbClr val="FFFF00"/>
              </a:solidFill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63" name="Line 79"/>
              <p:cNvSpPr>
                <a:spLocks noChangeShapeType="1"/>
              </p:cNvSpPr>
              <p:nvPr/>
            </p:nvSpPr>
            <p:spPr bwMode="auto">
              <a:xfrm>
                <a:off x="1437" y="1209"/>
                <a:ext cx="69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Line 2"/>
          <p:cNvSpPr>
            <a:spLocks noChangeShapeType="1"/>
          </p:cNvSpPr>
          <p:nvPr/>
        </p:nvSpPr>
        <p:spPr bwMode="auto">
          <a:xfrm>
            <a:off x="3844925" y="3143250"/>
            <a:ext cx="4154488" cy="1588"/>
          </a:xfrm>
          <a:prstGeom prst="line">
            <a:avLst/>
          </a:prstGeom>
          <a:noFill/>
          <a:ln w="1651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11" name="Line 3"/>
          <p:cNvSpPr>
            <a:spLocks noChangeShapeType="1"/>
          </p:cNvSpPr>
          <p:nvPr/>
        </p:nvSpPr>
        <p:spPr bwMode="auto">
          <a:xfrm>
            <a:off x="3844925" y="31432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12" name="Line 4"/>
          <p:cNvSpPr>
            <a:spLocks noChangeShapeType="1"/>
          </p:cNvSpPr>
          <p:nvPr/>
        </p:nvSpPr>
        <p:spPr bwMode="auto">
          <a:xfrm>
            <a:off x="3990975" y="3143250"/>
            <a:ext cx="9525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13" name="Line 5"/>
          <p:cNvSpPr>
            <a:spLocks noChangeShapeType="1"/>
          </p:cNvSpPr>
          <p:nvPr/>
        </p:nvSpPr>
        <p:spPr bwMode="auto">
          <a:xfrm>
            <a:off x="4292600" y="31432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14" name="Line 6"/>
          <p:cNvSpPr>
            <a:spLocks noChangeShapeType="1"/>
          </p:cNvSpPr>
          <p:nvPr/>
        </p:nvSpPr>
        <p:spPr bwMode="auto">
          <a:xfrm>
            <a:off x="4437063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15" name="Line 7"/>
          <p:cNvSpPr>
            <a:spLocks noChangeShapeType="1"/>
          </p:cNvSpPr>
          <p:nvPr/>
        </p:nvSpPr>
        <p:spPr bwMode="auto">
          <a:xfrm>
            <a:off x="4583113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16" name="Line 8"/>
          <p:cNvSpPr>
            <a:spLocks noChangeShapeType="1"/>
          </p:cNvSpPr>
          <p:nvPr/>
        </p:nvSpPr>
        <p:spPr bwMode="auto">
          <a:xfrm>
            <a:off x="4883150" y="31432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17" name="Line 9"/>
          <p:cNvSpPr>
            <a:spLocks noChangeShapeType="1"/>
          </p:cNvSpPr>
          <p:nvPr/>
        </p:nvSpPr>
        <p:spPr bwMode="auto">
          <a:xfrm>
            <a:off x="5029200" y="3143250"/>
            <a:ext cx="11113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18" name="Line 10"/>
          <p:cNvSpPr>
            <a:spLocks noChangeShapeType="1"/>
          </p:cNvSpPr>
          <p:nvPr/>
        </p:nvSpPr>
        <p:spPr bwMode="auto">
          <a:xfrm>
            <a:off x="5184775" y="31432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19" name="Line 11"/>
          <p:cNvSpPr>
            <a:spLocks noChangeShapeType="1"/>
          </p:cNvSpPr>
          <p:nvPr/>
        </p:nvSpPr>
        <p:spPr bwMode="auto">
          <a:xfrm>
            <a:off x="5475288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20" name="Line 12"/>
          <p:cNvSpPr>
            <a:spLocks noChangeShapeType="1"/>
          </p:cNvSpPr>
          <p:nvPr/>
        </p:nvSpPr>
        <p:spPr bwMode="auto">
          <a:xfrm>
            <a:off x="5630863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21" name="Line 13"/>
          <p:cNvSpPr>
            <a:spLocks noChangeShapeType="1"/>
          </p:cNvSpPr>
          <p:nvPr/>
        </p:nvSpPr>
        <p:spPr bwMode="auto">
          <a:xfrm>
            <a:off x="5776913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22" name="Line 14"/>
          <p:cNvSpPr>
            <a:spLocks noChangeShapeType="1"/>
          </p:cNvSpPr>
          <p:nvPr/>
        </p:nvSpPr>
        <p:spPr bwMode="auto">
          <a:xfrm>
            <a:off x="6067425" y="31432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23" name="Line 15"/>
          <p:cNvSpPr>
            <a:spLocks noChangeShapeType="1"/>
          </p:cNvSpPr>
          <p:nvPr/>
        </p:nvSpPr>
        <p:spPr bwMode="auto">
          <a:xfrm>
            <a:off x="6213475" y="3143250"/>
            <a:ext cx="9525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24" name="Line 16"/>
          <p:cNvSpPr>
            <a:spLocks noChangeShapeType="1"/>
          </p:cNvSpPr>
          <p:nvPr/>
        </p:nvSpPr>
        <p:spPr bwMode="auto">
          <a:xfrm>
            <a:off x="6369050" y="31432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25" name="Line 17"/>
          <p:cNvSpPr>
            <a:spLocks noChangeShapeType="1"/>
          </p:cNvSpPr>
          <p:nvPr/>
        </p:nvSpPr>
        <p:spPr bwMode="auto">
          <a:xfrm>
            <a:off x="6670675" y="31432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26" name="Line 18"/>
          <p:cNvSpPr>
            <a:spLocks noChangeShapeType="1"/>
          </p:cNvSpPr>
          <p:nvPr/>
        </p:nvSpPr>
        <p:spPr bwMode="auto">
          <a:xfrm>
            <a:off x="6815138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27" name="Line 19"/>
          <p:cNvSpPr>
            <a:spLocks noChangeShapeType="1"/>
          </p:cNvSpPr>
          <p:nvPr/>
        </p:nvSpPr>
        <p:spPr bwMode="auto">
          <a:xfrm>
            <a:off x="6961188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28" name="Line 20"/>
          <p:cNvSpPr>
            <a:spLocks noChangeShapeType="1"/>
          </p:cNvSpPr>
          <p:nvPr/>
        </p:nvSpPr>
        <p:spPr bwMode="auto">
          <a:xfrm>
            <a:off x="7262813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29" name="Line 21"/>
          <p:cNvSpPr>
            <a:spLocks noChangeShapeType="1"/>
          </p:cNvSpPr>
          <p:nvPr/>
        </p:nvSpPr>
        <p:spPr bwMode="auto">
          <a:xfrm>
            <a:off x="7407275" y="31432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30" name="Line 22"/>
          <p:cNvSpPr>
            <a:spLocks noChangeShapeType="1"/>
          </p:cNvSpPr>
          <p:nvPr/>
        </p:nvSpPr>
        <p:spPr bwMode="auto">
          <a:xfrm>
            <a:off x="7553325" y="3143250"/>
            <a:ext cx="9525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31" name="Line 23"/>
          <p:cNvSpPr>
            <a:spLocks noChangeShapeType="1"/>
          </p:cNvSpPr>
          <p:nvPr/>
        </p:nvSpPr>
        <p:spPr bwMode="auto">
          <a:xfrm>
            <a:off x="7853363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32" name="Line 24"/>
          <p:cNvSpPr>
            <a:spLocks noChangeShapeType="1"/>
          </p:cNvSpPr>
          <p:nvPr/>
        </p:nvSpPr>
        <p:spPr bwMode="auto">
          <a:xfrm>
            <a:off x="7999413" y="31432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33" name="Line 25"/>
          <p:cNvSpPr>
            <a:spLocks noChangeShapeType="1"/>
          </p:cNvSpPr>
          <p:nvPr/>
        </p:nvSpPr>
        <p:spPr bwMode="auto">
          <a:xfrm>
            <a:off x="4146550" y="3143250"/>
            <a:ext cx="1588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34" name="Rectangle 26"/>
          <p:cNvSpPr>
            <a:spLocks noChangeArrowheads="1"/>
          </p:cNvSpPr>
          <p:nvPr/>
        </p:nvSpPr>
        <p:spPr bwMode="auto">
          <a:xfrm>
            <a:off x="3962400" y="3224213"/>
            <a:ext cx="233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200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635" name="Line 27"/>
          <p:cNvSpPr>
            <a:spLocks noChangeShapeType="1"/>
          </p:cNvSpPr>
          <p:nvPr/>
        </p:nvSpPr>
        <p:spPr bwMode="auto">
          <a:xfrm>
            <a:off x="4738688" y="3143250"/>
            <a:ext cx="1587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36" name="Rectangle 28"/>
          <p:cNvSpPr>
            <a:spLocks noChangeArrowheads="1"/>
          </p:cNvSpPr>
          <p:nvPr/>
        </p:nvSpPr>
        <p:spPr bwMode="auto">
          <a:xfrm>
            <a:off x="4648200" y="3224213"/>
            <a:ext cx="233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400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637" name="Line 29"/>
          <p:cNvSpPr>
            <a:spLocks noChangeShapeType="1"/>
          </p:cNvSpPr>
          <p:nvPr/>
        </p:nvSpPr>
        <p:spPr bwMode="auto">
          <a:xfrm>
            <a:off x="5330825" y="3143250"/>
            <a:ext cx="1588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38" name="Rectangle 30"/>
          <p:cNvSpPr>
            <a:spLocks noChangeArrowheads="1"/>
          </p:cNvSpPr>
          <p:nvPr/>
        </p:nvSpPr>
        <p:spPr bwMode="auto">
          <a:xfrm>
            <a:off x="5257800" y="3224213"/>
            <a:ext cx="233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600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639" name="Line 31"/>
          <p:cNvSpPr>
            <a:spLocks noChangeShapeType="1"/>
          </p:cNvSpPr>
          <p:nvPr/>
        </p:nvSpPr>
        <p:spPr bwMode="auto">
          <a:xfrm>
            <a:off x="5922963" y="3143250"/>
            <a:ext cx="1587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40" name="Rectangle 32"/>
          <p:cNvSpPr>
            <a:spLocks noChangeArrowheads="1"/>
          </p:cNvSpPr>
          <p:nvPr/>
        </p:nvSpPr>
        <p:spPr bwMode="auto">
          <a:xfrm>
            <a:off x="5791200" y="3224213"/>
            <a:ext cx="233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800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641" name="Line 33"/>
          <p:cNvSpPr>
            <a:spLocks noChangeShapeType="1"/>
          </p:cNvSpPr>
          <p:nvPr/>
        </p:nvSpPr>
        <p:spPr bwMode="auto">
          <a:xfrm>
            <a:off x="6515100" y="3143250"/>
            <a:ext cx="9525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42" name="Rectangle 34"/>
          <p:cNvSpPr>
            <a:spLocks noChangeArrowheads="1"/>
          </p:cNvSpPr>
          <p:nvPr/>
        </p:nvSpPr>
        <p:spPr bwMode="auto">
          <a:xfrm>
            <a:off x="6324600" y="3224213"/>
            <a:ext cx="311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1000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643" name="Line 35"/>
          <p:cNvSpPr>
            <a:spLocks noChangeShapeType="1"/>
          </p:cNvSpPr>
          <p:nvPr/>
        </p:nvSpPr>
        <p:spPr bwMode="auto">
          <a:xfrm>
            <a:off x="7105650" y="3143250"/>
            <a:ext cx="1588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44" name="Rectangle 36"/>
          <p:cNvSpPr>
            <a:spLocks noChangeArrowheads="1"/>
          </p:cNvSpPr>
          <p:nvPr/>
        </p:nvSpPr>
        <p:spPr bwMode="auto">
          <a:xfrm>
            <a:off x="6934200" y="3224213"/>
            <a:ext cx="311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1200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645" name="Line 37"/>
          <p:cNvSpPr>
            <a:spLocks noChangeShapeType="1"/>
          </p:cNvSpPr>
          <p:nvPr/>
        </p:nvSpPr>
        <p:spPr bwMode="auto">
          <a:xfrm>
            <a:off x="7697788" y="3143250"/>
            <a:ext cx="11112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46" name="Rectangle 38"/>
          <p:cNvSpPr>
            <a:spLocks noChangeArrowheads="1"/>
          </p:cNvSpPr>
          <p:nvPr/>
        </p:nvSpPr>
        <p:spPr bwMode="auto">
          <a:xfrm>
            <a:off x="7543800" y="3224213"/>
            <a:ext cx="311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1400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647" name="Rectangle 39"/>
          <p:cNvSpPr>
            <a:spLocks noChangeArrowheads="1"/>
          </p:cNvSpPr>
          <p:nvPr/>
        </p:nvSpPr>
        <p:spPr bwMode="auto">
          <a:xfrm>
            <a:off x="5638800" y="3429000"/>
            <a:ext cx="2540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200">
                <a:solidFill>
                  <a:srgbClr val="FFFF00"/>
                </a:solidFill>
                <a:latin typeface="Arial" charset="0"/>
              </a:rPr>
              <a:t>m/z</a:t>
            </a:r>
            <a:endParaRPr lang="en-US" sz="1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648" name="Line 40"/>
          <p:cNvSpPr>
            <a:spLocks noChangeShapeType="1"/>
          </p:cNvSpPr>
          <p:nvPr/>
        </p:nvSpPr>
        <p:spPr bwMode="auto">
          <a:xfrm flipV="1">
            <a:off x="3844925" y="1419225"/>
            <a:ext cx="1588" cy="1724025"/>
          </a:xfrm>
          <a:prstGeom prst="line">
            <a:avLst/>
          </a:prstGeom>
          <a:noFill/>
          <a:ln w="1651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49" name="Line 41"/>
          <p:cNvSpPr>
            <a:spLocks noChangeShapeType="1"/>
          </p:cNvSpPr>
          <p:nvPr/>
        </p:nvSpPr>
        <p:spPr bwMode="auto">
          <a:xfrm flipH="1">
            <a:off x="3783013" y="3143250"/>
            <a:ext cx="61912" cy="1588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50" name="Rectangle 42"/>
          <p:cNvSpPr>
            <a:spLocks noChangeArrowheads="1"/>
          </p:cNvSpPr>
          <p:nvPr/>
        </p:nvSpPr>
        <p:spPr bwMode="auto">
          <a:xfrm>
            <a:off x="3649663" y="3094038"/>
            <a:ext cx="841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200">
                <a:solidFill>
                  <a:srgbClr val="FFFF00"/>
                </a:solidFill>
                <a:latin typeface="Arial" charset="0"/>
              </a:rPr>
              <a:t>0</a:t>
            </a:r>
          </a:p>
        </p:txBody>
      </p:sp>
      <p:sp>
        <p:nvSpPr>
          <p:cNvPr id="580651" name="Line 43"/>
          <p:cNvSpPr>
            <a:spLocks noChangeShapeType="1"/>
          </p:cNvSpPr>
          <p:nvPr/>
        </p:nvSpPr>
        <p:spPr bwMode="auto">
          <a:xfrm flipH="1">
            <a:off x="3783013" y="2239963"/>
            <a:ext cx="61912" cy="1587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52" name="Rectangle 44"/>
          <p:cNvSpPr>
            <a:spLocks noChangeArrowheads="1"/>
          </p:cNvSpPr>
          <p:nvPr/>
        </p:nvSpPr>
        <p:spPr bwMode="auto">
          <a:xfrm>
            <a:off x="3565525" y="2133600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200">
                <a:solidFill>
                  <a:srgbClr val="FFFF00"/>
                </a:solidFill>
                <a:latin typeface="Arial" charset="0"/>
              </a:rPr>
              <a:t>50</a:t>
            </a:r>
          </a:p>
        </p:txBody>
      </p:sp>
      <p:sp>
        <p:nvSpPr>
          <p:cNvPr id="580653" name="Line 45"/>
          <p:cNvSpPr>
            <a:spLocks noChangeShapeType="1"/>
          </p:cNvSpPr>
          <p:nvPr/>
        </p:nvSpPr>
        <p:spPr bwMode="auto">
          <a:xfrm flipH="1">
            <a:off x="3783013" y="1419225"/>
            <a:ext cx="61912" cy="1588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54" name="Rectangle 46"/>
          <p:cNvSpPr>
            <a:spLocks noChangeArrowheads="1"/>
          </p:cNvSpPr>
          <p:nvPr/>
        </p:nvSpPr>
        <p:spPr bwMode="auto">
          <a:xfrm>
            <a:off x="3481388" y="1341438"/>
            <a:ext cx="25241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200">
                <a:solidFill>
                  <a:srgbClr val="FFFF00"/>
                </a:solidFill>
                <a:latin typeface="Arial" charset="0"/>
              </a:rPr>
              <a:t>100</a:t>
            </a:r>
          </a:p>
        </p:txBody>
      </p:sp>
      <p:sp>
        <p:nvSpPr>
          <p:cNvPr id="580655" name="Freeform 47"/>
          <p:cNvSpPr>
            <a:spLocks/>
          </p:cNvSpPr>
          <p:nvPr/>
        </p:nvSpPr>
        <p:spPr bwMode="auto">
          <a:xfrm>
            <a:off x="3844925" y="1419225"/>
            <a:ext cx="4154488" cy="1724025"/>
          </a:xfrm>
          <a:custGeom>
            <a:avLst/>
            <a:gdLst/>
            <a:ahLst/>
            <a:cxnLst>
              <a:cxn ang="0">
                <a:pos x="118" y="1086"/>
              </a:cxn>
              <a:cxn ang="0">
                <a:pos x="216" y="1086"/>
              </a:cxn>
              <a:cxn ang="0">
                <a:pos x="301" y="1066"/>
              </a:cxn>
              <a:cxn ang="0">
                <a:pos x="380" y="1086"/>
              </a:cxn>
              <a:cxn ang="0">
                <a:pos x="471" y="1086"/>
              </a:cxn>
              <a:cxn ang="0">
                <a:pos x="537" y="778"/>
              </a:cxn>
              <a:cxn ang="0">
                <a:pos x="615" y="1040"/>
              </a:cxn>
              <a:cxn ang="0">
                <a:pos x="681" y="1086"/>
              </a:cxn>
              <a:cxn ang="0">
                <a:pos x="720" y="896"/>
              </a:cxn>
              <a:cxn ang="0">
                <a:pos x="746" y="968"/>
              </a:cxn>
              <a:cxn ang="0">
                <a:pos x="805" y="1079"/>
              </a:cxn>
              <a:cxn ang="0">
                <a:pos x="851" y="1053"/>
              </a:cxn>
              <a:cxn ang="0">
                <a:pos x="890" y="1079"/>
              </a:cxn>
              <a:cxn ang="0">
                <a:pos x="949" y="1086"/>
              </a:cxn>
              <a:cxn ang="0">
                <a:pos x="988" y="1079"/>
              </a:cxn>
              <a:cxn ang="0">
                <a:pos x="1008" y="1086"/>
              </a:cxn>
              <a:cxn ang="0">
                <a:pos x="1060" y="1079"/>
              </a:cxn>
              <a:cxn ang="0">
                <a:pos x="1086" y="1073"/>
              </a:cxn>
              <a:cxn ang="0">
                <a:pos x="1125" y="1079"/>
              </a:cxn>
              <a:cxn ang="0">
                <a:pos x="1152" y="857"/>
              </a:cxn>
              <a:cxn ang="0">
                <a:pos x="1171" y="1079"/>
              </a:cxn>
              <a:cxn ang="0">
                <a:pos x="1197" y="1073"/>
              </a:cxn>
              <a:cxn ang="0">
                <a:pos x="1224" y="1086"/>
              </a:cxn>
              <a:cxn ang="0">
                <a:pos x="1263" y="1079"/>
              </a:cxn>
              <a:cxn ang="0">
                <a:pos x="1302" y="1086"/>
              </a:cxn>
              <a:cxn ang="0">
                <a:pos x="1328" y="1086"/>
              </a:cxn>
              <a:cxn ang="0">
                <a:pos x="1368" y="1086"/>
              </a:cxn>
              <a:cxn ang="0">
                <a:pos x="1400" y="1086"/>
              </a:cxn>
              <a:cxn ang="0">
                <a:pos x="1433" y="1086"/>
              </a:cxn>
              <a:cxn ang="0">
                <a:pos x="1466" y="1079"/>
              </a:cxn>
              <a:cxn ang="0">
                <a:pos x="1492" y="1086"/>
              </a:cxn>
              <a:cxn ang="0">
                <a:pos x="1525" y="1079"/>
              </a:cxn>
              <a:cxn ang="0">
                <a:pos x="1564" y="1086"/>
              </a:cxn>
              <a:cxn ang="0">
                <a:pos x="1590" y="1079"/>
              </a:cxn>
              <a:cxn ang="0">
                <a:pos x="1610" y="1060"/>
              </a:cxn>
              <a:cxn ang="0">
                <a:pos x="1649" y="1086"/>
              </a:cxn>
              <a:cxn ang="0">
                <a:pos x="1695" y="1086"/>
              </a:cxn>
              <a:cxn ang="0">
                <a:pos x="1721" y="1086"/>
              </a:cxn>
              <a:cxn ang="0">
                <a:pos x="1753" y="1079"/>
              </a:cxn>
              <a:cxn ang="0">
                <a:pos x="1786" y="1079"/>
              </a:cxn>
              <a:cxn ang="0">
                <a:pos x="1812" y="1086"/>
              </a:cxn>
              <a:cxn ang="0">
                <a:pos x="1852" y="1086"/>
              </a:cxn>
              <a:cxn ang="0">
                <a:pos x="1891" y="1086"/>
              </a:cxn>
              <a:cxn ang="0">
                <a:pos x="1924" y="1079"/>
              </a:cxn>
              <a:cxn ang="0">
                <a:pos x="1976" y="1086"/>
              </a:cxn>
              <a:cxn ang="0">
                <a:pos x="2022" y="1086"/>
              </a:cxn>
              <a:cxn ang="0">
                <a:pos x="2048" y="1079"/>
              </a:cxn>
              <a:cxn ang="0">
                <a:pos x="2094" y="981"/>
              </a:cxn>
              <a:cxn ang="0">
                <a:pos x="2120" y="1086"/>
              </a:cxn>
              <a:cxn ang="0">
                <a:pos x="2166" y="1079"/>
              </a:cxn>
              <a:cxn ang="0">
                <a:pos x="2192" y="1079"/>
              </a:cxn>
              <a:cxn ang="0">
                <a:pos x="2218" y="1053"/>
              </a:cxn>
              <a:cxn ang="0">
                <a:pos x="2264" y="1086"/>
              </a:cxn>
              <a:cxn ang="0">
                <a:pos x="2303" y="1079"/>
              </a:cxn>
              <a:cxn ang="0">
                <a:pos x="2336" y="1079"/>
              </a:cxn>
              <a:cxn ang="0">
                <a:pos x="2375" y="1079"/>
              </a:cxn>
              <a:cxn ang="0">
                <a:pos x="2408" y="1053"/>
              </a:cxn>
              <a:cxn ang="0">
                <a:pos x="2434" y="1047"/>
              </a:cxn>
              <a:cxn ang="0">
                <a:pos x="2453" y="1053"/>
              </a:cxn>
              <a:cxn ang="0">
                <a:pos x="2480" y="909"/>
              </a:cxn>
              <a:cxn ang="0">
                <a:pos x="2512" y="1047"/>
              </a:cxn>
              <a:cxn ang="0">
                <a:pos x="2552" y="1086"/>
              </a:cxn>
            </a:cxnLst>
            <a:rect l="0" t="0" r="r" b="b"/>
            <a:pathLst>
              <a:path w="2617" h="1086">
                <a:moveTo>
                  <a:pt x="0" y="1086"/>
                </a:moveTo>
                <a:lnTo>
                  <a:pt x="0" y="1086"/>
                </a:lnTo>
                <a:lnTo>
                  <a:pt x="7" y="1086"/>
                </a:lnTo>
                <a:lnTo>
                  <a:pt x="13" y="1086"/>
                </a:lnTo>
                <a:lnTo>
                  <a:pt x="20" y="1086"/>
                </a:lnTo>
                <a:lnTo>
                  <a:pt x="20" y="1086"/>
                </a:lnTo>
                <a:lnTo>
                  <a:pt x="26" y="1086"/>
                </a:lnTo>
                <a:lnTo>
                  <a:pt x="33" y="1086"/>
                </a:lnTo>
                <a:lnTo>
                  <a:pt x="40" y="1086"/>
                </a:lnTo>
                <a:lnTo>
                  <a:pt x="46" y="1086"/>
                </a:lnTo>
                <a:lnTo>
                  <a:pt x="46" y="1086"/>
                </a:lnTo>
                <a:lnTo>
                  <a:pt x="53" y="1086"/>
                </a:lnTo>
                <a:lnTo>
                  <a:pt x="59" y="1086"/>
                </a:lnTo>
                <a:lnTo>
                  <a:pt x="66" y="1086"/>
                </a:lnTo>
                <a:lnTo>
                  <a:pt x="72" y="1086"/>
                </a:lnTo>
                <a:lnTo>
                  <a:pt x="72" y="1086"/>
                </a:lnTo>
                <a:lnTo>
                  <a:pt x="79" y="1086"/>
                </a:lnTo>
                <a:lnTo>
                  <a:pt x="85" y="1086"/>
                </a:lnTo>
                <a:lnTo>
                  <a:pt x="92" y="1086"/>
                </a:lnTo>
                <a:lnTo>
                  <a:pt x="92" y="1086"/>
                </a:lnTo>
                <a:lnTo>
                  <a:pt x="98" y="1086"/>
                </a:lnTo>
                <a:lnTo>
                  <a:pt x="105" y="1086"/>
                </a:lnTo>
                <a:lnTo>
                  <a:pt x="111" y="1086"/>
                </a:lnTo>
                <a:lnTo>
                  <a:pt x="111" y="1079"/>
                </a:lnTo>
                <a:lnTo>
                  <a:pt x="111" y="1060"/>
                </a:lnTo>
                <a:lnTo>
                  <a:pt x="111" y="863"/>
                </a:lnTo>
                <a:lnTo>
                  <a:pt x="111" y="765"/>
                </a:lnTo>
                <a:lnTo>
                  <a:pt x="111" y="1053"/>
                </a:lnTo>
                <a:lnTo>
                  <a:pt x="111" y="1079"/>
                </a:lnTo>
                <a:lnTo>
                  <a:pt x="111" y="1079"/>
                </a:lnTo>
                <a:lnTo>
                  <a:pt x="111" y="1079"/>
                </a:lnTo>
                <a:lnTo>
                  <a:pt x="111" y="1066"/>
                </a:lnTo>
                <a:lnTo>
                  <a:pt x="118" y="1079"/>
                </a:lnTo>
                <a:lnTo>
                  <a:pt x="118" y="1086"/>
                </a:lnTo>
                <a:lnTo>
                  <a:pt x="118" y="1086"/>
                </a:lnTo>
                <a:lnTo>
                  <a:pt x="125" y="1086"/>
                </a:lnTo>
                <a:lnTo>
                  <a:pt x="131" y="1086"/>
                </a:lnTo>
                <a:lnTo>
                  <a:pt x="138" y="1086"/>
                </a:lnTo>
                <a:lnTo>
                  <a:pt x="144" y="1086"/>
                </a:lnTo>
                <a:lnTo>
                  <a:pt x="144" y="1079"/>
                </a:lnTo>
                <a:lnTo>
                  <a:pt x="144" y="1053"/>
                </a:lnTo>
                <a:lnTo>
                  <a:pt x="144" y="1073"/>
                </a:lnTo>
                <a:lnTo>
                  <a:pt x="144" y="1079"/>
                </a:lnTo>
                <a:lnTo>
                  <a:pt x="144" y="1086"/>
                </a:lnTo>
                <a:lnTo>
                  <a:pt x="144" y="1079"/>
                </a:lnTo>
                <a:lnTo>
                  <a:pt x="144" y="1086"/>
                </a:lnTo>
                <a:lnTo>
                  <a:pt x="144" y="1086"/>
                </a:lnTo>
                <a:lnTo>
                  <a:pt x="151" y="1086"/>
                </a:lnTo>
                <a:lnTo>
                  <a:pt x="157" y="1086"/>
                </a:lnTo>
                <a:lnTo>
                  <a:pt x="164" y="1086"/>
                </a:lnTo>
                <a:lnTo>
                  <a:pt x="164" y="1086"/>
                </a:lnTo>
                <a:lnTo>
                  <a:pt x="170" y="1086"/>
                </a:lnTo>
                <a:lnTo>
                  <a:pt x="177" y="1086"/>
                </a:lnTo>
                <a:lnTo>
                  <a:pt x="183" y="1086"/>
                </a:lnTo>
                <a:lnTo>
                  <a:pt x="183" y="1079"/>
                </a:lnTo>
                <a:lnTo>
                  <a:pt x="183" y="1086"/>
                </a:lnTo>
                <a:lnTo>
                  <a:pt x="190" y="1086"/>
                </a:lnTo>
                <a:lnTo>
                  <a:pt x="190" y="1079"/>
                </a:lnTo>
                <a:lnTo>
                  <a:pt x="190" y="1086"/>
                </a:lnTo>
                <a:lnTo>
                  <a:pt x="190" y="1079"/>
                </a:lnTo>
                <a:lnTo>
                  <a:pt x="190" y="1086"/>
                </a:lnTo>
                <a:lnTo>
                  <a:pt x="190" y="1079"/>
                </a:lnTo>
                <a:lnTo>
                  <a:pt x="190" y="1086"/>
                </a:lnTo>
                <a:lnTo>
                  <a:pt x="197" y="1086"/>
                </a:lnTo>
                <a:lnTo>
                  <a:pt x="203" y="1086"/>
                </a:lnTo>
                <a:lnTo>
                  <a:pt x="210" y="1086"/>
                </a:lnTo>
                <a:lnTo>
                  <a:pt x="216" y="1086"/>
                </a:lnTo>
                <a:lnTo>
                  <a:pt x="216" y="1079"/>
                </a:lnTo>
                <a:lnTo>
                  <a:pt x="216" y="1086"/>
                </a:lnTo>
                <a:lnTo>
                  <a:pt x="216" y="1086"/>
                </a:lnTo>
                <a:lnTo>
                  <a:pt x="216" y="1079"/>
                </a:lnTo>
                <a:lnTo>
                  <a:pt x="216" y="1086"/>
                </a:lnTo>
                <a:lnTo>
                  <a:pt x="223" y="1086"/>
                </a:lnTo>
                <a:lnTo>
                  <a:pt x="229" y="1086"/>
                </a:lnTo>
                <a:lnTo>
                  <a:pt x="236" y="1086"/>
                </a:lnTo>
                <a:lnTo>
                  <a:pt x="242" y="1086"/>
                </a:lnTo>
                <a:lnTo>
                  <a:pt x="242" y="1079"/>
                </a:lnTo>
                <a:lnTo>
                  <a:pt x="242" y="1014"/>
                </a:lnTo>
                <a:lnTo>
                  <a:pt x="242" y="1007"/>
                </a:lnTo>
                <a:lnTo>
                  <a:pt x="242" y="1060"/>
                </a:lnTo>
                <a:lnTo>
                  <a:pt x="242" y="1079"/>
                </a:lnTo>
                <a:lnTo>
                  <a:pt x="242" y="1086"/>
                </a:lnTo>
                <a:lnTo>
                  <a:pt x="242" y="1079"/>
                </a:lnTo>
                <a:lnTo>
                  <a:pt x="242" y="1086"/>
                </a:lnTo>
                <a:lnTo>
                  <a:pt x="249" y="1086"/>
                </a:lnTo>
                <a:lnTo>
                  <a:pt x="255" y="1086"/>
                </a:lnTo>
                <a:lnTo>
                  <a:pt x="262" y="1086"/>
                </a:lnTo>
                <a:lnTo>
                  <a:pt x="262" y="1086"/>
                </a:lnTo>
                <a:lnTo>
                  <a:pt x="268" y="1086"/>
                </a:lnTo>
                <a:lnTo>
                  <a:pt x="268" y="1079"/>
                </a:lnTo>
                <a:lnTo>
                  <a:pt x="268" y="1086"/>
                </a:lnTo>
                <a:lnTo>
                  <a:pt x="275" y="1086"/>
                </a:lnTo>
                <a:lnTo>
                  <a:pt x="282" y="1086"/>
                </a:lnTo>
                <a:lnTo>
                  <a:pt x="288" y="1086"/>
                </a:lnTo>
                <a:lnTo>
                  <a:pt x="288" y="1086"/>
                </a:lnTo>
                <a:lnTo>
                  <a:pt x="295" y="1086"/>
                </a:lnTo>
                <a:lnTo>
                  <a:pt x="295" y="1079"/>
                </a:lnTo>
                <a:lnTo>
                  <a:pt x="301" y="1079"/>
                </a:lnTo>
                <a:lnTo>
                  <a:pt x="301" y="994"/>
                </a:lnTo>
                <a:lnTo>
                  <a:pt x="301" y="922"/>
                </a:lnTo>
                <a:lnTo>
                  <a:pt x="301" y="975"/>
                </a:lnTo>
                <a:lnTo>
                  <a:pt x="301" y="1027"/>
                </a:lnTo>
                <a:lnTo>
                  <a:pt x="301" y="1079"/>
                </a:lnTo>
                <a:lnTo>
                  <a:pt x="301" y="1079"/>
                </a:lnTo>
                <a:lnTo>
                  <a:pt x="301" y="1066"/>
                </a:lnTo>
                <a:lnTo>
                  <a:pt x="301" y="1073"/>
                </a:lnTo>
                <a:lnTo>
                  <a:pt x="301" y="1086"/>
                </a:lnTo>
                <a:lnTo>
                  <a:pt x="308" y="1086"/>
                </a:lnTo>
                <a:lnTo>
                  <a:pt x="314" y="1086"/>
                </a:lnTo>
                <a:lnTo>
                  <a:pt x="314" y="1086"/>
                </a:lnTo>
                <a:lnTo>
                  <a:pt x="314" y="1079"/>
                </a:lnTo>
                <a:lnTo>
                  <a:pt x="314" y="1086"/>
                </a:lnTo>
                <a:lnTo>
                  <a:pt x="321" y="1086"/>
                </a:lnTo>
                <a:lnTo>
                  <a:pt x="327" y="1086"/>
                </a:lnTo>
                <a:lnTo>
                  <a:pt x="327" y="1079"/>
                </a:lnTo>
                <a:lnTo>
                  <a:pt x="327" y="1086"/>
                </a:lnTo>
                <a:lnTo>
                  <a:pt x="327" y="1079"/>
                </a:lnTo>
                <a:lnTo>
                  <a:pt x="334" y="1079"/>
                </a:lnTo>
                <a:lnTo>
                  <a:pt x="334" y="1073"/>
                </a:lnTo>
                <a:lnTo>
                  <a:pt x="334" y="1079"/>
                </a:lnTo>
                <a:lnTo>
                  <a:pt x="334" y="1086"/>
                </a:lnTo>
                <a:lnTo>
                  <a:pt x="334" y="1079"/>
                </a:lnTo>
                <a:lnTo>
                  <a:pt x="334" y="1086"/>
                </a:lnTo>
                <a:lnTo>
                  <a:pt x="334" y="1086"/>
                </a:lnTo>
                <a:lnTo>
                  <a:pt x="340" y="1086"/>
                </a:lnTo>
                <a:lnTo>
                  <a:pt x="347" y="1086"/>
                </a:lnTo>
                <a:lnTo>
                  <a:pt x="354" y="1086"/>
                </a:lnTo>
                <a:lnTo>
                  <a:pt x="360" y="1086"/>
                </a:lnTo>
                <a:lnTo>
                  <a:pt x="360" y="1079"/>
                </a:lnTo>
                <a:lnTo>
                  <a:pt x="360" y="1086"/>
                </a:lnTo>
                <a:lnTo>
                  <a:pt x="367" y="1086"/>
                </a:lnTo>
                <a:lnTo>
                  <a:pt x="367" y="1079"/>
                </a:lnTo>
                <a:lnTo>
                  <a:pt x="367" y="1060"/>
                </a:lnTo>
                <a:lnTo>
                  <a:pt x="367" y="1079"/>
                </a:lnTo>
                <a:lnTo>
                  <a:pt x="373" y="1086"/>
                </a:lnTo>
                <a:lnTo>
                  <a:pt x="373" y="1079"/>
                </a:lnTo>
                <a:lnTo>
                  <a:pt x="373" y="1079"/>
                </a:lnTo>
                <a:lnTo>
                  <a:pt x="373" y="1079"/>
                </a:lnTo>
                <a:lnTo>
                  <a:pt x="373" y="1086"/>
                </a:lnTo>
                <a:lnTo>
                  <a:pt x="380" y="1086"/>
                </a:lnTo>
                <a:lnTo>
                  <a:pt x="386" y="1086"/>
                </a:lnTo>
                <a:lnTo>
                  <a:pt x="386" y="1086"/>
                </a:lnTo>
                <a:lnTo>
                  <a:pt x="393" y="1086"/>
                </a:lnTo>
                <a:lnTo>
                  <a:pt x="399" y="1086"/>
                </a:lnTo>
                <a:lnTo>
                  <a:pt x="406" y="1086"/>
                </a:lnTo>
                <a:lnTo>
                  <a:pt x="406" y="1079"/>
                </a:lnTo>
                <a:lnTo>
                  <a:pt x="406" y="1086"/>
                </a:lnTo>
                <a:lnTo>
                  <a:pt x="406" y="1079"/>
                </a:lnTo>
                <a:lnTo>
                  <a:pt x="406" y="1086"/>
                </a:lnTo>
                <a:lnTo>
                  <a:pt x="406" y="1079"/>
                </a:lnTo>
                <a:lnTo>
                  <a:pt x="406" y="1086"/>
                </a:lnTo>
                <a:lnTo>
                  <a:pt x="412" y="1086"/>
                </a:lnTo>
                <a:lnTo>
                  <a:pt x="419" y="1086"/>
                </a:lnTo>
                <a:lnTo>
                  <a:pt x="425" y="1086"/>
                </a:lnTo>
                <a:lnTo>
                  <a:pt x="432" y="1086"/>
                </a:lnTo>
                <a:lnTo>
                  <a:pt x="432" y="1086"/>
                </a:lnTo>
                <a:lnTo>
                  <a:pt x="439" y="1086"/>
                </a:lnTo>
                <a:lnTo>
                  <a:pt x="445" y="1086"/>
                </a:lnTo>
                <a:lnTo>
                  <a:pt x="452" y="1086"/>
                </a:lnTo>
                <a:lnTo>
                  <a:pt x="452" y="1079"/>
                </a:lnTo>
                <a:lnTo>
                  <a:pt x="452" y="1079"/>
                </a:lnTo>
                <a:lnTo>
                  <a:pt x="452" y="922"/>
                </a:lnTo>
                <a:lnTo>
                  <a:pt x="452" y="883"/>
                </a:lnTo>
                <a:lnTo>
                  <a:pt x="452" y="1001"/>
                </a:lnTo>
                <a:lnTo>
                  <a:pt x="458" y="1053"/>
                </a:lnTo>
                <a:lnTo>
                  <a:pt x="458" y="1079"/>
                </a:lnTo>
                <a:lnTo>
                  <a:pt x="458" y="1066"/>
                </a:lnTo>
                <a:lnTo>
                  <a:pt x="458" y="1053"/>
                </a:lnTo>
                <a:lnTo>
                  <a:pt x="458" y="1073"/>
                </a:lnTo>
                <a:lnTo>
                  <a:pt x="458" y="1086"/>
                </a:lnTo>
                <a:lnTo>
                  <a:pt x="458" y="1079"/>
                </a:lnTo>
                <a:lnTo>
                  <a:pt x="458" y="1086"/>
                </a:lnTo>
                <a:lnTo>
                  <a:pt x="458" y="1086"/>
                </a:lnTo>
                <a:lnTo>
                  <a:pt x="465" y="1086"/>
                </a:lnTo>
                <a:lnTo>
                  <a:pt x="471" y="1086"/>
                </a:lnTo>
                <a:lnTo>
                  <a:pt x="478" y="1086"/>
                </a:lnTo>
                <a:lnTo>
                  <a:pt x="478" y="1079"/>
                </a:lnTo>
                <a:lnTo>
                  <a:pt x="478" y="1086"/>
                </a:lnTo>
                <a:lnTo>
                  <a:pt x="484" y="1086"/>
                </a:lnTo>
                <a:lnTo>
                  <a:pt x="491" y="1086"/>
                </a:lnTo>
                <a:lnTo>
                  <a:pt x="497" y="1086"/>
                </a:lnTo>
                <a:lnTo>
                  <a:pt x="497" y="1079"/>
                </a:lnTo>
                <a:lnTo>
                  <a:pt x="497" y="1086"/>
                </a:lnTo>
                <a:lnTo>
                  <a:pt x="497" y="1079"/>
                </a:lnTo>
                <a:lnTo>
                  <a:pt x="497" y="1086"/>
                </a:lnTo>
                <a:lnTo>
                  <a:pt x="504" y="1086"/>
                </a:lnTo>
                <a:lnTo>
                  <a:pt x="504" y="1079"/>
                </a:lnTo>
                <a:lnTo>
                  <a:pt x="504" y="1086"/>
                </a:lnTo>
                <a:lnTo>
                  <a:pt x="504" y="1086"/>
                </a:lnTo>
                <a:lnTo>
                  <a:pt x="504" y="1079"/>
                </a:lnTo>
                <a:lnTo>
                  <a:pt x="504" y="1086"/>
                </a:lnTo>
                <a:lnTo>
                  <a:pt x="511" y="1086"/>
                </a:lnTo>
                <a:lnTo>
                  <a:pt x="517" y="1086"/>
                </a:lnTo>
                <a:lnTo>
                  <a:pt x="524" y="1086"/>
                </a:lnTo>
                <a:lnTo>
                  <a:pt x="530" y="1086"/>
                </a:lnTo>
                <a:lnTo>
                  <a:pt x="530" y="1079"/>
                </a:lnTo>
                <a:lnTo>
                  <a:pt x="530" y="1079"/>
                </a:lnTo>
                <a:lnTo>
                  <a:pt x="530" y="1079"/>
                </a:lnTo>
                <a:lnTo>
                  <a:pt x="530" y="1060"/>
                </a:lnTo>
                <a:lnTo>
                  <a:pt x="530" y="1053"/>
                </a:lnTo>
                <a:lnTo>
                  <a:pt x="530" y="1066"/>
                </a:lnTo>
                <a:lnTo>
                  <a:pt x="530" y="1073"/>
                </a:lnTo>
                <a:lnTo>
                  <a:pt x="530" y="1079"/>
                </a:lnTo>
                <a:lnTo>
                  <a:pt x="530" y="1086"/>
                </a:lnTo>
                <a:lnTo>
                  <a:pt x="537" y="1086"/>
                </a:lnTo>
                <a:lnTo>
                  <a:pt x="537" y="1079"/>
                </a:lnTo>
                <a:lnTo>
                  <a:pt x="537" y="1079"/>
                </a:lnTo>
                <a:lnTo>
                  <a:pt x="537" y="1066"/>
                </a:lnTo>
                <a:lnTo>
                  <a:pt x="537" y="857"/>
                </a:lnTo>
                <a:lnTo>
                  <a:pt x="537" y="778"/>
                </a:lnTo>
                <a:lnTo>
                  <a:pt x="537" y="916"/>
                </a:lnTo>
                <a:lnTo>
                  <a:pt x="543" y="994"/>
                </a:lnTo>
                <a:lnTo>
                  <a:pt x="543" y="1079"/>
                </a:lnTo>
                <a:lnTo>
                  <a:pt x="543" y="1060"/>
                </a:lnTo>
                <a:lnTo>
                  <a:pt x="543" y="1034"/>
                </a:lnTo>
                <a:lnTo>
                  <a:pt x="543" y="1053"/>
                </a:lnTo>
                <a:lnTo>
                  <a:pt x="543" y="1079"/>
                </a:lnTo>
                <a:lnTo>
                  <a:pt x="543" y="1086"/>
                </a:lnTo>
                <a:lnTo>
                  <a:pt x="543" y="1079"/>
                </a:lnTo>
                <a:lnTo>
                  <a:pt x="543" y="1086"/>
                </a:lnTo>
                <a:lnTo>
                  <a:pt x="550" y="1086"/>
                </a:lnTo>
                <a:lnTo>
                  <a:pt x="550" y="1086"/>
                </a:lnTo>
                <a:lnTo>
                  <a:pt x="556" y="1086"/>
                </a:lnTo>
                <a:lnTo>
                  <a:pt x="556" y="1079"/>
                </a:lnTo>
                <a:lnTo>
                  <a:pt x="556" y="1086"/>
                </a:lnTo>
                <a:lnTo>
                  <a:pt x="563" y="1086"/>
                </a:lnTo>
                <a:lnTo>
                  <a:pt x="569" y="1086"/>
                </a:lnTo>
                <a:lnTo>
                  <a:pt x="569" y="1079"/>
                </a:lnTo>
                <a:lnTo>
                  <a:pt x="569" y="1073"/>
                </a:lnTo>
                <a:lnTo>
                  <a:pt x="569" y="1079"/>
                </a:lnTo>
                <a:lnTo>
                  <a:pt x="569" y="1079"/>
                </a:lnTo>
                <a:lnTo>
                  <a:pt x="569" y="1086"/>
                </a:lnTo>
                <a:lnTo>
                  <a:pt x="569" y="1079"/>
                </a:lnTo>
                <a:lnTo>
                  <a:pt x="576" y="1086"/>
                </a:lnTo>
                <a:lnTo>
                  <a:pt x="576" y="1086"/>
                </a:lnTo>
                <a:lnTo>
                  <a:pt x="582" y="1086"/>
                </a:lnTo>
                <a:lnTo>
                  <a:pt x="589" y="1086"/>
                </a:lnTo>
                <a:lnTo>
                  <a:pt x="596" y="1086"/>
                </a:lnTo>
                <a:lnTo>
                  <a:pt x="602" y="1086"/>
                </a:lnTo>
                <a:lnTo>
                  <a:pt x="602" y="1086"/>
                </a:lnTo>
                <a:lnTo>
                  <a:pt x="609" y="1086"/>
                </a:lnTo>
                <a:lnTo>
                  <a:pt x="615" y="1086"/>
                </a:lnTo>
                <a:lnTo>
                  <a:pt x="615" y="1079"/>
                </a:lnTo>
                <a:lnTo>
                  <a:pt x="615" y="1066"/>
                </a:lnTo>
                <a:lnTo>
                  <a:pt x="615" y="1040"/>
                </a:lnTo>
                <a:lnTo>
                  <a:pt x="615" y="935"/>
                </a:lnTo>
                <a:lnTo>
                  <a:pt x="615" y="929"/>
                </a:lnTo>
                <a:lnTo>
                  <a:pt x="615" y="1073"/>
                </a:lnTo>
                <a:lnTo>
                  <a:pt x="615" y="1079"/>
                </a:lnTo>
                <a:lnTo>
                  <a:pt x="615" y="1073"/>
                </a:lnTo>
                <a:lnTo>
                  <a:pt x="615" y="1053"/>
                </a:lnTo>
                <a:lnTo>
                  <a:pt x="615" y="1066"/>
                </a:lnTo>
                <a:lnTo>
                  <a:pt x="615" y="1079"/>
                </a:lnTo>
                <a:lnTo>
                  <a:pt x="615" y="1086"/>
                </a:lnTo>
                <a:lnTo>
                  <a:pt x="622" y="1079"/>
                </a:lnTo>
                <a:lnTo>
                  <a:pt x="622" y="1086"/>
                </a:lnTo>
                <a:lnTo>
                  <a:pt x="622" y="1086"/>
                </a:lnTo>
                <a:lnTo>
                  <a:pt x="628" y="1086"/>
                </a:lnTo>
                <a:lnTo>
                  <a:pt x="635" y="1079"/>
                </a:lnTo>
                <a:lnTo>
                  <a:pt x="635" y="1086"/>
                </a:lnTo>
                <a:lnTo>
                  <a:pt x="635" y="1079"/>
                </a:lnTo>
                <a:lnTo>
                  <a:pt x="635" y="1086"/>
                </a:lnTo>
                <a:lnTo>
                  <a:pt x="641" y="1086"/>
                </a:lnTo>
                <a:lnTo>
                  <a:pt x="648" y="1086"/>
                </a:lnTo>
                <a:lnTo>
                  <a:pt x="648" y="1079"/>
                </a:lnTo>
                <a:lnTo>
                  <a:pt x="648" y="1086"/>
                </a:lnTo>
                <a:lnTo>
                  <a:pt x="654" y="1086"/>
                </a:lnTo>
                <a:lnTo>
                  <a:pt x="661" y="1086"/>
                </a:lnTo>
                <a:lnTo>
                  <a:pt x="661" y="1079"/>
                </a:lnTo>
                <a:lnTo>
                  <a:pt x="668" y="1079"/>
                </a:lnTo>
                <a:lnTo>
                  <a:pt x="668" y="1060"/>
                </a:lnTo>
                <a:lnTo>
                  <a:pt x="668" y="1079"/>
                </a:lnTo>
                <a:lnTo>
                  <a:pt x="668" y="1079"/>
                </a:lnTo>
                <a:lnTo>
                  <a:pt x="668" y="1086"/>
                </a:lnTo>
                <a:lnTo>
                  <a:pt x="674" y="1086"/>
                </a:lnTo>
                <a:lnTo>
                  <a:pt x="674" y="1086"/>
                </a:lnTo>
                <a:lnTo>
                  <a:pt x="674" y="1079"/>
                </a:lnTo>
                <a:lnTo>
                  <a:pt x="674" y="1086"/>
                </a:lnTo>
                <a:lnTo>
                  <a:pt x="681" y="1079"/>
                </a:lnTo>
                <a:lnTo>
                  <a:pt x="681" y="1086"/>
                </a:lnTo>
                <a:lnTo>
                  <a:pt x="681" y="1079"/>
                </a:lnTo>
                <a:lnTo>
                  <a:pt x="681" y="1086"/>
                </a:lnTo>
                <a:lnTo>
                  <a:pt x="681" y="1079"/>
                </a:lnTo>
                <a:lnTo>
                  <a:pt x="681" y="1086"/>
                </a:lnTo>
                <a:lnTo>
                  <a:pt x="687" y="1086"/>
                </a:lnTo>
                <a:lnTo>
                  <a:pt x="694" y="1086"/>
                </a:lnTo>
                <a:lnTo>
                  <a:pt x="694" y="1086"/>
                </a:lnTo>
                <a:lnTo>
                  <a:pt x="694" y="1079"/>
                </a:lnTo>
                <a:lnTo>
                  <a:pt x="694" y="1086"/>
                </a:lnTo>
                <a:lnTo>
                  <a:pt x="694" y="1079"/>
                </a:lnTo>
                <a:lnTo>
                  <a:pt x="694" y="1086"/>
                </a:lnTo>
                <a:lnTo>
                  <a:pt x="694" y="1079"/>
                </a:lnTo>
                <a:lnTo>
                  <a:pt x="694" y="1086"/>
                </a:lnTo>
                <a:lnTo>
                  <a:pt x="694" y="1079"/>
                </a:lnTo>
                <a:lnTo>
                  <a:pt x="700" y="1086"/>
                </a:lnTo>
                <a:lnTo>
                  <a:pt x="700" y="1079"/>
                </a:lnTo>
                <a:lnTo>
                  <a:pt x="700" y="1086"/>
                </a:lnTo>
                <a:lnTo>
                  <a:pt x="700" y="1079"/>
                </a:lnTo>
                <a:lnTo>
                  <a:pt x="707" y="1079"/>
                </a:lnTo>
                <a:lnTo>
                  <a:pt x="707" y="1086"/>
                </a:lnTo>
                <a:lnTo>
                  <a:pt x="713" y="1079"/>
                </a:lnTo>
                <a:lnTo>
                  <a:pt x="713" y="1066"/>
                </a:lnTo>
                <a:lnTo>
                  <a:pt x="713" y="1053"/>
                </a:lnTo>
                <a:lnTo>
                  <a:pt x="713" y="1007"/>
                </a:lnTo>
                <a:lnTo>
                  <a:pt x="713" y="1001"/>
                </a:lnTo>
                <a:lnTo>
                  <a:pt x="713" y="1060"/>
                </a:lnTo>
                <a:lnTo>
                  <a:pt x="713" y="1027"/>
                </a:lnTo>
                <a:lnTo>
                  <a:pt x="713" y="1007"/>
                </a:lnTo>
                <a:lnTo>
                  <a:pt x="713" y="981"/>
                </a:lnTo>
                <a:lnTo>
                  <a:pt x="713" y="1007"/>
                </a:lnTo>
                <a:lnTo>
                  <a:pt x="713" y="477"/>
                </a:lnTo>
                <a:lnTo>
                  <a:pt x="720" y="294"/>
                </a:lnTo>
                <a:lnTo>
                  <a:pt x="720" y="418"/>
                </a:lnTo>
                <a:lnTo>
                  <a:pt x="720" y="582"/>
                </a:lnTo>
                <a:lnTo>
                  <a:pt x="720" y="896"/>
                </a:lnTo>
                <a:lnTo>
                  <a:pt x="720" y="968"/>
                </a:lnTo>
                <a:lnTo>
                  <a:pt x="720" y="1053"/>
                </a:lnTo>
                <a:lnTo>
                  <a:pt x="720" y="1060"/>
                </a:lnTo>
                <a:lnTo>
                  <a:pt x="720" y="1073"/>
                </a:lnTo>
                <a:lnTo>
                  <a:pt x="720" y="1079"/>
                </a:lnTo>
                <a:lnTo>
                  <a:pt x="720" y="1079"/>
                </a:lnTo>
                <a:lnTo>
                  <a:pt x="720" y="1079"/>
                </a:lnTo>
                <a:lnTo>
                  <a:pt x="720" y="1086"/>
                </a:lnTo>
                <a:lnTo>
                  <a:pt x="720" y="1079"/>
                </a:lnTo>
                <a:lnTo>
                  <a:pt x="720" y="1086"/>
                </a:lnTo>
                <a:lnTo>
                  <a:pt x="720" y="1079"/>
                </a:lnTo>
                <a:lnTo>
                  <a:pt x="720" y="1086"/>
                </a:lnTo>
                <a:lnTo>
                  <a:pt x="720" y="1079"/>
                </a:lnTo>
                <a:lnTo>
                  <a:pt x="720" y="1086"/>
                </a:lnTo>
                <a:lnTo>
                  <a:pt x="726" y="1086"/>
                </a:lnTo>
                <a:lnTo>
                  <a:pt x="726" y="1079"/>
                </a:lnTo>
                <a:lnTo>
                  <a:pt x="726" y="1086"/>
                </a:lnTo>
                <a:lnTo>
                  <a:pt x="726" y="1079"/>
                </a:lnTo>
                <a:lnTo>
                  <a:pt x="733" y="1079"/>
                </a:lnTo>
                <a:lnTo>
                  <a:pt x="733" y="1086"/>
                </a:lnTo>
                <a:lnTo>
                  <a:pt x="733" y="1079"/>
                </a:lnTo>
                <a:lnTo>
                  <a:pt x="733" y="1086"/>
                </a:lnTo>
                <a:lnTo>
                  <a:pt x="733" y="1079"/>
                </a:lnTo>
                <a:lnTo>
                  <a:pt x="733" y="1086"/>
                </a:lnTo>
                <a:lnTo>
                  <a:pt x="739" y="1086"/>
                </a:lnTo>
                <a:lnTo>
                  <a:pt x="746" y="1086"/>
                </a:lnTo>
                <a:lnTo>
                  <a:pt x="746" y="1079"/>
                </a:lnTo>
                <a:lnTo>
                  <a:pt x="746" y="1086"/>
                </a:lnTo>
                <a:lnTo>
                  <a:pt x="746" y="1079"/>
                </a:lnTo>
                <a:lnTo>
                  <a:pt x="746" y="1086"/>
                </a:lnTo>
                <a:lnTo>
                  <a:pt x="746" y="1079"/>
                </a:lnTo>
                <a:lnTo>
                  <a:pt x="746" y="1079"/>
                </a:lnTo>
                <a:lnTo>
                  <a:pt x="746" y="1053"/>
                </a:lnTo>
                <a:lnTo>
                  <a:pt x="746" y="1021"/>
                </a:lnTo>
                <a:lnTo>
                  <a:pt x="746" y="968"/>
                </a:lnTo>
                <a:lnTo>
                  <a:pt x="746" y="1034"/>
                </a:lnTo>
                <a:lnTo>
                  <a:pt x="746" y="1079"/>
                </a:lnTo>
                <a:lnTo>
                  <a:pt x="746" y="1053"/>
                </a:lnTo>
                <a:lnTo>
                  <a:pt x="746" y="1079"/>
                </a:lnTo>
                <a:lnTo>
                  <a:pt x="746" y="1079"/>
                </a:lnTo>
                <a:lnTo>
                  <a:pt x="753" y="1079"/>
                </a:lnTo>
                <a:lnTo>
                  <a:pt x="753" y="1079"/>
                </a:lnTo>
                <a:lnTo>
                  <a:pt x="753" y="1086"/>
                </a:lnTo>
                <a:lnTo>
                  <a:pt x="759" y="1086"/>
                </a:lnTo>
                <a:lnTo>
                  <a:pt x="766" y="1086"/>
                </a:lnTo>
                <a:lnTo>
                  <a:pt x="766" y="1079"/>
                </a:lnTo>
                <a:lnTo>
                  <a:pt x="766" y="1086"/>
                </a:lnTo>
                <a:lnTo>
                  <a:pt x="772" y="1086"/>
                </a:lnTo>
                <a:lnTo>
                  <a:pt x="772" y="1079"/>
                </a:lnTo>
                <a:lnTo>
                  <a:pt x="772" y="1086"/>
                </a:lnTo>
                <a:lnTo>
                  <a:pt x="772" y="1086"/>
                </a:lnTo>
                <a:lnTo>
                  <a:pt x="779" y="1086"/>
                </a:lnTo>
                <a:lnTo>
                  <a:pt x="779" y="1079"/>
                </a:lnTo>
                <a:lnTo>
                  <a:pt x="779" y="1086"/>
                </a:lnTo>
                <a:lnTo>
                  <a:pt x="779" y="1079"/>
                </a:lnTo>
                <a:lnTo>
                  <a:pt x="779" y="1086"/>
                </a:lnTo>
                <a:lnTo>
                  <a:pt x="785" y="1086"/>
                </a:lnTo>
                <a:lnTo>
                  <a:pt x="792" y="1086"/>
                </a:lnTo>
                <a:lnTo>
                  <a:pt x="792" y="1079"/>
                </a:lnTo>
                <a:lnTo>
                  <a:pt x="792" y="1086"/>
                </a:lnTo>
                <a:lnTo>
                  <a:pt x="792" y="1086"/>
                </a:lnTo>
                <a:lnTo>
                  <a:pt x="792" y="1079"/>
                </a:lnTo>
                <a:lnTo>
                  <a:pt x="792" y="1086"/>
                </a:lnTo>
                <a:lnTo>
                  <a:pt x="792" y="1079"/>
                </a:lnTo>
                <a:lnTo>
                  <a:pt x="792" y="1086"/>
                </a:lnTo>
                <a:lnTo>
                  <a:pt x="792" y="1079"/>
                </a:lnTo>
                <a:lnTo>
                  <a:pt x="798" y="1079"/>
                </a:lnTo>
                <a:lnTo>
                  <a:pt x="798" y="1086"/>
                </a:lnTo>
                <a:lnTo>
                  <a:pt x="805" y="1086"/>
                </a:lnTo>
                <a:lnTo>
                  <a:pt x="805" y="1079"/>
                </a:lnTo>
                <a:lnTo>
                  <a:pt x="805" y="1086"/>
                </a:lnTo>
                <a:lnTo>
                  <a:pt x="811" y="1086"/>
                </a:lnTo>
                <a:lnTo>
                  <a:pt x="818" y="1086"/>
                </a:lnTo>
                <a:lnTo>
                  <a:pt x="818" y="1086"/>
                </a:lnTo>
                <a:lnTo>
                  <a:pt x="818" y="1079"/>
                </a:lnTo>
                <a:lnTo>
                  <a:pt x="818" y="1086"/>
                </a:lnTo>
                <a:lnTo>
                  <a:pt x="825" y="1086"/>
                </a:lnTo>
                <a:lnTo>
                  <a:pt x="825" y="1079"/>
                </a:lnTo>
                <a:lnTo>
                  <a:pt x="825" y="1073"/>
                </a:lnTo>
                <a:lnTo>
                  <a:pt x="825" y="1066"/>
                </a:lnTo>
                <a:lnTo>
                  <a:pt x="825" y="1053"/>
                </a:lnTo>
                <a:lnTo>
                  <a:pt x="825" y="1066"/>
                </a:lnTo>
                <a:lnTo>
                  <a:pt x="825" y="1079"/>
                </a:lnTo>
                <a:lnTo>
                  <a:pt x="831" y="1079"/>
                </a:lnTo>
                <a:lnTo>
                  <a:pt x="831" y="1079"/>
                </a:lnTo>
                <a:lnTo>
                  <a:pt x="831" y="1079"/>
                </a:lnTo>
                <a:lnTo>
                  <a:pt x="831" y="1086"/>
                </a:lnTo>
                <a:lnTo>
                  <a:pt x="831" y="1079"/>
                </a:lnTo>
                <a:lnTo>
                  <a:pt x="831" y="1086"/>
                </a:lnTo>
                <a:lnTo>
                  <a:pt x="838" y="1086"/>
                </a:lnTo>
                <a:lnTo>
                  <a:pt x="838" y="1079"/>
                </a:lnTo>
                <a:lnTo>
                  <a:pt x="838" y="1086"/>
                </a:lnTo>
                <a:lnTo>
                  <a:pt x="844" y="1086"/>
                </a:lnTo>
                <a:lnTo>
                  <a:pt x="844" y="1086"/>
                </a:lnTo>
                <a:lnTo>
                  <a:pt x="844" y="1079"/>
                </a:lnTo>
                <a:lnTo>
                  <a:pt x="844" y="1086"/>
                </a:lnTo>
                <a:lnTo>
                  <a:pt x="851" y="1086"/>
                </a:lnTo>
                <a:lnTo>
                  <a:pt x="851" y="1073"/>
                </a:lnTo>
                <a:lnTo>
                  <a:pt x="851" y="1060"/>
                </a:lnTo>
                <a:lnTo>
                  <a:pt x="851" y="968"/>
                </a:lnTo>
                <a:lnTo>
                  <a:pt x="851" y="949"/>
                </a:lnTo>
                <a:lnTo>
                  <a:pt x="851" y="1053"/>
                </a:lnTo>
                <a:lnTo>
                  <a:pt x="851" y="1079"/>
                </a:lnTo>
                <a:lnTo>
                  <a:pt x="851" y="1060"/>
                </a:lnTo>
                <a:lnTo>
                  <a:pt x="851" y="1053"/>
                </a:lnTo>
                <a:lnTo>
                  <a:pt x="851" y="1060"/>
                </a:lnTo>
                <a:lnTo>
                  <a:pt x="857" y="1073"/>
                </a:lnTo>
                <a:lnTo>
                  <a:pt x="857" y="1086"/>
                </a:lnTo>
                <a:lnTo>
                  <a:pt x="857" y="1079"/>
                </a:lnTo>
                <a:lnTo>
                  <a:pt x="857" y="1079"/>
                </a:lnTo>
                <a:lnTo>
                  <a:pt x="857" y="1086"/>
                </a:lnTo>
                <a:lnTo>
                  <a:pt x="857" y="1079"/>
                </a:lnTo>
                <a:lnTo>
                  <a:pt x="857" y="1086"/>
                </a:lnTo>
                <a:lnTo>
                  <a:pt x="857" y="1079"/>
                </a:lnTo>
                <a:lnTo>
                  <a:pt x="864" y="1079"/>
                </a:lnTo>
                <a:lnTo>
                  <a:pt x="864" y="1086"/>
                </a:lnTo>
                <a:lnTo>
                  <a:pt x="864" y="1079"/>
                </a:lnTo>
                <a:lnTo>
                  <a:pt x="864" y="1086"/>
                </a:lnTo>
                <a:lnTo>
                  <a:pt x="864" y="1086"/>
                </a:lnTo>
                <a:lnTo>
                  <a:pt x="864" y="1079"/>
                </a:lnTo>
                <a:lnTo>
                  <a:pt x="864" y="1086"/>
                </a:lnTo>
                <a:lnTo>
                  <a:pt x="870" y="1086"/>
                </a:lnTo>
                <a:lnTo>
                  <a:pt x="870" y="1079"/>
                </a:lnTo>
                <a:lnTo>
                  <a:pt x="870" y="1086"/>
                </a:lnTo>
                <a:lnTo>
                  <a:pt x="877" y="1079"/>
                </a:lnTo>
                <a:lnTo>
                  <a:pt x="877" y="1086"/>
                </a:lnTo>
                <a:lnTo>
                  <a:pt x="877" y="1079"/>
                </a:lnTo>
                <a:lnTo>
                  <a:pt x="877" y="1086"/>
                </a:lnTo>
                <a:lnTo>
                  <a:pt x="883" y="1086"/>
                </a:lnTo>
                <a:lnTo>
                  <a:pt x="883" y="1073"/>
                </a:lnTo>
                <a:lnTo>
                  <a:pt x="883" y="1053"/>
                </a:lnTo>
                <a:lnTo>
                  <a:pt x="883" y="1066"/>
                </a:lnTo>
                <a:lnTo>
                  <a:pt x="883" y="1079"/>
                </a:lnTo>
                <a:lnTo>
                  <a:pt x="883" y="1079"/>
                </a:lnTo>
                <a:lnTo>
                  <a:pt x="883" y="1086"/>
                </a:lnTo>
                <a:lnTo>
                  <a:pt x="890" y="1086"/>
                </a:lnTo>
                <a:lnTo>
                  <a:pt x="890" y="1079"/>
                </a:lnTo>
                <a:lnTo>
                  <a:pt x="890" y="1086"/>
                </a:lnTo>
                <a:lnTo>
                  <a:pt x="890" y="1086"/>
                </a:lnTo>
                <a:lnTo>
                  <a:pt x="890" y="1079"/>
                </a:lnTo>
                <a:lnTo>
                  <a:pt x="890" y="1086"/>
                </a:lnTo>
                <a:lnTo>
                  <a:pt x="897" y="1086"/>
                </a:lnTo>
                <a:lnTo>
                  <a:pt x="897" y="1079"/>
                </a:lnTo>
                <a:lnTo>
                  <a:pt x="897" y="1086"/>
                </a:lnTo>
                <a:lnTo>
                  <a:pt x="903" y="1086"/>
                </a:lnTo>
                <a:lnTo>
                  <a:pt x="910" y="1086"/>
                </a:lnTo>
                <a:lnTo>
                  <a:pt x="910" y="1079"/>
                </a:lnTo>
                <a:lnTo>
                  <a:pt x="910" y="1086"/>
                </a:lnTo>
                <a:lnTo>
                  <a:pt x="910" y="1079"/>
                </a:lnTo>
                <a:lnTo>
                  <a:pt x="910" y="1073"/>
                </a:lnTo>
                <a:lnTo>
                  <a:pt x="910" y="981"/>
                </a:lnTo>
                <a:lnTo>
                  <a:pt x="910" y="935"/>
                </a:lnTo>
                <a:lnTo>
                  <a:pt x="910" y="863"/>
                </a:lnTo>
                <a:lnTo>
                  <a:pt x="916" y="1007"/>
                </a:lnTo>
                <a:lnTo>
                  <a:pt x="916" y="1079"/>
                </a:lnTo>
                <a:lnTo>
                  <a:pt x="916" y="1053"/>
                </a:lnTo>
                <a:lnTo>
                  <a:pt x="916" y="1021"/>
                </a:lnTo>
                <a:lnTo>
                  <a:pt x="916" y="1034"/>
                </a:lnTo>
                <a:lnTo>
                  <a:pt x="916" y="1079"/>
                </a:lnTo>
                <a:lnTo>
                  <a:pt x="916" y="1079"/>
                </a:lnTo>
                <a:lnTo>
                  <a:pt x="916" y="1079"/>
                </a:lnTo>
                <a:lnTo>
                  <a:pt x="916" y="1086"/>
                </a:lnTo>
                <a:lnTo>
                  <a:pt x="916" y="1086"/>
                </a:lnTo>
                <a:lnTo>
                  <a:pt x="923" y="1086"/>
                </a:lnTo>
                <a:lnTo>
                  <a:pt x="929" y="1086"/>
                </a:lnTo>
                <a:lnTo>
                  <a:pt x="936" y="1086"/>
                </a:lnTo>
                <a:lnTo>
                  <a:pt x="936" y="1079"/>
                </a:lnTo>
                <a:lnTo>
                  <a:pt x="936" y="1086"/>
                </a:lnTo>
                <a:lnTo>
                  <a:pt x="936" y="1079"/>
                </a:lnTo>
                <a:lnTo>
                  <a:pt x="936" y="1086"/>
                </a:lnTo>
                <a:lnTo>
                  <a:pt x="936" y="1086"/>
                </a:lnTo>
                <a:lnTo>
                  <a:pt x="942" y="1086"/>
                </a:lnTo>
                <a:lnTo>
                  <a:pt x="942" y="1079"/>
                </a:lnTo>
                <a:lnTo>
                  <a:pt x="942" y="1086"/>
                </a:lnTo>
                <a:lnTo>
                  <a:pt x="949" y="1086"/>
                </a:lnTo>
                <a:lnTo>
                  <a:pt x="949" y="1079"/>
                </a:lnTo>
                <a:lnTo>
                  <a:pt x="949" y="1086"/>
                </a:lnTo>
                <a:lnTo>
                  <a:pt x="955" y="1079"/>
                </a:lnTo>
                <a:lnTo>
                  <a:pt x="955" y="1073"/>
                </a:lnTo>
                <a:lnTo>
                  <a:pt x="955" y="1079"/>
                </a:lnTo>
                <a:lnTo>
                  <a:pt x="955" y="1079"/>
                </a:lnTo>
                <a:lnTo>
                  <a:pt x="955" y="1079"/>
                </a:lnTo>
                <a:lnTo>
                  <a:pt x="955" y="1086"/>
                </a:lnTo>
                <a:lnTo>
                  <a:pt x="955" y="1079"/>
                </a:lnTo>
                <a:lnTo>
                  <a:pt x="955" y="1086"/>
                </a:lnTo>
                <a:lnTo>
                  <a:pt x="962" y="1086"/>
                </a:lnTo>
                <a:lnTo>
                  <a:pt x="962" y="1079"/>
                </a:lnTo>
                <a:lnTo>
                  <a:pt x="962" y="1086"/>
                </a:lnTo>
                <a:lnTo>
                  <a:pt x="962" y="1086"/>
                </a:lnTo>
                <a:lnTo>
                  <a:pt x="962" y="1079"/>
                </a:lnTo>
                <a:lnTo>
                  <a:pt x="962" y="1086"/>
                </a:lnTo>
                <a:lnTo>
                  <a:pt x="962" y="1079"/>
                </a:lnTo>
                <a:lnTo>
                  <a:pt x="962" y="1086"/>
                </a:lnTo>
                <a:lnTo>
                  <a:pt x="968" y="1086"/>
                </a:lnTo>
                <a:lnTo>
                  <a:pt x="968" y="1079"/>
                </a:lnTo>
                <a:lnTo>
                  <a:pt x="968" y="1086"/>
                </a:lnTo>
                <a:lnTo>
                  <a:pt x="968" y="1079"/>
                </a:lnTo>
                <a:lnTo>
                  <a:pt x="968" y="1086"/>
                </a:lnTo>
                <a:lnTo>
                  <a:pt x="968" y="1079"/>
                </a:lnTo>
                <a:lnTo>
                  <a:pt x="968" y="1086"/>
                </a:lnTo>
                <a:lnTo>
                  <a:pt x="975" y="1086"/>
                </a:lnTo>
                <a:lnTo>
                  <a:pt x="975" y="1079"/>
                </a:lnTo>
                <a:lnTo>
                  <a:pt x="975" y="1086"/>
                </a:lnTo>
                <a:lnTo>
                  <a:pt x="975" y="1079"/>
                </a:lnTo>
                <a:lnTo>
                  <a:pt x="975" y="1086"/>
                </a:lnTo>
                <a:lnTo>
                  <a:pt x="975" y="1079"/>
                </a:lnTo>
                <a:lnTo>
                  <a:pt x="982" y="1079"/>
                </a:lnTo>
                <a:lnTo>
                  <a:pt x="982" y="1086"/>
                </a:lnTo>
                <a:lnTo>
                  <a:pt x="988" y="1086"/>
                </a:lnTo>
                <a:lnTo>
                  <a:pt x="988" y="1079"/>
                </a:lnTo>
                <a:lnTo>
                  <a:pt x="988" y="1086"/>
                </a:lnTo>
                <a:lnTo>
                  <a:pt x="988" y="1079"/>
                </a:lnTo>
                <a:lnTo>
                  <a:pt x="988" y="1086"/>
                </a:lnTo>
                <a:lnTo>
                  <a:pt x="988" y="1079"/>
                </a:lnTo>
                <a:lnTo>
                  <a:pt x="988" y="1079"/>
                </a:lnTo>
                <a:lnTo>
                  <a:pt x="988" y="1086"/>
                </a:lnTo>
                <a:lnTo>
                  <a:pt x="988" y="1079"/>
                </a:lnTo>
                <a:lnTo>
                  <a:pt x="988" y="1086"/>
                </a:lnTo>
                <a:lnTo>
                  <a:pt x="988" y="1079"/>
                </a:lnTo>
                <a:lnTo>
                  <a:pt x="988" y="1086"/>
                </a:lnTo>
                <a:lnTo>
                  <a:pt x="988" y="1079"/>
                </a:lnTo>
                <a:lnTo>
                  <a:pt x="988" y="1086"/>
                </a:lnTo>
                <a:lnTo>
                  <a:pt x="995" y="1086"/>
                </a:lnTo>
                <a:lnTo>
                  <a:pt x="995" y="1079"/>
                </a:lnTo>
                <a:lnTo>
                  <a:pt x="995" y="1086"/>
                </a:lnTo>
                <a:lnTo>
                  <a:pt x="995" y="1079"/>
                </a:lnTo>
                <a:lnTo>
                  <a:pt x="995" y="1086"/>
                </a:lnTo>
                <a:lnTo>
                  <a:pt x="995" y="1079"/>
                </a:lnTo>
                <a:lnTo>
                  <a:pt x="995" y="1086"/>
                </a:lnTo>
                <a:lnTo>
                  <a:pt x="1001" y="1086"/>
                </a:lnTo>
                <a:lnTo>
                  <a:pt x="1001" y="1079"/>
                </a:lnTo>
                <a:lnTo>
                  <a:pt x="1001" y="1086"/>
                </a:lnTo>
                <a:lnTo>
                  <a:pt x="1001" y="1079"/>
                </a:lnTo>
                <a:lnTo>
                  <a:pt x="1001" y="1086"/>
                </a:lnTo>
                <a:lnTo>
                  <a:pt x="1001" y="1079"/>
                </a:lnTo>
                <a:lnTo>
                  <a:pt x="1001" y="1086"/>
                </a:lnTo>
                <a:lnTo>
                  <a:pt x="1008" y="1079"/>
                </a:lnTo>
                <a:lnTo>
                  <a:pt x="1008" y="1086"/>
                </a:lnTo>
                <a:lnTo>
                  <a:pt x="1008" y="1079"/>
                </a:lnTo>
                <a:lnTo>
                  <a:pt x="1008" y="1086"/>
                </a:lnTo>
                <a:lnTo>
                  <a:pt x="1008" y="1079"/>
                </a:lnTo>
                <a:lnTo>
                  <a:pt x="1008" y="1086"/>
                </a:lnTo>
                <a:lnTo>
                  <a:pt x="1008" y="1086"/>
                </a:lnTo>
                <a:lnTo>
                  <a:pt x="1008" y="1079"/>
                </a:lnTo>
                <a:lnTo>
                  <a:pt x="1008" y="1086"/>
                </a:lnTo>
                <a:lnTo>
                  <a:pt x="1014" y="1086"/>
                </a:lnTo>
                <a:lnTo>
                  <a:pt x="1014" y="1079"/>
                </a:lnTo>
                <a:lnTo>
                  <a:pt x="1014" y="1086"/>
                </a:lnTo>
                <a:lnTo>
                  <a:pt x="1014" y="1079"/>
                </a:lnTo>
                <a:lnTo>
                  <a:pt x="1014" y="1086"/>
                </a:lnTo>
                <a:lnTo>
                  <a:pt x="1014" y="1079"/>
                </a:lnTo>
                <a:lnTo>
                  <a:pt x="1014" y="1086"/>
                </a:lnTo>
                <a:lnTo>
                  <a:pt x="1014" y="1079"/>
                </a:lnTo>
                <a:lnTo>
                  <a:pt x="1014" y="1086"/>
                </a:lnTo>
                <a:lnTo>
                  <a:pt x="1014" y="1079"/>
                </a:lnTo>
                <a:lnTo>
                  <a:pt x="1014" y="1086"/>
                </a:lnTo>
                <a:lnTo>
                  <a:pt x="1021" y="1086"/>
                </a:lnTo>
                <a:lnTo>
                  <a:pt x="1021" y="1079"/>
                </a:lnTo>
                <a:lnTo>
                  <a:pt x="1021" y="1086"/>
                </a:lnTo>
                <a:lnTo>
                  <a:pt x="1021" y="1079"/>
                </a:lnTo>
                <a:lnTo>
                  <a:pt x="1021" y="1086"/>
                </a:lnTo>
                <a:lnTo>
                  <a:pt x="1021" y="1079"/>
                </a:lnTo>
                <a:lnTo>
                  <a:pt x="1027" y="1079"/>
                </a:lnTo>
                <a:lnTo>
                  <a:pt x="1027" y="1086"/>
                </a:lnTo>
                <a:lnTo>
                  <a:pt x="1034" y="1079"/>
                </a:lnTo>
                <a:lnTo>
                  <a:pt x="1034" y="1086"/>
                </a:lnTo>
                <a:lnTo>
                  <a:pt x="1034" y="1079"/>
                </a:lnTo>
                <a:lnTo>
                  <a:pt x="1034" y="1086"/>
                </a:lnTo>
                <a:lnTo>
                  <a:pt x="1034" y="1086"/>
                </a:lnTo>
                <a:lnTo>
                  <a:pt x="1040" y="1086"/>
                </a:lnTo>
                <a:lnTo>
                  <a:pt x="1040" y="1079"/>
                </a:lnTo>
                <a:lnTo>
                  <a:pt x="1040" y="1086"/>
                </a:lnTo>
                <a:lnTo>
                  <a:pt x="1040" y="1079"/>
                </a:lnTo>
                <a:lnTo>
                  <a:pt x="1040" y="1086"/>
                </a:lnTo>
                <a:lnTo>
                  <a:pt x="1047" y="1086"/>
                </a:lnTo>
                <a:lnTo>
                  <a:pt x="1047" y="1079"/>
                </a:lnTo>
                <a:lnTo>
                  <a:pt x="1054" y="1079"/>
                </a:lnTo>
                <a:lnTo>
                  <a:pt x="1054" y="1086"/>
                </a:lnTo>
                <a:lnTo>
                  <a:pt x="1060" y="1086"/>
                </a:lnTo>
                <a:lnTo>
                  <a:pt x="1060" y="1079"/>
                </a:lnTo>
                <a:lnTo>
                  <a:pt x="1060" y="1086"/>
                </a:lnTo>
                <a:lnTo>
                  <a:pt x="1060" y="1079"/>
                </a:lnTo>
                <a:lnTo>
                  <a:pt x="1060" y="1086"/>
                </a:lnTo>
                <a:lnTo>
                  <a:pt x="1060" y="1079"/>
                </a:lnTo>
                <a:lnTo>
                  <a:pt x="1060" y="1079"/>
                </a:lnTo>
                <a:lnTo>
                  <a:pt x="1060" y="1073"/>
                </a:lnTo>
                <a:lnTo>
                  <a:pt x="1060" y="1066"/>
                </a:lnTo>
                <a:lnTo>
                  <a:pt x="1060" y="1079"/>
                </a:lnTo>
                <a:lnTo>
                  <a:pt x="1067" y="1079"/>
                </a:lnTo>
                <a:lnTo>
                  <a:pt x="1067" y="1079"/>
                </a:lnTo>
                <a:lnTo>
                  <a:pt x="1067" y="1079"/>
                </a:lnTo>
                <a:lnTo>
                  <a:pt x="1067" y="1086"/>
                </a:lnTo>
                <a:lnTo>
                  <a:pt x="1067" y="1079"/>
                </a:lnTo>
                <a:lnTo>
                  <a:pt x="1067" y="1086"/>
                </a:lnTo>
                <a:lnTo>
                  <a:pt x="1067" y="1079"/>
                </a:lnTo>
                <a:lnTo>
                  <a:pt x="1073" y="1079"/>
                </a:lnTo>
                <a:lnTo>
                  <a:pt x="1073" y="1086"/>
                </a:lnTo>
                <a:lnTo>
                  <a:pt x="1073" y="1079"/>
                </a:lnTo>
                <a:lnTo>
                  <a:pt x="1073" y="1079"/>
                </a:lnTo>
                <a:lnTo>
                  <a:pt x="1073" y="1079"/>
                </a:lnTo>
                <a:lnTo>
                  <a:pt x="1080" y="1079"/>
                </a:lnTo>
                <a:lnTo>
                  <a:pt x="1080" y="1086"/>
                </a:lnTo>
                <a:lnTo>
                  <a:pt x="1080" y="1079"/>
                </a:lnTo>
                <a:lnTo>
                  <a:pt x="1080" y="1086"/>
                </a:lnTo>
                <a:lnTo>
                  <a:pt x="1080" y="1086"/>
                </a:lnTo>
                <a:lnTo>
                  <a:pt x="1080" y="1079"/>
                </a:lnTo>
                <a:lnTo>
                  <a:pt x="1080" y="1073"/>
                </a:lnTo>
                <a:lnTo>
                  <a:pt x="1080" y="1047"/>
                </a:lnTo>
                <a:lnTo>
                  <a:pt x="1080" y="1034"/>
                </a:lnTo>
                <a:lnTo>
                  <a:pt x="1080" y="1060"/>
                </a:lnTo>
                <a:lnTo>
                  <a:pt x="1080" y="1079"/>
                </a:lnTo>
                <a:lnTo>
                  <a:pt x="1080" y="1073"/>
                </a:lnTo>
                <a:lnTo>
                  <a:pt x="1086" y="1073"/>
                </a:lnTo>
                <a:lnTo>
                  <a:pt x="1086" y="1066"/>
                </a:lnTo>
                <a:lnTo>
                  <a:pt x="1086" y="1073"/>
                </a:lnTo>
                <a:lnTo>
                  <a:pt x="1086" y="1079"/>
                </a:lnTo>
                <a:lnTo>
                  <a:pt x="1086" y="1086"/>
                </a:lnTo>
                <a:lnTo>
                  <a:pt x="1086" y="1079"/>
                </a:lnTo>
                <a:lnTo>
                  <a:pt x="1086" y="1086"/>
                </a:lnTo>
                <a:lnTo>
                  <a:pt x="1086" y="1079"/>
                </a:lnTo>
                <a:lnTo>
                  <a:pt x="1093" y="1079"/>
                </a:lnTo>
                <a:lnTo>
                  <a:pt x="1093" y="1086"/>
                </a:lnTo>
                <a:lnTo>
                  <a:pt x="1093" y="1079"/>
                </a:lnTo>
                <a:lnTo>
                  <a:pt x="1099" y="1086"/>
                </a:lnTo>
                <a:lnTo>
                  <a:pt x="1099" y="1079"/>
                </a:lnTo>
                <a:lnTo>
                  <a:pt x="1099" y="1086"/>
                </a:lnTo>
                <a:lnTo>
                  <a:pt x="1099" y="1079"/>
                </a:lnTo>
                <a:lnTo>
                  <a:pt x="1099" y="1086"/>
                </a:lnTo>
                <a:lnTo>
                  <a:pt x="1106" y="1079"/>
                </a:lnTo>
                <a:lnTo>
                  <a:pt x="1106" y="1086"/>
                </a:lnTo>
                <a:lnTo>
                  <a:pt x="1106" y="1086"/>
                </a:lnTo>
                <a:lnTo>
                  <a:pt x="1106" y="1079"/>
                </a:lnTo>
                <a:lnTo>
                  <a:pt x="1106" y="1086"/>
                </a:lnTo>
                <a:lnTo>
                  <a:pt x="1112" y="1086"/>
                </a:lnTo>
                <a:lnTo>
                  <a:pt x="1112" y="1079"/>
                </a:lnTo>
                <a:lnTo>
                  <a:pt x="1112" y="1086"/>
                </a:lnTo>
                <a:lnTo>
                  <a:pt x="1112" y="1079"/>
                </a:lnTo>
                <a:lnTo>
                  <a:pt x="1112" y="1086"/>
                </a:lnTo>
                <a:lnTo>
                  <a:pt x="1112" y="1079"/>
                </a:lnTo>
                <a:lnTo>
                  <a:pt x="1119" y="1079"/>
                </a:lnTo>
                <a:lnTo>
                  <a:pt x="1119" y="1086"/>
                </a:lnTo>
                <a:lnTo>
                  <a:pt x="1119" y="1079"/>
                </a:lnTo>
                <a:lnTo>
                  <a:pt x="1119" y="1086"/>
                </a:lnTo>
                <a:lnTo>
                  <a:pt x="1119" y="1079"/>
                </a:lnTo>
                <a:lnTo>
                  <a:pt x="1119" y="1086"/>
                </a:lnTo>
                <a:lnTo>
                  <a:pt x="1119" y="1079"/>
                </a:lnTo>
                <a:lnTo>
                  <a:pt x="1125" y="1079"/>
                </a:lnTo>
                <a:lnTo>
                  <a:pt x="1125" y="1079"/>
                </a:lnTo>
                <a:lnTo>
                  <a:pt x="1125" y="1073"/>
                </a:lnTo>
                <a:lnTo>
                  <a:pt x="1125" y="1079"/>
                </a:lnTo>
                <a:lnTo>
                  <a:pt x="1125" y="1073"/>
                </a:lnTo>
                <a:lnTo>
                  <a:pt x="1125" y="1066"/>
                </a:lnTo>
                <a:lnTo>
                  <a:pt x="1125" y="949"/>
                </a:lnTo>
                <a:lnTo>
                  <a:pt x="1125" y="975"/>
                </a:lnTo>
                <a:lnTo>
                  <a:pt x="1125" y="1014"/>
                </a:lnTo>
                <a:lnTo>
                  <a:pt x="1125" y="1001"/>
                </a:lnTo>
                <a:lnTo>
                  <a:pt x="1125" y="1060"/>
                </a:lnTo>
                <a:lnTo>
                  <a:pt x="1132" y="1053"/>
                </a:lnTo>
                <a:lnTo>
                  <a:pt x="1132" y="1073"/>
                </a:lnTo>
                <a:lnTo>
                  <a:pt x="1132" y="1079"/>
                </a:lnTo>
                <a:lnTo>
                  <a:pt x="1132" y="1086"/>
                </a:lnTo>
                <a:lnTo>
                  <a:pt x="1132" y="1079"/>
                </a:lnTo>
                <a:lnTo>
                  <a:pt x="1132" y="1086"/>
                </a:lnTo>
                <a:lnTo>
                  <a:pt x="1132" y="1079"/>
                </a:lnTo>
                <a:lnTo>
                  <a:pt x="1132" y="1086"/>
                </a:lnTo>
                <a:lnTo>
                  <a:pt x="1132" y="1086"/>
                </a:lnTo>
                <a:lnTo>
                  <a:pt x="1132" y="1079"/>
                </a:lnTo>
                <a:lnTo>
                  <a:pt x="1132" y="1086"/>
                </a:lnTo>
                <a:lnTo>
                  <a:pt x="1132" y="1079"/>
                </a:lnTo>
                <a:lnTo>
                  <a:pt x="1132" y="1086"/>
                </a:lnTo>
                <a:lnTo>
                  <a:pt x="1132" y="1079"/>
                </a:lnTo>
                <a:lnTo>
                  <a:pt x="1139" y="1079"/>
                </a:lnTo>
                <a:lnTo>
                  <a:pt x="1139" y="1079"/>
                </a:lnTo>
                <a:lnTo>
                  <a:pt x="1139" y="1073"/>
                </a:lnTo>
                <a:lnTo>
                  <a:pt x="1139" y="1066"/>
                </a:lnTo>
                <a:lnTo>
                  <a:pt x="1139" y="1073"/>
                </a:lnTo>
                <a:lnTo>
                  <a:pt x="1139" y="1079"/>
                </a:lnTo>
                <a:lnTo>
                  <a:pt x="1139" y="1079"/>
                </a:lnTo>
                <a:lnTo>
                  <a:pt x="1145" y="1079"/>
                </a:lnTo>
                <a:lnTo>
                  <a:pt x="1145" y="1086"/>
                </a:lnTo>
                <a:lnTo>
                  <a:pt x="1145" y="1079"/>
                </a:lnTo>
                <a:lnTo>
                  <a:pt x="1152" y="1079"/>
                </a:lnTo>
                <a:lnTo>
                  <a:pt x="1152" y="1073"/>
                </a:lnTo>
                <a:lnTo>
                  <a:pt x="1152" y="955"/>
                </a:lnTo>
                <a:lnTo>
                  <a:pt x="1152" y="857"/>
                </a:lnTo>
                <a:lnTo>
                  <a:pt x="1152" y="510"/>
                </a:lnTo>
                <a:lnTo>
                  <a:pt x="1152" y="569"/>
                </a:lnTo>
                <a:lnTo>
                  <a:pt x="1152" y="726"/>
                </a:lnTo>
                <a:lnTo>
                  <a:pt x="1152" y="693"/>
                </a:lnTo>
                <a:lnTo>
                  <a:pt x="1152" y="935"/>
                </a:lnTo>
                <a:lnTo>
                  <a:pt x="1152" y="949"/>
                </a:lnTo>
                <a:lnTo>
                  <a:pt x="1152" y="1053"/>
                </a:lnTo>
                <a:lnTo>
                  <a:pt x="1152" y="1066"/>
                </a:lnTo>
                <a:lnTo>
                  <a:pt x="1152" y="1079"/>
                </a:lnTo>
                <a:lnTo>
                  <a:pt x="1152" y="1079"/>
                </a:lnTo>
                <a:lnTo>
                  <a:pt x="1158" y="1079"/>
                </a:lnTo>
                <a:lnTo>
                  <a:pt x="1158" y="1079"/>
                </a:lnTo>
                <a:lnTo>
                  <a:pt x="1158" y="1079"/>
                </a:lnTo>
                <a:lnTo>
                  <a:pt x="1158" y="1079"/>
                </a:lnTo>
                <a:lnTo>
                  <a:pt x="1158" y="1079"/>
                </a:lnTo>
                <a:lnTo>
                  <a:pt x="1158" y="1079"/>
                </a:lnTo>
                <a:lnTo>
                  <a:pt x="1165" y="1066"/>
                </a:lnTo>
                <a:lnTo>
                  <a:pt x="1165" y="994"/>
                </a:lnTo>
                <a:lnTo>
                  <a:pt x="1165" y="935"/>
                </a:lnTo>
                <a:lnTo>
                  <a:pt x="1165" y="268"/>
                </a:lnTo>
                <a:lnTo>
                  <a:pt x="1165" y="183"/>
                </a:lnTo>
                <a:lnTo>
                  <a:pt x="1165" y="445"/>
                </a:lnTo>
                <a:lnTo>
                  <a:pt x="1165" y="0"/>
                </a:lnTo>
                <a:lnTo>
                  <a:pt x="1165" y="464"/>
                </a:lnTo>
                <a:lnTo>
                  <a:pt x="1165" y="137"/>
                </a:lnTo>
                <a:lnTo>
                  <a:pt x="1165" y="490"/>
                </a:lnTo>
                <a:lnTo>
                  <a:pt x="1165" y="719"/>
                </a:lnTo>
                <a:lnTo>
                  <a:pt x="1165" y="896"/>
                </a:lnTo>
                <a:lnTo>
                  <a:pt x="1171" y="935"/>
                </a:lnTo>
                <a:lnTo>
                  <a:pt x="1171" y="968"/>
                </a:lnTo>
                <a:lnTo>
                  <a:pt x="1171" y="942"/>
                </a:lnTo>
                <a:lnTo>
                  <a:pt x="1171" y="1066"/>
                </a:lnTo>
                <a:lnTo>
                  <a:pt x="1171" y="1079"/>
                </a:lnTo>
                <a:lnTo>
                  <a:pt x="1171" y="1073"/>
                </a:lnTo>
                <a:lnTo>
                  <a:pt x="1171" y="1079"/>
                </a:lnTo>
                <a:lnTo>
                  <a:pt x="1171" y="1079"/>
                </a:lnTo>
                <a:lnTo>
                  <a:pt x="1178" y="1079"/>
                </a:lnTo>
                <a:lnTo>
                  <a:pt x="1178" y="1086"/>
                </a:lnTo>
                <a:lnTo>
                  <a:pt x="1178" y="1079"/>
                </a:lnTo>
                <a:lnTo>
                  <a:pt x="1178" y="1086"/>
                </a:lnTo>
                <a:lnTo>
                  <a:pt x="1178" y="1079"/>
                </a:lnTo>
                <a:lnTo>
                  <a:pt x="1178" y="1086"/>
                </a:lnTo>
                <a:lnTo>
                  <a:pt x="1178" y="1079"/>
                </a:lnTo>
                <a:lnTo>
                  <a:pt x="1178" y="1086"/>
                </a:lnTo>
                <a:lnTo>
                  <a:pt x="1178" y="1079"/>
                </a:lnTo>
                <a:lnTo>
                  <a:pt x="1178" y="1086"/>
                </a:lnTo>
                <a:lnTo>
                  <a:pt x="1178" y="1079"/>
                </a:lnTo>
                <a:lnTo>
                  <a:pt x="1178" y="1086"/>
                </a:lnTo>
                <a:lnTo>
                  <a:pt x="1178" y="1079"/>
                </a:lnTo>
                <a:lnTo>
                  <a:pt x="1178" y="1086"/>
                </a:lnTo>
                <a:lnTo>
                  <a:pt x="1178" y="1079"/>
                </a:lnTo>
                <a:lnTo>
                  <a:pt x="1184" y="1086"/>
                </a:lnTo>
                <a:lnTo>
                  <a:pt x="1184" y="1079"/>
                </a:lnTo>
                <a:lnTo>
                  <a:pt x="1184" y="1086"/>
                </a:lnTo>
                <a:lnTo>
                  <a:pt x="1184" y="1079"/>
                </a:lnTo>
                <a:lnTo>
                  <a:pt x="1184" y="1086"/>
                </a:lnTo>
                <a:lnTo>
                  <a:pt x="1184" y="1079"/>
                </a:lnTo>
                <a:lnTo>
                  <a:pt x="1184" y="1086"/>
                </a:lnTo>
                <a:lnTo>
                  <a:pt x="1184" y="1079"/>
                </a:lnTo>
                <a:lnTo>
                  <a:pt x="1184" y="1086"/>
                </a:lnTo>
                <a:lnTo>
                  <a:pt x="1191" y="1086"/>
                </a:lnTo>
                <a:lnTo>
                  <a:pt x="1191" y="1079"/>
                </a:lnTo>
                <a:lnTo>
                  <a:pt x="1191" y="1086"/>
                </a:lnTo>
                <a:lnTo>
                  <a:pt x="1191" y="1079"/>
                </a:lnTo>
                <a:lnTo>
                  <a:pt x="1191" y="1086"/>
                </a:lnTo>
                <a:lnTo>
                  <a:pt x="1191" y="1079"/>
                </a:lnTo>
                <a:lnTo>
                  <a:pt x="1197" y="1066"/>
                </a:lnTo>
                <a:lnTo>
                  <a:pt x="1197" y="1027"/>
                </a:lnTo>
                <a:lnTo>
                  <a:pt x="1197" y="1014"/>
                </a:lnTo>
                <a:lnTo>
                  <a:pt x="1197" y="1073"/>
                </a:lnTo>
                <a:lnTo>
                  <a:pt x="1197" y="1079"/>
                </a:lnTo>
                <a:lnTo>
                  <a:pt x="1197" y="1073"/>
                </a:lnTo>
                <a:lnTo>
                  <a:pt x="1197" y="1066"/>
                </a:lnTo>
                <a:lnTo>
                  <a:pt x="1197" y="1073"/>
                </a:lnTo>
                <a:lnTo>
                  <a:pt x="1197" y="1079"/>
                </a:lnTo>
                <a:lnTo>
                  <a:pt x="1197" y="1086"/>
                </a:lnTo>
                <a:lnTo>
                  <a:pt x="1197" y="1079"/>
                </a:lnTo>
                <a:lnTo>
                  <a:pt x="1197" y="1086"/>
                </a:lnTo>
                <a:lnTo>
                  <a:pt x="1204" y="1086"/>
                </a:lnTo>
                <a:lnTo>
                  <a:pt x="1204" y="1079"/>
                </a:lnTo>
                <a:lnTo>
                  <a:pt x="1204" y="1086"/>
                </a:lnTo>
                <a:lnTo>
                  <a:pt x="1211" y="1086"/>
                </a:lnTo>
                <a:lnTo>
                  <a:pt x="1211" y="1079"/>
                </a:lnTo>
                <a:lnTo>
                  <a:pt x="1211" y="1073"/>
                </a:lnTo>
                <a:lnTo>
                  <a:pt x="1211" y="1066"/>
                </a:lnTo>
                <a:lnTo>
                  <a:pt x="1211" y="1053"/>
                </a:lnTo>
                <a:lnTo>
                  <a:pt x="1211" y="1060"/>
                </a:lnTo>
                <a:lnTo>
                  <a:pt x="1211" y="1079"/>
                </a:lnTo>
                <a:lnTo>
                  <a:pt x="1211" y="1079"/>
                </a:lnTo>
                <a:lnTo>
                  <a:pt x="1211" y="1079"/>
                </a:lnTo>
                <a:lnTo>
                  <a:pt x="1217" y="1079"/>
                </a:lnTo>
                <a:lnTo>
                  <a:pt x="1217" y="1079"/>
                </a:lnTo>
                <a:lnTo>
                  <a:pt x="1217" y="1086"/>
                </a:lnTo>
                <a:lnTo>
                  <a:pt x="1217" y="1079"/>
                </a:lnTo>
                <a:lnTo>
                  <a:pt x="1217" y="1086"/>
                </a:lnTo>
                <a:lnTo>
                  <a:pt x="1217" y="1079"/>
                </a:lnTo>
                <a:lnTo>
                  <a:pt x="1217" y="1086"/>
                </a:lnTo>
                <a:lnTo>
                  <a:pt x="1217" y="1079"/>
                </a:lnTo>
                <a:lnTo>
                  <a:pt x="1224" y="1086"/>
                </a:lnTo>
                <a:lnTo>
                  <a:pt x="1224" y="1079"/>
                </a:lnTo>
                <a:lnTo>
                  <a:pt x="1224" y="1086"/>
                </a:lnTo>
                <a:lnTo>
                  <a:pt x="1224" y="1079"/>
                </a:lnTo>
                <a:lnTo>
                  <a:pt x="1224" y="1086"/>
                </a:lnTo>
                <a:lnTo>
                  <a:pt x="1224" y="1079"/>
                </a:lnTo>
                <a:lnTo>
                  <a:pt x="1224" y="1086"/>
                </a:lnTo>
                <a:lnTo>
                  <a:pt x="1224" y="1079"/>
                </a:lnTo>
                <a:lnTo>
                  <a:pt x="1230" y="1086"/>
                </a:lnTo>
                <a:lnTo>
                  <a:pt x="1230" y="1079"/>
                </a:lnTo>
                <a:lnTo>
                  <a:pt x="1230" y="1086"/>
                </a:lnTo>
                <a:lnTo>
                  <a:pt x="1230" y="1086"/>
                </a:lnTo>
                <a:lnTo>
                  <a:pt x="1230" y="1079"/>
                </a:lnTo>
                <a:lnTo>
                  <a:pt x="1230" y="1086"/>
                </a:lnTo>
                <a:lnTo>
                  <a:pt x="1237" y="1086"/>
                </a:lnTo>
                <a:lnTo>
                  <a:pt x="1237" y="1079"/>
                </a:lnTo>
                <a:lnTo>
                  <a:pt x="1237" y="1086"/>
                </a:lnTo>
                <a:lnTo>
                  <a:pt x="1237" y="1079"/>
                </a:lnTo>
                <a:lnTo>
                  <a:pt x="1237" y="1086"/>
                </a:lnTo>
                <a:lnTo>
                  <a:pt x="1237" y="1079"/>
                </a:lnTo>
                <a:lnTo>
                  <a:pt x="1243" y="1079"/>
                </a:lnTo>
                <a:lnTo>
                  <a:pt x="1243" y="1086"/>
                </a:lnTo>
                <a:lnTo>
                  <a:pt x="1243" y="1079"/>
                </a:lnTo>
                <a:lnTo>
                  <a:pt x="1243" y="1086"/>
                </a:lnTo>
                <a:lnTo>
                  <a:pt x="1243" y="1079"/>
                </a:lnTo>
                <a:lnTo>
                  <a:pt x="1243" y="1086"/>
                </a:lnTo>
                <a:lnTo>
                  <a:pt x="1250" y="1079"/>
                </a:lnTo>
                <a:lnTo>
                  <a:pt x="1250" y="1086"/>
                </a:lnTo>
                <a:lnTo>
                  <a:pt x="1250" y="1079"/>
                </a:lnTo>
                <a:lnTo>
                  <a:pt x="1250" y="1086"/>
                </a:lnTo>
                <a:lnTo>
                  <a:pt x="1250" y="1079"/>
                </a:lnTo>
                <a:lnTo>
                  <a:pt x="1250" y="1086"/>
                </a:lnTo>
                <a:lnTo>
                  <a:pt x="1250" y="1086"/>
                </a:lnTo>
                <a:lnTo>
                  <a:pt x="1250" y="1079"/>
                </a:lnTo>
                <a:lnTo>
                  <a:pt x="1250" y="1086"/>
                </a:lnTo>
                <a:lnTo>
                  <a:pt x="1256" y="1086"/>
                </a:lnTo>
                <a:lnTo>
                  <a:pt x="1256" y="1079"/>
                </a:lnTo>
                <a:lnTo>
                  <a:pt x="1256" y="1086"/>
                </a:lnTo>
                <a:lnTo>
                  <a:pt x="1256" y="1079"/>
                </a:lnTo>
                <a:lnTo>
                  <a:pt x="1263" y="1079"/>
                </a:lnTo>
                <a:lnTo>
                  <a:pt x="1263" y="1086"/>
                </a:lnTo>
                <a:lnTo>
                  <a:pt x="1263" y="1079"/>
                </a:lnTo>
                <a:lnTo>
                  <a:pt x="1263" y="1086"/>
                </a:lnTo>
                <a:lnTo>
                  <a:pt x="1269" y="1086"/>
                </a:lnTo>
                <a:lnTo>
                  <a:pt x="1269" y="1079"/>
                </a:lnTo>
                <a:lnTo>
                  <a:pt x="1269" y="1086"/>
                </a:lnTo>
                <a:lnTo>
                  <a:pt x="1269" y="1079"/>
                </a:lnTo>
                <a:lnTo>
                  <a:pt x="1269" y="1086"/>
                </a:lnTo>
                <a:lnTo>
                  <a:pt x="1276" y="1079"/>
                </a:lnTo>
                <a:lnTo>
                  <a:pt x="1276" y="1086"/>
                </a:lnTo>
                <a:lnTo>
                  <a:pt x="1276" y="1079"/>
                </a:lnTo>
                <a:lnTo>
                  <a:pt x="1276" y="1086"/>
                </a:lnTo>
                <a:lnTo>
                  <a:pt x="1276" y="1079"/>
                </a:lnTo>
                <a:lnTo>
                  <a:pt x="1276" y="1086"/>
                </a:lnTo>
                <a:lnTo>
                  <a:pt x="1276" y="1086"/>
                </a:lnTo>
                <a:lnTo>
                  <a:pt x="1276" y="1079"/>
                </a:lnTo>
                <a:lnTo>
                  <a:pt x="1276" y="1086"/>
                </a:lnTo>
                <a:lnTo>
                  <a:pt x="1276" y="1079"/>
                </a:lnTo>
                <a:lnTo>
                  <a:pt x="1276" y="1086"/>
                </a:lnTo>
                <a:lnTo>
                  <a:pt x="1276" y="1079"/>
                </a:lnTo>
                <a:lnTo>
                  <a:pt x="1276" y="1086"/>
                </a:lnTo>
                <a:lnTo>
                  <a:pt x="1276" y="1079"/>
                </a:lnTo>
                <a:lnTo>
                  <a:pt x="1276" y="1086"/>
                </a:lnTo>
                <a:lnTo>
                  <a:pt x="1282" y="1086"/>
                </a:lnTo>
                <a:lnTo>
                  <a:pt x="1289" y="1086"/>
                </a:lnTo>
                <a:lnTo>
                  <a:pt x="1289" y="1079"/>
                </a:lnTo>
                <a:lnTo>
                  <a:pt x="1289" y="1086"/>
                </a:lnTo>
                <a:lnTo>
                  <a:pt x="1289" y="1079"/>
                </a:lnTo>
                <a:lnTo>
                  <a:pt x="1289" y="1086"/>
                </a:lnTo>
                <a:lnTo>
                  <a:pt x="1289" y="1079"/>
                </a:lnTo>
                <a:lnTo>
                  <a:pt x="1289" y="1086"/>
                </a:lnTo>
                <a:lnTo>
                  <a:pt x="1296" y="1086"/>
                </a:lnTo>
                <a:lnTo>
                  <a:pt x="1296" y="1079"/>
                </a:lnTo>
                <a:lnTo>
                  <a:pt x="1296" y="1086"/>
                </a:lnTo>
                <a:lnTo>
                  <a:pt x="1296" y="1079"/>
                </a:lnTo>
                <a:lnTo>
                  <a:pt x="1296" y="1086"/>
                </a:lnTo>
                <a:lnTo>
                  <a:pt x="1302" y="1086"/>
                </a:lnTo>
                <a:lnTo>
                  <a:pt x="1302" y="1079"/>
                </a:lnTo>
                <a:lnTo>
                  <a:pt x="1302" y="1086"/>
                </a:lnTo>
                <a:lnTo>
                  <a:pt x="1302" y="1086"/>
                </a:lnTo>
                <a:lnTo>
                  <a:pt x="1302" y="1079"/>
                </a:lnTo>
                <a:lnTo>
                  <a:pt x="1302" y="1086"/>
                </a:lnTo>
                <a:lnTo>
                  <a:pt x="1302" y="1079"/>
                </a:lnTo>
                <a:lnTo>
                  <a:pt x="1302" y="1086"/>
                </a:lnTo>
                <a:lnTo>
                  <a:pt x="1302" y="1079"/>
                </a:lnTo>
                <a:lnTo>
                  <a:pt x="1302" y="1086"/>
                </a:lnTo>
                <a:lnTo>
                  <a:pt x="1302" y="1079"/>
                </a:lnTo>
                <a:lnTo>
                  <a:pt x="1309" y="1086"/>
                </a:lnTo>
                <a:lnTo>
                  <a:pt x="1309" y="1079"/>
                </a:lnTo>
                <a:lnTo>
                  <a:pt x="1309" y="1086"/>
                </a:lnTo>
                <a:lnTo>
                  <a:pt x="1309" y="1079"/>
                </a:lnTo>
                <a:lnTo>
                  <a:pt x="1309" y="1086"/>
                </a:lnTo>
                <a:lnTo>
                  <a:pt x="1309" y="1079"/>
                </a:lnTo>
                <a:lnTo>
                  <a:pt x="1315" y="1079"/>
                </a:lnTo>
                <a:lnTo>
                  <a:pt x="1315" y="1086"/>
                </a:lnTo>
                <a:lnTo>
                  <a:pt x="1315" y="1079"/>
                </a:lnTo>
                <a:lnTo>
                  <a:pt x="1315" y="1086"/>
                </a:lnTo>
                <a:lnTo>
                  <a:pt x="1322" y="1086"/>
                </a:lnTo>
                <a:lnTo>
                  <a:pt x="1322" y="1079"/>
                </a:lnTo>
                <a:lnTo>
                  <a:pt x="1322" y="1086"/>
                </a:lnTo>
                <a:lnTo>
                  <a:pt x="1322" y="1079"/>
                </a:lnTo>
                <a:lnTo>
                  <a:pt x="1322" y="1086"/>
                </a:lnTo>
                <a:lnTo>
                  <a:pt x="1322" y="1079"/>
                </a:lnTo>
                <a:lnTo>
                  <a:pt x="1322" y="1086"/>
                </a:lnTo>
                <a:lnTo>
                  <a:pt x="1322" y="1086"/>
                </a:lnTo>
                <a:lnTo>
                  <a:pt x="1322" y="1079"/>
                </a:lnTo>
                <a:lnTo>
                  <a:pt x="1322" y="1086"/>
                </a:lnTo>
                <a:lnTo>
                  <a:pt x="1328" y="1086"/>
                </a:lnTo>
                <a:lnTo>
                  <a:pt x="1328" y="1079"/>
                </a:lnTo>
                <a:lnTo>
                  <a:pt x="1328" y="1086"/>
                </a:lnTo>
                <a:lnTo>
                  <a:pt x="1328" y="1079"/>
                </a:lnTo>
                <a:lnTo>
                  <a:pt x="1328" y="1086"/>
                </a:lnTo>
                <a:lnTo>
                  <a:pt x="1328" y="1079"/>
                </a:lnTo>
                <a:lnTo>
                  <a:pt x="1335" y="1079"/>
                </a:lnTo>
                <a:lnTo>
                  <a:pt x="1335" y="1086"/>
                </a:lnTo>
                <a:lnTo>
                  <a:pt x="1335" y="1079"/>
                </a:lnTo>
                <a:lnTo>
                  <a:pt x="1341" y="1079"/>
                </a:lnTo>
                <a:lnTo>
                  <a:pt x="1341" y="1079"/>
                </a:lnTo>
                <a:lnTo>
                  <a:pt x="1341" y="1079"/>
                </a:lnTo>
                <a:lnTo>
                  <a:pt x="1341" y="1086"/>
                </a:lnTo>
                <a:lnTo>
                  <a:pt x="1341" y="1079"/>
                </a:lnTo>
                <a:lnTo>
                  <a:pt x="1341" y="1086"/>
                </a:lnTo>
                <a:lnTo>
                  <a:pt x="1341" y="1079"/>
                </a:lnTo>
                <a:lnTo>
                  <a:pt x="1348" y="1079"/>
                </a:lnTo>
                <a:lnTo>
                  <a:pt x="1348" y="1086"/>
                </a:lnTo>
                <a:lnTo>
                  <a:pt x="1348" y="1079"/>
                </a:lnTo>
                <a:lnTo>
                  <a:pt x="1348" y="1086"/>
                </a:lnTo>
                <a:lnTo>
                  <a:pt x="1348" y="1079"/>
                </a:lnTo>
                <a:lnTo>
                  <a:pt x="1348" y="1086"/>
                </a:lnTo>
                <a:lnTo>
                  <a:pt x="1348" y="1079"/>
                </a:lnTo>
                <a:lnTo>
                  <a:pt x="1348" y="1086"/>
                </a:lnTo>
                <a:lnTo>
                  <a:pt x="1348" y="1079"/>
                </a:lnTo>
                <a:lnTo>
                  <a:pt x="1348" y="1086"/>
                </a:lnTo>
                <a:lnTo>
                  <a:pt x="1348" y="1079"/>
                </a:lnTo>
                <a:lnTo>
                  <a:pt x="1348" y="1086"/>
                </a:lnTo>
                <a:lnTo>
                  <a:pt x="1354" y="1086"/>
                </a:lnTo>
                <a:lnTo>
                  <a:pt x="1354" y="1079"/>
                </a:lnTo>
                <a:lnTo>
                  <a:pt x="1354" y="1086"/>
                </a:lnTo>
                <a:lnTo>
                  <a:pt x="1354" y="1079"/>
                </a:lnTo>
                <a:lnTo>
                  <a:pt x="1354" y="1086"/>
                </a:lnTo>
                <a:lnTo>
                  <a:pt x="1361" y="1086"/>
                </a:lnTo>
                <a:lnTo>
                  <a:pt x="1368" y="1079"/>
                </a:lnTo>
                <a:lnTo>
                  <a:pt x="1368" y="1086"/>
                </a:lnTo>
                <a:lnTo>
                  <a:pt x="1368" y="1079"/>
                </a:lnTo>
                <a:lnTo>
                  <a:pt x="1368" y="1086"/>
                </a:lnTo>
                <a:lnTo>
                  <a:pt x="1368" y="1079"/>
                </a:lnTo>
                <a:lnTo>
                  <a:pt x="1368" y="1086"/>
                </a:lnTo>
                <a:lnTo>
                  <a:pt x="1374" y="1086"/>
                </a:lnTo>
                <a:lnTo>
                  <a:pt x="1374" y="1079"/>
                </a:lnTo>
                <a:lnTo>
                  <a:pt x="1374" y="1086"/>
                </a:lnTo>
                <a:lnTo>
                  <a:pt x="1374" y="1079"/>
                </a:lnTo>
                <a:lnTo>
                  <a:pt x="1374" y="1086"/>
                </a:lnTo>
                <a:lnTo>
                  <a:pt x="1374" y="1079"/>
                </a:lnTo>
                <a:lnTo>
                  <a:pt x="1374" y="1086"/>
                </a:lnTo>
                <a:lnTo>
                  <a:pt x="1381" y="1079"/>
                </a:lnTo>
                <a:lnTo>
                  <a:pt x="1381" y="1086"/>
                </a:lnTo>
                <a:lnTo>
                  <a:pt x="1381" y="1079"/>
                </a:lnTo>
                <a:lnTo>
                  <a:pt x="1381" y="1086"/>
                </a:lnTo>
                <a:lnTo>
                  <a:pt x="1381" y="1079"/>
                </a:lnTo>
                <a:lnTo>
                  <a:pt x="1381" y="1086"/>
                </a:lnTo>
                <a:lnTo>
                  <a:pt x="1381" y="1079"/>
                </a:lnTo>
                <a:lnTo>
                  <a:pt x="1381" y="1086"/>
                </a:lnTo>
                <a:lnTo>
                  <a:pt x="1387" y="1086"/>
                </a:lnTo>
                <a:lnTo>
                  <a:pt x="1387" y="1079"/>
                </a:lnTo>
                <a:lnTo>
                  <a:pt x="1387" y="1086"/>
                </a:lnTo>
                <a:lnTo>
                  <a:pt x="1387" y="1079"/>
                </a:lnTo>
                <a:lnTo>
                  <a:pt x="1387" y="1086"/>
                </a:lnTo>
                <a:lnTo>
                  <a:pt x="1387" y="1079"/>
                </a:lnTo>
                <a:lnTo>
                  <a:pt x="1394" y="1079"/>
                </a:lnTo>
                <a:lnTo>
                  <a:pt x="1394" y="1086"/>
                </a:lnTo>
                <a:lnTo>
                  <a:pt x="1394" y="1079"/>
                </a:lnTo>
                <a:lnTo>
                  <a:pt x="1394" y="1079"/>
                </a:lnTo>
                <a:lnTo>
                  <a:pt x="1394" y="1079"/>
                </a:lnTo>
                <a:lnTo>
                  <a:pt x="1394" y="1079"/>
                </a:lnTo>
                <a:lnTo>
                  <a:pt x="1394" y="1086"/>
                </a:lnTo>
                <a:lnTo>
                  <a:pt x="1394" y="1079"/>
                </a:lnTo>
                <a:lnTo>
                  <a:pt x="1394" y="1086"/>
                </a:lnTo>
                <a:lnTo>
                  <a:pt x="1400" y="1086"/>
                </a:lnTo>
                <a:lnTo>
                  <a:pt x="1400" y="1079"/>
                </a:lnTo>
                <a:lnTo>
                  <a:pt x="1400" y="1086"/>
                </a:lnTo>
                <a:lnTo>
                  <a:pt x="1400" y="1079"/>
                </a:lnTo>
                <a:lnTo>
                  <a:pt x="1400" y="1086"/>
                </a:lnTo>
                <a:lnTo>
                  <a:pt x="1400" y="1079"/>
                </a:lnTo>
                <a:lnTo>
                  <a:pt x="1400" y="1086"/>
                </a:lnTo>
                <a:lnTo>
                  <a:pt x="1407" y="1079"/>
                </a:lnTo>
                <a:lnTo>
                  <a:pt x="1407" y="1086"/>
                </a:lnTo>
                <a:lnTo>
                  <a:pt x="1407" y="1079"/>
                </a:lnTo>
                <a:lnTo>
                  <a:pt x="1407" y="1086"/>
                </a:lnTo>
                <a:lnTo>
                  <a:pt x="1413" y="1086"/>
                </a:lnTo>
                <a:lnTo>
                  <a:pt x="1413" y="1079"/>
                </a:lnTo>
                <a:lnTo>
                  <a:pt x="1413" y="1086"/>
                </a:lnTo>
                <a:lnTo>
                  <a:pt x="1420" y="1086"/>
                </a:lnTo>
                <a:lnTo>
                  <a:pt x="1420" y="1079"/>
                </a:lnTo>
                <a:lnTo>
                  <a:pt x="1420" y="1079"/>
                </a:lnTo>
                <a:lnTo>
                  <a:pt x="1420" y="1073"/>
                </a:lnTo>
                <a:lnTo>
                  <a:pt x="1420" y="1027"/>
                </a:lnTo>
                <a:lnTo>
                  <a:pt x="1420" y="988"/>
                </a:lnTo>
                <a:lnTo>
                  <a:pt x="1420" y="890"/>
                </a:lnTo>
                <a:lnTo>
                  <a:pt x="1420" y="922"/>
                </a:lnTo>
                <a:lnTo>
                  <a:pt x="1420" y="1053"/>
                </a:lnTo>
                <a:lnTo>
                  <a:pt x="1420" y="1060"/>
                </a:lnTo>
                <a:lnTo>
                  <a:pt x="1420" y="1034"/>
                </a:lnTo>
                <a:lnTo>
                  <a:pt x="1420" y="1021"/>
                </a:lnTo>
                <a:lnTo>
                  <a:pt x="1420" y="1060"/>
                </a:lnTo>
                <a:lnTo>
                  <a:pt x="1420" y="1073"/>
                </a:lnTo>
                <a:lnTo>
                  <a:pt x="1420" y="1079"/>
                </a:lnTo>
                <a:lnTo>
                  <a:pt x="1420" y="1066"/>
                </a:lnTo>
                <a:lnTo>
                  <a:pt x="1420" y="1073"/>
                </a:lnTo>
                <a:lnTo>
                  <a:pt x="1420" y="1079"/>
                </a:lnTo>
                <a:lnTo>
                  <a:pt x="1426" y="1086"/>
                </a:lnTo>
                <a:lnTo>
                  <a:pt x="1426" y="1079"/>
                </a:lnTo>
                <a:lnTo>
                  <a:pt x="1426" y="1086"/>
                </a:lnTo>
                <a:lnTo>
                  <a:pt x="1426" y="1079"/>
                </a:lnTo>
                <a:lnTo>
                  <a:pt x="1426" y="1086"/>
                </a:lnTo>
                <a:lnTo>
                  <a:pt x="1426" y="1079"/>
                </a:lnTo>
                <a:lnTo>
                  <a:pt x="1433" y="1079"/>
                </a:lnTo>
                <a:lnTo>
                  <a:pt x="1433" y="1086"/>
                </a:lnTo>
                <a:lnTo>
                  <a:pt x="1433" y="1079"/>
                </a:lnTo>
                <a:lnTo>
                  <a:pt x="1433" y="1086"/>
                </a:lnTo>
                <a:lnTo>
                  <a:pt x="1439" y="1086"/>
                </a:lnTo>
                <a:lnTo>
                  <a:pt x="1439" y="1079"/>
                </a:lnTo>
                <a:lnTo>
                  <a:pt x="1439" y="1086"/>
                </a:lnTo>
                <a:lnTo>
                  <a:pt x="1439" y="1079"/>
                </a:lnTo>
                <a:lnTo>
                  <a:pt x="1439" y="1086"/>
                </a:lnTo>
                <a:lnTo>
                  <a:pt x="1439" y="1079"/>
                </a:lnTo>
                <a:lnTo>
                  <a:pt x="1439" y="1086"/>
                </a:lnTo>
                <a:lnTo>
                  <a:pt x="1446" y="1086"/>
                </a:lnTo>
                <a:lnTo>
                  <a:pt x="1446" y="1079"/>
                </a:lnTo>
                <a:lnTo>
                  <a:pt x="1446" y="1086"/>
                </a:lnTo>
                <a:lnTo>
                  <a:pt x="1446" y="1086"/>
                </a:lnTo>
                <a:lnTo>
                  <a:pt x="1446" y="1079"/>
                </a:lnTo>
                <a:lnTo>
                  <a:pt x="1446" y="1086"/>
                </a:lnTo>
                <a:lnTo>
                  <a:pt x="1446" y="1079"/>
                </a:lnTo>
                <a:lnTo>
                  <a:pt x="1446" y="1086"/>
                </a:lnTo>
                <a:lnTo>
                  <a:pt x="1446" y="1079"/>
                </a:lnTo>
                <a:lnTo>
                  <a:pt x="1446" y="1053"/>
                </a:lnTo>
                <a:lnTo>
                  <a:pt x="1446" y="1040"/>
                </a:lnTo>
                <a:lnTo>
                  <a:pt x="1446" y="1066"/>
                </a:lnTo>
                <a:lnTo>
                  <a:pt x="1453" y="1079"/>
                </a:lnTo>
                <a:lnTo>
                  <a:pt x="1453" y="1079"/>
                </a:lnTo>
                <a:lnTo>
                  <a:pt x="1453" y="1079"/>
                </a:lnTo>
                <a:lnTo>
                  <a:pt x="1453" y="1066"/>
                </a:lnTo>
                <a:lnTo>
                  <a:pt x="1453" y="1079"/>
                </a:lnTo>
                <a:lnTo>
                  <a:pt x="1453" y="1079"/>
                </a:lnTo>
                <a:lnTo>
                  <a:pt x="1453" y="1086"/>
                </a:lnTo>
                <a:lnTo>
                  <a:pt x="1459" y="1086"/>
                </a:lnTo>
                <a:lnTo>
                  <a:pt x="1459" y="1079"/>
                </a:lnTo>
                <a:lnTo>
                  <a:pt x="1459" y="1086"/>
                </a:lnTo>
                <a:lnTo>
                  <a:pt x="1466" y="1086"/>
                </a:lnTo>
                <a:lnTo>
                  <a:pt x="1466" y="1079"/>
                </a:lnTo>
                <a:lnTo>
                  <a:pt x="1466" y="1086"/>
                </a:lnTo>
                <a:lnTo>
                  <a:pt x="1466" y="1079"/>
                </a:lnTo>
                <a:lnTo>
                  <a:pt x="1466" y="1086"/>
                </a:lnTo>
                <a:lnTo>
                  <a:pt x="1466" y="1079"/>
                </a:lnTo>
                <a:lnTo>
                  <a:pt x="1466" y="1086"/>
                </a:lnTo>
                <a:lnTo>
                  <a:pt x="1472" y="1086"/>
                </a:lnTo>
                <a:lnTo>
                  <a:pt x="1472" y="1079"/>
                </a:lnTo>
                <a:lnTo>
                  <a:pt x="1472" y="1086"/>
                </a:lnTo>
                <a:lnTo>
                  <a:pt x="1472" y="1079"/>
                </a:lnTo>
                <a:lnTo>
                  <a:pt x="1472" y="1079"/>
                </a:lnTo>
                <a:lnTo>
                  <a:pt x="1479" y="1079"/>
                </a:lnTo>
                <a:lnTo>
                  <a:pt x="1479" y="1079"/>
                </a:lnTo>
                <a:lnTo>
                  <a:pt x="1479" y="1073"/>
                </a:lnTo>
                <a:lnTo>
                  <a:pt x="1479" y="988"/>
                </a:lnTo>
                <a:lnTo>
                  <a:pt x="1479" y="968"/>
                </a:lnTo>
                <a:lnTo>
                  <a:pt x="1479" y="1027"/>
                </a:lnTo>
                <a:lnTo>
                  <a:pt x="1479" y="1053"/>
                </a:lnTo>
                <a:lnTo>
                  <a:pt x="1479" y="1079"/>
                </a:lnTo>
                <a:lnTo>
                  <a:pt x="1479" y="1053"/>
                </a:lnTo>
                <a:lnTo>
                  <a:pt x="1479" y="1040"/>
                </a:lnTo>
                <a:lnTo>
                  <a:pt x="1479" y="1060"/>
                </a:lnTo>
                <a:lnTo>
                  <a:pt x="1479" y="1079"/>
                </a:lnTo>
                <a:lnTo>
                  <a:pt x="1485" y="1079"/>
                </a:lnTo>
                <a:lnTo>
                  <a:pt x="1485" y="1079"/>
                </a:lnTo>
                <a:lnTo>
                  <a:pt x="1485" y="1079"/>
                </a:lnTo>
                <a:lnTo>
                  <a:pt x="1485" y="1086"/>
                </a:lnTo>
                <a:lnTo>
                  <a:pt x="1485" y="1079"/>
                </a:lnTo>
                <a:lnTo>
                  <a:pt x="1485" y="1086"/>
                </a:lnTo>
                <a:lnTo>
                  <a:pt x="1492" y="1079"/>
                </a:lnTo>
                <a:lnTo>
                  <a:pt x="1492" y="1086"/>
                </a:lnTo>
                <a:lnTo>
                  <a:pt x="1492" y="1079"/>
                </a:lnTo>
                <a:lnTo>
                  <a:pt x="1492" y="1086"/>
                </a:lnTo>
                <a:lnTo>
                  <a:pt x="1492" y="1086"/>
                </a:lnTo>
                <a:lnTo>
                  <a:pt x="1492" y="1079"/>
                </a:lnTo>
                <a:lnTo>
                  <a:pt x="1492" y="1086"/>
                </a:lnTo>
                <a:lnTo>
                  <a:pt x="1492" y="1079"/>
                </a:lnTo>
                <a:lnTo>
                  <a:pt x="1492" y="1086"/>
                </a:lnTo>
                <a:lnTo>
                  <a:pt x="1492" y="1079"/>
                </a:lnTo>
                <a:lnTo>
                  <a:pt x="1498" y="1086"/>
                </a:lnTo>
                <a:lnTo>
                  <a:pt x="1498" y="1079"/>
                </a:lnTo>
                <a:lnTo>
                  <a:pt x="1498" y="1086"/>
                </a:lnTo>
                <a:lnTo>
                  <a:pt x="1498" y="1079"/>
                </a:lnTo>
                <a:lnTo>
                  <a:pt x="1505" y="1079"/>
                </a:lnTo>
                <a:lnTo>
                  <a:pt x="1505" y="1079"/>
                </a:lnTo>
                <a:lnTo>
                  <a:pt x="1505" y="1079"/>
                </a:lnTo>
                <a:lnTo>
                  <a:pt x="1505" y="1086"/>
                </a:lnTo>
                <a:lnTo>
                  <a:pt x="1505" y="1079"/>
                </a:lnTo>
                <a:lnTo>
                  <a:pt x="1505" y="1086"/>
                </a:lnTo>
                <a:lnTo>
                  <a:pt x="1505" y="1079"/>
                </a:lnTo>
                <a:lnTo>
                  <a:pt x="1505" y="1086"/>
                </a:lnTo>
                <a:lnTo>
                  <a:pt x="1511" y="1086"/>
                </a:lnTo>
                <a:lnTo>
                  <a:pt x="1511" y="1079"/>
                </a:lnTo>
                <a:lnTo>
                  <a:pt x="1511" y="1086"/>
                </a:lnTo>
                <a:lnTo>
                  <a:pt x="1511" y="1079"/>
                </a:lnTo>
                <a:lnTo>
                  <a:pt x="1511" y="1086"/>
                </a:lnTo>
                <a:lnTo>
                  <a:pt x="1511" y="1079"/>
                </a:lnTo>
                <a:lnTo>
                  <a:pt x="1511" y="1086"/>
                </a:lnTo>
                <a:lnTo>
                  <a:pt x="1518" y="1086"/>
                </a:lnTo>
                <a:lnTo>
                  <a:pt x="1518" y="1079"/>
                </a:lnTo>
                <a:lnTo>
                  <a:pt x="1518" y="1086"/>
                </a:lnTo>
                <a:lnTo>
                  <a:pt x="1518" y="1079"/>
                </a:lnTo>
                <a:lnTo>
                  <a:pt x="1518" y="1086"/>
                </a:lnTo>
                <a:lnTo>
                  <a:pt x="1518" y="1086"/>
                </a:lnTo>
                <a:lnTo>
                  <a:pt x="1518" y="1079"/>
                </a:lnTo>
                <a:lnTo>
                  <a:pt x="1518" y="1086"/>
                </a:lnTo>
                <a:lnTo>
                  <a:pt x="1518" y="1079"/>
                </a:lnTo>
                <a:lnTo>
                  <a:pt x="1518" y="1086"/>
                </a:lnTo>
                <a:lnTo>
                  <a:pt x="1525" y="1086"/>
                </a:lnTo>
                <a:lnTo>
                  <a:pt x="1525" y="1079"/>
                </a:lnTo>
                <a:lnTo>
                  <a:pt x="1525" y="1079"/>
                </a:lnTo>
                <a:lnTo>
                  <a:pt x="1525" y="1079"/>
                </a:lnTo>
                <a:lnTo>
                  <a:pt x="1525" y="1079"/>
                </a:lnTo>
                <a:lnTo>
                  <a:pt x="1525" y="1079"/>
                </a:lnTo>
                <a:lnTo>
                  <a:pt x="1531" y="1079"/>
                </a:lnTo>
                <a:lnTo>
                  <a:pt x="1531" y="1079"/>
                </a:lnTo>
                <a:lnTo>
                  <a:pt x="1531" y="1079"/>
                </a:lnTo>
                <a:lnTo>
                  <a:pt x="1531" y="1086"/>
                </a:lnTo>
                <a:lnTo>
                  <a:pt x="1531" y="1079"/>
                </a:lnTo>
                <a:lnTo>
                  <a:pt x="1531" y="1086"/>
                </a:lnTo>
                <a:lnTo>
                  <a:pt x="1531" y="1079"/>
                </a:lnTo>
                <a:lnTo>
                  <a:pt x="1538" y="1079"/>
                </a:lnTo>
                <a:lnTo>
                  <a:pt x="1538" y="1086"/>
                </a:lnTo>
                <a:lnTo>
                  <a:pt x="1538" y="1079"/>
                </a:lnTo>
                <a:lnTo>
                  <a:pt x="1538" y="1086"/>
                </a:lnTo>
                <a:lnTo>
                  <a:pt x="1538" y="1079"/>
                </a:lnTo>
                <a:lnTo>
                  <a:pt x="1538" y="1086"/>
                </a:lnTo>
                <a:lnTo>
                  <a:pt x="1538" y="1086"/>
                </a:lnTo>
                <a:lnTo>
                  <a:pt x="1538" y="1079"/>
                </a:lnTo>
                <a:lnTo>
                  <a:pt x="1544" y="1086"/>
                </a:lnTo>
                <a:lnTo>
                  <a:pt x="1544" y="1079"/>
                </a:lnTo>
                <a:lnTo>
                  <a:pt x="1544" y="1086"/>
                </a:lnTo>
                <a:lnTo>
                  <a:pt x="1544" y="1079"/>
                </a:lnTo>
                <a:lnTo>
                  <a:pt x="1544" y="1086"/>
                </a:lnTo>
                <a:lnTo>
                  <a:pt x="1544" y="1079"/>
                </a:lnTo>
                <a:lnTo>
                  <a:pt x="1544" y="1086"/>
                </a:lnTo>
                <a:lnTo>
                  <a:pt x="1551" y="1086"/>
                </a:lnTo>
                <a:lnTo>
                  <a:pt x="1551" y="1079"/>
                </a:lnTo>
                <a:lnTo>
                  <a:pt x="1551" y="1086"/>
                </a:lnTo>
                <a:lnTo>
                  <a:pt x="1551" y="1079"/>
                </a:lnTo>
                <a:lnTo>
                  <a:pt x="1557" y="1079"/>
                </a:lnTo>
                <a:lnTo>
                  <a:pt x="1557" y="1086"/>
                </a:lnTo>
                <a:lnTo>
                  <a:pt x="1557" y="1079"/>
                </a:lnTo>
                <a:lnTo>
                  <a:pt x="1557" y="1086"/>
                </a:lnTo>
                <a:lnTo>
                  <a:pt x="1557" y="1079"/>
                </a:lnTo>
                <a:lnTo>
                  <a:pt x="1557" y="1086"/>
                </a:lnTo>
                <a:lnTo>
                  <a:pt x="1557" y="1079"/>
                </a:lnTo>
                <a:lnTo>
                  <a:pt x="1564" y="1086"/>
                </a:lnTo>
                <a:lnTo>
                  <a:pt x="1564" y="1079"/>
                </a:lnTo>
                <a:lnTo>
                  <a:pt x="1564" y="1086"/>
                </a:lnTo>
                <a:lnTo>
                  <a:pt x="1564" y="1079"/>
                </a:lnTo>
                <a:lnTo>
                  <a:pt x="1564" y="1086"/>
                </a:lnTo>
                <a:lnTo>
                  <a:pt x="1564" y="1079"/>
                </a:lnTo>
                <a:lnTo>
                  <a:pt x="1564" y="1086"/>
                </a:lnTo>
                <a:lnTo>
                  <a:pt x="1570" y="1086"/>
                </a:lnTo>
                <a:lnTo>
                  <a:pt x="1570" y="1079"/>
                </a:lnTo>
                <a:lnTo>
                  <a:pt x="1570" y="1086"/>
                </a:lnTo>
                <a:lnTo>
                  <a:pt x="1570" y="1079"/>
                </a:lnTo>
                <a:lnTo>
                  <a:pt x="1570" y="1086"/>
                </a:lnTo>
                <a:lnTo>
                  <a:pt x="1577" y="1079"/>
                </a:lnTo>
                <a:lnTo>
                  <a:pt x="1577" y="1086"/>
                </a:lnTo>
                <a:lnTo>
                  <a:pt x="1577" y="1079"/>
                </a:lnTo>
                <a:lnTo>
                  <a:pt x="1577" y="1086"/>
                </a:lnTo>
                <a:lnTo>
                  <a:pt x="1577" y="1079"/>
                </a:lnTo>
                <a:lnTo>
                  <a:pt x="1577" y="1086"/>
                </a:lnTo>
                <a:lnTo>
                  <a:pt x="1577" y="1079"/>
                </a:lnTo>
                <a:lnTo>
                  <a:pt x="1583" y="1079"/>
                </a:lnTo>
                <a:lnTo>
                  <a:pt x="1583" y="1079"/>
                </a:lnTo>
                <a:lnTo>
                  <a:pt x="1583" y="1021"/>
                </a:lnTo>
                <a:lnTo>
                  <a:pt x="1583" y="994"/>
                </a:lnTo>
                <a:lnTo>
                  <a:pt x="1583" y="975"/>
                </a:lnTo>
                <a:lnTo>
                  <a:pt x="1583" y="1007"/>
                </a:lnTo>
                <a:lnTo>
                  <a:pt x="1583" y="1073"/>
                </a:lnTo>
                <a:lnTo>
                  <a:pt x="1590" y="1066"/>
                </a:lnTo>
                <a:lnTo>
                  <a:pt x="1590" y="1040"/>
                </a:lnTo>
                <a:lnTo>
                  <a:pt x="1590" y="1034"/>
                </a:lnTo>
                <a:lnTo>
                  <a:pt x="1590" y="1073"/>
                </a:lnTo>
                <a:lnTo>
                  <a:pt x="1590" y="1079"/>
                </a:lnTo>
                <a:lnTo>
                  <a:pt x="1590" y="1073"/>
                </a:lnTo>
                <a:lnTo>
                  <a:pt x="1590" y="1079"/>
                </a:lnTo>
                <a:lnTo>
                  <a:pt x="1590" y="1079"/>
                </a:lnTo>
                <a:lnTo>
                  <a:pt x="1590" y="1086"/>
                </a:lnTo>
                <a:lnTo>
                  <a:pt x="1590" y="1079"/>
                </a:lnTo>
                <a:lnTo>
                  <a:pt x="1590" y="1086"/>
                </a:lnTo>
                <a:lnTo>
                  <a:pt x="1590" y="1086"/>
                </a:lnTo>
                <a:lnTo>
                  <a:pt x="1590" y="1079"/>
                </a:lnTo>
                <a:lnTo>
                  <a:pt x="1590" y="1086"/>
                </a:lnTo>
                <a:lnTo>
                  <a:pt x="1590" y="1079"/>
                </a:lnTo>
                <a:lnTo>
                  <a:pt x="1596" y="1079"/>
                </a:lnTo>
                <a:lnTo>
                  <a:pt x="1596" y="1086"/>
                </a:lnTo>
                <a:lnTo>
                  <a:pt x="1596" y="1079"/>
                </a:lnTo>
                <a:lnTo>
                  <a:pt x="1596" y="1086"/>
                </a:lnTo>
                <a:lnTo>
                  <a:pt x="1596" y="1079"/>
                </a:lnTo>
                <a:lnTo>
                  <a:pt x="1596" y="1086"/>
                </a:lnTo>
                <a:lnTo>
                  <a:pt x="1596" y="1079"/>
                </a:lnTo>
                <a:lnTo>
                  <a:pt x="1603" y="1086"/>
                </a:lnTo>
                <a:lnTo>
                  <a:pt x="1603" y="1079"/>
                </a:lnTo>
                <a:lnTo>
                  <a:pt x="1603" y="1086"/>
                </a:lnTo>
                <a:lnTo>
                  <a:pt x="1603" y="1079"/>
                </a:lnTo>
                <a:lnTo>
                  <a:pt x="1603" y="1086"/>
                </a:lnTo>
                <a:lnTo>
                  <a:pt x="1603" y="1079"/>
                </a:lnTo>
                <a:lnTo>
                  <a:pt x="1603" y="1086"/>
                </a:lnTo>
                <a:lnTo>
                  <a:pt x="1603" y="1079"/>
                </a:lnTo>
                <a:lnTo>
                  <a:pt x="1603" y="1086"/>
                </a:lnTo>
                <a:lnTo>
                  <a:pt x="1603" y="1079"/>
                </a:lnTo>
                <a:lnTo>
                  <a:pt x="1610" y="1079"/>
                </a:lnTo>
                <a:lnTo>
                  <a:pt x="1610" y="1079"/>
                </a:lnTo>
                <a:lnTo>
                  <a:pt x="1610" y="1079"/>
                </a:lnTo>
                <a:lnTo>
                  <a:pt x="1610" y="1079"/>
                </a:lnTo>
                <a:lnTo>
                  <a:pt x="1610" y="1079"/>
                </a:lnTo>
                <a:lnTo>
                  <a:pt x="1610" y="1079"/>
                </a:lnTo>
                <a:lnTo>
                  <a:pt x="1610" y="1079"/>
                </a:lnTo>
                <a:lnTo>
                  <a:pt x="1610" y="1073"/>
                </a:lnTo>
                <a:lnTo>
                  <a:pt x="1610" y="1034"/>
                </a:lnTo>
                <a:lnTo>
                  <a:pt x="1610" y="1021"/>
                </a:lnTo>
                <a:lnTo>
                  <a:pt x="1610" y="1073"/>
                </a:lnTo>
                <a:lnTo>
                  <a:pt x="1610" y="1079"/>
                </a:lnTo>
                <a:lnTo>
                  <a:pt x="1610" y="1060"/>
                </a:lnTo>
                <a:lnTo>
                  <a:pt x="1610" y="1047"/>
                </a:lnTo>
                <a:lnTo>
                  <a:pt x="1610" y="1053"/>
                </a:lnTo>
                <a:lnTo>
                  <a:pt x="1616" y="1060"/>
                </a:lnTo>
                <a:lnTo>
                  <a:pt x="1616" y="1073"/>
                </a:lnTo>
                <a:lnTo>
                  <a:pt x="1616" y="1066"/>
                </a:lnTo>
                <a:lnTo>
                  <a:pt x="1616" y="1060"/>
                </a:lnTo>
                <a:lnTo>
                  <a:pt x="1616" y="1066"/>
                </a:lnTo>
                <a:lnTo>
                  <a:pt x="1616" y="1079"/>
                </a:lnTo>
                <a:lnTo>
                  <a:pt x="1616" y="1079"/>
                </a:lnTo>
                <a:lnTo>
                  <a:pt x="1616" y="1086"/>
                </a:lnTo>
                <a:lnTo>
                  <a:pt x="1623" y="1086"/>
                </a:lnTo>
                <a:lnTo>
                  <a:pt x="1623" y="1079"/>
                </a:lnTo>
                <a:lnTo>
                  <a:pt x="1623" y="1086"/>
                </a:lnTo>
                <a:lnTo>
                  <a:pt x="1623" y="1079"/>
                </a:lnTo>
                <a:lnTo>
                  <a:pt x="1623" y="1086"/>
                </a:lnTo>
                <a:lnTo>
                  <a:pt x="1623" y="1079"/>
                </a:lnTo>
                <a:lnTo>
                  <a:pt x="1629" y="1086"/>
                </a:lnTo>
                <a:lnTo>
                  <a:pt x="1629" y="1079"/>
                </a:lnTo>
                <a:lnTo>
                  <a:pt x="1629" y="1086"/>
                </a:lnTo>
                <a:lnTo>
                  <a:pt x="1629" y="1079"/>
                </a:lnTo>
                <a:lnTo>
                  <a:pt x="1629" y="1086"/>
                </a:lnTo>
                <a:lnTo>
                  <a:pt x="1629" y="1079"/>
                </a:lnTo>
                <a:lnTo>
                  <a:pt x="1629" y="1086"/>
                </a:lnTo>
                <a:lnTo>
                  <a:pt x="1636" y="1086"/>
                </a:lnTo>
                <a:lnTo>
                  <a:pt x="1636" y="1079"/>
                </a:lnTo>
                <a:lnTo>
                  <a:pt x="1636" y="1086"/>
                </a:lnTo>
                <a:lnTo>
                  <a:pt x="1636" y="1079"/>
                </a:lnTo>
                <a:lnTo>
                  <a:pt x="1636" y="1086"/>
                </a:lnTo>
                <a:lnTo>
                  <a:pt x="1636" y="1086"/>
                </a:lnTo>
                <a:lnTo>
                  <a:pt x="1636" y="1079"/>
                </a:lnTo>
                <a:lnTo>
                  <a:pt x="1636" y="1086"/>
                </a:lnTo>
                <a:lnTo>
                  <a:pt x="1642" y="1086"/>
                </a:lnTo>
                <a:lnTo>
                  <a:pt x="1649" y="1086"/>
                </a:lnTo>
                <a:lnTo>
                  <a:pt x="1649" y="1079"/>
                </a:lnTo>
                <a:lnTo>
                  <a:pt x="1649" y="1086"/>
                </a:lnTo>
                <a:lnTo>
                  <a:pt x="1649" y="1079"/>
                </a:lnTo>
                <a:lnTo>
                  <a:pt x="1649" y="1086"/>
                </a:lnTo>
                <a:lnTo>
                  <a:pt x="1649" y="1079"/>
                </a:lnTo>
                <a:lnTo>
                  <a:pt x="1649" y="1086"/>
                </a:lnTo>
                <a:lnTo>
                  <a:pt x="1655" y="1086"/>
                </a:lnTo>
                <a:lnTo>
                  <a:pt x="1662" y="1079"/>
                </a:lnTo>
                <a:lnTo>
                  <a:pt x="1662" y="1086"/>
                </a:lnTo>
                <a:lnTo>
                  <a:pt x="1662" y="1079"/>
                </a:lnTo>
                <a:lnTo>
                  <a:pt x="1662" y="1086"/>
                </a:lnTo>
                <a:lnTo>
                  <a:pt x="1662" y="1086"/>
                </a:lnTo>
                <a:lnTo>
                  <a:pt x="1662" y="1079"/>
                </a:lnTo>
                <a:lnTo>
                  <a:pt x="1662" y="1086"/>
                </a:lnTo>
                <a:lnTo>
                  <a:pt x="1662" y="1079"/>
                </a:lnTo>
                <a:lnTo>
                  <a:pt x="1662" y="1086"/>
                </a:lnTo>
                <a:lnTo>
                  <a:pt x="1662" y="1079"/>
                </a:lnTo>
                <a:lnTo>
                  <a:pt x="1662" y="1086"/>
                </a:lnTo>
                <a:lnTo>
                  <a:pt x="1668" y="1079"/>
                </a:lnTo>
                <a:lnTo>
                  <a:pt x="1668" y="1086"/>
                </a:lnTo>
                <a:lnTo>
                  <a:pt x="1668" y="1079"/>
                </a:lnTo>
                <a:lnTo>
                  <a:pt x="1668" y="1086"/>
                </a:lnTo>
                <a:lnTo>
                  <a:pt x="1675" y="1086"/>
                </a:lnTo>
                <a:lnTo>
                  <a:pt x="1682" y="1086"/>
                </a:lnTo>
                <a:lnTo>
                  <a:pt x="1682" y="1079"/>
                </a:lnTo>
                <a:lnTo>
                  <a:pt x="1682" y="1079"/>
                </a:lnTo>
                <a:lnTo>
                  <a:pt x="1682" y="1086"/>
                </a:lnTo>
                <a:lnTo>
                  <a:pt x="1682" y="1079"/>
                </a:lnTo>
                <a:lnTo>
                  <a:pt x="1682" y="1086"/>
                </a:lnTo>
                <a:lnTo>
                  <a:pt x="1688" y="1079"/>
                </a:lnTo>
                <a:lnTo>
                  <a:pt x="1688" y="1086"/>
                </a:lnTo>
                <a:lnTo>
                  <a:pt x="1688" y="1079"/>
                </a:lnTo>
                <a:lnTo>
                  <a:pt x="1688" y="1086"/>
                </a:lnTo>
                <a:lnTo>
                  <a:pt x="1688" y="1079"/>
                </a:lnTo>
                <a:lnTo>
                  <a:pt x="1688" y="1086"/>
                </a:lnTo>
                <a:lnTo>
                  <a:pt x="1688" y="1079"/>
                </a:lnTo>
                <a:lnTo>
                  <a:pt x="1695" y="1086"/>
                </a:lnTo>
                <a:lnTo>
                  <a:pt x="1695" y="1079"/>
                </a:lnTo>
                <a:lnTo>
                  <a:pt x="1695" y="1086"/>
                </a:lnTo>
                <a:lnTo>
                  <a:pt x="1695" y="1079"/>
                </a:lnTo>
                <a:lnTo>
                  <a:pt x="1701" y="1079"/>
                </a:lnTo>
                <a:lnTo>
                  <a:pt x="1701" y="1086"/>
                </a:lnTo>
                <a:lnTo>
                  <a:pt x="1701" y="1079"/>
                </a:lnTo>
                <a:lnTo>
                  <a:pt x="1701" y="1086"/>
                </a:lnTo>
                <a:lnTo>
                  <a:pt x="1701" y="1079"/>
                </a:lnTo>
                <a:lnTo>
                  <a:pt x="1708" y="1086"/>
                </a:lnTo>
                <a:lnTo>
                  <a:pt x="1708" y="1079"/>
                </a:lnTo>
                <a:lnTo>
                  <a:pt x="1708" y="1086"/>
                </a:lnTo>
                <a:lnTo>
                  <a:pt x="1708" y="1079"/>
                </a:lnTo>
                <a:lnTo>
                  <a:pt x="1708" y="1086"/>
                </a:lnTo>
                <a:lnTo>
                  <a:pt x="1708" y="1079"/>
                </a:lnTo>
                <a:lnTo>
                  <a:pt x="1708" y="1079"/>
                </a:lnTo>
                <a:lnTo>
                  <a:pt x="1708" y="1086"/>
                </a:lnTo>
                <a:lnTo>
                  <a:pt x="1708" y="1079"/>
                </a:lnTo>
                <a:lnTo>
                  <a:pt x="1708" y="1086"/>
                </a:lnTo>
                <a:lnTo>
                  <a:pt x="1714" y="1086"/>
                </a:lnTo>
                <a:lnTo>
                  <a:pt x="1714" y="1079"/>
                </a:lnTo>
                <a:lnTo>
                  <a:pt x="1714" y="1073"/>
                </a:lnTo>
                <a:lnTo>
                  <a:pt x="1714" y="1053"/>
                </a:lnTo>
                <a:lnTo>
                  <a:pt x="1714" y="929"/>
                </a:lnTo>
                <a:lnTo>
                  <a:pt x="1714" y="909"/>
                </a:lnTo>
                <a:lnTo>
                  <a:pt x="1714" y="1034"/>
                </a:lnTo>
                <a:lnTo>
                  <a:pt x="1714" y="1066"/>
                </a:lnTo>
                <a:lnTo>
                  <a:pt x="1714" y="1047"/>
                </a:lnTo>
                <a:lnTo>
                  <a:pt x="1714" y="1007"/>
                </a:lnTo>
                <a:lnTo>
                  <a:pt x="1714" y="1034"/>
                </a:lnTo>
                <a:lnTo>
                  <a:pt x="1721" y="1053"/>
                </a:lnTo>
                <a:lnTo>
                  <a:pt x="1721" y="1079"/>
                </a:lnTo>
                <a:lnTo>
                  <a:pt x="1721" y="1079"/>
                </a:lnTo>
                <a:lnTo>
                  <a:pt x="1721" y="1060"/>
                </a:lnTo>
                <a:lnTo>
                  <a:pt x="1721" y="1079"/>
                </a:lnTo>
                <a:lnTo>
                  <a:pt x="1721" y="1086"/>
                </a:lnTo>
                <a:lnTo>
                  <a:pt x="1727" y="1086"/>
                </a:lnTo>
                <a:lnTo>
                  <a:pt x="1727" y="1079"/>
                </a:lnTo>
                <a:lnTo>
                  <a:pt x="1727" y="1086"/>
                </a:lnTo>
                <a:lnTo>
                  <a:pt x="1727" y="1079"/>
                </a:lnTo>
                <a:lnTo>
                  <a:pt x="1727" y="1086"/>
                </a:lnTo>
                <a:lnTo>
                  <a:pt x="1727" y="1079"/>
                </a:lnTo>
                <a:lnTo>
                  <a:pt x="1727" y="1086"/>
                </a:lnTo>
                <a:lnTo>
                  <a:pt x="1734" y="1079"/>
                </a:lnTo>
                <a:lnTo>
                  <a:pt x="1734" y="1086"/>
                </a:lnTo>
                <a:lnTo>
                  <a:pt x="1734" y="1079"/>
                </a:lnTo>
                <a:lnTo>
                  <a:pt x="1734" y="1086"/>
                </a:lnTo>
                <a:lnTo>
                  <a:pt x="1734" y="1079"/>
                </a:lnTo>
                <a:lnTo>
                  <a:pt x="1734" y="1086"/>
                </a:lnTo>
                <a:lnTo>
                  <a:pt x="1734" y="1086"/>
                </a:lnTo>
                <a:lnTo>
                  <a:pt x="1734" y="1079"/>
                </a:lnTo>
                <a:lnTo>
                  <a:pt x="1734" y="1086"/>
                </a:lnTo>
                <a:lnTo>
                  <a:pt x="1734" y="1079"/>
                </a:lnTo>
                <a:lnTo>
                  <a:pt x="1734" y="1086"/>
                </a:lnTo>
                <a:lnTo>
                  <a:pt x="1740" y="1086"/>
                </a:lnTo>
                <a:lnTo>
                  <a:pt x="1740" y="1079"/>
                </a:lnTo>
                <a:lnTo>
                  <a:pt x="1740" y="1086"/>
                </a:lnTo>
                <a:lnTo>
                  <a:pt x="1740" y="1079"/>
                </a:lnTo>
                <a:lnTo>
                  <a:pt x="1747" y="1079"/>
                </a:lnTo>
                <a:lnTo>
                  <a:pt x="1747" y="1060"/>
                </a:lnTo>
                <a:lnTo>
                  <a:pt x="1747" y="1053"/>
                </a:lnTo>
                <a:lnTo>
                  <a:pt x="1747" y="1034"/>
                </a:lnTo>
                <a:lnTo>
                  <a:pt x="1747" y="1053"/>
                </a:lnTo>
                <a:lnTo>
                  <a:pt x="1747" y="1079"/>
                </a:lnTo>
                <a:lnTo>
                  <a:pt x="1747" y="1079"/>
                </a:lnTo>
                <a:lnTo>
                  <a:pt x="1747" y="1060"/>
                </a:lnTo>
                <a:lnTo>
                  <a:pt x="1747" y="1079"/>
                </a:lnTo>
                <a:lnTo>
                  <a:pt x="1753" y="1079"/>
                </a:lnTo>
                <a:lnTo>
                  <a:pt x="1753" y="1079"/>
                </a:lnTo>
                <a:lnTo>
                  <a:pt x="1753" y="1086"/>
                </a:lnTo>
                <a:lnTo>
                  <a:pt x="1753" y="1079"/>
                </a:lnTo>
                <a:lnTo>
                  <a:pt x="1753" y="1086"/>
                </a:lnTo>
                <a:lnTo>
                  <a:pt x="1753" y="1079"/>
                </a:lnTo>
                <a:lnTo>
                  <a:pt x="1760" y="1079"/>
                </a:lnTo>
                <a:lnTo>
                  <a:pt x="1760" y="1086"/>
                </a:lnTo>
                <a:lnTo>
                  <a:pt x="1760" y="1079"/>
                </a:lnTo>
                <a:lnTo>
                  <a:pt x="1760" y="1086"/>
                </a:lnTo>
                <a:lnTo>
                  <a:pt x="1760" y="1079"/>
                </a:lnTo>
                <a:lnTo>
                  <a:pt x="1760" y="1086"/>
                </a:lnTo>
                <a:lnTo>
                  <a:pt x="1760" y="1079"/>
                </a:lnTo>
                <a:lnTo>
                  <a:pt x="1760" y="1086"/>
                </a:lnTo>
                <a:lnTo>
                  <a:pt x="1760" y="1079"/>
                </a:lnTo>
                <a:lnTo>
                  <a:pt x="1760" y="1086"/>
                </a:lnTo>
                <a:lnTo>
                  <a:pt x="1760" y="1086"/>
                </a:lnTo>
                <a:lnTo>
                  <a:pt x="1760" y="1079"/>
                </a:lnTo>
                <a:lnTo>
                  <a:pt x="1760" y="1086"/>
                </a:lnTo>
                <a:lnTo>
                  <a:pt x="1767" y="1086"/>
                </a:lnTo>
                <a:lnTo>
                  <a:pt x="1767" y="1079"/>
                </a:lnTo>
                <a:lnTo>
                  <a:pt x="1767" y="1086"/>
                </a:lnTo>
                <a:lnTo>
                  <a:pt x="1767" y="1079"/>
                </a:lnTo>
                <a:lnTo>
                  <a:pt x="1767" y="1086"/>
                </a:lnTo>
                <a:lnTo>
                  <a:pt x="1767" y="1079"/>
                </a:lnTo>
                <a:lnTo>
                  <a:pt x="1767" y="1086"/>
                </a:lnTo>
                <a:lnTo>
                  <a:pt x="1773" y="1086"/>
                </a:lnTo>
                <a:lnTo>
                  <a:pt x="1773" y="1079"/>
                </a:lnTo>
                <a:lnTo>
                  <a:pt x="1773" y="1086"/>
                </a:lnTo>
                <a:lnTo>
                  <a:pt x="1773" y="1079"/>
                </a:lnTo>
                <a:lnTo>
                  <a:pt x="1773" y="1086"/>
                </a:lnTo>
                <a:lnTo>
                  <a:pt x="1773" y="1079"/>
                </a:lnTo>
                <a:lnTo>
                  <a:pt x="1780" y="1086"/>
                </a:lnTo>
                <a:lnTo>
                  <a:pt x="1780" y="1086"/>
                </a:lnTo>
                <a:lnTo>
                  <a:pt x="1780" y="1079"/>
                </a:lnTo>
                <a:lnTo>
                  <a:pt x="1780" y="1086"/>
                </a:lnTo>
                <a:lnTo>
                  <a:pt x="1786" y="1079"/>
                </a:lnTo>
                <a:lnTo>
                  <a:pt x="1786" y="1086"/>
                </a:lnTo>
                <a:lnTo>
                  <a:pt x="1786" y="1079"/>
                </a:lnTo>
                <a:lnTo>
                  <a:pt x="1786" y="1086"/>
                </a:lnTo>
                <a:lnTo>
                  <a:pt x="1786" y="1079"/>
                </a:lnTo>
                <a:lnTo>
                  <a:pt x="1786" y="1086"/>
                </a:lnTo>
                <a:lnTo>
                  <a:pt x="1786" y="1079"/>
                </a:lnTo>
                <a:lnTo>
                  <a:pt x="1786" y="1014"/>
                </a:lnTo>
                <a:lnTo>
                  <a:pt x="1793" y="968"/>
                </a:lnTo>
                <a:lnTo>
                  <a:pt x="1793" y="785"/>
                </a:lnTo>
                <a:lnTo>
                  <a:pt x="1793" y="772"/>
                </a:lnTo>
                <a:lnTo>
                  <a:pt x="1793" y="1014"/>
                </a:lnTo>
                <a:lnTo>
                  <a:pt x="1793" y="1053"/>
                </a:lnTo>
                <a:lnTo>
                  <a:pt x="1793" y="968"/>
                </a:lnTo>
                <a:lnTo>
                  <a:pt x="1793" y="935"/>
                </a:lnTo>
                <a:lnTo>
                  <a:pt x="1793" y="994"/>
                </a:lnTo>
                <a:lnTo>
                  <a:pt x="1793" y="1034"/>
                </a:lnTo>
                <a:lnTo>
                  <a:pt x="1793" y="1073"/>
                </a:lnTo>
                <a:lnTo>
                  <a:pt x="1793" y="1053"/>
                </a:lnTo>
                <a:lnTo>
                  <a:pt x="1793" y="1034"/>
                </a:lnTo>
                <a:lnTo>
                  <a:pt x="1793" y="1047"/>
                </a:lnTo>
                <a:lnTo>
                  <a:pt x="1793" y="1079"/>
                </a:lnTo>
                <a:lnTo>
                  <a:pt x="1799" y="1086"/>
                </a:lnTo>
                <a:lnTo>
                  <a:pt x="1799" y="1079"/>
                </a:lnTo>
                <a:lnTo>
                  <a:pt x="1799" y="1079"/>
                </a:lnTo>
                <a:lnTo>
                  <a:pt x="1799" y="1079"/>
                </a:lnTo>
                <a:lnTo>
                  <a:pt x="1799" y="1086"/>
                </a:lnTo>
                <a:lnTo>
                  <a:pt x="1799" y="1079"/>
                </a:lnTo>
                <a:lnTo>
                  <a:pt x="1806" y="1079"/>
                </a:lnTo>
                <a:lnTo>
                  <a:pt x="1806" y="1086"/>
                </a:lnTo>
                <a:lnTo>
                  <a:pt x="1806" y="1079"/>
                </a:lnTo>
                <a:lnTo>
                  <a:pt x="1806" y="1086"/>
                </a:lnTo>
                <a:lnTo>
                  <a:pt x="1806" y="1079"/>
                </a:lnTo>
                <a:lnTo>
                  <a:pt x="1806" y="1086"/>
                </a:lnTo>
                <a:lnTo>
                  <a:pt x="1806" y="1086"/>
                </a:lnTo>
                <a:lnTo>
                  <a:pt x="1812" y="1086"/>
                </a:lnTo>
                <a:lnTo>
                  <a:pt x="1812" y="1079"/>
                </a:lnTo>
                <a:lnTo>
                  <a:pt x="1812" y="1086"/>
                </a:lnTo>
                <a:lnTo>
                  <a:pt x="1812" y="1079"/>
                </a:lnTo>
                <a:lnTo>
                  <a:pt x="1812" y="1086"/>
                </a:lnTo>
                <a:lnTo>
                  <a:pt x="1812" y="1079"/>
                </a:lnTo>
                <a:lnTo>
                  <a:pt x="1812" y="1086"/>
                </a:lnTo>
                <a:lnTo>
                  <a:pt x="1819" y="1086"/>
                </a:lnTo>
                <a:lnTo>
                  <a:pt x="1819" y="1079"/>
                </a:lnTo>
                <a:lnTo>
                  <a:pt x="1819" y="1086"/>
                </a:lnTo>
                <a:lnTo>
                  <a:pt x="1825" y="1086"/>
                </a:lnTo>
                <a:lnTo>
                  <a:pt x="1832" y="1086"/>
                </a:lnTo>
                <a:lnTo>
                  <a:pt x="1832" y="1079"/>
                </a:lnTo>
                <a:lnTo>
                  <a:pt x="1832" y="1086"/>
                </a:lnTo>
                <a:lnTo>
                  <a:pt x="1832" y="1079"/>
                </a:lnTo>
                <a:lnTo>
                  <a:pt x="1832" y="1086"/>
                </a:lnTo>
                <a:lnTo>
                  <a:pt x="1832" y="1086"/>
                </a:lnTo>
                <a:lnTo>
                  <a:pt x="1832" y="1079"/>
                </a:lnTo>
                <a:lnTo>
                  <a:pt x="1839" y="1079"/>
                </a:lnTo>
                <a:lnTo>
                  <a:pt x="1839" y="1086"/>
                </a:lnTo>
                <a:lnTo>
                  <a:pt x="1839" y="1079"/>
                </a:lnTo>
                <a:lnTo>
                  <a:pt x="1839" y="1086"/>
                </a:lnTo>
                <a:lnTo>
                  <a:pt x="1845" y="1086"/>
                </a:lnTo>
                <a:lnTo>
                  <a:pt x="1845" y="1079"/>
                </a:lnTo>
                <a:lnTo>
                  <a:pt x="1845" y="1086"/>
                </a:lnTo>
                <a:lnTo>
                  <a:pt x="1845" y="1079"/>
                </a:lnTo>
                <a:lnTo>
                  <a:pt x="1852" y="1079"/>
                </a:lnTo>
                <a:lnTo>
                  <a:pt x="1852" y="1086"/>
                </a:lnTo>
                <a:lnTo>
                  <a:pt x="1852" y="1079"/>
                </a:lnTo>
                <a:lnTo>
                  <a:pt x="1852" y="1079"/>
                </a:lnTo>
                <a:lnTo>
                  <a:pt x="1852" y="1079"/>
                </a:lnTo>
                <a:lnTo>
                  <a:pt x="1852" y="1086"/>
                </a:lnTo>
                <a:lnTo>
                  <a:pt x="1852" y="1079"/>
                </a:lnTo>
                <a:lnTo>
                  <a:pt x="1852" y="1086"/>
                </a:lnTo>
                <a:lnTo>
                  <a:pt x="1852" y="1079"/>
                </a:lnTo>
                <a:lnTo>
                  <a:pt x="1852" y="1086"/>
                </a:lnTo>
                <a:lnTo>
                  <a:pt x="1852" y="1079"/>
                </a:lnTo>
                <a:lnTo>
                  <a:pt x="1852" y="1086"/>
                </a:lnTo>
                <a:lnTo>
                  <a:pt x="1858" y="1079"/>
                </a:lnTo>
                <a:lnTo>
                  <a:pt x="1858" y="1086"/>
                </a:lnTo>
                <a:lnTo>
                  <a:pt x="1858" y="1079"/>
                </a:lnTo>
                <a:lnTo>
                  <a:pt x="1858" y="1086"/>
                </a:lnTo>
                <a:lnTo>
                  <a:pt x="1865" y="1086"/>
                </a:lnTo>
                <a:lnTo>
                  <a:pt x="1871" y="1086"/>
                </a:lnTo>
                <a:lnTo>
                  <a:pt x="1878" y="1086"/>
                </a:lnTo>
                <a:lnTo>
                  <a:pt x="1878" y="1079"/>
                </a:lnTo>
                <a:lnTo>
                  <a:pt x="1878" y="1086"/>
                </a:lnTo>
                <a:lnTo>
                  <a:pt x="1878" y="1079"/>
                </a:lnTo>
                <a:lnTo>
                  <a:pt x="1878" y="1086"/>
                </a:lnTo>
                <a:lnTo>
                  <a:pt x="1878" y="1079"/>
                </a:lnTo>
                <a:lnTo>
                  <a:pt x="1878" y="1079"/>
                </a:lnTo>
                <a:lnTo>
                  <a:pt x="1878" y="1073"/>
                </a:lnTo>
                <a:lnTo>
                  <a:pt x="1878" y="1040"/>
                </a:lnTo>
                <a:lnTo>
                  <a:pt x="1878" y="1021"/>
                </a:lnTo>
                <a:lnTo>
                  <a:pt x="1878" y="935"/>
                </a:lnTo>
                <a:lnTo>
                  <a:pt x="1878" y="955"/>
                </a:lnTo>
                <a:lnTo>
                  <a:pt x="1878" y="1047"/>
                </a:lnTo>
                <a:lnTo>
                  <a:pt x="1878" y="1053"/>
                </a:lnTo>
                <a:lnTo>
                  <a:pt x="1878" y="1021"/>
                </a:lnTo>
                <a:lnTo>
                  <a:pt x="1878" y="1007"/>
                </a:lnTo>
                <a:lnTo>
                  <a:pt x="1878" y="1027"/>
                </a:lnTo>
                <a:lnTo>
                  <a:pt x="1878" y="1047"/>
                </a:lnTo>
                <a:lnTo>
                  <a:pt x="1878" y="1079"/>
                </a:lnTo>
                <a:lnTo>
                  <a:pt x="1878" y="1073"/>
                </a:lnTo>
                <a:lnTo>
                  <a:pt x="1878" y="1053"/>
                </a:lnTo>
                <a:lnTo>
                  <a:pt x="1884" y="1066"/>
                </a:lnTo>
                <a:lnTo>
                  <a:pt x="1884" y="1079"/>
                </a:lnTo>
                <a:lnTo>
                  <a:pt x="1884" y="1086"/>
                </a:lnTo>
                <a:lnTo>
                  <a:pt x="1884" y="1079"/>
                </a:lnTo>
                <a:lnTo>
                  <a:pt x="1884" y="1086"/>
                </a:lnTo>
                <a:lnTo>
                  <a:pt x="1884" y="1079"/>
                </a:lnTo>
                <a:lnTo>
                  <a:pt x="1884" y="1086"/>
                </a:lnTo>
                <a:lnTo>
                  <a:pt x="1891" y="1086"/>
                </a:lnTo>
                <a:lnTo>
                  <a:pt x="1897" y="1086"/>
                </a:lnTo>
                <a:lnTo>
                  <a:pt x="1904" y="1086"/>
                </a:lnTo>
                <a:lnTo>
                  <a:pt x="1904" y="1079"/>
                </a:lnTo>
                <a:lnTo>
                  <a:pt x="1904" y="1086"/>
                </a:lnTo>
                <a:lnTo>
                  <a:pt x="1904" y="1086"/>
                </a:lnTo>
                <a:lnTo>
                  <a:pt x="1904" y="1079"/>
                </a:lnTo>
                <a:lnTo>
                  <a:pt x="1904" y="1079"/>
                </a:lnTo>
                <a:lnTo>
                  <a:pt x="1904" y="1027"/>
                </a:lnTo>
                <a:lnTo>
                  <a:pt x="1911" y="981"/>
                </a:lnTo>
                <a:lnTo>
                  <a:pt x="1911" y="1021"/>
                </a:lnTo>
                <a:lnTo>
                  <a:pt x="1911" y="1047"/>
                </a:lnTo>
                <a:lnTo>
                  <a:pt x="1911" y="1079"/>
                </a:lnTo>
                <a:lnTo>
                  <a:pt x="1911" y="1066"/>
                </a:lnTo>
                <a:lnTo>
                  <a:pt x="1911" y="1040"/>
                </a:lnTo>
                <a:lnTo>
                  <a:pt x="1911" y="1079"/>
                </a:lnTo>
                <a:lnTo>
                  <a:pt x="1911" y="1079"/>
                </a:lnTo>
                <a:lnTo>
                  <a:pt x="1911" y="1079"/>
                </a:lnTo>
                <a:lnTo>
                  <a:pt x="1911" y="1086"/>
                </a:lnTo>
                <a:lnTo>
                  <a:pt x="1911" y="1079"/>
                </a:lnTo>
                <a:lnTo>
                  <a:pt x="1917" y="1086"/>
                </a:lnTo>
                <a:lnTo>
                  <a:pt x="1917" y="1079"/>
                </a:lnTo>
                <a:lnTo>
                  <a:pt x="1917" y="1086"/>
                </a:lnTo>
                <a:lnTo>
                  <a:pt x="1917" y="1079"/>
                </a:lnTo>
                <a:lnTo>
                  <a:pt x="1917" y="1086"/>
                </a:lnTo>
                <a:lnTo>
                  <a:pt x="1917" y="1079"/>
                </a:lnTo>
                <a:lnTo>
                  <a:pt x="1917" y="1086"/>
                </a:lnTo>
                <a:lnTo>
                  <a:pt x="1924" y="1086"/>
                </a:lnTo>
                <a:lnTo>
                  <a:pt x="1924" y="1079"/>
                </a:lnTo>
                <a:lnTo>
                  <a:pt x="1924" y="1086"/>
                </a:lnTo>
                <a:lnTo>
                  <a:pt x="1924" y="1079"/>
                </a:lnTo>
                <a:lnTo>
                  <a:pt x="1924" y="1086"/>
                </a:lnTo>
                <a:lnTo>
                  <a:pt x="1924" y="1079"/>
                </a:lnTo>
                <a:lnTo>
                  <a:pt x="1924" y="1079"/>
                </a:lnTo>
                <a:lnTo>
                  <a:pt x="1924" y="1086"/>
                </a:lnTo>
                <a:lnTo>
                  <a:pt x="1924" y="1079"/>
                </a:lnTo>
                <a:lnTo>
                  <a:pt x="1924" y="1086"/>
                </a:lnTo>
                <a:lnTo>
                  <a:pt x="1930" y="1086"/>
                </a:lnTo>
                <a:lnTo>
                  <a:pt x="1930" y="1079"/>
                </a:lnTo>
                <a:lnTo>
                  <a:pt x="1930" y="1086"/>
                </a:lnTo>
                <a:lnTo>
                  <a:pt x="1930" y="1079"/>
                </a:lnTo>
                <a:lnTo>
                  <a:pt x="1930" y="1086"/>
                </a:lnTo>
                <a:lnTo>
                  <a:pt x="1937" y="1086"/>
                </a:lnTo>
                <a:lnTo>
                  <a:pt x="1937" y="1079"/>
                </a:lnTo>
                <a:lnTo>
                  <a:pt x="1943" y="1086"/>
                </a:lnTo>
                <a:lnTo>
                  <a:pt x="1943" y="1079"/>
                </a:lnTo>
                <a:lnTo>
                  <a:pt x="1943" y="1086"/>
                </a:lnTo>
                <a:lnTo>
                  <a:pt x="1950" y="1086"/>
                </a:lnTo>
                <a:lnTo>
                  <a:pt x="1950" y="1079"/>
                </a:lnTo>
                <a:lnTo>
                  <a:pt x="1950" y="1086"/>
                </a:lnTo>
                <a:lnTo>
                  <a:pt x="1950" y="1079"/>
                </a:lnTo>
                <a:lnTo>
                  <a:pt x="1950" y="1079"/>
                </a:lnTo>
                <a:lnTo>
                  <a:pt x="1950" y="1079"/>
                </a:lnTo>
                <a:lnTo>
                  <a:pt x="1950" y="1079"/>
                </a:lnTo>
                <a:lnTo>
                  <a:pt x="1950" y="1086"/>
                </a:lnTo>
                <a:lnTo>
                  <a:pt x="1950" y="1079"/>
                </a:lnTo>
                <a:lnTo>
                  <a:pt x="1950" y="1086"/>
                </a:lnTo>
                <a:lnTo>
                  <a:pt x="1956" y="1086"/>
                </a:lnTo>
                <a:lnTo>
                  <a:pt x="1956" y="1079"/>
                </a:lnTo>
                <a:lnTo>
                  <a:pt x="1956" y="1086"/>
                </a:lnTo>
                <a:lnTo>
                  <a:pt x="1956" y="1079"/>
                </a:lnTo>
                <a:lnTo>
                  <a:pt x="1963" y="1086"/>
                </a:lnTo>
                <a:lnTo>
                  <a:pt x="1963" y="1079"/>
                </a:lnTo>
                <a:lnTo>
                  <a:pt x="1963" y="1086"/>
                </a:lnTo>
                <a:lnTo>
                  <a:pt x="1969" y="1086"/>
                </a:lnTo>
                <a:lnTo>
                  <a:pt x="1976" y="1086"/>
                </a:lnTo>
                <a:lnTo>
                  <a:pt x="1976" y="1086"/>
                </a:lnTo>
                <a:lnTo>
                  <a:pt x="1976" y="1079"/>
                </a:lnTo>
                <a:lnTo>
                  <a:pt x="1976" y="1086"/>
                </a:lnTo>
                <a:lnTo>
                  <a:pt x="1976" y="1079"/>
                </a:lnTo>
                <a:lnTo>
                  <a:pt x="1976" y="1086"/>
                </a:lnTo>
                <a:lnTo>
                  <a:pt x="1982" y="1086"/>
                </a:lnTo>
                <a:lnTo>
                  <a:pt x="1989" y="1086"/>
                </a:lnTo>
                <a:lnTo>
                  <a:pt x="1989" y="1079"/>
                </a:lnTo>
                <a:lnTo>
                  <a:pt x="1989" y="1086"/>
                </a:lnTo>
                <a:lnTo>
                  <a:pt x="1989" y="1079"/>
                </a:lnTo>
                <a:lnTo>
                  <a:pt x="1989" y="1086"/>
                </a:lnTo>
                <a:lnTo>
                  <a:pt x="1996" y="1086"/>
                </a:lnTo>
                <a:lnTo>
                  <a:pt x="1996" y="1079"/>
                </a:lnTo>
                <a:lnTo>
                  <a:pt x="1996" y="1086"/>
                </a:lnTo>
                <a:lnTo>
                  <a:pt x="1996" y="1079"/>
                </a:lnTo>
                <a:lnTo>
                  <a:pt x="1996" y="1086"/>
                </a:lnTo>
                <a:lnTo>
                  <a:pt x="1996" y="1079"/>
                </a:lnTo>
                <a:lnTo>
                  <a:pt x="1996" y="1086"/>
                </a:lnTo>
                <a:lnTo>
                  <a:pt x="1996" y="1079"/>
                </a:lnTo>
                <a:lnTo>
                  <a:pt x="2002" y="1086"/>
                </a:lnTo>
                <a:lnTo>
                  <a:pt x="2002" y="1079"/>
                </a:lnTo>
                <a:lnTo>
                  <a:pt x="2002" y="1086"/>
                </a:lnTo>
                <a:lnTo>
                  <a:pt x="2002" y="1079"/>
                </a:lnTo>
                <a:lnTo>
                  <a:pt x="2002" y="1086"/>
                </a:lnTo>
                <a:lnTo>
                  <a:pt x="2002" y="1079"/>
                </a:lnTo>
                <a:lnTo>
                  <a:pt x="2009" y="1079"/>
                </a:lnTo>
                <a:lnTo>
                  <a:pt x="2009" y="1086"/>
                </a:lnTo>
                <a:lnTo>
                  <a:pt x="2009" y="1079"/>
                </a:lnTo>
                <a:lnTo>
                  <a:pt x="2009" y="1086"/>
                </a:lnTo>
                <a:lnTo>
                  <a:pt x="2009" y="1079"/>
                </a:lnTo>
                <a:lnTo>
                  <a:pt x="2009" y="1086"/>
                </a:lnTo>
                <a:lnTo>
                  <a:pt x="2009" y="1079"/>
                </a:lnTo>
                <a:lnTo>
                  <a:pt x="2009" y="1086"/>
                </a:lnTo>
                <a:lnTo>
                  <a:pt x="2015" y="1079"/>
                </a:lnTo>
                <a:lnTo>
                  <a:pt x="2015" y="1086"/>
                </a:lnTo>
                <a:lnTo>
                  <a:pt x="2015" y="1079"/>
                </a:lnTo>
                <a:lnTo>
                  <a:pt x="2015" y="1086"/>
                </a:lnTo>
                <a:lnTo>
                  <a:pt x="2022" y="1086"/>
                </a:lnTo>
                <a:lnTo>
                  <a:pt x="2022" y="1079"/>
                </a:lnTo>
                <a:lnTo>
                  <a:pt x="2022" y="1086"/>
                </a:lnTo>
                <a:lnTo>
                  <a:pt x="2022" y="1079"/>
                </a:lnTo>
                <a:lnTo>
                  <a:pt x="2022" y="1086"/>
                </a:lnTo>
                <a:lnTo>
                  <a:pt x="2022" y="1079"/>
                </a:lnTo>
                <a:lnTo>
                  <a:pt x="2022" y="1086"/>
                </a:lnTo>
                <a:lnTo>
                  <a:pt x="2028" y="1086"/>
                </a:lnTo>
                <a:lnTo>
                  <a:pt x="2028" y="1079"/>
                </a:lnTo>
                <a:lnTo>
                  <a:pt x="2028" y="1086"/>
                </a:lnTo>
                <a:lnTo>
                  <a:pt x="2028" y="1079"/>
                </a:lnTo>
                <a:lnTo>
                  <a:pt x="2028" y="1021"/>
                </a:lnTo>
                <a:lnTo>
                  <a:pt x="2028" y="981"/>
                </a:lnTo>
                <a:lnTo>
                  <a:pt x="2028" y="890"/>
                </a:lnTo>
                <a:lnTo>
                  <a:pt x="2028" y="909"/>
                </a:lnTo>
                <a:lnTo>
                  <a:pt x="2028" y="1053"/>
                </a:lnTo>
                <a:lnTo>
                  <a:pt x="2028" y="1060"/>
                </a:lnTo>
                <a:lnTo>
                  <a:pt x="2028" y="981"/>
                </a:lnTo>
                <a:lnTo>
                  <a:pt x="2035" y="988"/>
                </a:lnTo>
                <a:lnTo>
                  <a:pt x="2035" y="1047"/>
                </a:lnTo>
                <a:lnTo>
                  <a:pt x="2035" y="1073"/>
                </a:lnTo>
                <a:lnTo>
                  <a:pt x="2035" y="1060"/>
                </a:lnTo>
                <a:lnTo>
                  <a:pt x="2035" y="1053"/>
                </a:lnTo>
                <a:lnTo>
                  <a:pt x="2035" y="1066"/>
                </a:lnTo>
                <a:lnTo>
                  <a:pt x="2035" y="1079"/>
                </a:lnTo>
                <a:lnTo>
                  <a:pt x="2035" y="1079"/>
                </a:lnTo>
                <a:lnTo>
                  <a:pt x="2035" y="1086"/>
                </a:lnTo>
                <a:lnTo>
                  <a:pt x="2041" y="1079"/>
                </a:lnTo>
                <a:lnTo>
                  <a:pt x="2041" y="1086"/>
                </a:lnTo>
                <a:lnTo>
                  <a:pt x="2041" y="1079"/>
                </a:lnTo>
                <a:lnTo>
                  <a:pt x="2041" y="1086"/>
                </a:lnTo>
                <a:lnTo>
                  <a:pt x="2041" y="1079"/>
                </a:lnTo>
                <a:lnTo>
                  <a:pt x="2048" y="1086"/>
                </a:lnTo>
                <a:lnTo>
                  <a:pt x="2048" y="1079"/>
                </a:lnTo>
                <a:lnTo>
                  <a:pt x="2048" y="1086"/>
                </a:lnTo>
                <a:lnTo>
                  <a:pt x="2048" y="1079"/>
                </a:lnTo>
                <a:lnTo>
                  <a:pt x="2048" y="1086"/>
                </a:lnTo>
                <a:lnTo>
                  <a:pt x="2048" y="1079"/>
                </a:lnTo>
                <a:lnTo>
                  <a:pt x="2048" y="1086"/>
                </a:lnTo>
                <a:lnTo>
                  <a:pt x="2054" y="1086"/>
                </a:lnTo>
                <a:lnTo>
                  <a:pt x="2054" y="1079"/>
                </a:lnTo>
                <a:lnTo>
                  <a:pt x="2061" y="1079"/>
                </a:lnTo>
                <a:lnTo>
                  <a:pt x="2061" y="1086"/>
                </a:lnTo>
                <a:lnTo>
                  <a:pt x="2061" y="1079"/>
                </a:lnTo>
                <a:lnTo>
                  <a:pt x="2061" y="1079"/>
                </a:lnTo>
                <a:lnTo>
                  <a:pt x="2061" y="1079"/>
                </a:lnTo>
                <a:lnTo>
                  <a:pt x="2061" y="1086"/>
                </a:lnTo>
                <a:lnTo>
                  <a:pt x="2061" y="1079"/>
                </a:lnTo>
                <a:lnTo>
                  <a:pt x="2068" y="1079"/>
                </a:lnTo>
                <a:lnTo>
                  <a:pt x="2068" y="1086"/>
                </a:lnTo>
                <a:lnTo>
                  <a:pt x="2068" y="1079"/>
                </a:lnTo>
                <a:lnTo>
                  <a:pt x="2068" y="1086"/>
                </a:lnTo>
                <a:lnTo>
                  <a:pt x="2068" y="1079"/>
                </a:lnTo>
                <a:lnTo>
                  <a:pt x="2068" y="1086"/>
                </a:lnTo>
                <a:lnTo>
                  <a:pt x="2068" y="1086"/>
                </a:lnTo>
                <a:lnTo>
                  <a:pt x="2068" y="1079"/>
                </a:lnTo>
                <a:lnTo>
                  <a:pt x="2068" y="1086"/>
                </a:lnTo>
                <a:lnTo>
                  <a:pt x="2074" y="1086"/>
                </a:lnTo>
                <a:lnTo>
                  <a:pt x="2074" y="1079"/>
                </a:lnTo>
                <a:lnTo>
                  <a:pt x="2081" y="1079"/>
                </a:lnTo>
                <a:lnTo>
                  <a:pt x="2081" y="1086"/>
                </a:lnTo>
                <a:lnTo>
                  <a:pt x="2081" y="1079"/>
                </a:lnTo>
                <a:lnTo>
                  <a:pt x="2081" y="1086"/>
                </a:lnTo>
                <a:lnTo>
                  <a:pt x="2081" y="1079"/>
                </a:lnTo>
                <a:lnTo>
                  <a:pt x="2081" y="1086"/>
                </a:lnTo>
                <a:lnTo>
                  <a:pt x="2087" y="1086"/>
                </a:lnTo>
                <a:lnTo>
                  <a:pt x="2087" y="1079"/>
                </a:lnTo>
                <a:lnTo>
                  <a:pt x="2087" y="1086"/>
                </a:lnTo>
                <a:lnTo>
                  <a:pt x="2087" y="1079"/>
                </a:lnTo>
                <a:lnTo>
                  <a:pt x="2094" y="1079"/>
                </a:lnTo>
                <a:lnTo>
                  <a:pt x="2094" y="1040"/>
                </a:lnTo>
                <a:lnTo>
                  <a:pt x="2094" y="1027"/>
                </a:lnTo>
                <a:lnTo>
                  <a:pt x="2094" y="981"/>
                </a:lnTo>
                <a:lnTo>
                  <a:pt x="2094" y="1001"/>
                </a:lnTo>
                <a:lnTo>
                  <a:pt x="2094" y="1060"/>
                </a:lnTo>
                <a:lnTo>
                  <a:pt x="2094" y="1027"/>
                </a:lnTo>
                <a:lnTo>
                  <a:pt x="2094" y="1007"/>
                </a:lnTo>
                <a:lnTo>
                  <a:pt x="2094" y="1053"/>
                </a:lnTo>
                <a:lnTo>
                  <a:pt x="2094" y="1066"/>
                </a:lnTo>
                <a:lnTo>
                  <a:pt x="2094" y="1073"/>
                </a:lnTo>
                <a:lnTo>
                  <a:pt x="2094" y="1066"/>
                </a:lnTo>
                <a:lnTo>
                  <a:pt x="2094" y="1060"/>
                </a:lnTo>
                <a:lnTo>
                  <a:pt x="2094" y="1066"/>
                </a:lnTo>
                <a:lnTo>
                  <a:pt x="2094" y="1079"/>
                </a:lnTo>
                <a:lnTo>
                  <a:pt x="2094" y="1079"/>
                </a:lnTo>
                <a:lnTo>
                  <a:pt x="2094" y="1086"/>
                </a:lnTo>
                <a:lnTo>
                  <a:pt x="2100" y="1086"/>
                </a:lnTo>
                <a:lnTo>
                  <a:pt x="2100" y="1079"/>
                </a:lnTo>
                <a:lnTo>
                  <a:pt x="2100" y="1079"/>
                </a:lnTo>
                <a:lnTo>
                  <a:pt x="2100" y="1060"/>
                </a:lnTo>
                <a:lnTo>
                  <a:pt x="2100" y="1066"/>
                </a:lnTo>
                <a:lnTo>
                  <a:pt x="2100" y="1079"/>
                </a:lnTo>
                <a:lnTo>
                  <a:pt x="2107" y="1079"/>
                </a:lnTo>
                <a:lnTo>
                  <a:pt x="2107" y="1073"/>
                </a:lnTo>
                <a:lnTo>
                  <a:pt x="2107" y="1079"/>
                </a:lnTo>
                <a:lnTo>
                  <a:pt x="2107" y="1086"/>
                </a:lnTo>
                <a:lnTo>
                  <a:pt x="2113" y="1086"/>
                </a:lnTo>
                <a:lnTo>
                  <a:pt x="2113" y="1079"/>
                </a:lnTo>
                <a:lnTo>
                  <a:pt x="2113" y="1086"/>
                </a:lnTo>
                <a:lnTo>
                  <a:pt x="2120" y="1086"/>
                </a:lnTo>
                <a:lnTo>
                  <a:pt x="2120" y="1079"/>
                </a:lnTo>
                <a:lnTo>
                  <a:pt x="2120" y="1086"/>
                </a:lnTo>
                <a:lnTo>
                  <a:pt x="2120" y="1079"/>
                </a:lnTo>
                <a:lnTo>
                  <a:pt x="2120" y="1086"/>
                </a:lnTo>
                <a:lnTo>
                  <a:pt x="2120" y="1079"/>
                </a:lnTo>
                <a:lnTo>
                  <a:pt x="2120" y="1079"/>
                </a:lnTo>
                <a:lnTo>
                  <a:pt x="2120" y="1079"/>
                </a:lnTo>
                <a:lnTo>
                  <a:pt x="2120" y="1086"/>
                </a:lnTo>
                <a:lnTo>
                  <a:pt x="2120" y="1079"/>
                </a:lnTo>
                <a:lnTo>
                  <a:pt x="2120" y="1079"/>
                </a:lnTo>
                <a:lnTo>
                  <a:pt x="2120" y="1079"/>
                </a:lnTo>
                <a:lnTo>
                  <a:pt x="2120" y="1086"/>
                </a:lnTo>
                <a:lnTo>
                  <a:pt x="2126" y="1086"/>
                </a:lnTo>
                <a:lnTo>
                  <a:pt x="2133" y="1086"/>
                </a:lnTo>
                <a:lnTo>
                  <a:pt x="2133" y="1079"/>
                </a:lnTo>
                <a:lnTo>
                  <a:pt x="2139" y="1086"/>
                </a:lnTo>
                <a:lnTo>
                  <a:pt x="2139" y="1079"/>
                </a:lnTo>
                <a:lnTo>
                  <a:pt x="2139" y="1086"/>
                </a:lnTo>
                <a:lnTo>
                  <a:pt x="2139" y="1079"/>
                </a:lnTo>
                <a:lnTo>
                  <a:pt x="2139" y="1086"/>
                </a:lnTo>
                <a:lnTo>
                  <a:pt x="2139" y="1079"/>
                </a:lnTo>
                <a:lnTo>
                  <a:pt x="2139" y="1086"/>
                </a:lnTo>
                <a:lnTo>
                  <a:pt x="2139" y="1079"/>
                </a:lnTo>
                <a:lnTo>
                  <a:pt x="2139" y="1079"/>
                </a:lnTo>
                <a:lnTo>
                  <a:pt x="2139" y="1086"/>
                </a:lnTo>
                <a:lnTo>
                  <a:pt x="2139" y="1079"/>
                </a:lnTo>
                <a:lnTo>
                  <a:pt x="2139" y="1086"/>
                </a:lnTo>
                <a:lnTo>
                  <a:pt x="2139" y="1079"/>
                </a:lnTo>
                <a:lnTo>
                  <a:pt x="2139" y="1086"/>
                </a:lnTo>
                <a:lnTo>
                  <a:pt x="2139" y="1079"/>
                </a:lnTo>
                <a:lnTo>
                  <a:pt x="2146" y="1086"/>
                </a:lnTo>
                <a:lnTo>
                  <a:pt x="2153" y="1086"/>
                </a:lnTo>
                <a:lnTo>
                  <a:pt x="2153" y="1079"/>
                </a:lnTo>
                <a:lnTo>
                  <a:pt x="2153" y="1086"/>
                </a:lnTo>
                <a:lnTo>
                  <a:pt x="2153" y="1079"/>
                </a:lnTo>
                <a:lnTo>
                  <a:pt x="2153" y="1086"/>
                </a:lnTo>
                <a:lnTo>
                  <a:pt x="2159" y="1086"/>
                </a:lnTo>
                <a:lnTo>
                  <a:pt x="2159" y="1079"/>
                </a:lnTo>
                <a:lnTo>
                  <a:pt x="2159" y="1086"/>
                </a:lnTo>
                <a:lnTo>
                  <a:pt x="2159" y="1079"/>
                </a:lnTo>
                <a:lnTo>
                  <a:pt x="2159" y="1086"/>
                </a:lnTo>
                <a:lnTo>
                  <a:pt x="2166" y="1086"/>
                </a:lnTo>
                <a:lnTo>
                  <a:pt x="2166" y="1079"/>
                </a:lnTo>
                <a:lnTo>
                  <a:pt x="2166" y="1086"/>
                </a:lnTo>
                <a:lnTo>
                  <a:pt x="2166" y="1079"/>
                </a:lnTo>
                <a:lnTo>
                  <a:pt x="2166" y="1086"/>
                </a:lnTo>
                <a:lnTo>
                  <a:pt x="2166" y="1079"/>
                </a:lnTo>
                <a:lnTo>
                  <a:pt x="2166" y="1086"/>
                </a:lnTo>
                <a:lnTo>
                  <a:pt x="2166" y="1079"/>
                </a:lnTo>
                <a:lnTo>
                  <a:pt x="2166" y="1086"/>
                </a:lnTo>
                <a:lnTo>
                  <a:pt x="2166" y="1079"/>
                </a:lnTo>
                <a:lnTo>
                  <a:pt x="2166" y="1086"/>
                </a:lnTo>
                <a:lnTo>
                  <a:pt x="2166" y="1086"/>
                </a:lnTo>
                <a:lnTo>
                  <a:pt x="2166" y="1079"/>
                </a:lnTo>
                <a:lnTo>
                  <a:pt x="2166" y="1086"/>
                </a:lnTo>
                <a:lnTo>
                  <a:pt x="2166" y="1079"/>
                </a:lnTo>
                <a:lnTo>
                  <a:pt x="2166" y="1086"/>
                </a:lnTo>
                <a:lnTo>
                  <a:pt x="2172" y="1086"/>
                </a:lnTo>
                <a:lnTo>
                  <a:pt x="2172" y="1079"/>
                </a:lnTo>
                <a:lnTo>
                  <a:pt x="2172" y="1086"/>
                </a:lnTo>
                <a:lnTo>
                  <a:pt x="2172" y="1079"/>
                </a:lnTo>
                <a:lnTo>
                  <a:pt x="2172" y="1086"/>
                </a:lnTo>
                <a:lnTo>
                  <a:pt x="2172" y="1079"/>
                </a:lnTo>
                <a:lnTo>
                  <a:pt x="2172" y="1086"/>
                </a:lnTo>
                <a:lnTo>
                  <a:pt x="2179" y="1086"/>
                </a:lnTo>
                <a:lnTo>
                  <a:pt x="2179" y="1079"/>
                </a:lnTo>
                <a:lnTo>
                  <a:pt x="2179" y="1086"/>
                </a:lnTo>
                <a:lnTo>
                  <a:pt x="2185" y="1086"/>
                </a:lnTo>
                <a:lnTo>
                  <a:pt x="2185" y="1079"/>
                </a:lnTo>
                <a:lnTo>
                  <a:pt x="2185" y="1086"/>
                </a:lnTo>
                <a:lnTo>
                  <a:pt x="2185" y="1079"/>
                </a:lnTo>
                <a:lnTo>
                  <a:pt x="2185" y="1086"/>
                </a:lnTo>
                <a:lnTo>
                  <a:pt x="2192" y="1086"/>
                </a:lnTo>
                <a:lnTo>
                  <a:pt x="2192" y="1079"/>
                </a:lnTo>
                <a:lnTo>
                  <a:pt x="2192" y="1086"/>
                </a:lnTo>
                <a:lnTo>
                  <a:pt x="2192" y="1079"/>
                </a:lnTo>
                <a:lnTo>
                  <a:pt x="2192" y="1086"/>
                </a:lnTo>
                <a:lnTo>
                  <a:pt x="2192" y="1079"/>
                </a:lnTo>
                <a:lnTo>
                  <a:pt x="2192" y="1086"/>
                </a:lnTo>
                <a:lnTo>
                  <a:pt x="2192" y="1079"/>
                </a:lnTo>
                <a:lnTo>
                  <a:pt x="2192" y="1086"/>
                </a:lnTo>
                <a:lnTo>
                  <a:pt x="2192" y="1079"/>
                </a:lnTo>
                <a:lnTo>
                  <a:pt x="2192" y="1086"/>
                </a:lnTo>
                <a:lnTo>
                  <a:pt x="2192" y="1079"/>
                </a:lnTo>
                <a:lnTo>
                  <a:pt x="2192" y="1086"/>
                </a:lnTo>
                <a:lnTo>
                  <a:pt x="2192" y="1079"/>
                </a:lnTo>
                <a:lnTo>
                  <a:pt x="2192" y="1086"/>
                </a:lnTo>
                <a:lnTo>
                  <a:pt x="2192" y="1079"/>
                </a:lnTo>
                <a:lnTo>
                  <a:pt x="2192" y="1086"/>
                </a:lnTo>
                <a:lnTo>
                  <a:pt x="2192" y="1079"/>
                </a:lnTo>
                <a:lnTo>
                  <a:pt x="2198" y="1086"/>
                </a:lnTo>
                <a:lnTo>
                  <a:pt x="2198" y="1079"/>
                </a:lnTo>
                <a:lnTo>
                  <a:pt x="2205" y="1086"/>
                </a:lnTo>
                <a:lnTo>
                  <a:pt x="2211" y="1079"/>
                </a:lnTo>
                <a:lnTo>
                  <a:pt x="2211" y="1086"/>
                </a:lnTo>
                <a:lnTo>
                  <a:pt x="2211" y="1079"/>
                </a:lnTo>
                <a:lnTo>
                  <a:pt x="2211" y="1086"/>
                </a:lnTo>
                <a:lnTo>
                  <a:pt x="2211" y="1079"/>
                </a:lnTo>
                <a:lnTo>
                  <a:pt x="2211" y="1086"/>
                </a:lnTo>
                <a:lnTo>
                  <a:pt x="2218" y="1086"/>
                </a:lnTo>
                <a:lnTo>
                  <a:pt x="2218" y="1079"/>
                </a:lnTo>
                <a:lnTo>
                  <a:pt x="2218" y="1079"/>
                </a:lnTo>
                <a:lnTo>
                  <a:pt x="2218" y="1027"/>
                </a:lnTo>
                <a:lnTo>
                  <a:pt x="2218" y="962"/>
                </a:lnTo>
                <a:lnTo>
                  <a:pt x="2218" y="647"/>
                </a:lnTo>
                <a:lnTo>
                  <a:pt x="2218" y="661"/>
                </a:lnTo>
                <a:lnTo>
                  <a:pt x="2218" y="1014"/>
                </a:lnTo>
                <a:lnTo>
                  <a:pt x="2218" y="1021"/>
                </a:lnTo>
                <a:lnTo>
                  <a:pt x="2218" y="903"/>
                </a:lnTo>
                <a:lnTo>
                  <a:pt x="2218" y="818"/>
                </a:lnTo>
                <a:lnTo>
                  <a:pt x="2218" y="955"/>
                </a:lnTo>
                <a:lnTo>
                  <a:pt x="2218" y="1007"/>
                </a:lnTo>
                <a:lnTo>
                  <a:pt x="2218" y="1053"/>
                </a:lnTo>
                <a:lnTo>
                  <a:pt x="2225" y="1034"/>
                </a:lnTo>
                <a:lnTo>
                  <a:pt x="2225" y="988"/>
                </a:lnTo>
                <a:lnTo>
                  <a:pt x="2225" y="1014"/>
                </a:lnTo>
                <a:lnTo>
                  <a:pt x="2225" y="1079"/>
                </a:lnTo>
                <a:lnTo>
                  <a:pt x="2225" y="1079"/>
                </a:lnTo>
                <a:lnTo>
                  <a:pt x="2225" y="1079"/>
                </a:lnTo>
                <a:lnTo>
                  <a:pt x="2225" y="1086"/>
                </a:lnTo>
                <a:lnTo>
                  <a:pt x="2231" y="1086"/>
                </a:lnTo>
                <a:lnTo>
                  <a:pt x="2231" y="1079"/>
                </a:lnTo>
                <a:lnTo>
                  <a:pt x="2231" y="1086"/>
                </a:lnTo>
                <a:lnTo>
                  <a:pt x="2238" y="1079"/>
                </a:lnTo>
                <a:lnTo>
                  <a:pt x="2238" y="1086"/>
                </a:lnTo>
                <a:lnTo>
                  <a:pt x="2238" y="1079"/>
                </a:lnTo>
                <a:lnTo>
                  <a:pt x="2238" y="1086"/>
                </a:lnTo>
                <a:lnTo>
                  <a:pt x="2238" y="1079"/>
                </a:lnTo>
                <a:lnTo>
                  <a:pt x="2238" y="1086"/>
                </a:lnTo>
                <a:lnTo>
                  <a:pt x="2244" y="1086"/>
                </a:lnTo>
                <a:lnTo>
                  <a:pt x="2244" y="1079"/>
                </a:lnTo>
                <a:lnTo>
                  <a:pt x="2244" y="1086"/>
                </a:lnTo>
                <a:lnTo>
                  <a:pt x="2244" y="1079"/>
                </a:lnTo>
                <a:lnTo>
                  <a:pt x="2244" y="1086"/>
                </a:lnTo>
                <a:lnTo>
                  <a:pt x="2244" y="1079"/>
                </a:lnTo>
                <a:lnTo>
                  <a:pt x="2251" y="1079"/>
                </a:lnTo>
                <a:lnTo>
                  <a:pt x="2251" y="1086"/>
                </a:lnTo>
                <a:lnTo>
                  <a:pt x="2251" y="1079"/>
                </a:lnTo>
                <a:lnTo>
                  <a:pt x="2251" y="1086"/>
                </a:lnTo>
                <a:lnTo>
                  <a:pt x="2257" y="1086"/>
                </a:lnTo>
                <a:lnTo>
                  <a:pt x="2257" y="1079"/>
                </a:lnTo>
                <a:lnTo>
                  <a:pt x="2257" y="1086"/>
                </a:lnTo>
                <a:lnTo>
                  <a:pt x="2257" y="1079"/>
                </a:lnTo>
                <a:lnTo>
                  <a:pt x="2257" y="1086"/>
                </a:lnTo>
                <a:lnTo>
                  <a:pt x="2264" y="1086"/>
                </a:lnTo>
                <a:lnTo>
                  <a:pt x="2264" y="1086"/>
                </a:lnTo>
                <a:lnTo>
                  <a:pt x="2264" y="1079"/>
                </a:lnTo>
                <a:lnTo>
                  <a:pt x="2264" y="1086"/>
                </a:lnTo>
                <a:lnTo>
                  <a:pt x="2264" y="1079"/>
                </a:lnTo>
                <a:lnTo>
                  <a:pt x="2264" y="1086"/>
                </a:lnTo>
                <a:lnTo>
                  <a:pt x="2264" y="1079"/>
                </a:lnTo>
                <a:lnTo>
                  <a:pt x="2270" y="1079"/>
                </a:lnTo>
                <a:lnTo>
                  <a:pt x="2270" y="1086"/>
                </a:lnTo>
                <a:lnTo>
                  <a:pt x="2270" y="1079"/>
                </a:lnTo>
                <a:lnTo>
                  <a:pt x="2270" y="1086"/>
                </a:lnTo>
                <a:lnTo>
                  <a:pt x="2277" y="1086"/>
                </a:lnTo>
                <a:lnTo>
                  <a:pt x="2277" y="1079"/>
                </a:lnTo>
                <a:lnTo>
                  <a:pt x="2277" y="1086"/>
                </a:lnTo>
                <a:lnTo>
                  <a:pt x="2277" y="1079"/>
                </a:lnTo>
                <a:lnTo>
                  <a:pt x="2283" y="1079"/>
                </a:lnTo>
                <a:lnTo>
                  <a:pt x="2283" y="1086"/>
                </a:lnTo>
                <a:lnTo>
                  <a:pt x="2283" y="1079"/>
                </a:lnTo>
                <a:lnTo>
                  <a:pt x="2283" y="1079"/>
                </a:lnTo>
                <a:lnTo>
                  <a:pt x="2283" y="1073"/>
                </a:lnTo>
                <a:lnTo>
                  <a:pt x="2283" y="1079"/>
                </a:lnTo>
                <a:lnTo>
                  <a:pt x="2283" y="1086"/>
                </a:lnTo>
                <a:lnTo>
                  <a:pt x="2283" y="1079"/>
                </a:lnTo>
                <a:lnTo>
                  <a:pt x="2290" y="1079"/>
                </a:lnTo>
                <a:lnTo>
                  <a:pt x="2290" y="1086"/>
                </a:lnTo>
                <a:lnTo>
                  <a:pt x="2290" y="1079"/>
                </a:lnTo>
                <a:lnTo>
                  <a:pt x="2290" y="1086"/>
                </a:lnTo>
                <a:lnTo>
                  <a:pt x="2290" y="1086"/>
                </a:lnTo>
                <a:lnTo>
                  <a:pt x="2290" y="1079"/>
                </a:lnTo>
                <a:lnTo>
                  <a:pt x="2290" y="1086"/>
                </a:lnTo>
                <a:lnTo>
                  <a:pt x="2290" y="1079"/>
                </a:lnTo>
                <a:lnTo>
                  <a:pt x="2290" y="1086"/>
                </a:lnTo>
                <a:lnTo>
                  <a:pt x="2296" y="1086"/>
                </a:lnTo>
                <a:lnTo>
                  <a:pt x="2296" y="1079"/>
                </a:lnTo>
                <a:lnTo>
                  <a:pt x="2296" y="1086"/>
                </a:lnTo>
                <a:lnTo>
                  <a:pt x="2296" y="1079"/>
                </a:lnTo>
                <a:lnTo>
                  <a:pt x="2296" y="1086"/>
                </a:lnTo>
                <a:lnTo>
                  <a:pt x="2296" y="1079"/>
                </a:lnTo>
                <a:lnTo>
                  <a:pt x="2303" y="1079"/>
                </a:lnTo>
                <a:lnTo>
                  <a:pt x="2303" y="1073"/>
                </a:lnTo>
                <a:lnTo>
                  <a:pt x="2303" y="1079"/>
                </a:lnTo>
                <a:lnTo>
                  <a:pt x="2303" y="1079"/>
                </a:lnTo>
                <a:lnTo>
                  <a:pt x="2303" y="1079"/>
                </a:lnTo>
                <a:lnTo>
                  <a:pt x="2303" y="1079"/>
                </a:lnTo>
                <a:lnTo>
                  <a:pt x="2303" y="1086"/>
                </a:lnTo>
                <a:lnTo>
                  <a:pt x="2310" y="1079"/>
                </a:lnTo>
                <a:lnTo>
                  <a:pt x="2310" y="1086"/>
                </a:lnTo>
                <a:lnTo>
                  <a:pt x="2310" y="1086"/>
                </a:lnTo>
                <a:lnTo>
                  <a:pt x="2316" y="1079"/>
                </a:lnTo>
                <a:lnTo>
                  <a:pt x="2316" y="1086"/>
                </a:lnTo>
                <a:lnTo>
                  <a:pt x="2323" y="1086"/>
                </a:lnTo>
                <a:lnTo>
                  <a:pt x="2323" y="1079"/>
                </a:lnTo>
                <a:lnTo>
                  <a:pt x="2323" y="1086"/>
                </a:lnTo>
                <a:lnTo>
                  <a:pt x="2323" y="1079"/>
                </a:lnTo>
                <a:lnTo>
                  <a:pt x="2323" y="1086"/>
                </a:lnTo>
                <a:lnTo>
                  <a:pt x="2323" y="1079"/>
                </a:lnTo>
                <a:lnTo>
                  <a:pt x="2329" y="1073"/>
                </a:lnTo>
                <a:lnTo>
                  <a:pt x="2329" y="1066"/>
                </a:lnTo>
                <a:lnTo>
                  <a:pt x="2329" y="1073"/>
                </a:lnTo>
                <a:lnTo>
                  <a:pt x="2329" y="1079"/>
                </a:lnTo>
                <a:lnTo>
                  <a:pt x="2329" y="1079"/>
                </a:lnTo>
                <a:lnTo>
                  <a:pt x="2329" y="1073"/>
                </a:lnTo>
                <a:lnTo>
                  <a:pt x="2329" y="1079"/>
                </a:lnTo>
                <a:lnTo>
                  <a:pt x="2329" y="1079"/>
                </a:lnTo>
                <a:lnTo>
                  <a:pt x="2329" y="1079"/>
                </a:lnTo>
                <a:lnTo>
                  <a:pt x="2329" y="1079"/>
                </a:lnTo>
                <a:lnTo>
                  <a:pt x="2336" y="1079"/>
                </a:lnTo>
                <a:lnTo>
                  <a:pt x="2336" y="1079"/>
                </a:lnTo>
                <a:lnTo>
                  <a:pt x="2336" y="1079"/>
                </a:lnTo>
                <a:lnTo>
                  <a:pt x="2336" y="1079"/>
                </a:lnTo>
                <a:lnTo>
                  <a:pt x="2336" y="1079"/>
                </a:lnTo>
                <a:lnTo>
                  <a:pt x="2336" y="1079"/>
                </a:lnTo>
                <a:lnTo>
                  <a:pt x="2336" y="1086"/>
                </a:lnTo>
                <a:lnTo>
                  <a:pt x="2336" y="1079"/>
                </a:lnTo>
                <a:lnTo>
                  <a:pt x="2336" y="1086"/>
                </a:lnTo>
                <a:lnTo>
                  <a:pt x="2342" y="1086"/>
                </a:lnTo>
                <a:lnTo>
                  <a:pt x="2349" y="1086"/>
                </a:lnTo>
                <a:lnTo>
                  <a:pt x="2349" y="1079"/>
                </a:lnTo>
                <a:lnTo>
                  <a:pt x="2349" y="1086"/>
                </a:lnTo>
                <a:lnTo>
                  <a:pt x="2349" y="1079"/>
                </a:lnTo>
                <a:lnTo>
                  <a:pt x="2355" y="1079"/>
                </a:lnTo>
                <a:lnTo>
                  <a:pt x="2355" y="1086"/>
                </a:lnTo>
                <a:lnTo>
                  <a:pt x="2355" y="1079"/>
                </a:lnTo>
                <a:lnTo>
                  <a:pt x="2355" y="1086"/>
                </a:lnTo>
                <a:lnTo>
                  <a:pt x="2355" y="1079"/>
                </a:lnTo>
                <a:lnTo>
                  <a:pt x="2355" y="1086"/>
                </a:lnTo>
                <a:lnTo>
                  <a:pt x="2355" y="1079"/>
                </a:lnTo>
                <a:lnTo>
                  <a:pt x="2355" y="1086"/>
                </a:lnTo>
                <a:lnTo>
                  <a:pt x="2355" y="1079"/>
                </a:lnTo>
                <a:lnTo>
                  <a:pt x="2362" y="1079"/>
                </a:lnTo>
                <a:lnTo>
                  <a:pt x="2362" y="1086"/>
                </a:lnTo>
                <a:lnTo>
                  <a:pt x="2362" y="1079"/>
                </a:lnTo>
                <a:lnTo>
                  <a:pt x="2362" y="1073"/>
                </a:lnTo>
                <a:lnTo>
                  <a:pt x="2362" y="1079"/>
                </a:lnTo>
                <a:lnTo>
                  <a:pt x="2362" y="1079"/>
                </a:lnTo>
                <a:lnTo>
                  <a:pt x="2362" y="1079"/>
                </a:lnTo>
                <a:lnTo>
                  <a:pt x="2362" y="1079"/>
                </a:lnTo>
                <a:lnTo>
                  <a:pt x="2362" y="1079"/>
                </a:lnTo>
                <a:lnTo>
                  <a:pt x="2362" y="1079"/>
                </a:lnTo>
                <a:lnTo>
                  <a:pt x="2362" y="1086"/>
                </a:lnTo>
                <a:lnTo>
                  <a:pt x="2362" y="1079"/>
                </a:lnTo>
                <a:lnTo>
                  <a:pt x="2368" y="1079"/>
                </a:lnTo>
                <a:lnTo>
                  <a:pt x="2368" y="1086"/>
                </a:lnTo>
                <a:lnTo>
                  <a:pt x="2368" y="1079"/>
                </a:lnTo>
                <a:lnTo>
                  <a:pt x="2368" y="1086"/>
                </a:lnTo>
                <a:lnTo>
                  <a:pt x="2368" y="1079"/>
                </a:lnTo>
                <a:lnTo>
                  <a:pt x="2368" y="1079"/>
                </a:lnTo>
                <a:lnTo>
                  <a:pt x="2368" y="1079"/>
                </a:lnTo>
                <a:lnTo>
                  <a:pt x="2375" y="1079"/>
                </a:lnTo>
                <a:lnTo>
                  <a:pt x="2375" y="1086"/>
                </a:lnTo>
                <a:lnTo>
                  <a:pt x="2375" y="1079"/>
                </a:lnTo>
                <a:lnTo>
                  <a:pt x="2382" y="1079"/>
                </a:lnTo>
                <a:lnTo>
                  <a:pt x="2382" y="1086"/>
                </a:lnTo>
                <a:lnTo>
                  <a:pt x="2382" y="1079"/>
                </a:lnTo>
                <a:lnTo>
                  <a:pt x="2382" y="1086"/>
                </a:lnTo>
                <a:lnTo>
                  <a:pt x="2382" y="1079"/>
                </a:lnTo>
                <a:lnTo>
                  <a:pt x="2382" y="1079"/>
                </a:lnTo>
                <a:lnTo>
                  <a:pt x="2382" y="1086"/>
                </a:lnTo>
                <a:lnTo>
                  <a:pt x="2382" y="1079"/>
                </a:lnTo>
                <a:lnTo>
                  <a:pt x="2382" y="1086"/>
                </a:lnTo>
                <a:lnTo>
                  <a:pt x="2382" y="1079"/>
                </a:lnTo>
                <a:lnTo>
                  <a:pt x="2388" y="1079"/>
                </a:lnTo>
                <a:lnTo>
                  <a:pt x="2388" y="1086"/>
                </a:lnTo>
                <a:lnTo>
                  <a:pt x="2395" y="1086"/>
                </a:lnTo>
                <a:lnTo>
                  <a:pt x="2395" y="1079"/>
                </a:lnTo>
                <a:lnTo>
                  <a:pt x="2395" y="1086"/>
                </a:lnTo>
                <a:lnTo>
                  <a:pt x="2395" y="1079"/>
                </a:lnTo>
                <a:lnTo>
                  <a:pt x="2395" y="1086"/>
                </a:lnTo>
                <a:lnTo>
                  <a:pt x="2395" y="1079"/>
                </a:lnTo>
                <a:lnTo>
                  <a:pt x="2401" y="1079"/>
                </a:lnTo>
                <a:lnTo>
                  <a:pt x="2401" y="1086"/>
                </a:lnTo>
                <a:lnTo>
                  <a:pt x="2401" y="1079"/>
                </a:lnTo>
                <a:lnTo>
                  <a:pt x="2401" y="1079"/>
                </a:lnTo>
                <a:lnTo>
                  <a:pt x="2401" y="1079"/>
                </a:lnTo>
                <a:lnTo>
                  <a:pt x="2401" y="1079"/>
                </a:lnTo>
                <a:lnTo>
                  <a:pt x="2401" y="1079"/>
                </a:lnTo>
                <a:lnTo>
                  <a:pt x="2401" y="1079"/>
                </a:lnTo>
                <a:lnTo>
                  <a:pt x="2408" y="1073"/>
                </a:lnTo>
                <a:lnTo>
                  <a:pt x="2408" y="1066"/>
                </a:lnTo>
                <a:lnTo>
                  <a:pt x="2408" y="1034"/>
                </a:lnTo>
                <a:lnTo>
                  <a:pt x="2408" y="1066"/>
                </a:lnTo>
                <a:lnTo>
                  <a:pt x="2408" y="1073"/>
                </a:lnTo>
                <a:lnTo>
                  <a:pt x="2408" y="1060"/>
                </a:lnTo>
                <a:lnTo>
                  <a:pt x="2408" y="1053"/>
                </a:lnTo>
                <a:lnTo>
                  <a:pt x="2408" y="1047"/>
                </a:lnTo>
                <a:lnTo>
                  <a:pt x="2408" y="1053"/>
                </a:lnTo>
                <a:lnTo>
                  <a:pt x="2408" y="1079"/>
                </a:lnTo>
                <a:lnTo>
                  <a:pt x="2408" y="1079"/>
                </a:lnTo>
                <a:lnTo>
                  <a:pt x="2408" y="1066"/>
                </a:lnTo>
                <a:lnTo>
                  <a:pt x="2408" y="1073"/>
                </a:lnTo>
                <a:lnTo>
                  <a:pt x="2408" y="1079"/>
                </a:lnTo>
                <a:lnTo>
                  <a:pt x="2408" y="1079"/>
                </a:lnTo>
                <a:lnTo>
                  <a:pt x="2408" y="1086"/>
                </a:lnTo>
                <a:lnTo>
                  <a:pt x="2414" y="1079"/>
                </a:lnTo>
                <a:lnTo>
                  <a:pt x="2414" y="1086"/>
                </a:lnTo>
                <a:lnTo>
                  <a:pt x="2414" y="1079"/>
                </a:lnTo>
                <a:lnTo>
                  <a:pt x="2414" y="1086"/>
                </a:lnTo>
                <a:lnTo>
                  <a:pt x="2414" y="1079"/>
                </a:lnTo>
                <a:lnTo>
                  <a:pt x="2421" y="1086"/>
                </a:lnTo>
                <a:lnTo>
                  <a:pt x="2421" y="1079"/>
                </a:lnTo>
                <a:lnTo>
                  <a:pt x="2421" y="1086"/>
                </a:lnTo>
                <a:lnTo>
                  <a:pt x="2421" y="1079"/>
                </a:lnTo>
                <a:lnTo>
                  <a:pt x="2421" y="1086"/>
                </a:lnTo>
                <a:lnTo>
                  <a:pt x="2421" y="1079"/>
                </a:lnTo>
                <a:lnTo>
                  <a:pt x="2427" y="1079"/>
                </a:lnTo>
                <a:lnTo>
                  <a:pt x="2427" y="1086"/>
                </a:lnTo>
                <a:lnTo>
                  <a:pt x="2427" y="1079"/>
                </a:lnTo>
                <a:lnTo>
                  <a:pt x="2427" y="1079"/>
                </a:lnTo>
                <a:lnTo>
                  <a:pt x="2434" y="1079"/>
                </a:lnTo>
                <a:lnTo>
                  <a:pt x="2434" y="1079"/>
                </a:lnTo>
                <a:lnTo>
                  <a:pt x="2434" y="1079"/>
                </a:lnTo>
                <a:lnTo>
                  <a:pt x="2434" y="1073"/>
                </a:lnTo>
                <a:lnTo>
                  <a:pt x="2434" y="1066"/>
                </a:lnTo>
                <a:lnTo>
                  <a:pt x="2434" y="1073"/>
                </a:lnTo>
                <a:lnTo>
                  <a:pt x="2434" y="1066"/>
                </a:lnTo>
                <a:lnTo>
                  <a:pt x="2434" y="1060"/>
                </a:lnTo>
                <a:lnTo>
                  <a:pt x="2434" y="1066"/>
                </a:lnTo>
                <a:lnTo>
                  <a:pt x="2434" y="1073"/>
                </a:lnTo>
                <a:lnTo>
                  <a:pt x="2434" y="1047"/>
                </a:lnTo>
                <a:lnTo>
                  <a:pt x="2434" y="1034"/>
                </a:lnTo>
                <a:lnTo>
                  <a:pt x="2434" y="1021"/>
                </a:lnTo>
                <a:lnTo>
                  <a:pt x="2434" y="1034"/>
                </a:lnTo>
                <a:lnTo>
                  <a:pt x="2434" y="1053"/>
                </a:lnTo>
                <a:lnTo>
                  <a:pt x="2434" y="1047"/>
                </a:lnTo>
                <a:lnTo>
                  <a:pt x="2434" y="1014"/>
                </a:lnTo>
                <a:lnTo>
                  <a:pt x="2434" y="1053"/>
                </a:lnTo>
                <a:lnTo>
                  <a:pt x="2434" y="1060"/>
                </a:lnTo>
                <a:lnTo>
                  <a:pt x="2434" y="1053"/>
                </a:lnTo>
                <a:lnTo>
                  <a:pt x="2434" y="1066"/>
                </a:lnTo>
                <a:lnTo>
                  <a:pt x="2440" y="1073"/>
                </a:lnTo>
                <a:lnTo>
                  <a:pt x="2440" y="1079"/>
                </a:lnTo>
                <a:lnTo>
                  <a:pt x="2440" y="1073"/>
                </a:lnTo>
                <a:lnTo>
                  <a:pt x="2440" y="1079"/>
                </a:lnTo>
                <a:lnTo>
                  <a:pt x="2440" y="1079"/>
                </a:lnTo>
                <a:lnTo>
                  <a:pt x="2440" y="1086"/>
                </a:lnTo>
                <a:lnTo>
                  <a:pt x="2447" y="1079"/>
                </a:lnTo>
                <a:lnTo>
                  <a:pt x="2447" y="1086"/>
                </a:lnTo>
                <a:lnTo>
                  <a:pt x="2447" y="1079"/>
                </a:lnTo>
                <a:lnTo>
                  <a:pt x="2447" y="1086"/>
                </a:lnTo>
                <a:lnTo>
                  <a:pt x="2447" y="1079"/>
                </a:lnTo>
                <a:lnTo>
                  <a:pt x="2447" y="1086"/>
                </a:lnTo>
                <a:lnTo>
                  <a:pt x="2447" y="1079"/>
                </a:lnTo>
                <a:lnTo>
                  <a:pt x="2453" y="1079"/>
                </a:lnTo>
                <a:lnTo>
                  <a:pt x="2453" y="1079"/>
                </a:lnTo>
                <a:lnTo>
                  <a:pt x="2453" y="1073"/>
                </a:lnTo>
                <a:lnTo>
                  <a:pt x="2453" y="1079"/>
                </a:lnTo>
                <a:lnTo>
                  <a:pt x="2453" y="1047"/>
                </a:lnTo>
                <a:lnTo>
                  <a:pt x="2453" y="1034"/>
                </a:lnTo>
                <a:lnTo>
                  <a:pt x="2453" y="1047"/>
                </a:lnTo>
                <a:lnTo>
                  <a:pt x="2453" y="1060"/>
                </a:lnTo>
                <a:lnTo>
                  <a:pt x="2453" y="1079"/>
                </a:lnTo>
                <a:lnTo>
                  <a:pt x="2453" y="1073"/>
                </a:lnTo>
                <a:lnTo>
                  <a:pt x="2453" y="1053"/>
                </a:lnTo>
                <a:lnTo>
                  <a:pt x="2453" y="1053"/>
                </a:lnTo>
                <a:lnTo>
                  <a:pt x="2453" y="1079"/>
                </a:lnTo>
                <a:lnTo>
                  <a:pt x="2453" y="1079"/>
                </a:lnTo>
                <a:lnTo>
                  <a:pt x="2453" y="1079"/>
                </a:lnTo>
                <a:lnTo>
                  <a:pt x="2460" y="1079"/>
                </a:lnTo>
                <a:lnTo>
                  <a:pt x="2460" y="1079"/>
                </a:lnTo>
                <a:lnTo>
                  <a:pt x="2460" y="1073"/>
                </a:lnTo>
                <a:lnTo>
                  <a:pt x="2460" y="1066"/>
                </a:lnTo>
                <a:lnTo>
                  <a:pt x="2460" y="1073"/>
                </a:lnTo>
                <a:lnTo>
                  <a:pt x="2460" y="1066"/>
                </a:lnTo>
                <a:lnTo>
                  <a:pt x="2460" y="1073"/>
                </a:lnTo>
                <a:lnTo>
                  <a:pt x="2460" y="1066"/>
                </a:lnTo>
                <a:lnTo>
                  <a:pt x="2460" y="1073"/>
                </a:lnTo>
                <a:lnTo>
                  <a:pt x="2467" y="1073"/>
                </a:lnTo>
                <a:lnTo>
                  <a:pt x="2467" y="1079"/>
                </a:lnTo>
                <a:lnTo>
                  <a:pt x="2467" y="1079"/>
                </a:lnTo>
                <a:lnTo>
                  <a:pt x="2467" y="1086"/>
                </a:lnTo>
                <a:lnTo>
                  <a:pt x="2467" y="1079"/>
                </a:lnTo>
                <a:lnTo>
                  <a:pt x="2467" y="1086"/>
                </a:lnTo>
                <a:lnTo>
                  <a:pt x="2473" y="1086"/>
                </a:lnTo>
                <a:lnTo>
                  <a:pt x="2473" y="1079"/>
                </a:lnTo>
                <a:lnTo>
                  <a:pt x="2473" y="1086"/>
                </a:lnTo>
                <a:lnTo>
                  <a:pt x="2473" y="1079"/>
                </a:lnTo>
                <a:lnTo>
                  <a:pt x="2480" y="1086"/>
                </a:lnTo>
                <a:lnTo>
                  <a:pt x="2480" y="1079"/>
                </a:lnTo>
                <a:lnTo>
                  <a:pt x="2480" y="1086"/>
                </a:lnTo>
                <a:lnTo>
                  <a:pt x="2480" y="1079"/>
                </a:lnTo>
                <a:lnTo>
                  <a:pt x="2480" y="1079"/>
                </a:lnTo>
                <a:lnTo>
                  <a:pt x="2480" y="1073"/>
                </a:lnTo>
                <a:lnTo>
                  <a:pt x="2480" y="1040"/>
                </a:lnTo>
                <a:lnTo>
                  <a:pt x="2480" y="1034"/>
                </a:lnTo>
                <a:lnTo>
                  <a:pt x="2480" y="942"/>
                </a:lnTo>
                <a:lnTo>
                  <a:pt x="2480" y="896"/>
                </a:lnTo>
                <a:lnTo>
                  <a:pt x="2480" y="955"/>
                </a:lnTo>
                <a:lnTo>
                  <a:pt x="2480" y="1001"/>
                </a:lnTo>
                <a:lnTo>
                  <a:pt x="2480" y="909"/>
                </a:lnTo>
                <a:lnTo>
                  <a:pt x="2480" y="837"/>
                </a:lnTo>
                <a:lnTo>
                  <a:pt x="2480" y="602"/>
                </a:lnTo>
                <a:lnTo>
                  <a:pt x="2486" y="589"/>
                </a:lnTo>
                <a:lnTo>
                  <a:pt x="2486" y="935"/>
                </a:lnTo>
                <a:lnTo>
                  <a:pt x="2486" y="981"/>
                </a:lnTo>
                <a:lnTo>
                  <a:pt x="2486" y="883"/>
                </a:lnTo>
                <a:lnTo>
                  <a:pt x="2486" y="739"/>
                </a:lnTo>
                <a:lnTo>
                  <a:pt x="2486" y="863"/>
                </a:lnTo>
                <a:lnTo>
                  <a:pt x="2486" y="935"/>
                </a:lnTo>
                <a:lnTo>
                  <a:pt x="2486" y="1047"/>
                </a:lnTo>
                <a:lnTo>
                  <a:pt x="2486" y="1027"/>
                </a:lnTo>
                <a:lnTo>
                  <a:pt x="2486" y="981"/>
                </a:lnTo>
                <a:lnTo>
                  <a:pt x="2486" y="994"/>
                </a:lnTo>
                <a:lnTo>
                  <a:pt x="2486" y="1073"/>
                </a:lnTo>
                <a:lnTo>
                  <a:pt x="2493" y="1079"/>
                </a:lnTo>
                <a:lnTo>
                  <a:pt x="2493" y="1079"/>
                </a:lnTo>
                <a:lnTo>
                  <a:pt x="2493" y="1079"/>
                </a:lnTo>
                <a:lnTo>
                  <a:pt x="2493" y="1079"/>
                </a:lnTo>
                <a:lnTo>
                  <a:pt x="2493" y="1086"/>
                </a:lnTo>
                <a:lnTo>
                  <a:pt x="2493" y="1079"/>
                </a:lnTo>
                <a:lnTo>
                  <a:pt x="2493" y="1086"/>
                </a:lnTo>
                <a:lnTo>
                  <a:pt x="2499" y="1086"/>
                </a:lnTo>
                <a:lnTo>
                  <a:pt x="2499" y="1079"/>
                </a:lnTo>
                <a:lnTo>
                  <a:pt x="2499" y="1086"/>
                </a:lnTo>
                <a:lnTo>
                  <a:pt x="2499" y="1079"/>
                </a:lnTo>
                <a:lnTo>
                  <a:pt x="2506" y="1079"/>
                </a:lnTo>
                <a:lnTo>
                  <a:pt x="2506" y="1079"/>
                </a:lnTo>
                <a:lnTo>
                  <a:pt x="2506" y="1079"/>
                </a:lnTo>
                <a:lnTo>
                  <a:pt x="2506" y="1079"/>
                </a:lnTo>
                <a:lnTo>
                  <a:pt x="2506" y="1079"/>
                </a:lnTo>
                <a:lnTo>
                  <a:pt x="2506" y="1079"/>
                </a:lnTo>
                <a:lnTo>
                  <a:pt x="2506" y="1079"/>
                </a:lnTo>
                <a:lnTo>
                  <a:pt x="2512" y="1079"/>
                </a:lnTo>
                <a:lnTo>
                  <a:pt x="2512" y="1079"/>
                </a:lnTo>
                <a:lnTo>
                  <a:pt x="2512" y="1047"/>
                </a:lnTo>
                <a:lnTo>
                  <a:pt x="2512" y="1027"/>
                </a:lnTo>
                <a:lnTo>
                  <a:pt x="2512" y="896"/>
                </a:lnTo>
                <a:lnTo>
                  <a:pt x="2512" y="890"/>
                </a:lnTo>
                <a:lnTo>
                  <a:pt x="2512" y="922"/>
                </a:lnTo>
                <a:lnTo>
                  <a:pt x="2512" y="870"/>
                </a:lnTo>
                <a:lnTo>
                  <a:pt x="2512" y="765"/>
                </a:lnTo>
                <a:lnTo>
                  <a:pt x="2512" y="719"/>
                </a:lnTo>
                <a:lnTo>
                  <a:pt x="2512" y="850"/>
                </a:lnTo>
                <a:lnTo>
                  <a:pt x="2519" y="883"/>
                </a:lnTo>
                <a:lnTo>
                  <a:pt x="2519" y="785"/>
                </a:lnTo>
                <a:lnTo>
                  <a:pt x="2519" y="693"/>
                </a:lnTo>
                <a:lnTo>
                  <a:pt x="2519" y="562"/>
                </a:lnTo>
                <a:lnTo>
                  <a:pt x="2519" y="700"/>
                </a:lnTo>
                <a:lnTo>
                  <a:pt x="2519" y="955"/>
                </a:lnTo>
                <a:lnTo>
                  <a:pt x="2519" y="935"/>
                </a:lnTo>
                <a:lnTo>
                  <a:pt x="2519" y="791"/>
                </a:lnTo>
                <a:lnTo>
                  <a:pt x="2519" y="765"/>
                </a:lnTo>
                <a:lnTo>
                  <a:pt x="2519" y="988"/>
                </a:lnTo>
                <a:lnTo>
                  <a:pt x="2519" y="1034"/>
                </a:lnTo>
                <a:lnTo>
                  <a:pt x="2519" y="1047"/>
                </a:lnTo>
                <a:lnTo>
                  <a:pt x="2519" y="994"/>
                </a:lnTo>
                <a:lnTo>
                  <a:pt x="2519" y="1014"/>
                </a:lnTo>
                <a:lnTo>
                  <a:pt x="2525" y="1034"/>
                </a:lnTo>
                <a:lnTo>
                  <a:pt x="2525" y="1079"/>
                </a:lnTo>
                <a:lnTo>
                  <a:pt x="2525" y="1079"/>
                </a:lnTo>
                <a:lnTo>
                  <a:pt x="2525" y="1079"/>
                </a:lnTo>
                <a:lnTo>
                  <a:pt x="2525" y="1086"/>
                </a:lnTo>
                <a:lnTo>
                  <a:pt x="2525" y="1086"/>
                </a:lnTo>
                <a:lnTo>
                  <a:pt x="2532" y="1086"/>
                </a:lnTo>
                <a:lnTo>
                  <a:pt x="2539" y="1086"/>
                </a:lnTo>
                <a:lnTo>
                  <a:pt x="2539" y="1079"/>
                </a:lnTo>
                <a:lnTo>
                  <a:pt x="2545" y="1086"/>
                </a:lnTo>
                <a:lnTo>
                  <a:pt x="2545" y="1079"/>
                </a:lnTo>
                <a:lnTo>
                  <a:pt x="2545" y="1086"/>
                </a:lnTo>
                <a:lnTo>
                  <a:pt x="2552" y="1086"/>
                </a:lnTo>
                <a:lnTo>
                  <a:pt x="2552" y="1086"/>
                </a:lnTo>
                <a:lnTo>
                  <a:pt x="2558" y="1086"/>
                </a:lnTo>
                <a:lnTo>
                  <a:pt x="2565" y="1086"/>
                </a:lnTo>
                <a:lnTo>
                  <a:pt x="2565" y="1079"/>
                </a:lnTo>
                <a:lnTo>
                  <a:pt x="2565" y="1086"/>
                </a:lnTo>
                <a:lnTo>
                  <a:pt x="2565" y="1079"/>
                </a:lnTo>
                <a:lnTo>
                  <a:pt x="2565" y="1086"/>
                </a:lnTo>
                <a:lnTo>
                  <a:pt x="2571" y="1086"/>
                </a:lnTo>
                <a:lnTo>
                  <a:pt x="2578" y="1086"/>
                </a:lnTo>
                <a:lnTo>
                  <a:pt x="2578" y="1086"/>
                </a:lnTo>
                <a:lnTo>
                  <a:pt x="2584" y="1086"/>
                </a:lnTo>
                <a:lnTo>
                  <a:pt x="2591" y="1086"/>
                </a:lnTo>
                <a:lnTo>
                  <a:pt x="2597" y="1086"/>
                </a:lnTo>
                <a:lnTo>
                  <a:pt x="2597" y="1086"/>
                </a:lnTo>
                <a:lnTo>
                  <a:pt x="2604" y="1086"/>
                </a:lnTo>
                <a:lnTo>
                  <a:pt x="2610" y="1086"/>
                </a:lnTo>
                <a:lnTo>
                  <a:pt x="2617" y="1086"/>
                </a:lnTo>
              </a:path>
            </a:pathLst>
          </a:custGeom>
          <a:noFill/>
          <a:ln w="16510" cap="flat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56" name="Line 48"/>
          <p:cNvSpPr>
            <a:spLocks noChangeShapeType="1"/>
          </p:cNvSpPr>
          <p:nvPr/>
        </p:nvSpPr>
        <p:spPr bwMode="auto">
          <a:xfrm flipV="1">
            <a:off x="3790950" y="4491038"/>
            <a:ext cx="11113" cy="1724025"/>
          </a:xfrm>
          <a:prstGeom prst="line">
            <a:avLst/>
          </a:prstGeom>
          <a:noFill/>
          <a:ln w="1651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57" name="Line 49"/>
          <p:cNvSpPr>
            <a:spLocks noChangeShapeType="1"/>
          </p:cNvSpPr>
          <p:nvPr/>
        </p:nvSpPr>
        <p:spPr bwMode="auto">
          <a:xfrm flipH="1">
            <a:off x="3729038" y="6215063"/>
            <a:ext cx="61912" cy="1587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58" name="Line 50"/>
          <p:cNvSpPr>
            <a:spLocks noChangeShapeType="1"/>
          </p:cNvSpPr>
          <p:nvPr/>
        </p:nvSpPr>
        <p:spPr bwMode="auto">
          <a:xfrm flipH="1">
            <a:off x="3729038" y="5343525"/>
            <a:ext cx="61912" cy="952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59" name="Line 51"/>
          <p:cNvSpPr>
            <a:spLocks noChangeShapeType="1"/>
          </p:cNvSpPr>
          <p:nvPr/>
        </p:nvSpPr>
        <p:spPr bwMode="auto">
          <a:xfrm flipH="1">
            <a:off x="3729038" y="4491038"/>
            <a:ext cx="61912" cy="1587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60" name="Line 52"/>
          <p:cNvSpPr>
            <a:spLocks noChangeShapeType="1"/>
          </p:cNvSpPr>
          <p:nvPr/>
        </p:nvSpPr>
        <p:spPr bwMode="auto">
          <a:xfrm>
            <a:off x="3790950" y="6215063"/>
            <a:ext cx="4175125" cy="1587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61" name="Freeform 53"/>
          <p:cNvSpPr>
            <a:spLocks/>
          </p:cNvSpPr>
          <p:nvPr/>
        </p:nvSpPr>
        <p:spPr bwMode="auto">
          <a:xfrm>
            <a:off x="3875088" y="4491038"/>
            <a:ext cx="4070350" cy="1724025"/>
          </a:xfrm>
          <a:custGeom>
            <a:avLst/>
            <a:gdLst/>
            <a:ahLst/>
            <a:cxnLst>
              <a:cxn ang="0">
                <a:pos x="52" y="1086"/>
              </a:cxn>
              <a:cxn ang="0">
                <a:pos x="111" y="1086"/>
              </a:cxn>
              <a:cxn ang="0">
                <a:pos x="170" y="1086"/>
              </a:cxn>
              <a:cxn ang="0">
                <a:pos x="222" y="1086"/>
              </a:cxn>
              <a:cxn ang="0">
                <a:pos x="281" y="1086"/>
              </a:cxn>
              <a:cxn ang="0">
                <a:pos x="333" y="1086"/>
              </a:cxn>
              <a:cxn ang="0">
                <a:pos x="392" y="1086"/>
              </a:cxn>
              <a:cxn ang="0">
                <a:pos x="438" y="1086"/>
              </a:cxn>
              <a:cxn ang="0">
                <a:pos x="497" y="1086"/>
              </a:cxn>
              <a:cxn ang="0">
                <a:pos x="556" y="1086"/>
              </a:cxn>
              <a:cxn ang="0">
                <a:pos x="608" y="1086"/>
              </a:cxn>
              <a:cxn ang="0">
                <a:pos x="660" y="1080"/>
              </a:cxn>
              <a:cxn ang="0">
                <a:pos x="667" y="825"/>
              </a:cxn>
              <a:cxn ang="0">
                <a:pos x="674" y="1086"/>
              </a:cxn>
              <a:cxn ang="0">
                <a:pos x="700" y="1073"/>
              </a:cxn>
              <a:cxn ang="0">
                <a:pos x="726" y="1086"/>
              </a:cxn>
              <a:cxn ang="0">
                <a:pos x="772" y="1086"/>
              </a:cxn>
              <a:cxn ang="0">
                <a:pos x="804" y="1086"/>
              </a:cxn>
              <a:cxn ang="0">
                <a:pos x="863" y="1086"/>
              </a:cxn>
              <a:cxn ang="0">
                <a:pos x="896" y="1086"/>
              </a:cxn>
              <a:cxn ang="0">
                <a:pos x="955" y="1086"/>
              </a:cxn>
              <a:cxn ang="0">
                <a:pos x="968" y="1086"/>
              </a:cxn>
              <a:cxn ang="0">
                <a:pos x="1027" y="1086"/>
              </a:cxn>
              <a:cxn ang="0">
                <a:pos x="1086" y="1086"/>
              </a:cxn>
              <a:cxn ang="0">
                <a:pos x="1112" y="1073"/>
              </a:cxn>
              <a:cxn ang="0">
                <a:pos x="1112" y="779"/>
              </a:cxn>
              <a:cxn ang="0">
                <a:pos x="1118" y="1086"/>
              </a:cxn>
              <a:cxn ang="0">
                <a:pos x="1151" y="1080"/>
              </a:cxn>
              <a:cxn ang="0">
                <a:pos x="1190" y="1086"/>
              </a:cxn>
              <a:cxn ang="0">
                <a:pos x="1249" y="1086"/>
              </a:cxn>
              <a:cxn ang="0">
                <a:pos x="1302" y="1086"/>
              </a:cxn>
              <a:cxn ang="0">
                <a:pos x="1360" y="1086"/>
              </a:cxn>
              <a:cxn ang="0">
                <a:pos x="1419" y="1086"/>
              </a:cxn>
              <a:cxn ang="0">
                <a:pos x="1472" y="1086"/>
              </a:cxn>
              <a:cxn ang="0">
                <a:pos x="1531" y="1086"/>
              </a:cxn>
              <a:cxn ang="0">
                <a:pos x="1563" y="1080"/>
              </a:cxn>
              <a:cxn ang="0">
                <a:pos x="1570" y="1086"/>
              </a:cxn>
              <a:cxn ang="0">
                <a:pos x="1602" y="1080"/>
              </a:cxn>
              <a:cxn ang="0">
                <a:pos x="1616" y="1086"/>
              </a:cxn>
              <a:cxn ang="0">
                <a:pos x="1674" y="1086"/>
              </a:cxn>
              <a:cxn ang="0">
                <a:pos x="1733" y="1086"/>
              </a:cxn>
              <a:cxn ang="0">
                <a:pos x="1786" y="1086"/>
              </a:cxn>
              <a:cxn ang="0">
                <a:pos x="1845" y="1086"/>
              </a:cxn>
              <a:cxn ang="0">
                <a:pos x="1903" y="1086"/>
              </a:cxn>
              <a:cxn ang="0">
                <a:pos x="1956" y="1086"/>
              </a:cxn>
              <a:cxn ang="0">
                <a:pos x="2015" y="1086"/>
              </a:cxn>
              <a:cxn ang="0">
                <a:pos x="2074" y="1086"/>
              </a:cxn>
              <a:cxn ang="0">
                <a:pos x="2126" y="1086"/>
              </a:cxn>
              <a:cxn ang="0">
                <a:pos x="2185" y="1086"/>
              </a:cxn>
              <a:cxn ang="0">
                <a:pos x="2244" y="1086"/>
              </a:cxn>
              <a:cxn ang="0">
                <a:pos x="2296" y="1086"/>
              </a:cxn>
              <a:cxn ang="0">
                <a:pos x="2355" y="1086"/>
              </a:cxn>
              <a:cxn ang="0">
                <a:pos x="2414" y="1086"/>
              </a:cxn>
              <a:cxn ang="0">
                <a:pos x="2459" y="1086"/>
              </a:cxn>
              <a:cxn ang="0">
                <a:pos x="2466" y="910"/>
              </a:cxn>
              <a:cxn ang="0">
                <a:pos x="2466" y="1067"/>
              </a:cxn>
              <a:cxn ang="0">
                <a:pos x="2479" y="1086"/>
              </a:cxn>
              <a:cxn ang="0">
                <a:pos x="2538" y="1086"/>
              </a:cxn>
            </a:cxnLst>
            <a:rect l="0" t="0" r="r" b="b"/>
            <a:pathLst>
              <a:path w="2564" h="1086">
                <a:moveTo>
                  <a:pt x="0" y="1086"/>
                </a:moveTo>
                <a:lnTo>
                  <a:pt x="6" y="1086"/>
                </a:lnTo>
                <a:lnTo>
                  <a:pt x="13" y="1086"/>
                </a:lnTo>
                <a:lnTo>
                  <a:pt x="19" y="1086"/>
                </a:lnTo>
                <a:lnTo>
                  <a:pt x="19" y="1086"/>
                </a:lnTo>
                <a:lnTo>
                  <a:pt x="26" y="1086"/>
                </a:lnTo>
                <a:lnTo>
                  <a:pt x="32" y="1086"/>
                </a:lnTo>
                <a:lnTo>
                  <a:pt x="39" y="1086"/>
                </a:lnTo>
                <a:lnTo>
                  <a:pt x="46" y="1086"/>
                </a:lnTo>
                <a:lnTo>
                  <a:pt x="46" y="1086"/>
                </a:lnTo>
                <a:lnTo>
                  <a:pt x="52" y="1086"/>
                </a:lnTo>
                <a:lnTo>
                  <a:pt x="59" y="1086"/>
                </a:lnTo>
                <a:lnTo>
                  <a:pt x="65" y="1086"/>
                </a:lnTo>
                <a:lnTo>
                  <a:pt x="72" y="1086"/>
                </a:lnTo>
                <a:lnTo>
                  <a:pt x="72" y="1086"/>
                </a:lnTo>
                <a:lnTo>
                  <a:pt x="78" y="1086"/>
                </a:lnTo>
                <a:lnTo>
                  <a:pt x="85" y="1086"/>
                </a:lnTo>
                <a:lnTo>
                  <a:pt x="91" y="1086"/>
                </a:lnTo>
                <a:lnTo>
                  <a:pt x="98" y="1086"/>
                </a:lnTo>
                <a:lnTo>
                  <a:pt x="98" y="1086"/>
                </a:lnTo>
                <a:lnTo>
                  <a:pt x="104" y="1086"/>
                </a:lnTo>
                <a:lnTo>
                  <a:pt x="111" y="1086"/>
                </a:lnTo>
                <a:lnTo>
                  <a:pt x="117" y="1086"/>
                </a:lnTo>
                <a:lnTo>
                  <a:pt x="117" y="1086"/>
                </a:lnTo>
                <a:lnTo>
                  <a:pt x="124" y="1086"/>
                </a:lnTo>
                <a:lnTo>
                  <a:pt x="131" y="1086"/>
                </a:lnTo>
                <a:lnTo>
                  <a:pt x="137" y="1086"/>
                </a:lnTo>
                <a:lnTo>
                  <a:pt x="144" y="1086"/>
                </a:lnTo>
                <a:lnTo>
                  <a:pt x="144" y="1086"/>
                </a:lnTo>
                <a:lnTo>
                  <a:pt x="150" y="1086"/>
                </a:lnTo>
                <a:lnTo>
                  <a:pt x="157" y="1086"/>
                </a:lnTo>
                <a:lnTo>
                  <a:pt x="163" y="1086"/>
                </a:lnTo>
                <a:lnTo>
                  <a:pt x="170" y="1086"/>
                </a:lnTo>
                <a:lnTo>
                  <a:pt x="170" y="1086"/>
                </a:lnTo>
                <a:lnTo>
                  <a:pt x="176" y="1086"/>
                </a:lnTo>
                <a:lnTo>
                  <a:pt x="183" y="1086"/>
                </a:lnTo>
                <a:lnTo>
                  <a:pt x="189" y="1086"/>
                </a:lnTo>
                <a:lnTo>
                  <a:pt x="189" y="1086"/>
                </a:lnTo>
                <a:lnTo>
                  <a:pt x="196" y="1086"/>
                </a:lnTo>
                <a:lnTo>
                  <a:pt x="203" y="1086"/>
                </a:lnTo>
                <a:lnTo>
                  <a:pt x="209" y="1086"/>
                </a:lnTo>
                <a:lnTo>
                  <a:pt x="216" y="1086"/>
                </a:lnTo>
                <a:lnTo>
                  <a:pt x="216" y="1086"/>
                </a:lnTo>
                <a:lnTo>
                  <a:pt x="222" y="1086"/>
                </a:lnTo>
                <a:lnTo>
                  <a:pt x="229" y="1086"/>
                </a:lnTo>
                <a:lnTo>
                  <a:pt x="235" y="1086"/>
                </a:lnTo>
                <a:lnTo>
                  <a:pt x="242" y="1086"/>
                </a:lnTo>
                <a:lnTo>
                  <a:pt x="242" y="1086"/>
                </a:lnTo>
                <a:lnTo>
                  <a:pt x="248" y="1086"/>
                </a:lnTo>
                <a:lnTo>
                  <a:pt x="255" y="1086"/>
                </a:lnTo>
                <a:lnTo>
                  <a:pt x="261" y="1086"/>
                </a:lnTo>
                <a:lnTo>
                  <a:pt x="261" y="1086"/>
                </a:lnTo>
                <a:lnTo>
                  <a:pt x="268" y="1086"/>
                </a:lnTo>
                <a:lnTo>
                  <a:pt x="274" y="1086"/>
                </a:lnTo>
                <a:lnTo>
                  <a:pt x="281" y="1086"/>
                </a:lnTo>
                <a:lnTo>
                  <a:pt x="288" y="1086"/>
                </a:lnTo>
                <a:lnTo>
                  <a:pt x="288" y="1086"/>
                </a:lnTo>
                <a:lnTo>
                  <a:pt x="294" y="1086"/>
                </a:lnTo>
                <a:lnTo>
                  <a:pt x="301" y="1086"/>
                </a:lnTo>
                <a:lnTo>
                  <a:pt x="307" y="1086"/>
                </a:lnTo>
                <a:lnTo>
                  <a:pt x="314" y="1086"/>
                </a:lnTo>
                <a:lnTo>
                  <a:pt x="314" y="1086"/>
                </a:lnTo>
                <a:lnTo>
                  <a:pt x="320" y="1086"/>
                </a:lnTo>
                <a:lnTo>
                  <a:pt x="327" y="1086"/>
                </a:lnTo>
                <a:lnTo>
                  <a:pt x="333" y="1086"/>
                </a:lnTo>
                <a:lnTo>
                  <a:pt x="333" y="1086"/>
                </a:lnTo>
                <a:lnTo>
                  <a:pt x="340" y="1086"/>
                </a:lnTo>
                <a:lnTo>
                  <a:pt x="346" y="1086"/>
                </a:lnTo>
                <a:lnTo>
                  <a:pt x="353" y="1086"/>
                </a:lnTo>
                <a:lnTo>
                  <a:pt x="360" y="1086"/>
                </a:lnTo>
                <a:lnTo>
                  <a:pt x="360" y="1086"/>
                </a:lnTo>
                <a:lnTo>
                  <a:pt x="366" y="1086"/>
                </a:lnTo>
                <a:lnTo>
                  <a:pt x="373" y="1086"/>
                </a:lnTo>
                <a:lnTo>
                  <a:pt x="379" y="1086"/>
                </a:lnTo>
                <a:lnTo>
                  <a:pt x="386" y="1086"/>
                </a:lnTo>
                <a:lnTo>
                  <a:pt x="386" y="1086"/>
                </a:lnTo>
                <a:lnTo>
                  <a:pt x="392" y="1086"/>
                </a:lnTo>
                <a:lnTo>
                  <a:pt x="399" y="1086"/>
                </a:lnTo>
                <a:lnTo>
                  <a:pt x="405" y="1086"/>
                </a:lnTo>
                <a:lnTo>
                  <a:pt x="412" y="1086"/>
                </a:lnTo>
                <a:lnTo>
                  <a:pt x="412" y="1080"/>
                </a:lnTo>
                <a:lnTo>
                  <a:pt x="412" y="1086"/>
                </a:lnTo>
                <a:lnTo>
                  <a:pt x="412" y="1086"/>
                </a:lnTo>
                <a:lnTo>
                  <a:pt x="418" y="1086"/>
                </a:lnTo>
                <a:lnTo>
                  <a:pt x="425" y="1086"/>
                </a:lnTo>
                <a:lnTo>
                  <a:pt x="431" y="1086"/>
                </a:lnTo>
                <a:lnTo>
                  <a:pt x="431" y="1086"/>
                </a:lnTo>
                <a:lnTo>
                  <a:pt x="438" y="1086"/>
                </a:lnTo>
                <a:lnTo>
                  <a:pt x="445" y="1086"/>
                </a:lnTo>
                <a:lnTo>
                  <a:pt x="451" y="1086"/>
                </a:lnTo>
                <a:lnTo>
                  <a:pt x="458" y="1086"/>
                </a:lnTo>
                <a:lnTo>
                  <a:pt x="458" y="1086"/>
                </a:lnTo>
                <a:lnTo>
                  <a:pt x="464" y="1086"/>
                </a:lnTo>
                <a:lnTo>
                  <a:pt x="471" y="1086"/>
                </a:lnTo>
                <a:lnTo>
                  <a:pt x="477" y="1086"/>
                </a:lnTo>
                <a:lnTo>
                  <a:pt x="484" y="1086"/>
                </a:lnTo>
                <a:lnTo>
                  <a:pt x="484" y="1086"/>
                </a:lnTo>
                <a:lnTo>
                  <a:pt x="490" y="1086"/>
                </a:lnTo>
                <a:lnTo>
                  <a:pt x="497" y="1086"/>
                </a:lnTo>
                <a:lnTo>
                  <a:pt x="503" y="1086"/>
                </a:lnTo>
                <a:lnTo>
                  <a:pt x="503" y="1086"/>
                </a:lnTo>
                <a:lnTo>
                  <a:pt x="510" y="1086"/>
                </a:lnTo>
                <a:lnTo>
                  <a:pt x="517" y="1086"/>
                </a:lnTo>
                <a:lnTo>
                  <a:pt x="523" y="1086"/>
                </a:lnTo>
                <a:lnTo>
                  <a:pt x="530" y="1086"/>
                </a:lnTo>
                <a:lnTo>
                  <a:pt x="530" y="1086"/>
                </a:lnTo>
                <a:lnTo>
                  <a:pt x="536" y="1086"/>
                </a:lnTo>
                <a:lnTo>
                  <a:pt x="543" y="1086"/>
                </a:lnTo>
                <a:lnTo>
                  <a:pt x="549" y="1086"/>
                </a:lnTo>
                <a:lnTo>
                  <a:pt x="556" y="1086"/>
                </a:lnTo>
                <a:lnTo>
                  <a:pt x="556" y="1086"/>
                </a:lnTo>
                <a:lnTo>
                  <a:pt x="562" y="1086"/>
                </a:lnTo>
                <a:lnTo>
                  <a:pt x="569" y="1086"/>
                </a:lnTo>
                <a:lnTo>
                  <a:pt x="575" y="1086"/>
                </a:lnTo>
                <a:lnTo>
                  <a:pt x="575" y="1086"/>
                </a:lnTo>
                <a:lnTo>
                  <a:pt x="582" y="1086"/>
                </a:lnTo>
                <a:lnTo>
                  <a:pt x="588" y="1086"/>
                </a:lnTo>
                <a:lnTo>
                  <a:pt x="595" y="1086"/>
                </a:lnTo>
                <a:lnTo>
                  <a:pt x="602" y="1086"/>
                </a:lnTo>
                <a:lnTo>
                  <a:pt x="602" y="1086"/>
                </a:lnTo>
                <a:lnTo>
                  <a:pt x="608" y="1086"/>
                </a:lnTo>
                <a:lnTo>
                  <a:pt x="615" y="1086"/>
                </a:lnTo>
                <a:lnTo>
                  <a:pt x="621" y="1086"/>
                </a:lnTo>
                <a:lnTo>
                  <a:pt x="628" y="1086"/>
                </a:lnTo>
                <a:lnTo>
                  <a:pt x="628" y="1086"/>
                </a:lnTo>
                <a:lnTo>
                  <a:pt x="634" y="1086"/>
                </a:lnTo>
                <a:lnTo>
                  <a:pt x="641" y="1086"/>
                </a:lnTo>
                <a:lnTo>
                  <a:pt x="647" y="1086"/>
                </a:lnTo>
                <a:lnTo>
                  <a:pt x="654" y="1086"/>
                </a:lnTo>
                <a:lnTo>
                  <a:pt x="654" y="1086"/>
                </a:lnTo>
                <a:lnTo>
                  <a:pt x="660" y="1086"/>
                </a:lnTo>
                <a:lnTo>
                  <a:pt x="660" y="1080"/>
                </a:lnTo>
                <a:lnTo>
                  <a:pt x="660" y="1073"/>
                </a:lnTo>
                <a:lnTo>
                  <a:pt x="660" y="1060"/>
                </a:lnTo>
                <a:lnTo>
                  <a:pt x="660" y="956"/>
                </a:lnTo>
                <a:lnTo>
                  <a:pt x="660" y="916"/>
                </a:lnTo>
                <a:lnTo>
                  <a:pt x="660" y="942"/>
                </a:lnTo>
                <a:lnTo>
                  <a:pt x="660" y="995"/>
                </a:lnTo>
                <a:lnTo>
                  <a:pt x="660" y="857"/>
                </a:lnTo>
                <a:lnTo>
                  <a:pt x="667" y="759"/>
                </a:lnTo>
                <a:lnTo>
                  <a:pt x="667" y="687"/>
                </a:lnTo>
                <a:lnTo>
                  <a:pt x="667" y="713"/>
                </a:lnTo>
                <a:lnTo>
                  <a:pt x="667" y="825"/>
                </a:lnTo>
                <a:lnTo>
                  <a:pt x="667" y="844"/>
                </a:lnTo>
                <a:lnTo>
                  <a:pt x="667" y="831"/>
                </a:lnTo>
                <a:lnTo>
                  <a:pt x="667" y="956"/>
                </a:lnTo>
                <a:lnTo>
                  <a:pt x="667" y="988"/>
                </a:lnTo>
                <a:lnTo>
                  <a:pt x="667" y="1028"/>
                </a:lnTo>
                <a:lnTo>
                  <a:pt x="667" y="1041"/>
                </a:lnTo>
                <a:lnTo>
                  <a:pt x="667" y="1047"/>
                </a:lnTo>
                <a:lnTo>
                  <a:pt x="667" y="1067"/>
                </a:lnTo>
                <a:lnTo>
                  <a:pt x="667" y="1080"/>
                </a:lnTo>
                <a:lnTo>
                  <a:pt x="674" y="1080"/>
                </a:lnTo>
                <a:lnTo>
                  <a:pt x="674" y="1086"/>
                </a:lnTo>
                <a:lnTo>
                  <a:pt x="674" y="1086"/>
                </a:lnTo>
                <a:lnTo>
                  <a:pt x="680" y="1086"/>
                </a:lnTo>
                <a:lnTo>
                  <a:pt x="687" y="1086"/>
                </a:lnTo>
                <a:lnTo>
                  <a:pt x="693" y="1086"/>
                </a:lnTo>
                <a:lnTo>
                  <a:pt x="693" y="1080"/>
                </a:lnTo>
                <a:lnTo>
                  <a:pt x="693" y="1073"/>
                </a:lnTo>
                <a:lnTo>
                  <a:pt x="693" y="1073"/>
                </a:lnTo>
                <a:lnTo>
                  <a:pt x="693" y="1067"/>
                </a:lnTo>
                <a:lnTo>
                  <a:pt x="693" y="1073"/>
                </a:lnTo>
                <a:lnTo>
                  <a:pt x="700" y="1073"/>
                </a:lnTo>
                <a:lnTo>
                  <a:pt x="700" y="1073"/>
                </a:lnTo>
                <a:lnTo>
                  <a:pt x="700" y="1073"/>
                </a:lnTo>
                <a:lnTo>
                  <a:pt x="700" y="1067"/>
                </a:lnTo>
                <a:lnTo>
                  <a:pt x="700" y="1073"/>
                </a:lnTo>
                <a:lnTo>
                  <a:pt x="700" y="1073"/>
                </a:lnTo>
                <a:lnTo>
                  <a:pt x="700" y="1080"/>
                </a:lnTo>
                <a:lnTo>
                  <a:pt x="700" y="1080"/>
                </a:lnTo>
                <a:lnTo>
                  <a:pt x="700" y="1086"/>
                </a:lnTo>
                <a:lnTo>
                  <a:pt x="706" y="1086"/>
                </a:lnTo>
                <a:lnTo>
                  <a:pt x="713" y="1086"/>
                </a:lnTo>
                <a:lnTo>
                  <a:pt x="719" y="1086"/>
                </a:lnTo>
                <a:lnTo>
                  <a:pt x="726" y="1086"/>
                </a:lnTo>
                <a:lnTo>
                  <a:pt x="726" y="1086"/>
                </a:lnTo>
                <a:lnTo>
                  <a:pt x="732" y="1086"/>
                </a:lnTo>
                <a:lnTo>
                  <a:pt x="739" y="1086"/>
                </a:lnTo>
                <a:lnTo>
                  <a:pt x="745" y="1086"/>
                </a:lnTo>
                <a:lnTo>
                  <a:pt x="745" y="1086"/>
                </a:lnTo>
                <a:lnTo>
                  <a:pt x="752" y="1086"/>
                </a:lnTo>
                <a:lnTo>
                  <a:pt x="759" y="1086"/>
                </a:lnTo>
                <a:lnTo>
                  <a:pt x="765" y="1086"/>
                </a:lnTo>
                <a:lnTo>
                  <a:pt x="772" y="1086"/>
                </a:lnTo>
                <a:lnTo>
                  <a:pt x="772" y="1080"/>
                </a:lnTo>
                <a:lnTo>
                  <a:pt x="772" y="1086"/>
                </a:lnTo>
                <a:lnTo>
                  <a:pt x="772" y="1080"/>
                </a:lnTo>
                <a:lnTo>
                  <a:pt x="772" y="1080"/>
                </a:lnTo>
                <a:lnTo>
                  <a:pt x="772" y="1086"/>
                </a:lnTo>
                <a:lnTo>
                  <a:pt x="772" y="1080"/>
                </a:lnTo>
                <a:lnTo>
                  <a:pt x="772" y="1086"/>
                </a:lnTo>
                <a:lnTo>
                  <a:pt x="778" y="1086"/>
                </a:lnTo>
                <a:lnTo>
                  <a:pt x="785" y="1086"/>
                </a:lnTo>
                <a:lnTo>
                  <a:pt x="791" y="1086"/>
                </a:lnTo>
                <a:lnTo>
                  <a:pt x="798" y="1086"/>
                </a:lnTo>
                <a:lnTo>
                  <a:pt x="798" y="1086"/>
                </a:lnTo>
                <a:lnTo>
                  <a:pt x="804" y="1086"/>
                </a:lnTo>
                <a:lnTo>
                  <a:pt x="811" y="1086"/>
                </a:lnTo>
                <a:lnTo>
                  <a:pt x="817" y="1086"/>
                </a:lnTo>
                <a:lnTo>
                  <a:pt x="817" y="1086"/>
                </a:lnTo>
                <a:lnTo>
                  <a:pt x="824" y="1086"/>
                </a:lnTo>
                <a:lnTo>
                  <a:pt x="831" y="1086"/>
                </a:lnTo>
                <a:lnTo>
                  <a:pt x="837" y="1086"/>
                </a:lnTo>
                <a:lnTo>
                  <a:pt x="844" y="1086"/>
                </a:lnTo>
                <a:lnTo>
                  <a:pt x="844" y="1086"/>
                </a:lnTo>
                <a:lnTo>
                  <a:pt x="850" y="1086"/>
                </a:lnTo>
                <a:lnTo>
                  <a:pt x="857" y="1086"/>
                </a:lnTo>
                <a:lnTo>
                  <a:pt x="863" y="1086"/>
                </a:lnTo>
                <a:lnTo>
                  <a:pt x="870" y="1086"/>
                </a:lnTo>
                <a:lnTo>
                  <a:pt x="870" y="1086"/>
                </a:lnTo>
                <a:lnTo>
                  <a:pt x="876" y="1086"/>
                </a:lnTo>
                <a:lnTo>
                  <a:pt x="883" y="1086"/>
                </a:lnTo>
                <a:lnTo>
                  <a:pt x="889" y="1086"/>
                </a:lnTo>
                <a:lnTo>
                  <a:pt x="889" y="1080"/>
                </a:lnTo>
                <a:lnTo>
                  <a:pt x="889" y="1086"/>
                </a:lnTo>
                <a:lnTo>
                  <a:pt x="889" y="1080"/>
                </a:lnTo>
                <a:lnTo>
                  <a:pt x="889" y="1086"/>
                </a:lnTo>
                <a:lnTo>
                  <a:pt x="896" y="1086"/>
                </a:lnTo>
                <a:lnTo>
                  <a:pt x="896" y="1086"/>
                </a:lnTo>
                <a:lnTo>
                  <a:pt x="903" y="1086"/>
                </a:lnTo>
                <a:lnTo>
                  <a:pt x="909" y="1086"/>
                </a:lnTo>
                <a:lnTo>
                  <a:pt x="916" y="1086"/>
                </a:lnTo>
                <a:lnTo>
                  <a:pt x="916" y="1086"/>
                </a:lnTo>
                <a:lnTo>
                  <a:pt x="922" y="1086"/>
                </a:lnTo>
                <a:lnTo>
                  <a:pt x="929" y="1086"/>
                </a:lnTo>
                <a:lnTo>
                  <a:pt x="935" y="1086"/>
                </a:lnTo>
                <a:lnTo>
                  <a:pt x="942" y="1086"/>
                </a:lnTo>
                <a:lnTo>
                  <a:pt x="942" y="1086"/>
                </a:lnTo>
                <a:lnTo>
                  <a:pt x="948" y="1086"/>
                </a:lnTo>
                <a:lnTo>
                  <a:pt x="955" y="1086"/>
                </a:lnTo>
                <a:lnTo>
                  <a:pt x="961" y="1086"/>
                </a:lnTo>
                <a:lnTo>
                  <a:pt x="961" y="1080"/>
                </a:lnTo>
                <a:lnTo>
                  <a:pt x="961" y="1073"/>
                </a:lnTo>
                <a:lnTo>
                  <a:pt x="968" y="1073"/>
                </a:lnTo>
                <a:lnTo>
                  <a:pt x="968" y="1073"/>
                </a:lnTo>
                <a:lnTo>
                  <a:pt x="968" y="1073"/>
                </a:lnTo>
                <a:lnTo>
                  <a:pt x="968" y="1073"/>
                </a:lnTo>
                <a:lnTo>
                  <a:pt x="968" y="1073"/>
                </a:lnTo>
                <a:lnTo>
                  <a:pt x="968" y="1073"/>
                </a:lnTo>
                <a:lnTo>
                  <a:pt x="968" y="1080"/>
                </a:lnTo>
                <a:lnTo>
                  <a:pt x="968" y="1086"/>
                </a:lnTo>
                <a:lnTo>
                  <a:pt x="974" y="1086"/>
                </a:lnTo>
                <a:lnTo>
                  <a:pt x="981" y="1086"/>
                </a:lnTo>
                <a:lnTo>
                  <a:pt x="988" y="1086"/>
                </a:lnTo>
                <a:lnTo>
                  <a:pt x="988" y="1086"/>
                </a:lnTo>
                <a:lnTo>
                  <a:pt x="994" y="1086"/>
                </a:lnTo>
                <a:lnTo>
                  <a:pt x="1001" y="1086"/>
                </a:lnTo>
                <a:lnTo>
                  <a:pt x="1007" y="1086"/>
                </a:lnTo>
                <a:lnTo>
                  <a:pt x="1014" y="1086"/>
                </a:lnTo>
                <a:lnTo>
                  <a:pt x="1014" y="1086"/>
                </a:lnTo>
                <a:lnTo>
                  <a:pt x="1020" y="1086"/>
                </a:lnTo>
                <a:lnTo>
                  <a:pt x="1027" y="1086"/>
                </a:lnTo>
                <a:lnTo>
                  <a:pt x="1033" y="1086"/>
                </a:lnTo>
                <a:lnTo>
                  <a:pt x="1040" y="1086"/>
                </a:lnTo>
                <a:lnTo>
                  <a:pt x="1040" y="1086"/>
                </a:lnTo>
                <a:lnTo>
                  <a:pt x="1046" y="1086"/>
                </a:lnTo>
                <a:lnTo>
                  <a:pt x="1053" y="1086"/>
                </a:lnTo>
                <a:lnTo>
                  <a:pt x="1060" y="1086"/>
                </a:lnTo>
                <a:lnTo>
                  <a:pt x="1060" y="1086"/>
                </a:lnTo>
                <a:lnTo>
                  <a:pt x="1066" y="1086"/>
                </a:lnTo>
                <a:lnTo>
                  <a:pt x="1073" y="1086"/>
                </a:lnTo>
                <a:lnTo>
                  <a:pt x="1079" y="1086"/>
                </a:lnTo>
                <a:lnTo>
                  <a:pt x="1086" y="1086"/>
                </a:lnTo>
                <a:lnTo>
                  <a:pt x="1086" y="1086"/>
                </a:lnTo>
                <a:lnTo>
                  <a:pt x="1092" y="1086"/>
                </a:lnTo>
                <a:lnTo>
                  <a:pt x="1099" y="1086"/>
                </a:lnTo>
                <a:lnTo>
                  <a:pt x="1099" y="1080"/>
                </a:lnTo>
                <a:lnTo>
                  <a:pt x="1099" y="1086"/>
                </a:lnTo>
                <a:lnTo>
                  <a:pt x="1099" y="1080"/>
                </a:lnTo>
                <a:lnTo>
                  <a:pt x="1099" y="1086"/>
                </a:lnTo>
                <a:lnTo>
                  <a:pt x="1105" y="1086"/>
                </a:lnTo>
                <a:lnTo>
                  <a:pt x="1112" y="1086"/>
                </a:lnTo>
                <a:lnTo>
                  <a:pt x="1112" y="1080"/>
                </a:lnTo>
                <a:lnTo>
                  <a:pt x="1112" y="1073"/>
                </a:lnTo>
                <a:lnTo>
                  <a:pt x="1112" y="1067"/>
                </a:lnTo>
                <a:lnTo>
                  <a:pt x="1112" y="1073"/>
                </a:lnTo>
                <a:lnTo>
                  <a:pt x="1112" y="1060"/>
                </a:lnTo>
                <a:lnTo>
                  <a:pt x="1112" y="1047"/>
                </a:lnTo>
                <a:lnTo>
                  <a:pt x="1112" y="249"/>
                </a:lnTo>
                <a:lnTo>
                  <a:pt x="1112" y="0"/>
                </a:lnTo>
                <a:lnTo>
                  <a:pt x="1112" y="511"/>
                </a:lnTo>
                <a:lnTo>
                  <a:pt x="1112" y="321"/>
                </a:lnTo>
                <a:lnTo>
                  <a:pt x="1112" y="694"/>
                </a:lnTo>
                <a:lnTo>
                  <a:pt x="1112" y="583"/>
                </a:lnTo>
                <a:lnTo>
                  <a:pt x="1112" y="779"/>
                </a:lnTo>
                <a:lnTo>
                  <a:pt x="1112" y="897"/>
                </a:lnTo>
                <a:lnTo>
                  <a:pt x="1112" y="838"/>
                </a:lnTo>
                <a:lnTo>
                  <a:pt x="1118" y="890"/>
                </a:lnTo>
                <a:lnTo>
                  <a:pt x="1118" y="1001"/>
                </a:lnTo>
                <a:lnTo>
                  <a:pt x="1118" y="982"/>
                </a:lnTo>
                <a:lnTo>
                  <a:pt x="1118" y="1034"/>
                </a:lnTo>
                <a:lnTo>
                  <a:pt x="1118" y="1028"/>
                </a:lnTo>
                <a:lnTo>
                  <a:pt x="1118" y="1054"/>
                </a:lnTo>
                <a:lnTo>
                  <a:pt x="1118" y="1073"/>
                </a:lnTo>
                <a:lnTo>
                  <a:pt x="1118" y="1080"/>
                </a:lnTo>
                <a:lnTo>
                  <a:pt x="1118" y="1086"/>
                </a:lnTo>
                <a:lnTo>
                  <a:pt x="1125" y="1086"/>
                </a:lnTo>
                <a:lnTo>
                  <a:pt x="1131" y="1086"/>
                </a:lnTo>
                <a:lnTo>
                  <a:pt x="1138" y="1086"/>
                </a:lnTo>
                <a:lnTo>
                  <a:pt x="1138" y="1080"/>
                </a:lnTo>
                <a:lnTo>
                  <a:pt x="1138" y="1086"/>
                </a:lnTo>
                <a:lnTo>
                  <a:pt x="1138" y="1086"/>
                </a:lnTo>
                <a:lnTo>
                  <a:pt x="1145" y="1086"/>
                </a:lnTo>
                <a:lnTo>
                  <a:pt x="1151" y="1086"/>
                </a:lnTo>
                <a:lnTo>
                  <a:pt x="1151" y="1080"/>
                </a:lnTo>
                <a:lnTo>
                  <a:pt x="1151" y="1086"/>
                </a:lnTo>
                <a:lnTo>
                  <a:pt x="1151" y="1080"/>
                </a:lnTo>
                <a:lnTo>
                  <a:pt x="1151" y="1086"/>
                </a:lnTo>
                <a:lnTo>
                  <a:pt x="1151" y="1080"/>
                </a:lnTo>
                <a:lnTo>
                  <a:pt x="1151" y="1086"/>
                </a:lnTo>
                <a:lnTo>
                  <a:pt x="1158" y="1086"/>
                </a:lnTo>
                <a:lnTo>
                  <a:pt x="1158" y="1086"/>
                </a:lnTo>
                <a:lnTo>
                  <a:pt x="1164" y="1086"/>
                </a:lnTo>
                <a:lnTo>
                  <a:pt x="1171" y="1086"/>
                </a:lnTo>
                <a:lnTo>
                  <a:pt x="1177" y="1086"/>
                </a:lnTo>
                <a:lnTo>
                  <a:pt x="1184" y="1086"/>
                </a:lnTo>
                <a:lnTo>
                  <a:pt x="1184" y="1086"/>
                </a:lnTo>
                <a:lnTo>
                  <a:pt x="1190" y="1086"/>
                </a:lnTo>
                <a:lnTo>
                  <a:pt x="1197" y="1086"/>
                </a:lnTo>
                <a:lnTo>
                  <a:pt x="1203" y="1086"/>
                </a:lnTo>
                <a:lnTo>
                  <a:pt x="1210" y="1086"/>
                </a:lnTo>
                <a:lnTo>
                  <a:pt x="1210" y="1086"/>
                </a:lnTo>
                <a:lnTo>
                  <a:pt x="1217" y="1086"/>
                </a:lnTo>
                <a:lnTo>
                  <a:pt x="1223" y="1086"/>
                </a:lnTo>
                <a:lnTo>
                  <a:pt x="1230" y="1086"/>
                </a:lnTo>
                <a:lnTo>
                  <a:pt x="1230" y="1086"/>
                </a:lnTo>
                <a:lnTo>
                  <a:pt x="1236" y="1086"/>
                </a:lnTo>
                <a:lnTo>
                  <a:pt x="1243" y="1086"/>
                </a:lnTo>
                <a:lnTo>
                  <a:pt x="1249" y="1086"/>
                </a:lnTo>
                <a:lnTo>
                  <a:pt x="1256" y="1086"/>
                </a:lnTo>
                <a:lnTo>
                  <a:pt x="1256" y="1086"/>
                </a:lnTo>
                <a:lnTo>
                  <a:pt x="1262" y="1086"/>
                </a:lnTo>
                <a:lnTo>
                  <a:pt x="1269" y="1086"/>
                </a:lnTo>
                <a:lnTo>
                  <a:pt x="1275" y="1086"/>
                </a:lnTo>
                <a:lnTo>
                  <a:pt x="1282" y="1086"/>
                </a:lnTo>
                <a:lnTo>
                  <a:pt x="1282" y="1086"/>
                </a:lnTo>
                <a:lnTo>
                  <a:pt x="1288" y="1086"/>
                </a:lnTo>
                <a:lnTo>
                  <a:pt x="1295" y="1086"/>
                </a:lnTo>
                <a:lnTo>
                  <a:pt x="1302" y="1086"/>
                </a:lnTo>
                <a:lnTo>
                  <a:pt x="1302" y="1086"/>
                </a:lnTo>
                <a:lnTo>
                  <a:pt x="1308" y="1086"/>
                </a:lnTo>
                <a:lnTo>
                  <a:pt x="1315" y="1086"/>
                </a:lnTo>
                <a:lnTo>
                  <a:pt x="1321" y="1086"/>
                </a:lnTo>
                <a:lnTo>
                  <a:pt x="1328" y="1086"/>
                </a:lnTo>
                <a:lnTo>
                  <a:pt x="1328" y="1086"/>
                </a:lnTo>
                <a:lnTo>
                  <a:pt x="1334" y="1086"/>
                </a:lnTo>
                <a:lnTo>
                  <a:pt x="1341" y="1086"/>
                </a:lnTo>
                <a:lnTo>
                  <a:pt x="1347" y="1086"/>
                </a:lnTo>
                <a:lnTo>
                  <a:pt x="1354" y="1086"/>
                </a:lnTo>
                <a:lnTo>
                  <a:pt x="1354" y="1086"/>
                </a:lnTo>
                <a:lnTo>
                  <a:pt x="1360" y="1086"/>
                </a:lnTo>
                <a:lnTo>
                  <a:pt x="1367" y="1086"/>
                </a:lnTo>
                <a:lnTo>
                  <a:pt x="1374" y="1086"/>
                </a:lnTo>
                <a:lnTo>
                  <a:pt x="1380" y="1086"/>
                </a:lnTo>
                <a:lnTo>
                  <a:pt x="1380" y="1086"/>
                </a:lnTo>
                <a:lnTo>
                  <a:pt x="1387" y="1086"/>
                </a:lnTo>
                <a:lnTo>
                  <a:pt x="1393" y="1086"/>
                </a:lnTo>
                <a:lnTo>
                  <a:pt x="1400" y="1086"/>
                </a:lnTo>
                <a:lnTo>
                  <a:pt x="1400" y="1086"/>
                </a:lnTo>
                <a:lnTo>
                  <a:pt x="1406" y="1086"/>
                </a:lnTo>
                <a:lnTo>
                  <a:pt x="1413" y="1086"/>
                </a:lnTo>
                <a:lnTo>
                  <a:pt x="1419" y="1086"/>
                </a:lnTo>
                <a:lnTo>
                  <a:pt x="1426" y="1086"/>
                </a:lnTo>
                <a:lnTo>
                  <a:pt x="1426" y="1086"/>
                </a:lnTo>
                <a:lnTo>
                  <a:pt x="1432" y="1086"/>
                </a:lnTo>
                <a:lnTo>
                  <a:pt x="1439" y="1086"/>
                </a:lnTo>
                <a:lnTo>
                  <a:pt x="1445" y="1086"/>
                </a:lnTo>
                <a:lnTo>
                  <a:pt x="1452" y="1086"/>
                </a:lnTo>
                <a:lnTo>
                  <a:pt x="1452" y="1086"/>
                </a:lnTo>
                <a:lnTo>
                  <a:pt x="1459" y="1086"/>
                </a:lnTo>
                <a:lnTo>
                  <a:pt x="1465" y="1086"/>
                </a:lnTo>
                <a:lnTo>
                  <a:pt x="1472" y="1086"/>
                </a:lnTo>
                <a:lnTo>
                  <a:pt x="1472" y="1086"/>
                </a:lnTo>
                <a:lnTo>
                  <a:pt x="1478" y="1086"/>
                </a:lnTo>
                <a:lnTo>
                  <a:pt x="1485" y="1086"/>
                </a:lnTo>
                <a:lnTo>
                  <a:pt x="1491" y="1086"/>
                </a:lnTo>
                <a:lnTo>
                  <a:pt x="1498" y="1086"/>
                </a:lnTo>
                <a:lnTo>
                  <a:pt x="1498" y="1086"/>
                </a:lnTo>
                <a:lnTo>
                  <a:pt x="1504" y="1086"/>
                </a:lnTo>
                <a:lnTo>
                  <a:pt x="1511" y="1086"/>
                </a:lnTo>
                <a:lnTo>
                  <a:pt x="1517" y="1086"/>
                </a:lnTo>
                <a:lnTo>
                  <a:pt x="1524" y="1086"/>
                </a:lnTo>
                <a:lnTo>
                  <a:pt x="1524" y="1086"/>
                </a:lnTo>
                <a:lnTo>
                  <a:pt x="1531" y="1086"/>
                </a:lnTo>
                <a:lnTo>
                  <a:pt x="1537" y="1086"/>
                </a:lnTo>
                <a:lnTo>
                  <a:pt x="1544" y="1086"/>
                </a:lnTo>
                <a:lnTo>
                  <a:pt x="1544" y="1086"/>
                </a:lnTo>
                <a:lnTo>
                  <a:pt x="1550" y="1086"/>
                </a:lnTo>
                <a:lnTo>
                  <a:pt x="1557" y="1086"/>
                </a:lnTo>
                <a:lnTo>
                  <a:pt x="1557" y="1080"/>
                </a:lnTo>
                <a:lnTo>
                  <a:pt x="1563" y="1080"/>
                </a:lnTo>
                <a:lnTo>
                  <a:pt x="1563" y="1073"/>
                </a:lnTo>
                <a:lnTo>
                  <a:pt x="1563" y="1080"/>
                </a:lnTo>
                <a:lnTo>
                  <a:pt x="1563" y="1073"/>
                </a:lnTo>
                <a:lnTo>
                  <a:pt x="1563" y="1080"/>
                </a:lnTo>
                <a:lnTo>
                  <a:pt x="1563" y="1073"/>
                </a:lnTo>
                <a:lnTo>
                  <a:pt x="1563" y="1073"/>
                </a:lnTo>
                <a:lnTo>
                  <a:pt x="1570" y="1073"/>
                </a:lnTo>
                <a:lnTo>
                  <a:pt x="1570" y="1073"/>
                </a:lnTo>
                <a:lnTo>
                  <a:pt x="1570" y="1073"/>
                </a:lnTo>
                <a:lnTo>
                  <a:pt x="1570" y="1073"/>
                </a:lnTo>
                <a:lnTo>
                  <a:pt x="1570" y="1073"/>
                </a:lnTo>
                <a:lnTo>
                  <a:pt x="1570" y="1073"/>
                </a:lnTo>
                <a:lnTo>
                  <a:pt x="1570" y="1073"/>
                </a:lnTo>
                <a:lnTo>
                  <a:pt x="1570" y="1080"/>
                </a:lnTo>
                <a:lnTo>
                  <a:pt x="1570" y="1086"/>
                </a:lnTo>
                <a:lnTo>
                  <a:pt x="1576" y="1086"/>
                </a:lnTo>
                <a:lnTo>
                  <a:pt x="1583" y="1086"/>
                </a:lnTo>
                <a:lnTo>
                  <a:pt x="1589" y="1086"/>
                </a:lnTo>
                <a:lnTo>
                  <a:pt x="1596" y="1086"/>
                </a:lnTo>
                <a:lnTo>
                  <a:pt x="1596" y="1086"/>
                </a:lnTo>
                <a:lnTo>
                  <a:pt x="1596" y="1080"/>
                </a:lnTo>
                <a:lnTo>
                  <a:pt x="1596" y="1086"/>
                </a:lnTo>
                <a:lnTo>
                  <a:pt x="1602" y="1086"/>
                </a:lnTo>
                <a:lnTo>
                  <a:pt x="1602" y="1080"/>
                </a:lnTo>
                <a:lnTo>
                  <a:pt x="1602" y="1086"/>
                </a:lnTo>
                <a:lnTo>
                  <a:pt x="1602" y="1080"/>
                </a:lnTo>
                <a:lnTo>
                  <a:pt x="1602" y="1073"/>
                </a:lnTo>
                <a:lnTo>
                  <a:pt x="1609" y="1067"/>
                </a:lnTo>
                <a:lnTo>
                  <a:pt x="1609" y="1073"/>
                </a:lnTo>
                <a:lnTo>
                  <a:pt x="1609" y="1080"/>
                </a:lnTo>
                <a:lnTo>
                  <a:pt x="1609" y="1073"/>
                </a:lnTo>
                <a:lnTo>
                  <a:pt x="1609" y="1080"/>
                </a:lnTo>
                <a:lnTo>
                  <a:pt x="1609" y="1086"/>
                </a:lnTo>
                <a:lnTo>
                  <a:pt x="1609" y="1080"/>
                </a:lnTo>
                <a:lnTo>
                  <a:pt x="1609" y="1086"/>
                </a:lnTo>
                <a:lnTo>
                  <a:pt x="1616" y="1086"/>
                </a:lnTo>
                <a:lnTo>
                  <a:pt x="1616" y="1086"/>
                </a:lnTo>
                <a:lnTo>
                  <a:pt x="1622" y="1086"/>
                </a:lnTo>
                <a:lnTo>
                  <a:pt x="1629" y="1086"/>
                </a:lnTo>
                <a:lnTo>
                  <a:pt x="1635" y="1086"/>
                </a:lnTo>
                <a:lnTo>
                  <a:pt x="1642" y="1086"/>
                </a:lnTo>
                <a:lnTo>
                  <a:pt x="1642" y="1086"/>
                </a:lnTo>
                <a:lnTo>
                  <a:pt x="1648" y="1086"/>
                </a:lnTo>
                <a:lnTo>
                  <a:pt x="1655" y="1086"/>
                </a:lnTo>
                <a:lnTo>
                  <a:pt x="1661" y="1086"/>
                </a:lnTo>
                <a:lnTo>
                  <a:pt x="1668" y="1086"/>
                </a:lnTo>
                <a:lnTo>
                  <a:pt x="1668" y="1086"/>
                </a:lnTo>
                <a:lnTo>
                  <a:pt x="1674" y="1086"/>
                </a:lnTo>
                <a:lnTo>
                  <a:pt x="1681" y="1086"/>
                </a:lnTo>
                <a:lnTo>
                  <a:pt x="1688" y="1086"/>
                </a:lnTo>
                <a:lnTo>
                  <a:pt x="1694" y="1086"/>
                </a:lnTo>
                <a:lnTo>
                  <a:pt x="1694" y="1086"/>
                </a:lnTo>
                <a:lnTo>
                  <a:pt x="1701" y="1086"/>
                </a:lnTo>
                <a:lnTo>
                  <a:pt x="1707" y="1086"/>
                </a:lnTo>
                <a:lnTo>
                  <a:pt x="1714" y="1086"/>
                </a:lnTo>
                <a:lnTo>
                  <a:pt x="1714" y="1086"/>
                </a:lnTo>
                <a:lnTo>
                  <a:pt x="1720" y="1086"/>
                </a:lnTo>
                <a:lnTo>
                  <a:pt x="1727" y="1086"/>
                </a:lnTo>
                <a:lnTo>
                  <a:pt x="1733" y="1086"/>
                </a:lnTo>
                <a:lnTo>
                  <a:pt x="1740" y="1086"/>
                </a:lnTo>
                <a:lnTo>
                  <a:pt x="1740" y="1086"/>
                </a:lnTo>
                <a:lnTo>
                  <a:pt x="1746" y="1086"/>
                </a:lnTo>
                <a:lnTo>
                  <a:pt x="1753" y="1086"/>
                </a:lnTo>
                <a:lnTo>
                  <a:pt x="1759" y="1086"/>
                </a:lnTo>
                <a:lnTo>
                  <a:pt x="1766" y="1086"/>
                </a:lnTo>
                <a:lnTo>
                  <a:pt x="1766" y="1086"/>
                </a:lnTo>
                <a:lnTo>
                  <a:pt x="1773" y="1086"/>
                </a:lnTo>
                <a:lnTo>
                  <a:pt x="1779" y="1086"/>
                </a:lnTo>
                <a:lnTo>
                  <a:pt x="1786" y="1086"/>
                </a:lnTo>
                <a:lnTo>
                  <a:pt x="1786" y="1086"/>
                </a:lnTo>
                <a:lnTo>
                  <a:pt x="1792" y="1086"/>
                </a:lnTo>
                <a:lnTo>
                  <a:pt x="1799" y="1086"/>
                </a:lnTo>
                <a:lnTo>
                  <a:pt x="1805" y="1086"/>
                </a:lnTo>
                <a:lnTo>
                  <a:pt x="1812" y="1086"/>
                </a:lnTo>
                <a:lnTo>
                  <a:pt x="1812" y="1086"/>
                </a:lnTo>
                <a:lnTo>
                  <a:pt x="1818" y="1086"/>
                </a:lnTo>
                <a:lnTo>
                  <a:pt x="1825" y="1086"/>
                </a:lnTo>
                <a:lnTo>
                  <a:pt x="1831" y="1086"/>
                </a:lnTo>
                <a:lnTo>
                  <a:pt x="1838" y="1086"/>
                </a:lnTo>
                <a:lnTo>
                  <a:pt x="1838" y="1086"/>
                </a:lnTo>
                <a:lnTo>
                  <a:pt x="1845" y="1086"/>
                </a:lnTo>
                <a:lnTo>
                  <a:pt x="1851" y="1086"/>
                </a:lnTo>
                <a:lnTo>
                  <a:pt x="1858" y="1086"/>
                </a:lnTo>
                <a:lnTo>
                  <a:pt x="1858" y="1086"/>
                </a:lnTo>
                <a:lnTo>
                  <a:pt x="1864" y="1086"/>
                </a:lnTo>
                <a:lnTo>
                  <a:pt x="1871" y="1086"/>
                </a:lnTo>
                <a:lnTo>
                  <a:pt x="1877" y="1086"/>
                </a:lnTo>
                <a:lnTo>
                  <a:pt x="1884" y="1086"/>
                </a:lnTo>
                <a:lnTo>
                  <a:pt x="1884" y="1086"/>
                </a:lnTo>
                <a:lnTo>
                  <a:pt x="1890" y="1086"/>
                </a:lnTo>
                <a:lnTo>
                  <a:pt x="1897" y="1086"/>
                </a:lnTo>
                <a:lnTo>
                  <a:pt x="1903" y="1086"/>
                </a:lnTo>
                <a:lnTo>
                  <a:pt x="1910" y="1086"/>
                </a:lnTo>
                <a:lnTo>
                  <a:pt x="1910" y="1086"/>
                </a:lnTo>
                <a:lnTo>
                  <a:pt x="1917" y="1086"/>
                </a:lnTo>
                <a:lnTo>
                  <a:pt x="1923" y="1086"/>
                </a:lnTo>
                <a:lnTo>
                  <a:pt x="1930" y="1086"/>
                </a:lnTo>
                <a:lnTo>
                  <a:pt x="1936" y="1086"/>
                </a:lnTo>
                <a:lnTo>
                  <a:pt x="1936" y="1086"/>
                </a:lnTo>
                <a:lnTo>
                  <a:pt x="1943" y="1086"/>
                </a:lnTo>
                <a:lnTo>
                  <a:pt x="1949" y="1086"/>
                </a:lnTo>
                <a:lnTo>
                  <a:pt x="1956" y="1086"/>
                </a:lnTo>
                <a:lnTo>
                  <a:pt x="1956" y="1086"/>
                </a:lnTo>
                <a:lnTo>
                  <a:pt x="1962" y="1086"/>
                </a:lnTo>
                <a:lnTo>
                  <a:pt x="1969" y="1086"/>
                </a:lnTo>
                <a:lnTo>
                  <a:pt x="1975" y="1086"/>
                </a:lnTo>
                <a:lnTo>
                  <a:pt x="1982" y="1086"/>
                </a:lnTo>
                <a:lnTo>
                  <a:pt x="1982" y="1086"/>
                </a:lnTo>
                <a:lnTo>
                  <a:pt x="1988" y="1086"/>
                </a:lnTo>
                <a:lnTo>
                  <a:pt x="1995" y="1086"/>
                </a:lnTo>
                <a:lnTo>
                  <a:pt x="2002" y="1086"/>
                </a:lnTo>
                <a:lnTo>
                  <a:pt x="2008" y="1086"/>
                </a:lnTo>
                <a:lnTo>
                  <a:pt x="2008" y="1086"/>
                </a:lnTo>
                <a:lnTo>
                  <a:pt x="2015" y="1086"/>
                </a:lnTo>
                <a:lnTo>
                  <a:pt x="2021" y="1086"/>
                </a:lnTo>
                <a:lnTo>
                  <a:pt x="2028" y="1086"/>
                </a:lnTo>
                <a:lnTo>
                  <a:pt x="2028" y="1086"/>
                </a:lnTo>
                <a:lnTo>
                  <a:pt x="2034" y="1086"/>
                </a:lnTo>
                <a:lnTo>
                  <a:pt x="2041" y="1086"/>
                </a:lnTo>
                <a:lnTo>
                  <a:pt x="2047" y="1086"/>
                </a:lnTo>
                <a:lnTo>
                  <a:pt x="2054" y="1086"/>
                </a:lnTo>
                <a:lnTo>
                  <a:pt x="2054" y="1086"/>
                </a:lnTo>
                <a:lnTo>
                  <a:pt x="2060" y="1086"/>
                </a:lnTo>
                <a:lnTo>
                  <a:pt x="2067" y="1086"/>
                </a:lnTo>
                <a:lnTo>
                  <a:pt x="2074" y="1086"/>
                </a:lnTo>
                <a:lnTo>
                  <a:pt x="2080" y="1086"/>
                </a:lnTo>
                <a:lnTo>
                  <a:pt x="2080" y="1086"/>
                </a:lnTo>
                <a:lnTo>
                  <a:pt x="2087" y="1086"/>
                </a:lnTo>
                <a:lnTo>
                  <a:pt x="2093" y="1086"/>
                </a:lnTo>
                <a:lnTo>
                  <a:pt x="2100" y="1086"/>
                </a:lnTo>
                <a:lnTo>
                  <a:pt x="2100" y="1086"/>
                </a:lnTo>
                <a:lnTo>
                  <a:pt x="2106" y="1086"/>
                </a:lnTo>
                <a:lnTo>
                  <a:pt x="2113" y="1086"/>
                </a:lnTo>
                <a:lnTo>
                  <a:pt x="2119" y="1086"/>
                </a:lnTo>
                <a:lnTo>
                  <a:pt x="2126" y="1086"/>
                </a:lnTo>
                <a:lnTo>
                  <a:pt x="2126" y="1086"/>
                </a:lnTo>
                <a:lnTo>
                  <a:pt x="2132" y="1086"/>
                </a:lnTo>
                <a:lnTo>
                  <a:pt x="2139" y="1086"/>
                </a:lnTo>
                <a:lnTo>
                  <a:pt x="2145" y="1086"/>
                </a:lnTo>
                <a:lnTo>
                  <a:pt x="2152" y="1086"/>
                </a:lnTo>
                <a:lnTo>
                  <a:pt x="2152" y="1086"/>
                </a:lnTo>
                <a:lnTo>
                  <a:pt x="2159" y="1086"/>
                </a:lnTo>
                <a:lnTo>
                  <a:pt x="2165" y="1086"/>
                </a:lnTo>
                <a:lnTo>
                  <a:pt x="2172" y="1086"/>
                </a:lnTo>
                <a:lnTo>
                  <a:pt x="2178" y="1086"/>
                </a:lnTo>
                <a:lnTo>
                  <a:pt x="2178" y="1086"/>
                </a:lnTo>
                <a:lnTo>
                  <a:pt x="2185" y="1086"/>
                </a:lnTo>
                <a:lnTo>
                  <a:pt x="2191" y="1086"/>
                </a:lnTo>
                <a:lnTo>
                  <a:pt x="2198" y="1086"/>
                </a:lnTo>
                <a:lnTo>
                  <a:pt x="2198" y="1086"/>
                </a:lnTo>
                <a:lnTo>
                  <a:pt x="2204" y="1086"/>
                </a:lnTo>
                <a:lnTo>
                  <a:pt x="2211" y="1086"/>
                </a:lnTo>
                <a:lnTo>
                  <a:pt x="2217" y="1086"/>
                </a:lnTo>
                <a:lnTo>
                  <a:pt x="2224" y="1086"/>
                </a:lnTo>
                <a:lnTo>
                  <a:pt x="2224" y="1086"/>
                </a:lnTo>
                <a:lnTo>
                  <a:pt x="2231" y="1086"/>
                </a:lnTo>
                <a:lnTo>
                  <a:pt x="2237" y="1086"/>
                </a:lnTo>
                <a:lnTo>
                  <a:pt x="2244" y="1086"/>
                </a:lnTo>
                <a:lnTo>
                  <a:pt x="2250" y="1086"/>
                </a:lnTo>
                <a:lnTo>
                  <a:pt x="2250" y="1086"/>
                </a:lnTo>
                <a:lnTo>
                  <a:pt x="2257" y="1086"/>
                </a:lnTo>
                <a:lnTo>
                  <a:pt x="2263" y="1086"/>
                </a:lnTo>
                <a:lnTo>
                  <a:pt x="2270" y="1086"/>
                </a:lnTo>
                <a:lnTo>
                  <a:pt x="2270" y="1086"/>
                </a:lnTo>
                <a:lnTo>
                  <a:pt x="2276" y="1086"/>
                </a:lnTo>
                <a:lnTo>
                  <a:pt x="2283" y="1086"/>
                </a:lnTo>
                <a:lnTo>
                  <a:pt x="2289" y="1086"/>
                </a:lnTo>
                <a:lnTo>
                  <a:pt x="2296" y="1086"/>
                </a:lnTo>
                <a:lnTo>
                  <a:pt x="2296" y="1086"/>
                </a:lnTo>
                <a:lnTo>
                  <a:pt x="2302" y="1086"/>
                </a:lnTo>
                <a:lnTo>
                  <a:pt x="2309" y="1086"/>
                </a:lnTo>
                <a:lnTo>
                  <a:pt x="2316" y="1086"/>
                </a:lnTo>
                <a:lnTo>
                  <a:pt x="2322" y="1086"/>
                </a:lnTo>
                <a:lnTo>
                  <a:pt x="2322" y="1086"/>
                </a:lnTo>
                <a:lnTo>
                  <a:pt x="2329" y="1086"/>
                </a:lnTo>
                <a:lnTo>
                  <a:pt x="2335" y="1086"/>
                </a:lnTo>
                <a:lnTo>
                  <a:pt x="2342" y="1086"/>
                </a:lnTo>
                <a:lnTo>
                  <a:pt x="2342" y="1086"/>
                </a:lnTo>
                <a:lnTo>
                  <a:pt x="2348" y="1086"/>
                </a:lnTo>
                <a:lnTo>
                  <a:pt x="2355" y="1086"/>
                </a:lnTo>
                <a:lnTo>
                  <a:pt x="2361" y="1086"/>
                </a:lnTo>
                <a:lnTo>
                  <a:pt x="2368" y="1086"/>
                </a:lnTo>
                <a:lnTo>
                  <a:pt x="2368" y="1086"/>
                </a:lnTo>
                <a:lnTo>
                  <a:pt x="2374" y="1086"/>
                </a:lnTo>
                <a:lnTo>
                  <a:pt x="2381" y="1086"/>
                </a:lnTo>
                <a:lnTo>
                  <a:pt x="2388" y="1086"/>
                </a:lnTo>
                <a:lnTo>
                  <a:pt x="2394" y="1086"/>
                </a:lnTo>
                <a:lnTo>
                  <a:pt x="2394" y="1086"/>
                </a:lnTo>
                <a:lnTo>
                  <a:pt x="2401" y="1086"/>
                </a:lnTo>
                <a:lnTo>
                  <a:pt x="2407" y="1086"/>
                </a:lnTo>
                <a:lnTo>
                  <a:pt x="2414" y="1086"/>
                </a:lnTo>
                <a:lnTo>
                  <a:pt x="2420" y="1086"/>
                </a:lnTo>
                <a:lnTo>
                  <a:pt x="2420" y="1086"/>
                </a:lnTo>
                <a:lnTo>
                  <a:pt x="2427" y="1086"/>
                </a:lnTo>
                <a:lnTo>
                  <a:pt x="2433" y="1086"/>
                </a:lnTo>
                <a:lnTo>
                  <a:pt x="2440" y="1086"/>
                </a:lnTo>
                <a:lnTo>
                  <a:pt x="2440" y="1086"/>
                </a:lnTo>
                <a:lnTo>
                  <a:pt x="2446" y="1086"/>
                </a:lnTo>
                <a:lnTo>
                  <a:pt x="2453" y="1086"/>
                </a:lnTo>
                <a:lnTo>
                  <a:pt x="2459" y="1086"/>
                </a:lnTo>
                <a:lnTo>
                  <a:pt x="2459" y="1080"/>
                </a:lnTo>
                <a:lnTo>
                  <a:pt x="2459" y="1086"/>
                </a:lnTo>
                <a:lnTo>
                  <a:pt x="2459" y="1080"/>
                </a:lnTo>
                <a:lnTo>
                  <a:pt x="2466" y="1080"/>
                </a:lnTo>
                <a:lnTo>
                  <a:pt x="2466" y="1073"/>
                </a:lnTo>
                <a:lnTo>
                  <a:pt x="2466" y="1021"/>
                </a:lnTo>
                <a:lnTo>
                  <a:pt x="2466" y="969"/>
                </a:lnTo>
                <a:lnTo>
                  <a:pt x="2466" y="687"/>
                </a:lnTo>
                <a:lnTo>
                  <a:pt x="2466" y="995"/>
                </a:lnTo>
                <a:lnTo>
                  <a:pt x="2466" y="1014"/>
                </a:lnTo>
                <a:lnTo>
                  <a:pt x="2466" y="903"/>
                </a:lnTo>
                <a:lnTo>
                  <a:pt x="2466" y="805"/>
                </a:lnTo>
                <a:lnTo>
                  <a:pt x="2466" y="910"/>
                </a:lnTo>
                <a:lnTo>
                  <a:pt x="2466" y="975"/>
                </a:lnTo>
                <a:lnTo>
                  <a:pt x="2466" y="1028"/>
                </a:lnTo>
                <a:lnTo>
                  <a:pt x="2466" y="988"/>
                </a:lnTo>
                <a:lnTo>
                  <a:pt x="2466" y="903"/>
                </a:lnTo>
                <a:lnTo>
                  <a:pt x="2466" y="936"/>
                </a:lnTo>
                <a:lnTo>
                  <a:pt x="2466" y="1054"/>
                </a:lnTo>
                <a:lnTo>
                  <a:pt x="2466" y="1008"/>
                </a:lnTo>
                <a:lnTo>
                  <a:pt x="2466" y="1001"/>
                </a:lnTo>
                <a:lnTo>
                  <a:pt x="2466" y="1047"/>
                </a:lnTo>
                <a:lnTo>
                  <a:pt x="2466" y="1073"/>
                </a:lnTo>
                <a:lnTo>
                  <a:pt x="2466" y="1067"/>
                </a:lnTo>
                <a:lnTo>
                  <a:pt x="2466" y="1054"/>
                </a:lnTo>
                <a:lnTo>
                  <a:pt x="2466" y="1047"/>
                </a:lnTo>
                <a:lnTo>
                  <a:pt x="2473" y="1060"/>
                </a:lnTo>
                <a:lnTo>
                  <a:pt x="2473" y="1073"/>
                </a:lnTo>
                <a:lnTo>
                  <a:pt x="2473" y="1073"/>
                </a:lnTo>
                <a:lnTo>
                  <a:pt x="2473" y="1080"/>
                </a:lnTo>
                <a:lnTo>
                  <a:pt x="2473" y="1073"/>
                </a:lnTo>
                <a:lnTo>
                  <a:pt x="2473" y="1080"/>
                </a:lnTo>
                <a:lnTo>
                  <a:pt x="2473" y="1086"/>
                </a:lnTo>
                <a:lnTo>
                  <a:pt x="2479" y="1080"/>
                </a:lnTo>
                <a:lnTo>
                  <a:pt x="2479" y="1086"/>
                </a:lnTo>
                <a:lnTo>
                  <a:pt x="2486" y="1086"/>
                </a:lnTo>
                <a:lnTo>
                  <a:pt x="2492" y="1086"/>
                </a:lnTo>
                <a:lnTo>
                  <a:pt x="2492" y="1086"/>
                </a:lnTo>
                <a:lnTo>
                  <a:pt x="2499" y="1086"/>
                </a:lnTo>
                <a:lnTo>
                  <a:pt x="2505" y="1086"/>
                </a:lnTo>
                <a:lnTo>
                  <a:pt x="2512" y="1086"/>
                </a:lnTo>
                <a:lnTo>
                  <a:pt x="2512" y="1086"/>
                </a:lnTo>
                <a:lnTo>
                  <a:pt x="2518" y="1086"/>
                </a:lnTo>
                <a:lnTo>
                  <a:pt x="2525" y="1086"/>
                </a:lnTo>
                <a:lnTo>
                  <a:pt x="2531" y="1086"/>
                </a:lnTo>
                <a:lnTo>
                  <a:pt x="2538" y="1086"/>
                </a:lnTo>
                <a:lnTo>
                  <a:pt x="2538" y="1086"/>
                </a:lnTo>
                <a:lnTo>
                  <a:pt x="2545" y="1086"/>
                </a:lnTo>
                <a:lnTo>
                  <a:pt x="2551" y="1086"/>
                </a:lnTo>
                <a:lnTo>
                  <a:pt x="2558" y="1086"/>
                </a:lnTo>
                <a:lnTo>
                  <a:pt x="2564" y="1086"/>
                </a:lnTo>
                <a:lnTo>
                  <a:pt x="2564" y="1086"/>
                </a:lnTo>
              </a:path>
            </a:pathLst>
          </a:custGeom>
          <a:noFill/>
          <a:ln w="16510" cap="flat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62" name="Rectangle 54"/>
          <p:cNvSpPr>
            <a:spLocks noChangeArrowheads="1"/>
          </p:cNvSpPr>
          <p:nvPr/>
        </p:nvSpPr>
        <p:spPr bwMode="auto">
          <a:xfrm>
            <a:off x="5443538" y="4367213"/>
            <a:ext cx="290512" cy="11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63" name="Rectangle 55"/>
          <p:cNvSpPr>
            <a:spLocks noChangeArrowheads="1"/>
          </p:cNvSpPr>
          <p:nvPr/>
        </p:nvSpPr>
        <p:spPr bwMode="auto">
          <a:xfrm>
            <a:off x="7551738" y="5446713"/>
            <a:ext cx="352425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64" name="Rectangle 56"/>
          <p:cNvSpPr>
            <a:spLocks noChangeArrowheads="1"/>
          </p:cNvSpPr>
          <p:nvPr/>
        </p:nvSpPr>
        <p:spPr bwMode="auto">
          <a:xfrm>
            <a:off x="4725988" y="5467350"/>
            <a:ext cx="301625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65" name="Rectangle 57"/>
          <p:cNvSpPr>
            <a:spLocks noChangeArrowheads="1"/>
          </p:cNvSpPr>
          <p:nvPr/>
        </p:nvSpPr>
        <p:spPr bwMode="auto">
          <a:xfrm>
            <a:off x="1076325" y="4646613"/>
            <a:ext cx="82073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66" name="Rectangle 58"/>
          <p:cNvSpPr>
            <a:spLocks noChangeArrowheads="1"/>
          </p:cNvSpPr>
          <p:nvPr/>
        </p:nvSpPr>
        <p:spPr bwMode="auto">
          <a:xfrm>
            <a:off x="4652963" y="5156200"/>
            <a:ext cx="447675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67" name="Rectangle 59"/>
          <p:cNvSpPr>
            <a:spLocks noChangeArrowheads="1"/>
          </p:cNvSpPr>
          <p:nvPr/>
        </p:nvSpPr>
        <p:spPr bwMode="auto">
          <a:xfrm>
            <a:off x="4464050" y="1295400"/>
            <a:ext cx="1022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FFFF00"/>
                </a:solidFill>
                <a:latin typeface="Arial" charset="0"/>
              </a:rPr>
              <a:t>+3</a:t>
            </a:r>
          </a:p>
          <a:p>
            <a:pPr eaLnBrk="1" hangingPunct="1"/>
            <a:r>
              <a:rPr lang="en-US" sz="1700">
                <a:solidFill>
                  <a:srgbClr val="FFFF00"/>
                </a:solidFill>
                <a:latin typeface="Arial" charset="0"/>
              </a:rPr>
              <a:t>Precursor</a:t>
            </a:r>
            <a:endParaRPr lang="en-US" sz="1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668" name="Rectangle 60"/>
          <p:cNvSpPr>
            <a:spLocks noChangeArrowheads="1"/>
          </p:cNvSpPr>
          <p:nvPr/>
        </p:nvSpPr>
        <p:spPr bwMode="auto">
          <a:xfrm>
            <a:off x="7499350" y="5135563"/>
            <a:ext cx="4572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69" name="Rectangle 61"/>
          <p:cNvSpPr>
            <a:spLocks noChangeArrowheads="1"/>
          </p:cNvSpPr>
          <p:nvPr/>
        </p:nvSpPr>
        <p:spPr bwMode="auto">
          <a:xfrm>
            <a:off x="7602538" y="5208588"/>
            <a:ext cx="246062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700">
                <a:solidFill>
                  <a:srgbClr val="000000"/>
                </a:solidFill>
                <a:latin typeface="Arial" charset="0"/>
              </a:rPr>
              <a:t>+1</a:t>
            </a:r>
            <a:endParaRPr lang="en-US" sz="1800" b="0">
              <a:latin typeface="Arial" charset="0"/>
            </a:endParaRPr>
          </a:p>
        </p:txBody>
      </p:sp>
      <p:sp>
        <p:nvSpPr>
          <p:cNvPr id="580670" name="Rectangle 62"/>
          <p:cNvSpPr>
            <a:spLocks noChangeArrowheads="1"/>
          </p:cNvSpPr>
          <p:nvPr/>
        </p:nvSpPr>
        <p:spPr bwMode="auto">
          <a:xfrm>
            <a:off x="7602538" y="5208588"/>
            <a:ext cx="246062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700">
                <a:solidFill>
                  <a:srgbClr val="FFFF00"/>
                </a:solidFill>
                <a:latin typeface="Arial" charset="0"/>
              </a:rPr>
              <a:t>+1</a:t>
            </a:r>
            <a:endParaRPr lang="en-US" sz="1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671" name="Rectangle 63"/>
          <p:cNvSpPr>
            <a:spLocks noChangeArrowheads="1"/>
          </p:cNvSpPr>
          <p:nvPr/>
        </p:nvSpPr>
        <p:spPr bwMode="auto">
          <a:xfrm>
            <a:off x="5629275" y="4418013"/>
            <a:ext cx="4572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72" name="Rectangle 64"/>
          <p:cNvSpPr>
            <a:spLocks noChangeArrowheads="1"/>
          </p:cNvSpPr>
          <p:nvPr/>
        </p:nvSpPr>
        <p:spPr bwMode="auto">
          <a:xfrm>
            <a:off x="5734050" y="4491038"/>
            <a:ext cx="246063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700">
                <a:solidFill>
                  <a:srgbClr val="000000"/>
                </a:solidFill>
                <a:latin typeface="Arial" charset="0"/>
              </a:rPr>
              <a:t>+2</a:t>
            </a:r>
            <a:endParaRPr lang="en-US" sz="1800" b="0">
              <a:latin typeface="Arial" charset="0"/>
            </a:endParaRPr>
          </a:p>
        </p:txBody>
      </p:sp>
      <p:sp>
        <p:nvSpPr>
          <p:cNvPr id="580673" name="Rectangle 65"/>
          <p:cNvSpPr>
            <a:spLocks noChangeArrowheads="1"/>
          </p:cNvSpPr>
          <p:nvPr/>
        </p:nvSpPr>
        <p:spPr bwMode="auto">
          <a:xfrm>
            <a:off x="5734050" y="4491038"/>
            <a:ext cx="246063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700">
                <a:solidFill>
                  <a:srgbClr val="FFFF00"/>
                </a:solidFill>
                <a:latin typeface="Arial" charset="0"/>
              </a:rPr>
              <a:t>+2</a:t>
            </a:r>
            <a:endParaRPr lang="en-US" sz="1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674" name="Rectangle 66"/>
          <p:cNvSpPr>
            <a:spLocks noChangeArrowheads="1"/>
          </p:cNvSpPr>
          <p:nvPr/>
        </p:nvSpPr>
        <p:spPr bwMode="auto">
          <a:xfrm>
            <a:off x="4419600" y="5029200"/>
            <a:ext cx="1022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>
                <a:solidFill>
                  <a:srgbClr val="FFFF00"/>
                </a:solidFill>
                <a:latin typeface="Arial" charset="0"/>
              </a:rPr>
              <a:t>+3</a:t>
            </a:r>
          </a:p>
          <a:p>
            <a:pPr eaLnBrk="1" hangingPunct="1"/>
            <a:r>
              <a:rPr lang="en-US" sz="1700">
                <a:solidFill>
                  <a:srgbClr val="FFFF00"/>
                </a:solidFill>
                <a:latin typeface="Arial" charset="0"/>
              </a:rPr>
              <a:t>Precursor</a:t>
            </a:r>
            <a:endParaRPr lang="en-US" sz="1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675" name="Rectangle 67"/>
          <p:cNvSpPr>
            <a:spLocks noChangeArrowheads="1"/>
          </p:cNvSpPr>
          <p:nvPr/>
        </p:nvSpPr>
        <p:spPr bwMode="auto">
          <a:xfrm>
            <a:off x="3597275" y="6172200"/>
            <a:ext cx="841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200">
                <a:solidFill>
                  <a:srgbClr val="FFFF00"/>
                </a:solidFill>
                <a:latin typeface="Arial" charset="0"/>
              </a:rPr>
              <a:t>0</a:t>
            </a:r>
          </a:p>
        </p:txBody>
      </p:sp>
      <p:sp>
        <p:nvSpPr>
          <p:cNvPr id="580676" name="Rectangle 68"/>
          <p:cNvSpPr>
            <a:spLocks noChangeArrowheads="1"/>
          </p:cNvSpPr>
          <p:nvPr/>
        </p:nvSpPr>
        <p:spPr bwMode="auto">
          <a:xfrm>
            <a:off x="3489325" y="5256213"/>
            <a:ext cx="1682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200">
                <a:solidFill>
                  <a:srgbClr val="FFFF00"/>
                </a:solidFill>
                <a:latin typeface="Arial" charset="0"/>
              </a:rPr>
              <a:t>50</a:t>
            </a:r>
          </a:p>
        </p:txBody>
      </p:sp>
      <p:sp>
        <p:nvSpPr>
          <p:cNvPr id="580677" name="Rectangle 69"/>
          <p:cNvSpPr>
            <a:spLocks noChangeArrowheads="1"/>
          </p:cNvSpPr>
          <p:nvPr/>
        </p:nvSpPr>
        <p:spPr bwMode="auto">
          <a:xfrm>
            <a:off x="3429000" y="4419600"/>
            <a:ext cx="2524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200">
                <a:solidFill>
                  <a:srgbClr val="FFFF00"/>
                </a:solidFill>
                <a:latin typeface="Arial" charset="0"/>
              </a:rPr>
              <a:t>100</a:t>
            </a:r>
          </a:p>
        </p:txBody>
      </p:sp>
      <p:sp>
        <p:nvSpPr>
          <p:cNvPr id="580678" name="Line 70"/>
          <p:cNvSpPr>
            <a:spLocks noChangeShapeType="1"/>
          </p:cNvSpPr>
          <p:nvPr/>
        </p:nvSpPr>
        <p:spPr bwMode="auto">
          <a:xfrm>
            <a:off x="3810000" y="6216650"/>
            <a:ext cx="4154488" cy="1588"/>
          </a:xfrm>
          <a:prstGeom prst="line">
            <a:avLst/>
          </a:prstGeom>
          <a:noFill/>
          <a:ln w="1651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79" name="Line 71"/>
          <p:cNvSpPr>
            <a:spLocks noChangeShapeType="1"/>
          </p:cNvSpPr>
          <p:nvPr/>
        </p:nvSpPr>
        <p:spPr bwMode="auto">
          <a:xfrm>
            <a:off x="3810000" y="62166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80" name="Line 72"/>
          <p:cNvSpPr>
            <a:spLocks noChangeShapeType="1"/>
          </p:cNvSpPr>
          <p:nvPr/>
        </p:nvSpPr>
        <p:spPr bwMode="auto">
          <a:xfrm>
            <a:off x="3956050" y="6216650"/>
            <a:ext cx="9525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81" name="Line 73"/>
          <p:cNvSpPr>
            <a:spLocks noChangeShapeType="1"/>
          </p:cNvSpPr>
          <p:nvPr/>
        </p:nvSpPr>
        <p:spPr bwMode="auto">
          <a:xfrm>
            <a:off x="4257675" y="62166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82" name="Line 74"/>
          <p:cNvSpPr>
            <a:spLocks noChangeShapeType="1"/>
          </p:cNvSpPr>
          <p:nvPr/>
        </p:nvSpPr>
        <p:spPr bwMode="auto">
          <a:xfrm>
            <a:off x="4402138" y="62166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83" name="Line 75"/>
          <p:cNvSpPr>
            <a:spLocks noChangeShapeType="1"/>
          </p:cNvSpPr>
          <p:nvPr/>
        </p:nvSpPr>
        <p:spPr bwMode="auto">
          <a:xfrm>
            <a:off x="4548188" y="62166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84" name="Line 76"/>
          <p:cNvSpPr>
            <a:spLocks noChangeShapeType="1"/>
          </p:cNvSpPr>
          <p:nvPr/>
        </p:nvSpPr>
        <p:spPr bwMode="auto">
          <a:xfrm>
            <a:off x="4848225" y="62166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85" name="Line 77"/>
          <p:cNvSpPr>
            <a:spLocks noChangeShapeType="1"/>
          </p:cNvSpPr>
          <p:nvPr/>
        </p:nvSpPr>
        <p:spPr bwMode="auto">
          <a:xfrm>
            <a:off x="4994275" y="6216650"/>
            <a:ext cx="11113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86" name="Line 78"/>
          <p:cNvSpPr>
            <a:spLocks noChangeShapeType="1"/>
          </p:cNvSpPr>
          <p:nvPr/>
        </p:nvSpPr>
        <p:spPr bwMode="auto">
          <a:xfrm>
            <a:off x="5149850" y="62166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87" name="Line 79"/>
          <p:cNvSpPr>
            <a:spLocks noChangeShapeType="1"/>
          </p:cNvSpPr>
          <p:nvPr/>
        </p:nvSpPr>
        <p:spPr bwMode="auto">
          <a:xfrm>
            <a:off x="5440363" y="62166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88" name="Line 80"/>
          <p:cNvSpPr>
            <a:spLocks noChangeShapeType="1"/>
          </p:cNvSpPr>
          <p:nvPr/>
        </p:nvSpPr>
        <p:spPr bwMode="auto">
          <a:xfrm>
            <a:off x="5595938" y="62166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89" name="Line 81"/>
          <p:cNvSpPr>
            <a:spLocks noChangeShapeType="1"/>
          </p:cNvSpPr>
          <p:nvPr/>
        </p:nvSpPr>
        <p:spPr bwMode="auto">
          <a:xfrm>
            <a:off x="5741988" y="62166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90" name="Line 82"/>
          <p:cNvSpPr>
            <a:spLocks noChangeShapeType="1"/>
          </p:cNvSpPr>
          <p:nvPr/>
        </p:nvSpPr>
        <p:spPr bwMode="auto">
          <a:xfrm>
            <a:off x="6032500" y="62166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91" name="Line 83"/>
          <p:cNvSpPr>
            <a:spLocks noChangeShapeType="1"/>
          </p:cNvSpPr>
          <p:nvPr/>
        </p:nvSpPr>
        <p:spPr bwMode="auto">
          <a:xfrm>
            <a:off x="6178550" y="6216650"/>
            <a:ext cx="9525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92" name="Line 84"/>
          <p:cNvSpPr>
            <a:spLocks noChangeShapeType="1"/>
          </p:cNvSpPr>
          <p:nvPr/>
        </p:nvSpPr>
        <p:spPr bwMode="auto">
          <a:xfrm>
            <a:off x="6334125" y="62166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93" name="Line 85"/>
          <p:cNvSpPr>
            <a:spLocks noChangeShapeType="1"/>
          </p:cNvSpPr>
          <p:nvPr/>
        </p:nvSpPr>
        <p:spPr bwMode="auto">
          <a:xfrm>
            <a:off x="6635750" y="62166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94" name="Line 86"/>
          <p:cNvSpPr>
            <a:spLocks noChangeShapeType="1"/>
          </p:cNvSpPr>
          <p:nvPr/>
        </p:nvSpPr>
        <p:spPr bwMode="auto">
          <a:xfrm>
            <a:off x="6780213" y="62166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95" name="Line 87"/>
          <p:cNvSpPr>
            <a:spLocks noChangeShapeType="1"/>
          </p:cNvSpPr>
          <p:nvPr/>
        </p:nvSpPr>
        <p:spPr bwMode="auto">
          <a:xfrm>
            <a:off x="6926263" y="62166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96" name="Line 88"/>
          <p:cNvSpPr>
            <a:spLocks noChangeShapeType="1"/>
          </p:cNvSpPr>
          <p:nvPr/>
        </p:nvSpPr>
        <p:spPr bwMode="auto">
          <a:xfrm>
            <a:off x="7227888" y="62166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97" name="Line 89"/>
          <p:cNvSpPr>
            <a:spLocks noChangeShapeType="1"/>
          </p:cNvSpPr>
          <p:nvPr/>
        </p:nvSpPr>
        <p:spPr bwMode="auto">
          <a:xfrm>
            <a:off x="7372350" y="6216650"/>
            <a:ext cx="1588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98" name="Line 90"/>
          <p:cNvSpPr>
            <a:spLocks noChangeShapeType="1"/>
          </p:cNvSpPr>
          <p:nvPr/>
        </p:nvSpPr>
        <p:spPr bwMode="auto">
          <a:xfrm>
            <a:off x="7518400" y="6216650"/>
            <a:ext cx="9525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699" name="Line 91"/>
          <p:cNvSpPr>
            <a:spLocks noChangeShapeType="1"/>
          </p:cNvSpPr>
          <p:nvPr/>
        </p:nvSpPr>
        <p:spPr bwMode="auto">
          <a:xfrm>
            <a:off x="7818438" y="62166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700" name="Line 92"/>
          <p:cNvSpPr>
            <a:spLocks noChangeShapeType="1"/>
          </p:cNvSpPr>
          <p:nvPr/>
        </p:nvSpPr>
        <p:spPr bwMode="auto">
          <a:xfrm>
            <a:off x="7964488" y="6216650"/>
            <a:ext cx="1587" cy="41275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701" name="Line 93"/>
          <p:cNvSpPr>
            <a:spLocks noChangeShapeType="1"/>
          </p:cNvSpPr>
          <p:nvPr/>
        </p:nvSpPr>
        <p:spPr bwMode="auto">
          <a:xfrm>
            <a:off x="4111625" y="6216650"/>
            <a:ext cx="1588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702" name="Rectangle 94"/>
          <p:cNvSpPr>
            <a:spLocks noChangeArrowheads="1"/>
          </p:cNvSpPr>
          <p:nvPr/>
        </p:nvSpPr>
        <p:spPr bwMode="auto">
          <a:xfrm>
            <a:off x="3927475" y="6297613"/>
            <a:ext cx="233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200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703" name="Line 95"/>
          <p:cNvSpPr>
            <a:spLocks noChangeShapeType="1"/>
          </p:cNvSpPr>
          <p:nvPr/>
        </p:nvSpPr>
        <p:spPr bwMode="auto">
          <a:xfrm>
            <a:off x="4703763" y="6216650"/>
            <a:ext cx="1587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704" name="Rectangle 96"/>
          <p:cNvSpPr>
            <a:spLocks noChangeArrowheads="1"/>
          </p:cNvSpPr>
          <p:nvPr/>
        </p:nvSpPr>
        <p:spPr bwMode="auto">
          <a:xfrm>
            <a:off x="4613275" y="6297613"/>
            <a:ext cx="233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400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705" name="Line 97"/>
          <p:cNvSpPr>
            <a:spLocks noChangeShapeType="1"/>
          </p:cNvSpPr>
          <p:nvPr/>
        </p:nvSpPr>
        <p:spPr bwMode="auto">
          <a:xfrm>
            <a:off x="5295900" y="6216650"/>
            <a:ext cx="1588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706" name="Rectangle 98"/>
          <p:cNvSpPr>
            <a:spLocks noChangeArrowheads="1"/>
          </p:cNvSpPr>
          <p:nvPr/>
        </p:nvSpPr>
        <p:spPr bwMode="auto">
          <a:xfrm>
            <a:off x="5222875" y="6297613"/>
            <a:ext cx="233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600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707" name="Line 99"/>
          <p:cNvSpPr>
            <a:spLocks noChangeShapeType="1"/>
          </p:cNvSpPr>
          <p:nvPr/>
        </p:nvSpPr>
        <p:spPr bwMode="auto">
          <a:xfrm>
            <a:off x="5888038" y="6216650"/>
            <a:ext cx="1587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708" name="Rectangle 100"/>
          <p:cNvSpPr>
            <a:spLocks noChangeArrowheads="1"/>
          </p:cNvSpPr>
          <p:nvPr/>
        </p:nvSpPr>
        <p:spPr bwMode="auto">
          <a:xfrm>
            <a:off x="5756275" y="6297613"/>
            <a:ext cx="233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800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709" name="Line 101"/>
          <p:cNvSpPr>
            <a:spLocks noChangeShapeType="1"/>
          </p:cNvSpPr>
          <p:nvPr/>
        </p:nvSpPr>
        <p:spPr bwMode="auto">
          <a:xfrm>
            <a:off x="6480175" y="6216650"/>
            <a:ext cx="9525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710" name="Rectangle 102"/>
          <p:cNvSpPr>
            <a:spLocks noChangeArrowheads="1"/>
          </p:cNvSpPr>
          <p:nvPr/>
        </p:nvSpPr>
        <p:spPr bwMode="auto">
          <a:xfrm>
            <a:off x="6289675" y="6297613"/>
            <a:ext cx="311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1000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711" name="Line 103"/>
          <p:cNvSpPr>
            <a:spLocks noChangeShapeType="1"/>
          </p:cNvSpPr>
          <p:nvPr/>
        </p:nvSpPr>
        <p:spPr bwMode="auto">
          <a:xfrm>
            <a:off x="7070725" y="6216650"/>
            <a:ext cx="1588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712" name="Rectangle 104"/>
          <p:cNvSpPr>
            <a:spLocks noChangeArrowheads="1"/>
          </p:cNvSpPr>
          <p:nvPr/>
        </p:nvSpPr>
        <p:spPr bwMode="auto">
          <a:xfrm>
            <a:off x="6899275" y="6297613"/>
            <a:ext cx="311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1200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713" name="Line 105"/>
          <p:cNvSpPr>
            <a:spLocks noChangeShapeType="1"/>
          </p:cNvSpPr>
          <p:nvPr/>
        </p:nvSpPr>
        <p:spPr bwMode="auto">
          <a:xfrm>
            <a:off x="7662863" y="6216650"/>
            <a:ext cx="11112" cy="61913"/>
          </a:xfrm>
          <a:prstGeom prst="line">
            <a:avLst/>
          </a:prstGeom>
          <a:noFill/>
          <a:ln w="9525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714" name="Rectangle 106"/>
          <p:cNvSpPr>
            <a:spLocks noChangeArrowheads="1"/>
          </p:cNvSpPr>
          <p:nvPr/>
        </p:nvSpPr>
        <p:spPr bwMode="auto">
          <a:xfrm>
            <a:off x="7508875" y="6297613"/>
            <a:ext cx="311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100">
                <a:solidFill>
                  <a:srgbClr val="FFFF00"/>
                </a:solidFill>
                <a:latin typeface="Arial" charset="0"/>
              </a:rPr>
              <a:t>1400</a:t>
            </a: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0715" name="Line 107"/>
          <p:cNvSpPr>
            <a:spLocks noChangeShapeType="1"/>
          </p:cNvSpPr>
          <p:nvPr/>
        </p:nvSpPr>
        <p:spPr bwMode="auto">
          <a:xfrm flipH="1">
            <a:off x="3748088" y="6216650"/>
            <a:ext cx="61912" cy="1588"/>
          </a:xfrm>
          <a:prstGeom prst="line">
            <a:avLst/>
          </a:prstGeom>
          <a:noFill/>
          <a:ln w="16510" cap="rnd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716" name="Rectangle 108"/>
          <p:cNvSpPr>
            <a:spLocks noChangeArrowheads="1"/>
          </p:cNvSpPr>
          <p:nvPr/>
        </p:nvSpPr>
        <p:spPr bwMode="auto">
          <a:xfrm>
            <a:off x="5562600" y="6477000"/>
            <a:ext cx="2540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200">
                <a:solidFill>
                  <a:srgbClr val="FFFF00"/>
                </a:solidFill>
                <a:latin typeface="Arial" charset="0"/>
              </a:rPr>
              <a:t>m/z</a:t>
            </a:r>
            <a:endParaRPr lang="en-US" sz="1800" b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580717" name="Group 109"/>
          <p:cNvGrpSpPr>
            <a:grpSpLocks/>
          </p:cNvGrpSpPr>
          <p:nvPr/>
        </p:nvGrpSpPr>
        <p:grpSpPr bwMode="auto">
          <a:xfrm>
            <a:off x="992188" y="4967288"/>
            <a:ext cx="1311275" cy="1290637"/>
            <a:chOff x="470" y="3129"/>
            <a:chExt cx="826" cy="813"/>
          </a:xfrm>
        </p:grpSpPr>
        <p:sp>
          <p:nvSpPr>
            <p:cNvPr id="580718" name="Rectangle 110"/>
            <p:cNvSpPr>
              <a:spLocks noChangeArrowheads="1"/>
            </p:cNvSpPr>
            <p:nvPr/>
          </p:nvSpPr>
          <p:spPr bwMode="auto">
            <a:xfrm>
              <a:off x="1025" y="3206"/>
              <a:ext cx="75" cy="11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n-US" sz="1200" b="0">
                  <a:solidFill>
                    <a:srgbClr val="FFFF00"/>
                  </a:solidFill>
                  <a:latin typeface="Arial" charset="0"/>
                </a:rPr>
                <a:t>O</a:t>
              </a:r>
              <a:endParaRPr lang="en-US" sz="1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580719" name="Rectangle 111"/>
            <p:cNvSpPr>
              <a:spLocks noChangeArrowheads="1"/>
            </p:cNvSpPr>
            <p:nvPr/>
          </p:nvSpPr>
          <p:spPr bwMode="auto">
            <a:xfrm>
              <a:off x="1120" y="3129"/>
              <a:ext cx="64" cy="2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n-US" b="0">
                  <a:solidFill>
                    <a:srgbClr val="FFFF00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580720" name="Rectangle 112"/>
            <p:cNvSpPr>
              <a:spLocks noChangeArrowheads="1"/>
            </p:cNvSpPr>
            <p:nvPr/>
          </p:nvSpPr>
          <p:spPr bwMode="auto">
            <a:xfrm>
              <a:off x="1221" y="3546"/>
              <a:ext cx="75" cy="11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n-US" sz="1200" b="0">
                  <a:solidFill>
                    <a:srgbClr val="FFFF00"/>
                  </a:solidFill>
                  <a:latin typeface="Arial" charset="0"/>
                </a:rPr>
                <a:t>O</a:t>
              </a:r>
              <a:endParaRPr lang="en-US" sz="1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580721" name="Line 113"/>
            <p:cNvSpPr>
              <a:spLocks noChangeShapeType="1"/>
            </p:cNvSpPr>
            <p:nvPr/>
          </p:nvSpPr>
          <p:spPr bwMode="auto">
            <a:xfrm flipH="1">
              <a:off x="470" y="3486"/>
              <a:ext cx="196" cy="11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22" name="Line 114"/>
            <p:cNvSpPr>
              <a:spLocks noChangeShapeType="1"/>
            </p:cNvSpPr>
            <p:nvPr/>
          </p:nvSpPr>
          <p:spPr bwMode="auto">
            <a:xfrm flipH="1" flipV="1">
              <a:off x="666" y="3486"/>
              <a:ext cx="198" cy="11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23" name="Line 115"/>
            <p:cNvSpPr>
              <a:spLocks noChangeShapeType="1"/>
            </p:cNvSpPr>
            <p:nvPr/>
          </p:nvSpPr>
          <p:spPr bwMode="auto">
            <a:xfrm flipV="1">
              <a:off x="864" y="3600"/>
              <a:ext cx="1" cy="22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24" name="Line 116"/>
            <p:cNvSpPr>
              <a:spLocks noChangeShapeType="1"/>
            </p:cNvSpPr>
            <p:nvPr/>
          </p:nvSpPr>
          <p:spPr bwMode="auto">
            <a:xfrm flipV="1">
              <a:off x="666" y="3828"/>
              <a:ext cx="198" cy="11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25" name="Line 117"/>
            <p:cNvSpPr>
              <a:spLocks noChangeShapeType="1"/>
            </p:cNvSpPr>
            <p:nvPr/>
          </p:nvSpPr>
          <p:spPr bwMode="auto">
            <a:xfrm>
              <a:off x="470" y="3828"/>
              <a:ext cx="196" cy="11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26" name="Line 118"/>
            <p:cNvSpPr>
              <a:spLocks noChangeShapeType="1"/>
            </p:cNvSpPr>
            <p:nvPr/>
          </p:nvSpPr>
          <p:spPr bwMode="auto">
            <a:xfrm flipV="1">
              <a:off x="470" y="3600"/>
              <a:ext cx="1" cy="22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27" name="Line 119"/>
            <p:cNvSpPr>
              <a:spLocks noChangeShapeType="1"/>
            </p:cNvSpPr>
            <p:nvPr/>
          </p:nvSpPr>
          <p:spPr bwMode="auto">
            <a:xfrm flipH="1">
              <a:off x="864" y="3486"/>
              <a:ext cx="198" cy="11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28" name="Line 120"/>
            <p:cNvSpPr>
              <a:spLocks noChangeShapeType="1"/>
            </p:cNvSpPr>
            <p:nvPr/>
          </p:nvSpPr>
          <p:spPr bwMode="auto">
            <a:xfrm>
              <a:off x="1062" y="3312"/>
              <a:ext cx="1" cy="17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29" name="Line 121"/>
            <p:cNvSpPr>
              <a:spLocks noChangeShapeType="1"/>
            </p:cNvSpPr>
            <p:nvPr/>
          </p:nvSpPr>
          <p:spPr bwMode="auto">
            <a:xfrm flipH="1" flipV="1">
              <a:off x="1075" y="3463"/>
              <a:ext cx="148" cy="87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30" name="Line 122"/>
            <p:cNvSpPr>
              <a:spLocks noChangeShapeType="1"/>
            </p:cNvSpPr>
            <p:nvPr/>
          </p:nvSpPr>
          <p:spPr bwMode="auto">
            <a:xfrm flipH="1" flipV="1">
              <a:off x="1046" y="3511"/>
              <a:ext cx="165" cy="9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731" name="Freeform 123"/>
            <p:cNvSpPr>
              <a:spLocks/>
            </p:cNvSpPr>
            <p:nvPr/>
          </p:nvSpPr>
          <p:spPr bwMode="auto">
            <a:xfrm>
              <a:off x="520" y="3567"/>
              <a:ext cx="294" cy="294"/>
            </a:xfrm>
            <a:custGeom>
              <a:avLst/>
              <a:gdLst/>
              <a:ahLst/>
              <a:cxnLst>
                <a:cxn ang="0">
                  <a:pos x="14" y="208"/>
                </a:cxn>
                <a:cxn ang="0">
                  <a:pos x="4" y="183"/>
                </a:cxn>
                <a:cxn ang="0">
                  <a:pos x="0" y="156"/>
                </a:cxn>
                <a:cxn ang="0">
                  <a:pos x="0" y="129"/>
                </a:cxn>
                <a:cxn ang="0">
                  <a:pos x="6" y="102"/>
                </a:cxn>
                <a:cxn ang="0">
                  <a:pos x="18" y="79"/>
                </a:cxn>
                <a:cxn ang="0">
                  <a:pos x="31" y="56"/>
                </a:cxn>
                <a:cxn ang="0">
                  <a:pos x="50" y="37"/>
                </a:cxn>
                <a:cxn ang="0">
                  <a:pos x="69" y="21"/>
                </a:cxn>
                <a:cxn ang="0">
                  <a:pos x="87" y="14"/>
                </a:cxn>
                <a:cxn ang="0">
                  <a:pos x="112" y="4"/>
                </a:cxn>
                <a:cxn ang="0">
                  <a:pos x="139" y="0"/>
                </a:cxn>
                <a:cxn ang="0">
                  <a:pos x="165" y="0"/>
                </a:cxn>
                <a:cxn ang="0">
                  <a:pos x="192" y="6"/>
                </a:cxn>
                <a:cxn ang="0">
                  <a:pos x="217" y="17"/>
                </a:cxn>
                <a:cxn ang="0">
                  <a:pos x="238" y="31"/>
                </a:cxn>
                <a:cxn ang="0">
                  <a:pos x="259" y="50"/>
                </a:cxn>
                <a:cxn ang="0">
                  <a:pos x="273" y="69"/>
                </a:cxn>
                <a:cxn ang="0">
                  <a:pos x="281" y="87"/>
                </a:cxn>
                <a:cxn ang="0">
                  <a:pos x="290" y="112"/>
                </a:cxn>
                <a:cxn ang="0">
                  <a:pos x="294" y="138"/>
                </a:cxn>
                <a:cxn ang="0">
                  <a:pos x="294" y="165"/>
                </a:cxn>
                <a:cxn ang="0">
                  <a:pos x="288" y="192"/>
                </a:cxn>
                <a:cxn ang="0">
                  <a:pos x="277" y="217"/>
                </a:cxn>
                <a:cxn ang="0">
                  <a:pos x="263" y="238"/>
                </a:cxn>
                <a:cxn ang="0">
                  <a:pos x="244" y="259"/>
                </a:cxn>
                <a:cxn ang="0">
                  <a:pos x="225" y="273"/>
                </a:cxn>
                <a:cxn ang="0">
                  <a:pos x="208" y="283"/>
                </a:cxn>
                <a:cxn ang="0">
                  <a:pos x="183" y="290"/>
                </a:cxn>
                <a:cxn ang="0">
                  <a:pos x="156" y="294"/>
                </a:cxn>
                <a:cxn ang="0">
                  <a:pos x="129" y="294"/>
                </a:cxn>
                <a:cxn ang="0">
                  <a:pos x="102" y="288"/>
                </a:cxn>
                <a:cxn ang="0">
                  <a:pos x="77" y="277"/>
                </a:cxn>
                <a:cxn ang="0">
                  <a:pos x="56" y="263"/>
                </a:cxn>
                <a:cxn ang="0">
                  <a:pos x="35" y="244"/>
                </a:cxn>
                <a:cxn ang="0">
                  <a:pos x="21" y="225"/>
                </a:cxn>
              </a:cxnLst>
              <a:rect l="0" t="0" r="r" b="b"/>
              <a:pathLst>
                <a:path w="294" h="294">
                  <a:moveTo>
                    <a:pt x="19" y="221"/>
                  </a:moveTo>
                  <a:lnTo>
                    <a:pt x="14" y="208"/>
                  </a:lnTo>
                  <a:lnTo>
                    <a:pt x="8" y="196"/>
                  </a:lnTo>
                  <a:lnTo>
                    <a:pt x="4" y="183"/>
                  </a:lnTo>
                  <a:lnTo>
                    <a:pt x="0" y="169"/>
                  </a:lnTo>
                  <a:lnTo>
                    <a:pt x="0" y="156"/>
                  </a:lnTo>
                  <a:lnTo>
                    <a:pt x="0" y="142"/>
                  </a:lnTo>
                  <a:lnTo>
                    <a:pt x="0" y="129"/>
                  </a:lnTo>
                  <a:lnTo>
                    <a:pt x="2" y="115"/>
                  </a:lnTo>
                  <a:lnTo>
                    <a:pt x="6" y="102"/>
                  </a:lnTo>
                  <a:lnTo>
                    <a:pt x="12" y="90"/>
                  </a:lnTo>
                  <a:lnTo>
                    <a:pt x="18" y="79"/>
                  </a:lnTo>
                  <a:lnTo>
                    <a:pt x="23" y="67"/>
                  </a:lnTo>
                  <a:lnTo>
                    <a:pt x="31" y="56"/>
                  </a:lnTo>
                  <a:lnTo>
                    <a:pt x="41" y="44"/>
                  </a:lnTo>
                  <a:lnTo>
                    <a:pt x="50" y="37"/>
                  </a:lnTo>
                  <a:lnTo>
                    <a:pt x="62" y="27"/>
                  </a:lnTo>
                  <a:lnTo>
                    <a:pt x="69" y="21"/>
                  </a:lnTo>
                  <a:lnTo>
                    <a:pt x="73" y="19"/>
                  </a:lnTo>
                  <a:lnTo>
                    <a:pt x="87" y="14"/>
                  </a:lnTo>
                  <a:lnTo>
                    <a:pt x="98" y="8"/>
                  </a:lnTo>
                  <a:lnTo>
                    <a:pt x="112" y="4"/>
                  </a:lnTo>
                  <a:lnTo>
                    <a:pt x="125" y="2"/>
                  </a:lnTo>
                  <a:lnTo>
                    <a:pt x="139" y="0"/>
                  </a:lnTo>
                  <a:lnTo>
                    <a:pt x="152" y="0"/>
                  </a:lnTo>
                  <a:lnTo>
                    <a:pt x="165" y="0"/>
                  </a:lnTo>
                  <a:lnTo>
                    <a:pt x="179" y="4"/>
                  </a:lnTo>
                  <a:lnTo>
                    <a:pt x="192" y="6"/>
                  </a:lnTo>
                  <a:lnTo>
                    <a:pt x="204" y="12"/>
                  </a:lnTo>
                  <a:lnTo>
                    <a:pt x="217" y="17"/>
                  </a:lnTo>
                  <a:lnTo>
                    <a:pt x="229" y="23"/>
                  </a:lnTo>
                  <a:lnTo>
                    <a:pt x="238" y="31"/>
                  </a:lnTo>
                  <a:lnTo>
                    <a:pt x="250" y="40"/>
                  </a:lnTo>
                  <a:lnTo>
                    <a:pt x="259" y="50"/>
                  </a:lnTo>
                  <a:lnTo>
                    <a:pt x="267" y="62"/>
                  </a:lnTo>
                  <a:lnTo>
                    <a:pt x="273" y="69"/>
                  </a:lnTo>
                  <a:lnTo>
                    <a:pt x="275" y="73"/>
                  </a:lnTo>
                  <a:lnTo>
                    <a:pt x="281" y="87"/>
                  </a:lnTo>
                  <a:lnTo>
                    <a:pt x="286" y="98"/>
                  </a:lnTo>
                  <a:lnTo>
                    <a:pt x="290" y="112"/>
                  </a:lnTo>
                  <a:lnTo>
                    <a:pt x="294" y="125"/>
                  </a:lnTo>
                  <a:lnTo>
                    <a:pt x="294" y="138"/>
                  </a:lnTo>
                  <a:lnTo>
                    <a:pt x="294" y="152"/>
                  </a:lnTo>
                  <a:lnTo>
                    <a:pt x="294" y="165"/>
                  </a:lnTo>
                  <a:lnTo>
                    <a:pt x="292" y="179"/>
                  </a:lnTo>
                  <a:lnTo>
                    <a:pt x="288" y="192"/>
                  </a:lnTo>
                  <a:lnTo>
                    <a:pt x="283" y="204"/>
                  </a:lnTo>
                  <a:lnTo>
                    <a:pt x="277" y="217"/>
                  </a:lnTo>
                  <a:lnTo>
                    <a:pt x="271" y="229"/>
                  </a:lnTo>
                  <a:lnTo>
                    <a:pt x="263" y="238"/>
                  </a:lnTo>
                  <a:lnTo>
                    <a:pt x="254" y="250"/>
                  </a:lnTo>
                  <a:lnTo>
                    <a:pt x="244" y="259"/>
                  </a:lnTo>
                  <a:lnTo>
                    <a:pt x="233" y="267"/>
                  </a:lnTo>
                  <a:lnTo>
                    <a:pt x="225" y="273"/>
                  </a:lnTo>
                  <a:lnTo>
                    <a:pt x="221" y="275"/>
                  </a:lnTo>
                  <a:lnTo>
                    <a:pt x="208" y="283"/>
                  </a:lnTo>
                  <a:lnTo>
                    <a:pt x="196" y="286"/>
                  </a:lnTo>
                  <a:lnTo>
                    <a:pt x="183" y="290"/>
                  </a:lnTo>
                  <a:lnTo>
                    <a:pt x="169" y="294"/>
                  </a:lnTo>
                  <a:lnTo>
                    <a:pt x="156" y="294"/>
                  </a:lnTo>
                  <a:lnTo>
                    <a:pt x="142" y="294"/>
                  </a:lnTo>
                  <a:lnTo>
                    <a:pt x="129" y="294"/>
                  </a:lnTo>
                  <a:lnTo>
                    <a:pt x="115" y="292"/>
                  </a:lnTo>
                  <a:lnTo>
                    <a:pt x="102" y="288"/>
                  </a:lnTo>
                  <a:lnTo>
                    <a:pt x="91" y="283"/>
                  </a:lnTo>
                  <a:lnTo>
                    <a:pt x="77" y="277"/>
                  </a:lnTo>
                  <a:lnTo>
                    <a:pt x="66" y="271"/>
                  </a:lnTo>
                  <a:lnTo>
                    <a:pt x="56" y="263"/>
                  </a:lnTo>
                  <a:lnTo>
                    <a:pt x="44" y="254"/>
                  </a:lnTo>
                  <a:lnTo>
                    <a:pt x="35" y="244"/>
                  </a:lnTo>
                  <a:lnTo>
                    <a:pt x="27" y="233"/>
                  </a:lnTo>
                  <a:lnTo>
                    <a:pt x="21" y="225"/>
                  </a:lnTo>
                  <a:lnTo>
                    <a:pt x="19" y="221"/>
                  </a:lnTo>
                </a:path>
              </a:pathLst>
            </a:custGeom>
            <a:noFill/>
            <a:ln w="2540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0732" name="Group 124"/>
          <p:cNvGrpSpPr>
            <a:grpSpLocks/>
          </p:cNvGrpSpPr>
          <p:nvPr/>
        </p:nvGrpSpPr>
        <p:grpSpPr bwMode="auto">
          <a:xfrm>
            <a:off x="390525" y="1219200"/>
            <a:ext cx="2514600" cy="2108200"/>
            <a:chOff x="144" y="768"/>
            <a:chExt cx="1584" cy="1328"/>
          </a:xfrm>
        </p:grpSpPr>
        <p:sp>
          <p:nvSpPr>
            <p:cNvPr id="580733" name="Text Box 125"/>
            <p:cNvSpPr txBox="1">
              <a:spLocks noChangeArrowheads="1"/>
            </p:cNvSpPr>
            <p:nvPr/>
          </p:nvSpPr>
          <p:spPr bwMode="auto">
            <a:xfrm>
              <a:off x="144" y="768"/>
              <a:ext cx="1584" cy="5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solidFill>
                    <a:srgbClr val="FFFF00"/>
                  </a:solidFill>
                </a:rPr>
                <a:t>Fragmentation(ETD)</a:t>
              </a:r>
            </a:p>
          </p:txBody>
        </p:sp>
        <p:grpSp>
          <p:nvGrpSpPr>
            <p:cNvPr id="580734" name="Group 126"/>
            <p:cNvGrpSpPr>
              <a:grpSpLocks/>
            </p:cNvGrpSpPr>
            <p:nvPr/>
          </p:nvGrpSpPr>
          <p:grpSpPr bwMode="auto">
            <a:xfrm>
              <a:off x="526" y="1536"/>
              <a:ext cx="819" cy="560"/>
              <a:chOff x="2895" y="1023"/>
              <a:chExt cx="819" cy="560"/>
            </a:xfrm>
          </p:grpSpPr>
          <p:sp>
            <p:nvSpPr>
              <p:cNvPr id="580735" name="Line 127"/>
              <p:cNvSpPr>
                <a:spLocks noChangeShapeType="1"/>
              </p:cNvSpPr>
              <p:nvPr/>
            </p:nvSpPr>
            <p:spPr bwMode="auto">
              <a:xfrm>
                <a:off x="2895" y="1204"/>
                <a:ext cx="1" cy="197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36" name="Line 128"/>
              <p:cNvSpPr>
                <a:spLocks noChangeShapeType="1"/>
              </p:cNvSpPr>
              <p:nvPr/>
            </p:nvSpPr>
            <p:spPr bwMode="auto">
              <a:xfrm flipH="1">
                <a:off x="2895" y="1106"/>
                <a:ext cx="170" cy="98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37" name="Line 129"/>
              <p:cNvSpPr>
                <a:spLocks noChangeShapeType="1"/>
              </p:cNvSpPr>
              <p:nvPr/>
            </p:nvSpPr>
            <p:spPr bwMode="auto">
              <a:xfrm flipH="1" flipV="1">
                <a:off x="3065" y="1106"/>
                <a:ext cx="170" cy="98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38" name="Line 130"/>
              <p:cNvSpPr>
                <a:spLocks noChangeShapeType="1"/>
              </p:cNvSpPr>
              <p:nvPr/>
            </p:nvSpPr>
            <p:spPr bwMode="auto">
              <a:xfrm flipV="1">
                <a:off x="3235" y="1204"/>
                <a:ext cx="1" cy="197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39" name="Line 131"/>
              <p:cNvSpPr>
                <a:spLocks noChangeShapeType="1"/>
              </p:cNvSpPr>
              <p:nvPr/>
            </p:nvSpPr>
            <p:spPr bwMode="auto">
              <a:xfrm flipV="1">
                <a:off x="3065" y="1401"/>
                <a:ext cx="170" cy="98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40" name="Line 132"/>
              <p:cNvSpPr>
                <a:spLocks noChangeShapeType="1"/>
              </p:cNvSpPr>
              <p:nvPr/>
            </p:nvSpPr>
            <p:spPr bwMode="auto">
              <a:xfrm flipH="1" flipV="1">
                <a:off x="2895" y="1401"/>
                <a:ext cx="170" cy="98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41" name="Line 133"/>
              <p:cNvSpPr>
                <a:spLocks noChangeShapeType="1"/>
              </p:cNvSpPr>
              <p:nvPr/>
            </p:nvSpPr>
            <p:spPr bwMode="auto">
              <a:xfrm flipH="1" flipV="1">
                <a:off x="3235" y="1401"/>
                <a:ext cx="156" cy="41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42" name="Line 134"/>
              <p:cNvSpPr>
                <a:spLocks noChangeShapeType="1"/>
              </p:cNvSpPr>
              <p:nvPr/>
            </p:nvSpPr>
            <p:spPr bwMode="auto">
              <a:xfrm flipH="1">
                <a:off x="3235" y="1163"/>
                <a:ext cx="156" cy="41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43" name="Line 135"/>
              <p:cNvSpPr>
                <a:spLocks noChangeShapeType="1"/>
              </p:cNvSpPr>
              <p:nvPr/>
            </p:nvSpPr>
            <p:spPr bwMode="auto">
              <a:xfrm flipH="1">
                <a:off x="3391" y="1303"/>
                <a:ext cx="81" cy="139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44" name="Line 136"/>
              <p:cNvSpPr>
                <a:spLocks noChangeShapeType="1"/>
              </p:cNvSpPr>
              <p:nvPr/>
            </p:nvSpPr>
            <p:spPr bwMode="auto">
              <a:xfrm flipH="1" flipV="1">
                <a:off x="3391" y="1163"/>
                <a:ext cx="81" cy="14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45" name="Line 137"/>
              <p:cNvSpPr>
                <a:spLocks noChangeShapeType="1"/>
              </p:cNvSpPr>
              <p:nvPr/>
            </p:nvSpPr>
            <p:spPr bwMode="auto">
              <a:xfrm flipH="1" flipV="1">
                <a:off x="3391" y="1442"/>
                <a:ext cx="81" cy="14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46" name="Line 138"/>
              <p:cNvSpPr>
                <a:spLocks noChangeShapeType="1"/>
              </p:cNvSpPr>
              <p:nvPr/>
            </p:nvSpPr>
            <p:spPr bwMode="auto">
              <a:xfrm flipH="1">
                <a:off x="3472" y="1582"/>
                <a:ext cx="161" cy="1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47" name="Line 139"/>
              <p:cNvSpPr>
                <a:spLocks noChangeShapeType="1"/>
              </p:cNvSpPr>
              <p:nvPr/>
            </p:nvSpPr>
            <p:spPr bwMode="auto">
              <a:xfrm flipH="1">
                <a:off x="3633" y="1442"/>
                <a:ext cx="81" cy="14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48" name="Line 140"/>
              <p:cNvSpPr>
                <a:spLocks noChangeShapeType="1"/>
              </p:cNvSpPr>
              <p:nvPr/>
            </p:nvSpPr>
            <p:spPr bwMode="auto">
              <a:xfrm>
                <a:off x="3633" y="1303"/>
                <a:ext cx="81" cy="139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49" name="Line 141"/>
              <p:cNvSpPr>
                <a:spLocks noChangeShapeType="1"/>
              </p:cNvSpPr>
              <p:nvPr/>
            </p:nvSpPr>
            <p:spPr bwMode="auto">
              <a:xfrm flipH="1">
                <a:off x="3472" y="1303"/>
                <a:ext cx="161" cy="1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50" name="Line 142"/>
              <p:cNvSpPr>
                <a:spLocks noChangeShapeType="1"/>
              </p:cNvSpPr>
              <p:nvPr/>
            </p:nvSpPr>
            <p:spPr bwMode="auto">
              <a:xfrm flipH="1">
                <a:off x="3633" y="1163"/>
                <a:ext cx="81" cy="14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51" name="Line 143"/>
              <p:cNvSpPr>
                <a:spLocks noChangeShapeType="1"/>
              </p:cNvSpPr>
              <p:nvPr/>
            </p:nvSpPr>
            <p:spPr bwMode="auto">
              <a:xfrm>
                <a:off x="3633" y="1023"/>
                <a:ext cx="81" cy="14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52" name="Line 144"/>
              <p:cNvSpPr>
                <a:spLocks noChangeShapeType="1"/>
              </p:cNvSpPr>
              <p:nvPr/>
            </p:nvSpPr>
            <p:spPr bwMode="auto">
              <a:xfrm>
                <a:off x="3472" y="1023"/>
                <a:ext cx="161" cy="1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53" name="Line 145"/>
              <p:cNvSpPr>
                <a:spLocks noChangeShapeType="1"/>
              </p:cNvSpPr>
              <p:nvPr/>
            </p:nvSpPr>
            <p:spPr bwMode="auto">
              <a:xfrm flipH="1">
                <a:off x="3391" y="1023"/>
                <a:ext cx="81" cy="14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54" name="Oval 146"/>
              <p:cNvSpPr>
                <a:spLocks noChangeArrowheads="1"/>
              </p:cNvSpPr>
              <p:nvPr/>
            </p:nvSpPr>
            <p:spPr bwMode="auto">
              <a:xfrm>
                <a:off x="3266" y="1211"/>
                <a:ext cx="159" cy="185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55" name="Freeform 147"/>
              <p:cNvSpPr>
                <a:spLocks/>
              </p:cNvSpPr>
              <p:nvPr/>
            </p:nvSpPr>
            <p:spPr bwMode="auto">
              <a:xfrm>
                <a:off x="2937" y="1176"/>
                <a:ext cx="255" cy="254"/>
              </a:xfrm>
              <a:custGeom>
                <a:avLst/>
                <a:gdLst/>
                <a:ahLst/>
                <a:cxnLst>
                  <a:cxn ang="0">
                    <a:pos x="18" y="191"/>
                  </a:cxn>
                  <a:cxn ang="0">
                    <a:pos x="10" y="177"/>
                  </a:cxn>
                  <a:cxn ang="0">
                    <a:pos x="5" y="162"/>
                  </a:cxn>
                  <a:cxn ang="0">
                    <a:pos x="2" y="148"/>
                  </a:cxn>
                  <a:cxn ang="0">
                    <a:pos x="0" y="134"/>
                  </a:cxn>
                  <a:cxn ang="0">
                    <a:pos x="0" y="119"/>
                  </a:cxn>
                  <a:cxn ang="0">
                    <a:pos x="2" y="104"/>
                  </a:cxn>
                  <a:cxn ang="0">
                    <a:pos x="5" y="90"/>
                  </a:cxn>
                  <a:cxn ang="0">
                    <a:pos x="10" y="77"/>
                  </a:cxn>
                  <a:cxn ang="0">
                    <a:pos x="17" y="64"/>
                  </a:cxn>
                  <a:cxn ang="0">
                    <a:pos x="25" y="52"/>
                  </a:cxn>
                  <a:cxn ang="0">
                    <a:pos x="34" y="39"/>
                  </a:cxn>
                  <a:cxn ang="0">
                    <a:pos x="45" y="29"/>
                  </a:cxn>
                  <a:cxn ang="0">
                    <a:pos x="57" y="21"/>
                  </a:cxn>
                  <a:cxn ang="0">
                    <a:pos x="64" y="16"/>
                  </a:cxn>
                  <a:cxn ang="0">
                    <a:pos x="77" y="10"/>
                  </a:cxn>
                  <a:cxn ang="0">
                    <a:pos x="92" y="5"/>
                  </a:cxn>
                  <a:cxn ang="0">
                    <a:pos x="107" y="1"/>
                  </a:cxn>
                  <a:cxn ang="0">
                    <a:pos x="121" y="0"/>
                  </a:cxn>
                  <a:cxn ang="0">
                    <a:pos x="136" y="0"/>
                  </a:cxn>
                  <a:cxn ang="0">
                    <a:pos x="150" y="1"/>
                  </a:cxn>
                  <a:cxn ang="0">
                    <a:pos x="164" y="5"/>
                  </a:cxn>
                  <a:cxn ang="0">
                    <a:pos x="178" y="10"/>
                  </a:cxn>
                  <a:cxn ang="0">
                    <a:pos x="191" y="16"/>
                  </a:cxn>
                  <a:cxn ang="0">
                    <a:pos x="204" y="25"/>
                  </a:cxn>
                  <a:cxn ang="0">
                    <a:pos x="215" y="33"/>
                  </a:cxn>
                  <a:cxn ang="0">
                    <a:pos x="225" y="44"/>
                  </a:cxn>
                  <a:cxn ang="0">
                    <a:pos x="234" y="57"/>
                  </a:cxn>
                  <a:cxn ang="0">
                    <a:pos x="239" y="63"/>
                  </a:cxn>
                  <a:cxn ang="0">
                    <a:pos x="245" y="77"/>
                  </a:cxn>
                  <a:cxn ang="0">
                    <a:pos x="250" y="91"/>
                  </a:cxn>
                  <a:cxn ang="0">
                    <a:pos x="253" y="105"/>
                  </a:cxn>
                  <a:cxn ang="0">
                    <a:pos x="255" y="120"/>
                  </a:cxn>
                  <a:cxn ang="0">
                    <a:pos x="255" y="135"/>
                  </a:cxn>
                  <a:cxn ang="0">
                    <a:pos x="253" y="150"/>
                  </a:cxn>
                  <a:cxn ang="0">
                    <a:pos x="250" y="163"/>
                  </a:cxn>
                  <a:cxn ang="0">
                    <a:pos x="245" y="177"/>
                  </a:cxn>
                  <a:cxn ang="0">
                    <a:pos x="239" y="189"/>
                  </a:cxn>
                  <a:cxn ang="0">
                    <a:pos x="231" y="202"/>
                  </a:cxn>
                  <a:cxn ang="0">
                    <a:pos x="221" y="214"/>
                  </a:cxn>
                  <a:cxn ang="0">
                    <a:pos x="210" y="224"/>
                  </a:cxn>
                  <a:cxn ang="0">
                    <a:pos x="198" y="233"/>
                  </a:cxn>
                  <a:cxn ang="0">
                    <a:pos x="191" y="238"/>
                  </a:cxn>
                  <a:cxn ang="0">
                    <a:pos x="178" y="244"/>
                  </a:cxn>
                  <a:cxn ang="0">
                    <a:pos x="163" y="249"/>
                  </a:cxn>
                  <a:cxn ang="0">
                    <a:pos x="149" y="253"/>
                  </a:cxn>
                  <a:cxn ang="0">
                    <a:pos x="134" y="254"/>
                  </a:cxn>
                  <a:cxn ang="0">
                    <a:pos x="119" y="254"/>
                  </a:cxn>
                  <a:cxn ang="0">
                    <a:pos x="106" y="253"/>
                  </a:cxn>
                  <a:cxn ang="0">
                    <a:pos x="91" y="249"/>
                  </a:cxn>
                  <a:cxn ang="0">
                    <a:pos x="77" y="244"/>
                  </a:cxn>
                  <a:cxn ang="0">
                    <a:pos x="65" y="238"/>
                  </a:cxn>
                  <a:cxn ang="0">
                    <a:pos x="53" y="229"/>
                  </a:cxn>
                  <a:cxn ang="0">
                    <a:pos x="41" y="220"/>
                  </a:cxn>
                  <a:cxn ang="0">
                    <a:pos x="30" y="209"/>
                  </a:cxn>
                  <a:cxn ang="0">
                    <a:pos x="22" y="197"/>
                  </a:cxn>
                  <a:cxn ang="0">
                    <a:pos x="18" y="191"/>
                  </a:cxn>
                </a:cxnLst>
                <a:rect l="0" t="0" r="r" b="b"/>
                <a:pathLst>
                  <a:path w="255" h="254">
                    <a:moveTo>
                      <a:pt x="18" y="191"/>
                    </a:moveTo>
                    <a:lnTo>
                      <a:pt x="10" y="177"/>
                    </a:lnTo>
                    <a:lnTo>
                      <a:pt x="5" y="162"/>
                    </a:lnTo>
                    <a:lnTo>
                      <a:pt x="2" y="148"/>
                    </a:lnTo>
                    <a:lnTo>
                      <a:pt x="0" y="134"/>
                    </a:lnTo>
                    <a:lnTo>
                      <a:pt x="0" y="119"/>
                    </a:lnTo>
                    <a:lnTo>
                      <a:pt x="2" y="104"/>
                    </a:lnTo>
                    <a:lnTo>
                      <a:pt x="5" y="90"/>
                    </a:lnTo>
                    <a:lnTo>
                      <a:pt x="10" y="77"/>
                    </a:lnTo>
                    <a:lnTo>
                      <a:pt x="17" y="64"/>
                    </a:lnTo>
                    <a:lnTo>
                      <a:pt x="25" y="52"/>
                    </a:lnTo>
                    <a:lnTo>
                      <a:pt x="34" y="39"/>
                    </a:lnTo>
                    <a:lnTo>
                      <a:pt x="45" y="29"/>
                    </a:lnTo>
                    <a:lnTo>
                      <a:pt x="57" y="21"/>
                    </a:lnTo>
                    <a:lnTo>
                      <a:pt x="64" y="16"/>
                    </a:lnTo>
                    <a:lnTo>
                      <a:pt x="77" y="10"/>
                    </a:lnTo>
                    <a:lnTo>
                      <a:pt x="92" y="5"/>
                    </a:lnTo>
                    <a:lnTo>
                      <a:pt x="107" y="1"/>
                    </a:lnTo>
                    <a:lnTo>
                      <a:pt x="121" y="0"/>
                    </a:lnTo>
                    <a:lnTo>
                      <a:pt x="136" y="0"/>
                    </a:lnTo>
                    <a:lnTo>
                      <a:pt x="150" y="1"/>
                    </a:lnTo>
                    <a:lnTo>
                      <a:pt x="164" y="5"/>
                    </a:lnTo>
                    <a:lnTo>
                      <a:pt x="178" y="10"/>
                    </a:lnTo>
                    <a:lnTo>
                      <a:pt x="191" y="16"/>
                    </a:lnTo>
                    <a:lnTo>
                      <a:pt x="204" y="25"/>
                    </a:lnTo>
                    <a:lnTo>
                      <a:pt x="215" y="33"/>
                    </a:lnTo>
                    <a:lnTo>
                      <a:pt x="225" y="44"/>
                    </a:lnTo>
                    <a:lnTo>
                      <a:pt x="234" y="57"/>
                    </a:lnTo>
                    <a:lnTo>
                      <a:pt x="239" y="63"/>
                    </a:lnTo>
                    <a:lnTo>
                      <a:pt x="245" y="77"/>
                    </a:lnTo>
                    <a:lnTo>
                      <a:pt x="250" y="91"/>
                    </a:lnTo>
                    <a:lnTo>
                      <a:pt x="253" y="105"/>
                    </a:lnTo>
                    <a:lnTo>
                      <a:pt x="255" y="120"/>
                    </a:lnTo>
                    <a:lnTo>
                      <a:pt x="255" y="135"/>
                    </a:lnTo>
                    <a:lnTo>
                      <a:pt x="253" y="150"/>
                    </a:lnTo>
                    <a:lnTo>
                      <a:pt x="250" y="163"/>
                    </a:lnTo>
                    <a:lnTo>
                      <a:pt x="245" y="177"/>
                    </a:lnTo>
                    <a:lnTo>
                      <a:pt x="239" y="189"/>
                    </a:lnTo>
                    <a:lnTo>
                      <a:pt x="231" y="202"/>
                    </a:lnTo>
                    <a:lnTo>
                      <a:pt x="221" y="214"/>
                    </a:lnTo>
                    <a:lnTo>
                      <a:pt x="210" y="224"/>
                    </a:lnTo>
                    <a:lnTo>
                      <a:pt x="198" y="233"/>
                    </a:lnTo>
                    <a:lnTo>
                      <a:pt x="191" y="238"/>
                    </a:lnTo>
                    <a:lnTo>
                      <a:pt x="178" y="244"/>
                    </a:lnTo>
                    <a:lnTo>
                      <a:pt x="163" y="249"/>
                    </a:lnTo>
                    <a:lnTo>
                      <a:pt x="149" y="253"/>
                    </a:lnTo>
                    <a:lnTo>
                      <a:pt x="134" y="254"/>
                    </a:lnTo>
                    <a:lnTo>
                      <a:pt x="119" y="254"/>
                    </a:lnTo>
                    <a:lnTo>
                      <a:pt x="106" y="253"/>
                    </a:lnTo>
                    <a:lnTo>
                      <a:pt x="91" y="249"/>
                    </a:lnTo>
                    <a:lnTo>
                      <a:pt x="77" y="244"/>
                    </a:lnTo>
                    <a:lnTo>
                      <a:pt x="65" y="238"/>
                    </a:lnTo>
                    <a:lnTo>
                      <a:pt x="53" y="229"/>
                    </a:lnTo>
                    <a:lnTo>
                      <a:pt x="41" y="220"/>
                    </a:lnTo>
                    <a:lnTo>
                      <a:pt x="30" y="209"/>
                    </a:lnTo>
                    <a:lnTo>
                      <a:pt x="22" y="197"/>
                    </a:lnTo>
                    <a:lnTo>
                      <a:pt x="18" y="191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56" name="Freeform 148"/>
              <p:cNvSpPr>
                <a:spLocks/>
              </p:cNvSpPr>
              <p:nvPr/>
            </p:nvSpPr>
            <p:spPr bwMode="auto">
              <a:xfrm>
                <a:off x="3448" y="1338"/>
                <a:ext cx="210" cy="210"/>
              </a:xfrm>
              <a:custGeom>
                <a:avLst/>
                <a:gdLst/>
                <a:ahLst/>
                <a:cxnLst>
                  <a:cxn ang="0">
                    <a:pos x="14" y="158"/>
                  </a:cxn>
                  <a:cxn ang="0">
                    <a:pos x="7" y="143"/>
                  </a:cxn>
                  <a:cxn ang="0">
                    <a:pos x="3" y="129"/>
                  </a:cxn>
                  <a:cxn ang="0">
                    <a:pos x="0" y="114"/>
                  </a:cxn>
                  <a:cxn ang="0">
                    <a:pos x="0" y="99"/>
                  </a:cxn>
                  <a:cxn ang="0">
                    <a:pos x="2" y="84"/>
                  </a:cxn>
                  <a:cxn ang="0">
                    <a:pos x="5" y="71"/>
                  </a:cxn>
                  <a:cxn ang="0">
                    <a:pos x="12" y="57"/>
                  </a:cxn>
                  <a:cxn ang="0">
                    <a:pos x="19" y="45"/>
                  </a:cxn>
                  <a:cxn ang="0">
                    <a:pos x="28" y="32"/>
                  </a:cxn>
                  <a:cxn ang="0">
                    <a:pos x="39" y="22"/>
                  </a:cxn>
                  <a:cxn ang="0">
                    <a:pos x="45" y="17"/>
                  </a:cxn>
                  <a:cxn ang="0">
                    <a:pos x="52" y="14"/>
                  </a:cxn>
                  <a:cxn ang="0">
                    <a:pos x="66" y="8"/>
                  </a:cxn>
                  <a:cxn ang="0">
                    <a:pos x="81" y="3"/>
                  </a:cxn>
                  <a:cxn ang="0">
                    <a:pos x="96" y="0"/>
                  </a:cxn>
                  <a:cxn ang="0">
                    <a:pos x="111" y="0"/>
                  </a:cxn>
                  <a:cxn ang="0">
                    <a:pos x="124" y="1"/>
                  </a:cxn>
                  <a:cxn ang="0">
                    <a:pos x="139" y="5"/>
                  </a:cxn>
                  <a:cxn ang="0">
                    <a:pos x="153" y="11"/>
                  </a:cxn>
                  <a:cxn ang="0">
                    <a:pos x="165" y="19"/>
                  </a:cxn>
                  <a:cxn ang="0">
                    <a:pos x="177" y="29"/>
                  </a:cxn>
                  <a:cxn ang="0">
                    <a:pos x="186" y="40"/>
                  </a:cxn>
                  <a:cxn ang="0">
                    <a:pos x="191" y="46"/>
                  </a:cxn>
                  <a:cxn ang="0">
                    <a:pos x="195" y="52"/>
                  </a:cxn>
                  <a:cxn ang="0">
                    <a:pos x="203" y="66"/>
                  </a:cxn>
                  <a:cxn ang="0">
                    <a:pos x="208" y="81"/>
                  </a:cxn>
                  <a:cxn ang="0">
                    <a:pos x="209" y="96"/>
                  </a:cxn>
                  <a:cxn ang="0">
                    <a:pos x="210" y="110"/>
                  </a:cxn>
                  <a:cxn ang="0">
                    <a:pos x="208" y="125"/>
                  </a:cxn>
                  <a:cxn ang="0">
                    <a:pos x="204" y="139"/>
                  </a:cxn>
                  <a:cxn ang="0">
                    <a:pos x="199" y="153"/>
                  </a:cxn>
                  <a:cxn ang="0">
                    <a:pos x="190" y="165"/>
                  </a:cxn>
                  <a:cxn ang="0">
                    <a:pos x="181" y="176"/>
                  </a:cxn>
                  <a:cxn ang="0">
                    <a:pos x="170" y="187"/>
                  </a:cxn>
                  <a:cxn ang="0">
                    <a:pos x="164" y="191"/>
                  </a:cxn>
                  <a:cxn ang="0">
                    <a:pos x="157" y="196"/>
                  </a:cxn>
                  <a:cxn ang="0">
                    <a:pos x="143" y="202"/>
                  </a:cxn>
                  <a:cxn ang="0">
                    <a:pos x="128" y="207"/>
                  </a:cxn>
                  <a:cxn ang="0">
                    <a:pos x="115" y="210"/>
                  </a:cxn>
                  <a:cxn ang="0">
                    <a:pos x="100" y="210"/>
                  </a:cxn>
                  <a:cxn ang="0">
                    <a:pos x="85" y="208"/>
                  </a:cxn>
                  <a:cxn ang="0">
                    <a:pos x="71" y="203"/>
                  </a:cxn>
                  <a:cxn ang="0">
                    <a:pos x="57" y="198"/>
                  </a:cxn>
                  <a:cxn ang="0">
                    <a:pos x="44" y="191"/>
                  </a:cxn>
                  <a:cxn ang="0">
                    <a:pos x="33" y="181"/>
                  </a:cxn>
                  <a:cxn ang="0">
                    <a:pos x="23" y="170"/>
                  </a:cxn>
                  <a:cxn ang="0">
                    <a:pos x="18" y="164"/>
                  </a:cxn>
                  <a:cxn ang="0">
                    <a:pos x="14" y="158"/>
                  </a:cxn>
                </a:cxnLst>
                <a:rect l="0" t="0" r="r" b="b"/>
                <a:pathLst>
                  <a:path w="210" h="210">
                    <a:moveTo>
                      <a:pt x="14" y="158"/>
                    </a:moveTo>
                    <a:lnTo>
                      <a:pt x="7" y="143"/>
                    </a:lnTo>
                    <a:lnTo>
                      <a:pt x="3" y="129"/>
                    </a:lnTo>
                    <a:lnTo>
                      <a:pt x="0" y="114"/>
                    </a:lnTo>
                    <a:lnTo>
                      <a:pt x="0" y="99"/>
                    </a:lnTo>
                    <a:lnTo>
                      <a:pt x="2" y="84"/>
                    </a:lnTo>
                    <a:lnTo>
                      <a:pt x="5" y="71"/>
                    </a:lnTo>
                    <a:lnTo>
                      <a:pt x="12" y="57"/>
                    </a:lnTo>
                    <a:lnTo>
                      <a:pt x="19" y="45"/>
                    </a:lnTo>
                    <a:lnTo>
                      <a:pt x="28" y="32"/>
                    </a:lnTo>
                    <a:lnTo>
                      <a:pt x="39" y="22"/>
                    </a:lnTo>
                    <a:lnTo>
                      <a:pt x="45" y="17"/>
                    </a:lnTo>
                    <a:lnTo>
                      <a:pt x="52" y="14"/>
                    </a:lnTo>
                    <a:lnTo>
                      <a:pt x="66" y="8"/>
                    </a:lnTo>
                    <a:lnTo>
                      <a:pt x="81" y="3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24" y="1"/>
                    </a:lnTo>
                    <a:lnTo>
                      <a:pt x="139" y="5"/>
                    </a:lnTo>
                    <a:lnTo>
                      <a:pt x="153" y="11"/>
                    </a:lnTo>
                    <a:lnTo>
                      <a:pt x="165" y="19"/>
                    </a:lnTo>
                    <a:lnTo>
                      <a:pt x="177" y="29"/>
                    </a:lnTo>
                    <a:lnTo>
                      <a:pt x="186" y="40"/>
                    </a:lnTo>
                    <a:lnTo>
                      <a:pt x="191" y="46"/>
                    </a:lnTo>
                    <a:lnTo>
                      <a:pt x="195" y="52"/>
                    </a:lnTo>
                    <a:lnTo>
                      <a:pt x="203" y="66"/>
                    </a:lnTo>
                    <a:lnTo>
                      <a:pt x="208" y="81"/>
                    </a:lnTo>
                    <a:lnTo>
                      <a:pt x="209" y="96"/>
                    </a:lnTo>
                    <a:lnTo>
                      <a:pt x="210" y="110"/>
                    </a:lnTo>
                    <a:lnTo>
                      <a:pt x="208" y="125"/>
                    </a:lnTo>
                    <a:lnTo>
                      <a:pt x="204" y="139"/>
                    </a:lnTo>
                    <a:lnTo>
                      <a:pt x="199" y="153"/>
                    </a:lnTo>
                    <a:lnTo>
                      <a:pt x="190" y="165"/>
                    </a:lnTo>
                    <a:lnTo>
                      <a:pt x="181" y="176"/>
                    </a:lnTo>
                    <a:lnTo>
                      <a:pt x="170" y="187"/>
                    </a:lnTo>
                    <a:lnTo>
                      <a:pt x="164" y="191"/>
                    </a:lnTo>
                    <a:lnTo>
                      <a:pt x="157" y="196"/>
                    </a:lnTo>
                    <a:lnTo>
                      <a:pt x="143" y="202"/>
                    </a:lnTo>
                    <a:lnTo>
                      <a:pt x="128" y="207"/>
                    </a:lnTo>
                    <a:lnTo>
                      <a:pt x="115" y="210"/>
                    </a:lnTo>
                    <a:lnTo>
                      <a:pt x="100" y="210"/>
                    </a:lnTo>
                    <a:lnTo>
                      <a:pt x="85" y="208"/>
                    </a:lnTo>
                    <a:lnTo>
                      <a:pt x="71" y="203"/>
                    </a:lnTo>
                    <a:lnTo>
                      <a:pt x="57" y="198"/>
                    </a:lnTo>
                    <a:lnTo>
                      <a:pt x="44" y="191"/>
                    </a:lnTo>
                    <a:lnTo>
                      <a:pt x="33" y="181"/>
                    </a:lnTo>
                    <a:lnTo>
                      <a:pt x="23" y="170"/>
                    </a:lnTo>
                    <a:lnTo>
                      <a:pt x="18" y="164"/>
                    </a:lnTo>
                    <a:lnTo>
                      <a:pt x="14" y="158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57" name="Freeform 149"/>
              <p:cNvSpPr>
                <a:spLocks/>
              </p:cNvSpPr>
              <p:nvPr/>
            </p:nvSpPr>
            <p:spPr bwMode="auto">
              <a:xfrm>
                <a:off x="3448" y="1058"/>
                <a:ext cx="210" cy="209"/>
              </a:xfrm>
              <a:custGeom>
                <a:avLst/>
                <a:gdLst/>
                <a:ahLst/>
                <a:cxnLst>
                  <a:cxn ang="0">
                    <a:pos x="14" y="157"/>
                  </a:cxn>
                  <a:cxn ang="0">
                    <a:pos x="7" y="144"/>
                  </a:cxn>
                  <a:cxn ang="0">
                    <a:pos x="3" y="129"/>
                  </a:cxn>
                  <a:cxn ang="0">
                    <a:pos x="0" y="114"/>
                  </a:cxn>
                  <a:cxn ang="0">
                    <a:pos x="0" y="99"/>
                  </a:cxn>
                  <a:cxn ang="0">
                    <a:pos x="2" y="84"/>
                  </a:cxn>
                  <a:cxn ang="0">
                    <a:pos x="5" y="71"/>
                  </a:cxn>
                  <a:cxn ang="0">
                    <a:pos x="12" y="57"/>
                  </a:cxn>
                  <a:cxn ang="0">
                    <a:pos x="19" y="45"/>
                  </a:cxn>
                  <a:cxn ang="0">
                    <a:pos x="28" y="33"/>
                  </a:cxn>
                  <a:cxn ang="0">
                    <a:pos x="39" y="22"/>
                  </a:cxn>
                  <a:cxn ang="0">
                    <a:pos x="45" y="19"/>
                  </a:cxn>
                  <a:cxn ang="0">
                    <a:pos x="52" y="14"/>
                  </a:cxn>
                  <a:cxn ang="0">
                    <a:pos x="66" y="7"/>
                  </a:cxn>
                  <a:cxn ang="0">
                    <a:pos x="81" y="2"/>
                  </a:cxn>
                  <a:cxn ang="0">
                    <a:pos x="96" y="0"/>
                  </a:cxn>
                  <a:cxn ang="0">
                    <a:pos x="111" y="0"/>
                  </a:cxn>
                  <a:cxn ang="0">
                    <a:pos x="124" y="1"/>
                  </a:cxn>
                  <a:cxn ang="0">
                    <a:pos x="139" y="6"/>
                  </a:cxn>
                  <a:cxn ang="0">
                    <a:pos x="153" y="11"/>
                  </a:cxn>
                  <a:cxn ang="0">
                    <a:pos x="165" y="19"/>
                  </a:cxn>
                  <a:cxn ang="0">
                    <a:pos x="177" y="28"/>
                  </a:cxn>
                  <a:cxn ang="0">
                    <a:pos x="186" y="40"/>
                  </a:cxn>
                  <a:cxn ang="0">
                    <a:pos x="191" y="46"/>
                  </a:cxn>
                  <a:cxn ang="0">
                    <a:pos x="195" y="52"/>
                  </a:cxn>
                  <a:cxn ang="0">
                    <a:pos x="203" y="67"/>
                  </a:cxn>
                  <a:cxn ang="0">
                    <a:pos x="208" y="81"/>
                  </a:cxn>
                  <a:cxn ang="0">
                    <a:pos x="209" y="95"/>
                  </a:cxn>
                  <a:cxn ang="0">
                    <a:pos x="210" y="110"/>
                  </a:cxn>
                  <a:cxn ang="0">
                    <a:pos x="208" y="125"/>
                  </a:cxn>
                  <a:cxn ang="0">
                    <a:pos x="204" y="139"/>
                  </a:cxn>
                  <a:cxn ang="0">
                    <a:pos x="199" y="152"/>
                  </a:cxn>
                  <a:cxn ang="0">
                    <a:pos x="190" y="165"/>
                  </a:cxn>
                  <a:cxn ang="0">
                    <a:pos x="181" y="177"/>
                  </a:cxn>
                  <a:cxn ang="0">
                    <a:pos x="170" y="187"/>
                  </a:cxn>
                  <a:cxn ang="0">
                    <a:pos x="164" y="192"/>
                  </a:cxn>
                  <a:cxn ang="0">
                    <a:pos x="157" y="196"/>
                  </a:cxn>
                  <a:cxn ang="0">
                    <a:pos x="143" y="202"/>
                  </a:cxn>
                  <a:cxn ang="0">
                    <a:pos x="128" y="207"/>
                  </a:cxn>
                  <a:cxn ang="0">
                    <a:pos x="115" y="209"/>
                  </a:cxn>
                  <a:cxn ang="0">
                    <a:pos x="100" y="209"/>
                  </a:cxn>
                  <a:cxn ang="0">
                    <a:pos x="85" y="208"/>
                  </a:cxn>
                  <a:cxn ang="0">
                    <a:pos x="71" y="204"/>
                  </a:cxn>
                  <a:cxn ang="0">
                    <a:pos x="57" y="198"/>
                  </a:cxn>
                  <a:cxn ang="0">
                    <a:pos x="44" y="191"/>
                  </a:cxn>
                  <a:cxn ang="0">
                    <a:pos x="33" y="181"/>
                  </a:cxn>
                  <a:cxn ang="0">
                    <a:pos x="23" y="170"/>
                  </a:cxn>
                  <a:cxn ang="0">
                    <a:pos x="18" y="164"/>
                  </a:cxn>
                  <a:cxn ang="0">
                    <a:pos x="14" y="157"/>
                  </a:cxn>
                </a:cxnLst>
                <a:rect l="0" t="0" r="r" b="b"/>
                <a:pathLst>
                  <a:path w="210" h="209">
                    <a:moveTo>
                      <a:pt x="14" y="157"/>
                    </a:moveTo>
                    <a:lnTo>
                      <a:pt x="7" y="144"/>
                    </a:lnTo>
                    <a:lnTo>
                      <a:pt x="3" y="129"/>
                    </a:lnTo>
                    <a:lnTo>
                      <a:pt x="0" y="114"/>
                    </a:lnTo>
                    <a:lnTo>
                      <a:pt x="0" y="99"/>
                    </a:lnTo>
                    <a:lnTo>
                      <a:pt x="2" y="84"/>
                    </a:lnTo>
                    <a:lnTo>
                      <a:pt x="5" y="71"/>
                    </a:lnTo>
                    <a:lnTo>
                      <a:pt x="12" y="57"/>
                    </a:lnTo>
                    <a:lnTo>
                      <a:pt x="19" y="45"/>
                    </a:lnTo>
                    <a:lnTo>
                      <a:pt x="28" y="33"/>
                    </a:lnTo>
                    <a:lnTo>
                      <a:pt x="39" y="22"/>
                    </a:lnTo>
                    <a:lnTo>
                      <a:pt x="45" y="19"/>
                    </a:lnTo>
                    <a:lnTo>
                      <a:pt x="52" y="14"/>
                    </a:lnTo>
                    <a:lnTo>
                      <a:pt x="66" y="7"/>
                    </a:lnTo>
                    <a:lnTo>
                      <a:pt x="81" y="2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24" y="1"/>
                    </a:lnTo>
                    <a:lnTo>
                      <a:pt x="139" y="6"/>
                    </a:lnTo>
                    <a:lnTo>
                      <a:pt x="153" y="11"/>
                    </a:lnTo>
                    <a:lnTo>
                      <a:pt x="165" y="19"/>
                    </a:lnTo>
                    <a:lnTo>
                      <a:pt x="177" y="28"/>
                    </a:lnTo>
                    <a:lnTo>
                      <a:pt x="186" y="40"/>
                    </a:lnTo>
                    <a:lnTo>
                      <a:pt x="191" y="46"/>
                    </a:lnTo>
                    <a:lnTo>
                      <a:pt x="195" y="52"/>
                    </a:lnTo>
                    <a:lnTo>
                      <a:pt x="203" y="67"/>
                    </a:lnTo>
                    <a:lnTo>
                      <a:pt x="208" y="81"/>
                    </a:lnTo>
                    <a:lnTo>
                      <a:pt x="209" y="95"/>
                    </a:lnTo>
                    <a:lnTo>
                      <a:pt x="210" y="110"/>
                    </a:lnTo>
                    <a:lnTo>
                      <a:pt x="208" y="125"/>
                    </a:lnTo>
                    <a:lnTo>
                      <a:pt x="204" y="139"/>
                    </a:lnTo>
                    <a:lnTo>
                      <a:pt x="199" y="152"/>
                    </a:lnTo>
                    <a:lnTo>
                      <a:pt x="190" y="165"/>
                    </a:lnTo>
                    <a:lnTo>
                      <a:pt x="181" y="177"/>
                    </a:lnTo>
                    <a:lnTo>
                      <a:pt x="170" y="187"/>
                    </a:lnTo>
                    <a:lnTo>
                      <a:pt x="164" y="192"/>
                    </a:lnTo>
                    <a:lnTo>
                      <a:pt x="157" y="196"/>
                    </a:lnTo>
                    <a:lnTo>
                      <a:pt x="143" y="202"/>
                    </a:lnTo>
                    <a:lnTo>
                      <a:pt x="128" y="207"/>
                    </a:lnTo>
                    <a:lnTo>
                      <a:pt x="115" y="209"/>
                    </a:lnTo>
                    <a:lnTo>
                      <a:pt x="100" y="209"/>
                    </a:lnTo>
                    <a:lnTo>
                      <a:pt x="85" y="208"/>
                    </a:lnTo>
                    <a:lnTo>
                      <a:pt x="71" y="204"/>
                    </a:lnTo>
                    <a:lnTo>
                      <a:pt x="57" y="198"/>
                    </a:lnTo>
                    <a:lnTo>
                      <a:pt x="44" y="191"/>
                    </a:lnTo>
                    <a:lnTo>
                      <a:pt x="33" y="181"/>
                    </a:lnTo>
                    <a:lnTo>
                      <a:pt x="23" y="170"/>
                    </a:lnTo>
                    <a:lnTo>
                      <a:pt x="18" y="164"/>
                    </a:lnTo>
                    <a:lnTo>
                      <a:pt x="14" y="157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80758" name="Group 150"/>
            <p:cNvGrpSpPr>
              <a:grpSpLocks/>
            </p:cNvGrpSpPr>
            <p:nvPr/>
          </p:nvGrpSpPr>
          <p:grpSpPr bwMode="auto">
            <a:xfrm>
              <a:off x="939" y="1771"/>
              <a:ext cx="69" cy="71"/>
              <a:chOff x="1437" y="1138"/>
              <a:chExt cx="69" cy="71"/>
            </a:xfrm>
          </p:grpSpPr>
          <p:sp>
            <p:nvSpPr>
              <p:cNvPr id="580759" name="Oval 151"/>
              <p:cNvSpPr>
                <a:spLocks noChangeAspect="1" noChangeArrowheads="1"/>
              </p:cNvSpPr>
              <p:nvPr/>
            </p:nvSpPr>
            <p:spPr bwMode="auto">
              <a:xfrm>
                <a:off x="1457" y="1138"/>
                <a:ext cx="35" cy="35"/>
              </a:xfrm>
              <a:prstGeom prst="ellipse">
                <a:avLst/>
              </a:prstGeom>
              <a:solidFill>
                <a:srgbClr val="FFFF00"/>
              </a:solidFill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60" name="Line 152"/>
              <p:cNvSpPr>
                <a:spLocks noChangeShapeType="1"/>
              </p:cNvSpPr>
              <p:nvPr/>
            </p:nvSpPr>
            <p:spPr bwMode="auto">
              <a:xfrm>
                <a:off x="1437" y="1209"/>
                <a:ext cx="69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80761" name="Text Box 153"/>
          <p:cNvSpPr txBox="1">
            <a:spLocks noChangeArrowheads="1"/>
          </p:cNvSpPr>
          <p:nvPr/>
        </p:nvSpPr>
        <p:spPr bwMode="auto">
          <a:xfrm>
            <a:off x="161925" y="3886200"/>
            <a:ext cx="2971800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Charge Reduction (PTR)</a:t>
            </a:r>
          </a:p>
        </p:txBody>
      </p:sp>
      <p:sp>
        <p:nvSpPr>
          <p:cNvPr id="580762" name="Rectangle 154"/>
          <p:cNvSpPr>
            <a:spLocks noChangeArrowheads="1"/>
          </p:cNvSpPr>
          <p:nvPr/>
        </p:nvSpPr>
        <p:spPr bwMode="auto">
          <a:xfrm>
            <a:off x="381000" y="30480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400" b="0">
                <a:solidFill>
                  <a:srgbClr val="FFFF00"/>
                </a:solidFill>
                <a:latin typeface="Arial" charset="0"/>
              </a:rPr>
              <a:t>Electron Transfer - Proton Transfer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634" name="Picture 2" descr="Two types of ionion reaction"/>
          <p:cNvPicPr>
            <a:picLocks noChangeAspect="1" noChangeArrowheads="1"/>
          </p:cNvPicPr>
          <p:nvPr/>
        </p:nvPicPr>
        <p:blipFill>
          <a:blip r:embed="rId2" cstate="print"/>
          <a:srcRect l="6082" t="16667" b="3334"/>
          <a:stretch>
            <a:fillRect/>
          </a:stretch>
        </p:blipFill>
        <p:spPr bwMode="auto">
          <a:xfrm>
            <a:off x="533400" y="1143000"/>
            <a:ext cx="8237538" cy="548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8163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 sz="3200" b="1">
                <a:latin typeface="Arial" charset="0"/>
              </a:rPr>
              <a:t>The two types of ion reactions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Text Box 5"/>
          <p:cNvSpPr txBox="1">
            <a:spLocks noChangeArrowheads="1"/>
          </p:cNvSpPr>
          <p:nvPr/>
        </p:nvSpPr>
        <p:spPr bwMode="auto">
          <a:xfrm>
            <a:off x="3571875" y="1308100"/>
            <a:ext cx="2428875" cy="6413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[M + 3H]</a:t>
            </a:r>
            <a:r>
              <a:rPr lang="en-US" sz="3600" baseline="30000">
                <a:solidFill>
                  <a:schemeClr val="tx2"/>
                </a:solidFill>
                <a:latin typeface="Arial" charset="0"/>
              </a:rPr>
              <a:t>2+</a:t>
            </a:r>
            <a:r>
              <a:rPr lang="en-US" sz="3600" baseline="30000">
                <a:solidFill>
                  <a:schemeClr val="tx2"/>
                </a:solidFill>
                <a:latin typeface="Arial" charset="0"/>
                <a:cs typeface="Arial" charset="0"/>
              </a:rPr>
              <a:t>•</a:t>
            </a:r>
            <a:endParaRPr lang="en-US" sz="3600" b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598022" name="Line 6"/>
          <p:cNvSpPr>
            <a:spLocks noChangeShapeType="1"/>
          </p:cNvSpPr>
          <p:nvPr/>
        </p:nvSpPr>
        <p:spPr bwMode="auto">
          <a:xfrm>
            <a:off x="5491163" y="2051050"/>
            <a:ext cx="901700" cy="1812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8023" name="Text Box 7"/>
          <p:cNvSpPr txBox="1">
            <a:spLocks noChangeArrowheads="1"/>
          </p:cNvSpPr>
          <p:nvPr/>
        </p:nvSpPr>
        <p:spPr bwMode="auto">
          <a:xfrm>
            <a:off x="2913063" y="484346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sz="2000">
              <a:latin typeface="Arial" charset="0"/>
            </a:endParaRPr>
          </a:p>
        </p:txBody>
      </p:sp>
      <p:grpSp>
        <p:nvGrpSpPr>
          <p:cNvPr id="598024" name="Group 8"/>
          <p:cNvGrpSpPr>
            <a:grpSpLocks/>
          </p:cNvGrpSpPr>
          <p:nvPr/>
        </p:nvGrpSpPr>
        <p:grpSpPr bwMode="auto">
          <a:xfrm>
            <a:off x="989013" y="3908425"/>
            <a:ext cx="2708275" cy="1803400"/>
            <a:chOff x="3785" y="2516"/>
            <a:chExt cx="1706" cy="1136"/>
          </a:xfrm>
        </p:grpSpPr>
        <p:sp>
          <p:nvSpPr>
            <p:cNvPr id="598025" name="Text Box 9"/>
            <p:cNvSpPr txBox="1">
              <a:spLocks noChangeArrowheads="1"/>
            </p:cNvSpPr>
            <p:nvPr/>
          </p:nvSpPr>
          <p:spPr bwMode="auto">
            <a:xfrm>
              <a:off x="4022" y="3287"/>
              <a:ext cx="136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3200">
                  <a:solidFill>
                    <a:schemeClr val="tx2"/>
                  </a:solidFill>
                  <a:latin typeface="Arial" charset="0"/>
                </a:rPr>
                <a:t>[M + 3H]</a:t>
              </a:r>
              <a:r>
                <a:rPr lang="en-US" sz="3200" baseline="30000">
                  <a:solidFill>
                    <a:schemeClr val="tx2"/>
                  </a:solidFill>
                  <a:latin typeface="Arial" charset="0"/>
                </a:rPr>
                <a:t>2+</a:t>
              </a:r>
              <a:r>
                <a:rPr lang="en-US" sz="3200" baseline="30000">
                  <a:solidFill>
                    <a:schemeClr val="tx2"/>
                  </a:solidFill>
                  <a:latin typeface="Arial" charset="0"/>
                  <a:cs typeface="Arial" charset="0"/>
                </a:rPr>
                <a:t>•</a:t>
              </a:r>
              <a:endParaRPr lang="en-US" sz="3200" b="0">
                <a:solidFill>
                  <a:schemeClr val="tx2"/>
                </a:solidFill>
                <a:latin typeface="Arial" charset="0"/>
              </a:endParaRPr>
            </a:p>
          </p:txBody>
        </p:sp>
        <p:sp>
          <p:nvSpPr>
            <p:cNvPr id="598026" name="Text Box 10"/>
            <p:cNvSpPr txBox="1">
              <a:spLocks noChangeArrowheads="1"/>
            </p:cNvSpPr>
            <p:nvPr/>
          </p:nvSpPr>
          <p:spPr bwMode="auto">
            <a:xfrm>
              <a:off x="3785" y="2516"/>
              <a:ext cx="170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  <a:latin typeface="Arial" charset="0"/>
                </a:rPr>
                <a:t>Intact</a:t>
              </a:r>
            </a:p>
            <a:p>
              <a:r>
                <a:rPr lang="en-US">
                  <a:solidFill>
                    <a:schemeClr val="tx2"/>
                  </a:solidFill>
                  <a:latin typeface="Arial" charset="0"/>
                </a:rPr>
                <a:t> Charge-Reduced</a:t>
              </a:r>
            </a:p>
            <a:p>
              <a:r>
                <a:rPr lang="en-US">
                  <a:solidFill>
                    <a:schemeClr val="tx2"/>
                  </a:solidFill>
                  <a:latin typeface="Arial" charset="0"/>
                </a:rPr>
                <a:t> Products</a:t>
              </a:r>
            </a:p>
          </p:txBody>
        </p:sp>
      </p:grpSp>
      <p:sp>
        <p:nvSpPr>
          <p:cNvPr id="598027" name="Text Box 11"/>
          <p:cNvSpPr txBox="1">
            <a:spLocks noChangeArrowheads="1"/>
          </p:cNvSpPr>
          <p:nvPr/>
        </p:nvSpPr>
        <p:spPr bwMode="auto">
          <a:xfrm>
            <a:off x="3683000" y="2116138"/>
            <a:ext cx="1947863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Mass ?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m/z ?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Charge (z)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Sequence ?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Temperature ?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Anion ?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He Pressure?</a:t>
            </a:r>
          </a:p>
        </p:txBody>
      </p:sp>
      <p:sp>
        <p:nvSpPr>
          <p:cNvPr id="598028" name="Line 12"/>
          <p:cNvSpPr>
            <a:spLocks noChangeShapeType="1"/>
          </p:cNvSpPr>
          <p:nvPr/>
        </p:nvSpPr>
        <p:spPr bwMode="auto">
          <a:xfrm flipH="1">
            <a:off x="2774950" y="2032000"/>
            <a:ext cx="857250" cy="1782763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8029" name="Text Box 13"/>
          <p:cNvSpPr txBox="1">
            <a:spLocks noChangeArrowheads="1"/>
          </p:cNvSpPr>
          <p:nvPr/>
        </p:nvSpPr>
        <p:spPr bwMode="auto">
          <a:xfrm>
            <a:off x="5770563" y="3908425"/>
            <a:ext cx="23002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Fragmentation</a:t>
            </a:r>
          </a:p>
          <a:p>
            <a:r>
              <a:rPr lang="en-US">
                <a:latin typeface="Arial" charset="0"/>
              </a:rPr>
              <a:t>Products</a:t>
            </a:r>
            <a:r>
              <a:rPr lang="en-US" sz="2000">
                <a:latin typeface="Arial" charset="0"/>
              </a:rPr>
              <a:t> </a:t>
            </a:r>
          </a:p>
        </p:txBody>
      </p:sp>
      <p:sp>
        <p:nvSpPr>
          <p:cNvPr id="598030" name="Text Box 14"/>
          <p:cNvSpPr txBox="1">
            <a:spLocks noChangeArrowheads="1"/>
          </p:cNvSpPr>
          <p:nvPr/>
        </p:nvSpPr>
        <p:spPr bwMode="auto">
          <a:xfrm>
            <a:off x="5181600" y="4740275"/>
            <a:ext cx="3348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c, z, etc.</a:t>
            </a:r>
          </a:p>
        </p:txBody>
      </p:sp>
      <p:sp>
        <p:nvSpPr>
          <p:cNvPr id="598031" name="Text Box 15"/>
          <p:cNvSpPr txBox="1">
            <a:spLocks noChangeArrowheads="1"/>
          </p:cNvSpPr>
          <p:nvPr/>
        </p:nvSpPr>
        <p:spPr bwMode="auto">
          <a:xfrm>
            <a:off x="3040063" y="236538"/>
            <a:ext cx="32734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>
                <a:latin typeface="Arial" charset="0"/>
              </a:rPr>
              <a:t> </a:t>
            </a:r>
            <a:r>
              <a:rPr lang="en-US" sz="4800">
                <a:solidFill>
                  <a:schemeClr val="tx2"/>
                </a:solidFill>
                <a:latin typeface="Arial" charset="0"/>
              </a:rPr>
              <a:t>ET or ET</a:t>
            </a:r>
            <a:r>
              <a:rPr lang="en-US" sz="4800">
                <a:latin typeface="Arial" charset="0"/>
              </a:rPr>
              <a:t>D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6" name="Text Box 4"/>
          <p:cNvSpPr txBox="1">
            <a:spLocks noChangeArrowheads="1"/>
          </p:cNvSpPr>
          <p:nvPr/>
        </p:nvSpPr>
        <p:spPr bwMode="auto">
          <a:xfrm>
            <a:off x="3571875" y="1308100"/>
            <a:ext cx="2428875" cy="6413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[M + 3H]</a:t>
            </a:r>
            <a:r>
              <a:rPr lang="en-US" sz="3600" baseline="30000">
                <a:solidFill>
                  <a:schemeClr val="tx2"/>
                </a:solidFill>
                <a:latin typeface="Arial" charset="0"/>
              </a:rPr>
              <a:t>2+</a:t>
            </a:r>
            <a:r>
              <a:rPr lang="en-US" sz="3600" baseline="30000">
                <a:solidFill>
                  <a:schemeClr val="tx2"/>
                </a:solidFill>
                <a:latin typeface="Arial" charset="0"/>
                <a:cs typeface="Arial" charset="0"/>
              </a:rPr>
              <a:t>•</a:t>
            </a:r>
            <a:endParaRPr lang="en-US" sz="3600" b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02117" name="Line 5"/>
          <p:cNvSpPr>
            <a:spLocks noChangeShapeType="1"/>
          </p:cNvSpPr>
          <p:nvPr/>
        </p:nvSpPr>
        <p:spPr bwMode="auto">
          <a:xfrm>
            <a:off x="5491163" y="2051050"/>
            <a:ext cx="901700" cy="1812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2118" name="Text Box 6"/>
          <p:cNvSpPr txBox="1">
            <a:spLocks noChangeArrowheads="1"/>
          </p:cNvSpPr>
          <p:nvPr/>
        </p:nvSpPr>
        <p:spPr bwMode="auto">
          <a:xfrm>
            <a:off x="2913063" y="484346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sz="2000">
              <a:latin typeface="Arial" charset="0"/>
            </a:endParaRPr>
          </a:p>
        </p:txBody>
      </p:sp>
      <p:grpSp>
        <p:nvGrpSpPr>
          <p:cNvPr id="602119" name="Group 7"/>
          <p:cNvGrpSpPr>
            <a:grpSpLocks/>
          </p:cNvGrpSpPr>
          <p:nvPr/>
        </p:nvGrpSpPr>
        <p:grpSpPr bwMode="auto">
          <a:xfrm>
            <a:off x="989013" y="3908425"/>
            <a:ext cx="2708275" cy="1803400"/>
            <a:chOff x="3785" y="2516"/>
            <a:chExt cx="1706" cy="1136"/>
          </a:xfrm>
        </p:grpSpPr>
        <p:sp>
          <p:nvSpPr>
            <p:cNvPr id="602120" name="Text Box 8"/>
            <p:cNvSpPr txBox="1">
              <a:spLocks noChangeArrowheads="1"/>
            </p:cNvSpPr>
            <p:nvPr/>
          </p:nvSpPr>
          <p:spPr bwMode="auto">
            <a:xfrm>
              <a:off x="4022" y="3287"/>
              <a:ext cx="136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3200">
                  <a:solidFill>
                    <a:schemeClr val="tx2"/>
                  </a:solidFill>
                  <a:latin typeface="Arial" charset="0"/>
                </a:rPr>
                <a:t>[M + 3H]</a:t>
              </a:r>
              <a:r>
                <a:rPr lang="en-US" sz="3200" baseline="30000">
                  <a:solidFill>
                    <a:schemeClr val="tx2"/>
                  </a:solidFill>
                  <a:latin typeface="Arial" charset="0"/>
                </a:rPr>
                <a:t>2+</a:t>
              </a:r>
              <a:r>
                <a:rPr lang="en-US" sz="3200" baseline="30000">
                  <a:solidFill>
                    <a:schemeClr val="tx2"/>
                  </a:solidFill>
                  <a:latin typeface="Arial" charset="0"/>
                  <a:cs typeface="Arial" charset="0"/>
                </a:rPr>
                <a:t>•</a:t>
              </a:r>
              <a:endParaRPr lang="en-US" sz="3200" b="0">
                <a:solidFill>
                  <a:schemeClr val="tx2"/>
                </a:solidFill>
                <a:latin typeface="Arial" charset="0"/>
              </a:endParaRPr>
            </a:p>
          </p:txBody>
        </p:sp>
        <p:sp>
          <p:nvSpPr>
            <p:cNvPr id="602121" name="Text Box 9"/>
            <p:cNvSpPr txBox="1">
              <a:spLocks noChangeArrowheads="1"/>
            </p:cNvSpPr>
            <p:nvPr/>
          </p:nvSpPr>
          <p:spPr bwMode="auto">
            <a:xfrm>
              <a:off x="3785" y="2516"/>
              <a:ext cx="170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  <a:latin typeface="Arial" charset="0"/>
                </a:rPr>
                <a:t>Intact</a:t>
              </a:r>
            </a:p>
            <a:p>
              <a:r>
                <a:rPr lang="en-US">
                  <a:solidFill>
                    <a:schemeClr val="tx2"/>
                  </a:solidFill>
                  <a:latin typeface="Arial" charset="0"/>
                </a:rPr>
                <a:t> Charge-Reduced</a:t>
              </a:r>
            </a:p>
            <a:p>
              <a:r>
                <a:rPr lang="en-US">
                  <a:solidFill>
                    <a:schemeClr val="tx2"/>
                  </a:solidFill>
                  <a:latin typeface="Arial" charset="0"/>
                </a:rPr>
                <a:t> Products</a:t>
              </a:r>
            </a:p>
          </p:txBody>
        </p:sp>
      </p:grpSp>
      <p:sp>
        <p:nvSpPr>
          <p:cNvPr id="602122" name="Text Box 10"/>
          <p:cNvSpPr txBox="1">
            <a:spLocks noChangeArrowheads="1"/>
          </p:cNvSpPr>
          <p:nvPr/>
        </p:nvSpPr>
        <p:spPr bwMode="auto">
          <a:xfrm>
            <a:off x="3683000" y="2116138"/>
            <a:ext cx="1947863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Mass ?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m/z ?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Charge (z)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Sequence ?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Temperature ?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Anion ?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He Pressure?</a:t>
            </a:r>
          </a:p>
        </p:txBody>
      </p:sp>
      <p:sp>
        <p:nvSpPr>
          <p:cNvPr id="602123" name="Line 11"/>
          <p:cNvSpPr>
            <a:spLocks noChangeShapeType="1"/>
          </p:cNvSpPr>
          <p:nvPr/>
        </p:nvSpPr>
        <p:spPr bwMode="auto">
          <a:xfrm flipH="1">
            <a:off x="2774950" y="2032000"/>
            <a:ext cx="857250" cy="1782763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2124" name="Text Box 12"/>
          <p:cNvSpPr txBox="1">
            <a:spLocks noChangeArrowheads="1"/>
          </p:cNvSpPr>
          <p:nvPr/>
        </p:nvSpPr>
        <p:spPr bwMode="auto">
          <a:xfrm>
            <a:off x="5770563" y="3908425"/>
            <a:ext cx="23002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Fragmentation</a:t>
            </a:r>
          </a:p>
          <a:p>
            <a:r>
              <a:rPr lang="en-US">
                <a:latin typeface="Arial" charset="0"/>
              </a:rPr>
              <a:t>Products</a:t>
            </a:r>
            <a:r>
              <a:rPr lang="en-US" sz="2000">
                <a:latin typeface="Arial" charset="0"/>
              </a:rPr>
              <a:t> </a:t>
            </a:r>
          </a:p>
        </p:txBody>
      </p:sp>
      <p:sp>
        <p:nvSpPr>
          <p:cNvPr id="602125" name="Text Box 13"/>
          <p:cNvSpPr txBox="1">
            <a:spLocks noChangeArrowheads="1"/>
          </p:cNvSpPr>
          <p:nvPr/>
        </p:nvSpPr>
        <p:spPr bwMode="auto">
          <a:xfrm>
            <a:off x="5181600" y="4740275"/>
            <a:ext cx="3348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c, z, etc.</a:t>
            </a:r>
          </a:p>
        </p:txBody>
      </p:sp>
      <p:sp>
        <p:nvSpPr>
          <p:cNvPr id="602126" name="Text Box 14"/>
          <p:cNvSpPr txBox="1">
            <a:spLocks noChangeArrowheads="1"/>
          </p:cNvSpPr>
          <p:nvPr/>
        </p:nvSpPr>
        <p:spPr bwMode="auto">
          <a:xfrm>
            <a:off x="3040063" y="236538"/>
            <a:ext cx="32734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>
                <a:latin typeface="Arial" charset="0"/>
              </a:rPr>
              <a:t> </a:t>
            </a:r>
            <a:r>
              <a:rPr lang="en-US" sz="4800">
                <a:solidFill>
                  <a:schemeClr val="tx2"/>
                </a:solidFill>
                <a:latin typeface="Arial" charset="0"/>
              </a:rPr>
              <a:t>ET or ET</a:t>
            </a:r>
            <a:r>
              <a:rPr lang="en-US" sz="4800">
                <a:latin typeface="Arial" charset="0"/>
              </a:rPr>
              <a:t>D</a:t>
            </a:r>
          </a:p>
        </p:txBody>
      </p:sp>
      <p:sp>
        <p:nvSpPr>
          <p:cNvPr id="602128" name="AutoShape 16"/>
          <p:cNvSpPr>
            <a:spLocks noChangeArrowheads="1"/>
          </p:cNvSpPr>
          <p:nvPr/>
        </p:nvSpPr>
        <p:spPr bwMode="auto">
          <a:xfrm>
            <a:off x="3352800" y="5638800"/>
            <a:ext cx="4495800" cy="1066800"/>
          </a:xfrm>
          <a:prstGeom prst="curvedUpArrow">
            <a:avLst>
              <a:gd name="adj1" fmla="val 46552"/>
              <a:gd name="adj2" fmla="val 168571"/>
              <a:gd name="adj3" fmla="val 3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2129" name="Text Box 17"/>
          <p:cNvSpPr txBox="1">
            <a:spLocks noChangeArrowheads="1"/>
          </p:cNvSpPr>
          <p:nvPr/>
        </p:nvSpPr>
        <p:spPr bwMode="auto">
          <a:xfrm>
            <a:off x="4495800" y="5562600"/>
            <a:ext cx="1143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latin typeface="Arial" charset="0"/>
              </a:rPr>
              <a:t>CAD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sz="3200" b="1">
                <a:latin typeface="Arial" charset="0"/>
              </a:rPr>
              <a:t>Charge dependence in fragmentation</a:t>
            </a:r>
          </a:p>
        </p:txBody>
      </p:sp>
      <p:pic>
        <p:nvPicPr>
          <p:cNvPr id="605189" name="Picture 5" descr="charge dependence in fragmentation"/>
          <p:cNvPicPr>
            <a:picLocks noChangeAspect="1" noChangeArrowheads="1"/>
          </p:cNvPicPr>
          <p:nvPr/>
        </p:nvPicPr>
        <p:blipFill>
          <a:blip r:embed="rId2" cstate="print"/>
          <a:srcRect l="5084" t="15556"/>
          <a:stretch>
            <a:fillRect/>
          </a:stretch>
        </p:blipFill>
        <p:spPr bwMode="auto">
          <a:xfrm>
            <a:off x="457200" y="914400"/>
            <a:ext cx="8534400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3200" b="0">
                <a:solidFill>
                  <a:srgbClr val="FFFF00"/>
                </a:solidFill>
                <a:latin typeface="Arial" charset="0"/>
              </a:rPr>
              <a:t>Peptide Sequencing using Mass Spectrometry 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0238" y="1752771"/>
            <a:ext cx="7807201" cy="687217"/>
            <a:chOff x="630238" y="1752600"/>
            <a:chExt cx="7807320" cy="686832"/>
          </a:xfrm>
        </p:grpSpPr>
        <p:sp>
          <p:nvSpPr>
            <p:cNvPr id="15765" name="Text Box 7"/>
            <p:cNvSpPr txBox="1">
              <a:spLocks noChangeArrowheads="1"/>
            </p:cNvSpPr>
            <p:nvPr/>
          </p:nvSpPr>
          <p:spPr bwMode="auto">
            <a:xfrm>
              <a:off x="694690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147</a:t>
              </a:r>
            </a:p>
          </p:txBody>
        </p:sp>
        <p:sp>
          <p:nvSpPr>
            <p:cNvPr id="15766" name="Text Box 8"/>
            <p:cNvSpPr txBox="1">
              <a:spLocks noChangeArrowheads="1"/>
            </p:cNvSpPr>
            <p:nvPr/>
          </p:nvSpPr>
          <p:spPr bwMode="auto">
            <a:xfrm>
              <a:off x="7061200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K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768" name="Text Box 10"/>
            <p:cNvSpPr txBox="1">
              <a:spLocks noChangeArrowheads="1"/>
            </p:cNvSpPr>
            <p:nvPr/>
          </p:nvSpPr>
          <p:spPr bwMode="auto">
            <a:xfrm>
              <a:off x="6296025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769" name="Text Box 11"/>
            <p:cNvSpPr txBox="1">
              <a:spLocks noChangeArrowheads="1"/>
            </p:cNvSpPr>
            <p:nvPr/>
          </p:nvSpPr>
          <p:spPr bwMode="auto">
            <a:xfrm>
              <a:off x="618172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260</a:t>
              </a:r>
            </a:p>
          </p:txBody>
        </p:sp>
        <p:sp>
          <p:nvSpPr>
            <p:cNvPr id="15771" name="Text Box 13"/>
            <p:cNvSpPr txBox="1">
              <a:spLocks noChangeArrowheads="1"/>
            </p:cNvSpPr>
            <p:nvPr/>
          </p:nvSpPr>
          <p:spPr bwMode="auto">
            <a:xfrm>
              <a:off x="55959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772" name="Text Box 14"/>
            <p:cNvSpPr txBox="1">
              <a:spLocks noChangeArrowheads="1"/>
            </p:cNvSpPr>
            <p:nvPr/>
          </p:nvSpPr>
          <p:spPr bwMode="auto">
            <a:xfrm>
              <a:off x="548005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389</a:t>
              </a:r>
            </a:p>
          </p:txBody>
        </p:sp>
        <p:sp>
          <p:nvSpPr>
            <p:cNvPr id="15774" name="Text Box 16"/>
            <p:cNvSpPr txBox="1">
              <a:spLocks noChangeArrowheads="1"/>
            </p:cNvSpPr>
            <p:nvPr/>
          </p:nvSpPr>
          <p:spPr bwMode="auto">
            <a:xfrm>
              <a:off x="4957763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D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775" name="Text Box 17"/>
            <p:cNvSpPr txBox="1">
              <a:spLocks noChangeArrowheads="1"/>
            </p:cNvSpPr>
            <p:nvPr/>
          </p:nvSpPr>
          <p:spPr bwMode="auto">
            <a:xfrm>
              <a:off x="484187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504</a:t>
              </a:r>
            </a:p>
          </p:txBody>
        </p:sp>
        <p:sp>
          <p:nvSpPr>
            <p:cNvPr id="15777" name="Text Box 19"/>
            <p:cNvSpPr txBox="1">
              <a:spLocks noChangeArrowheads="1"/>
            </p:cNvSpPr>
            <p:nvPr/>
          </p:nvSpPr>
          <p:spPr bwMode="auto">
            <a:xfrm>
              <a:off x="4318000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778" name="Text Box 20"/>
            <p:cNvSpPr txBox="1">
              <a:spLocks noChangeArrowheads="1"/>
            </p:cNvSpPr>
            <p:nvPr/>
          </p:nvSpPr>
          <p:spPr bwMode="auto">
            <a:xfrm>
              <a:off x="4202113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633</a:t>
              </a:r>
            </a:p>
          </p:txBody>
        </p:sp>
        <p:sp>
          <p:nvSpPr>
            <p:cNvPr id="15780" name="Text Box 22"/>
            <p:cNvSpPr txBox="1">
              <a:spLocks noChangeArrowheads="1"/>
            </p:cNvSpPr>
            <p:nvPr/>
          </p:nvSpPr>
          <p:spPr bwMode="auto">
            <a:xfrm>
              <a:off x="36782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781" name="Text Box 23"/>
            <p:cNvSpPr txBox="1">
              <a:spLocks noChangeArrowheads="1"/>
            </p:cNvSpPr>
            <p:nvPr/>
          </p:nvSpPr>
          <p:spPr bwMode="auto">
            <a:xfrm>
              <a:off x="356235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762</a:t>
              </a:r>
            </a:p>
          </p:txBody>
        </p:sp>
        <p:sp>
          <p:nvSpPr>
            <p:cNvPr id="15783" name="Text Box 25"/>
            <p:cNvSpPr txBox="1">
              <a:spLocks noChangeArrowheads="1"/>
            </p:cNvSpPr>
            <p:nvPr/>
          </p:nvSpPr>
          <p:spPr bwMode="auto">
            <a:xfrm>
              <a:off x="3040063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784" name="Text Box 26"/>
            <p:cNvSpPr txBox="1">
              <a:spLocks noChangeArrowheads="1"/>
            </p:cNvSpPr>
            <p:nvPr/>
          </p:nvSpPr>
          <p:spPr bwMode="auto">
            <a:xfrm>
              <a:off x="292417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875</a:t>
              </a:r>
            </a:p>
          </p:txBody>
        </p:sp>
        <p:sp>
          <p:nvSpPr>
            <p:cNvPr id="15786" name="Text Box 28"/>
            <p:cNvSpPr txBox="1">
              <a:spLocks noChangeArrowheads="1"/>
            </p:cNvSpPr>
            <p:nvPr/>
          </p:nvSpPr>
          <p:spPr bwMode="auto">
            <a:xfrm>
              <a:off x="2336800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F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787" name="Text Box 29"/>
            <p:cNvSpPr txBox="1">
              <a:spLocks noChangeArrowheads="1"/>
            </p:cNvSpPr>
            <p:nvPr/>
          </p:nvSpPr>
          <p:spPr bwMode="auto">
            <a:xfrm>
              <a:off x="2159000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1022</a:t>
              </a:r>
            </a:p>
          </p:txBody>
        </p:sp>
        <p:sp>
          <p:nvSpPr>
            <p:cNvPr id="15789" name="Text Box 31"/>
            <p:cNvSpPr txBox="1">
              <a:spLocks noChangeArrowheads="1"/>
            </p:cNvSpPr>
            <p:nvPr/>
          </p:nvSpPr>
          <p:spPr bwMode="auto">
            <a:xfrm>
              <a:off x="1571625" y="1758950"/>
              <a:ext cx="3619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G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790" name="Text Box 32"/>
            <p:cNvSpPr txBox="1">
              <a:spLocks noChangeArrowheads="1"/>
            </p:cNvSpPr>
            <p:nvPr/>
          </p:nvSpPr>
          <p:spPr bwMode="auto">
            <a:xfrm>
              <a:off x="1393825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1080</a:t>
              </a:r>
            </a:p>
          </p:txBody>
        </p:sp>
        <p:sp>
          <p:nvSpPr>
            <p:cNvPr id="15792" name="Text Box 34"/>
            <p:cNvSpPr txBox="1">
              <a:spLocks noChangeArrowheads="1"/>
            </p:cNvSpPr>
            <p:nvPr/>
          </p:nvSpPr>
          <p:spPr bwMode="auto">
            <a:xfrm>
              <a:off x="808038" y="175260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S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793" name="Text Box 35"/>
            <p:cNvSpPr txBox="1">
              <a:spLocks noChangeArrowheads="1"/>
            </p:cNvSpPr>
            <p:nvPr/>
          </p:nvSpPr>
          <p:spPr bwMode="auto">
            <a:xfrm>
              <a:off x="630238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1166</a:t>
              </a:r>
            </a:p>
          </p:txBody>
        </p:sp>
        <p:sp>
          <p:nvSpPr>
            <p:cNvPr id="15795" name="Text Box 37"/>
            <p:cNvSpPr txBox="1">
              <a:spLocks noChangeArrowheads="1"/>
            </p:cNvSpPr>
            <p:nvPr/>
          </p:nvSpPr>
          <p:spPr bwMode="auto">
            <a:xfrm>
              <a:off x="7650163" y="2070100"/>
              <a:ext cx="787395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y ions</a:t>
              </a: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300038" y="2916238"/>
            <a:ext cx="8736012" cy="3698875"/>
            <a:chOff x="300038" y="2916238"/>
            <a:chExt cx="8736012" cy="3698875"/>
          </a:xfrm>
        </p:grpSpPr>
        <p:sp>
          <p:nvSpPr>
            <p:cNvPr id="15365" name="Rectangle 39"/>
            <p:cNvSpPr>
              <a:spLocks noChangeArrowheads="1"/>
            </p:cNvSpPr>
            <p:nvPr/>
          </p:nvSpPr>
          <p:spPr bwMode="auto">
            <a:xfrm>
              <a:off x="4295775" y="6248400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m/z</a:t>
              </a:r>
            </a:p>
          </p:txBody>
        </p:sp>
        <p:sp>
          <p:nvSpPr>
            <p:cNvPr id="15366" name="Line 40"/>
            <p:cNvSpPr>
              <a:spLocks noChangeShapeType="1"/>
            </p:cNvSpPr>
            <p:nvPr/>
          </p:nvSpPr>
          <p:spPr bwMode="auto">
            <a:xfrm flipV="1">
              <a:off x="11128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67" name="Line 41"/>
            <p:cNvSpPr>
              <a:spLocks noChangeShapeType="1"/>
            </p:cNvSpPr>
            <p:nvPr/>
          </p:nvSpPr>
          <p:spPr bwMode="auto">
            <a:xfrm flipV="1">
              <a:off x="1146175" y="5992813"/>
              <a:ext cx="0" cy="952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68" name="Line 42"/>
            <p:cNvSpPr>
              <a:spLocks noChangeShapeType="1"/>
            </p:cNvSpPr>
            <p:nvPr/>
          </p:nvSpPr>
          <p:spPr bwMode="auto">
            <a:xfrm flipV="1">
              <a:off x="1182688" y="5992813"/>
              <a:ext cx="0" cy="952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69" name="Line 43"/>
            <p:cNvSpPr>
              <a:spLocks noChangeShapeType="1"/>
            </p:cNvSpPr>
            <p:nvPr/>
          </p:nvSpPr>
          <p:spPr bwMode="auto">
            <a:xfrm flipV="1">
              <a:off x="1204913" y="5992813"/>
              <a:ext cx="0" cy="952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70" name="Line 44"/>
            <p:cNvSpPr>
              <a:spLocks noChangeShapeType="1"/>
            </p:cNvSpPr>
            <p:nvPr/>
          </p:nvSpPr>
          <p:spPr bwMode="auto">
            <a:xfrm flipV="1">
              <a:off x="12954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71" name="Line 45"/>
            <p:cNvSpPr>
              <a:spLocks noChangeShapeType="1"/>
            </p:cNvSpPr>
            <p:nvPr/>
          </p:nvSpPr>
          <p:spPr bwMode="auto">
            <a:xfrm flipV="1">
              <a:off x="13065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72" name="Line 46"/>
            <p:cNvSpPr>
              <a:spLocks noChangeShapeType="1"/>
            </p:cNvSpPr>
            <p:nvPr/>
          </p:nvSpPr>
          <p:spPr bwMode="auto">
            <a:xfrm flipV="1">
              <a:off x="13176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73" name="Line 47"/>
            <p:cNvSpPr>
              <a:spLocks noChangeShapeType="1"/>
            </p:cNvSpPr>
            <p:nvPr/>
          </p:nvSpPr>
          <p:spPr bwMode="auto">
            <a:xfrm flipV="1">
              <a:off x="13287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74" name="Line 48"/>
            <p:cNvSpPr>
              <a:spLocks noChangeShapeType="1"/>
            </p:cNvSpPr>
            <p:nvPr/>
          </p:nvSpPr>
          <p:spPr bwMode="auto">
            <a:xfrm flipV="1">
              <a:off x="1341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75" name="Line 49"/>
            <p:cNvSpPr>
              <a:spLocks noChangeShapeType="1"/>
            </p:cNvSpPr>
            <p:nvPr/>
          </p:nvSpPr>
          <p:spPr bwMode="auto">
            <a:xfrm flipV="1">
              <a:off x="1352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76" name="Line 50"/>
            <p:cNvSpPr>
              <a:spLocks noChangeShapeType="1"/>
            </p:cNvSpPr>
            <p:nvPr/>
          </p:nvSpPr>
          <p:spPr bwMode="auto">
            <a:xfrm flipV="1">
              <a:off x="13858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77" name="Line 51"/>
            <p:cNvSpPr>
              <a:spLocks noChangeShapeType="1"/>
            </p:cNvSpPr>
            <p:nvPr/>
          </p:nvSpPr>
          <p:spPr bwMode="auto">
            <a:xfrm flipV="1">
              <a:off x="13985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78" name="Line 52"/>
            <p:cNvSpPr>
              <a:spLocks noChangeShapeType="1"/>
            </p:cNvSpPr>
            <p:nvPr/>
          </p:nvSpPr>
          <p:spPr bwMode="auto">
            <a:xfrm flipV="1">
              <a:off x="14097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79" name="Line 53"/>
            <p:cNvSpPr>
              <a:spLocks noChangeShapeType="1"/>
            </p:cNvSpPr>
            <p:nvPr/>
          </p:nvSpPr>
          <p:spPr bwMode="auto">
            <a:xfrm flipV="1">
              <a:off x="14208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80" name="Line 54"/>
            <p:cNvSpPr>
              <a:spLocks noChangeShapeType="1"/>
            </p:cNvSpPr>
            <p:nvPr/>
          </p:nvSpPr>
          <p:spPr bwMode="auto">
            <a:xfrm flipV="1">
              <a:off x="14319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81" name="Line 55"/>
            <p:cNvSpPr>
              <a:spLocks noChangeShapeType="1"/>
            </p:cNvSpPr>
            <p:nvPr/>
          </p:nvSpPr>
          <p:spPr bwMode="auto">
            <a:xfrm flipV="1">
              <a:off x="14430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82" name="Line 56"/>
            <p:cNvSpPr>
              <a:spLocks noChangeShapeType="1"/>
            </p:cNvSpPr>
            <p:nvPr/>
          </p:nvSpPr>
          <p:spPr bwMode="auto">
            <a:xfrm flipV="1">
              <a:off x="1454150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83" name="Line 57"/>
            <p:cNvSpPr>
              <a:spLocks noChangeShapeType="1"/>
            </p:cNvSpPr>
            <p:nvPr/>
          </p:nvSpPr>
          <p:spPr bwMode="auto">
            <a:xfrm flipV="1">
              <a:off x="14652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84" name="Line 58"/>
            <p:cNvSpPr>
              <a:spLocks noChangeShapeType="1"/>
            </p:cNvSpPr>
            <p:nvPr/>
          </p:nvSpPr>
          <p:spPr bwMode="auto">
            <a:xfrm flipV="1">
              <a:off x="14763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85" name="Line 59"/>
            <p:cNvSpPr>
              <a:spLocks noChangeShapeType="1"/>
            </p:cNvSpPr>
            <p:nvPr/>
          </p:nvSpPr>
          <p:spPr bwMode="auto">
            <a:xfrm flipV="1">
              <a:off x="14890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86" name="Line 60"/>
            <p:cNvSpPr>
              <a:spLocks noChangeShapeType="1"/>
            </p:cNvSpPr>
            <p:nvPr/>
          </p:nvSpPr>
          <p:spPr bwMode="auto">
            <a:xfrm flipV="1">
              <a:off x="15001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87" name="Line 61"/>
            <p:cNvSpPr>
              <a:spLocks noChangeShapeType="1"/>
            </p:cNvSpPr>
            <p:nvPr/>
          </p:nvSpPr>
          <p:spPr bwMode="auto">
            <a:xfrm flipV="1">
              <a:off x="15240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88" name="Line 62"/>
            <p:cNvSpPr>
              <a:spLocks noChangeShapeType="1"/>
            </p:cNvSpPr>
            <p:nvPr/>
          </p:nvSpPr>
          <p:spPr bwMode="auto">
            <a:xfrm flipV="1">
              <a:off x="15462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89" name="Line 63"/>
            <p:cNvSpPr>
              <a:spLocks noChangeShapeType="1"/>
            </p:cNvSpPr>
            <p:nvPr/>
          </p:nvSpPr>
          <p:spPr bwMode="auto">
            <a:xfrm flipV="1">
              <a:off x="1557338" y="5942013"/>
              <a:ext cx="0" cy="603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90" name="Line 64"/>
            <p:cNvSpPr>
              <a:spLocks noChangeShapeType="1"/>
            </p:cNvSpPr>
            <p:nvPr/>
          </p:nvSpPr>
          <p:spPr bwMode="auto">
            <a:xfrm flipV="1">
              <a:off x="15684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91" name="Line 65"/>
            <p:cNvSpPr>
              <a:spLocks noChangeShapeType="1"/>
            </p:cNvSpPr>
            <p:nvPr/>
          </p:nvSpPr>
          <p:spPr bwMode="auto">
            <a:xfrm flipV="1">
              <a:off x="15906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92" name="Line 66"/>
            <p:cNvSpPr>
              <a:spLocks noChangeShapeType="1"/>
            </p:cNvSpPr>
            <p:nvPr/>
          </p:nvSpPr>
          <p:spPr bwMode="auto">
            <a:xfrm flipV="1">
              <a:off x="16033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93" name="Line 67"/>
            <p:cNvSpPr>
              <a:spLocks noChangeShapeType="1"/>
            </p:cNvSpPr>
            <p:nvPr/>
          </p:nvSpPr>
          <p:spPr bwMode="auto">
            <a:xfrm flipV="1">
              <a:off x="16129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94" name="Line 68"/>
            <p:cNvSpPr>
              <a:spLocks noChangeShapeType="1"/>
            </p:cNvSpPr>
            <p:nvPr/>
          </p:nvSpPr>
          <p:spPr bwMode="auto">
            <a:xfrm flipV="1">
              <a:off x="16240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95" name="Line 69"/>
            <p:cNvSpPr>
              <a:spLocks noChangeShapeType="1"/>
            </p:cNvSpPr>
            <p:nvPr/>
          </p:nvSpPr>
          <p:spPr bwMode="auto">
            <a:xfrm flipV="1">
              <a:off x="16494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96" name="Line 70"/>
            <p:cNvSpPr>
              <a:spLocks noChangeShapeType="1"/>
            </p:cNvSpPr>
            <p:nvPr/>
          </p:nvSpPr>
          <p:spPr bwMode="auto">
            <a:xfrm flipV="1">
              <a:off x="1660525" y="5657850"/>
              <a:ext cx="0" cy="3444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97" name="Line 71"/>
            <p:cNvSpPr>
              <a:spLocks noChangeShapeType="1"/>
            </p:cNvSpPr>
            <p:nvPr/>
          </p:nvSpPr>
          <p:spPr bwMode="auto">
            <a:xfrm flipV="1">
              <a:off x="1671638" y="5962650"/>
              <a:ext cx="0" cy="396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98" name="Line 72"/>
            <p:cNvSpPr>
              <a:spLocks noChangeShapeType="1"/>
            </p:cNvSpPr>
            <p:nvPr/>
          </p:nvSpPr>
          <p:spPr bwMode="auto">
            <a:xfrm flipV="1">
              <a:off x="16938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399" name="Line 73"/>
            <p:cNvSpPr>
              <a:spLocks noChangeShapeType="1"/>
            </p:cNvSpPr>
            <p:nvPr/>
          </p:nvSpPr>
          <p:spPr bwMode="auto">
            <a:xfrm flipV="1">
              <a:off x="17049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00" name="Line 74"/>
            <p:cNvSpPr>
              <a:spLocks noChangeShapeType="1"/>
            </p:cNvSpPr>
            <p:nvPr/>
          </p:nvSpPr>
          <p:spPr bwMode="auto">
            <a:xfrm flipV="1">
              <a:off x="17272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01" name="Line 75"/>
            <p:cNvSpPr>
              <a:spLocks noChangeShapeType="1"/>
            </p:cNvSpPr>
            <p:nvPr/>
          </p:nvSpPr>
          <p:spPr bwMode="auto">
            <a:xfrm flipV="1">
              <a:off x="17399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02" name="Line 76"/>
            <p:cNvSpPr>
              <a:spLocks noChangeShapeType="1"/>
            </p:cNvSpPr>
            <p:nvPr/>
          </p:nvSpPr>
          <p:spPr bwMode="auto">
            <a:xfrm flipV="1">
              <a:off x="1751013" y="5913438"/>
              <a:ext cx="0" cy="889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03" name="Line 77"/>
            <p:cNvSpPr>
              <a:spLocks noChangeShapeType="1"/>
            </p:cNvSpPr>
            <p:nvPr/>
          </p:nvSpPr>
          <p:spPr bwMode="auto">
            <a:xfrm flipV="1">
              <a:off x="1762125" y="5903913"/>
              <a:ext cx="0" cy="984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04" name="Line 78"/>
            <p:cNvSpPr>
              <a:spLocks noChangeShapeType="1"/>
            </p:cNvSpPr>
            <p:nvPr/>
          </p:nvSpPr>
          <p:spPr bwMode="auto">
            <a:xfrm flipV="1">
              <a:off x="17748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05" name="Line 79"/>
            <p:cNvSpPr>
              <a:spLocks noChangeShapeType="1"/>
            </p:cNvSpPr>
            <p:nvPr/>
          </p:nvSpPr>
          <p:spPr bwMode="auto">
            <a:xfrm flipV="1">
              <a:off x="18192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06" name="Line 80"/>
            <p:cNvSpPr>
              <a:spLocks noChangeShapeType="1"/>
            </p:cNvSpPr>
            <p:nvPr/>
          </p:nvSpPr>
          <p:spPr bwMode="auto">
            <a:xfrm flipV="1">
              <a:off x="18319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07" name="Line 81"/>
            <p:cNvSpPr>
              <a:spLocks noChangeShapeType="1"/>
            </p:cNvSpPr>
            <p:nvPr/>
          </p:nvSpPr>
          <p:spPr bwMode="auto">
            <a:xfrm flipV="1">
              <a:off x="1841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08" name="Line 82"/>
            <p:cNvSpPr>
              <a:spLocks noChangeShapeType="1"/>
            </p:cNvSpPr>
            <p:nvPr/>
          </p:nvSpPr>
          <p:spPr bwMode="auto">
            <a:xfrm flipV="1">
              <a:off x="1854200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09" name="Line 83"/>
            <p:cNvSpPr>
              <a:spLocks noChangeShapeType="1"/>
            </p:cNvSpPr>
            <p:nvPr/>
          </p:nvSpPr>
          <p:spPr bwMode="auto">
            <a:xfrm flipV="1">
              <a:off x="18653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10" name="Line 84"/>
            <p:cNvSpPr>
              <a:spLocks noChangeShapeType="1"/>
            </p:cNvSpPr>
            <p:nvPr/>
          </p:nvSpPr>
          <p:spPr bwMode="auto">
            <a:xfrm flipV="1">
              <a:off x="18764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11" name="Line 85"/>
            <p:cNvSpPr>
              <a:spLocks noChangeShapeType="1"/>
            </p:cNvSpPr>
            <p:nvPr/>
          </p:nvSpPr>
          <p:spPr bwMode="auto">
            <a:xfrm flipV="1">
              <a:off x="18891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12" name="Line 86"/>
            <p:cNvSpPr>
              <a:spLocks noChangeShapeType="1"/>
            </p:cNvSpPr>
            <p:nvPr/>
          </p:nvSpPr>
          <p:spPr bwMode="auto">
            <a:xfrm flipV="1">
              <a:off x="19208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13" name="Line 87"/>
            <p:cNvSpPr>
              <a:spLocks noChangeShapeType="1"/>
            </p:cNvSpPr>
            <p:nvPr/>
          </p:nvSpPr>
          <p:spPr bwMode="auto">
            <a:xfrm flipV="1">
              <a:off x="1968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14" name="Line 88"/>
            <p:cNvSpPr>
              <a:spLocks noChangeShapeType="1"/>
            </p:cNvSpPr>
            <p:nvPr/>
          </p:nvSpPr>
          <p:spPr bwMode="auto">
            <a:xfrm flipV="1">
              <a:off x="1979613" y="5383213"/>
              <a:ext cx="0" cy="6191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15" name="Line 89"/>
            <p:cNvSpPr>
              <a:spLocks noChangeShapeType="1"/>
            </p:cNvSpPr>
            <p:nvPr/>
          </p:nvSpPr>
          <p:spPr bwMode="auto">
            <a:xfrm flipV="1">
              <a:off x="1990725" y="5903913"/>
              <a:ext cx="0" cy="984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16" name="Line 90"/>
            <p:cNvSpPr>
              <a:spLocks noChangeShapeType="1"/>
            </p:cNvSpPr>
            <p:nvPr/>
          </p:nvSpPr>
          <p:spPr bwMode="auto">
            <a:xfrm flipV="1">
              <a:off x="20034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17" name="Line 91"/>
            <p:cNvSpPr>
              <a:spLocks noChangeShapeType="1"/>
            </p:cNvSpPr>
            <p:nvPr/>
          </p:nvSpPr>
          <p:spPr bwMode="auto">
            <a:xfrm flipV="1">
              <a:off x="20240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18" name="Line 92"/>
            <p:cNvSpPr>
              <a:spLocks noChangeShapeType="1"/>
            </p:cNvSpPr>
            <p:nvPr/>
          </p:nvSpPr>
          <p:spPr bwMode="auto">
            <a:xfrm flipV="1">
              <a:off x="20351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19" name="Line 93"/>
            <p:cNvSpPr>
              <a:spLocks noChangeShapeType="1"/>
            </p:cNvSpPr>
            <p:nvPr/>
          </p:nvSpPr>
          <p:spPr bwMode="auto">
            <a:xfrm flipV="1">
              <a:off x="20923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20" name="Line 94"/>
            <p:cNvSpPr>
              <a:spLocks noChangeShapeType="1"/>
            </p:cNvSpPr>
            <p:nvPr/>
          </p:nvSpPr>
          <p:spPr bwMode="auto">
            <a:xfrm flipV="1">
              <a:off x="2114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21" name="Line 95"/>
            <p:cNvSpPr>
              <a:spLocks noChangeShapeType="1"/>
            </p:cNvSpPr>
            <p:nvPr/>
          </p:nvSpPr>
          <p:spPr bwMode="auto">
            <a:xfrm flipV="1">
              <a:off x="21272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22" name="Line 96"/>
            <p:cNvSpPr>
              <a:spLocks noChangeShapeType="1"/>
            </p:cNvSpPr>
            <p:nvPr/>
          </p:nvSpPr>
          <p:spPr bwMode="auto">
            <a:xfrm flipV="1">
              <a:off x="21383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23" name="Line 97"/>
            <p:cNvSpPr>
              <a:spLocks noChangeShapeType="1"/>
            </p:cNvSpPr>
            <p:nvPr/>
          </p:nvSpPr>
          <p:spPr bwMode="auto">
            <a:xfrm flipV="1">
              <a:off x="21494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24" name="Line 98"/>
            <p:cNvSpPr>
              <a:spLocks noChangeShapeType="1"/>
            </p:cNvSpPr>
            <p:nvPr/>
          </p:nvSpPr>
          <p:spPr bwMode="auto">
            <a:xfrm flipV="1">
              <a:off x="21605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25" name="Line 99"/>
            <p:cNvSpPr>
              <a:spLocks noChangeShapeType="1"/>
            </p:cNvSpPr>
            <p:nvPr/>
          </p:nvSpPr>
          <p:spPr bwMode="auto">
            <a:xfrm flipV="1">
              <a:off x="21717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26" name="Line 100"/>
            <p:cNvSpPr>
              <a:spLocks noChangeShapeType="1"/>
            </p:cNvSpPr>
            <p:nvPr/>
          </p:nvSpPr>
          <p:spPr bwMode="auto">
            <a:xfrm flipV="1">
              <a:off x="21828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27" name="Line 101"/>
            <p:cNvSpPr>
              <a:spLocks noChangeShapeType="1"/>
            </p:cNvSpPr>
            <p:nvPr/>
          </p:nvSpPr>
          <p:spPr bwMode="auto">
            <a:xfrm flipV="1">
              <a:off x="22066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28" name="Line 102"/>
            <p:cNvSpPr>
              <a:spLocks noChangeShapeType="1"/>
            </p:cNvSpPr>
            <p:nvPr/>
          </p:nvSpPr>
          <p:spPr bwMode="auto">
            <a:xfrm flipV="1">
              <a:off x="22177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29" name="Line 103"/>
            <p:cNvSpPr>
              <a:spLocks noChangeShapeType="1"/>
            </p:cNvSpPr>
            <p:nvPr/>
          </p:nvSpPr>
          <p:spPr bwMode="auto">
            <a:xfrm flipV="1">
              <a:off x="22288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30" name="Line 104"/>
            <p:cNvSpPr>
              <a:spLocks noChangeShapeType="1"/>
            </p:cNvSpPr>
            <p:nvPr/>
          </p:nvSpPr>
          <p:spPr bwMode="auto">
            <a:xfrm flipV="1">
              <a:off x="22399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31" name="Line 105"/>
            <p:cNvSpPr>
              <a:spLocks noChangeShapeType="1"/>
            </p:cNvSpPr>
            <p:nvPr/>
          </p:nvSpPr>
          <p:spPr bwMode="auto">
            <a:xfrm flipV="1">
              <a:off x="22621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32" name="Line 106"/>
            <p:cNvSpPr>
              <a:spLocks noChangeShapeType="1"/>
            </p:cNvSpPr>
            <p:nvPr/>
          </p:nvSpPr>
          <p:spPr bwMode="auto">
            <a:xfrm flipV="1">
              <a:off x="22860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33" name="Line 107"/>
            <p:cNvSpPr>
              <a:spLocks noChangeShapeType="1"/>
            </p:cNvSpPr>
            <p:nvPr/>
          </p:nvSpPr>
          <p:spPr bwMode="auto">
            <a:xfrm flipV="1">
              <a:off x="22971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34" name="Line 108"/>
            <p:cNvSpPr>
              <a:spLocks noChangeShapeType="1"/>
            </p:cNvSpPr>
            <p:nvPr/>
          </p:nvSpPr>
          <p:spPr bwMode="auto">
            <a:xfrm flipV="1">
              <a:off x="23098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35" name="Line 109"/>
            <p:cNvSpPr>
              <a:spLocks noChangeShapeType="1"/>
            </p:cNvSpPr>
            <p:nvPr/>
          </p:nvSpPr>
          <p:spPr bwMode="auto">
            <a:xfrm flipV="1">
              <a:off x="23209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36" name="Line 110"/>
            <p:cNvSpPr>
              <a:spLocks noChangeShapeType="1"/>
            </p:cNvSpPr>
            <p:nvPr/>
          </p:nvSpPr>
          <p:spPr bwMode="auto">
            <a:xfrm flipV="1">
              <a:off x="23431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37" name="Line 111"/>
            <p:cNvSpPr>
              <a:spLocks noChangeShapeType="1"/>
            </p:cNvSpPr>
            <p:nvPr/>
          </p:nvSpPr>
          <p:spPr bwMode="auto">
            <a:xfrm flipV="1">
              <a:off x="23542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38" name="Line 112"/>
            <p:cNvSpPr>
              <a:spLocks noChangeShapeType="1"/>
            </p:cNvSpPr>
            <p:nvPr/>
          </p:nvSpPr>
          <p:spPr bwMode="auto">
            <a:xfrm flipV="1">
              <a:off x="23653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39" name="Line 113"/>
            <p:cNvSpPr>
              <a:spLocks noChangeShapeType="1"/>
            </p:cNvSpPr>
            <p:nvPr/>
          </p:nvSpPr>
          <p:spPr bwMode="auto">
            <a:xfrm flipV="1">
              <a:off x="23764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40" name="Line 114"/>
            <p:cNvSpPr>
              <a:spLocks noChangeShapeType="1"/>
            </p:cNvSpPr>
            <p:nvPr/>
          </p:nvSpPr>
          <p:spPr bwMode="auto">
            <a:xfrm flipV="1">
              <a:off x="23891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41" name="Line 115"/>
            <p:cNvSpPr>
              <a:spLocks noChangeShapeType="1"/>
            </p:cNvSpPr>
            <p:nvPr/>
          </p:nvSpPr>
          <p:spPr bwMode="auto">
            <a:xfrm flipV="1">
              <a:off x="23987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42" name="Line 116"/>
            <p:cNvSpPr>
              <a:spLocks noChangeShapeType="1"/>
            </p:cNvSpPr>
            <p:nvPr/>
          </p:nvSpPr>
          <p:spPr bwMode="auto">
            <a:xfrm flipV="1">
              <a:off x="24098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43" name="Line 117"/>
            <p:cNvSpPr>
              <a:spLocks noChangeShapeType="1"/>
            </p:cNvSpPr>
            <p:nvPr/>
          </p:nvSpPr>
          <p:spPr bwMode="auto">
            <a:xfrm flipV="1">
              <a:off x="24209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44" name="Line 118"/>
            <p:cNvSpPr>
              <a:spLocks noChangeShapeType="1"/>
            </p:cNvSpPr>
            <p:nvPr/>
          </p:nvSpPr>
          <p:spPr bwMode="auto">
            <a:xfrm flipV="1">
              <a:off x="24352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45" name="Line 119"/>
            <p:cNvSpPr>
              <a:spLocks noChangeShapeType="1"/>
            </p:cNvSpPr>
            <p:nvPr/>
          </p:nvSpPr>
          <p:spPr bwMode="auto">
            <a:xfrm flipV="1">
              <a:off x="24463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46" name="Line 120"/>
            <p:cNvSpPr>
              <a:spLocks noChangeShapeType="1"/>
            </p:cNvSpPr>
            <p:nvPr/>
          </p:nvSpPr>
          <p:spPr bwMode="auto">
            <a:xfrm flipV="1">
              <a:off x="245745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47" name="Line 121"/>
            <p:cNvSpPr>
              <a:spLocks noChangeShapeType="1"/>
            </p:cNvSpPr>
            <p:nvPr/>
          </p:nvSpPr>
          <p:spPr bwMode="auto">
            <a:xfrm flipV="1">
              <a:off x="24685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48" name="Line 122"/>
            <p:cNvSpPr>
              <a:spLocks noChangeShapeType="1"/>
            </p:cNvSpPr>
            <p:nvPr/>
          </p:nvSpPr>
          <p:spPr bwMode="auto">
            <a:xfrm flipV="1">
              <a:off x="2479675" y="5951538"/>
              <a:ext cx="0" cy="508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49" name="Line 123"/>
            <p:cNvSpPr>
              <a:spLocks noChangeShapeType="1"/>
            </p:cNvSpPr>
            <p:nvPr/>
          </p:nvSpPr>
          <p:spPr bwMode="auto">
            <a:xfrm flipV="1">
              <a:off x="24907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50" name="Line 124"/>
            <p:cNvSpPr>
              <a:spLocks noChangeShapeType="1"/>
            </p:cNvSpPr>
            <p:nvPr/>
          </p:nvSpPr>
          <p:spPr bwMode="auto">
            <a:xfrm flipV="1">
              <a:off x="25034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51" name="Line 125"/>
            <p:cNvSpPr>
              <a:spLocks noChangeShapeType="1"/>
            </p:cNvSpPr>
            <p:nvPr/>
          </p:nvSpPr>
          <p:spPr bwMode="auto">
            <a:xfrm flipV="1">
              <a:off x="25130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52" name="Line 126"/>
            <p:cNvSpPr>
              <a:spLocks noChangeShapeType="1"/>
            </p:cNvSpPr>
            <p:nvPr/>
          </p:nvSpPr>
          <p:spPr bwMode="auto">
            <a:xfrm flipV="1">
              <a:off x="25352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53" name="Line 127"/>
            <p:cNvSpPr>
              <a:spLocks noChangeShapeType="1"/>
            </p:cNvSpPr>
            <p:nvPr/>
          </p:nvSpPr>
          <p:spPr bwMode="auto">
            <a:xfrm flipV="1">
              <a:off x="25479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54" name="Line 128"/>
            <p:cNvSpPr>
              <a:spLocks noChangeShapeType="1"/>
            </p:cNvSpPr>
            <p:nvPr/>
          </p:nvSpPr>
          <p:spPr bwMode="auto">
            <a:xfrm flipV="1">
              <a:off x="2560638" y="5942013"/>
              <a:ext cx="0" cy="603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55" name="Line 129"/>
            <p:cNvSpPr>
              <a:spLocks noChangeShapeType="1"/>
            </p:cNvSpPr>
            <p:nvPr/>
          </p:nvSpPr>
          <p:spPr bwMode="auto">
            <a:xfrm flipV="1">
              <a:off x="25701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56" name="Line 130"/>
            <p:cNvSpPr>
              <a:spLocks noChangeShapeType="1"/>
            </p:cNvSpPr>
            <p:nvPr/>
          </p:nvSpPr>
          <p:spPr bwMode="auto">
            <a:xfrm flipV="1">
              <a:off x="2581275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57" name="Line 131"/>
            <p:cNvSpPr>
              <a:spLocks noChangeShapeType="1"/>
            </p:cNvSpPr>
            <p:nvPr/>
          </p:nvSpPr>
          <p:spPr bwMode="auto">
            <a:xfrm flipV="1">
              <a:off x="2593975" y="5688013"/>
              <a:ext cx="0" cy="3143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58" name="Line 132"/>
            <p:cNvSpPr>
              <a:spLocks noChangeShapeType="1"/>
            </p:cNvSpPr>
            <p:nvPr/>
          </p:nvSpPr>
          <p:spPr bwMode="auto">
            <a:xfrm flipV="1">
              <a:off x="2605088" y="5922963"/>
              <a:ext cx="0" cy="7937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59" name="Line 133"/>
            <p:cNvSpPr>
              <a:spLocks noChangeShapeType="1"/>
            </p:cNvSpPr>
            <p:nvPr/>
          </p:nvSpPr>
          <p:spPr bwMode="auto">
            <a:xfrm flipV="1">
              <a:off x="26177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60" name="Line 134"/>
            <p:cNvSpPr>
              <a:spLocks noChangeShapeType="1"/>
            </p:cNvSpPr>
            <p:nvPr/>
          </p:nvSpPr>
          <p:spPr bwMode="auto">
            <a:xfrm flipV="1">
              <a:off x="26273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61" name="Line 135"/>
            <p:cNvSpPr>
              <a:spLocks noChangeShapeType="1"/>
            </p:cNvSpPr>
            <p:nvPr/>
          </p:nvSpPr>
          <p:spPr bwMode="auto">
            <a:xfrm flipV="1">
              <a:off x="26384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62" name="Line 136"/>
            <p:cNvSpPr>
              <a:spLocks noChangeShapeType="1"/>
            </p:cNvSpPr>
            <p:nvPr/>
          </p:nvSpPr>
          <p:spPr bwMode="auto">
            <a:xfrm flipV="1">
              <a:off x="26511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63" name="Line 137"/>
            <p:cNvSpPr>
              <a:spLocks noChangeShapeType="1"/>
            </p:cNvSpPr>
            <p:nvPr/>
          </p:nvSpPr>
          <p:spPr bwMode="auto">
            <a:xfrm flipV="1">
              <a:off x="26622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64" name="Line 138"/>
            <p:cNvSpPr>
              <a:spLocks noChangeShapeType="1"/>
            </p:cNvSpPr>
            <p:nvPr/>
          </p:nvSpPr>
          <p:spPr bwMode="auto">
            <a:xfrm flipV="1">
              <a:off x="2674938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65" name="Line 139"/>
            <p:cNvSpPr>
              <a:spLocks noChangeShapeType="1"/>
            </p:cNvSpPr>
            <p:nvPr/>
          </p:nvSpPr>
          <p:spPr bwMode="auto">
            <a:xfrm flipV="1">
              <a:off x="2684463" y="5932488"/>
              <a:ext cx="0" cy="6985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66" name="Line 140"/>
            <p:cNvSpPr>
              <a:spLocks noChangeShapeType="1"/>
            </p:cNvSpPr>
            <p:nvPr/>
          </p:nvSpPr>
          <p:spPr bwMode="auto">
            <a:xfrm flipV="1">
              <a:off x="2695575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67" name="Line 141"/>
            <p:cNvSpPr>
              <a:spLocks noChangeShapeType="1"/>
            </p:cNvSpPr>
            <p:nvPr/>
          </p:nvSpPr>
          <p:spPr bwMode="auto">
            <a:xfrm flipV="1">
              <a:off x="27178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68" name="Line 142"/>
            <p:cNvSpPr>
              <a:spLocks noChangeShapeType="1"/>
            </p:cNvSpPr>
            <p:nvPr/>
          </p:nvSpPr>
          <p:spPr bwMode="auto">
            <a:xfrm flipV="1">
              <a:off x="27289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69" name="Line 143"/>
            <p:cNvSpPr>
              <a:spLocks noChangeShapeType="1"/>
            </p:cNvSpPr>
            <p:nvPr/>
          </p:nvSpPr>
          <p:spPr bwMode="auto">
            <a:xfrm flipV="1">
              <a:off x="27400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70" name="Line 144"/>
            <p:cNvSpPr>
              <a:spLocks noChangeShapeType="1"/>
            </p:cNvSpPr>
            <p:nvPr/>
          </p:nvSpPr>
          <p:spPr bwMode="auto">
            <a:xfrm flipV="1">
              <a:off x="27527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71" name="Line 145"/>
            <p:cNvSpPr>
              <a:spLocks noChangeShapeType="1"/>
            </p:cNvSpPr>
            <p:nvPr/>
          </p:nvSpPr>
          <p:spPr bwMode="auto">
            <a:xfrm flipV="1">
              <a:off x="27654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72" name="Line 146"/>
            <p:cNvSpPr>
              <a:spLocks noChangeShapeType="1"/>
            </p:cNvSpPr>
            <p:nvPr/>
          </p:nvSpPr>
          <p:spPr bwMode="auto">
            <a:xfrm flipV="1">
              <a:off x="27765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73" name="Line 147"/>
            <p:cNvSpPr>
              <a:spLocks noChangeShapeType="1"/>
            </p:cNvSpPr>
            <p:nvPr/>
          </p:nvSpPr>
          <p:spPr bwMode="auto">
            <a:xfrm flipV="1">
              <a:off x="2789238" y="5922963"/>
              <a:ext cx="0" cy="793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74" name="Line 148"/>
            <p:cNvSpPr>
              <a:spLocks noChangeShapeType="1"/>
            </p:cNvSpPr>
            <p:nvPr/>
          </p:nvSpPr>
          <p:spPr bwMode="auto">
            <a:xfrm flipV="1">
              <a:off x="2798763" y="5481638"/>
              <a:ext cx="0" cy="5207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75" name="Line 149"/>
            <p:cNvSpPr>
              <a:spLocks noChangeShapeType="1"/>
            </p:cNvSpPr>
            <p:nvPr/>
          </p:nvSpPr>
          <p:spPr bwMode="auto">
            <a:xfrm flipV="1">
              <a:off x="2809875" y="5903913"/>
              <a:ext cx="0" cy="984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76" name="Line 150"/>
            <p:cNvSpPr>
              <a:spLocks noChangeShapeType="1"/>
            </p:cNvSpPr>
            <p:nvPr/>
          </p:nvSpPr>
          <p:spPr bwMode="auto">
            <a:xfrm flipV="1">
              <a:off x="28209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77" name="Line 151"/>
            <p:cNvSpPr>
              <a:spLocks noChangeShapeType="1"/>
            </p:cNvSpPr>
            <p:nvPr/>
          </p:nvSpPr>
          <p:spPr bwMode="auto">
            <a:xfrm flipV="1">
              <a:off x="28321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78" name="Line 152"/>
            <p:cNvSpPr>
              <a:spLocks noChangeShapeType="1"/>
            </p:cNvSpPr>
            <p:nvPr/>
          </p:nvSpPr>
          <p:spPr bwMode="auto">
            <a:xfrm flipV="1">
              <a:off x="28432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79" name="Line 153"/>
            <p:cNvSpPr>
              <a:spLocks noChangeShapeType="1"/>
            </p:cNvSpPr>
            <p:nvPr/>
          </p:nvSpPr>
          <p:spPr bwMode="auto">
            <a:xfrm flipV="1">
              <a:off x="28543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80" name="Line 154"/>
            <p:cNvSpPr>
              <a:spLocks noChangeShapeType="1"/>
            </p:cNvSpPr>
            <p:nvPr/>
          </p:nvSpPr>
          <p:spPr bwMode="auto">
            <a:xfrm flipV="1">
              <a:off x="2865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81" name="Line 155"/>
            <p:cNvSpPr>
              <a:spLocks noChangeShapeType="1"/>
            </p:cNvSpPr>
            <p:nvPr/>
          </p:nvSpPr>
          <p:spPr bwMode="auto">
            <a:xfrm flipV="1">
              <a:off x="28892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82" name="Line 156"/>
            <p:cNvSpPr>
              <a:spLocks noChangeShapeType="1"/>
            </p:cNvSpPr>
            <p:nvPr/>
          </p:nvSpPr>
          <p:spPr bwMode="auto">
            <a:xfrm flipV="1">
              <a:off x="29035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83" name="Line 157"/>
            <p:cNvSpPr>
              <a:spLocks noChangeShapeType="1"/>
            </p:cNvSpPr>
            <p:nvPr/>
          </p:nvSpPr>
          <p:spPr bwMode="auto">
            <a:xfrm flipV="1">
              <a:off x="29130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84" name="Line 158"/>
            <p:cNvSpPr>
              <a:spLocks noChangeShapeType="1"/>
            </p:cNvSpPr>
            <p:nvPr/>
          </p:nvSpPr>
          <p:spPr bwMode="auto">
            <a:xfrm flipV="1">
              <a:off x="29241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85" name="Line 159"/>
            <p:cNvSpPr>
              <a:spLocks noChangeShapeType="1"/>
            </p:cNvSpPr>
            <p:nvPr/>
          </p:nvSpPr>
          <p:spPr bwMode="auto">
            <a:xfrm flipV="1">
              <a:off x="29352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86" name="Line 160"/>
            <p:cNvSpPr>
              <a:spLocks noChangeShapeType="1"/>
            </p:cNvSpPr>
            <p:nvPr/>
          </p:nvSpPr>
          <p:spPr bwMode="auto">
            <a:xfrm flipV="1">
              <a:off x="29575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87" name="Line 161"/>
            <p:cNvSpPr>
              <a:spLocks noChangeShapeType="1"/>
            </p:cNvSpPr>
            <p:nvPr/>
          </p:nvSpPr>
          <p:spPr bwMode="auto">
            <a:xfrm flipV="1">
              <a:off x="29686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88" name="Line 162"/>
            <p:cNvSpPr>
              <a:spLocks noChangeShapeType="1"/>
            </p:cNvSpPr>
            <p:nvPr/>
          </p:nvSpPr>
          <p:spPr bwMode="auto">
            <a:xfrm flipV="1">
              <a:off x="29797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89" name="Line 163"/>
            <p:cNvSpPr>
              <a:spLocks noChangeShapeType="1"/>
            </p:cNvSpPr>
            <p:nvPr/>
          </p:nvSpPr>
          <p:spPr bwMode="auto">
            <a:xfrm flipV="1">
              <a:off x="2992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90" name="Line 164"/>
            <p:cNvSpPr>
              <a:spLocks noChangeShapeType="1"/>
            </p:cNvSpPr>
            <p:nvPr/>
          </p:nvSpPr>
          <p:spPr bwMode="auto">
            <a:xfrm flipV="1">
              <a:off x="3003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91" name="Line 165"/>
            <p:cNvSpPr>
              <a:spLocks noChangeShapeType="1"/>
            </p:cNvSpPr>
            <p:nvPr/>
          </p:nvSpPr>
          <p:spPr bwMode="auto">
            <a:xfrm flipV="1">
              <a:off x="30146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92" name="Line 166"/>
            <p:cNvSpPr>
              <a:spLocks noChangeShapeType="1"/>
            </p:cNvSpPr>
            <p:nvPr/>
          </p:nvSpPr>
          <p:spPr bwMode="auto">
            <a:xfrm flipV="1">
              <a:off x="3036888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93" name="Line 167"/>
            <p:cNvSpPr>
              <a:spLocks noChangeShapeType="1"/>
            </p:cNvSpPr>
            <p:nvPr/>
          </p:nvSpPr>
          <p:spPr bwMode="auto">
            <a:xfrm flipV="1">
              <a:off x="30480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94" name="Line 168"/>
            <p:cNvSpPr>
              <a:spLocks noChangeShapeType="1"/>
            </p:cNvSpPr>
            <p:nvPr/>
          </p:nvSpPr>
          <p:spPr bwMode="auto">
            <a:xfrm flipV="1">
              <a:off x="30607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95" name="Line 169"/>
            <p:cNvSpPr>
              <a:spLocks noChangeShapeType="1"/>
            </p:cNvSpPr>
            <p:nvPr/>
          </p:nvSpPr>
          <p:spPr bwMode="auto">
            <a:xfrm flipV="1">
              <a:off x="30829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96" name="Line 170"/>
            <p:cNvSpPr>
              <a:spLocks noChangeShapeType="1"/>
            </p:cNvSpPr>
            <p:nvPr/>
          </p:nvSpPr>
          <p:spPr bwMode="auto">
            <a:xfrm flipV="1">
              <a:off x="3106738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97" name="Line 171"/>
            <p:cNvSpPr>
              <a:spLocks noChangeShapeType="1"/>
            </p:cNvSpPr>
            <p:nvPr/>
          </p:nvSpPr>
          <p:spPr bwMode="auto">
            <a:xfrm flipV="1">
              <a:off x="31178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98" name="Line 172"/>
            <p:cNvSpPr>
              <a:spLocks noChangeShapeType="1"/>
            </p:cNvSpPr>
            <p:nvPr/>
          </p:nvSpPr>
          <p:spPr bwMode="auto">
            <a:xfrm flipV="1">
              <a:off x="31289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499" name="Line 173"/>
            <p:cNvSpPr>
              <a:spLocks noChangeShapeType="1"/>
            </p:cNvSpPr>
            <p:nvPr/>
          </p:nvSpPr>
          <p:spPr bwMode="auto">
            <a:xfrm flipV="1">
              <a:off x="31400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00" name="Line 174"/>
            <p:cNvSpPr>
              <a:spLocks noChangeShapeType="1"/>
            </p:cNvSpPr>
            <p:nvPr/>
          </p:nvSpPr>
          <p:spPr bwMode="auto">
            <a:xfrm flipV="1">
              <a:off x="31511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01" name="Line 175"/>
            <p:cNvSpPr>
              <a:spLocks noChangeShapeType="1"/>
            </p:cNvSpPr>
            <p:nvPr/>
          </p:nvSpPr>
          <p:spPr bwMode="auto">
            <a:xfrm flipV="1">
              <a:off x="31623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02" name="Line 176"/>
            <p:cNvSpPr>
              <a:spLocks noChangeShapeType="1"/>
            </p:cNvSpPr>
            <p:nvPr/>
          </p:nvSpPr>
          <p:spPr bwMode="auto">
            <a:xfrm flipV="1">
              <a:off x="31750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03" name="Line 177"/>
            <p:cNvSpPr>
              <a:spLocks noChangeShapeType="1"/>
            </p:cNvSpPr>
            <p:nvPr/>
          </p:nvSpPr>
          <p:spPr bwMode="auto">
            <a:xfrm flipV="1">
              <a:off x="31845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04" name="Line 178"/>
            <p:cNvSpPr>
              <a:spLocks noChangeShapeType="1"/>
            </p:cNvSpPr>
            <p:nvPr/>
          </p:nvSpPr>
          <p:spPr bwMode="auto">
            <a:xfrm flipV="1">
              <a:off x="31956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05" name="Line 179"/>
            <p:cNvSpPr>
              <a:spLocks noChangeShapeType="1"/>
            </p:cNvSpPr>
            <p:nvPr/>
          </p:nvSpPr>
          <p:spPr bwMode="auto">
            <a:xfrm flipV="1">
              <a:off x="32210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06" name="Line 180"/>
            <p:cNvSpPr>
              <a:spLocks noChangeShapeType="1"/>
            </p:cNvSpPr>
            <p:nvPr/>
          </p:nvSpPr>
          <p:spPr bwMode="auto">
            <a:xfrm flipV="1">
              <a:off x="32432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07" name="Line 181"/>
            <p:cNvSpPr>
              <a:spLocks noChangeShapeType="1"/>
            </p:cNvSpPr>
            <p:nvPr/>
          </p:nvSpPr>
          <p:spPr bwMode="auto">
            <a:xfrm flipV="1">
              <a:off x="32543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08" name="Line 182"/>
            <p:cNvSpPr>
              <a:spLocks noChangeShapeType="1"/>
            </p:cNvSpPr>
            <p:nvPr/>
          </p:nvSpPr>
          <p:spPr bwMode="auto">
            <a:xfrm flipV="1">
              <a:off x="32654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09" name="Line 183"/>
            <p:cNvSpPr>
              <a:spLocks noChangeShapeType="1"/>
            </p:cNvSpPr>
            <p:nvPr/>
          </p:nvSpPr>
          <p:spPr bwMode="auto">
            <a:xfrm flipV="1">
              <a:off x="3276600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10" name="Line 184"/>
            <p:cNvSpPr>
              <a:spLocks noChangeShapeType="1"/>
            </p:cNvSpPr>
            <p:nvPr/>
          </p:nvSpPr>
          <p:spPr bwMode="auto">
            <a:xfrm flipV="1">
              <a:off x="32893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11" name="Line 185"/>
            <p:cNvSpPr>
              <a:spLocks noChangeShapeType="1"/>
            </p:cNvSpPr>
            <p:nvPr/>
          </p:nvSpPr>
          <p:spPr bwMode="auto">
            <a:xfrm flipV="1">
              <a:off x="32988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12" name="Line 186"/>
            <p:cNvSpPr>
              <a:spLocks noChangeShapeType="1"/>
            </p:cNvSpPr>
            <p:nvPr/>
          </p:nvSpPr>
          <p:spPr bwMode="auto">
            <a:xfrm flipV="1">
              <a:off x="33099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13" name="Line 187"/>
            <p:cNvSpPr>
              <a:spLocks noChangeShapeType="1"/>
            </p:cNvSpPr>
            <p:nvPr/>
          </p:nvSpPr>
          <p:spPr bwMode="auto">
            <a:xfrm flipV="1">
              <a:off x="33210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14" name="Line 188"/>
            <p:cNvSpPr>
              <a:spLocks noChangeShapeType="1"/>
            </p:cNvSpPr>
            <p:nvPr/>
          </p:nvSpPr>
          <p:spPr bwMode="auto">
            <a:xfrm flipV="1">
              <a:off x="33321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15" name="Line 189"/>
            <p:cNvSpPr>
              <a:spLocks noChangeShapeType="1"/>
            </p:cNvSpPr>
            <p:nvPr/>
          </p:nvSpPr>
          <p:spPr bwMode="auto">
            <a:xfrm flipV="1">
              <a:off x="33464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16" name="Line 190"/>
            <p:cNvSpPr>
              <a:spLocks noChangeShapeType="1"/>
            </p:cNvSpPr>
            <p:nvPr/>
          </p:nvSpPr>
          <p:spPr bwMode="auto">
            <a:xfrm flipV="1">
              <a:off x="33559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17" name="Line 191"/>
            <p:cNvSpPr>
              <a:spLocks noChangeShapeType="1"/>
            </p:cNvSpPr>
            <p:nvPr/>
          </p:nvSpPr>
          <p:spPr bwMode="auto">
            <a:xfrm flipV="1">
              <a:off x="33797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18" name="Line 192"/>
            <p:cNvSpPr>
              <a:spLocks noChangeShapeType="1"/>
            </p:cNvSpPr>
            <p:nvPr/>
          </p:nvSpPr>
          <p:spPr bwMode="auto">
            <a:xfrm flipV="1">
              <a:off x="33909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19" name="Line 193"/>
            <p:cNvSpPr>
              <a:spLocks noChangeShapeType="1"/>
            </p:cNvSpPr>
            <p:nvPr/>
          </p:nvSpPr>
          <p:spPr bwMode="auto">
            <a:xfrm flipV="1">
              <a:off x="3403600" y="5918200"/>
              <a:ext cx="0" cy="841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20" name="Line 194"/>
            <p:cNvSpPr>
              <a:spLocks noChangeShapeType="1"/>
            </p:cNvSpPr>
            <p:nvPr/>
          </p:nvSpPr>
          <p:spPr bwMode="auto">
            <a:xfrm flipV="1">
              <a:off x="3413125" y="5962650"/>
              <a:ext cx="0" cy="396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21" name="Line 195"/>
            <p:cNvSpPr>
              <a:spLocks noChangeShapeType="1"/>
            </p:cNvSpPr>
            <p:nvPr/>
          </p:nvSpPr>
          <p:spPr bwMode="auto">
            <a:xfrm flipV="1">
              <a:off x="34353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22" name="Line 196"/>
            <p:cNvSpPr>
              <a:spLocks noChangeShapeType="1"/>
            </p:cNvSpPr>
            <p:nvPr/>
          </p:nvSpPr>
          <p:spPr bwMode="auto">
            <a:xfrm flipV="1">
              <a:off x="34480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23" name="Line 197"/>
            <p:cNvSpPr>
              <a:spLocks noChangeShapeType="1"/>
            </p:cNvSpPr>
            <p:nvPr/>
          </p:nvSpPr>
          <p:spPr bwMode="auto">
            <a:xfrm flipV="1">
              <a:off x="34607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24" name="Line 198"/>
            <p:cNvSpPr>
              <a:spLocks noChangeShapeType="1"/>
            </p:cNvSpPr>
            <p:nvPr/>
          </p:nvSpPr>
          <p:spPr bwMode="auto">
            <a:xfrm flipV="1">
              <a:off x="34702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25" name="Line 199"/>
            <p:cNvSpPr>
              <a:spLocks noChangeShapeType="1"/>
            </p:cNvSpPr>
            <p:nvPr/>
          </p:nvSpPr>
          <p:spPr bwMode="auto">
            <a:xfrm flipV="1">
              <a:off x="34813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26" name="Line 200"/>
            <p:cNvSpPr>
              <a:spLocks noChangeShapeType="1"/>
            </p:cNvSpPr>
            <p:nvPr/>
          </p:nvSpPr>
          <p:spPr bwMode="auto">
            <a:xfrm flipV="1">
              <a:off x="3492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27" name="Line 201"/>
            <p:cNvSpPr>
              <a:spLocks noChangeShapeType="1"/>
            </p:cNvSpPr>
            <p:nvPr/>
          </p:nvSpPr>
          <p:spPr bwMode="auto">
            <a:xfrm flipV="1">
              <a:off x="35036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28" name="Line 202"/>
            <p:cNvSpPr>
              <a:spLocks noChangeShapeType="1"/>
            </p:cNvSpPr>
            <p:nvPr/>
          </p:nvSpPr>
          <p:spPr bwMode="auto">
            <a:xfrm flipV="1">
              <a:off x="3514725" y="5805488"/>
              <a:ext cx="0" cy="19685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29" name="Line 203"/>
            <p:cNvSpPr>
              <a:spLocks noChangeShapeType="1"/>
            </p:cNvSpPr>
            <p:nvPr/>
          </p:nvSpPr>
          <p:spPr bwMode="auto">
            <a:xfrm flipV="1">
              <a:off x="3527425" y="5892800"/>
              <a:ext cx="0" cy="1095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30" name="Line 204"/>
            <p:cNvSpPr>
              <a:spLocks noChangeShapeType="1"/>
            </p:cNvSpPr>
            <p:nvPr/>
          </p:nvSpPr>
          <p:spPr bwMode="auto">
            <a:xfrm flipV="1">
              <a:off x="35385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31" name="Line 205"/>
            <p:cNvSpPr>
              <a:spLocks noChangeShapeType="1"/>
            </p:cNvSpPr>
            <p:nvPr/>
          </p:nvSpPr>
          <p:spPr bwMode="auto">
            <a:xfrm flipV="1">
              <a:off x="35496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32" name="Line 206"/>
            <p:cNvSpPr>
              <a:spLocks noChangeShapeType="1"/>
            </p:cNvSpPr>
            <p:nvPr/>
          </p:nvSpPr>
          <p:spPr bwMode="auto">
            <a:xfrm flipV="1">
              <a:off x="3575050" y="5580063"/>
              <a:ext cx="0" cy="4222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33" name="Line 207"/>
            <p:cNvSpPr>
              <a:spLocks noChangeShapeType="1"/>
            </p:cNvSpPr>
            <p:nvPr/>
          </p:nvSpPr>
          <p:spPr bwMode="auto">
            <a:xfrm flipV="1">
              <a:off x="3584575" y="5922963"/>
              <a:ext cx="0" cy="793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34" name="Line 208"/>
            <p:cNvSpPr>
              <a:spLocks noChangeShapeType="1"/>
            </p:cNvSpPr>
            <p:nvPr/>
          </p:nvSpPr>
          <p:spPr bwMode="auto">
            <a:xfrm flipV="1">
              <a:off x="3606800" y="5873750"/>
              <a:ext cx="0" cy="1285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35" name="Line 209"/>
            <p:cNvSpPr>
              <a:spLocks noChangeShapeType="1"/>
            </p:cNvSpPr>
            <p:nvPr/>
          </p:nvSpPr>
          <p:spPr bwMode="auto">
            <a:xfrm flipV="1">
              <a:off x="3617913" y="5892800"/>
              <a:ext cx="0" cy="1095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36" name="Line 210"/>
            <p:cNvSpPr>
              <a:spLocks noChangeShapeType="1"/>
            </p:cNvSpPr>
            <p:nvPr/>
          </p:nvSpPr>
          <p:spPr bwMode="auto">
            <a:xfrm flipV="1">
              <a:off x="36290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37" name="Line 211"/>
            <p:cNvSpPr>
              <a:spLocks noChangeShapeType="1"/>
            </p:cNvSpPr>
            <p:nvPr/>
          </p:nvSpPr>
          <p:spPr bwMode="auto">
            <a:xfrm flipV="1">
              <a:off x="36401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38" name="Line 212"/>
            <p:cNvSpPr>
              <a:spLocks noChangeShapeType="1"/>
            </p:cNvSpPr>
            <p:nvPr/>
          </p:nvSpPr>
          <p:spPr bwMode="auto">
            <a:xfrm flipV="1">
              <a:off x="36512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39" name="Line 213"/>
            <p:cNvSpPr>
              <a:spLocks noChangeShapeType="1"/>
            </p:cNvSpPr>
            <p:nvPr/>
          </p:nvSpPr>
          <p:spPr bwMode="auto">
            <a:xfrm flipV="1">
              <a:off x="36623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40" name="Line 214"/>
            <p:cNvSpPr>
              <a:spLocks noChangeShapeType="1"/>
            </p:cNvSpPr>
            <p:nvPr/>
          </p:nvSpPr>
          <p:spPr bwMode="auto">
            <a:xfrm flipV="1">
              <a:off x="36750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41" name="Line 215"/>
            <p:cNvSpPr>
              <a:spLocks noChangeShapeType="1"/>
            </p:cNvSpPr>
            <p:nvPr/>
          </p:nvSpPr>
          <p:spPr bwMode="auto">
            <a:xfrm flipV="1">
              <a:off x="36988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42" name="Line 216"/>
            <p:cNvSpPr>
              <a:spLocks noChangeShapeType="1"/>
            </p:cNvSpPr>
            <p:nvPr/>
          </p:nvSpPr>
          <p:spPr bwMode="auto">
            <a:xfrm flipV="1">
              <a:off x="37099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43" name="Line 217"/>
            <p:cNvSpPr>
              <a:spLocks noChangeShapeType="1"/>
            </p:cNvSpPr>
            <p:nvPr/>
          </p:nvSpPr>
          <p:spPr bwMode="auto">
            <a:xfrm flipV="1">
              <a:off x="37211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44" name="Line 218"/>
            <p:cNvSpPr>
              <a:spLocks noChangeShapeType="1"/>
            </p:cNvSpPr>
            <p:nvPr/>
          </p:nvSpPr>
          <p:spPr bwMode="auto">
            <a:xfrm flipV="1">
              <a:off x="3732213" y="5727700"/>
              <a:ext cx="0" cy="2746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45" name="Line 219"/>
            <p:cNvSpPr>
              <a:spLocks noChangeShapeType="1"/>
            </p:cNvSpPr>
            <p:nvPr/>
          </p:nvSpPr>
          <p:spPr bwMode="auto">
            <a:xfrm flipV="1">
              <a:off x="3743325" y="5932488"/>
              <a:ext cx="0" cy="6985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46" name="Line 220"/>
            <p:cNvSpPr>
              <a:spLocks noChangeShapeType="1"/>
            </p:cNvSpPr>
            <p:nvPr/>
          </p:nvSpPr>
          <p:spPr bwMode="auto">
            <a:xfrm flipV="1">
              <a:off x="3754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47" name="Line 221"/>
            <p:cNvSpPr>
              <a:spLocks noChangeShapeType="1"/>
            </p:cNvSpPr>
            <p:nvPr/>
          </p:nvSpPr>
          <p:spPr bwMode="auto">
            <a:xfrm flipV="1">
              <a:off x="3765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48" name="Line 222"/>
            <p:cNvSpPr>
              <a:spLocks noChangeShapeType="1"/>
            </p:cNvSpPr>
            <p:nvPr/>
          </p:nvSpPr>
          <p:spPr bwMode="auto">
            <a:xfrm flipV="1">
              <a:off x="3776663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49" name="Line 223"/>
            <p:cNvSpPr>
              <a:spLocks noChangeShapeType="1"/>
            </p:cNvSpPr>
            <p:nvPr/>
          </p:nvSpPr>
          <p:spPr bwMode="auto">
            <a:xfrm flipV="1">
              <a:off x="37893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50" name="Line 224"/>
            <p:cNvSpPr>
              <a:spLocks noChangeShapeType="1"/>
            </p:cNvSpPr>
            <p:nvPr/>
          </p:nvSpPr>
          <p:spPr bwMode="auto">
            <a:xfrm flipV="1">
              <a:off x="38004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51" name="Line 225"/>
            <p:cNvSpPr>
              <a:spLocks noChangeShapeType="1"/>
            </p:cNvSpPr>
            <p:nvPr/>
          </p:nvSpPr>
          <p:spPr bwMode="auto">
            <a:xfrm flipV="1">
              <a:off x="38115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52" name="Line 226"/>
            <p:cNvSpPr>
              <a:spLocks noChangeShapeType="1"/>
            </p:cNvSpPr>
            <p:nvPr/>
          </p:nvSpPr>
          <p:spPr bwMode="auto">
            <a:xfrm flipV="1">
              <a:off x="38227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53" name="Line 227"/>
            <p:cNvSpPr>
              <a:spLocks noChangeShapeType="1"/>
            </p:cNvSpPr>
            <p:nvPr/>
          </p:nvSpPr>
          <p:spPr bwMode="auto">
            <a:xfrm flipV="1">
              <a:off x="38338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54" name="Line 228"/>
            <p:cNvSpPr>
              <a:spLocks noChangeShapeType="1"/>
            </p:cNvSpPr>
            <p:nvPr/>
          </p:nvSpPr>
          <p:spPr bwMode="auto">
            <a:xfrm flipV="1">
              <a:off x="38465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55" name="Line 229"/>
            <p:cNvSpPr>
              <a:spLocks noChangeShapeType="1"/>
            </p:cNvSpPr>
            <p:nvPr/>
          </p:nvSpPr>
          <p:spPr bwMode="auto">
            <a:xfrm flipV="1">
              <a:off x="38576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56" name="Line 230"/>
            <p:cNvSpPr>
              <a:spLocks noChangeShapeType="1"/>
            </p:cNvSpPr>
            <p:nvPr/>
          </p:nvSpPr>
          <p:spPr bwMode="auto">
            <a:xfrm flipV="1">
              <a:off x="38687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57" name="Line 231"/>
            <p:cNvSpPr>
              <a:spLocks noChangeShapeType="1"/>
            </p:cNvSpPr>
            <p:nvPr/>
          </p:nvSpPr>
          <p:spPr bwMode="auto">
            <a:xfrm flipV="1">
              <a:off x="38798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58" name="Line 232"/>
            <p:cNvSpPr>
              <a:spLocks noChangeShapeType="1"/>
            </p:cNvSpPr>
            <p:nvPr/>
          </p:nvSpPr>
          <p:spPr bwMode="auto">
            <a:xfrm flipV="1">
              <a:off x="38909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59" name="Line 233"/>
            <p:cNvSpPr>
              <a:spLocks noChangeShapeType="1"/>
            </p:cNvSpPr>
            <p:nvPr/>
          </p:nvSpPr>
          <p:spPr bwMode="auto">
            <a:xfrm flipV="1">
              <a:off x="39036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60" name="Line 234"/>
            <p:cNvSpPr>
              <a:spLocks noChangeShapeType="1"/>
            </p:cNvSpPr>
            <p:nvPr/>
          </p:nvSpPr>
          <p:spPr bwMode="auto">
            <a:xfrm flipV="1">
              <a:off x="39147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61" name="Line 235"/>
            <p:cNvSpPr>
              <a:spLocks noChangeShapeType="1"/>
            </p:cNvSpPr>
            <p:nvPr/>
          </p:nvSpPr>
          <p:spPr bwMode="auto">
            <a:xfrm flipV="1">
              <a:off x="3925888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62" name="Line 236"/>
            <p:cNvSpPr>
              <a:spLocks noChangeShapeType="1"/>
            </p:cNvSpPr>
            <p:nvPr/>
          </p:nvSpPr>
          <p:spPr bwMode="auto">
            <a:xfrm flipV="1">
              <a:off x="39370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63" name="Line 237"/>
            <p:cNvSpPr>
              <a:spLocks noChangeShapeType="1"/>
            </p:cNvSpPr>
            <p:nvPr/>
          </p:nvSpPr>
          <p:spPr bwMode="auto">
            <a:xfrm flipV="1">
              <a:off x="3960813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64" name="Line 238"/>
            <p:cNvSpPr>
              <a:spLocks noChangeShapeType="1"/>
            </p:cNvSpPr>
            <p:nvPr/>
          </p:nvSpPr>
          <p:spPr bwMode="auto">
            <a:xfrm flipV="1">
              <a:off x="3970338" y="5922963"/>
              <a:ext cx="0" cy="793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65" name="Line 239"/>
            <p:cNvSpPr>
              <a:spLocks noChangeShapeType="1"/>
            </p:cNvSpPr>
            <p:nvPr/>
          </p:nvSpPr>
          <p:spPr bwMode="auto">
            <a:xfrm flipV="1">
              <a:off x="398145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66" name="Line 240"/>
            <p:cNvSpPr>
              <a:spLocks noChangeShapeType="1"/>
            </p:cNvSpPr>
            <p:nvPr/>
          </p:nvSpPr>
          <p:spPr bwMode="auto">
            <a:xfrm flipV="1">
              <a:off x="39925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67" name="Line 241"/>
            <p:cNvSpPr>
              <a:spLocks noChangeShapeType="1"/>
            </p:cNvSpPr>
            <p:nvPr/>
          </p:nvSpPr>
          <p:spPr bwMode="auto">
            <a:xfrm flipV="1">
              <a:off x="40052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68" name="Line 242"/>
            <p:cNvSpPr>
              <a:spLocks noChangeShapeType="1"/>
            </p:cNvSpPr>
            <p:nvPr/>
          </p:nvSpPr>
          <p:spPr bwMode="auto">
            <a:xfrm flipV="1">
              <a:off x="40179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69" name="Line 243"/>
            <p:cNvSpPr>
              <a:spLocks noChangeShapeType="1"/>
            </p:cNvSpPr>
            <p:nvPr/>
          </p:nvSpPr>
          <p:spPr bwMode="auto">
            <a:xfrm flipV="1">
              <a:off x="4029075" y="5815013"/>
              <a:ext cx="0" cy="1873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70" name="Line 244"/>
            <p:cNvSpPr>
              <a:spLocks noChangeShapeType="1"/>
            </p:cNvSpPr>
            <p:nvPr/>
          </p:nvSpPr>
          <p:spPr bwMode="auto">
            <a:xfrm flipV="1">
              <a:off x="4040188" y="5951538"/>
              <a:ext cx="0" cy="508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71" name="Line 245"/>
            <p:cNvSpPr>
              <a:spLocks noChangeShapeType="1"/>
            </p:cNvSpPr>
            <p:nvPr/>
          </p:nvSpPr>
          <p:spPr bwMode="auto">
            <a:xfrm flipV="1">
              <a:off x="4051300" y="5824538"/>
              <a:ext cx="0" cy="1778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72" name="Line 246"/>
            <p:cNvSpPr>
              <a:spLocks noChangeShapeType="1"/>
            </p:cNvSpPr>
            <p:nvPr/>
          </p:nvSpPr>
          <p:spPr bwMode="auto">
            <a:xfrm flipV="1">
              <a:off x="40624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73" name="Line 247"/>
            <p:cNvSpPr>
              <a:spLocks noChangeShapeType="1"/>
            </p:cNvSpPr>
            <p:nvPr/>
          </p:nvSpPr>
          <p:spPr bwMode="auto">
            <a:xfrm flipV="1">
              <a:off x="40751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74" name="Line 248"/>
            <p:cNvSpPr>
              <a:spLocks noChangeShapeType="1"/>
            </p:cNvSpPr>
            <p:nvPr/>
          </p:nvSpPr>
          <p:spPr bwMode="auto">
            <a:xfrm flipV="1">
              <a:off x="40846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75" name="Line 249"/>
            <p:cNvSpPr>
              <a:spLocks noChangeShapeType="1"/>
            </p:cNvSpPr>
            <p:nvPr/>
          </p:nvSpPr>
          <p:spPr bwMode="auto">
            <a:xfrm flipV="1">
              <a:off x="4095750" y="4508500"/>
              <a:ext cx="0" cy="14938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76" name="Line 250"/>
            <p:cNvSpPr>
              <a:spLocks noChangeShapeType="1"/>
            </p:cNvSpPr>
            <p:nvPr/>
          </p:nvSpPr>
          <p:spPr bwMode="auto">
            <a:xfrm flipV="1">
              <a:off x="4106863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77" name="Line 251"/>
            <p:cNvSpPr>
              <a:spLocks noChangeShapeType="1"/>
            </p:cNvSpPr>
            <p:nvPr/>
          </p:nvSpPr>
          <p:spPr bwMode="auto">
            <a:xfrm flipV="1">
              <a:off x="411797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78" name="Line 252"/>
            <p:cNvSpPr>
              <a:spLocks noChangeShapeType="1"/>
            </p:cNvSpPr>
            <p:nvPr/>
          </p:nvSpPr>
          <p:spPr bwMode="auto">
            <a:xfrm flipV="1">
              <a:off x="41290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79" name="Line 253"/>
            <p:cNvSpPr>
              <a:spLocks noChangeShapeType="1"/>
            </p:cNvSpPr>
            <p:nvPr/>
          </p:nvSpPr>
          <p:spPr bwMode="auto">
            <a:xfrm flipV="1">
              <a:off x="41417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80" name="Line 254"/>
            <p:cNvSpPr>
              <a:spLocks noChangeShapeType="1"/>
            </p:cNvSpPr>
            <p:nvPr/>
          </p:nvSpPr>
          <p:spPr bwMode="auto">
            <a:xfrm flipV="1">
              <a:off x="41989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81" name="Line 255"/>
            <p:cNvSpPr>
              <a:spLocks noChangeShapeType="1"/>
            </p:cNvSpPr>
            <p:nvPr/>
          </p:nvSpPr>
          <p:spPr bwMode="auto">
            <a:xfrm flipV="1">
              <a:off x="42100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82" name="Line 256"/>
            <p:cNvSpPr>
              <a:spLocks noChangeShapeType="1"/>
            </p:cNvSpPr>
            <p:nvPr/>
          </p:nvSpPr>
          <p:spPr bwMode="auto">
            <a:xfrm flipV="1">
              <a:off x="42211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83" name="Line 257"/>
            <p:cNvSpPr>
              <a:spLocks noChangeShapeType="1"/>
            </p:cNvSpPr>
            <p:nvPr/>
          </p:nvSpPr>
          <p:spPr bwMode="auto">
            <a:xfrm flipV="1">
              <a:off x="42322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84" name="Line 258"/>
            <p:cNvSpPr>
              <a:spLocks noChangeShapeType="1"/>
            </p:cNvSpPr>
            <p:nvPr/>
          </p:nvSpPr>
          <p:spPr bwMode="auto">
            <a:xfrm flipV="1">
              <a:off x="42560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85" name="Line 259"/>
            <p:cNvSpPr>
              <a:spLocks noChangeShapeType="1"/>
            </p:cNvSpPr>
            <p:nvPr/>
          </p:nvSpPr>
          <p:spPr bwMode="auto">
            <a:xfrm flipV="1">
              <a:off x="42783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86" name="Line 260"/>
            <p:cNvSpPr>
              <a:spLocks noChangeShapeType="1"/>
            </p:cNvSpPr>
            <p:nvPr/>
          </p:nvSpPr>
          <p:spPr bwMode="auto">
            <a:xfrm flipV="1">
              <a:off x="43005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87" name="Line 261"/>
            <p:cNvSpPr>
              <a:spLocks noChangeShapeType="1"/>
            </p:cNvSpPr>
            <p:nvPr/>
          </p:nvSpPr>
          <p:spPr bwMode="auto">
            <a:xfrm flipV="1">
              <a:off x="43132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88" name="Line 262"/>
            <p:cNvSpPr>
              <a:spLocks noChangeShapeType="1"/>
            </p:cNvSpPr>
            <p:nvPr/>
          </p:nvSpPr>
          <p:spPr bwMode="auto">
            <a:xfrm flipV="1">
              <a:off x="4324350" y="5942013"/>
              <a:ext cx="0" cy="603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89" name="Line 263"/>
            <p:cNvSpPr>
              <a:spLocks noChangeShapeType="1"/>
            </p:cNvSpPr>
            <p:nvPr/>
          </p:nvSpPr>
          <p:spPr bwMode="auto">
            <a:xfrm flipV="1">
              <a:off x="43354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90" name="Line 264"/>
            <p:cNvSpPr>
              <a:spLocks noChangeShapeType="1"/>
            </p:cNvSpPr>
            <p:nvPr/>
          </p:nvSpPr>
          <p:spPr bwMode="auto">
            <a:xfrm flipV="1">
              <a:off x="434657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91" name="Line 265"/>
            <p:cNvSpPr>
              <a:spLocks noChangeShapeType="1"/>
            </p:cNvSpPr>
            <p:nvPr/>
          </p:nvSpPr>
          <p:spPr bwMode="auto">
            <a:xfrm flipV="1">
              <a:off x="4360863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92" name="Line 266"/>
            <p:cNvSpPr>
              <a:spLocks noChangeShapeType="1"/>
            </p:cNvSpPr>
            <p:nvPr/>
          </p:nvSpPr>
          <p:spPr bwMode="auto">
            <a:xfrm flipV="1">
              <a:off x="43703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93" name="Line 267"/>
            <p:cNvSpPr>
              <a:spLocks noChangeShapeType="1"/>
            </p:cNvSpPr>
            <p:nvPr/>
          </p:nvSpPr>
          <p:spPr bwMode="auto">
            <a:xfrm flipV="1">
              <a:off x="4381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94" name="Line 268"/>
            <p:cNvSpPr>
              <a:spLocks noChangeShapeType="1"/>
            </p:cNvSpPr>
            <p:nvPr/>
          </p:nvSpPr>
          <p:spPr bwMode="auto">
            <a:xfrm flipV="1">
              <a:off x="43926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95" name="Line 269"/>
            <p:cNvSpPr>
              <a:spLocks noChangeShapeType="1"/>
            </p:cNvSpPr>
            <p:nvPr/>
          </p:nvSpPr>
          <p:spPr bwMode="auto">
            <a:xfrm flipV="1">
              <a:off x="44037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96" name="Line 270"/>
            <p:cNvSpPr>
              <a:spLocks noChangeShapeType="1"/>
            </p:cNvSpPr>
            <p:nvPr/>
          </p:nvSpPr>
          <p:spPr bwMode="auto">
            <a:xfrm flipV="1">
              <a:off x="4414838" y="5972175"/>
              <a:ext cx="0" cy="30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97" name="Line 271"/>
            <p:cNvSpPr>
              <a:spLocks noChangeShapeType="1"/>
            </p:cNvSpPr>
            <p:nvPr/>
          </p:nvSpPr>
          <p:spPr bwMode="auto">
            <a:xfrm flipV="1">
              <a:off x="44259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98" name="Line 272"/>
            <p:cNvSpPr>
              <a:spLocks noChangeShapeType="1"/>
            </p:cNvSpPr>
            <p:nvPr/>
          </p:nvSpPr>
          <p:spPr bwMode="auto">
            <a:xfrm flipV="1">
              <a:off x="44370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599" name="Line 273"/>
            <p:cNvSpPr>
              <a:spLocks noChangeShapeType="1"/>
            </p:cNvSpPr>
            <p:nvPr/>
          </p:nvSpPr>
          <p:spPr bwMode="auto">
            <a:xfrm flipV="1">
              <a:off x="4448175" y="5099050"/>
              <a:ext cx="0" cy="9032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00" name="Line 274"/>
            <p:cNvSpPr>
              <a:spLocks noChangeShapeType="1"/>
            </p:cNvSpPr>
            <p:nvPr/>
          </p:nvSpPr>
          <p:spPr bwMode="auto">
            <a:xfrm flipV="1">
              <a:off x="4460875" y="5756275"/>
              <a:ext cx="0" cy="24606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01" name="Line 275"/>
            <p:cNvSpPr>
              <a:spLocks noChangeShapeType="1"/>
            </p:cNvSpPr>
            <p:nvPr/>
          </p:nvSpPr>
          <p:spPr bwMode="auto">
            <a:xfrm flipV="1">
              <a:off x="4475163" y="5942013"/>
              <a:ext cx="0" cy="603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02" name="Line 276"/>
            <p:cNvSpPr>
              <a:spLocks noChangeShapeType="1"/>
            </p:cNvSpPr>
            <p:nvPr/>
          </p:nvSpPr>
          <p:spPr bwMode="auto">
            <a:xfrm flipV="1">
              <a:off x="44958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03" name="Line 277"/>
            <p:cNvSpPr>
              <a:spLocks noChangeShapeType="1"/>
            </p:cNvSpPr>
            <p:nvPr/>
          </p:nvSpPr>
          <p:spPr bwMode="auto">
            <a:xfrm flipV="1">
              <a:off x="45180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04" name="Line 278"/>
            <p:cNvSpPr>
              <a:spLocks noChangeShapeType="1"/>
            </p:cNvSpPr>
            <p:nvPr/>
          </p:nvSpPr>
          <p:spPr bwMode="auto">
            <a:xfrm flipV="1">
              <a:off x="45291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05" name="Line 279"/>
            <p:cNvSpPr>
              <a:spLocks noChangeShapeType="1"/>
            </p:cNvSpPr>
            <p:nvPr/>
          </p:nvSpPr>
          <p:spPr bwMode="auto">
            <a:xfrm flipV="1">
              <a:off x="4540250" y="5922963"/>
              <a:ext cx="0" cy="793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06" name="Line 280"/>
            <p:cNvSpPr>
              <a:spLocks noChangeShapeType="1"/>
            </p:cNvSpPr>
            <p:nvPr/>
          </p:nvSpPr>
          <p:spPr bwMode="auto">
            <a:xfrm flipV="1">
              <a:off x="45513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07" name="Line 281"/>
            <p:cNvSpPr>
              <a:spLocks noChangeShapeType="1"/>
            </p:cNvSpPr>
            <p:nvPr/>
          </p:nvSpPr>
          <p:spPr bwMode="auto">
            <a:xfrm flipV="1">
              <a:off x="45751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08" name="Line 282"/>
            <p:cNvSpPr>
              <a:spLocks noChangeShapeType="1"/>
            </p:cNvSpPr>
            <p:nvPr/>
          </p:nvSpPr>
          <p:spPr bwMode="auto">
            <a:xfrm flipV="1">
              <a:off x="45847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09" name="Line 283"/>
            <p:cNvSpPr>
              <a:spLocks noChangeShapeType="1"/>
            </p:cNvSpPr>
            <p:nvPr/>
          </p:nvSpPr>
          <p:spPr bwMode="auto">
            <a:xfrm flipV="1">
              <a:off x="45974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10" name="Line 284"/>
            <p:cNvSpPr>
              <a:spLocks noChangeShapeType="1"/>
            </p:cNvSpPr>
            <p:nvPr/>
          </p:nvSpPr>
          <p:spPr bwMode="auto">
            <a:xfrm flipV="1">
              <a:off x="46085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11" name="Line 285"/>
            <p:cNvSpPr>
              <a:spLocks noChangeShapeType="1"/>
            </p:cNvSpPr>
            <p:nvPr/>
          </p:nvSpPr>
          <p:spPr bwMode="auto">
            <a:xfrm flipV="1">
              <a:off x="46212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12" name="Line 286"/>
            <p:cNvSpPr>
              <a:spLocks noChangeShapeType="1"/>
            </p:cNvSpPr>
            <p:nvPr/>
          </p:nvSpPr>
          <p:spPr bwMode="auto">
            <a:xfrm flipV="1">
              <a:off x="4654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13" name="Line 287"/>
            <p:cNvSpPr>
              <a:spLocks noChangeShapeType="1"/>
            </p:cNvSpPr>
            <p:nvPr/>
          </p:nvSpPr>
          <p:spPr bwMode="auto">
            <a:xfrm flipV="1">
              <a:off x="4665663" y="5892800"/>
              <a:ext cx="0" cy="1095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14" name="Line 288"/>
            <p:cNvSpPr>
              <a:spLocks noChangeShapeType="1"/>
            </p:cNvSpPr>
            <p:nvPr/>
          </p:nvSpPr>
          <p:spPr bwMode="auto">
            <a:xfrm flipV="1">
              <a:off x="4676775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15" name="Line 289"/>
            <p:cNvSpPr>
              <a:spLocks noChangeShapeType="1"/>
            </p:cNvSpPr>
            <p:nvPr/>
          </p:nvSpPr>
          <p:spPr bwMode="auto">
            <a:xfrm flipV="1">
              <a:off x="4689475" y="5981700"/>
              <a:ext cx="0" cy="206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16" name="Line 290"/>
            <p:cNvSpPr>
              <a:spLocks noChangeShapeType="1"/>
            </p:cNvSpPr>
            <p:nvPr/>
          </p:nvSpPr>
          <p:spPr bwMode="auto">
            <a:xfrm flipV="1">
              <a:off x="47561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17" name="Line 291"/>
            <p:cNvSpPr>
              <a:spLocks noChangeShapeType="1"/>
            </p:cNvSpPr>
            <p:nvPr/>
          </p:nvSpPr>
          <p:spPr bwMode="auto">
            <a:xfrm flipV="1">
              <a:off x="48037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18" name="Line 292"/>
            <p:cNvSpPr>
              <a:spLocks noChangeShapeType="1"/>
            </p:cNvSpPr>
            <p:nvPr/>
          </p:nvSpPr>
          <p:spPr bwMode="auto">
            <a:xfrm flipV="1">
              <a:off x="48609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19" name="Line 293"/>
            <p:cNvSpPr>
              <a:spLocks noChangeShapeType="1"/>
            </p:cNvSpPr>
            <p:nvPr/>
          </p:nvSpPr>
          <p:spPr bwMode="auto">
            <a:xfrm flipV="1">
              <a:off x="48815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20" name="Line 294"/>
            <p:cNvSpPr>
              <a:spLocks noChangeShapeType="1"/>
            </p:cNvSpPr>
            <p:nvPr/>
          </p:nvSpPr>
          <p:spPr bwMode="auto">
            <a:xfrm flipV="1">
              <a:off x="49037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21" name="Line 295"/>
            <p:cNvSpPr>
              <a:spLocks noChangeShapeType="1"/>
            </p:cNvSpPr>
            <p:nvPr/>
          </p:nvSpPr>
          <p:spPr bwMode="auto">
            <a:xfrm flipV="1">
              <a:off x="49149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22" name="Line 296"/>
            <p:cNvSpPr>
              <a:spLocks noChangeShapeType="1"/>
            </p:cNvSpPr>
            <p:nvPr/>
          </p:nvSpPr>
          <p:spPr bwMode="auto">
            <a:xfrm flipV="1">
              <a:off x="49260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23" name="Line 297"/>
            <p:cNvSpPr>
              <a:spLocks noChangeShapeType="1"/>
            </p:cNvSpPr>
            <p:nvPr/>
          </p:nvSpPr>
          <p:spPr bwMode="auto">
            <a:xfrm flipV="1">
              <a:off x="49514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24" name="Line 298"/>
            <p:cNvSpPr>
              <a:spLocks noChangeShapeType="1"/>
            </p:cNvSpPr>
            <p:nvPr/>
          </p:nvSpPr>
          <p:spPr bwMode="auto">
            <a:xfrm flipV="1">
              <a:off x="49625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25" name="Line 299"/>
            <p:cNvSpPr>
              <a:spLocks noChangeShapeType="1"/>
            </p:cNvSpPr>
            <p:nvPr/>
          </p:nvSpPr>
          <p:spPr bwMode="auto">
            <a:xfrm flipV="1">
              <a:off x="49847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26" name="Line 300"/>
            <p:cNvSpPr>
              <a:spLocks noChangeShapeType="1"/>
            </p:cNvSpPr>
            <p:nvPr/>
          </p:nvSpPr>
          <p:spPr bwMode="auto">
            <a:xfrm flipV="1">
              <a:off x="49958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27" name="Line 301"/>
            <p:cNvSpPr>
              <a:spLocks noChangeShapeType="1"/>
            </p:cNvSpPr>
            <p:nvPr/>
          </p:nvSpPr>
          <p:spPr bwMode="auto">
            <a:xfrm flipV="1">
              <a:off x="50180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28" name="Line 302"/>
            <p:cNvSpPr>
              <a:spLocks noChangeShapeType="1"/>
            </p:cNvSpPr>
            <p:nvPr/>
          </p:nvSpPr>
          <p:spPr bwMode="auto">
            <a:xfrm flipV="1">
              <a:off x="50530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29" name="Line 303"/>
            <p:cNvSpPr>
              <a:spLocks noChangeShapeType="1"/>
            </p:cNvSpPr>
            <p:nvPr/>
          </p:nvSpPr>
          <p:spPr bwMode="auto">
            <a:xfrm flipV="1">
              <a:off x="50641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30" name="Line 304"/>
            <p:cNvSpPr>
              <a:spLocks noChangeShapeType="1"/>
            </p:cNvSpPr>
            <p:nvPr/>
          </p:nvSpPr>
          <p:spPr bwMode="auto">
            <a:xfrm flipV="1">
              <a:off x="50752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31" name="Line 305"/>
            <p:cNvSpPr>
              <a:spLocks noChangeShapeType="1"/>
            </p:cNvSpPr>
            <p:nvPr/>
          </p:nvSpPr>
          <p:spPr bwMode="auto">
            <a:xfrm flipV="1">
              <a:off x="50863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32" name="Line 306"/>
            <p:cNvSpPr>
              <a:spLocks noChangeShapeType="1"/>
            </p:cNvSpPr>
            <p:nvPr/>
          </p:nvSpPr>
          <p:spPr bwMode="auto">
            <a:xfrm flipV="1">
              <a:off x="50990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33" name="Line 307"/>
            <p:cNvSpPr>
              <a:spLocks noChangeShapeType="1"/>
            </p:cNvSpPr>
            <p:nvPr/>
          </p:nvSpPr>
          <p:spPr bwMode="auto">
            <a:xfrm flipV="1">
              <a:off x="51101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34" name="Line 308"/>
            <p:cNvSpPr>
              <a:spLocks noChangeShapeType="1"/>
            </p:cNvSpPr>
            <p:nvPr/>
          </p:nvSpPr>
          <p:spPr bwMode="auto">
            <a:xfrm flipV="1">
              <a:off x="512127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35" name="Line 309"/>
            <p:cNvSpPr>
              <a:spLocks noChangeShapeType="1"/>
            </p:cNvSpPr>
            <p:nvPr/>
          </p:nvSpPr>
          <p:spPr bwMode="auto">
            <a:xfrm flipV="1">
              <a:off x="51323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36" name="Line 310"/>
            <p:cNvSpPr>
              <a:spLocks noChangeShapeType="1"/>
            </p:cNvSpPr>
            <p:nvPr/>
          </p:nvSpPr>
          <p:spPr bwMode="auto">
            <a:xfrm flipV="1">
              <a:off x="5143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37" name="Line 311"/>
            <p:cNvSpPr>
              <a:spLocks noChangeShapeType="1"/>
            </p:cNvSpPr>
            <p:nvPr/>
          </p:nvSpPr>
          <p:spPr bwMode="auto">
            <a:xfrm flipV="1">
              <a:off x="51562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38" name="Line 312"/>
            <p:cNvSpPr>
              <a:spLocks noChangeShapeType="1"/>
            </p:cNvSpPr>
            <p:nvPr/>
          </p:nvSpPr>
          <p:spPr bwMode="auto">
            <a:xfrm flipV="1">
              <a:off x="51673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39" name="Line 313"/>
            <p:cNvSpPr>
              <a:spLocks noChangeShapeType="1"/>
            </p:cNvSpPr>
            <p:nvPr/>
          </p:nvSpPr>
          <p:spPr bwMode="auto">
            <a:xfrm flipV="1">
              <a:off x="51784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40" name="Line 314"/>
            <p:cNvSpPr>
              <a:spLocks noChangeShapeType="1"/>
            </p:cNvSpPr>
            <p:nvPr/>
          </p:nvSpPr>
          <p:spPr bwMode="auto">
            <a:xfrm flipV="1">
              <a:off x="51895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41" name="Line 315"/>
            <p:cNvSpPr>
              <a:spLocks noChangeShapeType="1"/>
            </p:cNvSpPr>
            <p:nvPr/>
          </p:nvSpPr>
          <p:spPr bwMode="auto">
            <a:xfrm flipV="1">
              <a:off x="52466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42" name="Line 316"/>
            <p:cNvSpPr>
              <a:spLocks noChangeShapeType="1"/>
            </p:cNvSpPr>
            <p:nvPr/>
          </p:nvSpPr>
          <p:spPr bwMode="auto">
            <a:xfrm flipV="1">
              <a:off x="5257800" y="5873750"/>
              <a:ext cx="0" cy="1285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43" name="Line 317"/>
            <p:cNvSpPr>
              <a:spLocks noChangeShapeType="1"/>
            </p:cNvSpPr>
            <p:nvPr/>
          </p:nvSpPr>
          <p:spPr bwMode="auto">
            <a:xfrm flipV="1">
              <a:off x="5270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44" name="Line 318"/>
            <p:cNvSpPr>
              <a:spLocks noChangeShapeType="1"/>
            </p:cNvSpPr>
            <p:nvPr/>
          </p:nvSpPr>
          <p:spPr bwMode="auto">
            <a:xfrm flipV="1">
              <a:off x="52927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45" name="Line 319"/>
            <p:cNvSpPr>
              <a:spLocks noChangeShapeType="1"/>
            </p:cNvSpPr>
            <p:nvPr/>
          </p:nvSpPr>
          <p:spPr bwMode="auto">
            <a:xfrm flipV="1">
              <a:off x="53038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46" name="Line 320"/>
            <p:cNvSpPr>
              <a:spLocks noChangeShapeType="1"/>
            </p:cNvSpPr>
            <p:nvPr/>
          </p:nvSpPr>
          <p:spPr bwMode="auto">
            <a:xfrm flipV="1">
              <a:off x="53260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47" name="Line 321"/>
            <p:cNvSpPr>
              <a:spLocks noChangeShapeType="1"/>
            </p:cNvSpPr>
            <p:nvPr/>
          </p:nvSpPr>
          <p:spPr bwMode="auto">
            <a:xfrm flipV="1">
              <a:off x="53371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48" name="Line 322"/>
            <p:cNvSpPr>
              <a:spLocks noChangeShapeType="1"/>
            </p:cNvSpPr>
            <p:nvPr/>
          </p:nvSpPr>
          <p:spPr bwMode="auto">
            <a:xfrm flipV="1">
              <a:off x="53609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49" name="Line 323"/>
            <p:cNvSpPr>
              <a:spLocks noChangeShapeType="1"/>
            </p:cNvSpPr>
            <p:nvPr/>
          </p:nvSpPr>
          <p:spPr bwMode="auto">
            <a:xfrm flipV="1">
              <a:off x="53705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50" name="Line 324"/>
            <p:cNvSpPr>
              <a:spLocks noChangeShapeType="1"/>
            </p:cNvSpPr>
            <p:nvPr/>
          </p:nvSpPr>
          <p:spPr bwMode="auto">
            <a:xfrm flipV="1">
              <a:off x="5381625" y="3014663"/>
              <a:ext cx="0" cy="298767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51" name="Line 325"/>
            <p:cNvSpPr>
              <a:spLocks noChangeShapeType="1"/>
            </p:cNvSpPr>
            <p:nvPr/>
          </p:nvSpPr>
          <p:spPr bwMode="auto">
            <a:xfrm flipV="1">
              <a:off x="5394325" y="4911725"/>
              <a:ext cx="0" cy="109061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52" name="Line 326"/>
            <p:cNvSpPr>
              <a:spLocks noChangeShapeType="1"/>
            </p:cNvSpPr>
            <p:nvPr/>
          </p:nvSpPr>
          <p:spPr bwMode="auto">
            <a:xfrm flipV="1">
              <a:off x="5407025" y="5845175"/>
              <a:ext cx="0" cy="1571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53" name="Line 327"/>
            <p:cNvSpPr>
              <a:spLocks noChangeShapeType="1"/>
            </p:cNvSpPr>
            <p:nvPr/>
          </p:nvSpPr>
          <p:spPr bwMode="auto">
            <a:xfrm flipV="1">
              <a:off x="54181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54" name="Line 328"/>
            <p:cNvSpPr>
              <a:spLocks noChangeShapeType="1"/>
            </p:cNvSpPr>
            <p:nvPr/>
          </p:nvSpPr>
          <p:spPr bwMode="auto">
            <a:xfrm flipV="1">
              <a:off x="54625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55" name="Line 329"/>
            <p:cNvSpPr>
              <a:spLocks noChangeShapeType="1"/>
            </p:cNvSpPr>
            <p:nvPr/>
          </p:nvSpPr>
          <p:spPr bwMode="auto">
            <a:xfrm flipV="1">
              <a:off x="54752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56" name="Line 330"/>
            <p:cNvSpPr>
              <a:spLocks noChangeShapeType="1"/>
            </p:cNvSpPr>
            <p:nvPr/>
          </p:nvSpPr>
          <p:spPr bwMode="auto">
            <a:xfrm flipV="1">
              <a:off x="54848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57" name="Line 331"/>
            <p:cNvSpPr>
              <a:spLocks noChangeShapeType="1"/>
            </p:cNvSpPr>
            <p:nvPr/>
          </p:nvSpPr>
          <p:spPr bwMode="auto">
            <a:xfrm flipV="1">
              <a:off x="5497513" y="5922963"/>
              <a:ext cx="0" cy="7937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58" name="Line 332"/>
            <p:cNvSpPr>
              <a:spLocks noChangeShapeType="1"/>
            </p:cNvSpPr>
            <p:nvPr/>
          </p:nvSpPr>
          <p:spPr bwMode="auto">
            <a:xfrm flipV="1">
              <a:off x="5508625" y="5962650"/>
              <a:ext cx="0" cy="396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59" name="Line 333"/>
            <p:cNvSpPr>
              <a:spLocks noChangeShapeType="1"/>
            </p:cNvSpPr>
            <p:nvPr/>
          </p:nvSpPr>
          <p:spPr bwMode="auto">
            <a:xfrm flipV="1">
              <a:off x="5519738" y="5962650"/>
              <a:ext cx="0" cy="396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60" name="Line 334"/>
            <p:cNvSpPr>
              <a:spLocks noChangeShapeType="1"/>
            </p:cNvSpPr>
            <p:nvPr/>
          </p:nvSpPr>
          <p:spPr bwMode="auto">
            <a:xfrm flipV="1">
              <a:off x="55530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61" name="Line 335"/>
            <p:cNvSpPr>
              <a:spLocks noChangeShapeType="1"/>
            </p:cNvSpPr>
            <p:nvPr/>
          </p:nvSpPr>
          <p:spPr bwMode="auto">
            <a:xfrm flipV="1">
              <a:off x="55991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62" name="Line 336"/>
            <p:cNvSpPr>
              <a:spLocks noChangeShapeType="1"/>
            </p:cNvSpPr>
            <p:nvPr/>
          </p:nvSpPr>
          <p:spPr bwMode="auto">
            <a:xfrm flipV="1">
              <a:off x="56118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63" name="Line 337"/>
            <p:cNvSpPr>
              <a:spLocks noChangeShapeType="1"/>
            </p:cNvSpPr>
            <p:nvPr/>
          </p:nvSpPr>
          <p:spPr bwMode="auto">
            <a:xfrm flipV="1">
              <a:off x="56340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64" name="Line 338"/>
            <p:cNvSpPr>
              <a:spLocks noChangeShapeType="1"/>
            </p:cNvSpPr>
            <p:nvPr/>
          </p:nvSpPr>
          <p:spPr bwMode="auto">
            <a:xfrm flipV="1">
              <a:off x="56673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65" name="Line 339"/>
            <p:cNvSpPr>
              <a:spLocks noChangeShapeType="1"/>
            </p:cNvSpPr>
            <p:nvPr/>
          </p:nvSpPr>
          <p:spPr bwMode="auto">
            <a:xfrm flipV="1">
              <a:off x="567848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66" name="Line 340"/>
            <p:cNvSpPr>
              <a:spLocks noChangeShapeType="1"/>
            </p:cNvSpPr>
            <p:nvPr/>
          </p:nvSpPr>
          <p:spPr bwMode="auto">
            <a:xfrm flipV="1">
              <a:off x="57261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67" name="Line 341"/>
            <p:cNvSpPr>
              <a:spLocks noChangeShapeType="1"/>
            </p:cNvSpPr>
            <p:nvPr/>
          </p:nvSpPr>
          <p:spPr bwMode="auto">
            <a:xfrm flipV="1">
              <a:off x="57372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68" name="Line 342"/>
            <p:cNvSpPr>
              <a:spLocks noChangeShapeType="1"/>
            </p:cNvSpPr>
            <p:nvPr/>
          </p:nvSpPr>
          <p:spPr bwMode="auto">
            <a:xfrm flipV="1">
              <a:off x="57483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69" name="Line 343"/>
            <p:cNvSpPr>
              <a:spLocks noChangeShapeType="1"/>
            </p:cNvSpPr>
            <p:nvPr/>
          </p:nvSpPr>
          <p:spPr bwMode="auto">
            <a:xfrm flipV="1">
              <a:off x="57610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70" name="Line 344"/>
            <p:cNvSpPr>
              <a:spLocks noChangeShapeType="1"/>
            </p:cNvSpPr>
            <p:nvPr/>
          </p:nvSpPr>
          <p:spPr bwMode="auto">
            <a:xfrm flipV="1">
              <a:off x="57705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71" name="Line 345"/>
            <p:cNvSpPr>
              <a:spLocks noChangeShapeType="1"/>
            </p:cNvSpPr>
            <p:nvPr/>
          </p:nvSpPr>
          <p:spPr bwMode="auto">
            <a:xfrm flipV="1">
              <a:off x="58150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72" name="Line 346"/>
            <p:cNvSpPr>
              <a:spLocks noChangeShapeType="1"/>
            </p:cNvSpPr>
            <p:nvPr/>
          </p:nvSpPr>
          <p:spPr bwMode="auto">
            <a:xfrm flipV="1">
              <a:off x="58372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73" name="Line 347"/>
            <p:cNvSpPr>
              <a:spLocks noChangeShapeType="1"/>
            </p:cNvSpPr>
            <p:nvPr/>
          </p:nvSpPr>
          <p:spPr bwMode="auto">
            <a:xfrm flipV="1">
              <a:off x="58610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74" name="Line 348"/>
            <p:cNvSpPr>
              <a:spLocks noChangeShapeType="1"/>
            </p:cNvSpPr>
            <p:nvPr/>
          </p:nvSpPr>
          <p:spPr bwMode="auto">
            <a:xfrm flipV="1">
              <a:off x="58959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75" name="Line 349"/>
            <p:cNvSpPr>
              <a:spLocks noChangeShapeType="1"/>
            </p:cNvSpPr>
            <p:nvPr/>
          </p:nvSpPr>
          <p:spPr bwMode="auto">
            <a:xfrm flipV="1">
              <a:off x="59404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76" name="Line 350"/>
            <p:cNvSpPr>
              <a:spLocks noChangeShapeType="1"/>
            </p:cNvSpPr>
            <p:nvPr/>
          </p:nvSpPr>
          <p:spPr bwMode="auto">
            <a:xfrm flipV="1">
              <a:off x="595312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77" name="Line 351"/>
            <p:cNvSpPr>
              <a:spLocks noChangeShapeType="1"/>
            </p:cNvSpPr>
            <p:nvPr/>
          </p:nvSpPr>
          <p:spPr bwMode="auto">
            <a:xfrm flipV="1">
              <a:off x="59753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78" name="Line 352"/>
            <p:cNvSpPr>
              <a:spLocks noChangeShapeType="1"/>
            </p:cNvSpPr>
            <p:nvPr/>
          </p:nvSpPr>
          <p:spPr bwMode="auto">
            <a:xfrm flipV="1">
              <a:off x="59864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79" name="Line 353"/>
            <p:cNvSpPr>
              <a:spLocks noChangeShapeType="1"/>
            </p:cNvSpPr>
            <p:nvPr/>
          </p:nvSpPr>
          <p:spPr bwMode="auto">
            <a:xfrm flipV="1">
              <a:off x="60086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80" name="Line 354"/>
            <p:cNvSpPr>
              <a:spLocks noChangeShapeType="1"/>
            </p:cNvSpPr>
            <p:nvPr/>
          </p:nvSpPr>
          <p:spPr bwMode="auto">
            <a:xfrm flipV="1">
              <a:off x="6032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81" name="Line 355"/>
            <p:cNvSpPr>
              <a:spLocks noChangeShapeType="1"/>
            </p:cNvSpPr>
            <p:nvPr/>
          </p:nvSpPr>
          <p:spPr bwMode="auto">
            <a:xfrm flipV="1">
              <a:off x="60436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82" name="Line 356"/>
            <p:cNvSpPr>
              <a:spLocks noChangeShapeType="1"/>
            </p:cNvSpPr>
            <p:nvPr/>
          </p:nvSpPr>
          <p:spPr bwMode="auto">
            <a:xfrm flipV="1">
              <a:off x="60547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83" name="Line 357"/>
            <p:cNvSpPr>
              <a:spLocks noChangeShapeType="1"/>
            </p:cNvSpPr>
            <p:nvPr/>
          </p:nvSpPr>
          <p:spPr bwMode="auto">
            <a:xfrm flipV="1">
              <a:off x="60785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84" name="Line 358"/>
            <p:cNvSpPr>
              <a:spLocks noChangeShapeType="1"/>
            </p:cNvSpPr>
            <p:nvPr/>
          </p:nvSpPr>
          <p:spPr bwMode="auto">
            <a:xfrm flipV="1">
              <a:off x="61007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85" name="Line 359"/>
            <p:cNvSpPr>
              <a:spLocks noChangeShapeType="1"/>
            </p:cNvSpPr>
            <p:nvPr/>
          </p:nvSpPr>
          <p:spPr bwMode="auto">
            <a:xfrm flipV="1">
              <a:off x="61118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86" name="Line 360"/>
            <p:cNvSpPr>
              <a:spLocks noChangeShapeType="1"/>
            </p:cNvSpPr>
            <p:nvPr/>
          </p:nvSpPr>
          <p:spPr bwMode="auto">
            <a:xfrm flipV="1">
              <a:off x="61229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87" name="Line 361"/>
            <p:cNvSpPr>
              <a:spLocks noChangeShapeType="1"/>
            </p:cNvSpPr>
            <p:nvPr/>
          </p:nvSpPr>
          <p:spPr bwMode="auto">
            <a:xfrm flipV="1">
              <a:off x="61563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88" name="Line 362"/>
            <p:cNvSpPr>
              <a:spLocks noChangeShapeType="1"/>
            </p:cNvSpPr>
            <p:nvPr/>
          </p:nvSpPr>
          <p:spPr bwMode="auto">
            <a:xfrm flipV="1">
              <a:off x="6167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89" name="Line 363"/>
            <p:cNvSpPr>
              <a:spLocks noChangeShapeType="1"/>
            </p:cNvSpPr>
            <p:nvPr/>
          </p:nvSpPr>
          <p:spPr bwMode="auto">
            <a:xfrm flipV="1">
              <a:off x="61785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90" name="Line 364"/>
            <p:cNvSpPr>
              <a:spLocks noChangeShapeType="1"/>
            </p:cNvSpPr>
            <p:nvPr/>
          </p:nvSpPr>
          <p:spPr bwMode="auto">
            <a:xfrm flipV="1">
              <a:off x="61928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91" name="Line 365"/>
            <p:cNvSpPr>
              <a:spLocks noChangeShapeType="1"/>
            </p:cNvSpPr>
            <p:nvPr/>
          </p:nvSpPr>
          <p:spPr bwMode="auto">
            <a:xfrm flipV="1">
              <a:off x="6203950" y="4027488"/>
              <a:ext cx="0" cy="197485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92" name="Line 366"/>
            <p:cNvSpPr>
              <a:spLocks noChangeShapeType="1"/>
            </p:cNvSpPr>
            <p:nvPr/>
          </p:nvSpPr>
          <p:spPr bwMode="auto">
            <a:xfrm flipV="1">
              <a:off x="6215063" y="5256213"/>
              <a:ext cx="0" cy="7461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93" name="Line 367"/>
            <p:cNvSpPr>
              <a:spLocks noChangeShapeType="1"/>
            </p:cNvSpPr>
            <p:nvPr/>
          </p:nvSpPr>
          <p:spPr bwMode="auto">
            <a:xfrm flipV="1">
              <a:off x="62372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94" name="Line 368"/>
            <p:cNvSpPr>
              <a:spLocks noChangeShapeType="1"/>
            </p:cNvSpPr>
            <p:nvPr/>
          </p:nvSpPr>
          <p:spPr bwMode="auto">
            <a:xfrm flipV="1">
              <a:off x="62817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95" name="Line 369"/>
            <p:cNvSpPr>
              <a:spLocks noChangeShapeType="1"/>
            </p:cNvSpPr>
            <p:nvPr/>
          </p:nvSpPr>
          <p:spPr bwMode="auto">
            <a:xfrm flipV="1">
              <a:off x="6305550" y="5922963"/>
              <a:ext cx="0" cy="7937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96" name="Line 370"/>
            <p:cNvSpPr>
              <a:spLocks noChangeShapeType="1"/>
            </p:cNvSpPr>
            <p:nvPr/>
          </p:nvSpPr>
          <p:spPr bwMode="auto">
            <a:xfrm flipV="1">
              <a:off x="631825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97" name="Line 371"/>
            <p:cNvSpPr>
              <a:spLocks noChangeShapeType="1"/>
            </p:cNvSpPr>
            <p:nvPr/>
          </p:nvSpPr>
          <p:spPr bwMode="auto">
            <a:xfrm flipV="1">
              <a:off x="63277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98" name="Line 372"/>
            <p:cNvSpPr>
              <a:spLocks noChangeShapeType="1"/>
            </p:cNvSpPr>
            <p:nvPr/>
          </p:nvSpPr>
          <p:spPr bwMode="auto">
            <a:xfrm flipV="1">
              <a:off x="63754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699" name="Line 373"/>
            <p:cNvSpPr>
              <a:spLocks noChangeShapeType="1"/>
            </p:cNvSpPr>
            <p:nvPr/>
          </p:nvSpPr>
          <p:spPr bwMode="auto">
            <a:xfrm flipV="1">
              <a:off x="6432550" y="5845175"/>
              <a:ext cx="0" cy="15716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00" name="Line 374"/>
            <p:cNvSpPr>
              <a:spLocks noChangeShapeType="1"/>
            </p:cNvSpPr>
            <p:nvPr/>
          </p:nvSpPr>
          <p:spPr bwMode="auto">
            <a:xfrm flipV="1">
              <a:off x="6442075" y="5932488"/>
              <a:ext cx="0" cy="6985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01" name="Line 375"/>
            <p:cNvSpPr>
              <a:spLocks noChangeShapeType="1"/>
            </p:cNvSpPr>
            <p:nvPr/>
          </p:nvSpPr>
          <p:spPr bwMode="auto">
            <a:xfrm flipV="1">
              <a:off x="64531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02" name="Line 376"/>
            <p:cNvSpPr>
              <a:spLocks noChangeShapeType="1"/>
            </p:cNvSpPr>
            <p:nvPr/>
          </p:nvSpPr>
          <p:spPr bwMode="auto">
            <a:xfrm flipV="1">
              <a:off x="65103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03" name="Line 377"/>
            <p:cNvSpPr>
              <a:spLocks noChangeShapeType="1"/>
            </p:cNvSpPr>
            <p:nvPr/>
          </p:nvSpPr>
          <p:spPr bwMode="auto">
            <a:xfrm flipV="1">
              <a:off x="65468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04" name="Line 378"/>
            <p:cNvSpPr>
              <a:spLocks noChangeShapeType="1"/>
            </p:cNvSpPr>
            <p:nvPr/>
          </p:nvSpPr>
          <p:spPr bwMode="auto">
            <a:xfrm flipV="1">
              <a:off x="65674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05" name="Line 379"/>
            <p:cNvSpPr>
              <a:spLocks noChangeShapeType="1"/>
            </p:cNvSpPr>
            <p:nvPr/>
          </p:nvSpPr>
          <p:spPr bwMode="auto">
            <a:xfrm flipV="1">
              <a:off x="66008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06" name="Line 380"/>
            <p:cNvSpPr>
              <a:spLocks noChangeShapeType="1"/>
            </p:cNvSpPr>
            <p:nvPr/>
          </p:nvSpPr>
          <p:spPr bwMode="auto">
            <a:xfrm flipV="1">
              <a:off x="66341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07" name="Line 381"/>
            <p:cNvSpPr>
              <a:spLocks noChangeShapeType="1"/>
            </p:cNvSpPr>
            <p:nvPr/>
          </p:nvSpPr>
          <p:spPr bwMode="auto">
            <a:xfrm flipV="1">
              <a:off x="66611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08" name="Line 382"/>
            <p:cNvSpPr>
              <a:spLocks noChangeShapeType="1"/>
            </p:cNvSpPr>
            <p:nvPr/>
          </p:nvSpPr>
          <p:spPr bwMode="auto">
            <a:xfrm flipV="1">
              <a:off x="66706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09" name="Line 383"/>
            <p:cNvSpPr>
              <a:spLocks noChangeShapeType="1"/>
            </p:cNvSpPr>
            <p:nvPr/>
          </p:nvSpPr>
          <p:spPr bwMode="auto">
            <a:xfrm flipV="1">
              <a:off x="66817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10" name="Line 384"/>
            <p:cNvSpPr>
              <a:spLocks noChangeShapeType="1"/>
            </p:cNvSpPr>
            <p:nvPr/>
          </p:nvSpPr>
          <p:spPr bwMode="auto">
            <a:xfrm flipV="1">
              <a:off x="67040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11" name="Line 385"/>
            <p:cNvSpPr>
              <a:spLocks noChangeShapeType="1"/>
            </p:cNvSpPr>
            <p:nvPr/>
          </p:nvSpPr>
          <p:spPr bwMode="auto">
            <a:xfrm flipV="1">
              <a:off x="67262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12" name="Line 386"/>
            <p:cNvSpPr>
              <a:spLocks noChangeShapeType="1"/>
            </p:cNvSpPr>
            <p:nvPr/>
          </p:nvSpPr>
          <p:spPr bwMode="auto">
            <a:xfrm flipV="1">
              <a:off x="679450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13" name="Line 387"/>
            <p:cNvSpPr>
              <a:spLocks noChangeShapeType="1"/>
            </p:cNvSpPr>
            <p:nvPr/>
          </p:nvSpPr>
          <p:spPr bwMode="auto">
            <a:xfrm flipV="1">
              <a:off x="68056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14" name="Line 388"/>
            <p:cNvSpPr>
              <a:spLocks noChangeShapeType="1"/>
            </p:cNvSpPr>
            <p:nvPr/>
          </p:nvSpPr>
          <p:spPr bwMode="auto">
            <a:xfrm flipV="1">
              <a:off x="68183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15" name="Line 389"/>
            <p:cNvSpPr>
              <a:spLocks noChangeShapeType="1"/>
            </p:cNvSpPr>
            <p:nvPr/>
          </p:nvSpPr>
          <p:spPr bwMode="auto">
            <a:xfrm flipV="1">
              <a:off x="68294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16" name="Line 390"/>
            <p:cNvSpPr>
              <a:spLocks noChangeShapeType="1"/>
            </p:cNvSpPr>
            <p:nvPr/>
          </p:nvSpPr>
          <p:spPr bwMode="auto">
            <a:xfrm flipV="1">
              <a:off x="69199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17" name="Line 391"/>
            <p:cNvSpPr>
              <a:spLocks noChangeShapeType="1"/>
            </p:cNvSpPr>
            <p:nvPr/>
          </p:nvSpPr>
          <p:spPr bwMode="auto">
            <a:xfrm flipV="1">
              <a:off x="69326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18" name="Line 392"/>
            <p:cNvSpPr>
              <a:spLocks noChangeShapeType="1"/>
            </p:cNvSpPr>
            <p:nvPr/>
          </p:nvSpPr>
          <p:spPr bwMode="auto">
            <a:xfrm flipV="1">
              <a:off x="698976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19" name="Line 393"/>
            <p:cNvSpPr>
              <a:spLocks noChangeShapeType="1"/>
            </p:cNvSpPr>
            <p:nvPr/>
          </p:nvSpPr>
          <p:spPr bwMode="auto">
            <a:xfrm flipV="1">
              <a:off x="7000875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20" name="Line 394"/>
            <p:cNvSpPr>
              <a:spLocks noChangeShapeType="1"/>
            </p:cNvSpPr>
            <p:nvPr/>
          </p:nvSpPr>
          <p:spPr bwMode="auto">
            <a:xfrm flipV="1">
              <a:off x="70119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21" name="Line 395"/>
            <p:cNvSpPr>
              <a:spLocks noChangeShapeType="1"/>
            </p:cNvSpPr>
            <p:nvPr/>
          </p:nvSpPr>
          <p:spPr bwMode="auto">
            <a:xfrm flipV="1">
              <a:off x="70342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22" name="Line 396"/>
            <p:cNvSpPr>
              <a:spLocks noChangeShapeType="1"/>
            </p:cNvSpPr>
            <p:nvPr/>
          </p:nvSpPr>
          <p:spPr bwMode="auto">
            <a:xfrm flipV="1">
              <a:off x="7046913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23" name="Line 397"/>
            <p:cNvSpPr>
              <a:spLocks noChangeShapeType="1"/>
            </p:cNvSpPr>
            <p:nvPr/>
          </p:nvSpPr>
          <p:spPr bwMode="auto">
            <a:xfrm flipV="1">
              <a:off x="70564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24" name="Line 398"/>
            <p:cNvSpPr>
              <a:spLocks noChangeShapeType="1"/>
            </p:cNvSpPr>
            <p:nvPr/>
          </p:nvSpPr>
          <p:spPr bwMode="auto">
            <a:xfrm flipV="1">
              <a:off x="706755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25" name="Line 399"/>
            <p:cNvSpPr>
              <a:spLocks noChangeShapeType="1"/>
            </p:cNvSpPr>
            <p:nvPr/>
          </p:nvSpPr>
          <p:spPr bwMode="auto">
            <a:xfrm flipV="1">
              <a:off x="71040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26" name="Line 400"/>
            <p:cNvSpPr>
              <a:spLocks noChangeShapeType="1"/>
            </p:cNvSpPr>
            <p:nvPr/>
          </p:nvSpPr>
          <p:spPr bwMode="auto">
            <a:xfrm flipV="1">
              <a:off x="7126288" y="5932488"/>
              <a:ext cx="0" cy="6985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27" name="Line 401"/>
            <p:cNvSpPr>
              <a:spLocks noChangeShapeType="1"/>
            </p:cNvSpPr>
            <p:nvPr/>
          </p:nvSpPr>
          <p:spPr bwMode="auto">
            <a:xfrm flipV="1">
              <a:off x="71374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28" name="Line 402"/>
            <p:cNvSpPr>
              <a:spLocks noChangeShapeType="1"/>
            </p:cNvSpPr>
            <p:nvPr/>
          </p:nvSpPr>
          <p:spPr bwMode="auto">
            <a:xfrm flipV="1">
              <a:off x="71485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29" name="Line 403"/>
            <p:cNvSpPr>
              <a:spLocks noChangeShapeType="1"/>
            </p:cNvSpPr>
            <p:nvPr/>
          </p:nvSpPr>
          <p:spPr bwMode="auto">
            <a:xfrm flipV="1">
              <a:off x="72183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30" name="Line 404"/>
            <p:cNvSpPr>
              <a:spLocks noChangeShapeType="1"/>
            </p:cNvSpPr>
            <p:nvPr/>
          </p:nvSpPr>
          <p:spPr bwMode="auto">
            <a:xfrm flipV="1">
              <a:off x="72278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31" name="Line 405"/>
            <p:cNvSpPr>
              <a:spLocks noChangeShapeType="1"/>
            </p:cNvSpPr>
            <p:nvPr/>
          </p:nvSpPr>
          <p:spPr bwMode="auto">
            <a:xfrm flipV="1">
              <a:off x="7239000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32" name="Line 406"/>
            <p:cNvSpPr>
              <a:spLocks noChangeShapeType="1"/>
            </p:cNvSpPr>
            <p:nvPr/>
          </p:nvSpPr>
          <p:spPr bwMode="auto">
            <a:xfrm flipV="1">
              <a:off x="7250113" y="5775325"/>
              <a:ext cx="0" cy="22701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33" name="Line 407"/>
            <p:cNvSpPr>
              <a:spLocks noChangeShapeType="1"/>
            </p:cNvSpPr>
            <p:nvPr/>
          </p:nvSpPr>
          <p:spPr bwMode="auto">
            <a:xfrm flipV="1">
              <a:off x="7261225" y="5873750"/>
              <a:ext cx="0" cy="1285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34" name="Line 408"/>
            <p:cNvSpPr>
              <a:spLocks noChangeShapeType="1"/>
            </p:cNvSpPr>
            <p:nvPr/>
          </p:nvSpPr>
          <p:spPr bwMode="auto">
            <a:xfrm flipV="1">
              <a:off x="7272338" y="5892800"/>
              <a:ext cx="0" cy="1095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35" name="Line 409"/>
            <p:cNvSpPr>
              <a:spLocks noChangeShapeType="1"/>
            </p:cNvSpPr>
            <p:nvPr/>
          </p:nvSpPr>
          <p:spPr bwMode="auto">
            <a:xfrm flipV="1">
              <a:off x="7285038" y="5981700"/>
              <a:ext cx="0" cy="206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36" name="Line 410"/>
            <p:cNvSpPr>
              <a:spLocks noChangeShapeType="1"/>
            </p:cNvSpPr>
            <p:nvPr/>
          </p:nvSpPr>
          <p:spPr bwMode="auto">
            <a:xfrm flipV="1">
              <a:off x="736441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37" name="Line 411"/>
            <p:cNvSpPr>
              <a:spLocks noChangeShapeType="1"/>
            </p:cNvSpPr>
            <p:nvPr/>
          </p:nvSpPr>
          <p:spPr bwMode="auto">
            <a:xfrm flipV="1">
              <a:off x="737552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38" name="Line 412"/>
            <p:cNvSpPr>
              <a:spLocks noChangeShapeType="1"/>
            </p:cNvSpPr>
            <p:nvPr/>
          </p:nvSpPr>
          <p:spPr bwMode="auto">
            <a:xfrm flipV="1">
              <a:off x="73866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39" name="Line 413"/>
            <p:cNvSpPr>
              <a:spLocks noChangeShapeType="1"/>
            </p:cNvSpPr>
            <p:nvPr/>
          </p:nvSpPr>
          <p:spPr bwMode="auto">
            <a:xfrm flipV="1">
              <a:off x="74326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40" name="Line 414"/>
            <p:cNvSpPr>
              <a:spLocks noChangeShapeType="1"/>
            </p:cNvSpPr>
            <p:nvPr/>
          </p:nvSpPr>
          <p:spPr bwMode="auto">
            <a:xfrm flipV="1">
              <a:off x="7683500" y="5951538"/>
              <a:ext cx="0" cy="508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41" name="Line 415"/>
            <p:cNvSpPr>
              <a:spLocks noChangeShapeType="1"/>
            </p:cNvSpPr>
            <p:nvPr/>
          </p:nvSpPr>
          <p:spPr bwMode="auto">
            <a:xfrm flipV="1">
              <a:off x="7694613" y="5981700"/>
              <a:ext cx="0" cy="2063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42" name="Line 416"/>
            <p:cNvSpPr>
              <a:spLocks noChangeShapeType="1"/>
            </p:cNvSpPr>
            <p:nvPr/>
          </p:nvSpPr>
          <p:spPr bwMode="auto">
            <a:xfrm flipV="1">
              <a:off x="7762875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43" name="Line 417"/>
            <p:cNvSpPr>
              <a:spLocks noChangeShapeType="1"/>
            </p:cNvSpPr>
            <p:nvPr/>
          </p:nvSpPr>
          <p:spPr bwMode="auto">
            <a:xfrm flipV="1">
              <a:off x="778668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44" name="Line 418"/>
            <p:cNvSpPr>
              <a:spLocks noChangeShapeType="1"/>
            </p:cNvSpPr>
            <p:nvPr/>
          </p:nvSpPr>
          <p:spPr bwMode="auto">
            <a:xfrm flipV="1">
              <a:off x="80581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45" name="Line 419"/>
            <p:cNvSpPr>
              <a:spLocks noChangeShapeType="1"/>
            </p:cNvSpPr>
            <p:nvPr/>
          </p:nvSpPr>
          <p:spPr bwMode="auto">
            <a:xfrm flipV="1">
              <a:off x="8172450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46" name="Line 420"/>
            <p:cNvSpPr>
              <a:spLocks noChangeShapeType="1"/>
            </p:cNvSpPr>
            <p:nvPr/>
          </p:nvSpPr>
          <p:spPr bwMode="auto">
            <a:xfrm flipV="1">
              <a:off x="8275638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47" name="Line 421"/>
            <p:cNvSpPr>
              <a:spLocks noChangeShapeType="1"/>
            </p:cNvSpPr>
            <p:nvPr/>
          </p:nvSpPr>
          <p:spPr bwMode="auto">
            <a:xfrm flipV="1">
              <a:off x="8513763" y="5992813"/>
              <a:ext cx="0" cy="95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48" name="Line 422"/>
            <p:cNvSpPr>
              <a:spLocks noChangeShapeType="1"/>
            </p:cNvSpPr>
            <p:nvPr/>
          </p:nvSpPr>
          <p:spPr bwMode="auto">
            <a:xfrm>
              <a:off x="5292725" y="6016625"/>
              <a:ext cx="0" cy="809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49" name="Line 423"/>
            <p:cNvSpPr>
              <a:spLocks noChangeShapeType="1"/>
            </p:cNvSpPr>
            <p:nvPr/>
          </p:nvSpPr>
          <p:spPr bwMode="auto">
            <a:xfrm>
              <a:off x="3492500" y="6016625"/>
              <a:ext cx="0" cy="809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50" name="Line 424"/>
            <p:cNvSpPr>
              <a:spLocks noChangeShapeType="1"/>
            </p:cNvSpPr>
            <p:nvPr/>
          </p:nvSpPr>
          <p:spPr bwMode="auto">
            <a:xfrm>
              <a:off x="1684338" y="6016625"/>
              <a:ext cx="0" cy="809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51" name="Line 425"/>
            <p:cNvSpPr>
              <a:spLocks noChangeShapeType="1"/>
            </p:cNvSpPr>
            <p:nvPr/>
          </p:nvSpPr>
          <p:spPr bwMode="auto">
            <a:xfrm>
              <a:off x="1033463" y="6010275"/>
              <a:ext cx="0" cy="2381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52" name="Line 426"/>
            <p:cNvSpPr>
              <a:spLocks noChangeShapeType="1"/>
            </p:cNvSpPr>
            <p:nvPr/>
          </p:nvSpPr>
          <p:spPr bwMode="auto">
            <a:xfrm>
              <a:off x="7100888" y="6016625"/>
              <a:ext cx="0" cy="809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53" name="Line 427"/>
            <p:cNvSpPr>
              <a:spLocks noChangeShapeType="1"/>
            </p:cNvSpPr>
            <p:nvPr/>
          </p:nvSpPr>
          <p:spPr bwMode="auto">
            <a:xfrm>
              <a:off x="828675" y="3028950"/>
              <a:ext cx="204787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54" name="Line 428"/>
            <p:cNvSpPr>
              <a:spLocks noChangeShapeType="1"/>
            </p:cNvSpPr>
            <p:nvPr/>
          </p:nvSpPr>
          <p:spPr bwMode="auto">
            <a:xfrm>
              <a:off x="812800" y="6019800"/>
              <a:ext cx="206375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55" name="Line 429"/>
            <p:cNvSpPr>
              <a:spLocks noChangeShapeType="1"/>
            </p:cNvSpPr>
            <p:nvPr/>
          </p:nvSpPr>
          <p:spPr bwMode="auto">
            <a:xfrm>
              <a:off x="1035050" y="5972175"/>
              <a:ext cx="0" cy="1349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56" name="Line 430"/>
            <p:cNvSpPr>
              <a:spLocks noChangeShapeType="1"/>
            </p:cNvSpPr>
            <p:nvPr/>
          </p:nvSpPr>
          <p:spPr bwMode="auto">
            <a:xfrm>
              <a:off x="1022350" y="6019800"/>
              <a:ext cx="80137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57" name="Line 431"/>
            <p:cNvSpPr>
              <a:spLocks noChangeShapeType="1"/>
            </p:cNvSpPr>
            <p:nvPr/>
          </p:nvSpPr>
          <p:spPr bwMode="auto">
            <a:xfrm flipV="1">
              <a:off x="1035050" y="3033713"/>
              <a:ext cx="0" cy="30067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5758" name="Rectangle 432"/>
            <p:cNvSpPr>
              <a:spLocks noChangeArrowheads="1"/>
            </p:cNvSpPr>
            <p:nvPr/>
          </p:nvSpPr>
          <p:spPr bwMode="auto">
            <a:xfrm rot="-5400000">
              <a:off x="-493403" y="4451615"/>
              <a:ext cx="2247282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600" b="0">
                  <a:solidFill>
                    <a:srgbClr val="FFFFFF"/>
                  </a:solidFill>
                  <a:latin typeface="Arial" charset="0"/>
                </a:rPr>
                <a:t>% Relative Abundance</a:t>
              </a:r>
            </a:p>
          </p:txBody>
        </p:sp>
        <p:sp>
          <p:nvSpPr>
            <p:cNvPr id="15759" name="Rectangle 433"/>
            <p:cNvSpPr>
              <a:spLocks noChangeArrowheads="1"/>
            </p:cNvSpPr>
            <p:nvPr/>
          </p:nvSpPr>
          <p:spPr bwMode="auto">
            <a:xfrm>
              <a:off x="300038" y="2916238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100</a:t>
              </a:r>
            </a:p>
          </p:txBody>
        </p:sp>
        <p:sp>
          <p:nvSpPr>
            <p:cNvPr id="15760" name="Rectangle 434"/>
            <p:cNvSpPr>
              <a:spLocks noChangeArrowheads="1"/>
            </p:cNvSpPr>
            <p:nvPr/>
          </p:nvSpPr>
          <p:spPr bwMode="auto">
            <a:xfrm>
              <a:off x="490538" y="5888038"/>
              <a:ext cx="31273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15761" name="Rectangle 435"/>
            <p:cNvSpPr>
              <a:spLocks noChangeArrowheads="1"/>
            </p:cNvSpPr>
            <p:nvPr/>
          </p:nvSpPr>
          <p:spPr bwMode="auto">
            <a:xfrm>
              <a:off x="1335088" y="6108700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250</a:t>
              </a:r>
            </a:p>
          </p:txBody>
        </p:sp>
        <p:sp>
          <p:nvSpPr>
            <p:cNvPr id="15762" name="Rectangle 436"/>
            <p:cNvSpPr>
              <a:spLocks noChangeArrowheads="1"/>
            </p:cNvSpPr>
            <p:nvPr/>
          </p:nvSpPr>
          <p:spPr bwMode="auto">
            <a:xfrm>
              <a:off x="3143250" y="6108700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500</a:t>
              </a:r>
            </a:p>
          </p:txBody>
        </p:sp>
        <p:sp>
          <p:nvSpPr>
            <p:cNvPr id="15763" name="Rectangle 437"/>
            <p:cNvSpPr>
              <a:spLocks noChangeArrowheads="1"/>
            </p:cNvSpPr>
            <p:nvPr/>
          </p:nvSpPr>
          <p:spPr bwMode="auto">
            <a:xfrm>
              <a:off x="4941888" y="6108700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750</a:t>
              </a:r>
            </a:p>
          </p:txBody>
        </p:sp>
        <p:sp>
          <p:nvSpPr>
            <p:cNvPr id="15764" name="Rectangle 438"/>
            <p:cNvSpPr>
              <a:spLocks noChangeArrowheads="1"/>
            </p:cNvSpPr>
            <p:nvPr/>
          </p:nvSpPr>
          <p:spPr bwMode="auto">
            <a:xfrm>
              <a:off x="6662738" y="6108700"/>
              <a:ext cx="692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1000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200" b="1">
                <a:latin typeface="Arial" charset="0"/>
              </a:rPr>
              <a:t>Gentle off resonance activation</a:t>
            </a:r>
          </a:p>
        </p:txBody>
      </p:sp>
      <p:pic>
        <p:nvPicPr>
          <p:cNvPr id="606213" name="Picture 5" descr="Gentle off-resonance activation"/>
          <p:cNvPicPr>
            <a:picLocks noChangeAspect="1" noChangeArrowheads="1"/>
          </p:cNvPicPr>
          <p:nvPr/>
        </p:nvPicPr>
        <p:blipFill>
          <a:blip r:embed="rId2" cstate="print"/>
          <a:srcRect l="5974" t="13333"/>
          <a:stretch>
            <a:fillRect/>
          </a:stretch>
        </p:blipFill>
        <p:spPr bwMode="auto">
          <a:xfrm>
            <a:off x="533400" y="914400"/>
            <a:ext cx="8396288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Sequence ETD</a:t>
            </a:r>
            <a:endParaRPr lang="en-US" sz="4000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228600" y="1066800"/>
            <a:ext cx="8610600" cy="5410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pic>
        <p:nvPicPr>
          <p:cNvPr id="36" name="Picture 35" descr="backbone ion types_01.jpg"/>
          <p:cNvPicPr>
            <a:picLocks noChangeAspect="1"/>
          </p:cNvPicPr>
          <p:nvPr/>
        </p:nvPicPr>
        <p:blipFill>
          <a:blip r:embed="rId2" cstate="print"/>
          <a:srcRect l="43043" t="23488" r="38316" b="24707"/>
          <a:stretch>
            <a:fillRect/>
          </a:stretch>
        </p:blipFill>
        <p:spPr>
          <a:xfrm rot="16200000">
            <a:off x="3848100" y="-571499"/>
            <a:ext cx="1371600" cy="4952999"/>
          </a:xfrm>
          <a:prstGeom prst="rect">
            <a:avLst/>
          </a:prstGeom>
        </p:spPr>
      </p:pic>
      <p:pic>
        <p:nvPicPr>
          <p:cNvPr id="37" name="Picture 36" descr="backbone ion types_01.jpg"/>
          <p:cNvPicPr>
            <a:picLocks noChangeAspect="1"/>
          </p:cNvPicPr>
          <p:nvPr/>
        </p:nvPicPr>
        <p:blipFill>
          <a:blip r:embed="rId2" cstate="print"/>
          <a:srcRect l="25439" t="57759" r="57992" b="27098"/>
          <a:stretch>
            <a:fillRect/>
          </a:stretch>
        </p:blipFill>
        <p:spPr>
          <a:xfrm rot="16200000">
            <a:off x="3467101" y="2476498"/>
            <a:ext cx="1219200" cy="144780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800600" y="28194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66"/>
                </a:solidFill>
                <a:latin typeface="+mj-lt"/>
              </a:rPr>
              <a:t>Residue Mass (RM)</a:t>
            </a:r>
            <a:endParaRPr lang="en-US" sz="20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4800" y="5334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66"/>
                </a:solidFill>
                <a:latin typeface="+mj-lt"/>
              </a:rPr>
              <a:t>c1 = RM + </a:t>
            </a:r>
            <a:endParaRPr lang="en-US" sz="20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12960" y="5334000"/>
            <a:ext cx="601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66"/>
                </a:solidFill>
                <a:latin typeface="+mj-lt"/>
              </a:rPr>
              <a:t>18</a:t>
            </a:r>
            <a:endParaRPr lang="en-US" sz="20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86400" y="5334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66"/>
                </a:solidFill>
                <a:latin typeface="+mj-lt"/>
              </a:rPr>
              <a:t>z1 = RM + </a:t>
            </a:r>
            <a:endParaRPr lang="en-US" sz="20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889840" y="53340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66"/>
                </a:solidFill>
                <a:latin typeface="+mj-lt"/>
              </a:rPr>
              <a:t>3</a:t>
            </a:r>
            <a:endParaRPr lang="en-US" sz="2000" b="0" dirty="0">
              <a:solidFill>
                <a:srgbClr val="000066"/>
              </a:solidFill>
              <a:latin typeface="+mj-lt"/>
            </a:endParaRPr>
          </a:p>
        </p:txBody>
      </p:sp>
      <p:pic>
        <p:nvPicPr>
          <p:cNvPr id="53" name="Picture 52" descr="backbone ion types_01.jpg"/>
          <p:cNvPicPr>
            <a:picLocks noChangeAspect="1"/>
          </p:cNvPicPr>
          <p:nvPr/>
        </p:nvPicPr>
        <p:blipFill>
          <a:blip r:embed="rId2" cstate="print"/>
          <a:srcRect l="69969" t="61744" r="15534" b="22316"/>
          <a:stretch>
            <a:fillRect/>
          </a:stretch>
        </p:blipFill>
        <p:spPr>
          <a:xfrm rot="16200000">
            <a:off x="1676400" y="3428999"/>
            <a:ext cx="1066799" cy="152400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7543800" y="37338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rgbClr val="000066"/>
                </a:solidFill>
                <a:latin typeface="+mj-lt"/>
              </a:rPr>
              <a:t>z1 ion</a:t>
            </a:r>
            <a:endParaRPr lang="en-US" sz="2000" b="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4800" y="36576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66"/>
                </a:solidFill>
                <a:latin typeface="+mj-lt"/>
              </a:rPr>
              <a:t>c1 ion</a:t>
            </a:r>
            <a:endParaRPr lang="en-US" sz="2000" b="0" dirty="0">
              <a:solidFill>
                <a:srgbClr val="000066"/>
              </a:solidFill>
              <a:latin typeface="+mj-lt"/>
            </a:endParaRPr>
          </a:p>
        </p:txBody>
      </p:sp>
      <p:pic>
        <p:nvPicPr>
          <p:cNvPr id="56" name="Picture 55" descr="backbone ion types_01.jpg"/>
          <p:cNvPicPr>
            <a:picLocks noChangeAspect="1"/>
          </p:cNvPicPr>
          <p:nvPr/>
        </p:nvPicPr>
        <p:blipFill>
          <a:blip r:embed="rId2" cstate="print"/>
          <a:srcRect l="6798" t="63338" r="78704" b="24707"/>
          <a:stretch>
            <a:fillRect/>
          </a:stretch>
        </p:blipFill>
        <p:spPr>
          <a:xfrm rot="16200000">
            <a:off x="6438901" y="3771900"/>
            <a:ext cx="1066799" cy="1143000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 bwMode="auto">
          <a:xfrm flipV="1">
            <a:off x="3577164" y="1752600"/>
            <a:ext cx="152400" cy="304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flipV="1">
            <a:off x="5101164" y="1752600"/>
            <a:ext cx="152400" cy="304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flipH="1" flipV="1">
            <a:off x="4339164" y="1752600"/>
            <a:ext cx="152400" cy="304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H="1" flipV="1">
            <a:off x="5988268" y="1738952"/>
            <a:ext cx="152400" cy="304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/>
          <p:cNvSpPr/>
          <p:nvPr/>
        </p:nvSpPr>
        <p:spPr bwMode="auto">
          <a:xfrm>
            <a:off x="2485698" y="4359166"/>
            <a:ext cx="304800" cy="304800"/>
          </a:xfrm>
          <a:prstGeom prst="ellipse">
            <a:avLst/>
          </a:prstGeom>
          <a:noFill/>
          <a:ln w="2857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2635468" y="4038600"/>
            <a:ext cx="304800" cy="304800"/>
          </a:xfrm>
          <a:prstGeom prst="ellipse">
            <a:avLst/>
          </a:prstGeom>
          <a:noFill/>
          <a:ln w="2857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1524000" y="4038600"/>
            <a:ext cx="304800" cy="304800"/>
          </a:xfrm>
          <a:prstGeom prst="ellipse">
            <a:avLst/>
          </a:prstGeom>
          <a:noFill/>
          <a:ln w="2857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7162800" y="4191000"/>
            <a:ext cx="304800" cy="304800"/>
          </a:xfrm>
          <a:prstGeom prst="ellipse">
            <a:avLst/>
          </a:prstGeom>
          <a:noFill/>
          <a:ln w="2857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6934200" y="3810000"/>
            <a:ext cx="304800" cy="304800"/>
          </a:xfrm>
          <a:prstGeom prst="ellipse">
            <a:avLst/>
          </a:prstGeom>
          <a:noFill/>
          <a:ln w="2857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248400" y="4267200"/>
            <a:ext cx="304800" cy="304800"/>
          </a:xfrm>
          <a:prstGeom prst="ellipse">
            <a:avLst/>
          </a:prstGeom>
          <a:noFill/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914698" y="45720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rgbClr val="CC0000"/>
                </a:solidFill>
                <a:latin typeface="+mj-lt"/>
              </a:rPr>
              <a:t>+ NH</a:t>
            </a:r>
            <a:endParaRPr lang="en-US" sz="2000" b="0" dirty="0">
              <a:solidFill>
                <a:srgbClr val="CC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0" grpId="1"/>
      <p:bldP spid="51" grpId="0"/>
      <p:bldP spid="52" grpId="0"/>
      <p:bldP spid="52" grpId="1"/>
      <p:bldP spid="54" grpId="0"/>
      <p:bldP spid="55" grpId="0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7" grpId="0" animBg="1"/>
      <p:bldP spid="67" grpId="1" animBg="1"/>
      <p:bldP spid="68" grpId="0" animBg="1"/>
      <p:bldP spid="68" grpId="1" animBg="1"/>
      <p:bldP spid="69" grpId="0"/>
      <p:bldP spid="69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Example of how to calculate </a:t>
            </a:r>
            <a:br>
              <a:rPr lang="en-US" sz="3200" dirty="0" smtClean="0"/>
            </a:br>
            <a:r>
              <a:rPr lang="en-US" sz="3200" dirty="0" smtClean="0"/>
              <a:t>theoretical fragment ions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6670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S    A     M     P     L     E     R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9495" y="224345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105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6050" y="22434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176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22434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307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2300" y="22434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404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6175" y="22434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517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5575" y="22434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646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22434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803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3100" y="3124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159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3124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288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9925" y="3124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401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4800" y="3124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498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2850" y="3124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629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76050" y="3124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700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0200" y="3124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803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0400" y="57912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+mj-lt"/>
              </a:rPr>
              <a:t>Residue Mass</a:t>
            </a:r>
            <a:endParaRPr lang="en-US" sz="2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72200" y="54819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+mj-lt"/>
              </a:rPr>
              <a:t>The first z ion</a:t>
            </a:r>
            <a:endParaRPr lang="en-US" sz="2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57150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+mj-lt"/>
              </a:rPr>
              <a:t>The first c ion</a:t>
            </a:r>
            <a:endParaRPr lang="en-US" sz="24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9" name="Picture 28" descr="backbone ion types_01.jpg"/>
          <p:cNvPicPr>
            <a:picLocks noChangeAspect="1"/>
          </p:cNvPicPr>
          <p:nvPr/>
        </p:nvPicPr>
        <p:blipFill>
          <a:blip r:embed="rId3" cstate="print"/>
          <a:srcRect l="69969" t="61744" r="15534" b="22316"/>
          <a:stretch>
            <a:fillRect/>
          </a:stretch>
        </p:blipFill>
        <p:spPr>
          <a:xfrm rot="16200000">
            <a:off x="1447801" y="3962400"/>
            <a:ext cx="1066799" cy="1524000"/>
          </a:xfrm>
          <a:prstGeom prst="rect">
            <a:avLst/>
          </a:prstGeom>
        </p:spPr>
      </p:pic>
      <p:pic>
        <p:nvPicPr>
          <p:cNvPr id="30" name="Picture 29" descr="backbone ion types_01.jpg"/>
          <p:cNvPicPr>
            <a:picLocks noChangeAspect="1"/>
          </p:cNvPicPr>
          <p:nvPr/>
        </p:nvPicPr>
        <p:blipFill>
          <a:blip r:embed="rId3" cstate="print"/>
          <a:srcRect l="6798" t="63338" r="78704" b="24707"/>
          <a:stretch>
            <a:fillRect/>
          </a:stretch>
        </p:blipFill>
        <p:spPr>
          <a:xfrm rot="16200000">
            <a:off x="6667500" y="4152900"/>
            <a:ext cx="1066799" cy="1143000"/>
          </a:xfrm>
          <a:prstGeom prst="rect">
            <a:avLst/>
          </a:prstGeom>
        </p:spPr>
      </p:pic>
      <p:pic>
        <p:nvPicPr>
          <p:cNvPr id="31" name="Picture 30" descr="backbone ion types_01.jpg"/>
          <p:cNvPicPr>
            <a:picLocks noChangeAspect="1"/>
          </p:cNvPicPr>
          <p:nvPr/>
        </p:nvPicPr>
        <p:blipFill>
          <a:blip r:embed="rId3" cstate="print"/>
          <a:srcRect l="25439" t="57759" r="57992" b="27098"/>
          <a:stretch>
            <a:fillRect/>
          </a:stretch>
        </p:blipFill>
        <p:spPr>
          <a:xfrm rot="16200000">
            <a:off x="4000501" y="3924299"/>
            <a:ext cx="1219200" cy="1447802"/>
          </a:xfrm>
          <a:prstGeom prst="rect">
            <a:avLst/>
          </a:prstGeom>
        </p:spPr>
      </p:pic>
      <p:pic>
        <p:nvPicPr>
          <p:cNvPr id="32" name="Picture 31" descr="backbone ion types_01.jpg"/>
          <p:cNvPicPr>
            <a:picLocks noChangeAspect="1"/>
          </p:cNvPicPr>
          <p:nvPr/>
        </p:nvPicPr>
        <p:blipFill>
          <a:blip r:embed="rId3" cstate="print"/>
          <a:srcRect l="43043" t="23488" r="38316" b="24707"/>
          <a:stretch>
            <a:fillRect/>
          </a:stretch>
        </p:blipFill>
        <p:spPr>
          <a:xfrm rot="16200000">
            <a:off x="4838699" y="2171701"/>
            <a:ext cx="1371600" cy="4952999"/>
          </a:xfrm>
          <a:prstGeom prst="rect">
            <a:avLst/>
          </a:prstGeom>
        </p:spPr>
      </p:pic>
      <p:pic>
        <p:nvPicPr>
          <p:cNvPr id="33" name="Picture 32" descr="backbone ion types_01.jpg"/>
          <p:cNvPicPr>
            <a:picLocks noChangeAspect="1"/>
          </p:cNvPicPr>
          <p:nvPr/>
        </p:nvPicPr>
        <p:blipFill>
          <a:blip r:embed="rId3" cstate="print"/>
          <a:srcRect l="6798" t="63338" r="78704" b="24707"/>
          <a:stretch>
            <a:fillRect/>
          </a:stretch>
        </p:blipFill>
        <p:spPr>
          <a:xfrm rot="16200000">
            <a:off x="6134101" y="3924299"/>
            <a:ext cx="1066799" cy="1143000"/>
          </a:xfrm>
          <a:prstGeom prst="rect">
            <a:avLst/>
          </a:prstGeom>
        </p:spPr>
      </p:pic>
      <p:pic>
        <p:nvPicPr>
          <p:cNvPr id="34" name="Picture 33" descr="backbone ion types_01.jpg"/>
          <p:cNvPicPr>
            <a:picLocks noChangeAspect="1"/>
          </p:cNvPicPr>
          <p:nvPr/>
        </p:nvPicPr>
        <p:blipFill>
          <a:blip r:embed="rId3" cstate="print"/>
          <a:srcRect l="43043" t="23488" r="38316" b="24707"/>
          <a:stretch>
            <a:fillRect/>
          </a:stretch>
        </p:blipFill>
        <p:spPr>
          <a:xfrm rot="16200000">
            <a:off x="2171699" y="2095500"/>
            <a:ext cx="1371600" cy="495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3" grpId="0"/>
      <p:bldP spid="23" grpId="1"/>
      <p:bldP spid="24" grpId="0"/>
      <p:bldP spid="24" grpId="1"/>
      <p:bldP spid="24" grpId="2"/>
      <p:bldP spid="25" grpId="0"/>
      <p:bldP spid="25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sz="3600" dirty="0" smtClean="0"/>
              <a:t>Largest c and z ions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228600" y="1066800"/>
            <a:ext cx="8610600" cy="5410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pic>
        <p:nvPicPr>
          <p:cNvPr id="14" name="Picture 13" descr="biggest ion ETD.jpg"/>
          <p:cNvPicPr>
            <a:picLocks noChangeAspect="1"/>
          </p:cNvPicPr>
          <p:nvPr/>
        </p:nvPicPr>
        <p:blipFill>
          <a:blip r:embed="rId2" cstate="print"/>
          <a:srcRect l="6316" t="28339" r="32630" b="3646"/>
          <a:stretch>
            <a:fillRect/>
          </a:stretch>
        </p:blipFill>
        <p:spPr>
          <a:xfrm rot="5400000">
            <a:off x="2514600" y="533400"/>
            <a:ext cx="4419600" cy="6400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3505200" y="2743200"/>
            <a:ext cx="38100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371600" y="4038600"/>
            <a:ext cx="6934200" cy="1066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895600" y="5257800"/>
            <a:ext cx="35052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829" name="Picture 5" descr="spectra2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155575"/>
            <a:ext cx="8605837" cy="6626225"/>
          </a:xfrm>
          <a:prstGeom prst="rect">
            <a:avLst/>
          </a:prstGeom>
          <a:noFill/>
        </p:spPr>
      </p:pic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457200" y="838200"/>
            <a:ext cx="5562600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Sample: </a:t>
            </a:r>
            <a:br>
              <a:rPr lang="en-US">
                <a:solidFill>
                  <a:schemeClr val="bg2"/>
                </a:solidFill>
              </a:rPr>
            </a:br>
            <a:r>
              <a:rPr lang="en-US">
                <a:solidFill>
                  <a:schemeClr val="bg2"/>
                </a:solidFill>
              </a:rPr>
              <a:t>Antigens from MHC molecules: </a:t>
            </a:r>
            <a:br>
              <a:rPr lang="en-US">
                <a:solidFill>
                  <a:schemeClr val="bg2"/>
                </a:solidFill>
              </a:rPr>
            </a:br>
            <a:r>
              <a:rPr lang="en-US">
                <a:solidFill>
                  <a:schemeClr val="bg2"/>
                </a:solidFill>
              </a:rPr>
              <a:t>Proline in the 2</a:t>
            </a:r>
            <a:r>
              <a:rPr lang="en-US" baseline="30000">
                <a:solidFill>
                  <a:schemeClr val="bg2"/>
                </a:solidFill>
              </a:rPr>
              <a:t>nd</a:t>
            </a:r>
            <a:r>
              <a:rPr lang="en-US">
                <a:solidFill>
                  <a:schemeClr val="bg2"/>
                </a:solidFill>
              </a:rPr>
              <a:t> position!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740" name="Picture 4" descr="spectra2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155575"/>
            <a:ext cx="8605837" cy="6626225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685800" y="990600"/>
            <a:ext cx="3429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1. What charge state ?</a:t>
            </a:r>
          </a:p>
        </p:txBody>
      </p:sp>
      <p:sp>
        <p:nvSpPr>
          <p:cNvPr id="628742" name="Text Box 6"/>
          <p:cNvSpPr txBox="1">
            <a:spLocks noChangeArrowheads="1"/>
          </p:cNvSpPr>
          <p:nvPr/>
        </p:nvSpPr>
        <p:spPr bwMode="auto">
          <a:xfrm>
            <a:off x="1219200" y="1524000"/>
            <a:ext cx="3733800" cy="1004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[M + H]</a:t>
            </a:r>
            <a:r>
              <a:rPr lang="en-US" baseline="30000">
                <a:solidFill>
                  <a:srgbClr val="CC0000"/>
                </a:solidFill>
              </a:rPr>
              <a:t>+1</a:t>
            </a:r>
            <a:r>
              <a:rPr lang="en-US">
                <a:solidFill>
                  <a:srgbClr val="CC0000"/>
                </a:solidFill>
              </a:rPr>
              <a:t> = m/z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 (m = m +</a:t>
            </a:r>
            <a:r>
              <a:rPr lang="en-US">
                <a:solidFill>
                  <a:srgbClr val="CC0000"/>
                </a:solidFill>
                <a:cs typeface="Times New Roman" pitchFamily="18" charset="0"/>
              </a:rPr>
              <a:t> H)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  <a:cs typeface="Times New Roman" pitchFamily="18" charset="0"/>
              </a:rPr>
              <a:t>Number of Hs = z</a:t>
            </a:r>
          </a:p>
        </p:txBody>
      </p:sp>
      <p:sp>
        <p:nvSpPr>
          <p:cNvPr id="628749" name="Text Box 13"/>
          <p:cNvSpPr txBox="1">
            <a:spLocks noChangeArrowheads="1"/>
          </p:cNvSpPr>
          <p:nvPr/>
        </p:nvSpPr>
        <p:spPr bwMode="auto">
          <a:xfrm>
            <a:off x="4038600" y="4114800"/>
            <a:ext cx="32004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Remember to calculate with nominal masses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932" name="Picture 4" descr="spectra2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155575"/>
            <a:ext cx="8605837" cy="6626225"/>
          </a:xfrm>
          <a:prstGeom prst="rect">
            <a:avLst/>
          </a:prstGeom>
          <a:noFill/>
        </p:spPr>
      </p:pic>
      <p:sp>
        <p:nvSpPr>
          <p:cNvPr id="636935" name="Text Box 7"/>
          <p:cNvSpPr txBox="1">
            <a:spLocks noChangeArrowheads="1"/>
          </p:cNvSpPr>
          <p:nvPr/>
        </p:nvSpPr>
        <p:spPr bwMode="auto">
          <a:xfrm>
            <a:off x="1143000" y="1600200"/>
            <a:ext cx="3124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(389.5 </a:t>
            </a:r>
            <a:r>
              <a:rPr lang="en-US">
                <a:solidFill>
                  <a:schemeClr val="bg2"/>
                </a:solidFill>
                <a:cs typeface="Times New Roman" pitchFamily="18" charset="0"/>
              </a:rPr>
              <a:t>· 3) – 2 = 1166</a:t>
            </a:r>
          </a:p>
        </p:txBody>
      </p:sp>
      <p:sp>
        <p:nvSpPr>
          <p:cNvPr id="636936" name="Text Box 8"/>
          <p:cNvSpPr txBox="1">
            <a:spLocks noChangeArrowheads="1"/>
          </p:cNvSpPr>
          <p:nvPr/>
        </p:nvSpPr>
        <p:spPr bwMode="auto">
          <a:xfrm>
            <a:off x="762000" y="1066800"/>
            <a:ext cx="464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(m </a:t>
            </a:r>
            <a:r>
              <a:rPr lang="en-US">
                <a:solidFill>
                  <a:schemeClr val="bg2"/>
                </a:solidFill>
                <a:cs typeface="Times New Roman" pitchFamily="18" charset="0"/>
              </a:rPr>
              <a:t>· z) – (z-1) = </a:t>
            </a:r>
            <a:r>
              <a:rPr lang="en-US">
                <a:solidFill>
                  <a:schemeClr val="bg2"/>
                </a:solidFill>
              </a:rPr>
              <a:t>[M + H]</a:t>
            </a:r>
            <a:r>
              <a:rPr lang="en-US" baseline="30000">
                <a:solidFill>
                  <a:schemeClr val="bg2"/>
                </a:solidFill>
              </a:rPr>
              <a:t>+1</a:t>
            </a:r>
            <a:endParaRPr lang="en-US" baseline="30000">
              <a:solidFill>
                <a:schemeClr val="bg2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956" name="Picture 4" descr="spectra2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155575"/>
            <a:ext cx="8605837" cy="6626225"/>
          </a:xfrm>
          <a:prstGeom prst="rect">
            <a:avLst/>
          </a:prstGeom>
          <a:noFill/>
        </p:spPr>
      </p:pic>
      <p:sp>
        <p:nvSpPr>
          <p:cNvPr id="637962" name="Text Box 10"/>
          <p:cNvSpPr txBox="1">
            <a:spLocks noChangeArrowheads="1"/>
          </p:cNvSpPr>
          <p:nvPr/>
        </p:nvSpPr>
        <p:spPr bwMode="auto">
          <a:xfrm>
            <a:off x="838200" y="4191000"/>
            <a:ext cx="47053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[M + 2H]</a:t>
            </a:r>
            <a:r>
              <a:rPr lang="en-US" baseline="30000">
                <a:solidFill>
                  <a:schemeClr val="bg2"/>
                </a:solidFill>
              </a:rPr>
              <a:t>+2</a:t>
            </a:r>
            <a:r>
              <a:rPr lang="en-US">
                <a:solidFill>
                  <a:schemeClr val="bg2"/>
                </a:solidFill>
              </a:rPr>
              <a:t> = (1166 + 1) /2 = 584</a:t>
            </a:r>
            <a:endParaRPr lang="en-US"/>
          </a:p>
        </p:txBody>
      </p:sp>
      <p:sp>
        <p:nvSpPr>
          <p:cNvPr id="637963" name="Text Box 11"/>
          <p:cNvSpPr txBox="1">
            <a:spLocks noChangeArrowheads="1"/>
          </p:cNvSpPr>
          <p:nvPr/>
        </p:nvSpPr>
        <p:spPr bwMode="auto">
          <a:xfrm>
            <a:off x="838200" y="3733800"/>
            <a:ext cx="3200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[M + H]</a:t>
            </a:r>
            <a:r>
              <a:rPr lang="en-US" baseline="30000">
                <a:solidFill>
                  <a:schemeClr val="bg2"/>
                </a:solidFill>
              </a:rPr>
              <a:t>+1</a:t>
            </a:r>
            <a:r>
              <a:rPr lang="en-US">
                <a:solidFill>
                  <a:schemeClr val="bg2"/>
                </a:solidFill>
              </a:rPr>
              <a:t> + 1H /2</a:t>
            </a:r>
            <a:endParaRPr lang="en-US"/>
          </a:p>
        </p:txBody>
      </p:sp>
      <p:sp>
        <p:nvSpPr>
          <p:cNvPr id="637965" name="Text Box 13"/>
          <p:cNvSpPr txBox="1">
            <a:spLocks noChangeArrowheads="1"/>
          </p:cNvSpPr>
          <p:nvPr/>
        </p:nvSpPr>
        <p:spPr bwMode="auto">
          <a:xfrm>
            <a:off x="1143000" y="1600200"/>
            <a:ext cx="3124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(389.5 </a:t>
            </a:r>
            <a:r>
              <a:rPr lang="en-US">
                <a:solidFill>
                  <a:schemeClr val="bg2"/>
                </a:solidFill>
                <a:cs typeface="Times New Roman" pitchFamily="18" charset="0"/>
              </a:rPr>
              <a:t>· 3) – 2 = 1166</a:t>
            </a:r>
          </a:p>
        </p:txBody>
      </p:sp>
      <p:sp>
        <p:nvSpPr>
          <p:cNvPr id="637966" name="Text Box 14"/>
          <p:cNvSpPr txBox="1">
            <a:spLocks noChangeArrowheads="1"/>
          </p:cNvSpPr>
          <p:nvPr/>
        </p:nvSpPr>
        <p:spPr bwMode="auto">
          <a:xfrm>
            <a:off x="762000" y="1066800"/>
            <a:ext cx="464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(m </a:t>
            </a:r>
            <a:r>
              <a:rPr lang="en-US">
                <a:solidFill>
                  <a:schemeClr val="bg2"/>
                </a:solidFill>
                <a:cs typeface="Times New Roman" pitchFamily="18" charset="0"/>
              </a:rPr>
              <a:t>· z) – (z-1) = </a:t>
            </a:r>
            <a:r>
              <a:rPr lang="en-US">
                <a:solidFill>
                  <a:schemeClr val="bg2"/>
                </a:solidFill>
              </a:rPr>
              <a:t>[M + H]</a:t>
            </a:r>
            <a:r>
              <a:rPr lang="en-US" baseline="30000">
                <a:solidFill>
                  <a:schemeClr val="bg2"/>
                </a:solidFill>
              </a:rPr>
              <a:t>+1</a:t>
            </a:r>
            <a:endParaRPr lang="en-US" baseline="3000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637967" name="Line 15"/>
          <p:cNvSpPr>
            <a:spLocks noChangeShapeType="1"/>
          </p:cNvSpPr>
          <p:nvPr/>
        </p:nvSpPr>
        <p:spPr bwMode="auto">
          <a:xfrm>
            <a:off x="1447800" y="2209800"/>
            <a:ext cx="0" cy="990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7968" name="Text Box 16"/>
          <p:cNvSpPr txBox="1">
            <a:spLocks noChangeArrowheads="1"/>
          </p:cNvSpPr>
          <p:nvPr/>
        </p:nvSpPr>
        <p:spPr bwMode="auto">
          <a:xfrm>
            <a:off x="1447800" y="2362200"/>
            <a:ext cx="1219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764" name="Picture 4" descr="spectra2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155575"/>
            <a:ext cx="8605837" cy="6626225"/>
          </a:xfrm>
          <a:prstGeom prst="rect">
            <a:avLst/>
          </a:prstGeom>
          <a:noFill/>
        </p:spPr>
      </p:pic>
      <p:sp>
        <p:nvSpPr>
          <p:cNvPr id="629765" name="Oval 5"/>
          <p:cNvSpPr>
            <a:spLocks noChangeArrowheads="1"/>
          </p:cNvSpPr>
          <p:nvPr/>
        </p:nvSpPr>
        <p:spPr bwMode="auto">
          <a:xfrm>
            <a:off x="1524000" y="457200"/>
            <a:ext cx="609600" cy="5334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9766" name="Oval 6"/>
          <p:cNvSpPr>
            <a:spLocks noChangeArrowheads="1"/>
          </p:cNvSpPr>
          <p:nvPr/>
        </p:nvSpPr>
        <p:spPr bwMode="auto">
          <a:xfrm>
            <a:off x="5181600" y="1143000"/>
            <a:ext cx="609600" cy="5334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9767" name="Oval 7"/>
          <p:cNvSpPr>
            <a:spLocks noChangeArrowheads="1"/>
          </p:cNvSpPr>
          <p:nvPr/>
        </p:nvSpPr>
        <p:spPr bwMode="auto">
          <a:xfrm>
            <a:off x="7848600" y="762000"/>
            <a:ext cx="609600" cy="5334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9768" name="Oval 8"/>
          <p:cNvSpPr>
            <a:spLocks noChangeArrowheads="1"/>
          </p:cNvSpPr>
          <p:nvPr/>
        </p:nvSpPr>
        <p:spPr bwMode="auto">
          <a:xfrm>
            <a:off x="8086725" y="3657600"/>
            <a:ext cx="609600" cy="5334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9769" name="Text Box 9"/>
          <p:cNvSpPr txBox="1">
            <a:spLocks noChangeArrowheads="1"/>
          </p:cNvSpPr>
          <p:nvPr/>
        </p:nvSpPr>
        <p:spPr bwMode="auto">
          <a:xfrm>
            <a:off x="7239000" y="1752600"/>
            <a:ext cx="2057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[M + 2H]</a:t>
            </a:r>
            <a:r>
              <a:rPr lang="en-US" baseline="30000">
                <a:solidFill>
                  <a:srgbClr val="CC0000"/>
                </a:solidFill>
              </a:rPr>
              <a:t>+2</a:t>
            </a:r>
          </a:p>
        </p:txBody>
      </p:sp>
      <p:sp>
        <p:nvSpPr>
          <p:cNvPr id="629770" name="Text Box 10"/>
          <p:cNvSpPr txBox="1">
            <a:spLocks noChangeArrowheads="1"/>
          </p:cNvSpPr>
          <p:nvPr/>
        </p:nvSpPr>
        <p:spPr bwMode="auto">
          <a:xfrm>
            <a:off x="7086600" y="304800"/>
            <a:ext cx="2057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[M + 3H]</a:t>
            </a:r>
            <a:r>
              <a:rPr lang="en-US" baseline="30000">
                <a:solidFill>
                  <a:srgbClr val="CC0000"/>
                </a:solidFill>
              </a:rPr>
              <a:t>+3</a:t>
            </a:r>
            <a:r>
              <a:rPr lang="en-US" baseline="30000">
                <a:solidFill>
                  <a:srgbClr val="CC0000"/>
                </a:solidFill>
                <a:cs typeface="Times New Roman" pitchFamily="18" charset="0"/>
              </a:rPr>
              <a:t>·</a:t>
            </a:r>
          </a:p>
        </p:txBody>
      </p:sp>
      <p:sp>
        <p:nvSpPr>
          <p:cNvPr id="629771" name="Text Box 11"/>
          <p:cNvSpPr txBox="1">
            <a:spLocks noChangeArrowheads="1"/>
          </p:cNvSpPr>
          <p:nvPr/>
        </p:nvSpPr>
        <p:spPr bwMode="auto">
          <a:xfrm>
            <a:off x="5105400" y="6858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+3</a:t>
            </a:r>
          </a:p>
        </p:txBody>
      </p:sp>
      <p:sp>
        <p:nvSpPr>
          <p:cNvPr id="629772" name="Text Box 12"/>
          <p:cNvSpPr txBox="1">
            <a:spLocks noChangeArrowheads="1"/>
          </p:cNvSpPr>
          <p:nvPr/>
        </p:nvSpPr>
        <p:spPr bwMode="auto">
          <a:xfrm>
            <a:off x="6934200" y="838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+2</a:t>
            </a:r>
          </a:p>
        </p:txBody>
      </p:sp>
      <p:sp>
        <p:nvSpPr>
          <p:cNvPr id="629773" name="Text Box 13"/>
          <p:cNvSpPr txBox="1">
            <a:spLocks noChangeArrowheads="1"/>
          </p:cNvSpPr>
          <p:nvPr/>
        </p:nvSpPr>
        <p:spPr bwMode="auto">
          <a:xfrm>
            <a:off x="8229600" y="32766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+1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788" name="Picture 4" descr="spectra2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155575"/>
            <a:ext cx="8605837" cy="6626225"/>
          </a:xfrm>
          <a:prstGeom prst="rect">
            <a:avLst/>
          </a:prstGeom>
          <a:noFill/>
        </p:spPr>
      </p:pic>
      <p:sp>
        <p:nvSpPr>
          <p:cNvPr id="630789" name="Text Box 5"/>
          <p:cNvSpPr txBox="1">
            <a:spLocks noChangeArrowheads="1"/>
          </p:cNvSpPr>
          <p:nvPr/>
        </p:nvSpPr>
        <p:spPr bwMode="auto">
          <a:xfrm>
            <a:off x="304800" y="1311275"/>
            <a:ext cx="3429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3. biggest c ion ?</a:t>
            </a:r>
          </a:p>
        </p:txBody>
      </p:sp>
      <p:sp>
        <p:nvSpPr>
          <p:cNvPr id="630790" name="Text Box 6"/>
          <p:cNvSpPr txBox="1">
            <a:spLocks noChangeArrowheads="1"/>
          </p:cNvSpPr>
          <p:nvPr/>
        </p:nvSpPr>
        <p:spPr bwMode="auto">
          <a:xfrm>
            <a:off x="304800" y="1844675"/>
            <a:ext cx="3429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4. biggest z ion ?</a:t>
            </a:r>
          </a:p>
        </p:txBody>
      </p:sp>
      <p:sp>
        <p:nvSpPr>
          <p:cNvPr id="630791" name="Text Box 7"/>
          <p:cNvSpPr txBox="1">
            <a:spLocks noChangeArrowheads="1"/>
          </p:cNvSpPr>
          <p:nvPr/>
        </p:nvSpPr>
        <p:spPr bwMode="auto">
          <a:xfrm>
            <a:off x="685800" y="901700"/>
            <a:ext cx="6019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2. Eliminate non-sequencing relevant ions!</a:t>
            </a:r>
          </a:p>
        </p:txBody>
      </p:sp>
      <p:grpSp>
        <p:nvGrpSpPr>
          <p:cNvPr id="630793" name="Group 9"/>
          <p:cNvGrpSpPr>
            <a:grpSpLocks/>
          </p:cNvGrpSpPr>
          <p:nvPr/>
        </p:nvGrpSpPr>
        <p:grpSpPr bwMode="auto">
          <a:xfrm>
            <a:off x="5334000" y="1447800"/>
            <a:ext cx="342900" cy="209550"/>
            <a:chOff x="2064" y="1776"/>
            <a:chExt cx="216" cy="132"/>
          </a:xfrm>
        </p:grpSpPr>
        <p:sp>
          <p:nvSpPr>
            <p:cNvPr id="630794" name="Line 10"/>
            <p:cNvSpPr>
              <a:spLocks noChangeShapeType="1"/>
            </p:cNvSpPr>
            <p:nvPr/>
          </p:nvSpPr>
          <p:spPr bwMode="auto">
            <a:xfrm flipV="1">
              <a:off x="2064" y="1776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795" name="Line 11"/>
            <p:cNvSpPr>
              <a:spLocks noChangeShapeType="1"/>
            </p:cNvSpPr>
            <p:nvPr/>
          </p:nvSpPr>
          <p:spPr bwMode="auto">
            <a:xfrm flipV="1">
              <a:off x="2088" y="1812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0796" name="Group 12"/>
          <p:cNvGrpSpPr>
            <a:grpSpLocks/>
          </p:cNvGrpSpPr>
          <p:nvPr/>
        </p:nvGrpSpPr>
        <p:grpSpPr bwMode="auto">
          <a:xfrm>
            <a:off x="8001000" y="1219200"/>
            <a:ext cx="342900" cy="209550"/>
            <a:chOff x="2064" y="1776"/>
            <a:chExt cx="216" cy="132"/>
          </a:xfrm>
        </p:grpSpPr>
        <p:sp>
          <p:nvSpPr>
            <p:cNvPr id="630797" name="Line 13"/>
            <p:cNvSpPr>
              <a:spLocks noChangeShapeType="1"/>
            </p:cNvSpPr>
            <p:nvPr/>
          </p:nvSpPr>
          <p:spPr bwMode="auto">
            <a:xfrm flipV="1">
              <a:off x="2064" y="1776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798" name="Line 14"/>
            <p:cNvSpPr>
              <a:spLocks noChangeShapeType="1"/>
            </p:cNvSpPr>
            <p:nvPr/>
          </p:nvSpPr>
          <p:spPr bwMode="auto">
            <a:xfrm flipV="1">
              <a:off x="2088" y="1812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0799" name="Group 15"/>
          <p:cNvGrpSpPr>
            <a:grpSpLocks/>
          </p:cNvGrpSpPr>
          <p:nvPr/>
        </p:nvGrpSpPr>
        <p:grpSpPr bwMode="auto">
          <a:xfrm>
            <a:off x="8229600" y="4724400"/>
            <a:ext cx="342900" cy="209550"/>
            <a:chOff x="2064" y="1776"/>
            <a:chExt cx="216" cy="132"/>
          </a:xfrm>
        </p:grpSpPr>
        <p:sp>
          <p:nvSpPr>
            <p:cNvPr id="630800" name="Line 16"/>
            <p:cNvSpPr>
              <a:spLocks noChangeShapeType="1"/>
            </p:cNvSpPr>
            <p:nvPr/>
          </p:nvSpPr>
          <p:spPr bwMode="auto">
            <a:xfrm flipV="1">
              <a:off x="2064" y="1776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801" name="Line 17"/>
            <p:cNvSpPr>
              <a:spLocks noChangeShapeType="1"/>
            </p:cNvSpPr>
            <p:nvPr/>
          </p:nvSpPr>
          <p:spPr bwMode="auto">
            <a:xfrm flipV="1">
              <a:off x="2088" y="1812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0802" name="Group 18"/>
          <p:cNvGrpSpPr>
            <a:grpSpLocks/>
          </p:cNvGrpSpPr>
          <p:nvPr/>
        </p:nvGrpSpPr>
        <p:grpSpPr bwMode="auto">
          <a:xfrm>
            <a:off x="7848600" y="2819400"/>
            <a:ext cx="342900" cy="209550"/>
            <a:chOff x="2064" y="1776"/>
            <a:chExt cx="216" cy="132"/>
          </a:xfrm>
        </p:grpSpPr>
        <p:sp>
          <p:nvSpPr>
            <p:cNvPr id="630803" name="Line 19"/>
            <p:cNvSpPr>
              <a:spLocks noChangeShapeType="1"/>
            </p:cNvSpPr>
            <p:nvPr/>
          </p:nvSpPr>
          <p:spPr bwMode="auto">
            <a:xfrm flipV="1">
              <a:off x="2064" y="1776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804" name="Line 20"/>
            <p:cNvSpPr>
              <a:spLocks noChangeShapeType="1"/>
            </p:cNvSpPr>
            <p:nvPr/>
          </p:nvSpPr>
          <p:spPr bwMode="auto">
            <a:xfrm flipV="1">
              <a:off x="2088" y="1812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0805" name="Group 21"/>
          <p:cNvGrpSpPr>
            <a:grpSpLocks/>
          </p:cNvGrpSpPr>
          <p:nvPr/>
        </p:nvGrpSpPr>
        <p:grpSpPr bwMode="auto">
          <a:xfrm>
            <a:off x="8039100" y="5257800"/>
            <a:ext cx="342900" cy="209550"/>
            <a:chOff x="2064" y="1776"/>
            <a:chExt cx="216" cy="132"/>
          </a:xfrm>
        </p:grpSpPr>
        <p:sp>
          <p:nvSpPr>
            <p:cNvPr id="630806" name="Line 22"/>
            <p:cNvSpPr>
              <a:spLocks noChangeShapeType="1"/>
            </p:cNvSpPr>
            <p:nvPr/>
          </p:nvSpPr>
          <p:spPr bwMode="auto">
            <a:xfrm flipV="1">
              <a:off x="2064" y="1776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807" name="Line 23"/>
            <p:cNvSpPr>
              <a:spLocks noChangeShapeType="1"/>
            </p:cNvSpPr>
            <p:nvPr/>
          </p:nvSpPr>
          <p:spPr bwMode="auto">
            <a:xfrm flipV="1">
              <a:off x="2088" y="1812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0811" name="Group 27"/>
          <p:cNvGrpSpPr>
            <a:grpSpLocks/>
          </p:cNvGrpSpPr>
          <p:nvPr/>
        </p:nvGrpSpPr>
        <p:grpSpPr bwMode="auto">
          <a:xfrm>
            <a:off x="7772400" y="5791200"/>
            <a:ext cx="342900" cy="209550"/>
            <a:chOff x="2064" y="1776"/>
            <a:chExt cx="216" cy="132"/>
          </a:xfrm>
        </p:grpSpPr>
        <p:sp>
          <p:nvSpPr>
            <p:cNvPr id="630812" name="Line 28"/>
            <p:cNvSpPr>
              <a:spLocks noChangeShapeType="1"/>
            </p:cNvSpPr>
            <p:nvPr/>
          </p:nvSpPr>
          <p:spPr bwMode="auto">
            <a:xfrm flipV="1">
              <a:off x="2064" y="1776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813" name="Line 29"/>
            <p:cNvSpPr>
              <a:spLocks noChangeShapeType="1"/>
            </p:cNvSpPr>
            <p:nvPr/>
          </p:nvSpPr>
          <p:spPr bwMode="auto">
            <a:xfrm flipV="1">
              <a:off x="2088" y="1812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0814" name="Group 30"/>
          <p:cNvGrpSpPr>
            <a:grpSpLocks/>
          </p:cNvGrpSpPr>
          <p:nvPr/>
        </p:nvGrpSpPr>
        <p:grpSpPr bwMode="auto">
          <a:xfrm>
            <a:off x="7467600" y="5257800"/>
            <a:ext cx="342900" cy="209550"/>
            <a:chOff x="2064" y="1776"/>
            <a:chExt cx="216" cy="132"/>
          </a:xfrm>
        </p:grpSpPr>
        <p:sp>
          <p:nvSpPr>
            <p:cNvPr id="630815" name="Line 31"/>
            <p:cNvSpPr>
              <a:spLocks noChangeShapeType="1"/>
            </p:cNvSpPr>
            <p:nvPr/>
          </p:nvSpPr>
          <p:spPr bwMode="auto">
            <a:xfrm flipV="1">
              <a:off x="2064" y="1776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816" name="Line 32"/>
            <p:cNvSpPr>
              <a:spLocks noChangeShapeType="1"/>
            </p:cNvSpPr>
            <p:nvPr/>
          </p:nvSpPr>
          <p:spPr bwMode="auto">
            <a:xfrm flipV="1">
              <a:off x="2088" y="1812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3200" b="0">
                <a:solidFill>
                  <a:srgbClr val="FFFF00"/>
                </a:solidFill>
                <a:latin typeface="Arial" charset="0"/>
              </a:rPr>
              <a:t>Peptide Sequencing using Mass Spectrometry 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0238" y="1447800"/>
            <a:ext cx="7827962" cy="992188"/>
            <a:chOff x="630238" y="1447800"/>
            <a:chExt cx="7828081" cy="991632"/>
          </a:xfrm>
        </p:grpSpPr>
        <p:sp>
          <p:nvSpPr>
            <p:cNvPr id="17836" name="Text Box 7"/>
            <p:cNvSpPr txBox="1">
              <a:spLocks noChangeArrowheads="1"/>
            </p:cNvSpPr>
            <p:nvPr/>
          </p:nvSpPr>
          <p:spPr bwMode="auto">
            <a:xfrm>
              <a:off x="694690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147</a:t>
              </a:r>
            </a:p>
          </p:txBody>
        </p:sp>
        <p:sp>
          <p:nvSpPr>
            <p:cNvPr id="17837" name="Text Box 8"/>
            <p:cNvSpPr txBox="1">
              <a:spLocks noChangeArrowheads="1"/>
            </p:cNvSpPr>
            <p:nvPr/>
          </p:nvSpPr>
          <p:spPr bwMode="auto">
            <a:xfrm>
              <a:off x="7061200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K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838" name="Text Box 9"/>
            <p:cNvSpPr txBox="1">
              <a:spLocks noChangeArrowheads="1"/>
            </p:cNvSpPr>
            <p:nvPr/>
          </p:nvSpPr>
          <p:spPr bwMode="auto">
            <a:xfrm>
              <a:off x="6884988" y="14478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1166</a:t>
              </a:r>
            </a:p>
          </p:txBody>
        </p:sp>
        <p:sp>
          <p:nvSpPr>
            <p:cNvPr id="17839" name="Text Box 10"/>
            <p:cNvSpPr txBox="1">
              <a:spLocks noChangeArrowheads="1"/>
            </p:cNvSpPr>
            <p:nvPr/>
          </p:nvSpPr>
          <p:spPr bwMode="auto">
            <a:xfrm>
              <a:off x="6296025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840" name="Text Box 11"/>
            <p:cNvSpPr txBox="1">
              <a:spLocks noChangeArrowheads="1"/>
            </p:cNvSpPr>
            <p:nvPr/>
          </p:nvSpPr>
          <p:spPr bwMode="auto">
            <a:xfrm>
              <a:off x="618172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260</a:t>
              </a:r>
            </a:p>
          </p:txBody>
        </p:sp>
        <p:sp>
          <p:nvSpPr>
            <p:cNvPr id="17841" name="Text Box 12"/>
            <p:cNvSpPr txBox="1">
              <a:spLocks noChangeArrowheads="1"/>
            </p:cNvSpPr>
            <p:nvPr/>
          </p:nvSpPr>
          <p:spPr bwMode="auto">
            <a:xfrm>
              <a:off x="6119813" y="14478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1020</a:t>
              </a:r>
            </a:p>
          </p:txBody>
        </p:sp>
        <p:sp>
          <p:nvSpPr>
            <p:cNvPr id="17842" name="Text Box 13"/>
            <p:cNvSpPr txBox="1">
              <a:spLocks noChangeArrowheads="1"/>
            </p:cNvSpPr>
            <p:nvPr/>
          </p:nvSpPr>
          <p:spPr bwMode="auto">
            <a:xfrm>
              <a:off x="55959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843" name="Text Box 14"/>
            <p:cNvSpPr txBox="1">
              <a:spLocks noChangeArrowheads="1"/>
            </p:cNvSpPr>
            <p:nvPr/>
          </p:nvSpPr>
          <p:spPr bwMode="auto">
            <a:xfrm>
              <a:off x="548005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389</a:t>
              </a:r>
            </a:p>
          </p:txBody>
        </p:sp>
        <p:sp>
          <p:nvSpPr>
            <p:cNvPr id="17844" name="Text Box 15"/>
            <p:cNvSpPr txBox="1">
              <a:spLocks noChangeArrowheads="1"/>
            </p:cNvSpPr>
            <p:nvPr/>
          </p:nvSpPr>
          <p:spPr bwMode="auto">
            <a:xfrm>
              <a:off x="5481638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907</a:t>
              </a:r>
            </a:p>
          </p:txBody>
        </p:sp>
        <p:sp>
          <p:nvSpPr>
            <p:cNvPr id="17845" name="Text Box 16"/>
            <p:cNvSpPr txBox="1">
              <a:spLocks noChangeArrowheads="1"/>
            </p:cNvSpPr>
            <p:nvPr/>
          </p:nvSpPr>
          <p:spPr bwMode="auto">
            <a:xfrm>
              <a:off x="4957763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D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846" name="Text Box 17"/>
            <p:cNvSpPr txBox="1">
              <a:spLocks noChangeArrowheads="1"/>
            </p:cNvSpPr>
            <p:nvPr/>
          </p:nvSpPr>
          <p:spPr bwMode="auto">
            <a:xfrm>
              <a:off x="484187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504</a:t>
              </a:r>
            </a:p>
          </p:txBody>
        </p:sp>
        <p:sp>
          <p:nvSpPr>
            <p:cNvPr id="17847" name="Text Box 18"/>
            <p:cNvSpPr txBox="1">
              <a:spLocks noChangeArrowheads="1"/>
            </p:cNvSpPr>
            <p:nvPr/>
          </p:nvSpPr>
          <p:spPr bwMode="auto">
            <a:xfrm>
              <a:off x="4843463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778</a:t>
              </a:r>
            </a:p>
          </p:txBody>
        </p:sp>
        <p:sp>
          <p:nvSpPr>
            <p:cNvPr id="17848" name="Text Box 19"/>
            <p:cNvSpPr txBox="1">
              <a:spLocks noChangeArrowheads="1"/>
            </p:cNvSpPr>
            <p:nvPr/>
          </p:nvSpPr>
          <p:spPr bwMode="auto">
            <a:xfrm>
              <a:off x="4318000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849" name="Text Box 20"/>
            <p:cNvSpPr txBox="1">
              <a:spLocks noChangeArrowheads="1"/>
            </p:cNvSpPr>
            <p:nvPr/>
          </p:nvSpPr>
          <p:spPr bwMode="auto">
            <a:xfrm>
              <a:off x="4202113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633</a:t>
              </a:r>
            </a:p>
          </p:txBody>
        </p:sp>
        <p:sp>
          <p:nvSpPr>
            <p:cNvPr id="17850" name="Text Box 21"/>
            <p:cNvSpPr txBox="1">
              <a:spLocks noChangeArrowheads="1"/>
            </p:cNvSpPr>
            <p:nvPr/>
          </p:nvSpPr>
          <p:spPr bwMode="auto">
            <a:xfrm>
              <a:off x="4203700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663</a:t>
              </a:r>
            </a:p>
          </p:txBody>
        </p:sp>
        <p:sp>
          <p:nvSpPr>
            <p:cNvPr id="17851" name="Text Box 22"/>
            <p:cNvSpPr txBox="1">
              <a:spLocks noChangeArrowheads="1"/>
            </p:cNvSpPr>
            <p:nvPr/>
          </p:nvSpPr>
          <p:spPr bwMode="auto">
            <a:xfrm>
              <a:off x="36782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852" name="Text Box 23"/>
            <p:cNvSpPr txBox="1">
              <a:spLocks noChangeArrowheads="1"/>
            </p:cNvSpPr>
            <p:nvPr/>
          </p:nvSpPr>
          <p:spPr bwMode="auto">
            <a:xfrm>
              <a:off x="356235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762</a:t>
              </a:r>
            </a:p>
          </p:txBody>
        </p:sp>
        <p:sp>
          <p:nvSpPr>
            <p:cNvPr id="17853" name="Text Box 24"/>
            <p:cNvSpPr txBox="1">
              <a:spLocks noChangeArrowheads="1"/>
            </p:cNvSpPr>
            <p:nvPr/>
          </p:nvSpPr>
          <p:spPr bwMode="auto">
            <a:xfrm>
              <a:off x="3581400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534</a:t>
              </a:r>
            </a:p>
          </p:txBody>
        </p:sp>
        <p:sp>
          <p:nvSpPr>
            <p:cNvPr id="17854" name="Text Box 25"/>
            <p:cNvSpPr txBox="1">
              <a:spLocks noChangeArrowheads="1"/>
            </p:cNvSpPr>
            <p:nvPr/>
          </p:nvSpPr>
          <p:spPr bwMode="auto">
            <a:xfrm>
              <a:off x="3040063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855" name="Text Box 26"/>
            <p:cNvSpPr txBox="1">
              <a:spLocks noChangeArrowheads="1"/>
            </p:cNvSpPr>
            <p:nvPr/>
          </p:nvSpPr>
          <p:spPr bwMode="auto">
            <a:xfrm>
              <a:off x="292417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875</a:t>
              </a:r>
            </a:p>
          </p:txBody>
        </p:sp>
        <p:sp>
          <p:nvSpPr>
            <p:cNvPr id="17856" name="Text Box 27"/>
            <p:cNvSpPr txBox="1">
              <a:spLocks noChangeArrowheads="1"/>
            </p:cNvSpPr>
            <p:nvPr/>
          </p:nvSpPr>
          <p:spPr bwMode="auto">
            <a:xfrm>
              <a:off x="2943225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405</a:t>
              </a:r>
            </a:p>
          </p:txBody>
        </p:sp>
        <p:sp>
          <p:nvSpPr>
            <p:cNvPr id="17857" name="Text Box 28"/>
            <p:cNvSpPr txBox="1">
              <a:spLocks noChangeArrowheads="1"/>
            </p:cNvSpPr>
            <p:nvPr/>
          </p:nvSpPr>
          <p:spPr bwMode="auto">
            <a:xfrm>
              <a:off x="2336800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F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858" name="Text Box 29"/>
            <p:cNvSpPr txBox="1">
              <a:spLocks noChangeArrowheads="1"/>
            </p:cNvSpPr>
            <p:nvPr/>
          </p:nvSpPr>
          <p:spPr bwMode="auto">
            <a:xfrm>
              <a:off x="2159000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1022</a:t>
              </a:r>
            </a:p>
          </p:txBody>
        </p:sp>
        <p:sp>
          <p:nvSpPr>
            <p:cNvPr id="17859" name="Text Box 30"/>
            <p:cNvSpPr txBox="1">
              <a:spLocks noChangeArrowheads="1"/>
            </p:cNvSpPr>
            <p:nvPr/>
          </p:nvSpPr>
          <p:spPr bwMode="auto">
            <a:xfrm>
              <a:off x="2239962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292</a:t>
              </a:r>
            </a:p>
          </p:txBody>
        </p:sp>
        <p:sp>
          <p:nvSpPr>
            <p:cNvPr id="17860" name="Text Box 31"/>
            <p:cNvSpPr txBox="1">
              <a:spLocks noChangeArrowheads="1"/>
            </p:cNvSpPr>
            <p:nvPr/>
          </p:nvSpPr>
          <p:spPr bwMode="auto">
            <a:xfrm>
              <a:off x="1571625" y="1758950"/>
              <a:ext cx="3619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G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861" name="Text Box 32"/>
            <p:cNvSpPr txBox="1">
              <a:spLocks noChangeArrowheads="1"/>
            </p:cNvSpPr>
            <p:nvPr/>
          </p:nvSpPr>
          <p:spPr bwMode="auto">
            <a:xfrm>
              <a:off x="1393825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1080</a:t>
              </a:r>
            </a:p>
          </p:txBody>
        </p:sp>
        <p:sp>
          <p:nvSpPr>
            <p:cNvPr id="17862" name="Text Box 33"/>
            <p:cNvSpPr txBox="1">
              <a:spLocks noChangeArrowheads="1"/>
            </p:cNvSpPr>
            <p:nvPr/>
          </p:nvSpPr>
          <p:spPr bwMode="auto">
            <a:xfrm>
              <a:off x="1474787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145</a:t>
              </a:r>
            </a:p>
          </p:txBody>
        </p:sp>
        <p:sp>
          <p:nvSpPr>
            <p:cNvPr id="17863" name="Text Box 34"/>
            <p:cNvSpPr txBox="1">
              <a:spLocks noChangeArrowheads="1"/>
            </p:cNvSpPr>
            <p:nvPr/>
          </p:nvSpPr>
          <p:spPr bwMode="auto">
            <a:xfrm>
              <a:off x="808038" y="175260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S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864" name="Text Box 35"/>
            <p:cNvSpPr txBox="1">
              <a:spLocks noChangeArrowheads="1"/>
            </p:cNvSpPr>
            <p:nvPr/>
          </p:nvSpPr>
          <p:spPr bwMode="auto">
            <a:xfrm>
              <a:off x="630238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1166</a:t>
              </a:r>
            </a:p>
          </p:txBody>
        </p:sp>
        <p:sp>
          <p:nvSpPr>
            <p:cNvPr id="17865" name="Text Box 36"/>
            <p:cNvSpPr txBox="1">
              <a:spLocks noChangeArrowheads="1"/>
            </p:cNvSpPr>
            <p:nvPr/>
          </p:nvSpPr>
          <p:spPr bwMode="auto">
            <a:xfrm>
              <a:off x="774700" y="1447800"/>
              <a:ext cx="438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88</a:t>
              </a:r>
            </a:p>
          </p:txBody>
        </p:sp>
        <p:sp>
          <p:nvSpPr>
            <p:cNvPr id="17866" name="Text Box 37"/>
            <p:cNvSpPr txBox="1">
              <a:spLocks noChangeArrowheads="1"/>
            </p:cNvSpPr>
            <p:nvPr/>
          </p:nvSpPr>
          <p:spPr bwMode="auto">
            <a:xfrm>
              <a:off x="7650163" y="2070100"/>
              <a:ext cx="787395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y ions</a:t>
              </a:r>
            </a:p>
          </p:txBody>
        </p:sp>
        <p:sp>
          <p:nvSpPr>
            <p:cNvPr id="17867" name="Text Box 38"/>
            <p:cNvSpPr txBox="1">
              <a:spLocks noChangeArrowheads="1"/>
            </p:cNvSpPr>
            <p:nvPr/>
          </p:nvSpPr>
          <p:spPr bwMode="auto">
            <a:xfrm>
              <a:off x="7658100" y="1447800"/>
              <a:ext cx="80021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b ions</a:t>
              </a:r>
            </a:p>
          </p:txBody>
        </p:sp>
      </p:grpSp>
      <p:grpSp>
        <p:nvGrpSpPr>
          <p:cNvPr id="3" name="Group 468"/>
          <p:cNvGrpSpPr>
            <a:grpSpLocks/>
          </p:cNvGrpSpPr>
          <p:nvPr/>
        </p:nvGrpSpPr>
        <p:grpSpPr bwMode="auto">
          <a:xfrm>
            <a:off x="2362200" y="1371600"/>
            <a:ext cx="1041400" cy="1295400"/>
            <a:chOff x="2312" y="864"/>
            <a:chExt cx="656" cy="816"/>
          </a:xfrm>
        </p:grpSpPr>
        <p:sp>
          <p:nvSpPr>
            <p:cNvPr id="17833" name="Line 465"/>
            <p:cNvSpPr>
              <a:spLocks noChangeShapeType="1"/>
            </p:cNvSpPr>
            <p:nvPr/>
          </p:nvSpPr>
          <p:spPr bwMode="auto">
            <a:xfrm>
              <a:off x="2640" y="864"/>
              <a:ext cx="0" cy="81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7834" name="Line 466"/>
            <p:cNvSpPr>
              <a:spLocks noChangeShapeType="1"/>
            </p:cNvSpPr>
            <p:nvPr/>
          </p:nvSpPr>
          <p:spPr bwMode="auto">
            <a:xfrm>
              <a:off x="2312" y="872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7835" name="Line 467"/>
            <p:cNvSpPr>
              <a:spLocks noChangeShapeType="1"/>
            </p:cNvSpPr>
            <p:nvPr/>
          </p:nvSpPr>
          <p:spPr bwMode="auto">
            <a:xfrm>
              <a:off x="2632" y="1674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4" name="Group 878"/>
          <p:cNvGrpSpPr>
            <a:grpSpLocks/>
          </p:cNvGrpSpPr>
          <p:nvPr/>
        </p:nvGrpSpPr>
        <p:grpSpPr bwMode="auto">
          <a:xfrm>
            <a:off x="300038" y="2654300"/>
            <a:ext cx="8736012" cy="3960813"/>
            <a:chOff x="300038" y="2654300"/>
            <a:chExt cx="8736012" cy="3960813"/>
          </a:xfrm>
        </p:grpSpPr>
        <p:grpSp>
          <p:nvGrpSpPr>
            <p:cNvPr id="5" name="Group 462"/>
            <p:cNvGrpSpPr>
              <a:grpSpLocks/>
            </p:cNvGrpSpPr>
            <p:nvPr/>
          </p:nvGrpSpPr>
          <p:grpSpPr bwMode="auto">
            <a:xfrm>
              <a:off x="300038" y="2916238"/>
              <a:ext cx="8736012" cy="3698875"/>
              <a:chOff x="300038" y="2916238"/>
              <a:chExt cx="8736012" cy="3698875"/>
            </a:xfrm>
          </p:grpSpPr>
          <p:sp>
            <p:nvSpPr>
              <p:cNvPr id="17432" name="Rectangle 39"/>
              <p:cNvSpPr>
                <a:spLocks noChangeArrowheads="1"/>
              </p:cNvSpPr>
              <p:nvPr/>
            </p:nvSpPr>
            <p:spPr bwMode="auto">
              <a:xfrm>
                <a:off x="4295775" y="62484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m/z</a:t>
                </a:r>
              </a:p>
            </p:txBody>
          </p:sp>
          <p:sp>
            <p:nvSpPr>
              <p:cNvPr id="17433" name="Line 40"/>
              <p:cNvSpPr>
                <a:spLocks noChangeShapeType="1"/>
              </p:cNvSpPr>
              <p:nvPr/>
            </p:nvSpPr>
            <p:spPr bwMode="auto">
              <a:xfrm flipV="1">
                <a:off x="11128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34" name="Line 41"/>
              <p:cNvSpPr>
                <a:spLocks noChangeShapeType="1"/>
              </p:cNvSpPr>
              <p:nvPr/>
            </p:nvSpPr>
            <p:spPr bwMode="auto">
              <a:xfrm flipV="1">
                <a:off x="1146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35" name="Line 42"/>
              <p:cNvSpPr>
                <a:spLocks noChangeShapeType="1"/>
              </p:cNvSpPr>
              <p:nvPr/>
            </p:nvSpPr>
            <p:spPr bwMode="auto">
              <a:xfrm flipV="1">
                <a:off x="1182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36" name="Line 43"/>
              <p:cNvSpPr>
                <a:spLocks noChangeShapeType="1"/>
              </p:cNvSpPr>
              <p:nvPr/>
            </p:nvSpPr>
            <p:spPr bwMode="auto">
              <a:xfrm flipV="1">
                <a:off x="1204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37" name="Line 44"/>
              <p:cNvSpPr>
                <a:spLocks noChangeShapeType="1"/>
              </p:cNvSpPr>
              <p:nvPr/>
            </p:nvSpPr>
            <p:spPr bwMode="auto">
              <a:xfrm flipV="1">
                <a:off x="1295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38" name="Line 45"/>
              <p:cNvSpPr>
                <a:spLocks noChangeShapeType="1"/>
              </p:cNvSpPr>
              <p:nvPr/>
            </p:nvSpPr>
            <p:spPr bwMode="auto">
              <a:xfrm flipV="1">
                <a:off x="1306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39" name="Line 46"/>
              <p:cNvSpPr>
                <a:spLocks noChangeShapeType="1"/>
              </p:cNvSpPr>
              <p:nvPr/>
            </p:nvSpPr>
            <p:spPr bwMode="auto">
              <a:xfrm flipV="1">
                <a:off x="1317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40" name="Line 47"/>
              <p:cNvSpPr>
                <a:spLocks noChangeShapeType="1"/>
              </p:cNvSpPr>
              <p:nvPr/>
            </p:nvSpPr>
            <p:spPr bwMode="auto">
              <a:xfrm flipV="1">
                <a:off x="1328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41" name="Line 48"/>
              <p:cNvSpPr>
                <a:spLocks noChangeShapeType="1"/>
              </p:cNvSpPr>
              <p:nvPr/>
            </p:nvSpPr>
            <p:spPr bwMode="auto">
              <a:xfrm flipV="1">
                <a:off x="1341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42" name="Line 49"/>
              <p:cNvSpPr>
                <a:spLocks noChangeShapeType="1"/>
              </p:cNvSpPr>
              <p:nvPr/>
            </p:nvSpPr>
            <p:spPr bwMode="auto">
              <a:xfrm flipV="1">
                <a:off x="1352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43" name="Line 50"/>
              <p:cNvSpPr>
                <a:spLocks noChangeShapeType="1"/>
              </p:cNvSpPr>
              <p:nvPr/>
            </p:nvSpPr>
            <p:spPr bwMode="auto">
              <a:xfrm flipV="1">
                <a:off x="13858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44" name="Line 51"/>
              <p:cNvSpPr>
                <a:spLocks noChangeShapeType="1"/>
              </p:cNvSpPr>
              <p:nvPr/>
            </p:nvSpPr>
            <p:spPr bwMode="auto">
              <a:xfrm flipV="1">
                <a:off x="1398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45" name="Line 52"/>
              <p:cNvSpPr>
                <a:spLocks noChangeShapeType="1"/>
              </p:cNvSpPr>
              <p:nvPr/>
            </p:nvSpPr>
            <p:spPr bwMode="auto">
              <a:xfrm flipV="1">
                <a:off x="1409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46" name="Line 53"/>
              <p:cNvSpPr>
                <a:spLocks noChangeShapeType="1"/>
              </p:cNvSpPr>
              <p:nvPr/>
            </p:nvSpPr>
            <p:spPr bwMode="auto">
              <a:xfrm flipV="1">
                <a:off x="1420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47" name="Line 54"/>
              <p:cNvSpPr>
                <a:spLocks noChangeShapeType="1"/>
              </p:cNvSpPr>
              <p:nvPr/>
            </p:nvSpPr>
            <p:spPr bwMode="auto">
              <a:xfrm flipV="1">
                <a:off x="1431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48" name="Line 55"/>
              <p:cNvSpPr>
                <a:spLocks noChangeShapeType="1"/>
              </p:cNvSpPr>
              <p:nvPr/>
            </p:nvSpPr>
            <p:spPr bwMode="auto">
              <a:xfrm flipV="1">
                <a:off x="1443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49" name="Line 56"/>
              <p:cNvSpPr>
                <a:spLocks noChangeShapeType="1"/>
              </p:cNvSpPr>
              <p:nvPr/>
            </p:nvSpPr>
            <p:spPr bwMode="auto">
              <a:xfrm flipV="1">
                <a:off x="145415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50" name="Line 57"/>
              <p:cNvSpPr>
                <a:spLocks noChangeShapeType="1"/>
              </p:cNvSpPr>
              <p:nvPr/>
            </p:nvSpPr>
            <p:spPr bwMode="auto">
              <a:xfrm flipV="1">
                <a:off x="1465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51" name="Line 58"/>
              <p:cNvSpPr>
                <a:spLocks noChangeShapeType="1"/>
              </p:cNvSpPr>
              <p:nvPr/>
            </p:nvSpPr>
            <p:spPr bwMode="auto">
              <a:xfrm flipV="1">
                <a:off x="1476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52" name="Line 59"/>
              <p:cNvSpPr>
                <a:spLocks noChangeShapeType="1"/>
              </p:cNvSpPr>
              <p:nvPr/>
            </p:nvSpPr>
            <p:spPr bwMode="auto">
              <a:xfrm flipV="1">
                <a:off x="1489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53" name="Line 60"/>
              <p:cNvSpPr>
                <a:spLocks noChangeShapeType="1"/>
              </p:cNvSpPr>
              <p:nvPr/>
            </p:nvSpPr>
            <p:spPr bwMode="auto">
              <a:xfrm flipV="1">
                <a:off x="1500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54" name="Line 61"/>
              <p:cNvSpPr>
                <a:spLocks noChangeShapeType="1"/>
              </p:cNvSpPr>
              <p:nvPr/>
            </p:nvSpPr>
            <p:spPr bwMode="auto">
              <a:xfrm flipV="1">
                <a:off x="1524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55" name="Line 62"/>
              <p:cNvSpPr>
                <a:spLocks noChangeShapeType="1"/>
              </p:cNvSpPr>
              <p:nvPr/>
            </p:nvSpPr>
            <p:spPr bwMode="auto">
              <a:xfrm flipV="1">
                <a:off x="1546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56" name="Line 63"/>
              <p:cNvSpPr>
                <a:spLocks noChangeShapeType="1"/>
              </p:cNvSpPr>
              <p:nvPr/>
            </p:nvSpPr>
            <p:spPr bwMode="auto">
              <a:xfrm flipV="1">
                <a:off x="1557338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57" name="Line 64"/>
              <p:cNvSpPr>
                <a:spLocks noChangeShapeType="1"/>
              </p:cNvSpPr>
              <p:nvPr/>
            </p:nvSpPr>
            <p:spPr bwMode="auto">
              <a:xfrm flipV="1">
                <a:off x="1568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58" name="Line 65"/>
              <p:cNvSpPr>
                <a:spLocks noChangeShapeType="1"/>
              </p:cNvSpPr>
              <p:nvPr/>
            </p:nvSpPr>
            <p:spPr bwMode="auto">
              <a:xfrm flipV="1">
                <a:off x="1590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59" name="Line 66"/>
              <p:cNvSpPr>
                <a:spLocks noChangeShapeType="1"/>
              </p:cNvSpPr>
              <p:nvPr/>
            </p:nvSpPr>
            <p:spPr bwMode="auto">
              <a:xfrm flipV="1">
                <a:off x="1603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60" name="Line 67"/>
              <p:cNvSpPr>
                <a:spLocks noChangeShapeType="1"/>
              </p:cNvSpPr>
              <p:nvPr/>
            </p:nvSpPr>
            <p:spPr bwMode="auto">
              <a:xfrm flipV="1">
                <a:off x="1612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61" name="Line 68"/>
              <p:cNvSpPr>
                <a:spLocks noChangeShapeType="1"/>
              </p:cNvSpPr>
              <p:nvPr/>
            </p:nvSpPr>
            <p:spPr bwMode="auto">
              <a:xfrm flipV="1">
                <a:off x="16240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62" name="Line 69"/>
              <p:cNvSpPr>
                <a:spLocks noChangeShapeType="1"/>
              </p:cNvSpPr>
              <p:nvPr/>
            </p:nvSpPr>
            <p:spPr bwMode="auto">
              <a:xfrm flipV="1">
                <a:off x="1649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63" name="Line 70"/>
              <p:cNvSpPr>
                <a:spLocks noChangeShapeType="1"/>
              </p:cNvSpPr>
              <p:nvPr/>
            </p:nvSpPr>
            <p:spPr bwMode="auto">
              <a:xfrm flipV="1">
                <a:off x="1660525" y="5657850"/>
                <a:ext cx="0" cy="3444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64" name="Line 71"/>
              <p:cNvSpPr>
                <a:spLocks noChangeShapeType="1"/>
              </p:cNvSpPr>
              <p:nvPr/>
            </p:nvSpPr>
            <p:spPr bwMode="auto">
              <a:xfrm flipV="1">
                <a:off x="1671638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65" name="Line 72"/>
              <p:cNvSpPr>
                <a:spLocks noChangeShapeType="1"/>
              </p:cNvSpPr>
              <p:nvPr/>
            </p:nvSpPr>
            <p:spPr bwMode="auto">
              <a:xfrm flipV="1">
                <a:off x="16938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66" name="Line 73"/>
              <p:cNvSpPr>
                <a:spLocks noChangeShapeType="1"/>
              </p:cNvSpPr>
              <p:nvPr/>
            </p:nvSpPr>
            <p:spPr bwMode="auto">
              <a:xfrm flipV="1">
                <a:off x="1704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67" name="Line 74"/>
              <p:cNvSpPr>
                <a:spLocks noChangeShapeType="1"/>
              </p:cNvSpPr>
              <p:nvPr/>
            </p:nvSpPr>
            <p:spPr bwMode="auto">
              <a:xfrm flipV="1">
                <a:off x="17272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68" name="Line 75"/>
              <p:cNvSpPr>
                <a:spLocks noChangeShapeType="1"/>
              </p:cNvSpPr>
              <p:nvPr/>
            </p:nvSpPr>
            <p:spPr bwMode="auto">
              <a:xfrm flipV="1">
                <a:off x="1739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69" name="Line 76"/>
              <p:cNvSpPr>
                <a:spLocks noChangeShapeType="1"/>
              </p:cNvSpPr>
              <p:nvPr/>
            </p:nvSpPr>
            <p:spPr bwMode="auto">
              <a:xfrm flipV="1">
                <a:off x="1751013" y="5913438"/>
                <a:ext cx="0" cy="889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70" name="Line 77"/>
              <p:cNvSpPr>
                <a:spLocks noChangeShapeType="1"/>
              </p:cNvSpPr>
              <p:nvPr/>
            </p:nvSpPr>
            <p:spPr bwMode="auto">
              <a:xfrm flipV="1">
                <a:off x="1762125" y="5903913"/>
                <a:ext cx="0" cy="984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71" name="Line 78"/>
              <p:cNvSpPr>
                <a:spLocks noChangeShapeType="1"/>
              </p:cNvSpPr>
              <p:nvPr/>
            </p:nvSpPr>
            <p:spPr bwMode="auto">
              <a:xfrm flipV="1">
                <a:off x="17748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72" name="Line 79"/>
              <p:cNvSpPr>
                <a:spLocks noChangeShapeType="1"/>
              </p:cNvSpPr>
              <p:nvPr/>
            </p:nvSpPr>
            <p:spPr bwMode="auto">
              <a:xfrm flipV="1">
                <a:off x="1819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73" name="Line 80"/>
              <p:cNvSpPr>
                <a:spLocks noChangeShapeType="1"/>
              </p:cNvSpPr>
              <p:nvPr/>
            </p:nvSpPr>
            <p:spPr bwMode="auto">
              <a:xfrm flipV="1">
                <a:off x="1831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74" name="Line 81"/>
              <p:cNvSpPr>
                <a:spLocks noChangeShapeType="1"/>
              </p:cNvSpPr>
              <p:nvPr/>
            </p:nvSpPr>
            <p:spPr bwMode="auto">
              <a:xfrm flipV="1">
                <a:off x="1841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75" name="Line 82"/>
              <p:cNvSpPr>
                <a:spLocks noChangeShapeType="1"/>
              </p:cNvSpPr>
              <p:nvPr/>
            </p:nvSpPr>
            <p:spPr bwMode="auto">
              <a:xfrm flipV="1">
                <a:off x="185420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76" name="Line 83"/>
              <p:cNvSpPr>
                <a:spLocks noChangeShapeType="1"/>
              </p:cNvSpPr>
              <p:nvPr/>
            </p:nvSpPr>
            <p:spPr bwMode="auto">
              <a:xfrm flipV="1">
                <a:off x="1865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77" name="Line 84"/>
              <p:cNvSpPr>
                <a:spLocks noChangeShapeType="1"/>
              </p:cNvSpPr>
              <p:nvPr/>
            </p:nvSpPr>
            <p:spPr bwMode="auto">
              <a:xfrm flipV="1">
                <a:off x="1876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78" name="Line 85"/>
              <p:cNvSpPr>
                <a:spLocks noChangeShapeType="1"/>
              </p:cNvSpPr>
              <p:nvPr/>
            </p:nvSpPr>
            <p:spPr bwMode="auto">
              <a:xfrm flipV="1">
                <a:off x="1889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79" name="Line 86"/>
              <p:cNvSpPr>
                <a:spLocks noChangeShapeType="1"/>
              </p:cNvSpPr>
              <p:nvPr/>
            </p:nvSpPr>
            <p:spPr bwMode="auto">
              <a:xfrm flipV="1">
                <a:off x="1920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80" name="Line 87"/>
              <p:cNvSpPr>
                <a:spLocks noChangeShapeType="1"/>
              </p:cNvSpPr>
              <p:nvPr/>
            </p:nvSpPr>
            <p:spPr bwMode="auto">
              <a:xfrm flipV="1">
                <a:off x="1968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81" name="Line 88"/>
              <p:cNvSpPr>
                <a:spLocks noChangeShapeType="1"/>
              </p:cNvSpPr>
              <p:nvPr/>
            </p:nvSpPr>
            <p:spPr bwMode="auto">
              <a:xfrm flipV="1">
                <a:off x="1979613" y="5383213"/>
                <a:ext cx="0" cy="6191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82" name="Line 89"/>
              <p:cNvSpPr>
                <a:spLocks noChangeShapeType="1"/>
              </p:cNvSpPr>
              <p:nvPr/>
            </p:nvSpPr>
            <p:spPr bwMode="auto">
              <a:xfrm flipV="1">
                <a:off x="1990725" y="5903913"/>
                <a:ext cx="0" cy="984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83" name="Line 90"/>
              <p:cNvSpPr>
                <a:spLocks noChangeShapeType="1"/>
              </p:cNvSpPr>
              <p:nvPr/>
            </p:nvSpPr>
            <p:spPr bwMode="auto">
              <a:xfrm flipV="1">
                <a:off x="2003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84" name="Line 91"/>
              <p:cNvSpPr>
                <a:spLocks noChangeShapeType="1"/>
              </p:cNvSpPr>
              <p:nvPr/>
            </p:nvSpPr>
            <p:spPr bwMode="auto">
              <a:xfrm flipV="1">
                <a:off x="2024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85" name="Line 92"/>
              <p:cNvSpPr>
                <a:spLocks noChangeShapeType="1"/>
              </p:cNvSpPr>
              <p:nvPr/>
            </p:nvSpPr>
            <p:spPr bwMode="auto">
              <a:xfrm flipV="1">
                <a:off x="2035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86" name="Line 93"/>
              <p:cNvSpPr>
                <a:spLocks noChangeShapeType="1"/>
              </p:cNvSpPr>
              <p:nvPr/>
            </p:nvSpPr>
            <p:spPr bwMode="auto">
              <a:xfrm flipV="1">
                <a:off x="2092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87" name="Line 94"/>
              <p:cNvSpPr>
                <a:spLocks noChangeShapeType="1"/>
              </p:cNvSpPr>
              <p:nvPr/>
            </p:nvSpPr>
            <p:spPr bwMode="auto">
              <a:xfrm flipV="1">
                <a:off x="2114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88" name="Line 95"/>
              <p:cNvSpPr>
                <a:spLocks noChangeShapeType="1"/>
              </p:cNvSpPr>
              <p:nvPr/>
            </p:nvSpPr>
            <p:spPr bwMode="auto">
              <a:xfrm flipV="1">
                <a:off x="2127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89" name="Line 96"/>
              <p:cNvSpPr>
                <a:spLocks noChangeShapeType="1"/>
              </p:cNvSpPr>
              <p:nvPr/>
            </p:nvSpPr>
            <p:spPr bwMode="auto">
              <a:xfrm flipV="1">
                <a:off x="2138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90" name="Line 97"/>
              <p:cNvSpPr>
                <a:spLocks noChangeShapeType="1"/>
              </p:cNvSpPr>
              <p:nvPr/>
            </p:nvSpPr>
            <p:spPr bwMode="auto">
              <a:xfrm flipV="1">
                <a:off x="21494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91" name="Line 98"/>
              <p:cNvSpPr>
                <a:spLocks noChangeShapeType="1"/>
              </p:cNvSpPr>
              <p:nvPr/>
            </p:nvSpPr>
            <p:spPr bwMode="auto">
              <a:xfrm flipV="1">
                <a:off x="2160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92" name="Line 99"/>
              <p:cNvSpPr>
                <a:spLocks noChangeShapeType="1"/>
              </p:cNvSpPr>
              <p:nvPr/>
            </p:nvSpPr>
            <p:spPr bwMode="auto">
              <a:xfrm flipV="1">
                <a:off x="21717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93" name="Line 100"/>
              <p:cNvSpPr>
                <a:spLocks noChangeShapeType="1"/>
              </p:cNvSpPr>
              <p:nvPr/>
            </p:nvSpPr>
            <p:spPr bwMode="auto">
              <a:xfrm flipV="1">
                <a:off x="2182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94" name="Line 101"/>
              <p:cNvSpPr>
                <a:spLocks noChangeShapeType="1"/>
              </p:cNvSpPr>
              <p:nvPr/>
            </p:nvSpPr>
            <p:spPr bwMode="auto">
              <a:xfrm flipV="1">
                <a:off x="2206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95" name="Line 102"/>
              <p:cNvSpPr>
                <a:spLocks noChangeShapeType="1"/>
              </p:cNvSpPr>
              <p:nvPr/>
            </p:nvSpPr>
            <p:spPr bwMode="auto">
              <a:xfrm flipV="1">
                <a:off x="2217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96" name="Line 103"/>
              <p:cNvSpPr>
                <a:spLocks noChangeShapeType="1"/>
              </p:cNvSpPr>
              <p:nvPr/>
            </p:nvSpPr>
            <p:spPr bwMode="auto">
              <a:xfrm flipV="1">
                <a:off x="2228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97" name="Line 104"/>
              <p:cNvSpPr>
                <a:spLocks noChangeShapeType="1"/>
              </p:cNvSpPr>
              <p:nvPr/>
            </p:nvSpPr>
            <p:spPr bwMode="auto">
              <a:xfrm flipV="1">
                <a:off x="22399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98" name="Line 105"/>
              <p:cNvSpPr>
                <a:spLocks noChangeShapeType="1"/>
              </p:cNvSpPr>
              <p:nvPr/>
            </p:nvSpPr>
            <p:spPr bwMode="auto">
              <a:xfrm flipV="1">
                <a:off x="2262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499" name="Line 106"/>
              <p:cNvSpPr>
                <a:spLocks noChangeShapeType="1"/>
              </p:cNvSpPr>
              <p:nvPr/>
            </p:nvSpPr>
            <p:spPr bwMode="auto">
              <a:xfrm flipV="1">
                <a:off x="2286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00" name="Line 107"/>
              <p:cNvSpPr>
                <a:spLocks noChangeShapeType="1"/>
              </p:cNvSpPr>
              <p:nvPr/>
            </p:nvSpPr>
            <p:spPr bwMode="auto">
              <a:xfrm flipV="1">
                <a:off x="2297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01" name="Line 108"/>
              <p:cNvSpPr>
                <a:spLocks noChangeShapeType="1"/>
              </p:cNvSpPr>
              <p:nvPr/>
            </p:nvSpPr>
            <p:spPr bwMode="auto">
              <a:xfrm flipV="1">
                <a:off x="2309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02" name="Line 109"/>
              <p:cNvSpPr>
                <a:spLocks noChangeShapeType="1"/>
              </p:cNvSpPr>
              <p:nvPr/>
            </p:nvSpPr>
            <p:spPr bwMode="auto">
              <a:xfrm flipV="1">
                <a:off x="2320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03" name="Line 110"/>
              <p:cNvSpPr>
                <a:spLocks noChangeShapeType="1"/>
              </p:cNvSpPr>
              <p:nvPr/>
            </p:nvSpPr>
            <p:spPr bwMode="auto">
              <a:xfrm flipV="1">
                <a:off x="2343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04" name="Line 111"/>
              <p:cNvSpPr>
                <a:spLocks noChangeShapeType="1"/>
              </p:cNvSpPr>
              <p:nvPr/>
            </p:nvSpPr>
            <p:spPr bwMode="auto">
              <a:xfrm flipV="1">
                <a:off x="2354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05" name="Line 112"/>
              <p:cNvSpPr>
                <a:spLocks noChangeShapeType="1"/>
              </p:cNvSpPr>
              <p:nvPr/>
            </p:nvSpPr>
            <p:spPr bwMode="auto">
              <a:xfrm flipV="1">
                <a:off x="2365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06" name="Line 113"/>
              <p:cNvSpPr>
                <a:spLocks noChangeShapeType="1"/>
              </p:cNvSpPr>
              <p:nvPr/>
            </p:nvSpPr>
            <p:spPr bwMode="auto">
              <a:xfrm flipV="1">
                <a:off x="2376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07" name="Line 114"/>
              <p:cNvSpPr>
                <a:spLocks noChangeShapeType="1"/>
              </p:cNvSpPr>
              <p:nvPr/>
            </p:nvSpPr>
            <p:spPr bwMode="auto">
              <a:xfrm flipV="1">
                <a:off x="2389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08" name="Line 115"/>
              <p:cNvSpPr>
                <a:spLocks noChangeShapeType="1"/>
              </p:cNvSpPr>
              <p:nvPr/>
            </p:nvSpPr>
            <p:spPr bwMode="auto">
              <a:xfrm flipV="1">
                <a:off x="23987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09" name="Line 116"/>
              <p:cNvSpPr>
                <a:spLocks noChangeShapeType="1"/>
              </p:cNvSpPr>
              <p:nvPr/>
            </p:nvSpPr>
            <p:spPr bwMode="auto">
              <a:xfrm flipV="1">
                <a:off x="2409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10" name="Line 117"/>
              <p:cNvSpPr>
                <a:spLocks noChangeShapeType="1"/>
              </p:cNvSpPr>
              <p:nvPr/>
            </p:nvSpPr>
            <p:spPr bwMode="auto">
              <a:xfrm flipV="1">
                <a:off x="2420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11" name="Line 118"/>
              <p:cNvSpPr>
                <a:spLocks noChangeShapeType="1"/>
              </p:cNvSpPr>
              <p:nvPr/>
            </p:nvSpPr>
            <p:spPr bwMode="auto">
              <a:xfrm flipV="1">
                <a:off x="2435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12" name="Line 119"/>
              <p:cNvSpPr>
                <a:spLocks noChangeShapeType="1"/>
              </p:cNvSpPr>
              <p:nvPr/>
            </p:nvSpPr>
            <p:spPr bwMode="auto">
              <a:xfrm flipV="1">
                <a:off x="2446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13" name="Line 120"/>
              <p:cNvSpPr>
                <a:spLocks noChangeShapeType="1"/>
              </p:cNvSpPr>
              <p:nvPr/>
            </p:nvSpPr>
            <p:spPr bwMode="auto">
              <a:xfrm flipV="1">
                <a:off x="24574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14" name="Line 121"/>
              <p:cNvSpPr>
                <a:spLocks noChangeShapeType="1"/>
              </p:cNvSpPr>
              <p:nvPr/>
            </p:nvSpPr>
            <p:spPr bwMode="auto">
              <a:xfrm flipV="1">
                <a:off x="24685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15" name="Line 122"/>
              <p:cNvSpPr>
                <a:spLocks noChangeShapeType="1"/>
              </p:cNvSpPr>
              <p:nvPr/>
            </p:nvSpPr>
            <p:spPr bwMode="auto">
              <a:xfrm flipV="1">
                <a:off x="2479675" y="5951538"/>
                <a:ext cx="0" cy="50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16" name="Line 123"/>
              <p:cNvSpPr>
                <a:spLocks noChangeShapeType="1"/>
              </p:cNvSpPr>
              <p:nvPr/>
            </p:nvSpPr>
            <p:spPr bwMode="auto">
              <a:xfrm flipV="1">
                <a:off x="2490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17" name="Line 124"/>
              <p:cNvSpPr>
                <a:spLocks noChangeShapeType="1"/>
              </p:cNvSpPr>
              <p:nvPr/>
            </p:nvSpPr>
            <p:spPr bwMode="auto">
              <a:xfrm flipV="1">
                <a:off x="2503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18" name="Line 125"/>
              <p:cNvSpPr>
                <a:spLocks noChangeShapeType="1"/>
              </p:cNvSpPr>
              <p:nvPr/>
            </p:nvSpPr>
            <p:spPr bwMode="auto">
              <a:xfrm flipV="1">
                <a:off x="2513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19" name="Line 126"/>
              <p:cNvSpPr>
                <a:spLocks noChangeShapeType="1"/>
              </p:cNvSpPr>
              <p:nvPr/>
            </p:nvSpPr>
            <p:spPr bwMode="auto">
              <a:xfrm flipV="1">
                <a:off x="2535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20" name="Line 127"/>
              <p:cNvSpPr>
                <a:spLocks noChangeShapeType="1"/>
              </p:cNvSpPr>
              <p:nvPr/>
            </p:nvSpPr>
            <p:spPr bwMode="auto">
              <a:xfrm flipV="1">
                <a:off x="2547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21" name="Line 128"/>
              <p:cNvSpPr>
                <a:spLocks noChangeShapeType="1"/>
              </p:cNvSpPr>
              <p:nvPr/>
            </p:nvSpPr>
            <p:spPr bwMode="auto">
              <a:xfrm flipV="1">
                <a:off x="2560638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22" name="Line 129"/>
              <p:cNvSpPr>
                <a:spLocks noChangeShapeType="1"/>
              </p:cNvSpPr>
              <p:nvPr/>
            </p:nvSpPr>
            <p:spPr bwMode="auto">
              <a:xfrm flipV="1">
                <a:off x="2570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23" name="Line 130"/>
              <p:cNvSpPr>
                <a:spLocks noChangeShapeType="1"/>
              </p:cNvSpPr>
              <p:nvPr/>
            </p:nvSpPr>
            <p:spPr bwMode="auto">
              <a:xfrm flipV="1">
                <a:off x="25812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24" name="Line 131"/>
              <p:cNvSpPr>
                <a:spLocks noChangeShapeType="1"/>
              </p:cNvSpPr>
              <p:nvPr/>
            </p:nvSpPr>
            <p:spPr bwMode="auto">
              <a:xfrm flipV="1">
                <a:off x="2593975" y="5688013"/>
                <a:ext cx="0" cy="31432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25" name="Line 132"/>
              <p:cNvSpPr>
                <a:spLocks noChangeShapeType="1"/>
              </p:cNvSpPr>
              <p:nvPr/>
            </p:nvSpPr>
            <p:spPr bwMode="auto">
              <a:xfrm flipV="1">
                <a:off x="2605088" y="5922963"/>
                <a:ext cx="0" cy="79375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26" name="Line 133"/>
              <p:cNvSpPr>
                <a:spLocks noChangeShapeType="1"/>
              </p:cNvSpPr>
              <p:nvPr/>
            </p:nvSpPr>
            <p:spPr bwMode="auto">
              <a:xfrm flipV="1">
                <a:off x="2617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27" name="Line 134"/>
              <p:cNvSpPr>
                <a:spLocks noChangeShapeType="1"/>
              </p:cNvSpPr>
              <p:nvPr/>
            </p:nvSpPr>
            <p:spPr bwMode="auto">
              <a:xfrm flipV="1">
                <a:off x="2627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28" name="Line 135"/>
              <p:cNvSpPr>
                <a:spLocks noChangeShapeType="1"/>
              </p:cNvSpPr>
              <p:nvPr/>
            </p:nvSpPr>
            <p:spPr bwMode="auto">
              <a:xfrm flipV="1">
                <a:off x="2638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29" name="Line 136"/>
              <p:cNvSpPr>
                <a:spLocks noChangeShapeType="1"/>
              </p:cNvSpPr>
              <p:nvPr/>
            </p:nvSpPr>
            <p:spPr bwMode="auto">
              <a:xfrm flipV="1">
                <a:off x="2651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30" name="Line 137"/>
              <p:cNvSpPr>
                <a:spLocks noChangeShapeType="1"/>
              </p:cNvSpPr>
              <p:nvPr/>
            </p:nvSpPr>
            <p:spPr bwMode="auto">
              <a:xfrm flipV="1">
                <a:off x="2662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31" name="Line 138"/>
              <p:cNvSpPr>
                <a:spLocks noChangeShapeType="1"/>
              </p:cNvSpPr>
              <p:nvPr/>
            </p:nvSpPr>
            <p:spPr bwMode="auto">
              <a:xfrm flipV="1">
                <a:off x="2674938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32" name="Line 139"/>
              <p:cNvSpPr>
                <a:spLocks noChangeShapeType="1"/>
              </p:cNvSpPr>
              <p:nvPr/>
            </p:nvSpPr>
            <p:spPr bwMode="auto">
              <a:xfrm flipV="1">
                <a:off x="2684463" y="5932488"/>
                <a:ext cx="0" cy="6985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33" name="Line 140"/>
              <p:cNvSpPr>
                <a:spLocks noChangeShapeType="1"/>
              </p:cNvSpPr>
              <p:nvPr/>
            </p:nvSpPr>
            <p:spPr bwMode="auto">
              <a:xfrm flipV="1">
                <a:off x="26955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34" name="Line 141"/>
              <p:cNvSpPr>
                <a:spLocks noChangeShapeType="1"/>
              </p:cNvSpPr>
              <p:nvPr/>
            </p:nvSpPr>
            <p:spPr bwMode="auto">
              <a:xfrm flipV="1">
                <a:off x="27178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35" name="Line 142"/>
              <p:cNvSpPr>
                <a:spLocks noChangeShapeType="1"/>
              </p:cNvSpPr>
              <p:nvPr/>
            </p:nvSpPr>
            <p:spPr bwMode="auto">
              <a:xfrm flipV="1">
                <a:off x="2728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36" name="Line 143"/>
              <p:cNvSpPr>
                <a:spLocks noChangeShapeType="1"/>
              </p:cNvSpPr>
              <p:nvPr/>
            </p:nvSpPr>
            <p:spPr bwMode="auto">
              <a:xfrm flipV="1">
                <a:off x="27400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37" name="Line 144"/>
              <p:cNvSpPr>
                <a:spLocks noChangeShapeType="1"/>
              </p:cNvSpPr>
              <p:nvPr/>
            </p:nvSpPr>
            <p:spPr bwMode="auto">
              <a:xfrm flipV="1">
                <a:off x="2752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38" name="Line 145"/>
              <p:cNvSpPr>
                <a:spLocks noChangeShapeType="1"/>
              </p:cNvSpPr>
              <p:nvPr/>
            </p:nvSpPr>
            <p:spPr bwMode="auto">
              <a:xfrm flipV="1">
                <a:off x="27654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39" name="Line 146"/>
              <p:cNvSpPr>
                <a:spLocks noChangeShapeType="1"/>
              </p:cNvSpPr>
              <p:nvPr/>
            </p:nvSpPr>
            <p:spPr bwMode="auto">
              <a:xfrm flipV="1">
                <a:off x="2776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40" name="Line 147"/>
              <p:cNvSpPr>
                <a:spLocks noChangeShapeType="1"/>
              </p:cNvSpPr>
              <p:nvPr/>
            </p:nvSpPr>
            <p:spPr bwMode="auto">
              <a:xfrm flipV="1">
                <a:off x="2789238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41" name="Line 148"/>
              <p:cNvSpPr>
                <a:spLocks noChangeShapeType="1"/>
              </p:cNvSpPr>
              <p:nvPr/>
            </p:nvSpPr>
            <p:spPr bwMode="auto">
              <a:xfrm flipV="1">
                <a:off x="2798763" y="5481638"/>
                <a:ext cx="0" cy="52070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42" name="Line 149"/>
              <p:cNvSpPr>
                <a:spLocks noChangeShapeType="1"/>
              </p:cNvSpPr>
              <p:nvPr/>
            </p:nvSpPr>
            <p:spPr bwMode="auto">
              <a:xfrm flipV="1">
                <a:off x="2809875" y="5903913"/>
                <a:ext cx="0" cy="984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43" name="Line 150"/>
              <p:cNvSpPr>
                <a:spLocks noChangeShapeType="1"/>
              </p:cNvSpPr>
              <p:nvPr/>
            </p:nvSpPr>
            <p:spPr bwMode="auto">
              <a:xfrm flipV="1">
                <a:off x="28209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44" name="Line 151"/>
              <p:cNvSpPr>
                <a:spLocks noChangeShapeType="1"/>
              </p:cNvSpPr>
              <p:nvPr/>
            </p:nvSpPr>
            <p:spPr bwMode="auto">
              <a:xfrm flipV="1">
                <a:off x="28321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45" name="Line 152"/>
              <p:cNvSpPr>
                <a:spLocks noChangeShapeType="1"/>
              </p:cNvSpPr>
              <p:nvPr/>
            </p:nvSpPr>
            <p:spPr bwMode="auto">
              <a:xfrm flipV="1">
                <a:off x="2843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46" name="Line 153"/>
              <p:cNvSpPr>
                <a:spLocks noChangeShapeType="1"/>
              </p:cNvSpPr>
              <p:nvPr/>
            </p:nvSpPr>
            <p:spPr bwMode="auto">
              <a:xfrm flipV="1">
                <a:off x="2854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47" name="Line 154"/>
              <p:cNvSpPr>
                <a:spLocks noChangeShapeType="1"/>
              </p:cNvSpPr>
              <p:nvPr/>
            </p:nvSpPr>
            <p:spPr bwMode="auto">
              <a:xfrm flipV="1">
                <a:off x="2865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48" name="Line 155"/>
              <p:cNvSpPr>
                <a:spLocks noChangeShapeType="1"/>
              </p:cNvSpPr>
              <p:nvPr/>
            </p:nvSpPr>
            <p:spPr bwMode="auto">
              <a:xfrm flipV="1">
                <a:off x="2889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49" name="Line 156"/>
              <p:cNvSpPr>
                <a:spLocks noChangeShapeType="1"/>
              </p:cNvSpPr>
              <p:nvPr/>
            </p:nvSpPr>
            <p:spPr bwMode="auto">
              <a:xfrm flipV="1">
                <a:off x="2903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50" name="Line 157"/>
              <p:cNvSpPr>
                <a:spLocks noChangeShapeType="1"/>
              </p:cNvSpPr>
              <p:nvPr/>
            </p:nvSpPr>
            <p:spPr bwMode="auto">
              <a:xfrm flipV="1">
                <a:off x="29130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51" name="Line 158"/>
              <p:cNvSpPr>
                <a:spLocks noChangeShapeType="1"/>
              </p:cNvSpPr>
              <p:nvPr/>
            </p:nvSpPr>
            <p:spPr bwMode="auto">
              <a:xfrm flipV="1">
                <a:off x="2924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52" name="Line 159"/>
              <p:cNvSpPr>
                <a:spLocks noChangeShapeType="1"/>
              </p:cNvSpPr>
              <p:nvPr/>
            </p:nvSpPr>
            <p:spPr bwMode="auto">
              <a:xfrm flipV="1">
                <a:off x="2935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53" name="Line 160"/>
              <p:cNvSpPr>
                <a:spLocks noChangeShapeType="1"/>
              </p:cNvSpPr>
              <p:nvPr/>
            </p:nvSpPr>
            <p:spPr bwMode="auto">
              <a:xfrm flipV="1">
                <a:off x="2957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54" name="Line 161"/>
              <p:cNvSpPr>
                <a:spLocks noChangeShapeType="1"/>
              </p:cNvSpPr>
              <p:nvPr/>
            </p:nvSpPr>
            <p:spPr bwMode="auto">
              <a:xfrm flipV="1">
                <a:off x="2968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55" name="Line 162"/>
              <p:cNvSpPr>
                <a:spLocks noChangeShapeType="1"/>
              </p:cNvSpPr>
              <p:nvPr/>
            </p:nvSpPr>
            <p:spPr bwMode="auto">
              <a:xfrm flipV="1">
                <a:off x="2979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56" name="Line 163"/>
              <p:cNvSpPr>
                <a:spLocks noChangeShapeType="1"/>
              </p:cNvSpPr>
              <p:nvPr/>
            </p:nvSpPr>
            <p:spPr bwMode="auto">
              <a:xfrm flipV="1">
                <a:off x="2992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57" name="Line 164"/>
              <p:cNvSpPr>
                <a:spLocks noChangeShapeType="1"/>
              </p:cNvSpPr>
              <p:nvPr/>
            </p:nvSpPr>
            <p:spPr bwMode="auto">
              <a:xfrm flipV="1">
                <a:off x="3003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58" name="Line 165"/>
              <p:cNvSpPr>
                <a:spLocks noChangeShapeType="1"/>
              </p:cNvSpPr>
              <p:nvPr/>
            </p:nvSpPr>
            <p:spPr bwMode="auto">
              <a:xfrm flipV="1">
                <a:off x="30146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59" name="Line 166"/>
              <p:cNvSpPr>
                <a:spLocks noChangeShapeType="1"/>
              </p:cNvSpPr>
              <p:nvPr/>
            </p:nvSpPr>
            <p:spPr bwMode="auto">
              <a:xfrm flipV="1">
                <a:off x="3036888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60" name="Line 167"/>
              <p:cNvSpPr>
                <a:spLocks noChangeShapeType="1"/>
              </p:cNvSpPr>
              <p:nvPr/>
            </p:nvSpPr>
            <p:spPr bwMode="auto">
              <a:xfrm flipV="1">
                <a:off x="3048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61" name="Line 168"/>
              <p:cNvSpPr>
                <a:spLocks noChangeShapeType="1"/>
              </p:cNvSpPr>
              <p:nvPr/>
            </p:nvSpPr>
            <p:spPr bwMode="auto">
              <a:xfrm flipV="1">
                <a:off x="3060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62" name="Line 169"/>
              <p:cNvSpPr>
                <a:spLocks noChangeShapeType="1"/>
              </p:cNvSpPr>
              <p:nvPr/>
            </p:nvSpPr>
            <p:spPr bwMode="auto">
              <a:xfrm flipV="1">
                <a:off x="30829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63" name="Line 170"/>
              <p:cNvSpPr>
                <a:spLocks noChangeShapeType="1"/>
              </p:cNvSpPr>
              <p:nvPr/>
            </p:nvSpPr>
            <p:spPr bwMode="auto">
              <a:xfrm flipV="1">
                <a:off x="310673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64" name="Line 171"/>
              <p:cNvSpPr>
                <a:spLocks noChangeShapeType="1"/>
              </p:cNvSpPr>
              <p:nvPr/>
            </p:nvSpPr>
            <p:spPr bwMode="auto">
              <a:xfrm flipV="1">
                <a:off x="3117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65" name="Line 172"/>
              <p:cNvSpPr>
                <a:spLocks noChangeShapeType="1"/>
              </p:cNvSpPr>
              <p:nvPr/>
            </p:nvSpPr>
            <p:spPr bwMode="auto">
              <a:xfrm flipV="1">
                <a:off x="3128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66" name="Line 173"/>
              <p:cNvSpPr>
                <a:spLocks noChangeShapeType="1"/>
              </p:cNvSpPr>
              <p:nvPr/>
            </p:nvSpPr>
            <p:spPr bwMode="auto">
              <a:xfrm flipV="1">
                <a:off x="3140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67" name="Line 174"/>
              <p:cNvSpPr>
                <a:spLocks noChangeShapeType="1"/>
              </p:cNvSpPr>
              <p:nvPr/>
            </p:nvSpPr>
            <p:spPr bwMode="auto">
              <a:xfrm flipV="1">
                <a:off x="3151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68" name="Line 175"/>
              <p:cNvSpPr>
                <a:spLocks noChangeShapeType="1"/>
              </p:cNvSpPr>
              <p:nvPr/>
            </p:nvSpPr>
            <p:spPr bwMode="auto">
              <a:xfrm flipV="1">
                <a:off x="31623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69" name="Line 176"/>
              <p:cNvSpPr>
                <a:spLocks noChangeShapeType="1"/>
              </p:cNvSpPr>
              <p:nvPr/>
            </p:nvSpPr>
            <p:spPr bwMode="auto">
              <a:xfrm flipV="1">
                <a:off x="3175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70" name="Line 177"/>
              <p:cNvSpPr>
                <a:spLocks noChangeShapeType="1"/>
              </p:cNvSpPr>
              <p:nvPr/>
            </p:nvSpPr>
            <p:spPr bwMode="auto">
              <a:xfrm flipV="1">
                <a:off x="3184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71" name="Line 178"/>
              <p:cNvSpPr>
                <a:spLocks noChangeShapeType="1"/>
              </p:cNvSpPr>
              <p:nvPr/>
            </p:nvSpPr>
            <p:spPr bwMode="auto">
              <a:xfrm flipV="1">
                <a:off x="3195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72" name="Line 179"/>
              <p:cNvSpPr>
                <a:spLocks noChangeShapeType="1"/>
              </p:cNvSpPr>
              <p:nvPr/>
            </p:nvSpPr>
            <p:spPr bwMode="auto">
              <a:xfrm flipV="1">
                <a:off x="3221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73" name="Line 180"/>
              <p:cNvSpPr>
                <a:spLocks noChangeShapeType="1"/>
              </p:cNvSpPr>
              <p:nvPr/>
            </p:nvSpPr>
            <p:spPr bwMode="auto">
              <a:xfrm flipV="1">
                <a:off x="3243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74" name="Line 181"/>
              <p:cNvSpPr>
                <a:spLocks noChangeShapeType="1"/>
              </p:cNvSpPr>
              <p:nvPr/>
            </p:nvSpPr>
            <p:spPr bwMode="auto">
              <a:xfrm flipV="1">
                <a:off x="3254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75" name="Line 182"/>
              <p:cNvSpPr>
                <a:spLocks noChangeShapeType="1"/>
              </p:cNvSpPr>
              <p:nvPr/>
            </p:nvSpPr>
            <p:spPr bwMode="auto">
              <a:xfrm flipV="1">
                <a:off x="3265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76" name="Line 183"/>
              <p:cNvSpPr>
                <a:spLocks noChangeShapeType="1"/>
              </p:cNvSpPr>
              <p:nvPr/>
            </p:nvSpPr>
            <p:spPr bwMode="auto">
              <a:xfrm flipV="1">
                <a:off x="327660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77" name="Line 184"/>
              <p:cNvSpPr>
                <a:spLocks noChangeShapeType="1"/>
              </p:cNvSpPr>
              <p:nvPr/>
            </p:nvSpPr>
            <p:spPr bwMode="auto">
              <a:xfrm flipV="1">
                <a:off x="32893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78" name="Line 185"/>
              <p:cNvSpPr>
                <a:spLocks noChangeShapeType="1"/>
              </p:cNvSpPr>
              <p:nvPr/>
            </p:nvSpPr>
            <p:spPr bwMode="auto">
              <a:xfrm flipV="1">
                <a:off x="3298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79" name="Line 186"/>
              <p:cNvSpPr>
                <a:spLocks noChangeShapeType="1"/>
              </p:cNvSpPr>
              <p:nvPr/>
            </p:nvSpPr>
            <p:spPr bwMode="auto">
              <a:xfrm flipV="1">
                <a:off x="3309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80" name="Line 187"/>
              <p:cNvSpPr>
                <a:spLocks noChangeShapeType="1"/>
              </p:cNvSpPr>
              <p:nvPr/>
            </p:nvSpPr>
            <p:spPr bwMode="auto">
              <a:xfrm flipV="1">
                <a:off x="3321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81" name="Line 188"/>
              <p:cNvSpPr>
                <a:spLocks noChangeShapeType="1"/>
              </p:cNvSpPr>
              <p:nvPr/>
            </p:nvSpPr>
            <p:spPr bwMode="auto">
              <a:xfrm flipV="1">
                <a:off x="3332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82" name="Line 189"/>
              <p:cNvSpPr>
                <a:spLocks noChangeShapeType="1"/>
              </p:cNvSpPr>
              <p:nvPr/>
            </p:nvSpPr>
            <p:spPr bwMode="auto">
              <a:xfrm flipV="1">
                <a:off x="3346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83" name="Line 190"/>
              <p:cNvSpPr>
                <a:spLocks noChangeShapeType="1"/>
              </p:cNvSpPr>
              <p:nvPr/>
            </p:nvSpPr>
            <p:spPr bwMode="auto">
              <a:xfrm flipV="1">
                <a:off x="3355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84" name="Line 191"/>
              <p:cNvSpPr>
                <a:spLocks noChangeShapeType="1"/>
              </p:cNvSpPr>
              <p:nvPr/>
            </p:nvSpPr>
            <p:spPr bwMode="auto">
              <a:xfrm flipV="1">
                <a:off x="33797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85" name="Line 192"/>
              <p:cNvSpPr>
                <a:spLocks noChangeShapeType="1"/>
              </p:cNvSpPr>
              <p:nvPr/>
            </p:nvSpPr>
            <p:spPr bwMode="auto">
              <a:xfrm flipV="1">
                <a:off x="33909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86" name="Line 193"/>
              <p:cNvSpPr>
                <a:spLocks noChangeShapeType="1"/>
              </p:cNvSpPr>
              <p:nvPr/>
            </p:nvSpPr>
            <p:spPr bwMode="auto">
              <a:xfrm flipV="1">
                <a:off x="3403600" y="5918200"/>
                <a:ext cx="0" cy="84138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87" name="Line 194"/>
              <p:cNvSpPr>
                <a:spLocks noChangeShapeType="1"/>
              </p:cNvSpPr>
              <p:nvPr/>
            </p:nvSpPr>
            <p:spPr bwMode="auto">
              <a:xfrm flipV="1">
                <a:off x="3413125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88" name="Line 195"/>
              <p:cNvSpPr>
                <a:spLocks noChangeShapeType="1"/>
              </p:cNvSpPr>
              <p:nvPr/>
            </p:nvSpPr>
            <p:spPr bwMode="auto">
              <a:xfrm flipV="1">
                <a:off x="3435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89" name="Line 196"/>
              <p:cNvSpPr>
                <a:spLocks noChangeShapeType="1"/>
              </p:cNvSpPr>
              <p:nvPr/>
            </p:nvSpPr>
            <p:spPr bwMode="auto">
              <a:xfrm flipV="1">
                <a:off x="3448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90" name="Line 197"/>
              <p:cNvSpPr>
                <a:spLocks noChangeShapeType="1"/>
              </p:cNvSpPr>
              <p:nvPr/>
            </p:nvSpPr>
            <p:spPr bwMode="auto">
              <a:xfrm flipV="1">
                <a:off x="34607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91" name="Line 198"/>
              <p:cNvSpPr>
                <a:spLocks noChangeShapeType="1"/>
              </p:cNvSpPr>
              <p:nvPr/>
            </p:nvSpPr>
            <p:spPr bwMode="auto">
              <a:xfrm flipV="1">
                <a:off x="3470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92" name="Line 199"/>
              <p:cNvSpPr>
                <a:spLocks noChangeShapeType="1"/>
              </p:cNvSpPr>
              <p:nvPr/>
            </p:nvSpPr>
            <p:spPr bwMode="auto">
              <a:xfrm flipV="1">
                <a:off x="34813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93" name="Line 200"/>
              <p:cNvSpPr>
                <a:spLocks noChangeShapeType="1"/>
              </p:cNvSpPr>
              <p:nvPr/>
            </p:nvSpPr>
            <p:spPr bwMode="auto">
              <a:xfrm flipV="1">
                <a:off x="3492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94" name="Line 201"/>
              <p:cNvSpPr>
                <a:spLocks noChangeShapeType="1"/>
              </p:cNvSpPr>
              <p:nvPr/>
            </p:nvSpPr>
            <p:spPr bwMode="auto">
              <a:xfrm flipV="1">
                <a:off x="35036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95" name="Line 202"/>
              <p:cNvSpPr>
                <a:spLocks noChangeShapeType="1"/>
              </p:cNvSpPr>
              <p:nvPr/>
            </p:nvSpPr>
            <p:spPr bwMode="auto">
              <a:xfrm flipV="1">
                <a:off x="3514725" y="5805488"/>
                <a:ext cx="0" cy="19685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96" name="Line 203"/>
              <p:cNvSpPr>
                <a:spLocks noChangeShapeType="1"/>
              </p:cNvSpPr>
              <p:nvPr/>
            </p:nvSpPr>
            <p:spPr bwMode="auto">
              <a:xfrm flipV="1">
                <a:off x="3527425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97" name="Line 204"/>
              <p:cNvSpPr>
                <a:spLocks noChangeShapeType="1"/>
              </p:cNvSpPr>
              <p:nvPr/>
            </p:nvSpPr>
            <p:spPr bwMode="auto">
              <a:xfrm flipV="1">
                <a:off x="3538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98" name="Line 205"/>
              <p:cNvSpPr>
                <a:spLocks noChangeShapeType="1"/>
              </p:cNvSpPr>
              <p:nvPr/>
            </p:nvSpPr>
            <p:spPr bwMode="auto">
              <a:xfrm flipV="1">
                <a:off x="35496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599" name="Line 206"/>
              <p:cNvSpPr>
                <a:spLocks noChangeShapeType="1"/>
              </p:cNvSpPr>
              <p:nvPr/>
            </p:nvSpPr>
            <p:spPr bwMode="auto">
              <a:xfrm flipV="1">
                <a:off x="3575050" y="5580063"/>
                <a:ext cx="0" cy="4222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00" name="Line 207"/>
              <p:cNvSpPr>
                <a:spLocks noChangeShapeType="1"/>
              </p:cNvSpPr>
              <p:nvPr/>
            </p:nvSpPr>
            <p:spPr bwMode="auto">
              <a:xfrm flipV="1">
                <a:off x="3584575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01" name="Line 208"/>
              <p:cNvSpPr>
                <a:spLocks noChangeShapeType="1"/>
              </p:cNvSpPr>
              <p:nvPr/>
            </p:nvSpPr>
            <p:spPr bwMode="auto">
              <a:xfrm flipV="1">
                <a:off x="3606800" y="5873750"/>
                <a:ext cx="0" cy="1285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02" name="Line 209"/>
              <p:cNvSpPr>
                <a:spLocks noChangeShapeType="1"/>
              </p:cNvSpPr>
              <p:nvPr/>
            </p:nvSpPr>
            <p:spPr bwMode="auto">
              <a:xfrm flipV="1">
                <a:off x="3617913" y="5892800"/>
                <a:ext cx="0" cy="1095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03" name="Line 210"/>
              <p:cNvSpPr>
                <a:spLocks noChangeShapeType="1"/>
              </p:cNvSpPr>
              <p:nvPr/>
            </p:nvSpPr>
            <p:spPr bwMode="auto">
              <a:xfrm flipV="1">
                <a:off x="36290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04" name="Line 211"/>
              <p:cNvSpPr>
                <a:spLocks noChangeShapeType="1"/>
              </p:cNvSpPr>
              <p:nvPr/>
            </p:nvSpPr>
            <p:spPr bwMode="auto">
              <a:xfrm flipV="1">
                <a:off x="36401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05" name="Line 212"/>
              <p:cNvSpPr>
                <a:spLocks noChangeShapeType="1"/>
              </p:cNvSpPr>
              <p:nvPr/>
            </p:nvSpPr>
            <p:spPr bwMode="auto">
              <a:xfrm flipV="1">
                <a:off x="3651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06" name="Line 213"/>
              <p:cNvSpPr>
                <a:spLocks noChangeShapeType="1"/>
              </p:cNvSpPr>
              <p:nvPr/>
            </p:nvSpPr>
            <p:spPr bwMode="auto">
              <a:xfrm flipV="1">
                <a:off x="3662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07" name="Line 214"/>
              <p:cNvSpPr>
                <a:spLocks noChangeShapeType="1"/>
              </p:cNvSpPr>
              <p:nvPr/>
            </p:nvSpPr>
            <p:spPr bwMode="auto">
              <a:xfrm flipV="1">
                <a:off x="3675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08" name="Line 215"/>
              <p:cNvSpPr>
                <a:spLocks noChangeShapeType="1"/>
              </p:cNvSpPr>
              <p:nvPr/>
            </p:nvSpPr>
            <p:spPr bwMode="auto">
              <a:xfrm flipV="1">
                <a:off x="3698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09" name="Line 216"/>
              <p:cNvSpPr>
                <a:spLocks noChangeShapeType="1"/>
              </p:cNvSpPr>
              <p:nvPr/>
            </p:nvSpPr>
            <p:spPr bwMode="auto">
              <a:xfrm flipV="1">
                <a:off x="3709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10" name="Line 217"/>
              <p:cNvSpPr>
                <a:spLocks noChangeShapeType="1"/>
              </p:cNvSpPr>
              <p:nvPr/>
            </p:nvSpPr>
            <p:spPr bwMode="auto">
              <a:xfrm flipV="1">
                <a:off x="37211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11" name="Line 218"/>
              <p:cNvSpPr>
                <a:spLocks noChangeShapeType="1"/>
              </p:cNvSpPr>
              <p:nvPr/>
            </p:nvSpPr>
            <p:spPr bwMode="auto">
              <a:xfrm flipV="1">
                <a:off x="3732213" y="5727700"/>
                <a:ext cx="0" cy="27463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12" name="Line 219"/>
              <p:cNvSpPr>
                <a:spLocks noChangeShapeType="1"/>
              </p:cNvSpPr>
              <p:nvPr/>
            </p:nvSpPr>
            <p:spPr bwMode="auto">
              <a:xfrm flipV="1">
                <a:off x="3743325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13" name="Line 220"/>
              <p:cNvSpPr>
                <a:spLocks noChangeShapeType="1"/>
              </p:cNvSpPr>
              <p:nvPr/>
            </p:nvSpPr>
            <p:spPr bwMode="auto">
              <a:xfrm flipV="1">
                <a:off x="3754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14" name="Line 221"/>
              <p:cNvSpPr>
                <a:spLocks noChangeShapeType="1"/>
              </p:cNvSpPr>
              <p:nvPr/>
            </p:nvSpPr>
            <p:spPr bwMode="auto">
              <a:xfrm flipV="1">
                <a:off x="3765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15" name="Line 222"/>
              <p:cNvSpPr>
                <a:spLocks noChangeShapeType="1"/>
              </p:cNvSpPr>
              <p:nvPr/>
            </p:nvSpPr>
            <p:spPr bwMode="auto">
              <a:xfrm flipV="1">
                <a:off x="377666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16" name="Line 223"/>
              <p:cNvSpPr>
                <a:spLocks noChangeShapeType="1"/>
              </p:cNvSpPr>
              <p:nvPr/>
            </p:nvSpPr>
            <p:spPr bwMode="auto">
              <a:xfrm flipV="1">
                <a:off x="3789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17" name="Line 224"/>
              <p:cNvSpPr>
                <a:spLocks noChangeShapeType="1"/>
              </p:cNvSpPr>
              <p:nvPr/>
            </p:nvSpPr>
            <p:spPr bwMode="auto">
              <a:xfrm flipV="1">
                <a:off x="38004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18" name="Line 225"/>
              <p:cNvSpPr>
                <a:spLocks noChangeShapeType="1"/>
              </p:cNvSpPr>
              <p:nvPr/>
            </p:nvSpPr>
            <p:spPr bwMode="auto">
              <a:xfrm flipV="1">
                <a:off x="3811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19" name="Line 226"/>
              <p:cNvSpPr>
                <a:spLocks noChangeShapeType="1"/>
              </p:cNvSpPr>
              <p:nvPr/>
            </p:nvSpPr>
            <p:spPr bwMode="auto">
              <a:xfrm flipV="1">
                <a:off x="3822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20" name="Line 227"/>
              <p:cNvSpPr>
                <a:spLocks noChangeShapeType="1"/>
              </p:cNvSpPr>
              <p:nvPr/>
            </p:nvSpPr>
            <p:spPr bwMode="auto">
              <a:xfrm flipV="1">
                <a:off x="38338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21" name="Line 228"/>
              <p:cNvSpPr>
                <a:spLocks noChangeShapeType="1"/>
              </p:cNvSpPr>
              <p:nvPr/>
            </p:nvSpPr>
            <p:spPr bwMode="auto">
              <a:xfrm flipV="1">
                <a:off x="3846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22" name="Line 229"/>
              <p:cNvSpPr>
                <a:spLocks noChangeShapeType="1"/>
              </p:cNvSpPr>
              <p:nvPr/>
            </p:nvSpPr>
            <p:spPr bwMode="auto">
              <a:xfrm flipV="1">
                <a:off x="3857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23" name="Line 230"/>
              <p:cNvSpPr>
                <a:spLocks noChangeShapeType="1"/>
              </p:cNvSpPr>
              <p:nvPr/>
            </p:nvSpPr>
            <p:spPr bwMode="auto">
              <a:xfrm flipV="1">
                <a:off x="38687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24" name="Line 231"/>
              <p:cNvSpPr>
                <a:spLocks noChangeShapeType="1"/>
              </p:cNvSpPr>
              <p:nvPr/>
            </p:nvSpPr>
            <p:spPr bwMode="auto">
              <a:xfrm flipV="1">
                <a:off x="3879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25" name="Line 232"/>
              <p:cNvSpPr>
                <a:spLocks noChangeShapeType="1"/>
              </p:cNvSpPr>
              <p:nvPr/>
            </p:nvSpPr>
            <p:spPr bwMode="auto">
              <a:xfrm flipV="1">
                <a:off x="3890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26" name="Line 233"/>
              <p:cNvSpPr>
                <a:spLocks noChangeShapeType="1"/>
              </p:cNvSpPr>
              <p:nvPr/>
            </p:nvSpPr>
            <p:spPr bwMode="auto">
              <a:xfrm flipV="1">
                <a:off x="39036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27" name="Line 234"/>
              <p:cNvSpPr>
                <a:spLocks noChangeShapeType="1"/>
              </p:cNvSpPr>
              <p:nvPr/>
            </p:nvSpPr>
            <p:spPr bwMode="auto">
              <a:xfrm flipV="1">
                <a:off x="3914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28" name="Line 235"/>
              <p:cNvSpPr>
                <a:spLocks noChangeShapeType="1"/>
              </p:cNvSpPr>
              <p:nvPr/>
            </p:nvSpPr>
            <p:spPr bwMode="auto">
              <a:xfrm flipV="1">
                <a:off x="392588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29" name="Line 236"/>
              <p:cNvSpPr>
                <a:spLocks noChangeShapeType="1"/>
              </p:cNvSpPr>
              <p:nvPr/>
            </p:nvSpPr>
            <p:spPr bwMode="auto">
              <a:xfrm flipV="1">
                <a:off x="3937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30" name="Line 237"/>
              <p:cNvSpPr>
                <a:spLocks noChangeShapeType="1"/>
              </p:cNvSpPr>
              <p:nvPr/>
            </p:nvSpPr>
            <p:spPr bwMode="auto">
              <a:xfrm flipV="1">
                <a:off x="396081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31" name="Line 238"/>
              <p:cNvSpPr>
                <a:spLocks noChangeShapeType="1"/>
              </p:cNvSpPr>
              <p:nvPr/>
            </p:nvSpPr>
            <p:spPr bwMode="auto">
              <a:xfrm flipV="1">
                <a:off x="3970338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32" name="Line 239"/>
              <p:cNvSpPr>
                <a:spLocks noChangeShapeType="1"/>
              </p:cNvSpPr>
              <p:nvPr/>
            </p:nvSpPr>
            <p:spPr bwMode="auto">
              <a:xfrm flipV="1">
                <a:off x="39814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33" name="Line 240"/>
              <p:cNvSpPr>
                <a:spLocks noChangeShapeType="1"/>
              </p:cNvSpPr>
              <p:nvPr/>
            </p:nvSpPr>
            <p:spPr bwMode="auto">
              <a:xfrm flipV="1">
                <a:off x="39925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34" name="Line 241"/>
              <p:cNvSpPr>
                <a:spLocks noChangeShapeType="1"/>
              </p:cNvSpPr>
              <p:nvPr/>
            </p:nvSpPr>
            <p:spPr bwMode="auto">
              <a:xfrm flipV="1">
                <a:off x="40052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35" name="Line 242"/>
              <p:cNvSpPr>
                <a:spLocks noChangeShapeType="1"/>
              </p:cNvSpPr>
              <p:nvPr/>
            </p:nvSpPr>
            <p:spPr bwMode="auto">
              <a:xfrm flipV="1">
                <a:off x="4017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36" name="Line 243"/>
              <p:cNvSpPr>
                <a:spLocks noChangeShapeType="1"/>
              </p:cNvSpPr>
              <p:nvPr/>
            </p:nvSpPr>
            <p:spPr bwMode="auto">
              <a:xfrm flipV="1">
                <a:off x="4029075" y="5815013"/>
                <a:ext cx="0" cy="187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37" name="Line 244"/>
              <p:cNvSpPr>
                <a:spLocks noChangeShapeType="1"/>
              </p:cNvSpPr>
              <p:nvPr/>
            </p:nvSpPr>
            <p:spPr bwMode="auto">
              <a:xfrm flipV="1">
                <a:off x="4040188" y="5951538"/>
                <a:ext cx="0" cy="50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38" name="Line 245"/>
              <p:cNvSpPr>
                <a:spLocks noChangeShapeType="1"/>
              </p:cNvSpPr>
              <p:nvPr/>
            </p:nvSpPr>
            <p:spPr bwMode="auto">
              <a:xfrm flipV="1">
                <a:off x="4051300" y="5824538"/>
                <a:ext cx="0" cy="177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39" name="Line 246"/>
              <p:cNvSpPr>
                <a:spLocks noChangeShapeType="1"/>
              </p:cNvSpPr>
              <p:nvPr/>
            </p:nvSpPr>
            <p:spPr bwMode="auto">
              <a:xfrm flipV="1">
                <a:off x="4062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40" name="Line 247"/>
              <p:cNvSpPr>
                <a:spLocks noChangeShapeType="1"/>
              </p:cNvSpPr>
              <p:nvPr/>
            </p:nvSpPr>
            <p:spPr bwMode="auto">
              <a:xfrm flipV="1">
                <a:off x="4075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41" name="Line 248"/>
              <p:cNvSpPr>
                <a:spLocks noChangeShapeType="1"/>
              </p:cNvSpPr>
              <p:nvPr/>
            </p:nvSpPr>
            <p:spPr bwMode="auto">
              <a:xfrm flipV="1">
                <a:off x="40846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42" name="Line 249"/>
              <p:cNvSpPr>
                <a:spLocks noChangeShapeType="1"/>
              </p:cNvSpPr>
              <p:nvPr/>
            </p:nvSpPr>
            <p:spPr bwMode="auto">
              <a:xfrm flipV="1">
                <a:off x="4095750" y="4508500"/>
                <a:ext cx="0" cy="14938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43" name="Line 250"/>
              <p:cNvSpPr>
                <a:spLocks noChangeShapeType="1"/>
              </p:cNvSpPr>
              <p:nvPr/>
            </p:nvSpPr>
            <p:spPr bwMode="auto">
              <a:xfrm flipV="1">
                <a:off x="4106863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44" name="Line 251"/>
              <p:cNvSpPr>
                <a:spLocks noChangeShapeType="1"/>
              </p:cNvSpPr>
              <p:nvPr/>
            </p:nvSpPr>
            <p:spPr bwMode="auto">
              <a:xfrm flipV="1">
                <a:off x="41179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45" name="Line 252"/>
              <p:cNvSpPr>
                <a:spLocks noChangeShapeType="1"/>
              </p:cNvSpPr>
              <p:nvPr/>
            </p:nvSpPr>
            <p:spPr bwMode="auto">
              <a:xfrm flipV="1">
                <a:off x="41290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46" name="Line 253"/>
              <p:cNvSpPr>
                <a:spLocks noChangeShapeType="1"/>
              </p:cNvSpPr>
              <p:nvPr/>
            </p:nvSpPr>
            <p:spPr bwMode="auto">
              <a:xfrm flipV="1">
                <a:off x="4141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47" name="Line 254"/>
              <p:cNvSpPr>
                <a:spLocks noChangeShapeType="1"/>
              </p:cNvSpPr>
              <p:nvPr/>
            </p:nvSpPr>
            <p:spPr bwMode="auto">
              <a:xfrm flipV="1">
                <a:off x="41989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48" name="Line 255"/>
              <p:cNvSpPr>
                <a:spLocks noChangeShapeType="1"/>
              </p:cNvSpPr>
              <p:nvPr/>
            </p:nvSpPr>
            <p:spPr bwMode="auto">
              <a:xfrm flipV="1">
                <a:off x="4210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49" name="Line 256"/>
              <p:cNvSpPr>
                <a:spLocks noChangeShapeType="1"/>
              </p:cNvSpPr>
              <p:nvPr/>
            </p:nvSpPr>
            <p:spPr bwMode="auto">
              <a:xfrm flipV="1">
                <a:off x="4221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50" name="Line 257"/>
              <p:cNvSpPr>
                <a:spLocks noChangeShapeType="1"/>
              </p:cNvSpPr>
              <p:nvPr/>
            </p:nvSpPr>
            <p:spPr bwMode="auto">
              <a:xfrm flipV="1">
                <a:off x="4232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51" name="Line 258"/>
              <p:cNvSpPr>
                <a:spLocks noChangeShapeType="1"/>
              </p:cNvSpPr>
              <p:nvPr/>
            </p:nvSpPr>
            <p:spPr bwMode="auto">
              <a:xfrm flipV="1">
                <a:off x="42560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52" name="Line 259"/>
              <p:cNvSpPr>
                <a:spLocks noChangeShapeType="1"/>
              </p:cNvSpPr>
              <p:nvPr/>
            </p:nvSpPr>
            <p:spPr bwMode="auto">
              <a:xfrm flipV="1">
                <a:off x="4278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53" name="Line 260"/>
              <p:cNvSpPr>
                <a:spLocks noChangeShapeType="1"/>
              </p:cNvSpPr>
              <p:nvPr/>
            </p:nvSpPr>
            <p:spPr bwMode="auto">
              <a:xfrm flipV="1">
                <a:off x="4300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54" name="Line 261"/>
              <p:cNvSpPr>
                <a:spLocks noChangeShapeType="1"/>
              </p:cNvSpPr>
              <p:nvPr/>
            </p:nvSpPr>
            <p:spPr bwMode="auto">
              <a:xfrm flipV="1">
                <a:off x="4313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55" name="Line 262"/>
              <p:cNvSpPr>
                <a:spLocks noChangeShapeType="1"/>
              </p:cNvSpPr>
              <p:nvPr/>
            </p:nvSpPr>
            <p:spPr bwMode="auto">
              <a:xfrm flipV="1">
                <a:off x="4324350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56" name="Line 263"/>
              <p:cNvSpPr>
                <a:spLocks noChangeShapeType="1"/>
              </p:cNvSpPr>
              <p:nvPr/>
            </p:nvSpPr>
            <p:spPr bwMode="auto">
              <a:xfrm flipV="1">
                <a:off x="43354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57" name="Line 264"/>
              <p:cNvSpPr>
                <a:spLocks noChangeShapeType="1"/>
              </p:cNvSpPr>
              <p:nvPr/>
            </p:nvSpPr>
            <p:spPr bwMode="auto">
              <a:xfrm flipV="1">
                <a:off x="43465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58" name="Line 265"/>
              <p:cNvSpPr>
                <a:spLocks noChangeShapeType="1"/>
              </p:cNvSpPr>
              <p:nvPr/>
            </p:nvSpPr>
            <p:spPr bwMode="auto">
              <a:xfrm flipV="1">
                <a:off x="436086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59" name="Line 266"/>
              <p:cNvSpPr>
                <a:spLocks noChangeShapeType="1"/>
              </p:cNvSpPr>
              <p:nvPr/>
            </p:nvSpPr>
            <p:spPr bwMode="auto">
              <a:xfrm flipV="1">
                <a:off x="43703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60" name="Line 267"/>
              <p:cNvSpPr>
                <a:spLocks noChangeShapeType="1"/>
              </p:cNvSpPr>
              <p:nvPr/>
            </p:nvSpPr>
            <p:spPr bwMode="auto">
              <a:xfrm flipV="1">
                <a:off x="4381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61" name="Line 268"/>
              <p:cNvSpPr>
                <a:spLocks noChangeShapeType="1"/>
              </p:cNvSpPr>
              <p:nvPr/>
            </p:nvSpPr>
            <p:spPr bwMode="auto">
              <a:xfrm flipV="1">
                <a:off x="43926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62" name="Line 269"/>
              <p:cNvSpPr>
                <a:spLocks noChangeShapeType="1"/>
              </p:cNvSpPr>
              <p:nvPr/>
            </p:nvSpPr>
            <p:spPr bwMode="auto">
              <a:xfrm flipV="1">
                <a:off x="4403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63" name="Line 270"/>
              <p:cNvSpPr>
                <a:spLocks noChangeShapeType="1"/>
              </p:cNvSpPr>
              <p:nvPr/>
            </p:nvSpPr>
            <p:spPr bwMode="auto">
              <a:xfrm flipV="1">
                <a:off x="441483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64" name="Line 271"/>
              <p:cNvSpPr>
                <a:spLocks noChangeShapeType="1"/>
              </p:cNvSpPr>
              <p:nvPr/>
            </p:nvSpPr>
            <p:spPr bwMode="auto">
              <a:xfrm flipV="1">
                <a:off x="44259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65" name="Line 272"/>
              <p:cNvSpPr>
                <a:spLocks noChangeShapeType="1"/>
              </p:cNvSpPr>
              <p:nvPr/>
            </p:nvSpPr>
            <p:spPr bwMode="auto">
              <a:xfrm flipV="1">
                <a:off x="4437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66" name="Line 273"/>
              <p:cNvSpPr>
                <a:spLocks noChangeShapeType="1"/>
              </p:cNvSpPr>
              <p:nvPr/>
            </p:nvSpPr>
            <p:spPr bwMode="auto">
              <a:xfrm flipV="1">
                <a:off x="4448175" y="5099050"/>
                <a:ext cx="0" cy="9032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67" name="Line 274"/>
              <p:cNvSpPr>
                <a:spLocks noChangeShapeType="1"/>
              </p:cNvSpPr>
              <p:nvPr/>
            </p:nvSpPr>
            <p:spPr bwMode="auto">
              <a:xfrm flipV="1">
                <a:off x="4460875" y="5756275"/>
                <a:ext cx="0" cy="24606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68" name="Line 275"/>
              <p:cNvSpPr>
                <a:spLocks noChangeShapeType="1"/>
              </p:cNvSpPr>
              <p:nvPr/>
            </p:nvSpPr>
            <p:spPr bwMode="auto">
              <a:xfrm flipV="1">
                <a:off x="4475163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69" name="Line 276"/>
              <p:cNvSpPr>
                <a:spLocks noChangeShapeType="1"/>
              </p:cNvSpPr>
              <p:nvPr/>
            </p:nvSpPr>
            <p:spPr bwMode="auto">
              <a:xfrm flipV="1">
                <a:off x="44958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70" name="Line 277"/>
              <p:cNvSpPr>
                <a:spLocks noChangeShapeType="1"/>
              </p:cNvSpPr>
              <p:nvPr/>
            </p:nvSpPr>
            <p:spPr bwMode="auto">
              <a:xfrm flipV="1">
                <a:off x="45180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71" name="Line 278"/>
              <p:cNvSpPr>
                <a:spLocks noChangeShapeType="1"/>
              </p:cNvSpPr>
              <p:nvPr/>
            </p:nvSpPr>
            <p:spPr bwMode="auto">
              <a:xfrm flipV="1">
                <a:off x="45291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72" name="Line 279"/>
              <p:cNvSpPr>
                <a:spLocks noChangeShapeType="1"/>
              </p:cNvSpPr>
              <p:nvPr/>
            </p:nvSpPr>
            <p:spPr bwMode="auto">
              <a:xfrm flipV="1">
                <a:off x="4540250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73" name="Line 280"/>
              <p:cNvSpPr>
                <a:spLocks noChangeShapeType="1"/>
              </p:cNvSpPr>
              <p:nvPr/>
            </p:nvSpPr>
            <p:spPr bwMode="auto">
              <a:xfrm flipV="1">
                <a:off x="4551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74" name="Line 281"/>
              <p:cNvSpPr>
                <a:spLocks noChangeShapeType="1"/>
              </p:cNvSpPr>
              <p:nvPr/>
            </p:nvSpPr>
            <p:spPr bwMode="auto">
              <a:xfrm flipV="1">
                <a:off x="4575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75" name="Line 282"/>
              <p:cNvSpPr>
                <a:spLocks noChangeShapeType="1"/>
              </p:cNvSpPr>
              <p:nvPr/>
            </p:nvSpPr>
            <p:spPr bwMode="auto">
              <a:xfrm flipV="1">
                <a:off x="4584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76" name="Line 283"/>
              <p:cNvSpPr>
                <a:spLocks noChangeShapeType="1"/>
              </p:cNvSpPr>
              <p:nvPr/>
            </p:nvSpPr>
            <p:spPr bwMode="auto">
              <a:xfrm flipV="1">
                <a:off x="4597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77" name="Line 284"/>
              <p:cNvSpPr>
                <a:spLocks noChangeShapeType="1"/>
              </p:cNvSpPr>
              <p:nvPr/>
            </p:nvSpPr>
            <p:spPr bwMode="auto">
              <a:xfrm flipV="1">
                <a:off x="4608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78" name="Line 285"/>
              <p:cNvSpPr>
                <a:spLocks noChangeShapeType="1"/>
              </p:cNvSpPr>
              <p:nvPr/>
            </p:nvSpPr>
            <p:spPr bwMode="auto">
              <a:xfrm flipV="1">
                <a:off x="4621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79" name="Line 286"/>
              <p:cNvSpPr>
                <a:spLocks noChangeShapeType="1"/>
              </p:cNvSpPr>
              <p:nvPr/>
            </p:nvSpPr>
            <p:spPr bwMode="auto">
              <a:xfrm flipV="1">
                <a:off x="4654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80" name="Line 287"/>
              <p:cNvSpPr>
                <a:spLocks noChangeShapeType="1"/>
              </p:cNvSpPr>
              <p:nvPr/>
            </p:nvSpPr>
            <p:spPr bwMode="auto">
              <a:xfrm flipV="1">
                <a:off x="4665663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81" name="Line 288"/>
              <p:cNvSpPr>
                <a:spLocks noChangeShapeType="1"/>
              </p:cNvSpPr>
              <p:nvPr/>
            </p:nvSpPr>
            <p:spPr bwMode="auto">
              <a:xfrm flipV="1">
                <a:off x="46767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82" name="Line 289"/>
              <p:cNvSpPr>
                <a:spLocks noChangeShapeType="1"/>
              </p:cNvSpPr>
              <p:nvPr/>
            </p:nvSpPr>
            <p:spPr bwMode="auto">
              <a:xfrm flipV="1">
                <a:off x="4689475" y="5981700"/>
                <a:ext cx="0" cy="20638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83" name="Line 290"/>
              <p:cNvSpPr>
                <a:spLocks noChangeShapeType="1"/>
              </p:cNvSpPr>
              <p:nvPr/>
            </p:nvSpPr>
            <p:spPr bwMode="auto">
              <a:xfrm flipV="1">
                <a:off x="4756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84" name="Line 291"/>
              <p:cNvSpPr>
                <a:spLocks noChangeShapeType="1"/>
              </p:cNvSpPr>
              <p:nvPr/>
            </p:nvSpPr>
            <p:spPr bwMode="auto">
              <a:xfrm flipV="1">
                <a:off x="4803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85" name="Line 292"/>
              <p:cNvSpPr>
                <a:spLocks noChangeShapeType="1"/>
              </p:cNvSpPr>
              <p:nvPr/>
            </p:nvSpPr>
            <p:spPr bwMode="auto">
              <a:xfrm flipV="1">
                <a:off x="4860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86" name="Line 293"/>
              <p:cNvSpPr>
                <a:spLocks noChangeShapeType="1"/>
              </p:cNvSpPr>
              <p:nvPr/>
            </p:nvSpPr>
            <p:spPr bwMode="auto">
              <a:xfrm flipV="1">
                <a:off x="48815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87" name="Line 294"/>
              <p:cNvSpPr>
                <a:spLocks noChangeShapeType="1"/>
              </p:cNvSpPr>
              <p:nvPr/>
            </p:nvSpPr>
            <p:spPr bwMode="auto">
              <a:xfrm flipV="1">
                <a:off x="4903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88" name="Line 295"/>
              <p:cNvSpPr>
                <a:spLocks noChangeShapeType="1"/>
              </p:cNvSpPr>
              <p:nvPr/>
            </p:nvSpPr>
            <p:spPr bwMode="auto">
              <a:xfrm flipV="1">
                <a:off x="4914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89" name="Line 296"/>
              <p:cNvSpPr>
                <a:spLocks noChangeShapeType="1"/>
              </p:cNvSpPr>
              <p:nvPr/>
            </p:nvSpPr>
            <p:spPr bwMode="auto">
              <a:xfrm flipV="1">
                <a:off x="4926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90" name="Line 297"/>
              <p:cNvSpPr>
                <a:spLocks noChangeShapeType="1"/>
              </p:cNvSpPr>
              <p:nvPr/>
            </p:nvSpPr>
            <p:spPr bwMode="auto">
              <a:xfrm flipV="1">
                <a:off x="4951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91" name="Line 298"/>
              <p:cNvSpPr>
                <a:spLocks noChangeShapeType="1"/>
              </p:cNvSpPr>
              <p:nvPr/>
            </p:nvSpPr>
            <p:spPr bwMode="auto">
              <a:xfrm flipV="1">
                <a:off x="4962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92" name="Line 299"/>
              <p:cNvSpPr>
                <a:spLocks noChangeShapeType="1"/>
              </p:cNvSpPr>
              <p:nvPr/>
            </p:nvSpPr>
            <p:spPr bwMode="auto">
              <a:xfrm flipV="1">
                <a:off x="49847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93" name="Line 300"/>
              <p:cNvSpPr>
                <a:spLocks noChangeShapeType="1"/>
              </p:cNvSpPr>
              <p:nvPr/>
            </p:nvSpPr>
            <p:spPr bwMode="auto">
              <a:xfrm flipV="1">
                <a:off x="49958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94" name="Line 301"/>
              <p:cNvSpPr>
                <a:spLocks noChangeShapeType="1"/>
              </p:cNvSpPr>
              <p:nvPr/>
            </p:nvSpPr>
            <p:spPr bwMode="auto">
              <a:xfrm flipV="1">
                <a:off x="50180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95" name="Line 302"/>
              <p:cNvSpPr>
                <a:spLocks noChangeShapeType="1"/>
              </p:cNvSpPr>
              <p:nvPr/>
            </p:nvSpPr>
            <p:spPr bwMode="auto">
              <a:xfrm flipV="1">
                <a:off x="50530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96" name="Line 303"/>
              <p:cNvSpPr>
                <a:spLocks noChangeShapeType="1"/>
              </p:cNvSpPr>
              <p:nvPr/>
            </p:nvSpPr>
            <p:spPr bwMode="auto">
              <a:xfrm flipV="1">
                <a:off x="5064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97" name="Line 304"/>
              <p:cNvSpPr>
                <a:spLocks noChangeShapeType="1"/>
              </p:cNvSpPr>
              <p:nvPr/>
            </p:nvSpPr>
            <p:spPr bwMode="auto">
              <a:xfrm flipV="1">
                <a:off x="50752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98" name="Line 305"/>
              <p:cNvSpPr>
                <a:spLocks noChangeShapeType="1"/>
              </p:cNvSpPr>
              <p:nvPr/>
            </p:nvSpPr>
            <p:spPr bwMode="auto">
              <a:xfrm flipV="1">
                <a:off x="5086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699" name="Line 306"/>
              <p:cNvSpPr>
                <a:spLocks noChangeShapeType="1"/>
              </p:cNvSpPr>
              <p:nvPr/>
            </p:nvSpPr>
            <p:spPr bwMode="auto">
              <a:xfrm flipV="1">
                <a:off x="5099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00" name="Line 307"/>
              <p:cNvSpPr>
                <a:spLocks noChangeShapeType="1"/>
              </p:cNvSpPr>
              <p:nvPr/>
            </p:nvSpPr>
            <p:spPr bwMode="auto">
              <a:xfrm flipV="1">
                <a:off x="5110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01" name="Line 308"/>
              <p:cNvSpPr>
                <a:spLocks noChangeShapeType="1"/>
              </p:cNvSpPr>
              <p:nvPr/>
            </p:nvSpPr>
            <p:spPr bwMode="auto">
              <a:xfrm flipV="1">
                <a:off x="51212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02" name="Line 309"/>
              <p:cNvSpPr>
                <a:spLocks noChangeShapeType="1"/>
              </p:cNvSpPr>
              <p:nvPr/>
            </p:nvSpPr>
            <p:spPr bwMode="auto">
              <a:xfrm flipV="1">
                <a:off x="51323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03" name="Line 310"/>
              <p:cNvSpPr>
                <a:spLocks noChangeShapeType="1"/>
              </p:cNvSpPr>
              <p:nvPr/>
            </p:nvSpPr>
            <p:spPr bwMode="auto">
              <a:xfrm flipV="1">
                <a:off x="5143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04" name="Line 311"/>
              <p:cNvSpPr>
                <a:spLocks noChangeShapeType="1"/>
              </p:cNvSpPr>
              <p:nvPr/>
            </p:nvSpPr>
            <p:spPr bwMode="auto">
              <a:xfrm flipV="1">
                <a:off x="51562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05" name="Line 312"/>
              <p:cNvSpPr>
                <a:spLocks noChangeShapeType="1"/>
              </p:cNvSpPr>
              <p:nvPr/>
            </p:nvSpPr>
            <p:spPr bwMode="auto">
              <a:xfrm flipV="1">
                <a:off x="51673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06" name="Line 313"/>
              <p:cNvSpPr>
                <a:spLocks noChangeShapeType="1"/>
              </p:cNvSpPr>
              <p:nvPr/>
            </p:nvSpPr>
            <p:spPr bwMode="auto">
              <a:xfrm flipV="1">
                <a:off x="5178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07" name="Line 314"/>
              <p:cNvSpPr>
                <a:spLocks noChangeShapeType="1"/>
              </p:cNvSpPr>
              <p:nvPr/>
            </p:nvSpPr>
            <p:spPr bwMode="auto">
              <a:xfrm flipV="1">
                <a:off x="5189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08" name="Line 315"/>
              <p:cNvSpPr>
                <a:spLocks noChangeShapeType="1"/>
              </p:cNvSpPr>
              <p:nvPr/>
            </p:nvSpPr>
            <p:spPr bwMode="auto">
              <a:xfrm flipV="1">
                <a:off x="5246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09" name="Line 316"/>
              <p:cNvSpPr>
                <a:spLocks noChangeShapeType="1"/>
              </p:cNvSpPr>
              <p:nvPr/>
            </p:nvSpPr>
            <p:spPr bwMode="auto">
              <a:xfrm flipV="1">
                <a:off x="5257800" y="5873750"/>
                <a:ext cx="0" cy="1285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10" name="Line 317"/>
              <p:cNvSpPr>
                <a:spLocks noChangeShapeType="1"/>
              </p:cNvSpPr>
              <p:nvPr/>
            </p:nvSpPr>
            <p:spPr bwMode="auto">
              <a:xfrm flipV="1">
                <a:off x="5270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11" name="Line 318"/>
              <p:cNvSpPr>
                <a:spLocks noChangeShapeType="1"/>
              </p:cNvSpPr>
              <p:nvPr/>
            </p:nvSpPr>
            <p:spPr bwMode="auto">
              <a:xfrm flipV="1">
                <a:off x="5292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12" name="Line 319"/>
              <p:cNvSpPr>
                <a:spLocks noChangeShapeType="1"/>
              </p:cNvSpPr>
              <p:nvPr/>
            </p:nvSpPr>
            <p:spPr bwMode="auto">
              <a:xfrm flipV="1">
                <a:off x="53038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13" name="Line 320"/>
              <p:cNvSpPr>
                <a:spLocks noChangeShapeType="1"/>
              </p:cNvSpPr>
              <p:nvPr/>
            </p:nvSpPr>
            <p:spPr bwMode="auto">
              <a:xfrm flipV="1">
                <a:off x="5326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14" name="Line 321"/>
              <p:cNvSpPr>
                <a:spLocks noChangeShapeType="1"/>
              </p:cNvSpPr>
              <p:nvPr/>
            </p:nvSpPr>
            <p:spPr bwMode="auto">
              <a:xfrm flipV="1">
                <a:off x="5337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15" name="Line 322"/>
              <p:cNvSpPr>
                <a:spLocks noChangeShapeType="1"/>
              </p:cNvSpPr>
              <p:nvPr/>
            </p:nvSpPr>
            <p:spPr bwMode="auto">
              <a:xfrm flipV="1">
                <a:off x="53609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16" name="Line 323"/>
              <p:cNvSpPr>
                <a:spLocks noChangeShapeType="1"/>
              </p:cNvSpPr>
              <p:nvPr/>
            </p:nvSpPr>
            <p:spPr bwMode="auto">
              <a:xfrm flipV="1">
                <a:off x="53705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17" name="Line 324"/>
              <p:cNvSpPr>
                <a:spLocks noChangeShapeType="1"/>
              </p:cNvSpPr>
              <p:nvPr/>
            </p:nvSpPr>
            <p:spPr bwMode="auto">
              <a:xfrm flipV="1">
                <a:off x="5381625" y="3014663"/>
                <a:ext cx="0" cy="298767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18" name="Line 325"/>
              <p:cNvSpPr>
                <a:spLocks noChangeShapeType="1"/>
              </p:cNvSpPr>
              <p:nvPr/>
            </p:nvSpPr>
            <p:spPr bwMode="auto">
              <a:xfrm flipV="1">
                <a:off x="5394325" y="4911725"/>
                <a:ext cx="0" cy="109061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19" name="Line 326"/>
              <p:cNvSpPr>
                <a:spLocks noChangeShapeType="1"/>
              </p:cNvSpPr>
              <p:nvPr/>
            </p:nvSpPr>
            <p:spPr bwMode="auto">
              <a:xfrm flipV="1">
                <a:off x="5407025" y="5845175"/>
                <a:ext cx="0" cy="157163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20" name="Line 327"/>
              <p:cNvSpPr>
                <a:spLocks noChangeShapeType="1"/>
              </p:cNvSpPr>
              <p:nvPr/>
            </p:nvSpPr>
            <p:spPr bwMode="auto">
              <a:xfrm flipV="1">
                <a:off x="54181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21" name="Line 328"/>
              <p:cNvSpPr>
                <a:spLocks noChangeShapeType="1"/>
              </p:cNvSpPr>
              <p:nvPr/>
            </p:nvSpPr>
            <p:spPr bwMode="auto">
              <a:xfrm flipV="1">
                <a:off x="5462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22" name="Line 329"/>
              <p:cNvSpPr>
                <a:spLocks noChangeShapeType="1"/>
              </p:cNvSpPr>
              <p:nvPr/>
            </p:nvSpPr>
            <p:spPr bwMode="auto">
              <a:xfrm flipV="1">
                <a:off x="5475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23" name="Line 330"/>
              <p:cNvSpPr>
                <a:spLocks noChangeShapeType="1"/>
              </p:cNvSpPr>
              <p:nvPr/>
            </p:nvSpPr>
            <p:spPr bwMode="auto">
              <a:xfrm flipV="1">
                <a:off x="54848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24" name="Line 331"/>
              <p:cNvSpPr>
                <a:spLocks noChangeShapeType="1"/>
              </p:cNvSpPr>
              <p:nvPr/>
            </p:nvSpPr>
            <p:spPr bwMode="auto">
              <a:xfrm flipV="1">
                <a:off x="5497513" y="5922963"/>
                <a:ext cx="0" cy="7937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25" name="Line 332"/>
              <p:cNvSpPr>
                <a:spLocks noChangeShapeType="1"/>
              </p:cNvSpPr>
              <p:nvPr/>
            </p:nvSpPr>
            <p:spPr bwMode="auto">
              <a:xfrm flipV="1">
                <a:off x="550862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26" name="Line 333"/>
              <p:cNvSpPr>
                <a:spLocks noChangeShapeType="1"/>
              </p:cNvSpPr>
              <p:nvPr/>
            </p:nvSpPr>
            <p:spPr bwMode="auto">
              <a:xfrm flipV="1">
                <a:off x="5519738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27" name="Line 334"/>
              <p:cNvSpPr>
                <a:spLocks noChangeShapeType="1"/>
              </p:cNvSpPr>
              <p:nvPr/>
            </p:nvSpPr>
            <p:spPr bwMode="auto">
              <a:xfrm flipV="1">
                <a:off x="5553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28" name="Line 335"/>
              <p:cNvSpPr>
                <a:spLocks noChangeShapeType="1"/>
              </p:cNvSpPr>
              <p:nvPr/>
            </p:nvSpPr>
            <p:spPr bwMode="auto">
              <a:xfrm flipV="1">
                <a:off x="5599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29" name="Line 336"/>
              <p:cNvSpPr>
                <a:spLocks noChangeShapeType="1"/>
              </p:cNvSpPr>
              <p:nvPr/>
            </p:nvSpPr>
            <p:spPr bwMode="auto">
              <a:xfrm flipV="1">
                <a:off x="5611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30" name="Line 337"/>
              <p:cNvSpPr>
                <a:spLocks noChangeShapeType="1"/>
              </p:cNvSpPr>
              <p:nvPr/>
            </p:nvSpPr>
            <p:spPr bwMode="auto">
              <a:xfrm flipV="1">
                <a:off x="5634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31" name="Line 338"/>
              <p:cNvSpPr>
                <a:spLocks noChangeShapeType="1"/>
              </p:cNvSpPr>
              <p:nvPr/>
            </p:nvSpPr>
            <p:spPr bwMode="auto">
              <a:xfrm flipV="1">
                <a:off x="5667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32" name="Line 339"/>
              <p:cNvSpPr>
                <a:spLocks noChangeShapeType="1"/>
              </p:cNvSpPr>
              <p:nvPr/>
            </p:nvSpPr>
            <p:spPr bwMode="auto">
              <a:xfrm flipV="1">
                <a:off x="56784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33" name="Line 340"/>
              <p:cNvSpPr>
                <a:spLocks noChangeShapeType="1"/>
              </p:cNvSpPr>
              <p:nvPr/>
            </p:nvSpPr>
            <p:spPr bwMode="auto">
              <a:xfrm flipV="1">
                <a:off x="5726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34" name="Line 341"/>
              <p:cNvSpPr>
                <a:spLocks noChangeShapeType="1"/>
              </p:cNvSpPr>
              <p:nvPr/>
            </p:nvSpPr>
            <p:spPr bwMode="auto">
              <a:xfrm flipV="1">
                <a:off x="5737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35" name="Line 342"/>
              <p:cNvSpPr>
                <a:spLocks noChangeShapeType="1"/>
              </p:cNvSpPr>
              <p:nvPr/>
            </p:nvSpPr>
            <p:spPr bwMode="auto">
              <a:xfrm flipV="1">
                <a:off x="5748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36" name="Line 343"/>
              <p:cNvSpPr>
                <a:spLocks noChangeShapeType="1"/>
              </p:cNvSpPr>
              <p:nvPr/>
            </p:nvSpPr>
            <p:spPr bwMode="auto">
              <a:xfrm flipV="1">
                <a:off x="5761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37" name="Line 344"/>
              <p:cNvSpPr>
                <a:spLocks noChangeShapeType="1"/>
              </p:cNvSpPr>
              <p:nvPr/>
            </p:nvSpPr>
            <p:spPr bwMode="auto">
              <a:xfrm flipV="1">
                <a:off x="57705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38" name="Line 345"/>
              <p:cNvSpPr>
                <a:spLocks noChangeShapeType="1"/>
              </p:cNvSpPr>
              <p:nvPr/>
            </p:nvSpPr>
            <p:spPr bwMode="auto">
              <a:xfrm flipV="1">
                <a:off x="5815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39" name="Line 346"/>
              <p:cNvSpPr>
                <a:spLocks noChangeShapeType="1"/>
              </p:cNvSpPr>
              <p:nvPr/>
            </p:nvSpPr>
            <p:spPr bwMode="auto">
              <a:xfrm flipV="1">
                <a:off x="5837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40" name="Line 347"/>
              <p:cNvSpPr>
                <a:spLocks noChangeShapeType="1"/>
              </p:cNvSpPr>
              <p:nvPr/>
            </p:nvSpPr>
            <p:spPr bwMode="auto">
              <a:xfrm flipV="1">
                <a:off x="5861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41" name="Line 348"/>
              <p:cNvSpPr>
                <a:spLocks noChangeShapeType="1"/>
              </p:cNvSpPr>
              <p:nvPr/>
            </p:nvSpPr>
            <p:spPr bwMode="auto">
              <a:xfrm flipV="1">
                <a:off x="5895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42" name="Line 349"/>
              <p:cNvSpPr>
                <a:spLocks noChangeShapeType="1"/>
              </p:cNvSpPr>
              <p:nvPr/>
            </p:nvSpPr>
            <p:spPr bwMode="auto">
              <a:xfrm flipV="1">
                <a:off x="59404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43" name="Line 350"/>
              <p:cNvSpPr>
                <a:spLocks noChangeShapeType="1"/>
              </p:cNvSpPr>
              <p:nvPr/>
            </p:nvSpPr>
            <p:spPr bwMode="auto">
              <a:xfrm flipV="1">
                <a:off x="59531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44" name="Line 351"/>
              <p:cNvSpPr>
                <a:spLocks noChangeShapeType="1"/>
              </p:cNvSpPr>
              <p:nvPr/>
            </p:nvSpPr>
            <p:spPr bwMode="auto">
              <a:xfrm flipV="1">
                <a:off x="5975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45" name="Line 352"/>
              <p:cNvSpPr>
                <a:spLocks noChangeShapeType="1"/>
              </p:cNvSpPr>
              <p:nvPr/>
            </p:nvSpPr>
            <p:spPr bwMode="auto">
              <a:xfrm flipV="1">
                <a:off x="59864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46" name="Line 353"/>
              <p:cNvSpPr>
                <a:spLocks noChangeShapeType="1"/>
              </p:cNvSpPr>
              <p:nvPr/>
            </p:nvSpPr>
            <p:spPr bwMode="auto">
              <a:xfrm flipV="1">
                <a:off x="6008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47" name="Line 354"/>
              <p:cNvSpPr>
                <a:spLocks noChangeShapeType="1"/>
              </p:cNvSpPr>
              <p:nvPr/>
            </p:nvSpPr>
            <p:spPr bwMode="auto">
              <a:xfrm flipV="1">
                <a:off x="6032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48" name="Line 355"/>
              <p:cNvSpPr>
                <a:spLocks noChangeShapeType="1"/>
              </p:cNvSpPr>
              <p:nvPr/>
            </p:nvSpPr>
            <p:spPr bwMode="auto">
              <a:xfrm flipV="1">
                <a:off x="6043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49" name="Line 356"/>
              <p:cNvSpPr>
                <a:spLocks noChangeShapeType="1"/>
              </p:cNvSpPr>
              <p:nvPr/>
            </p:nvSpPr>
            <p:spPr bwMode="auto">
              <a:xfrm flipV="1">
                <a:off x="6054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50" name="Line 357"/>
              <p:cNvSpPr>
                <a:spLocks noChangeShapeType="1"/>
              </p:cNvSpPr>
              <p:nvPr/>
            </p:nvSpPr>
            <p:spPr bwMode="auto">
              <a:xfrm flipV="1">
                <a:off x="60785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51" name="Line 358"/>
              <p:cNvSpPr>
                <a:spLocks noChangeShapeType="1"/>
              </p:cNvSpPr>
              <p:nvPr/>
            </p:nvSpPr>
            <p:spPr bwMode="auto">
              <a:xfrm flipV="1">
                <a:off x="61007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52" name="Line 359"/>
              <p:cNvSpPr>
                <a:spLocks noChangeShapeType="1"/>
              </p:cNvSpPr>
              <p:nvPr/>
            </p:nvSpPr>
            <p:spPr bwMode="auto">
              <a:xfrm flipV="1">
                <a:off x="6111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53" name="Line 360"/>
              <p:cNvSpPr>
                <a:spLocks noChangeShapeType="1"/>
              </p:cNvSpPr>
              <p:nvPr/>
            </p:nvSpPr>
            <p:spPr bwMode="auto">
              <a:xfrm flipV="1">
                <a:off x="6122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54" name="Line 361"/>
              <p:cNvSpPr>
                <a:spLocks noChangeShapeType="1"/>
              </p:cNvSpPr>
              <p:nvPr/>
            </p:nvSpPr>
            <p:spPr bwMode="auto">
              <a:xfrm flipV="1">
                <a:off x="6156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55" name="Line 362"/>
              <p:cNvSpPr>
                <a:spLocks noChangeShapeType="1"/>
              </p:cNvSpPr>
              <p:nvPr/>
            </p:nvSpPr>
            <p:spPr bwMode="auto">
              <a:xfrm flipV="1">
                <a:off x="6167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56" name="Line 363"/>
              <p:cNvSpPr>
                <a:spLocks noChangeShapeType="1"/>
              </p:cNvSpPr>
              <p:nvPr/>
            </p:nvSpPr>
            <p:spPr bwMode="auto">
              <a:xfrm flipV="1">
                <a:off x="6178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57" name="Line 364"/>
              <p:cNvSpPr>
                <a:spLocks noChangeShapeType="1"/>
              </p:cNvSpPr>
              <p:nvPr/>
            </p:nvSpPr>
            <p:spPr bwMode="auto">
              <a:xfrm flipV="1">
                <a:off x="61928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58" name="Line 365"/>
              <p:cNvSpPr>
                <a:spLocks noChangeShapeType="1"/>
              </p:cNvSpPr>
              <p:nvPr/>
            </p:nvSpPr>
            <p:spPr bwMode="auto">
              <a:xfrm flipV="1">
                <a:off x="6203950" y="4027488"/>
                <a:ext cx="0" cy="197485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59" name="Line 366"/>
              <p:cNvSpPr>
                <a:spLocks noChangeShapeType="1"/>
              </p:cNvSpPr>
              <p:nvPr/>
            </p:nvSpPr>
            <p:spPr bwMode="auto">
              <a:xfrm flipV="1">
                <a:off x="6215063" y="5256213"/>
                <a:ext cx="0" cy="74612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60" name="Line 367"/>
              <p:cNvSpPr>
                <a:spLocks noChangeShapeType="1"/>
              </p:cNvSpPr>
              <p:nvPr/>
            </p:nvSpPr>
            <p:spPr bwMode="auto">
              <a:xfrm flipV="1">
                <a:off x="6237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61" name="Line 368"/>
              <p:cNvSpPr>
                <a:spLocks noChangeShapeType="1"/>
              </p:cNvSpPr>
              <p:nvPr/>
            </p:nvSpPr>
            <p:spPr bwMode="auto">
              <a:xfrm flipV="1">
                <a:off x="6281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62" name="Line 369"/>
              <p:cNvSpPr>
                <a:spLocks noChangeShapeType="1"/>
              </p:cNvSpPr>
              <p:nvPr/>
            </p:nvSpPr>
            <p:spPr bwMode="auto">
              <a:xfrm flipV="1">
                <a:off x="6305550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63" name="Line 370"/>
              <p:cNvSpPr>
                <a:spLocks noChangeShapeType="1"/>
              </p:cNvSpPr>
              <p:nvPr/>
            </p:nvSpPr>
            <p:spPr bwMode="auto">
              <a:xfrm flipV="1">
                <a:off x="63182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64" name="Line 371"/>
              <p:cNvSpPr>
                <a:spLocks noChangeShapeType="1"/>
              </p:cNvSpPr>
              <p:nvPr/>
            </p:nvSpPr>
            <p:spPr bwMode="auto">
              <a:xfrm flipV="1">
                <a:off x="6327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65" name="Line 372"/>
              <p:cNvSpPr>
                <a:spLocks noChangeShapeType="1"/>
              </p:cNvSpPr>
              <p:nvPr/>
            </p:nvSpPr>
            <p:spPr bwMode="auto">
              <a:xfrm flipV="1">
                <a:off x="6375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66" name="Line 373"/>
              <p:cNvSpPr>
                <a:spLocks noChangeShapeType="1"/>
              </p:cNvSpPr>
              <p:nvPr/>
            </p:nvSpPr>
            <p:spPr bwMode="auto">
              <a:xfrm flipV="1">
                <a:off x="6432550" y="5845175"/>
                <a:ext cx="0" cy="157163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67" name="Line 374"/>
              <p:cNvSpPr>
                <a:spLocks noChangeShapeType="1"/>
              </p:cNvSpPr>
              <p:nvPr/>
            </p:nvSpPr>
            <p:spPr bwMode="auto">
              <a:xfrm flipV="1">
                <a:off x="6442075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68" name="Line 375"/>
              <p:cNvSpPr>
                <a:spLocks noChangeShapeType="1"/>
              </p:cNvSpPr>
              <p:nvPr/>
            </p:nvSpPr>
            <p:spPr bwMode="auto">
              <a:xfrm flipV="1">
                <a:off x="6453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69" name="Line 376"/>
              <p:cNvSpPr>
                <a:spLocks noChangeShapeType="1"/>
              </p:cNvSpPr>
              <p:nvPr/>
            </p:nvSpPr>
            <p:spPr bwMode="auto">
              <a:xfrm flipV="1">
                <a:off x="6510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70" name="Line 377"/>
              <p:cNvSpPr>
                <a:spLocks noChangeShapeType="1"/>
              </p:cNvSpPr>
              <p:nvPr/>
            </p:nvSpPr>
            <p:spPr bwMode="auto">
              <a:xfrm flipV="1">
                <a:off x="6546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71" name="Line 378"/>
              <p:cNvSpPr>
                <a:spLocks noChangeShapeType="1"/>
              </p:cNvSpPr>
              <p:nvPr/>
            </p:nvSpPr>
            <p:spPr bwMode="auto">
              <a:xfrm flipV="1">
                <a:off x="6567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72" name="Line 379"/>
              <p:cNvSpPr>
                <a:spLocks noChangeShapeType="1"/>
              </p:cNvSpPr>
              <p:nvPr/>
            </p:nvSpPr>
            <p:spPr bwMode="auto">
              <a:xfrm flipV="1">
                <a:off x="6600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73" name="Line 380"/>
              <p:cNvSpPr>
                <a:spLocks noChangeShapeType="1"/>
              </p:cNvSpPr>
              <p:nvPr/>
            </p:nvSpPr>
            <p:spPr bwMode="auto">
              <a:xfrm flipV="1">
                <a:off x="6634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74" name="Line 381"/>
              <p:cNvSpPr>
                <a:spLocks noChangeShapeType="1"/>
              </p:cNvSpPr>
              <p:nvPr/>
            </p:nvSpPr>
            <p:spPr bwMode="auto">
              <a:xfrm flipV="1">
                <a:off x="6661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75" name="Line 382"/>
              <p:cNvSpPr>
                <a:spLocks noChangeShapeType="1"/>
              </p:cNvSpPr>
              <p:nvPr/>
            </p:nvSpPr>
            <p:spPr bwMode="auto">
              <a:xfrm flipV="1">
                <a:off x="6670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76" name="Line 383"/>
              <p:cNvSpPr>
                <a:spLocks noChangeShapeType="1"/>
              </p:cNvSpPr>
              <p:nvPr/>
            </p:nvSpPr>
            <p:spPr bwMode="auto">
              <a:xfrm flipV="1">
                <a:off x="6681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77" name="Line 384"/>
              <p:cNvSpPr>
                <a:spLocks noChangeShapeType="1"/>
              </p:cNvSpPr>
              <p:nvPr/>
            </p:nvSpPr>
            <p:spPr bwMode="auto">
              <a:xfrm flipV="1">
                <a:off x="6704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78" name="Line 385"/>
              <p:cNvSpPr>
                <a:spLocks noChangeShapeType="1"/>
              </p:cNvSpPr>
              <p:nvPr/>
            </p:nvSpPr>
            <p:spPr bwMode="auto">
              <a:xfrm flipV="1">
                <a:off x="6726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79" name="Line 386"/>
              <p:cNvSpPr>
                <a:spLocks noChangeShapeType="1"/>
              </p:cNvSpPr>
              <p:nvPr/>
            </p:nvSpPr>
            <p:spPr bwMode="auto">
              <a:xfrm flipV="1">
                <a:off x="6794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80" name="Line 387"/>
              <p:cNvSpPr>
                <a:spLocks noChangeShapeType="1"/>
              </p:cNvSpPr>
              <p:nvPr/>
            </p:nvSpPr>
            <p:spPr bwMode="auto">
              <a:xfrm flipV="1">
                <a:off x="6805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81" name="Line 388"/>
              <p:cNvSpPr>
                <a:spLocks noChangeShapeType="1"/>
              </p:cNvSpPr>
              <p:nvPr/>
            </p:nvSpPr>
            <p:spPr bwMode="auto">
              <a:xfrm flipV="1">
                <a:off x="6818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82" name="Line 389"/>
              <p:cNvSpPr>
                <a:spLocks noChangeShapeType="1"/>
              </p:cNvSpPr>
              <p:nvPr/>
            </p:nvSpPr>
            <p:spPr bwMode="auto">
              <a:xfrm flipV="1">
                <a:off x="6829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83" name="Line 390"/>
              <p:cNvSpPr>
                <a:spLocks noChangeShapeType="1"/>
              </p:cNvSpPr>
              <p:nvPr/>
            </p:nvSpPr>
            <p:spPr bwMode="auto">
              <a:xfrm flipV="1">
                <a:off x="6919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84" name="Line 391"/>
              <p:cNvSpPr>
                <a:spLocks noChangeShapeType="1"/>
              </p:cNvSpPr>
              <p:nvPr/>
            </p:nvSpPr>
            <p:spPr bwMode="auto">
              <a:xfrm flipV="1">
                <a:off x="6932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85" name="Line 392"/>
              <p:cNvSpPr>
                <a:spLocks noChangeShapeType="1"/>
              </p:cNvSpPr>
              <p:nvPr/>
            </p:nvSpPr>
            <p:spPr bwMode="auto">
              <a:xfrm flipV="1">
                <a:off x="69897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86" name="Line 393"/>
              <p:cNvSpPr>
                <a:spLocks noChangeShapeType="1"/>
              </p:cNvSpPr>
              <p:nvPr/>
            </p:nvSpPr>
            <p:spPr bwMode="auto">
              <a:xfrm flipV="1">
                <a:off x="70008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87" name="Line 394"/>
              <p:cNvSpPr>
                <a:spLocks noChangeShapeType="1"/>
              </p:cNvSpPr>
              <p:nvPr/>
            </p:nvSpPr>
            <p:spPr bwMode="auto">
              <a:xfrm flipV="1">
                <a:off x="7011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88" name="Line 395"/>
              <p:cNvSpPr>
                <a:spLocks noChangeShapeType="1"/>
              </p:cNvSpPr>
              <p:nvPr/>
            </p:nvSpPr>
            <p:spPr bwMode="auto">
              <a:xfrm flipV="1">
                <a:off x="7034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89" name="Line 396"/>
              <p:cNvSpPr>
                <a:spLocks noChangeShapeType="1"/>
              </p:cNvSpPr>
              <p:nvPr/>
            </p:nvSpPr>
            <p:spPr bwMode="auto">
              <a:xfrm flipV="1">
                <a:off x="70469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90" name="Line 397"/>
              <p:cNvSpPr>
                <a:spLocks noChangeShapeType="1"/>
              </p:cNvSpPr>
              <p:nvPr/>
            </p:nvSpPr>
            <p:spPr bwMode="auto">
              <a:xfrm flipV="1">
                <a:off x="7056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91" name="Line 398"/>
              <p:cNvSpPr>
                <a:spLocks noChangeShapeType="1"/>
              </p:cNvSpPr>
              <p:nvPr/>
            </p:nvSpPr>
            <p:spPr bwMode="auto">
              <a:xfrm flipV="1">
                <a:off x="70675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92" name="Line 399"/>
              <p:cNvSpPr>
                <a:spLocks noChangeShapeType="1"/>
              </p:cNvSpPr>
              <p:nvPr/>
            </p:nvSpPr>
            <p:spPr bwMode="auto">
              <a:xfrm flipV="1">
                <a:off x="7104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93" name="Line 400"/>
              <p:cNvSpPr>
                <a:spLocks noChangeShapeType="1"/>
              </p:cNvSpPr>
              <p:nvPr/>
            </p:nvSpPr>
            <p:spPr bwMode="auto">
              <a:xfrm flipV="1">
                <a:off x="7126288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94" name="Line 401"/>
              <p:cNvSpPr>
                <a:spLocks noChangeShapeType="1"/>
              </p:cNvSpPr>
              <p:nvPr/>
            </p:nvSpPr>
            <p:spPr bwMode="auto">
              <a:xfrm flipV="1">
                <a:off x="71374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95" name="Line 402"/>
              <p:cNvSpPr>
                <a:spLocks noChangeShapeType="1"/>
              </p:cNvSpPr>
              <p:nvPr/>
            </p:nvSpPr>
            <p:spPr bwMode="auto">
              <a:xfrm flipV="1">
                <a:off x="7148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96" name="Line 403"/>
              <p:cNvSpPr>
                <a:spLocks noChangeShapeType="1"/>
              </p:cNvSpPr>
              <p:nvPr/>
            </p:nvSpPr>
            <p:spPr bwMode="auto">
              <a:xfrm flipV="1">
                <a:off x="7218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97" name="Line 404"/>
              <p:cNvSpPr>
                <a:spLocks noChangeShapeType="1"/>
              </p:cNvSpPr>
              <p:nvPr/>
            </p:nvSpPr>
            <p:spPr bwMode="auto">
              <a:xfrm flipV="1">
                <a:off x="72278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98" name="Line 405"/>
              <p:cNvSpPr>
                <a:spLocks noChangeShapeType="1"/>
              </p:cNvSpPr>
              <p:nvPr/>
            </p:nvSpPr>
            <p:spPr bwMode="auto">
              <a:xfrm flipV="1">
                <a:off x="7239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799" name="Line 406"/>
              <p:cNvSpPr>
                <a:spLocks noChangeShapeType="1"/>
              </p:cNvSpPr>
              <p:nvPr/>
            </p:nvSpPr>
            <p:spPr bwMode="auto">
              <a:xfrm flipV="1">
                <a:off x="7250113" y="5775325"/>
                <a:ext cx="0" cy="22701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00" name="Line 407"/>
              <p:cNvSpPr>
                <a:spLocks noChangeShapeType="1"/>
              </p:cNvSpPr>
              <p:nvPr/>
            </p:nvSpPr>
            <p:spPr bwMode="auto">
              <a:xfrm flipV="1">
                <a:off x="7261225" y="5873750"/>
                <a:ext cx="0" cy="1285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01" name="Line 408"/>
              <p:cNvSpPr>
                <a:spLocks noChangeShapeType="1"/>
              </p:cNvSpPr>
              <p:nvPr/>
            </p:nvSpPr>
            <p:spPr bwMode="auto">
              <a:xfrm flipV="1">
                <a:off x="7272338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02" name="Line 409"/>
              <p:cNvSpPr>
                <a:spLocks noChangeShapeType="1"/>
              </p:cNvSpPr>
              <p:nvPr/>
            </p:nvSpPr>
            <p:spPr bwMode="auto">
              <a:xfrm flipV="1">
                <a:off x="72850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03" name="Line 410"/>
              <p:cNvSpPr>
                <a:spLocks noChangeShapeType="1"/>
              </p:cNvSpPr>
              <p:nvPr/>
            </p:nvSpPr>
            <p:spPr bwMode="auto">
              <a:xfrm flipV="1">
                <a:off x="7364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04" name="Line 411"/>
              <p:cNvSpPr>
                <a:spLocks noChangeShapeType="1"/>
              </p:cNvSpPr>
              <p:nvPr/>
            </p:nvSpPr>
            <p:spPr bwMode="auto">
              <a:xfrm flipV="1">
                <a:off x="7375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05" name="Line 412"/>
              <p:cNvSpPr>
                <a:spLocks noChangeShapeType="1"/>
              </p:cNvSpPr>
              <p:nvPr/>
            </p:nvSpPr>
            <p:spPr bwMode="auto">
              <a:xfrm flipV="1">
                <a:off x="7386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06" name="Line 413"/>
              <p:cNvSpPr>
                <a:spLocks noChangeShapeType="1"/>
              </p:cNvSpPr>
              <p:nvPr/>
            </p:nvSpPr>
            <p:spPr bwMode="auto">
              <a:xfrm flipV="1">
                <a:off x="7432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07" name="Line 414"/>
              <p:cNvSpPr>
                <a:spLocks noChangeShapeType="1"/>
              </p:cNvSpPr>
              <p:nvPr/>
            </p:nvSpPr>
            <p:spPr bwMode="auto">
              <a:xfrm flipV="1">
                <a:off x="7683500" y="5951538"/>
                <a:ext cx="0" cy="508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08" name="Line 415"/>
              <p:cNvSpPr>
                <a:spLocks noChangeShapeType="1"/>
              </p:cNvSpPr>
              <p:nvPr/>
            </p:nvSpPr>
            <p:spPr bwMode="auto">
              <a:xfrm flipV="1">
                <a:off x="7694613" y="5981700"/>
                <a:ext cx="0" cy="206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09" name="Line 416"/>
              <p:cNvSpPr>
                <a:spLocks noChangeShapeType="1"/>
              </p:cNvSpPr>
              <p:nvPr/>
            </p:nvSpPr>
            <p:spPr bwMode="auto">
              <a:xfrm flipV="1">
                <a:off x="7762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10" name="Line 417"/>
              <p:cNvSpPr>
                <a:spLocks noChangeShapeType="1"/>
              </p:cNvSpPr>
              <p:nvPr/>
            </p:nvSpPr>
            <p:spPr bwMode="auto">
              <a:xfrm flipV="1">
                <a:off x="7786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11" name="Line 418"/>
              <p:cNvSpPr>
                <a:spLocks noChangeShapeType="1"/>
              </p:cNvSpPr>
              <p:nvPr/>
            </p:nvSpPr>
            <p:spPr bwMode="auto">
              <a:xfrm flipV="1">
                <a:off x="8058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12" name="Line 419"/>
              <p:cNvSpPr>
                <a:spLocks noChangeShapeType="1"/>
              </p:cNvSpPr>
              <p:nvPr/>
            </p:nvSpPr>
            <p:spPr bwMode="auto">
              <a:xfrm flipV="1">
                <a:off x="8172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13" name="Line 420"/>
              <p:cNvSpPr>
                <a:spLocks noChangeShapeType="1"/>
              </p:cNvSpPr>
              <p:nvPr/>
            </p:nvSpPr>
            <p:spPr bwMode="auto">
              <a:xfrm flipV="1">
                <a:off x="8275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14" name="Line 421"/>
              <p:cNvSpPr>
                <a:spLocks noChangeShapeType="1"/>
              </p:cNvSpPr>
              <p:nvPr/>
            </p:nvSpPr>
            <p:spPr bwMode="auto">
              <a:xfrm flipV="1">
                <a:off x="85137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15" name="Line 422"/>
              <p:cNvSpPr>
                <a:spLocks noChangeShapeType="1"/>
              </p:cNvSpPr>
              <p:nvPr/>
            </p:nvSpPr>
            <p:spPr bwMode="auto">
              <a:xfrm>
                <a:off x="5292725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16" name="Line 423"/>
              <p:cNvSpPr>
                <a:spLocks noChangeShapeType="1"/>
              </p:cNvSpPr>
              <p:nvPr/>
            </p:nvSpPr>
            <p:spPr bwMode="auto">
              <a:xfrm>
                <a:off x="3492500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17" name="Line 424"/>
              <p:cNvSpPr>
                <a:spLocks noChangeShapeType="1"/>
              </p:cNvSpPr>
              <p:nvPr/>
            </p:nvSpPr>
            <p:spPr bwMode="auto">
              <a:xfrm>
                <a:off x="1684338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18" name="Line 425"/>
              <p:cNvSpPr>
                <a:spLocks noChangeShapeType="1"/>
              </p:cNvSpPr>
              <p:nvPr/>
            </p:nvSpPr>
            <p:spPr bwMode="auto">
              <a:xfrm>
                <a:off x="1033463" y="6010275"/>
                <a:ext cx="0" cy="2381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19" name="Line 426"/>
              <p:cNvSpPr>
                <a:spLocks noChangeShapeType="1"/>
              </p:cNvSpPr>
              <p:nvPr/>
            </p:nvSpPr>
            <p:spPr bwMode="auto">
              <a:xfrm>
                <a:off x="7100888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20" name="Line 427"/>
              <p:cNvSpPr>
                <a:spLocks noChangeShapeType="1"/>
              </p:cNvSpPr>
              <p:nvPr/>
            </p:nvSpPr>
            <p:spPr bwMode="auto">
              <a:xfrm>
                <a:off x="828675" y="3028950"/>
                <a:ext cx="204787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21" name="Line 428"/>
              <p:cNvSpPr>
                <a:spLocks noChangeShapeType="1"/>
              </p:cNvSpPr>
              <p:nvPr/>
            </p:nvSpPr>
            <p:spPr bwMode="auto">
              <a:xfrm>
                <a:off x="812800" y="6019800"/>
                <a:ext cx="206375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22" name="Line 429"/>
              <p:cNvSpPr>
                <a:spLocks noChangeShapeType="1"/>
              </p:cNvSpPr>
              <p:nvPr/>
            </p:nvSpPr>
            <p:spPr bwMode="auto">
              <a:xfrm>
                <a:off x="1035050" y="5972175"/>
                <a:ext cx="0" cy="1349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23" name="Line 430"/>
              <p:cNvSpPr>
                <a:spLocks noChangeShapeType="1"/>
              </p:cNvSpPr>
              <p:nvPr/>
            </p:nvSpPr>
            <p:spPr bwMode="auto">
              <a:xfrm>
                <a:off x="1022350" y="6019800"/>
                <a:ext cx="8013700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24" name="Line 431"/>
              <p:cNvSpPr>
                <a:spLocks noChangeShapeType="1"/>
              </p:cNvSpPr>
              <p:nvPr/>
            </p:nvSpPr>
            <p:spPr bwMode="auto">
              <a:xfrm flipV="1">
                <a:off x="1035050" y="3033713"/>
                <a:ext cx="0" cy="30067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7825" name="Rectangle 432"/>
              <p:cNvSpPr>
                <a:spLocks noChangeArrowheads="1"/>
              </p:cNvSpPr>
              <p:nvPr/>
            </p:nvSpPr>
            <p:spPr bwMode="auto">
              <a:xfrm rot="-5400000">
                <a:off x="-493403" y="4451615"/>
                <a:ext cx="2247282" cy="339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600" b="0">
                    <a:solidFill>
                      <a:srgbClr val="FFFFFF"/>
                    </a:solidFill>
                    <a:latin typeface="Arial" charset="0"/>
                  </a:rPr>
                  <a:t>% Relative Abundance</a:t>
                </a:r>
              </a:p>
            </p:txBody>
          </p:sp>
          <p:sp>
            <p:nvSpPr>
              <p:cNvPr id="17826" name="Rectangle 433"/>
              <p:cNvSpPr>
                <a:spLocks noChangeArrowheads="1"/>
              </p:cNvSpPr>
              <p:nvPr/>
            </p:nvSpPr>
            <p:spPr bwMode="auto">
              <a:xfrm>
                <a:off x="300038" y="2916238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100</a:t>
                </a:r>
              </a:p>
            </p:txBody>
          </p:sp>
          <p:sp>
            <p:nvSpPr>
              <p:cNvPr id="17827" name="Rectangle 434"/>
              <p:cNvSpPr>
                <a:spLocks noChangeArrowheads="1"/>
              </p:cNvSpPr>
              <p:nvPr/>
            </p:nvSpPr>
            <p:spPr bwMode="auto">
              <a:xfrm>
                <a:off x="490538" y="5888038"/>
                <a:ext cx="31273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17828" name="Rectangle 435"/>
              <p:cNvSpPr>
                <a:spLocks noChangeArrowheads="1"/>
              </p:cNvSpPr>
              <p:nvPr/>
            </p:nvSpPr>
            <p:spPr bwMode="auto">
              <a:xfrm>
                <a:off x="1335088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250</a:t>
                </a:r>
              </a:p>
            </p:txBody>
          </p:sp>
          <p:sp>
            <p:nvSpPr>
              <p:cNvPr id="17829" name="Rectangle 436"/>
              <p:cNvSpPr>
                <a:spLocks noChangeArrowheads="1"/>
              </p:cNvSpPr>
              <p:nvPr/>
            </p:nvSpPr>
            <p:spPr bwMode="auto">
              <a:xfrm>
                <a:off x="3143250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500</a:t>
                </a:r>
              </a:p>
            </p:txBody>
          </p:sp>
          <p:sp>
            <p:nvSpPr>
              <p:cNvPr id="17830" name="Rectangle 437"/>
              <p:cNvSpPr>
                <a:spLocks noChangeArrowheads="1"/>
              </p:cNvSpPr>
              <p:nvPr/>
            </p:nvSpPr>
            <p:spPr bwMode="auto">
              <a:xfrm>
                <a:off x="4941888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750</a:t>
                </a:r>
              </a:p>
            </p:txBody>
          </p:sp>
          <p:sp>
            <p:nvSpPr>
              <p:cNvPr id="17831" name="Rectangle 438"/>
              <p:cNvSpPr>
                <a:spLocks noChangeArrowheads="1"/>
              </p:cNvSpPr>
              <p:nvPr/>
            </p:nvSpPr>
            <p:spPr bwMode="auto">
              <a:xfrm>
                <a:off x="6662738" y="6108700"/>
                <a:ext cx="692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1000</a:t>
                </a:r>
              </a:p>
            </p:txBody>
          </p:sp>
          <p:sp>
            <p:nvSpPr>
              <p:cNvPr id="17832" name="Rectangle 450"/>
              <p:cNvSpPr>
                <a:spLocks noChangeArrowheads="1"/>
              </p:cNvSpPr>
              <p:nvPr/>
            </p:nvSpPr>
            <p:spPr bwMode="auto">
              <a:xfrm>
                <a:off x="3568700" y="4081463"/>
                <a:ext cx="112553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[M+2H]</a:t>
                </a:r>
                <a:r>
                  <a:rPr lang="en-US" sz="1800" b="0" baseline="30000">
                    <a:solidFill>
                      <a:srgbClr val="FFFFFF"/>
                    </a:solidFill>
                    <a:latin typeface="Arial" charset="0"/>
                  </a:rPr>
                  <a:t>2+</a:t>
                </a:r>
              </a:p>
            </p:txBody>
          </p:sp>
        </p:grpSp>
        <p:sp>
          <p:nvSpPr>
            <p:cNvPr id="17417" name="Rectangle 443"/>
            <p:cNvSpPr>
              <a:spLocks noChangeArrowheads="1"/>
            </p:cNvSpPr>
            <p:nvPr/>
          </p:nvSpPr>
          <p:spPr bwMode="auto">
            <a:xfrm>
              <a:off x="5105400" y="26543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762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7418" name="Rectangle 439"/>
            <p:cNvSpPr>
              <a:spLocks noChangeArrowheads="1"/>
            </p:cNvSpPr>
            <p:nvPr/>
          </p:nvSpPr>
          <p:spPr bwMode="auto">
            <a:xfrm>
              <a:off x="1368425" y="5202238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260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7419" name="Rectangle 440"/>
            <p:cNvSpPr>
              <a:spLocks noChangeArrowheads="1"/>
            </p:cNvSpPr>
            <p:nvPr/>
          </p:nvSpPr>
          <p:spPr bwMode="auto">
            <a:xfrm>
              <a:off x="2235200" y="52324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389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7420" name="Rectangle 441"/>
            <p:cNvSpPr>
              <a:spLocks noChangeArrowheads="1"/>
            </p:cNvSpPr>
            <p:nvPr/>
          </p:nvSpPr>
          <p:spPr bwMode="auto">
            <a:xfrm>
              <a:off x="3086100" y="53340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504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7421" name="Rectangle 442"/>
            <p:cNvSpPr>
              <a:spLocks noChangeArrowheads="1"/>
            </p:cNvSpPr>
            <p:nvPr/>
          </p:nvSpPr>
          <p:spPr bwMode="auto">
            <a:xfrm>
              <a:off x="4165600" y="4714875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633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7422" name="Rectangle 444"/>
            <p:cNvSpPr>
              <a:spLocks noChangeArrowheads="1"/>
            </p:cNvSpPr>
            <p:nvPr/>
          </p:nvSpPr>
          <p:spPr bwMode="auto">
            <a:xfrm>
              <a:off x="5930900" y="3616325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875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7423" name="Rectangle 445"/>
            <p:cNvSpPr>
              <a:spLocks noChangeArrowheads="1"/>
            </p:cNvSpPr>
            <p:nvPr/>
          </p:nvSpPr>
          <p:spPr bwMode="auto">
            <a:xfrm>
              <a:off x="1676400" y="4875213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292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7424" name="Rectangle 446"/>
            <p:cNvSpPr>
              <a:spLocks noChangeArrowheads="1"/>
            </p:cNvSpPr>
            <p:nvPr/>
          </p:nvSpPr>
          <p:spPr bwMode="auto">
            <a:xfrm>
              <a:off x="2517775" y="5029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405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7425" name="Rectangle 447"/>
            <p:cNvSpPr>
              <a:spLocks noChangeArrowheads="1"/>
            </p:cNvSpPr>
            <p:nvPr/>
          </p:nvSpPr>
          <p:spPr bwMode="auto">
            <a:xfrm>
              <a:off x="3467100" y="5156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534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7426" name="Rectangle 448"/>
            <p:cNvSpPr>
              <a:spLocks noChangeArrowheads="1"/>
            </p:cNvSpPr>
            <p:nvPr/>
          </p:nvSpPr>
          <p:spPr bwMode="auto">
            <a:xfrm>
              <a:off x="6210300" y="54610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907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7427" name="Rectangle 449"/>
            <p:cNvSpPr>
              <a:spLocks noChangeArrowheads="1"/>
            </p:cNvSpPr>
            <p:nvPr/>
          </p:nvSpPr>
          <p:spPr bwMode="auto">
            <a:xfrm>
              <a:off x="6654800" y="54610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1020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7428" name="Rectangle 451"/>
            <p:cNvSpPr>
              <a:spLocks noChangeArrowheads="1"/>
            </p:cNvSpPr>
            <p:nvPr/>
          </p:nvSpPr>
          <p:spPr bwMode="auto">
            <a:xfrm>
              <a:off x="4419600" y="5481638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663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7429" name="Rectangle 452"/>
            <p:cNvSpPr>
              <a:spLocks noChangeArrowheads="1"/>
            </p:cNvSpPr>
            <p:nvPr/>
          </p:nvSpPr>
          <p:spPr bwMode="auto">
            <a:xfrm>
              <a:off x="5357813" y="5537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778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7430" name="Rectangle 453"/>
            <p:cNvSpPr>
              <a:spLocks noChangeArrowheads="1"/>
            </p:cNvSpPr>
            <p:nvPr/>
          </p:nvSpPr>
          <p:spPr bwMode="auto">
            <a:xfrm>
              <a:off x="7567613" y="55372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1080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7431" name="Rectangle 454"/>
            <p:cNvSpPr>
              <a:spLocks noChangeArrowheads="1"/>
            </p:cNvSpPr>
            <p:nvPr/>
          </p:nvSpPr>
          <p:spPr bwMode="auto">
            <a:xfrm>
              <a:off x="6934200" y="51816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1022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17414" name="Oval 1296"/>
          <p:cNvSpPr>
            <a:spLocks noChangeArrowheads="1"/>
          </p:cNvSpPr>
          <p:nvPr/>
        </p:nvSpPr>
        <p:spPr bwMode="auto">
          <a:xfrm>
            <a:off x="5943600" y="3505200"/>
            <a:ext cx="533400" cy="533400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415" name="Oval 1297"/>
          <p:cNvSpPr>
            <a:spLocks noChangeArrowheads="1"/>
          </p:cNvSpPr>
          <p:nvPr/>
        </p:nvSpPr>
        <p:spPr bwMode="auto">
          <a:xfrm>
            <a:off x="1676400" y="4800600"/>
            <a:ext cx="533400" cy="533400"/>
          </a:xfrm>
          <a:prstGeom prst="ellipse">
            <a:avLst/>
          </a:prstGeom>
          <a:noFill/>
          <a:ln w="25400" algn="ctr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812" name="Picture 4" descr="spectra2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155575"/>
            <a:ext cx="8605837" cy="6626225"/>
          </a:xfrm>
          <a:prstGeom prst="rect">
            <a:avLst/>
          </a:prstGeom>
          <a:noFill/>
        </p:spPr>
      </p:pic>
      <p:sp>
        <p:nvSpPr>
          <p:cNvPr id="631814" name="Oval 6"/>
          <p:cNvSpPr>
            <a:spLocks noChangeArrowheads="1"/>
          </p:cNvSpPr>
          <p:nvPr/>
        </p:nvSpPr>
        <p:spPr bwMode="auto">
          <a:xfrm>
            <a:off x="6477000" y="5715000"/>
            <a:ext cx="685800" cy="457200"/>
          </a:xfrm>
          <a:prstGeom prst="ellipse">
            <a:avLst/>
          </a:prstGeom>
          <a:noFill/>
          <a:ln w="19050" algn="ctr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1815" name="Text Box 7"/>
          <p:cNvSpPr txBox="1">
            <a:spLocks noChangeArrowheads="1"/>
          </p:cNvSpPr>
          <p:nvPr/>
        </p:nvSpPr>
        <p:spPr bwMode="auto">
          <a:xfrm>
            <a:off x="6591300" y="5181600"/>
            <a:ext cx="11811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c</a:t>
            </a:r>
            <a:r>
              <a:rPr lang="en-US" baseline="-25000">
                <a:solidFill>
                  <a:schemeClr val="bg2"/>
                </a:solidFill>
              </a:rPr>
              <a:t>biggest</a:t>
            </a:r>
          </a:p>
        </p:txBody>
      </p:sp>
      <p:sp>
        <p:nvSpPr>
          <p:cNvPr id="631817" name="Line 9"/>
          <p:cNvSpPr>
            <a:spLocks noChangeShapeType="1"/>
          </p:cNvSpPr>
          <p:nvPr/>
        </p:nvSpPr>
        <p:spPr bwMode="auto">
          <a:xfrm>
            <a:off x="10668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1818" name="Line 10"/>
          <p:cNvSpPr>
            <a:spLocks noChangeShapeType="1"/>
          </p:cNvSpPr>
          <p:nvPr/>
        </p:nvSpPr>
        <p:spPr bwMode="auto">
          <a:xfrm>
            <a:off x="16764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1819" name="Line 11"/>
          <p:cNvSpPr>
            <a:spLocks noChangeShapeType="1"/>
          </p:cNvSpPr>
          <p:nvPr/>
        </p:nvSpPr>
        <p:spPr bwMode="auto">
          <a:xfrm>
            <a:off x="22860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1820" name="Line 12"/>
          <p:cNvSpPr>
            <a:spLocks noChangeShapeType="1"/>
          </p:cNvSpPr>
          <p:nvPr/>
        </p:nvSpPr>
        <p:spPr bwMode="auto">
          <a:xfrm>
            <a:off x="29718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1821" name="Line 13"/>
          <p:cNvSpPr>
            <a:spLocks noChangeShapeType="1"/>
          </p:cNvSpPr>
          <p:nvPr/>
        </p:nvSpPr>
        <p:spPr bwMode="auto">
          <a:xfrm>
            <a:off x="36576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1822" name="Line 14"/>
          <p:cNvSpPr>
            <a:spLocks noChangeShapeType="1"/>
          </p:cNvSpPr>
          <p:nvPr/>
        </p:nvSpPr>
        <p:spPr bwMode="auto">
          <a:xfrm>
            <a:off x="43434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1823" name="Line 15"/>
          <p:cNvSpPr>
            <a:spLocks noChangeShapeType="1"/>
          </p:cNvSpPr>
          <p:nvPr/>
        </p:nvSpPr>
        <p:spPr bwMode="auto">
          <a:xfrm>
            <a:off x="51054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1824" name="Line 16"/>
          <p:cNvSpPr>
            <a:spLocks noChangeShapeType="1"/>
          </p:cNvSpPr>
          <p:nvPr/>
        </p:nvSpPr>
        <p:spPr bwMode="auto">
          <a:xfrm>
            <a:off x="57912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1825" name="Line 17"/>
          <p:cNvSpPr>
            <a:spLocks noChangeShapeType="1"/>
          </p:cNvSpPr>
          <p:nvPr/>
        </p:nvSpPr>
        <p:spPr bwMode="auto">
          <a:xfrm>
            <a:off x="64770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1826" name="Text Box 18"/>
          <p:cNvSpPr txBox="1">
            <a:spLocks noChangeArrowheads="1"/>
          </p:cNvSpPr>
          <p:nvPr/>
        </p:nvSpPr>
        <p:spPr bwMode="auto">
          <a:xfrm>
            <a:off x="1685925" y="3848100"/>
            <a:ext cx="304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P</a:t>
            </a:r>
          </a:p>
        </p:txBody>
      </p:sp>
      <p:sp>
        <p:nvSpPr>
          <p:cNvPr id="631827" name="Text Box 19"/>
          <p:cNvSpPr txBox="1">
            <a:spLocks noChangeArrowheads="1"/>
          </p:cNvSpPr>
          <p:nvPr/>
        </p:nvSpPr>
        <p:spPr bwMode="auto">
          <a:xfrm>
            <a:off x="6248400" y="38481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I/L</a:t>
            </a:r>
          </a:p>
        </p:txBody>
      </p:sp>
      <p:sp>
        <p:nvSpPr>
          <p:cNvPr id="631828" name="Text Box 20"/>
          <p:cNvSpPr txBox="1">
            <a:spLocks noChangeArrowheads="1"/>
          </p:cNvSpPr>
          <p:nvPr/>
        </p:nvSpPr>
        <p:spPr bwMode="auto">
          <a:xfrm>
            <a:off x="6286500" y="3505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1166</a:t>
            </a:r>
          </a:p>
        </p:txBody>
      </p:sp>
      <p:sp>
        <p:nvSpPr>
          <p:cNvPr id="631829" name="Text Box 21"/>
          <p:cNvSpPr txBox="1">
            <a:spLocks noChangeArrowheads="1"/>
          </p:cNvSpPr>
          <p:nvPr/>
        </p:nvSpPr>
        <p:spPr bwMode="auto">
          <a:xfrm>
            <a:off x="838200" y="4267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1166</a:t>
            </a:r>
          </a:p>
        </p:txBody>
      </p:sp>
      <p:sp>
        <p:nvSpPr>
          <p:cNvPr id="631830" name="Text Box 22"/>
          <p:cNvSpPr txBox="1">
            <a:spLocks noChangeArrowheads="1"/>
          </p:cNvSpPr>
          <p:nvPr/>
        </p:nvSpPr>
        <p:spPr bwMode="auto">
          <a:xfrm>
            <a:off x="5638800" y="3505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1052</a:t>
            </a:r>
          </a:p>
        </p:txBody>
      </p:sp>
      <p:sp>
        <p:nvSpPr>
          <p:cNvPr id="631831" name="Text Box 23"/>
          <p:cNvSpPr txBox="1">
            <a:spLocks noChangeArrowheads="1"/>
          </p:cNvSpPr>
          <p:nvPr/>
        </p:nvSpPr>
        <p:spPr bwMode="auto">
          <a:xfrm>
            <a:off x="6248400" y="4267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130</a:t>
            </a:r>
          </a:p>
        </p:txBody>
      </p:sp>
      <p:sp>
        <p:nvSpPr>
          <p:cNvPr id="631846" name="Text Box 38"/>
          <p:cNvSpPr txBox="1">
            <a:spLocks noChangeArrowheads="1"/>
          </p:cNvSpPr>
          <p:nvPr/>
        </p:nvSpPr>
        <p:spPr bwMode="auto">
          <a:xfrm>
            <a:off x="762000" y="1143000"/>
            <a:ext cx="3352800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No suitable z</a:t>
            </a:r>
            <a:r>
              <a:rPr lang="en-US" baseline="-25000">
                <a:solidFill>
                  <a:schemeClr val="bg2"/>
                </a:solidFill>
              </a:rPr>
              <a:t>biggest</a:t>
            </a:r>
            <a:r>
              <a:rPr lang="en-US">
                <a:solidFill>
                  <a:schemeClr val="bg2"/>
                </a:solidFill>
              </a:rPr>
              <a:t> ion! Remember 2</a:t>
            </a:r>
            <a:r>
              <a:rPr lang="en-US" baseline="30000">
                <a:solidFill>
                  <a:schemeClr val="bg2"/>
                </a:solidFill>
              </a:rPr>
              <a:t>nd</a:t>
            </a:r>
            <a:r>
              <a:rPr lang="en-US">
                <a:solidFill>
                  <a:schemeClr val="bg2"/>
                </a:solidFill>
              </a:rPr>
              <a:t> position is a proline?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6" name="Picture 4" descr="spectra2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155575"/>
            <a:ext cx="8605837" cy="6626225"/>
          </a:xfrm>
          <a:prstGeom prst="rect">
            <a:avLst/>
          </a:prstGeom>
          <a:noFill/>
        </p:spPr>
      </p:pic>
      <p:sp>
        <p:nvSpPr>
          <p:cNvPr id="632837" name="Line 5"/>
          <p:cNvSpPr>
            <a:spLocks noChangeShapeType="1"/>
          </p:cNvSpPr>
          <p:nvPr/>
        </p:nvSpPr>
        <p:spPr bwMode="auto">
          <a:xfrm>
            <a:off x="10668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2838" name="Line 6"/>
          <p:cNvSpPr>
            <a:spLocks noChangeShapeType="1"/>
          </p:cNvSpPr>
          <p:nvPr/>
        </p:nvSpPr>
        <p:spPr bwMode="auto">
          <a:xfrm>
            <a:off x="16764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2839" name="Line 7"/>
          <p:cNvSpPr>
            <a:spLocks noChangeShapeType="1"/>
          </p:cNvSpPr>
          <p:nvPr/>
        </p:nvSpPr>
        <p:spPr bwMode="auto">
          <a:xfrm>
            <a:off x="22860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2840" name="Line 8"/>
          <p:cNvSpPr>
            <a:spLocks noChangeShapeType="1"/>
          </p:cNvSpPr>
          <p:nvPr/>
        </p:nvSpPr>
        <p:spPr bwMode="auto">
          <a:xfrm>
            <a:off x="29718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2841" name="Line 9"/>
          <p:cNvSpPr>
            <a:spLocks noChangeShapeType="1"/>
          </p:cNvSpPr>
          <p:nvPr/>
        </p:nvSpPr>
        <p:spPr bwMode="auto">
          <a:xfrm>
            <a:off x="36576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2842" name="Line 10"/>
          <p:cNvSpPr>
            <a:spLocks noChangeShapeType="1"/>
          </p:cNvSpPr>
          <p:nvPr/>
        </p:nvSpPr>
        <p:spPr bwMode="auto">
          <a:xfrm>
            <a:off x="43434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2843" name="Line 11"/>
          <p:cNvSpPr>
            <a:spLocks noChangeShapeType="1"/>
          </p:cNvSpPr>
          <p:nvPr/>
        </p:nvSpPr>
        <p:spPr bwMode="auto">
          <a:xfrm>
            <a:off x="51054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2844" name="Line 12"/>
          <p:cNvSpPr>
            <a:spLocks noChangeShapeType="1"/>
          </p:cNvSpPr>
          <p:nvPr/>
        </p:nvSpPr>
        <p:spPr bwMode="auto">
          <a:xfrm>
            <a:off x="57912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2845" name="Line 13"/>
          <p:cNvSpPr>
            <a:spLocks noChangeShapeType="1"/>
          </p:cNvSpPr>
          <p:nvPr/>
        </p:nvSpPr>
        <p:spPr bwMode="auto">
          <a:xfrm>
            <a:off x="64770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2846" name="Text Box 14"/>
          <p:cNvSpPr txBox="1">
            <a:spLocks noChangeArrowheads="1"/>
          </p:cNvSpPr>
          <p:nvPr/>
        </p:nvSpPr>
        <p:spPr bwMode="auto">
          <a:xfrm>
            <a:off x="1685925" y="3848100"/>
            <a:ext cx="304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P</a:t>
            </a:r>
          </a:p>
        </p:txBody>
      </p:sp>
      <p:sp>
        <p:nvSpPr>
          <p:cNvPr id="632847" name="Text Box 15"/>
          <p:cNvSpPr txBox="1">
            <a:spLocks noChangeArrowheads="1"/>
          </p:cNvSpPr>
          <p:nvPr/>
        </p:nvSpPr>
        <p:spPr bwMode="auto">
          <a:xfrm>
            <a:off x="6248400" y="38481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I/L</a:t>
            </a:r>
          </a:p>
        </p:txBody>
      </p:sp>
      <p:sp>
        <p:nvSpPr>
          <p:cNvPr id="632848" name="Text Box 16"/>
          <p:cNvSpPr txBox="1">
            <a:spLocks noChangeArrowheads="1"/>
          </p:cNvSpPr>
          <p:nvPr/>
        </p:nvSpPr>
        <p:spPr bwMode="auto">
          <a:xfrm>
            <a:off x="6286500" y="3505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1166</a:t>
            </a:r>
          </a:p>
        </p:txBody>
      </p:sp>
      <p:sp>
        <p:nvSpPr>
          <p:cNvPr id="632849" name="Text Box 17"/>
          <p:cNvSpPr txBox="1">
            <a:spLocks noChangeArrowheads="1"/>
          </p:cNvSpPr>
          <p:nvPr/>
        </p:nvSpPr>
        <p:spPr bwMode="auto">
          <a:xfrm>
            <a:off x="838200" y="4267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1166</a:t>
            </a:r>
          </a:p>
        </p:txBody>
      </p:sp>
      <p:sp>
        <p:nvSpPr>
          <p:cNvPr id="632850" name="Text Box 18"/>
          <p:cNvSpPr txBox="1">
            <a:spLocks noChangeArrowheads="1"/>
          </p:cNvSpPr>
          <p:nvPr/>
        </p:nvSpPr>
        <p:spPr bwMode="auto">
          <a:xfrm>
            <a:off x="5638800" y="3505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1052</a:t>
            </a:r>
          </a:p>
        </p:txBody>
      </p:sp>
      <p:sp>
        <p:nvSpPr>
          <p:cNvPr id="632851" name="Text Box 19"/>
          <p:cNvSpPr txBox="1">
            <a:spLocks noChangeArrowheads="1"/>
          </p:cNvSpPr>
          <p:nvPr/>
        </p:nvSpPr>
        <p:spPr bwMode="auto">
          <a:xfrm>
            <a:off x="6248400" y="4267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130</a:t>
            </a:r>
          </a:p>
        </p:txBody>
      </p:sp>
      <p:sp>
        <p:nvSpPr>
          <p:cNvPr id="632852" name="Text Box 20"/>
          <p:cNvSpPr txBox="1">
            <a:spLocks noChangeArrowheads="1"/>
          </p:cNvSpPr>
          <p:nvPr/>
        </p:nvSpPr>
        <p:spPr bwMode="auto">
          <a:xfrm>
            <a:off x="714375" y="990600"/>
            <a:ext cx="3841750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CC0000"/>
                </a:solidFill>
              </a:rPr>
              <a:t>Now find the first c ion (c</a:t>
            </a:r>
            <a:r>
              <a:rPr lang="en-US" baseline="-25000">
                <a:solidFill>
                  <a:srgbClr val="CC0000"/>
                </a:solidFill>
              </a:rPr>
              <a:t>1</a:t>
            </a:r>
            <a:r>
              <a:rPr lang="en-US">
                <a:solidFill>
                  <a:srgbClr val="CC0000"/>
                </a:solidFill>
              </a:rPr>
              <a:t>), </a:t>
            </a:r>
            <a:br>
              <a:rPr lang="en-US">
                <a:solidFill>
                  <a:srgbClr val="CC0000"/>
                </a:solidFill>
              </a:rPr>
            </a:br>
            <a:r>
              <a:rPr lang="en-US">
                <a:solidFill>
                  <a:srgbClr val="CC0000"/>
                </a:solidFill>
              </a:rPr>
              <a:t>look for c and z pairs, </a:t>
            </a:r>
            <a:br>
              <a:rPr lang="en-US">
                <a:solidFill>
                  <a:srgbClr val="CC0000"/>
                </a:solidFill>
              </a:rPr>
            </a:br>
            <a:r>
              <a:rPr lang="en-US">
                <a:solidFill>
                  <a:srgbClr val="CC0000"/>
                </a:solidFill>
              </a:rPr>
              <a:t>and sequence ladders</a:t>
            </a:r>
          </a:p>
        </p:txBody>
      </p:sp>
      <p:sp>
        <p:nvSpPr>
          <p:cNvPr id="632853" name="Text Box 21"/>
          <p:cNvSpPr txBox="1">
            <a:spLocks noChangeArrowheads="1"/>
          </p:cNvSpPr>
          <p:nvPr/>
        </p:nvSpPr>
        <p:spPr bwMode="auto">
          <a:xfrm>
            <a:off x="5105400" y="914400"/>
            <a:ext cx="3810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Let’s find c and z pairs!</a:t>
            </a:r>
          </a:p>
        </p:txBody>
      </p:sp>
      <p:sp>
        <p:nvSpPr>
          <p:cNvPr id="632854" name="Text Box 22"/>
          <p:cNvSpPr txBox="1">
            <a:spLocks noChangeArrowheads="1"/>
          </p:cNvSpPr>
          <p:nvPr/>
        </p:nvSpPr>
        <p:spPr bwMode="auto">
          <a:xfrm>
            <a:off x="5257800" y="1295400"/>
            <a:ext cx="3810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z + c = [M + H]</a:t>
            </a:r>
            <a:r>
              <a:rPr lang="en-US" baseline="30000">
                <a:solidFill>
                  <a:srgbClr val="CC0000"/>
                </a:solidFill>
              </a:rPr>
              <a:t>+1</a:t>
            </a:r>
            <a:r>
              <a:rPr lang="en-US">
                <a:solidFill>
                  <a:srgbClr val="CC0000"/>
                </a:solidFill>
              </a:rPr>
              <a:t> +2</a:t>
            </a:r>
          </a:p>
        </p:txBody>
      </p:sp>
      <p:sp>
        <p:nvSpPr>
          <p:cNvPr id="632855" name="Text Box 23"/>
          <p:cNvSpPr txBox="1">
            <a:spLocks noChangeArrowheads="1"/>
          </p:cNvSpPr>
          <p:nvPr/>
        </p:nvSpPr>
        <p:spPr bwMode="auto">
          <a:xfrm>
            <a:off x="5124450" y="1828800"/>
            <a:ext cx="3810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[M + H]</a:t>
            </a:r>
            <a:r>
              <a:rPr lang="en-US" baseline="30000">
                <a:solidFill>
                  <a:srgbClr val="CC0000"/>
                </a:solidFill>
              </a:rPr>
              <a:t>+1</a:t>
            </a:r>
            <a:r>
              <a:rPr lang="en-US">
                <a:solidFill>
                  <a:srgbClr val="CC0000"/>
                </a:solidFill>
              </a:rPr>
              <a:t> – c + 2 = 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860" name="Picture 4" descr="spectra2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155575"/>
            <a:ext cx="8605837" cy="6626225"/>
          </a:xfrm>
          <a:prstGeom prst="rect">
            <a:avLst/>
          </a:prstGeom>
          <a:noFill/>
        </p:spPr>
      </p:pic>
      <p:sp>
        <p:nvSpPr>
          <p:cNvPr id="633872" name="Line 16"/>
          <p:cNvSpPr>
            <a:spLocks noChangeShapeType="1"/>
          </p:cNvSpPr>
          <p:nvPr/>
        </p:nvSpPr>
        <p:spPr bwMode="auto">
          <a:xfrm>
            <a:off x="10668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3873" name="Line 17"/>
          <p:cNvSpPr>
            <a:spLocks noChangeShapeType="1"/>
          </p:cNvSpPr>
          <p:nvPr/>
        </p:nvSpPr>
        <p:spPr bwMode="auto">
          <a:xfrm>
            <a:off x="16764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3874" name="Line 18"/>
          <p:cNvSpPr>
            <a:spLocks noChangeShapeType="1"/>
          </p:cNvSpPr>
          <p:nvPr/>
        </p:nvSpPr>
        <p:spPr bwMode="auto">
          <a:xfrm>
            <a:off x="22860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3875" name="Line 19"/>
          <p:cNvSpPr>
            <a:spLocks noChangeShapeType="1"/>
          </p:cNvSpPr>
          <p:nvPr/>
        </p:nvSpPr>
        <p:spPr bwMode="auto">
          <a:xfrm>
            <a:off x="29718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3876" name="Line 20"/>
          <p:cNvSpPr>
            <a:spLocks noChangeShapeType="1"/>
          </p:cNvSpPr>
          <p:nvPr/>
        </p:nvSpPr>
        <p:spPr bwMode="auto">
          <a:xfrm>
            <a:off x="36576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3877" name="Line 21"/>
          <p:cNvSpPr>
            <a:spLocks noChangeShapeType="1"/>
          </p:cNvSpPr>
          <p:nvPr/>
        </p:nvSpPr>
        <p:spPr bwMode="auto">
          <a:xfrm>
            <a:off x="43434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3878" name="Line 22"/>
          <p:cNvSpPr>
            <a:spLocks noChangeShapeType="1"/>
          </p:cNvSpPr>
          <p:nvPr/>
        </p:nvSpPr>
        <p:spPr bwMode="auto">
          <a:xfrm>
            <a:off x="51054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3879" name="Line 23"/>
          <p:cNvSpPr>
            <a:spLocks noChangeShapeType="1"/>
          </p:cNvSpPr>
          <p:nvPr/>
        </p:nvSpPr>
        <p:spPr bwMode="auto">
          <a:xfrm>
            <a:off x="57912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3880" name="Line 24"/>
          <p:cNvSpPr>
            <a:spLocks noChangeShapeType="1"/>
          </p:cNvSpPr>
          <p:nvPr/>
        </p:nvSpPr>
        <p:spPr bwMode="auto">
          <a:xfrm>
            <a:off x="71247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3881" name="Text Box 25"/>
          <p:cNvSpPr txBox="1">
            <a:spLocks noChangeArrowheads="1"/>
          </p:cNvSpPr>
          <p:nvPr/>
        </p:nvSpPr>
        <p:spPr bwMode="auto">
          <a:xfrm>
            <a:off x="1685925" y="3848100"/>
            <a:ext cx="304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P</a:t>
            </a:r>
          </a:p>
        </p:txBody>
      </p:sp>
      <p:sp>
        <p:nvSpPr>
          <p:cNvPr id="633882" name="Text Box 26"/>
          <p:cNvSpPr txBox="1">
            <a:spLocks noChangeArrowheads="1"/>
          </p:cNvSpPr>
          <p:nvPr/>
        </p:nvSpPr>
        <p:spPr bwMode="auto">
          <a:xfrm>
            <a:off x="6896100" y="38481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I/L</a:t>
            </a:r>
          </a:p>
        </p:txBody>
      </p:sp>
      <p:sp>
        <p:nvSpPr>
          <p:cNvPr id="633883" name="Text Box 27"/>
          <p:cNvSpPr txBox="1">
            <a:spLocks noChangeArrowheads="1"/>
          </p:cNvSpPr>
          <p:nvPr/>
        </p:nvSpPr>
        <p:spPr bwMode="auto">
          <a:xfrm>
            <a:off x="6886575" y="3505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1166</a:t>
            </a:r>
          </a:p>
        </p:txBody>
      </p:sp>
      <p:sp>
        <p:nvSpPr>
          <p:cNvPr id="633884" name="Text Box 28"/>
          <p:cNvSpPr txBox="1">
            <a:spLocks noChangeArrowheads="1"/>
          </p:cNvSpPr>
          <p:nvPr/>
        </p:nvSpPr>
        <p:spPr bwMode="auto">
          <a:xfrm>
            <a:off x="838200" y="4267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1166</a:t>
            </a:r>
          </a:p>
        </p:txBody>
      </p:sp>
      <p:sp>
        <p:nvSpPr>
          <p:cNvPr id="633885" name="Text Box 29"/>
          <p:cNvSpPr txBox="1">
            <a:spLocks noChangeArrowheads="1"/>
          </p:cNvSpPr>
          <p:nvPr/>
        </p:nvSpPr>
        <p:spPr bwMode="auto">
          <a:xfrm>
            <a:off x="5562600" y="3505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965</a:t>
            </a:r>
          </a:p>
        </p:txBody>
      </p:sp>
      <p:sp>
        <p:nvSpPr>
          <p:cNvPr id="633886" name="Text Box 30"/>
          <p:cNvSpPr txBox="1">
            <a:spLocks noChangeArrowheads="1"/>
          </p:cNvSpPr>
          <p:nvPr/>
        </p:nvSpPr>
        <p:spPr bwMode="auto">
          <a:xfrm>
            <a:off x="6896100" y="4267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116</a:t>
            </a:r>
          </a:p>
        </p:txBody>
      </p:sp>
      <p:sp>
        <p:nvSpPr>
          <p:cNvPr id="633887" name="Text Box 31"/>
          <p:cNvSpPr txBox="1">
            <a:spLocks noChangeArrowheads="1"/>
          </p:cNvSpPr>
          <p:nvPr/>
        </p:nvSpPr>
        <p:spPr bwMode="auto">
          <a:xfrm>
            <a:off x="838200" y="3505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174</a:t>
            </a:r>
          </a:p>
        </p:txBody>
      </p:sp>
      <p:sp>
        <p:nvSpPr>
          <p:cNvPr id="633888" name="Text Box 32"/>
          <p:cNvSpPr txBox="1">
            <a:spLocks noChangeArrowheads="1"/>
          </p:cNvSpPr>
          <p:nvPr/>
        </p:nvSpPr>
        <p:spPr bwMode="auto">
          <a:xfrm>
            <a:off x="1485900" y="3505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271</a:t>
            </a:r>
          </a:p>
        </p:txBody>
      </p:sp>
      <p:sp>
        <p:nvSpPr>
          <p:cNvPr id="633889" name="Text Box 33"/>
          <p:cNvSpPr txBox="1">
            <a:spLocks noChangeArrowheads="1"/>
          </p:cNvSpPr>
          <p:nvPr/>
        </p:nvSpPr>
        <p:spPr bwMode="auto">
          <a:xfrm>
            <a:off x="2085975" y="3505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358</a:t>
            </a:r>
          </a:p>
        </p:txBody>
      </p:sp>
      <p:sp>
        <p:nvSpPr>
          <p:cNvPr id="633890" name="Text Box 34"/>
          <p:cNvSpPr txBox="1">
            <a:spLocks noChangeArrowheads="1"/>
          </p:cNvSpPr>
          <p:nvPr/>
        </p:nvSpPr>
        <p:spPr bwMode="auto">
          <a:xfrm>
            <a:off x="2714625" y="3505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445</a:t>
            </a:r>
          </a:p>
        </p:txBody>
      </p:sp>
      <p:sp>
        <p:nvSpPr>
          <p:cNvPr id="633891" name="Text Box 35"/>
          <p:cNvSpPr txBox="1">
            <a:spLocks noChangeArrowheads="1"/>
          </p:cNvSpPr>
          <p:nvPr/>
        </p:nvSpPr>
        <p:spPr bwMode="auto">
          <a:xfrm>
            <a:off x="3352800" y="3505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573</a:t>
            </a:r>
          </a:p>
        </p:txBody>
      </p:sp>
      <p:sp>
        <p:nvSpPr>
          <p:cNvPr id="633892" name="Text Box 36"/>
          <p:cNvSpPr txBox="1">
            <a:spLocks noChangeArrowheads="1"/>
          </p:cNvSpPr>
          <p:nvPr/>
        </p:nvSpPr>
        <p:spPr bwMode="auto">
          <a:xfrm>
            <a:off x="4114800" y="3505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701</a:t>
            </a:r>
          </a:p>
        </p:txBody>
      </p:sp>
      <p:sp>
        <p:nvSpPr>
          <p:cNvPr id="633893" name="Text Box 37"/>
          <p:cNvSpPr txBox="1">
            <a:spLocks noChangeArrowheads="1"/>
          </p:cNvSpPr>
          <p:nvPr/>
        </p:nvSpPr>
        <p:spPr bwMode="auto">
          <a:xfrm>
            <a:off x="4876800" y="3505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802</a:t>
            </a:r>
          </a:p>
        </p:txBody>
      </p:sp>
      <p:sp>
        <p:nvSpPr>
          <p:cNvPr id="633894" name="Text Box 38"/>
          <p:cNvSpPr txBox="1">
            <a:spLocks noChangeArrowheads="1"/>
          </p:cNvSpPr>
          <p:nvPr/>
        </p:nvSpPr>
        <p:spPr bwMode="auto">
          <a:xfrm>
            <a:off x="5486400" y="4267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366</a:t>
            </a:r>
          </a:p>
        </p:txBody>
      </p:sp>
      <p:sp>
        <p:nvSpPr>
          <p:cNvPr id="633895" name="Text Box 39"/>
          <p:cNvSpPr txBox="1">
            <a:spLocks noChangeArrowheads="1"/>
          </p:cNvSpPr>
          <p:nvPr/>
        </p:nvSpPr>
        <p:spPr bwMode="auto">
          <a:xfrm>
            <a:off x="4905375" y="4267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467</a:t>
            </a:r>
          </a:p>
        </p:txBody>
      </p:sp>
      <p:sp>
        <p:nvSpPr>
          <p:cNvPr id="633896" name="Text Box 40"/>
          <p:cNvSpPr txBox="1">
            <a:spLocks noChangeArrowheads="1"/>
          </p:cNvSpPr>
          <p:nvPr/>
        </p:nvSpPr>
        <p:spPr bwMode="auto">
          <a:xfrm>
            <a:off x="4114800" y="4267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595</a:t>
            </a:r>
          </a:p>
        </p:txBody>
      </p:sp>
      <p:sp>
        <p:nvSpPr>
          <p:cNvPr id="633897" name="Text Box 41"/>
          <p:cNvSpPr txBox="1">
            <a:spLocks noChangeArrowheads="1"/>
          </p:cNvSpPr>
          <p:nvPr/>
        </p:nvSpPr>
        <p:spPr bwMode="auto">
          <a:xfrm>
            <a:off x="3429000" y="4267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723</a:t>
            </a:r>
          </a:p>
        </p:txBody>
      </p:sp>
      <p:sp>
        <p:nvSpPr>
          <p:cNvPr id="633898" name="Text Box 42"/>
          <p:cNvSpPr txBox="1">
            <a:spLocks noChangeArrowheads="1"/>
          </p:cNvSpPr>
          <p:nvPr/>
        </p:nvSpPr>
        <p:spPr bwMode="auto">
          <a:xfrm>
            <a:off x="2743200" y="4267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810</a:t>
            </a:r>
          </a:p>
        </p:txBody>
      </p:sp>
      <p:sp>
        <p:nvSpPr>
          <p:cNvPr id="633899" name="Text Box 43"/>
          <p:cNvSpPr txBox="1">
            <a:spLocks noChangeArrowheads="1"/>
          </p:cNvSpPr>
          <p:nvPr/>
        </p:nvSpPr>
        <p:spPr bwMode="auto">
          <a:xfrm>
            <a:off x="2057400" y="4267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897</a:t>
            </a:r>
          </a:p>
        </p:txBody>
      </p:sp>
      <p:sp>
        <p:nvSpPr>
          <p:cNvPr id="633900" name="Text Box 44"/>
          <p:cNvSpPr txBox="1">
            <a:spLocks noChangeArrowheads="1"/>
          </p:cNvSpPr>
          <p:nvPr/>
        </p:nvSpPr>
        <p:spPr bwMode="auto">
          <a:xfrm>
            <a:off x="1447800" y="4267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994</a:t>
            </a:r>
          </a:p>
        </p:txBody>
      </p:sp>
      <p:sp>
        <p:nvSpPr>
          <p:cNvPr id="633901" name="Text Box 45"/>
          <p:cNvSpPr txBox="1">
            <a:spLocks noChangeArrowheads="1"/>
          </p:cNvSpPr>
          <p:nvPr/>
        </p:nvSpPr>
        <p:spPr bwMode="auto">
          <a:xfrm>
            <a:off x="1066800" y="3848100"/>
            <a:ext cx="304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R</a:t>
            </a:r>
          </a:p>
        </p:txBody>
      </p:sp>
      <p:sp>
        <p:nvSpPr>
          <p:cNvPr id="633902" name="Text Box 46"/>
          <p:cNvSpPr txBox="1">
            <a:spLocks noChangeArrowheads="1"/>
          </p:cNvSpPr>
          <p:nvPr/>
        </p:nvSpPr>
        <p:spPr bwMode="auto">
          <a:xfrm>
            <a:off x="2295525" y="3848100"/>
            <a:ext cx="304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S</a:t>
            </a:r>
          </a:p>
        </p:txBody>
      </p:sp>
      <p:sp>
        <p:nvSpPr>
          <p:cNvPr id="633903" name="Text Box 47"/>
          <p:cNvSpPr txBox="1">
            <a:spLocks noChangeArrowheads="1"/>
          </p:cNvSpPr>
          <p:nvPr/>
        </p:nvSpPr>
        <p:spPr bwMode="auto">
          <a:xfrm>
            <a:off x="2971800" y="3848100"/>
            <a:ext cx="304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S</a:t>
            </a:r>
          </a:p>
        </p:txBody>
      </p:sp>
      <p:sp>
        <p:nvSpPr>
          <p:cNvPr id="633904" name="Text Box 48"/>
          <p:cNvSpPr txBox="1">
            <a:spLocks noChangeArrowheads="1"/>
          </p:cNvSpPr>
          <p:nvPr/>
        </p:nvSpPr>
        <p:spPr bwMode="auto">
          <a:xfrm>
            <a:off x="3476625" y="3848100"/>
            <a:ext cx="762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Q/K</a:t>
            </a:r>
          </a:p>
        </p:txBody>
      </p:sp>
      <p:sp>
        <p:nvSpPr>
          <p:cNvPr id="633905" name="Text Box 49"/>
          <p:cNvSpPr txBox="1">
            <a:spLocks noChangeArrowheads="1"/>
          </p:cNvSpPr>
          <p:nvPr/>
        </p:nvSpPr>
        <p:spPr bwMode="auto">
          <a:xfrm>
            <a:off x="5105400" y="3848100"/>
            <a:ext cx="304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S</a:t>
            </a:r>
          </a:p>
        </p:txBody>
      </p:sp>
      <p:sp>
        <p:nvSpPr>
          <p:cNvPr id="633906" name="Text Box 50"/>
          <p:cNvSpPr txBox="1">
            <a:spLocks noChangeArrowheads="1"/>
          </p:cNvSpPr>
          <p:nvPr/>
        </p:nvSpPr>
        <p:spPr bwMode="auto">
          <a:xfrm>
            <a:off x="4152900" y="3848100"/>
            <a:ext cx="762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Q/K</a:t>
            </a:r>
          </a:p>
        </p:txBody>
      </p:sp>
      <p:sp>
        <p:nvSpPr>
          <p:cNvPr id="633907" name="Text Box 51"/>
          <p:cNvSpPr txBox="1">
            <a:spLocks noChangeArrowheads="1"/>
          </p:cNvSpPr>
          <p:nvPr/>
        </p:nvSpPr>
        <p:spPr bwMode="auto">
          <a:xfrm>
            <a:off x="5695950" y="3848100"/>
            <a:ext cx="304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T</a:t>
            </a:r>
          </a:p>
        </p:txBody>
      </p:sp>
      <p:sp>
        <p:nvSpPr>
          <p:cNvPr id="633908" name="Line 52"/>
          <p:cNvSpPr>
            <a:spLocks noChangeShapeType="1"/>
          </p:cNvSpPr>
          <p:nvPr/>
        </p:nvSpPr>
        <p:spPr bwMode="auto">
          <a:xfrm>
            <a:off x="6400800" y="4267200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3909" name="Text Box 53"/>
          <p:cNvSpPr txBox="1">
            <a:spLocks noChangeArrowheads="1"/>
          </p:cNvSpPr>
          <p:nvPr/>
        </p:nvSpPr>
        <p:spPr bwMode="auto">
          <a:xfrm>
            <a:off x="6172200" y="38481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I/L</a:t>
            </a:r>
          </a:p>
        </p:txBody>
      </p:sp>
      <p:sp>
        <p:nvSpPr>
          <p:cNvPr id="633910" name="Text Box 54"/>
          <p:cNvSpPr txBox="1">
            <a:spLocks noChangeArrowheads="1"/>
          </p:cNvSpPr>
          <p:nvPr/>
        </p:nvSpPr>
        <p:spPr bwMode="auto">
          <a:xfrm>
            <a:off x="6210300" y="3505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1052</a:t>
            </a:r>
          </a:p>
        </p:txBody>
      </p:sp>
      <p:sp>
        <p:nvSpPr>
          <p:cNvPr id="633911" name="Text Box 55"/>
          <p:cNvSpPr txBox="1">
            <a:spLocks noChangeArrowheads="1"/>
          </p:cNvSpPr>
          <p:nvPr/>
        </p:nvSpPr>
        <p:spPr bwMode="auto">
          <a:xfrm>
            <a:off x="6172200" y="4267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203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743200"/>
            <a:ext cx="7772400" cy="1143000"/>
          </a:xfrm>
        </p:spPr>
        <p:txBody>
          <a:bodyPr/>
          <a:lstStyle/>
          <a:p>
            <a:r>
              <a:rPr lang="en-US" b="1">
                <a:latin typeface="Arial" charset="0"/>
              </a:rPr>
              <a:t>2</a:t>
            </a:r>
            <a:r>
              <a:rPr lang="en-US" b="1" baseline="30000">
                <a:latin typeface="Arial" charset="0"/>
              </a:rPr>
              <a:t>nd</a:t>
            </a:r>
            <a:r>
              <a:rPr lang="en-US" b="1">
                <a:latin typeface="Arial" charset="0"/>
              </a:rPr>
              <a:t>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2" name="Picture 4" descr="spectra1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76200"/>
            <a:ext cx="8763000" cy="6746875"/>
          </a:xfrm>
          <a:prstGeom prst="rect">
            <a:avLst/>
          </a:prstGeom>
          <a:noFill/>
        </p:spPr>
      </p:pic>
      <p:sp>
        <p:nvSpPr>
          <p:cNvPr id="570376" name="Text Box 8"/>
          <p:cNvSpPr txBox="1">
            <a:spLocks noChangeArrowheads="1"/>
          </p:cNvSpPr>
          <p:nvPr/>
        </p:nvSpPr>
        <p:spPr bwMode="auto">
          <a:xfrm>
            <a:off x="304800" y="685800"/>
            <a:ext cx="6553200" cy="155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2"/>
                </a:solidFill>
              </a:rPr>
              <a:t>Important to know: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This sample was converted to </a:t>
            </a:r>
            <a:r>
              <a:rPr lang="en-US" dirty="0" err="1">
                <a:solidFill>
                  <a:schemeClr val="bg2"/>
                </a:solidFill>
              </a:rPr>
              <a:t>Methylesters</a:t>
            </a:r>
            <a:r>
              <a:rPr lang="en-US" dirty="0">
                <a:solidFill>
                  <a:schemeClr val="bg2"/>
                </a:solidFill>
              </a:rPr>
              <a:t> 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(+14 on C-term and D/E side chains) 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and analyzed after IMAC!</a:t>
            </a:r>
          </a:p>
        </p:txBody>
      </p:sp>
      <p:sp>
        <p:nvSpPr>
          <p:cNvPr id="570377" name="Text Box 9"/>
          <p:cNvSpPr txBox="1">
            <a:spLocks noChangeArrowheads="1"/>
          </p:cNvSpPr>
          <p:nvPr/>
        </p:nvSpPr>
        <p:spPr bwMode="auto">
          <a:xfrm>
            <a:off x="1219200" y="3810000"/>
            <a:ext cx="5562600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Sample: </a:t>
            </a:r>
            <a:br>
              <a:rPr lang="en-US">
                <a:solidFill>
                  <a:schemeClr val="bg2"/>
                </a:solidFill>
              </a:rPr>
            </a:br>
            <a:r>
              <a:rPr lang="en-US">
                <a:solidFill>
                  <a:schemeClr val="bg2"/>
                </a:solidFill>
              </a:rPr>
              <a:t>Antigens from MHC molecules:  9mer with Proline in the 2</a:t>
            </a:r>
            <a:r>
              <a:rPr lang="en-US" baseline="30000">
                <a:solidFill>
                  <a:schemeClr val="bg2"/>
                </a:solidFill>
              </a:rPr>
              <a:t>nd</a:t>
            </a:r>
            <a:r>
              <a:rPr lang="en-US">
                <a:solidFill>
                  <a:schemeClr val="bg2"/>
                </a:solidFill>
              </a:rPr>
              <a:t> position!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2" name="Picture 4" descr="spectra1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38100"/>
            <a:ext cx="8763000" cy="6746875"/>
          </a:xfrm>
          <a:prstGeom prst="rect">
            <a:avLst/>
          </a:prstGeom>
          <a:noFill/>
        </p:spPr>
      </p:pic>
      <p:sp>
        <p:nvSpPr>
          <p:cNvPr id="621573" name="Text Box 5"/>
          <p:cNvSpPr txBox="1">
            <a:spLocks noChangeArrowheads="1"/>
          </p:cNvSpPr>
          <p:nvPr/>
        </p:nvSpPr>
        <p:spPr bwMode="auto">
          <a:xfrm>
            <a:off x="2819400" y="990600"/>
            <a:ext cx="3429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1. What charge state ?</a:t>
            </a:r>
          </a:p>
        </p:txBody>
      </p:sp>
      <p:sp>
        <p:nvSpPr>
          <p:cNvPr id="621575" name="Text Box 7"/>
          <p:cNvSpPr txBox="1">
            <a:spLocks noChangeArrowheads="1"/>
          </p:cNvSpPr>
          <p:nvPr/>
        </p:nvSpPr>
        <p:spPr bwMode="auto">
          <a:xfrm>
            <a:off x="2895600" y="1524000"/>
            <a:ext cx="3124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(372.5 </a:t>
            </a:r>
            <a:r>
              <a:rPr lang="en-US">
                <a:solidFill>
                  <a:schemeClr val="bg2"/>
                </a:solidFill>
                <a:cs typeface="Times New Roman" pitchFamily="18" charset="0"/>
              </a:rPr>
              <a:t>· 3) – 2 = 1115</a:t>
            </a:r>
          </a:p>
        </p:txBody>
      </p:sp>
      <p:sp>
        <p:nvSpPr>
          <p:cNvPr id="621579" name="Text Box 11"/>
          <p:cNvSpPr txBox="1">
            <a:spLocks noChangeArrowheads="1"/>
          </p:cNvSpPr>
          <p:nvPr/>
        </p:nvSpPr>
        <p:spPr bwMode="auto">
          <a:xfrm>
            <a:off x="1905000" y="4371975"/>
            <a:ext cx="3733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[M + 2H]</a:t>
            </a:r>
            <a:r>
              <a:rPr lang="en-US" baseline="30000">
                <a:solidFill>
                  <a:schemeClr val="bg2"/>
                </a:solidFill>
              </a:rPr>
              <a:t>+2</a:t>
            </a:r>
            <a:r>
              <a:rPr lang="en-US">
                <a:solidFill>
                  <a:schemeClr val="bg2"/>
                </a:solidFill>
              </a:rPr>
              <a:t> = (1115 + 1) /2</a:t>
            </a:r>
            <a:endParaRPr lang="en-US"/>
          </a:p>
        </p:txBody>
      </p:sp>
      <p:sp>
        <p:nvSpPr>
          <p:cNvPr id="621580" name="Text Box 12"/>
          <p:cNvSpPr txBox="1">
            <a:spLocks noChangeArrowheads="1"/>
          </p:cNvSpPr>
          <p:nvPr/>
        </p:nvSpPr>
        <p:spPr bwMode="auto">
          <a:xfrm>
            <a:off x="1905000" y="3914775"/>
            <a:ext cx="3200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[M + H]</a:t>
            </a:r>
            <a:r>
              <a:rPr lang="en-US" baseline="30000">
                <a:solidFill>
                  <a:schemeClr val="bg2"/>
                </a:solidFill>
              </a:rPr>
              <a:t>+1</a:t>
            </a:r>
            <a:r>
              <a:rPr lang="en-US">
                <a:solidFill>
                  <a:schemeClr val="bg2"/>
                </a:solidFill>
              </a:rPr>
              <a:t> + 1H /2</a:t>
            </a:r>
            <a:endParaRPr lang="en-US"/>
          </a:p>
        </p:txBody>
      </p:sp>
      <p:sp>
        <p:nvSpPr>
          <p:cNvPr id="621581" name="Text Box 13"/>
          <p:cNvSpPr txBox="1">
            <a:spLocks noChangeArrowheads="1"/>
          </p:cNvSpPr>
          <p:nvPr/>
        </p:nvSpPr>
        <p:spPr bwMode="auto">
          <a:xfrm>
            <a:off x="5467350" y="4371975"/>
            <a:ext cx="990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= 558</a:t>
            </a:r>
            <a:endParaRPr lang="en-US"/>
          </a:p>
        </p:txBody>
      </p:sp>
      <p:sp>
        <p:nvSpPr>
          <p:cNvPr id="621583" name="Text Box 15"/>
          <p:cNvSpPr txBox="1">
            <a:spLocks noChangeArrowheads="1"/>
          </p:cNvSpPr>
          <p:nvPr/>
        </p:nvSpPr>
        <p:spPr bwMode="auto">
          <a:xfrm>
            <a:off x="4343400" y="3914775"/>
            <a:ext cx="2971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= [M + 2H]</a:t>
            </a:r>
            <a:r>
              <a:rPr lang="en-US" baseline="30000">
                <a:solidFill>
                  <a:schemeClr val="bg2"/>
                </a:solidFill>
              </a:rPr>
              <a:t>+2</a:t>
            </a:r>
            <a:r>
              <a:rPr lang="en-US"/>
              <a:t> </a:t>
            </a:r>
          </a:p>
        </p:txBody>
      </p:sp>
      <p:sp>
        <p:nvSpPr>
          <p:cNvPr id="621585" name="Line 17"/>
          <p:cNvSpPr>
            <a:spLocks noChangeShapeType="1"/>
          </p:cNvSpPr>
          <p:nvPr/>
        </p:nvSpPr>
        <p:spPr bwMode="auto">
          <a:xfrm>
            <a:off x="4267200" y="2133600"/>
            <a:ext cx="0" cy="1828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1586" name="Text Box 18"/>
          <p:cNvSpPr txBox="1">
            <a:spLocks noChangeArrowheads="1"/>
          </p:cNvSpPr>
          <p:nvPr/>
        </p:nvSpPr>
        <p:spPr bwMode="auto">
          <a:xfrm>
            <a:off x="4210050" y="2209800"/>
            <a:ext cx="1219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708" name="Picture 4" descr="spectra1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111125"/>
            <a:ext cx="8763000" cy="6746875"/>
          </a:xfrm>
          <a:prstGeom prst="rect">
            <a:avLst/>
          </a:prstGeom>
          <a:noFill/>
        </p:spPr>
      </p:pic>
      <p:sp>
        <p:nvSpPr>
          <p:cNvPr id="584709" name="Oval 5"/>
          <p:cNvSpPr>
            <a:spLocks noChangeArrowheads="1"/>
          </p:cNvSpPr>
          <p:nvPr/>
        </p:nvSpPr>
        <p:spPr bwMode="auto">
          <a:xfrm>
            <a:off x="1447800" y="381000"/>
            <a:ext cx="609600" cy="5334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4710" name="Oval 6"/>
          <p:cNvSpPr>
            <a:spLocks noChangeArrowheads="1"/>
          </p:cNvSpPr>
          <p:nvPr/>
        </p:nvSpPr>
        <p:spPr bwMode="auto">
          <a:xfrm>
            <a:off x="3124200" y="2209800"/>
            <a:ext cx="609600" cy="5334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4711" name="Oval 7"/>
          <p:cNvSpPr>
            <a:spLocks noChangeArrowheads="1"/>
          </p:cNvSpPr>
          <p:nvPr/>
        </p:nvSpPr>
        <p:spPr bwMode="auto">
          <a:xfrm>
            <a:off x="6248400" y="609600"/>
            <a:ext cx="609600" cy="5334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4712" name="Oval 8"/>
          <p:cNvSpPr>
            <a:spLocks noChangeArrowheads="1"/>
          </p:cNvSpPr>
          <p:nvPr/>
        </p:nvSpPr>
        <p:spPr bwMode="auto">
          <a:xfrm>
            <a:off x="7924800" y="3657600"/>
            <a:ext cx="609600" cy="5334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4713" name="Line 9"/>
          <p:cNvSpPr>
            <a:spLocks noChangeShapeType="1"/>
          </p:cNvSpPr>
          <p:nvPr/>
        </p:nvSpPr>
        <p:spPr bwMode="auto">
          <a:xfrm flipV="1">
            <a:off x="6629400" y="1571625"/>
            <a:ext cx="45720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4714" name="Text Box 10"/>
          <p:cNvSpPr txBox="1">
            <a:spLocks noChangeArrowheads="1"/>
          </p:cNvSpPr>
          <p:nvPr/>
        </p:nvSpPr>
        <p:spPr bwMode="auto">
          <a:xfrm>
            <a:off x="6858000" y="1304925"/>
            <a:ext cx="2057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[M + 2H]</a:t>
            </a:r>
            <a:r>
              <a:rPr lang="en-US" baseline="30000">
                <a:solidFill>
                  <a:srgbClr val="CC0000"/>
                </a:solidFill>
              </a:rPr>
              <a:t>+2</a:t>
            </a:r>
          </a:p>
        </p:txBody>
      </p:sp>
      <p:sp>
        <p:nvSpPr>
          <p:cNvPr id="584715" name="Text Box 11"/>
          <p:cNvSpPr txBox="1">
            <a:spLocks noChangeArrowheads="1"/>
          </p:cNvSpPr>
          <p:nvPr/>
        </p:nvSpPr>
        <p:spPr bwMode="auto">
          <a:xfrm>
            <a:off x="6858000" y="533400"/>
            <a:ext cx="2057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[M + 3H]</a:t>
            </a:r>
            <a:r>
              <a:rPr lang="en-US" baseline="30000">
                <a:solidFill>
                  <a:srgbClr val="CC0000"/>
                </a:solidFill>
              </a:rPr>
              <a:t>+3</a:t>
            </a:r>
            <a:r>
              <a:rPr lang="en-US" baseline="30000">
                <a:solidFill>
                  <a:srgbClr val="CC0000"/>
                </a:solidFill>
                <a:cs typeface="Times New Roman" pitchFamily="18" charset="0"/>
              </a:rPr>
              <a:t>·</a:t>
            </a:r>
          </a:p>
        </p:txBody>
      </p:sp>
      <p:sp>
        <p:nvSpPr>
          <p:cNvPr id="584716" name="Text Box 12"/>
          <p:cNvSpPr txBox="1">
            <a:spLocks noChangeArrowheads="1"/>
          </p:cNvSpPr>
          <p:nvPr/>
        </p:nvSpPr>
        <p:spPr bwMode="auto">
          <a:xfrm>
            <a:off x="2971800" y="14478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+3</a:t>
            </a:r>
          </a:p>
        </p:txBody>
      </p:sp>
      <p:sp>
        <p:nvSpPr>
          <p:cNvPr id="584717" name="Text Box 13"/>
          <p:cNvSpPr txBox="1">
            <a:spLocks noChangeArrowheads="1"/>
          </p:cNvSpPr>
          <p:nvPr/>
        </p:nvSpPr>
        <p:spPr bwMode="auto">
          <a:xfrm>
            <a:off x="5486400" y="457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+2</a:t>
            </a:r>
          </a:p>
        </p:txBody>
      </p:sp>
      <p:sp>
        <p:nvSpPr>
          <p:cNvPr id="584718" name="Text Box 14"/>
          <p:cNvSpPr txBox="1">
            <a:spLocks noChangeArrowheads="1"/>
          </p:cNvSpPr>
          <p:nvPr/>
        </p:nvSpPr>
        <p:spPr bwMode="auto">
          <a:xfrm>
            <a:off x="7696200" y="4267200"/>
            <a:ext cx="838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+1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548" name="Picture 4" descr="spectra1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38100"/>
            <a:ext cx="8763000" cy="6746875"/>
          </a:xfrm>
          <a:prstGeom prst="rect">
            <a:avLst/>
          </a:prstGeom>
          <a:noFill/>
        </p:spPr>
      </p:pic>
      <p:sp>
        <p:nvSpPr>
          <p:cNvPr id="620549" name="Oval 5"/>
          <p:cNvSpPr>
            <a:spLocks noChangeArrowheads="1"/>
          </p:cNvSpPr>
          <p:nvPr/>
        </p:nvSpPr>
        <p:spPr bwMode="auto">
          <a:xfrm>
            <a:off x="1447800" y="381000"/>
            <a:ext cx="609600" cy="5334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0550" name="Oval 6"/>
          <p:cNvSpPr>
            <a:spLocks noChangeArrowheads="1"/>
          </p:cNvSpPr>
          <p:nvPr/>
        </p:nvSpPr>
        <p:spPr bwMode="auto">
          <a:xfrm>
            <a:off x="3124200" y="2209800"/>
            <a:ext cx="609600" cy="5334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0551" name="Oval 7"/>
          <p:cNvSpPr>
            <a:spLocks noChangeArrowheads="1"/>
          </p:cNvSpPr>
          <p:nvPr/>
        </p:nvSpPr>
        <p:spPr bwMode="auto">
          <a:xfrm>
            <a:off x="6248400" y="609600"/>
            <a:ext cx="609600" cy="5334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0557" name="Text Box 13"/>
          <p:cNvSpPr txBox="1">
            <a:spLocks noChangeArrowheads="1"/>
          </p:cNvSpPr>
          <p:nvPr/>
        </p:nvSpPr>
        <p:spPr bwMode="auto">
          <a:xfrm>
            <a:off x="2286000" y="1143000"/>
            <a:ext cx="3429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3. biggest c ion ?</a:t>
            </a:r>
          </a:p>
        </p:txBody>
      </p:sp>
      <p:sp>
        <p:nvSpPr>
          <p:cNvPr id="620558" name="Text Box 14"/>
          <p:cNvSpPr txBox="1">
            <a:spLocks noChangeArrowheads="1"/>
          </p:cNvSpPr>
          <p:nvPr/>
        </p:nvSpPr>
        <p:spPr bwMode="auto">
          <a:xfrm>
            <a:off x="2286000" y="1676400"/>
            <a:ext cx="3429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4. biggest z ion ?</a:t>
            </a:r>
          </a:p>
        </p:txBody>
      </p:sp>
      <p:sp>
        <p:nvSpPr>
          <p:cNvPr id="620559" name="Text Box 15"/>
          <p:cNvSpPr txBox="1">
            <a:spLocks noChangeArrowheads="1"/>
          </p:cNvSpPr>
          <p:nvPr/>
        </p:nvSpPr>
        <p:spPr bwMode="auto">
          <a:xfrm>
            <a:off x="2667000" y="733425"/>
            <a:ext cx="6019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2. Eliminate non-sequencing relevant ions!</a:t>
            </a:r>
          </a:p>
        </p:txBody>
      </p:sp>
      <p:grpSp>
        <p:nvGrpSpPr>
          <p:cNvPr id="620562" name="Group 18"/>
          <p:cNvGrpSpPr>
            <a:grpSpLocks/>
          </p:cNvGrpSpPr>
          <p:nvPr/>
        </p:nvGrpSpPr>
        <p:grpSpPr bwMode="auto">
          <a:xfrm>
            <a:off x="3276600" y="2819400"/>
            <a:ext cx="342900" cy="209550"/>
            <a:chOff x="2064" y="1776"/>
            <a:chExt cx="216" cy="132"/>
          </a:xfrm>
        </p:grpSpPr>
        <p:sp>
          <p:nvSpPr>
            <p:cNvPr id="620560" name="Line 16"/>
            <p:cNvSpPr>
              <a:spLocks noChangeShapeType="1"/>
            </p:cNvSpPr>
            <p:nvPr/>
          </p:nvSpPr>
          <p:spPr bwMode="auto">
            <a:xfrm flipV="1">
              <a:off x="2064" y="1776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61" name="Line 17"/>
            <p:cNvSpPr>
              <a:spLocks noChangeShapeType="1"/>
            </p:cNvSpPr>
            <p:nvPr/>
          </p:nvSpPr>
          <p:spPr bwMode="auto">
            <a:xfrm flipV="1">
              <a:off x="2088" y="1812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0563" name="Group 19"/>
          <p:cNvGrpSpPr>
            <a:grpSpLocks/>
          </p:cNvGrpSpPr>
          <p:nvPr/>
        </p:nvGrpSpPr>
        <p:grpSpPr bwMode="auto">
          <a:xfrm>
            <a:off x="6419850" y="1228725"/>
            <a:ext cx="342900" cy="209550"/>
            <a:chOff x="2064" y="1776"/>
            <a:chExt cx="216" cy="132"/>
          </a:xfrm>
        </p:grpSpPr>
        <p:sp>
          <p:nvSpPr>
            <p:cNvPr id="620564" name="Line 20"/>
            <p:cNvSpPr>
              <a:spLocks noChangeShapeType="1"/>
            </p:cNvSpPr>
            <p:nvPr/>
          </p:nvSpPr>
          <p:spPr bwMode="auto">
            <a:xfrm flipV="1">
              <a:off x="2064" y="1776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65" name="Line 21"/>
            <p:cNvSpPr>
              <a:spLocks noChangeShapeType="1"/>
            </p:cNvSpPr>
            <p:nvPr/>
          </p:nvSpPr>
          <p:spPr bwMode="auto">
            <a:xfrm flipV="1">
              <a:off x="2088" y="1812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0566" name="Group 22"/>
          <p:cNvGrpSpPr>
            <a:grpSpLocks/>
          </p:cNvGrpSpPr>
          <p:nvPr/>
        </p:nvGrpSpPr>
        <p:grpSpPr bwMode="auto">
          <a:xfrm>
            <a:off x="8115300" y="4724400"/>
            <a:ext cx="342900" cy="209550"/>
            <a:chOff x="2064" y="1776"/>
            <a:chExt cx="216" cy="132"/>
          </a:xfrm>
        </p:grpSpPr>
        <p:sp>
          <p:nvSpPr>
            <p:cNvPr id="620567" name="Line 23"/>
            <p:cNvSpPr>
              <a:spLocks noChangeShapeType="1"/>
            </p:cNvSpPr>
            <p:nvPr/>
          </p:nvSpPr>
          <p:spPr bwMode="auto">
            <a:xfrm flipV="1">
              <a:off x="2064" y="1776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68" name="Line 24"/>
            <p:cNvSpPr>
              <a:spLocks noChangeShapeType="1"/>
            </p:cNvSpPr>
            <p:nvPr/>
          </p:nvSpPr>
          <p:spPr bwMode="auto">
            <a:xfrm flipV="1">
              <a:off x="2088" y="1812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0569" name="Group 25"/>
          <p:cNvGrpSpPr>
            <a:grpSpLocks/>
          </p:cNvGrpSpPr>
          <p:nvPr/>
        </p:nvGrpSpPr>
        <p:grpSpPr bwMode="auto">
          <a:xfrm>
            <a:off x="6267450" y="1981200"/>
            <a:ext cx="342900" cy="209550"/>
            <a:chOff x="2064" y="1776"/>
            <a:chExt cx="216" cy="132"/>
          </a:xfrm>
        </p:grpSpPr>
        <p:sp>
          <p:nvSpPr>
            <p:cNvPr id="620570" name="Line 26"/>
            <p:cNvSpPr>
              <a:spLocks noChangeShapeType="1"/>
            </p:cNvSpPr>
            <p:nvPr/>
          </p:nvSpPr>
          <p:spPr bwMode="auto">
            <a:xfrm flipV="1">
              <a:off x="2064" y="1776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71" name="Line 27"/>
            <p:cNvSpPr>
              <a:spLocks noChangeShapeType="1"/>
            </p:cNvSpPr>
            <p:nvPr/>
          </p:nvSpPr>
          <p:spPr bwMode="auto">
            <a:xfrm flipV="1">
              <a:off x="2088" y="1812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0572" name="Group 28"/>
          <p:cNvGrpSpPr>
            <a:grpSpLocks/>
          </p:cNvGrpSpPr>
          <p:nvPr/>
        </p:nvGrpSpPr>
        <p:grpSpPr bwMode="auto">
          <a:xfrm>
            <a:off x="7848600" y="5257800"/>
            <a:ext cx="342900" cy="209550"/>
            <a:chOff x="2064" y="1776"/>
            <a:chExt cx="216" cy="132"/>
          </a:xfrm>
        </p:grpSpPr>
        <p:sp>
          <p:nvSpPr>
            <p:cNvPr id="620573" name="Line 29"/>
            <p:cNvSpPr>
              <a:spLocks noChangeShapeType="1"/>
            </p:cNvSpPr>
            <p:nvPr/>
          </p:nvSpPr>
          <p:spPr bwMode="auto">
            <a:xfrm flipV="1">
              <a:off x="2064" y="1776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74" name="Line 30"/>
            <p:cNvSpPr>
              <a:spLocks noChangeShapeType="1"/>
            </p:cNvSpPr>
            <p:nvPr/>
          </p:nvSpPr>
          <p:spPr bwMode="auto">
            <a:xfrm flipV="1">
              <a:off x="2088" y="1812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0575" name="Text Box 31"/>
          <p:cNvSpPr txBox="1">
            <a:spLocks noChangeArrowheads="1"/>
          </p:cNvSpPr>
          <p:nvPr/>
        </p:nvSpPr>
        <p:spPr bwMode="auto">
          <a:xfrm>
            <a:off x="2514600" y="3886200"/>
            <a:ext cx="38100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For c-ions remember to also subtract 14!</a:t>
            </a:r>
          </a:p>
        </p:txBody>
      </p:sp>
      <p:grpSp>
        <p:nvGrpSpPr>
          <p:cNvPr id="620579" name="Group 35"/>
          <p:cNvGrpSpPr>
            <a:grpSpLocks/>
          </p:cNvGrpSpPr>
          <p:nvPr/>
        </p:nvGrpSpPr>
        <p:grpSpPr bwMode="auto">
          <a:xfrm>
            <a:off x="7086600" y="6038850"/>
            <a:ext cx="342900" cy="209550"/>
            <a:chOff x="2064" y="1776"/>
            <a:chExt cx="216" cy="132"/>
          </a:xfrm>
        </p:grpSpPr>
        <p:sp>
          <p:nvSpPr>
            <p:cNvPr id="620580" name="Line 36"/>
            <p:cNvSpPr>
              <a:spLocks noChangeShapeType="1"/>
            </p:cNvSpPr>
            <p:nvPr/>
          </p:nvSpPr>
          <p:spPr bwMode="auto">
            <a:xfrm flipV="1">
              <a:off x="2064" y="1776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81" name="Line 37"/>
            <p:cNvSpPr>
              <a:spLocks noChangeShapeType="1"/>
            </p:cNvSpPr>
            <p:nvPr/>
          </p:nvSpPr>
          <p:spPr bwMode="auto">
            <a:xfrm flipV="1">
              <a:off x="2088" y="1812"/>
              <a:ext cx="192" cy="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2" name="Picture 4" descr="spectra1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38100"/>
            <a:ext cx="8763000" cy="6746875"/>
          </a:xfrm>
          <a:prstGeom prst="rect">
            <a:avLst/>
          </a:prstGeom>
          <a:noFill/>
        </p:spPr>
      </p:pic>
      <p:sp>
        <p:nvSpPr>
          <p:cNvPr id="585733" name="Oval 5"/>
          <p:cNvSpPr>
            <a:spLocks noChangeArrowheads="1"/>
          </p:cNvSpPr>
          <p:nvPr/>
        </p:nvSpPr>
        <p:spPr bwMode="auto">
          <a:xfrm>
            <a:off x="5715000" y="5029200"/>
            <a:ext cx="685800" cy="457200"/>
          </a:xfrm>
          <a:prstGeom prst="ellipse">
            <a:avLst/>
          </a:prstGeom>
          <a:noFill/>
          <a:ln w="19050" algn="ctr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5734" name="Text Box 6"/>
          <p:cNvSpPr txBox="1">
            <a:spLocks noChangeArrowheads="1"/>
          </p:cNvSpPr>
          <p:nvPr/>
        </p:nvSpPr>
        <p:spPr bwMode="auto">
          <a:xfrm>
            <a:off x="5829300" y="4572000"/>
            <a:ext cx="533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c</a:t>
            </a:r>
            <a:r>
              <a:rPr lang="en-US" baseline="-25000">
                <a:solidFill>
                  <a:schemeClr val="bg2"/>
                </a:solidFill>
              </a:rPr>
              <a:t>8</a:t>
            </a:r>
          </a:p>
        </p:txBody>
      </p:sp>
      <p:sp>
        <p:nvSpPr>
          <p:cNvPr id="585735" name="Text Box 7"/>
          <p:cNvSpPr txBox="1">
            <a:spLocks noChangeArrowheads="1"/>
          </p:cNvSpPr>
          <p:nvPr/>
        </p:nvSpPr>
        <p:spPr bwMode="auto">
          <a:xfrm>
            <a:off x="1219200" y="3765550"/>
            <a:ext cx="3352800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No suitable z</a:t>
            </a:r>
            <a:r>
              <a:rPr lang="en-US" baseline="-25000">
                <a:solidFill>
                  <a:schemeClr val="bg2"/>
                </a:solidFill>
              </a:rPr>
              <a:t>8</a:t>
            </a:r>
            <a:r>
              <a:rPr lang="en-US">
                <a:solidFill>
                  <a:schemeClr val="bg2"/>
                </a:solidFill>
              </a:rPr>
              <a:t> ion! Remember 2</a:t>
            </a:r>
            <a:r>
              <a:rPr lang="en-US" baseline="30000">
                <a:solidFill>
                  <a:schemeClr val="bg2"/>
                </a:solidFill>
              </a:rPr>
              <a:t>nd</a:t>
            </a:r>
            <a:r>
              <a:rPr lang="en-US">
                <a:solidFill>
                  <a:schemeClr val="bg2"/>
                </a:solidFill>
              </a:rPr>
              <a:t> position is a proline?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668" name="Picture 4" descr="spectra1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38100"/>
            <a:ext cx="8763000" cy="6746875"/>
          </a:xfrm>
          <a:prstGeom prst="rect">
            <a:avLst/>
          </a:prstGeom>
          <a:noFill/>
        </p:spPr>
      </p:pic>
      <p:sp>
        <p:nvSpPr>
          <p:cNvPr id="625669" name="Oval 5"/>
          <p:cNvSpPr>
            <a:spLocks noChangeArrowheads="1"/>
          </p:cNvSpPr>
          <p:nvPr/>
        </p:nvSpPr>
        <p:spPr bwMode="auto">
          <a:xfrm>
            <a:off x="5715000" y="5029200"/>
            <a:ext cx="685800" cy="457200"/>
          </a:xfrm>
          <a:prstGeom prst="ellipse">
            <a:avLst/>
          </a:prstGeom>
          <a:noFill/>
          <a:ln w="19050" algn="ctr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5670" name="Text Box 6"/>
          <p:cNvSpPr txBox="1">
            <a:spLocks noChangeArrowheads="1"/>
          </p:cNvSpPr>
          <p:nvPr/>
        </p:nvSpPr>
        <p:spPr bwMode="auto">
          <a:xfrm>
            <a:off x="5829300" y="4572000"/>
            <a:ext cx="533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c</a:t>
            </a:r>
            <a:r>
              <a:rPr lang="en-US" baseline="-25000">
                <a:solidFill>
                  <a:schemeClr val="bg2"/>
                </a:solidFill>
              </a:rPr>
              <a:t>8</a:t>
            </a:r>
          </a:p>
        </p:txBody>
      </p:sp>
      <p:sp>
        <p:nvSpPr>
          <p:cNvPr id="625675" name="Text Box 11"/>
          <p:cNvSpPr txBox="1">
            <a:spLocks noChangeArrowheads="1"/>
          </p:cNvSpPr>
          <p:nvPr/>
        </p:nvSpPr>
        <p:spPr bwMode="auto">
          <a:xfrm>
            <a:off x="1371600" y="990600"/>
            <a:ext cx="3810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Let’s find c and z pairs!</a:t>
            </a:r>
          </a:p>
        </p:txBody>
      </p:sp>
      <p:sp>
        <p:nvSpPr>
          <p:cNvPr id="625676" name="Text Box 12"/>
          <p:cNvSpPr txBox="1">
            <a:spLocks noChangeArrowheads="1"/>
          </p:cNvSpPr>
          <p:nvPr/>
        </p:nvSpPr>
        <p:spPr bwMode="auto">
          <a:xfrm>
            <a:off x="1524000" y="1371600"/>
            <a:ext cx="3810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z + c = [M + H]</a:t>
            </a:r>
            <a:r>
              <a:rPr lang="en-US" baseline="30000">
                <a:solidFill>
                  <a:srgbClr val="CC0000"/>
                </a:solidFill>
              </a:rPr>
              <a:t>+1</a:t>
            </a:r>
            <a:r>
              <a:rPr lang="en-US">
                <a:solidFill>
                  <a:srgbClr val="CC0000"/>
                </a:solidFill>
              </a:rPr>
              <a:t> +2</a:t>
            </a:r>
          </a:p>
        </p:txBody>
      </p:sp>
      <p:sp>
        <p:nvSpPr>
          <p:cNvPr id="625677" name="Text Box 13"/>
          <p:cNvSpPr txBox="1">
            <a:spLocks noChangeArrowheads="1"/>
          </p:cNvSpPr>
          <p:nvPr/>
        </p:nvSpPr>
        <p:spPr bwMode="auto">
          <a:xfrm>
            <a:off x="1390650" y="1905000"/>
            <a:ext cx="3810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[M + H]</a:t>
            </a:r>
            <a:r>
              <a:rPr lang="en-US" baseline="30000">
                <a:solidFill>
                  <a:srgbClr val="CC0000"/>
                </a:solidFill>
              </a:rPr>
              <a:t>+1</a:t>
            </a:r>
            <a:r>
              <a:rPr lang="en-US">
                <a:solidFill>
                  <a:srgbClr val="CC0000"/>
                </a:solidFill>
              </a:rPr>
              <a:t> – c + 2 = 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3200" b="0">
                <a:solidFill>
                  <a:srgbClr val="FFFF00"/>
                </a:solidFill>
                <a:latin typeface="Arial" charset="0"/>
              </a:rPr>
              <a:t>Peptide Sequencing using Mass Spectrometry 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0238" y="1447800"/>
            <a:ext cx="7827962" cy="992188"/>
            <a:chOff x="630238" y="1447800"/>
            <a:chExt cx="7828081" cy="991632"/>
          </a:xfrm>
        </p:grpSpPr>
        <p:sp>
          <p:nvSpPr>
            <p:cNvPr id="18866" name="Text Box 7"/>
            <p:cNvSpPr txBox="1">
              <a:spLocks noChangeArrowheads="1"/>
            </p:cNvSpPr>
            <p:nvPr/>
          </p:nvSpPr>
          <p:spPr bwMode="auto">
            <a:xfrm>
              <a:off x="694690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147</a:t>
              </a:r>
            </a:p>
          </p:txBody>
        </p:sp>
        <p:sp>
          <p:nvSpPr>
            <p:cNvPr id="18867" name="Text Box 8"/>
            <p:cNvSpPr txBox="1">
              <a:spLocks noChangeArrowheads="1"/>
            </p:cNvSpPr>
            <p:nvPr/>
          </p:nvSpPr>
          <p:spPr bwMode="auto">
            <a:xfrm>
              <a:off x="7061200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K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68" name="Text Box 9"/>
            <p:cNvSpPr txBox="1">
              <a:spLocks noChangeArrowheads="1"/>
            </p:cNvSpPr>
            <p:nvPr/>
          </p:nvSpPr>
          <p:spPr bwMode="auto">
            <a:xfrm>
              <a:off x="6884988" y="14478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1166</a:t>
              </a:r>
            </a:p>
          </p:txBody>
        </p:sp>
        <p:sp>
          <p:nvSpPr>
            <p:cNvPr id="18869" name="Text Box 10"/>
            <p:cNvSpPr txBox="1">
              <a:spLocks noChangeArrowheads="1"/>
            </p:cNvSpPr>
            <p:nvPr/>
          </p:nvSpPr>
          <p:spPr bwMode="auto">
            <a:xfrm>
              <a:off x="6296025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70" name="Text Box 11"/>
            <p:cNvSpPr txBox="1">
              <a:spLocks noChangeArrowheads="1"/>
            </p:cNvSpPr>
            <p:nvPr/>
          </p:nvSpPr>
          <p:spPr bwMode="auto">
            <a:xfrm>
              <a:off x="618172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260</a:t>
              </a:r>
            </a:p>
          </p:txBody>
        </p:sp>
        <p:sp>
          <p:nvSpPr>
            <p:cNvPr id="18871" name="Text Box 12"/>
            <p:cNvSpPr txBox="1">
              <a:spLocks noChangeArrowheads="1"/>
            </p:cNvSpPr>
            <p:nvPr/>
          </p:nvSpPr>
          <p:spPr bwMode="auto">
            <a:xfrm>
              <a:off x="6119813" y="14478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1020</a:t>
              </a:r>
            </a:p>
          </p:txBody>
        </p:sp>
        <p:sp>
          <p:nvSpPr>
            <p:cNvPr id="18872" name="Text Box 13"/>
            <p:cNvSpPr txBox="1">
              <a:spLocks noChangeArrowheads="1"/>
            </p:cNvSpPr>
            <p:nvPr/>
          </p:nvSpPr>
          <p:spPr bwMode="auto">
            <a:xfrm>
              <a:off x="55959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73" name="Text Box 14"/>
            <p:cNvSpPr txBox="1">
              <a:spLocks noChangeArrowheads="1"/>
            </p:cNvSpPr>
            <p:nvPr/>
          </p:nvSpPr>
          <p:spPr bwMode="auto">
            <a:xfrm>
              <a:off x="548005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389</a:t>
              </a:r>
            </a:p>
          </p:txBody>
        </p:sp>
        <p:sp>
          <p:nvSpPr>
            <p:cNvPr id="18874" name="Text Box 15"/>
            <p:cNvSpPr txBox="1">
              <a:spLocks noChangeArrowheads="1"/>
            </p:cNvSpPr>
            <p:nvPr/>
          </p:nvSpPr>
          <p:spPr bwMode="auto">
            <a:xfrm>
              <a:off x="5481638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907</a:t>
              </a:r>
            </a:p>
          </p:txBody>
        </p:sp>
        <p:sp>
          <p:nvSpPr>
            <p:cNvPr id="18875" name="Text Box 16"/>
            <p:cNvSpPr txBox="1">
              <a:spLocks noChangeArrowheads="1"/>
            </p:cNvSpPr>
            <p:nvPr/>
          </p:nvSpPr>
          <p:spPr bwMode="auto">
            <a:xfrm>
              <a:off x="4957763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D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76" name="Text Box 17"/>
            <p:cNvSpPr txBox="1">
              <a:spLocks noChangeArrowheads="1"/>
            </p:cNvSpPr>
            <p:nvPr/>
          </p:nvSpPr>
          <p:spPr bwMode="auto">
            <a:xfrm>
              <a:off x="484187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504</a:t>
              </a:r>
            </a:p>
          </p:txBody>
        </p:sp>
        <p:sp>
          <p:nvSpPr>
            <p:cNvPr id="18877" name="Text Box 18"/>
            <p:cNvSpPr txBox="1">
              <a:spLocks noChangeArrowheads="1"/>
            </p:cNvSpPr>
            <p:nvPr/>
          </p:nvSpPr>
          <p:spPr bwMode="auto">
            <a:xfrm>
              <a:off x="4843463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778</a:t>
              </a:r>
            </a:p>
          </p:txBody>
        </p:sp>
        <p:sp>
          <p:nvSpPr>
            <p:cNvPr id="18878" name="Text Box 19"/>
            <p:cNvSpPr txBox="1">
              <a:spLocks noChangeArrowheads="1"/>
            </p:cNvSpPr>
            <p:nvPr/>
          </p:nvSpPr>
          <p:spPr bwMode="auto">
            <a:xfrm>
              <a:off x="4318000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79" name="Text Box 20"/>
            <p:cNvSpPr txBox="1">
              <a:spLocks noChangeArrowheads="1"/>
            </p:cNvSpPr>
            <p:nvPr/>
          </p:nvSpPr>
          <p:spPr bwMode="auto">
            <a:xfrm>
              <a:off x="4202113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633</a:t>
              </a:r>
            </a:p>
          </p:txBody>
        </p:sp>
        <p:sp>
          <p:nvSpPr>
            <p:cNvPr id="18880" name="Text Box 21"/>
            <p:cNvSpPr txBox="1">
              <a:spLocks noChangeArrowheads="1"/>
            </p:cNvSpPr>
            <p:nvPr/>
          </p:nvSpPr>
          <p:spPr bwMode="auto">
            <a:xfrm>
              <a:off x="4203700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663</a:t>
              </a:r>
            </a:p>
          </p:txBody>
        </p:sp>
        <p:sp>
          <p:nvSpPr>
            <p:cNvPr id="18881" name="Text Box 22"/>
            <p:cNvSpPr txBox="1">
              <a:spLocks noChangeArrowheads="1"/>
            </p:cNvSpPr>
            <p:nvPr/>
          </p:nvSpPr>
          <p:spPr bwMode="auto">
            <a:xfrm>
              <a:off x="36782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82" name="Text Box 23"/>
            <p:cNvSpPr txBox="1">
              <a:spLocks noChangeArrowheads="1"/>
            </p:cNvSpPr>
            <p:nvPr/>
          </p:nvSpPr>
          <p:spPr bwMode="auto">
            <a:xfrm>
              <a:off x="356235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762</a:t>
              </a:r>
            </a:p>
          </p:txBody>
        </p:sp>
        <p:sp>
          <p:nvSpPr>
            <p:cNvPr id="18883" name="Text Box 24"/>
            <p:cNvSpPr txBox="1">
              <a:spLocks noChangeArrowheads="1"/>
            </p:cNvSpPr>
            <p:nvPr/>
          </p:nvSpPr>
          <p:spPr bwMode="auto">
            <a:xfrm>
              <a:off x="3581400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534</a:t>
              </a:r>
            </a:p>
          </p:txBody>
        </p:sp>
        <p:sp>
          <p:nvSpPr>
            <p:cNvPr id="18884" name="Text Box 25"/>
            <p:cNvSpPr txBox="1">
              <a:spLocks noChangeArrowheads="1"/>
            </p:cNvSpPr>
            <p:nvPr/>
          </p:nvSpPr>
          <p:spPr bwMode="auto">
            <a:xfrm>
              <a:off x="3040063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85" name="Text Box 26"/>
            <p:cNvSpPr txBox="1">
              <a:spLocks noChangeArrowheads="1"/>
            </p:cNvSpPr>
            <p:nvPr/>
          </p:nvSpPr>
          <p:spPr bwMode="auto">
            <a:xfrm>
              <a:off x="292417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875</a:t>
              </a:r>
            </a:p>
          </p:txBody>
        </p:sp>
        <p:sp>
          <p:nvSpPr>
            <p:cNvPr id="18886" name="Text Box 27"/>
            <p:cNvSpPr txBox="1">
              <a:spLocks noChangeArrowheads="1"/>
            </p:cNvSpPr>
            <p:nvPr/>
          </p:nvSpPr>
          <p:spPr bwMode="auto">
            <a:xfrm>
              <a:off x="2943225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405</a:t>
              </a:r>
            </a:p>
          </p:txBody>
        </p:sp>
        <p:sp>
          <p:nvSpPr>
            <p:cNvPr id="18887" name="Text Box 28"/>
            <p:cNvSpPr txBox="1">
              <a:spLocks noChangeArrowheads="1"/>
            </p:cNvSpPr>
            <p:nvPr/>
          </p:nvSpPr>
          <p:spPr bwMode="auto">
            <a:xfrm>
              <a:off x="2336800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F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88" name="Text Box 29"/>
            <p:cNvSpPr txBox="1">
              <a:spLocks noChangeArrowheads="1"/>
            </p:cNvSpPr>
            <p:nvPr/>
          </p:nvSpPr>
          <p:spPr bwMode="auto">
            <a:xfrm>
              <a:off x="2159000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1022</a:t>
              </a:r>
            </a:p>
          </p:txBody>
        </p:sp>
        <p:sp>
          <p:nvSpPr>
            <p:cNvPr id="18889" name="Text Box 30"/>
            <p:cNvSpPr txBox="1">
              <a:spLocks noChangeArrowheads="1"/>
            </p:cNvSpPr>
            <p:nvPr/>
          </p:nvSpPr>
          <p:spPr bwMode="auto">
            <a:xfrm>
              <a:off x="2239962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292</a:t>
              </a:r>
            </a:p>
          </p:txBody>
        </p:sp>
        <p:sp>
          <p:nvSpPr>
            <p:cNvPr id="18890" name="Text Box 31"/>
            <p:cNvSpPr txBox="1">
              <a:spLocks noChangeArrowheads="1"/>
            </p:cNvSpPr>
            <p:nvPr/>
          </p:nvSpPr>
          <p:spPr bwMode="auto">
            <a:xfrm>
              <a:off x="1571625" y="1758950"/>
              <a:ext cx="3619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G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91" name="Text Box 32"/>
            <p:cNvSpPr txBox="1">
              <a:spLocks noChangeArrowheads="1"/>
            </p:cNvSpPr>
            <p:nvPr/>
          </p:nvSpPr>
          <p:spPr bwMode="auto">
            <a:xfrm>
              <a:off x="1393825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1080</a:t>
              </a:r>
            </a:p>
          </p:txBody>
        </p:sp>
        <p:sp>
          <p:nvSpPr>
            <p:cNvPr id="18892" name="Text Box 33"/>
            <p:cNvSpPr txBox="1">
              <a:spLocks noChangeArrowheads="1"/>
            </p:cNvSpPr>
            <p:nvPr/>
          </p:nvSpPr>
          <p:spPr bwMode="auto">
            <a:xfrm>
              <a:off x="1474787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145</a:t>
              </a:r>
            </a:p>
          </p:txBody>
        </p:sp>
        <p:sp>
          <p:nvSpPr>
            <p:cNvPr id="18893" name="Text Box 34"/>
            <p:cNvSpPr txBox="1">
              <a:spLocks noChangeArrowheads="1"/>
            </p:cNvSpPr>
            <p:nvPr/>
          </p:nvSpPr>
          <p:spPr bwMode="auto">
            <a:xfrm>
              <a:off x="808038" y="175260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S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94" name="Text Box 35"/>
            <p:cNvSpPr txBox="1">
              <a:spLocks noChangeArrowheads="1"/>
            </p:cNvSpPr>
            <p:nvPr/>
          </p:nvSpPr>
          <p:spPr bwMode="auto">
            <a:xfrm>
              <a:off x="630238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1166</a:t>
              </a:r>
            </a:p>
          </p:txBody>
        </p:sp>
        <p:sp>
          <p:nvSpPr>
            <p:cNvPr id="18895" name="Text Box 36"/>
            <p:cNvSpPr txBox="1">
              <a:spLocks noChangeArrowheads="1"/>
            </p:cNvSpPr>
            <p:nvPr/>
          </p:nvSpPr>
          <p:spPr bwMode="auto">
            <a:xfrm>
              <a:off x="774700" y="1447800"/>
              <a:ext cx="438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88</a:t>
              </a:r>
            </a:p>
          </p:txBody>
        </p:sp>
        <p:sp>
          <p:nvSpPr>
            <p:cNvPr id="18896" name="Text Box 37"/>
            <p:cNvSpPr txBox="1">
              <a:spLocks noChangeArrowheads="1"/>
            </p:cNvSpPr>
            <p:nvPr/>
          </p:nvSpPr>
          <p:spPr bwMode="auto">
            <a:xfrm>
              <a:off x="7650163" y="2070100"/>
              <a:ext cx="787395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y ions</a:t>
              </a:r>
            </a:p>
          </p:txBody>
        </p:sp>
        <p:sp>
          <p:nvSpPr>
            <p:cNvPr id="18897" name="Text Box 38"/>
            <p:cNvSpPr txBox="1">
              <a:spLocks noChangeArrowheads="1"/>
            </p:cNvSpPr>
            <p:nvPr/>
          </p:nvSpPr>
          <p:spPr bwMode="auto">
            <a:xfrm>
              <a:off x="7658100" y="1447800"/>
              <a:ext cx="80021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b ions</a:t>
              </a:r>
            </a:p>
          </p:txBody>
        </p:sp>
      </p:grpSp>
      <p:grpSp>
        <p:nvGrpSpPr>
          <p:cNvPr id="3" name="Group 468"/>
          <p:cNvGrpSpPr>
            <a:grpSpLocks/>
          </p:cNvGrpSpPr>
          <p:nvPr/>
        </p:nvGrpSpPr>
        <p:grpSpPr bwMode="auto">
          <a:xfrm>
            <a:off x="3009900" y="1371600"/>
            <a:ext cx="1041400" cy="1295400"/>
            <a:chOff x="2312" y="864"/>
            <a:chExt cx="656" cy="816"/>
          </a:xfrm>
        </p:grpSpPr>
        <p:sp>
          <p:nvSpPr>
            <p:cNvPr id="18863" name="Line 465"/>
            <p:cNvSpPr>
              <a:spLocks noChangeShapeType="1"/>
            </p:cNvSpPr>
            <p:nvPr/>
          </p:nvSpPr>
          <p:spPr bwMode="auto">
            <a:xfrm>
              <a:off x="2640" y="864"/>
              <a:ext cx="0" cy="81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864" name="Line 466"/>
            <p:cNvSpPr>
              <a:spLocks noChangeShapeType="1"/>
            </p:cNvSpPr>
            <p:nvPr/>
          </p:nvSpPr>
          <p:spPr bwMode="auto">
            <a:xfrm>
              <a:off x="2312" y="872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865" name="Line 467"/>
            <p:cNvSpPr>
              <a:spLocks noChangeShapeType="1"/>
            </p:cNvSpPr>
            <p:nvPr/>
          </p:nvSpPr>
          <p:spPr bwMode="auto">
            <a:xfrm>
              <a:off x="2632" y="1674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4" name="Group 878"/>
          <p:cNvGrpSpPr>
            <a:grpSpLocks/>
          </p:cNvGrpSpPr>
          <p:nvPr/>
        </p:nvGrpSpPr>
        <p:grpSpPr bwMode="auto">
          <a:xfrm>
            <a:off x="300038" y="2654300"/>
            <a:ext cx="8736012" cy="3960813"/>
            <a:chOff x="300038" y="2654300"/>
            <a:chExt cx="8736012" cy="3960813"/>
          </a:xfrm>
        </p:grpSpPr>
        <p:grpSp>
          <p:nvGrpSpPr>
            <p:cNvPr id="5" name="Group 462"/>
            <p:cNvGrpSpPr>
              <a:grpSpLocks/>
            </p:cNvGrpSpPr>
            <p:nvPr/>
          </p:nvGrpSpPr>
          <p:grpSpPr bwMode="auto">
            <a:xfrm>
              <a:off x="300038" y="2916238"/>
              <a:ext cx="8736012" cy="3698875"/>
              <a:chOff x="300038" y="2916238"/>
              <a:chExt cx="8736012" cy="3698875"/>
            </a:xfrm>
          </p:grpSpPr>
          <p:sp>
            <p:nvSpPr>
              <p:cNvPr id="18462" name="Rectangle 39"/>
              <p:cNvSpPr>
                <a:spLocks noChangeArrowheads="1"/>
              </p:cNvSpPr>
              <p:nvPr/>
            </p:nvSpPr>
            <p:spPr bwMode="auto">
              <a:xfrm>
                <a:off x="4295775" y="62484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m/z</a:t>
                </a:r>
              </a:p>
            </p:txBody>
          </p:sp>
          <p:sp>
            <p:nvSpPr>
              <p:cNvPr id="18463" name="Line 40"/>
              <p:cNvSpPr>
                <a:spLocks noChangeShapeType="1"/>
              </p:cNvSpPr>
              <p:nvPr/>
            </p:nvSpPr>
            <p:spPr bwMode="auto">
              <a:xfrm flipV="1">
                <a:off x="11128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64" name="Line 41"/>
              <p:cNvSpPr>
                <a:spLocks noChangeShapeType="1"/>
              </p:cNvSpPr>
              <p:nvPr/>
            </p:nvSpPr>
            <p:spPr bwMode="auto">
              <a:xfrm flipV="1">
                <a:off x="1146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65" name="Line 42"/>
              <p:cNvSpPr>
                <a:spLocks noChangeShapeType="1"/>
              </p:cNvSpPr>
              <p:nvPr/>
            </p:nvSpPr>
            <p:spPr bwMode="auto">
              <a:xfrm flipV="1">
                <a:off x="1182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66" name="Line 43"/>
              <p:cNvSpPr>
                <a:spLocks noChangeShapeType="1"/>
              </p:cNvSpPr>
              <p:nvPr/>
            </p:nvSpPr>
            <p:spPr bwMode="auto">
              <a:xfrm flipV="1">
                <a:off x="1204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67" name="Line 44"/>
              <p:cNvSpPr>
                <a:spLocks noChangeShapeType="1"/>
              </p:cNvSpPr>
              <p:nvPr/>
            </p:nvSpPr>
            <p:spPr bwMode="auto">
              <a:xfrm flipV="1">
                <a:off x="1295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68" name="Line 45"/>
              <p:cNvSpPr>
                <a:spLocks noChangeShapeType="1"/>
              </p:cNvSpPr>
              <p:nvPr/>
            </p:nvSpPr>
            <p:spPr bwMode="auto">
              <a:xfrm flipV="1">
                <a:off x="1306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69" name="Line 46"/>
              <p:cNvSpPr>
                <a:spLocks noChangeShapeType="1"/>
              </p:cNvSpPr>
              <p:nvPr/>
            </p:nvSpPr>
            <p:spPr bwMode="auto">
              <a:xfrm flipV="1">
                <a:off x="1317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70" name="Line 47"/>
              <p:cNvSpPr>
                <a:spLocks noChangeShapeType="1"/>
              </p:cNvSpPr>
              <p:nvPr/>
            </p:nvSpPr>
            <p:spPr bwMode="auto">
              <a:xfrm flipV="1">
                <a:off x="1328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71" name="Line 48"/>
              <p:cNvSpPr>
                <a:spLocks noChangeShapeType="1"/>
              </p:cNvSpPr>
              <p:nvPr/>
            </p:nvSpPr>
            <p:spPr bwMode="auto">
              <a:xfrm flipV="1">
                <a:off x="1341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72" name="Line 49"/>
              <p:cNvSpPr>
                <a:spLocks noChangeShapeType="1"/>
              </p:cNvSpPr>
              <p:nvPr/>
            </p:nvSpPr>
            <p:spPr bwMode="auto">
              <a:xfrm flipV="1">
                <a:off x="1352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73" name="Line 50"/>
              <p:cNvSpPr>
                <a:spLocks noChangeShapeType="1"/>
              </p:cNvSpPr>
              <p:nvPr/>
            </p:nvSpPr>
            <p:spPr bwMode="auto">
              <a:xfrm flipV="1">
                <a:off x="13858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74" name="Line 51"/>
              <p:cNvSpPr>
                <a:spLocks noChangeShapeType="1"/>
              </p:cNvSpPr>
              <p:nvPr/>
            </p:nvSpPr>
            <p:spPr bwMode="auto">
              <a:xfrm flipV="1">
                <a:off x="1398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75" name="Line 52"/>
              <p:cNvSpPr>
                <a:spLocks noChangeShapeType="1"/>
              </p:cNvSpPr>
              <p:nvPr/>
            </p:nvSpPr>
            <p:spPr bwMode="auto">
              <a:xfrm flipV="1">
                <a:off x="1409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76" name="Line 53"/>
              <p:cNvSpPr>
                <a:spLocks noChangeShapeType="1"/>
              </p:cNvSpPr>
              <p:nvPr/>
            </p:nvSpPr>
            <p:spPr bwMode="auto">
              <a:xfrm flipV="1">
                <a:off x="1420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77" name="Line 54"/>
              <p:cNvSpPr>
                <a:spLocks noChangeShapeType="1"/>
              </p:cNvSpPr>
              <p:nvPr/>
            </p:nvSpPr>
            <p:spPr bwMode="auto">
              <a:xfrm flipV="1">
                <a:off x="1431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78" name="Line 55"/>
              <p:cNvSpPr>
                <a:spLocks noChangeShapeType="1"/>
              </p:cNvSpPr>
              <p:nvPr/>
            </p:nvSpPr>
            <p:spPr bwMode="auto">
              <a:xfrm flipV="1">
                <a:off x="1443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79" name="Line 56"/>
              <p:cNvSpPr>
                <a:spLocks noChangeShapeType="1"/>
              </p:cNvSpPr>
              <p:nvPr/>
            </p:nvSpPr>
            <p:spPr bwMode="auto">
              <a:xfrm flipV="1">
                <a:off x="145415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80" name="Line 57"/>
              <p:cNvSpPr>
                <a:spLocks noChangeShapeType="1"/>
              </p:cNvSpPr>
              <p:nvPr/>
            </p:nvSpPr>
            <p:spPr bwMode="auto">
              <a:xfrm flipV="1">
                <a:off x="1465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81" name="Line 58"/>
              <p:cNvSpPr>
                <a:spLocks noChangeShapeType="1"/>
              </p:cNvSpPr>
              <p:nvPr/>
            </p:nvSpPr>
            <p:spPr bwMode="auto">
              <a:xfrm flipV="1">
                <a:off x="1476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82" name="Line 59"/>
              <p:cNvSpPr>
                <a:spLocks noChangeShapeType="1"/>
              </p:cNvSpPr>
              <p:nvPr/>
            </p:nvSpPr>
            <p:spPr bwMode="auto">
              <a:xfrm flipV="1">
                <a:off x="1489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83" name="Line 60"/>
              <p:cNvSpPr>
                <a:spLocks noChangeShapeType="1"/>
              </p:cNvSpPr>
              <p:nvPr/>
            </p:nvSpPr>
            <p:spPr bwMode="auto">
              <a:xfrm flipV="1">
                <a:off x="1500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84" name="Line 61"/>
              <p:cNvSpPr>
                <a:spLocks noChangeShapeType="1"/>
              </p:cNvSpPr>
              <p:nvPr/>
            </p:nvSpPr>
            <p:spPr bwMode="auto">
              <a:xfrm flipV="1">
                <a:off x="1524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85" name="Line 62"/>
              <p:cNvSpPr>
                <a:spLocks noChangeShapeType="1"/>
              </p:cNvSpPr>
              <p:nvPr/>
            </p:nvSpPr>
            <p:spPr bwMode="auto">
              <a:xfrm flipV="1">
                <a:off x="1546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86" name="Line 63"/>
              <p:cNvSpPr>
                <a:spLocks noChangeShapeType="1"/>
              </p:cNvSpPr>
              <p:nvPr/>
            </p:nvSpPr>
            <p:spPr bwMode="auto">
              <a:xfrm flipV="1">
                <a:off x="1557338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87" name="Line 64"/>
              <p:cNvSpPr>
                <a:spLocks noChangeShapeType="1"/>
              </p:cNvSpPr>
              <p:nvPr/>
            </p:nvSpPr>
            <p:spPr bwMode="auto">
              <a:xfrm flipV="1">
                <a:off x="1568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88" name="Line 65"/>
              <p:cNvSpPr>
                <a:spLocks noChangeShapeType="1"/>
              </p:cNvSpPr>
              <p:nvPr/>
            </p:nvSpPr>
            <p:spPr bwMode="auto">
              <a:xfrm flipV="1">
                <a:off x="1590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89" name="Line 66"/>
              <p:cNvSpPr>
                <a:spLocks noChangeShapeType="1"/>
              </p:cNvSpPr>
              <p:nvPr/>
            </p:nvSpPr>
            <p:spPr bwMode="auto">
              <a:xfrm flipV="1">
                <a:off x="1603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90" name="Line 67"/>
              <p:cNvSpPr>
                <a:spLocks noChangeShapeType="1"/>
              </p:cNvSpPr>
              <p:nvPr/>
            </p:nvSpPr>
            <p:spPr bwMode="auto">
              <a:xfrm flipV="1">
                <a:off x="1612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91" name="Line 68"/>
              <p:cNvSpPr>
                <a:spLocks noChangeShapeType="1"/>
              </p:cNvSpPr>
              <p:nvPr/>
            </p:nvSpPr>
            <p:spPr bwMode="auto">
              <a:xfrm flipV="1">
                <a:off x="16240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92" name="Line 69"/>
              <p:cNvSpPr>
                <a:spLocks noChangeShapeType="1"/>
              </p:cNvSpPr>
              <p:nvPr/>
            </p:nvSpPr>
            <p:spPr bwMode="auto">
              <a:xfrm flipV="1">
                <a:off x="1649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93" name="Line 70"/>
              <p:cNvSpPr>
                <a:spLocks noChangeShapeType="1"/>
              </p:cNvSpPr>
              <p:nvPr/>
            </p:nvSpPr>
            <p:spPr bwMode="auto">
              <a:xfrm flipV="1">
                <a:off x="1660525" y="5657850"/>
                <a:ext cx="0" cy="3444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94" name="Line 71"/>
              <p:cNvSpPr>
                <a:spLocks noChangeShapeType="1"/>
              </p:cNvSpPr>
              <p:nvPr/>
            </p:nvSpPr>
            <p:spPr bwMode="auto">
              <a:xfrm flipV="1">
                <a:off x="1671638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95" name="Line 72"/>
              <p:cNvSpPr>
                <a:spLocks noChangeShapeType="1"/>
              </p:cNvSpPr>
              <p:nvPr/>
            </p:nvSpPr>
            <p:spPr bwMode="auto">
              <a:xfrm flipV="1">
                <a:off x="16938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96" name="Line 73"/>
              <p:cNvSpPr>
                <a:spLocks noChangeShapeType="1"/>
              </p:cNvSpPr>
              <p:nvPr/>
            </p:nvSpPr>
            <p:spPr bwMode="auto">
              <a:xfrm flipV="1">
                <a:off x="1704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97" name="Line 74"/>
              <p:cNvSpPr>
                <a:spLocks noChangeShapeType="1"/>
              </p:cNvSpPr>
              <p:nvPr/>
            </p:nvSpPr>
            <p:spPr bwMode="auto">
              <a:xfrm flipV="1">
                <a:off x="17272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98" name="Line 75"/>
              <p:cNvSpPr>
                <a:spLocks noChangeShapeType="1"/>
              </p:cNvSpPr>
              <p:nvPr/>
            </p:nvSpPr>
            <p:spPr bwMode="auto">
              <a:xfrm flipV="1">
                <a:off x="1739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499" name="Line 76"/>
              <p:cNvSpPr>
                <a:spLocks noChangeShapeType="1"/>
              </p:cNvSpPr>
              <p:nvPr/>
            </p:nvSpPr>
            <p:spPr bwMode="auto">
              <a:xfrm flipV="1">
                <a:off x="1751013" y="5913438"/>
                <a:ext cx="0" cy="889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00" name="Line 77"/>
              <p:cNvSpPr>
                <a:spLocks noChangeShapeType="1"/>
              </p:cNvSpPr>
              <p:nvPr/>
            </p:nvSpPr>
            <p:spPr bwMode="auto">
              <a:xfrm flipV="1">
                <a:off x="1762125" y="5903913"/>
                <a:ext cx="0" cy="984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01" name="Line 78"/>
              <p:cNvSpPr>
                <a:spLocks noChangeShapeType="1"/>
              </p:cNvSpPr>
              <p:nvPr/>
            </p:nvSpPr>
            <p:spPr bwMode="auto">
              <a:xfrm flipV="1">
                <a:off x="17748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02" name="Line 79"/>
              <p:cNvSpPr>
                <a:spLocks noChangeShapeType="1"/>
              </p:cNvSpPr>
              <p:nvPr/>
            </p:nvSpPr>
            <p:spPr bwMode="auto">
              <a:xfrm flipV="1">
                <a:off x="1819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03" name="Line 80"/>
              <p:cNvSpPr>
                <a:spLocks noChangeShapeType="1"/>
              </p:cNvSpPr>
              <p:nvPr/>
            </p:nvSpPr>
            <p:spPr bwMode="auto">
              <a:xfrm flipV="1">
                <a:off x="1831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04" name="Line 81"/>
              <p:cNvSpPr>
                <a:spLocks noChangeShapeType="1"/>
              </p:cNvSpPr>
              <p:nvPr/>
            </p:nvSpPr>
            <p:spPr bwMode="auto">
              <a:xfrm flipV="1">
                <a:off x="1841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05" name="Line 82"/>
              <p:cNvSpPr>
                <a:spLocks noChangeShapeType="1"/>
              </p:cNvSpPr>
              <p:nvPr/>
            </p:nvSpPr>
            <p:spPr bwMode="auto">
              <a:xfrm flipV="1">
                <a:off x="185420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06" name="Line 83"/>
              <p:cNvSpPr>
                <a:spLocks noChangeShapeType="1"/>
              </p:cNvSpPr>
              <p:nvPr/>
            </p:nvSpPr>
            <p:spPr bwMode="auto">
              <a:xfrm flipV="1">
                <a:off x="1865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07" name="Line 84"/>
              <p:cNvSpPr>
                <a:spLocks noChangeShapeType="1"/>
              </p:cNvSpPr>
              <p:nvPr/>
            </p:nvSpPr>
            <p:spPr bwMode="auto">
              <a:xfrm flipV="1">
                <a:off x="1876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08" name="Line 85"/>
              <p:cNvSpPr>
                <a:spLocks noChangeShapeType="1"/>
              </p:cNvSpPr>
              <p:nvPr/>
            </p:nvSpPr>
            <p:spPr bwMode="auto">
              <a:xfrm flipV="1">
                <a:off x="1889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09" name="Line 86"/>
              <p:cNvSpPr>
                <a:spLocks noChangeShapeType="1"/>
              </p:cNvSpPr>
              <p:nvPr/>
            </p:nvSpPr>
            <p:spPr bwMode="auto">
              <a:xfrm flipV="1">
                <a:off x="1920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10" name="Line 87"/>
              <p:cNvSpPr>
                <a:spLocks noChangeShapeType="1"/>
              </p:cNvSpPr>
              <p:nvPr/>
            </p:nvSpPr>
            <p:spPr bwMode="auto">
              <a:xfrm flipV="1">
                <a:off x="1968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11" name="Line 88"/>
              <p:cNvSpPr>
                <a:spLocks noChangeShapeType="1"/>
              </p:cNvSpPr>
              <p:nvPr/>
            </p:nvSpPr>
            <p:spPr bwMode="auto">
              <a:xfrm flipV="1">
                <a:off x="1979613" y="5383213"/>
                <a:ext cx="0" cy="6191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12" name="Line 89"/>
              <p:cNvSpPr>
                <a:spLocks noChangeShapeType="1"/>
              </p:cNvSpPr>
              <p:nvPr/>
            </p:nvSpPr>
            <p:spPr bwMode="auto">
              <a:xfrm flipV="1">
                <a:off x="1990725" y="5903913"/>
                <a:ext cx="0" cy="984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13" name="Line 90"/>
              <p:cNvSpPr>
                <a:spLocks noChangeShapeType="1"/>
              </p:cNvSpPr>
              <p:nvPr/>
            </p:nvSpPr>
            <p:spPr bwMode="auto">
              <a:xfrm flipV="1">
                <a:off x="2003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14" name="Line 91"/>
              <p:cNvSpPr>
                <a:spLocks noChangeShapeType="1"/>
              </p:cNvSpPr>
              <p:nvPr/>
            </p:nvSpPr>
            <p:spPr bwMode="auto">
              <a:xfrm flipV="1">
                <a:off x="2024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15" name="Line 92"/>
              <p:cNvSpPr>
                <a:spLocks noChangeShapeType="1"/>
              </p:cNvSpPr>
              <p:nvPr/>
            </p:nvSpPr>
            <p:spPr bwMode="auto">
              <a:xfrm flipV="1">
                <a:off x="2035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16" name="Line 93"/>
              <p:cNvSpPr>
                <a:spLocks noChangeShapeType="1"/>
              </p:cNvSpPr>
              <p:nvPr/>
            </p:nvSpPr>
            <p:spPr bwMode="auto">
              <a:xfrm flipV="1">
                <a:off x="2092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17" name="Line 94"/>
              <p:cNvSpPr>
                <a:spLocks noChangeShapeType="1"/>
              </p:cNvSpPr>
              <p:nvPr/>
            </p:nvSpPr>
            <p:spPr bwMode="auto">
              <a:xfrm flipV="1">
                <a:off x="2114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18" name="Line 95"/>
              <p:cNvSpPr>
                <a:spLocks noChangeShapeType="1"/>
              </p:cNvSpPr>
              <p:nvPr/>
            </p:nvSpPr>
            <p:spPr bwMode="auto">
              <a:xfrm flipV="1">
                <a:off x="2127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19" name="Line 96"/>
              <p:cNvSpPr>
                <a:spLocks noChangeShapeType="1"/>
              </p:cNvSpPr>
              <p:nvPr/>
            </p:nvSpPr>
            <p:spPr bwMode="auto">
              <a:xfrm flipV="1">
                <a:off x="2138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20" name="Line 97"/>
              <p:cNvSpPr>
                <a:spLocks noChangeShapeType="1"/>
              </p:cNvSpPr>
              <p:nvPr/>
            </p:nvSpPr>
            <p:spPr bwMode="auto">
              <a:xfrm flipV="1">
                <a:off x="21494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21" name="Line 98"/>
              <p:cNvSpPr>
                <a:spLocks noChangeShapeType="1"/>
              </p:cNvSpPr>
              <p:nvPr/>
            </p:nvSpPr>
            <p:spPr bwMode="auto">
              <a:xfrm flipV="1">
                <a:off x="2160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22" name="Line 99"/>
              <p:cNvSpPr>
                <a:spLocks noChangeShapeType="1"/>
              </p:cNvSpPr>
              <p:nvPr/>
            </p:nvSpPr>
            <p:spPr bwMode="auto">
              <a:xfrm flipV="1">
                <a:off x="21717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23" name="Line 100"/>
              <p:cNvSpPr>
                <a:spLocks noChangeShapeType="1"/>
              </p:cNvSpPr>
              <p:nvPr/>
            </p:nvSpPr>
            <p:spPr bwMode="auto">
              <a:xfrm flipV="1">
                <a:off x="2182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24" name="Line 101"/>
              <p:cNvSpPr>
                <a:spLocks noChangeShapeType="1"/>
              </p:cNvSpPr>
              <p:nvPr/>
            </p:nvSpPr>
            <p:spPr bwMode="auto">
              <a:xfrm flipV="1">
                <a:off x="2206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25" name="Line 102"/>
              <p:cNvSpPr>
                <a:spLocks noChangeShapeType="1"/>
              </p:cNvSpPr>
              <p:nvPr/>
            </p:nvSpPr>
            <p:spPr bwMode="auto">
              <a:xfrm flipV="1">
                <a:off x="2217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26" name="Line 103"/>
              <p:cNvSpPr>
                <a:spLocks noChangeShapeType="1"/>
              </p:cNvSpPr>
              <p:nvPr/>
            </p:nvSpPr>
            <p:spPr bwMode="auto">
              <a:xfrm flipV="1">
                <a:off x="2228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27" name="Line 104"/>
              <p:cNvSpPr>
                <a:spLocks noChangeShapeType="1"/>
              </p:cNvSpPr>
              <p:nvPr/>
            </p:nvSpPr>
            <p:spPr bwMode="auto">
              <a:xfrm flipV="1">
                <a:off x="22399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28" name="Line 105"/>
              <p:cNvSpPr>
                <a:spLocks noChangeShapeType="1"/>
              </p:cNvSpPr>
              <p:nvPr/>
            </p:nvSpPr>
            <p:spPr bwMode="auto">
              <a:xfrm flipV="1">
                <a:off x="2262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29" name="Line 106"/>
              <p:cNvSpPr>
                <a:spLocks noChangeShapeType="1"/>
              </p:cNvSpPr>
              <p:nvPr/>
            </p:nvSpPr>
            <p:spPr bwMode="auto">
              <a:xfrm flipV="1">
                <a:off x="2286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30" name="Line 107"/>
              <p:cNvSpPr>
                <a:spLocks noChangeShapeType="1"/>
              </p:cNvSpPr>
              <p:nvPr/>
            </p:nvSpPr>
            <p:spPr bwMode="auto">
              <a:xfrm flipV="1">
                <a:off x="2297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31" name="Line 108"/>
              <p:cNvSpPr>
                <a:spLocks noChangeShapeType="1"/>
              </p:cNvSpPr>
              <p:nvPr/>
            </p:nvSpPr>
            <p:spPr bwMode="auto">
              <a:xfrm flipV="1">
                <a:off x="2309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32" name="Line 109"/>
              <p:cNvSpPr>
                <a:spLocks noChangeShapeType="1"/>
              </p:cNvSpPr>
              <p:nvPr/>
            </p:nvSpPr>
            <p:spPr bwMode="auto">
              <a:xfrm flipV="1">
                <a:off x="2320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33" name="Line 110"/>
              <p:cNvSpPr>
                <a:spLocks noChangeShapeType="1"/>
              </p:cNvSpPr>
              <p:nvPr/>
            </p:nvSpPr>
            <p:spPr bwMode="auto">
              <a:xfrm flipV="1">
                <a:off x="2343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34" name="Line 111"/>
              <p:cNvSpPr>
                <a:spLocks noChangeShapeType="1"/>
              </p:cNvSpPr>
              <p:nvPr/>
            </p:nvSpPr>
            <p:spPr bwMode="auto">
              <a:xfrm flipV="1">
                <a:off x="2354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35" name="Line 112"/>
              <p:cNvSpPr>
                <a:spLocks noChangeShapeType="1"/>
              </p:cNvSpPr>
              <p:nvPr/>
            </p:nvSpPr>
            <p:spPr bwMode="auto">
              <a:xfrm flipV="1">
                <a:off x="2365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36" name="Line 113"/>
              <p:cNvSpPr>
                <a:spLocks noChangeShapeType="1"/>
              </p:cNvSpPr>
              <p:nvPr/>
            </p:nvSpPr>
            <p:spPr bwMode="auto">
              <a:xfrm flipV="1">
                <a:off x="2376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37" name="Line 114"/>
              <p:cNvSpPr>
                <a:spLocks noChangeShapeType="1"/>
              </p:cNvSpPr>
              <p:nvPr/>
            </p:nvSpPr>
            <p:spPr bwMode="auto">
              <a:xfrm flipV="1">
                <a:off x="2389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38" name="Line 115"/>
              <p:cNvSpPr>
                <a:spLocks noChangeShapeType="1"/>
              </p:cNvSpPr>
              <p:nvPr/>
            </p:nvSpPr>
            <p:spPr bwMode="auto">
              <a:xfrm flipV="1">
                <a:off x="23987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39" name="Line 116"/>
              <p:cNvSpPr>
                <a:spLocks noChangeShapeType="1"/>
              </p:cNvSpPr>
              <p:nvPr/>
            </p:nvSpPr>
            <p:spPr bwMode="auto">
              <a:xfrm flipV="1">
                <a:off x="2409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40" name="Line 117"/>
              <p:cNvSpPr>
                <a:spLocks noChangeShapeType="1"/>
              </p:cNvSpPr>
              <p:nvPr/>
            </p:nvSpPr>
            <p:spPr bwMode="auto">
              <a:xfrm flipV="1">
                <a:off x="2420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41" name="Line 118"/>
              <p:cNvSpPr>
                <a:spLocks noChangeShapeType="1"/>
              </p:cNvSpPr>
              <p:nvPr/>
            </p:nvSpPr>
            <p:spPr bwMode="auto">
              <a:xfrm flipV="1">
                <a:off x="2435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42" name="Line 119"/>
              <p:cNvSpPr>
                <a:spLocks noChangeShapeType="1"/>
              </p:cNvSpPr>
              <p:nvPr/>
            </p:nvSpPr>
            <p:spPr bwMode="auto">
              <a:xfrm flipV="1">
                <a:off x="2446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43" name="Line 120"/>
              <p:cNvSpPr>
                <a:spLocks noChangeShapeType="1"/>
              </p:cNvSpPr>
              <p:nvPr/>
            </p:nvSpPr>
            <p:spPr bwMode="auto">
              <a:xfrm flipV="1">
                <a:off x="24574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44" name="Line 121"/>
              <p:cNvSpPr>
                <a:spLocks noChangeShapeType="1"/>
              </p:cNvSpPr>
              <p:nvPr/>
            </p:nvSpPr>
            <p:spPr bwMode="auto">
              <a:xfrm flipV="1">
                <a:off x="24685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45" name="Line 122"/>
              <p:cNvSpPr>
                <a:spLocks noChangeShapeType="1"/>
              </p:cNvSpPr>
              <p:nvPr/>
            </p:nvSpPr>
            <p:spPr bwMode="auto">
              <a:xfrm flipV="1">
                <a:off x="2479675" y="5951538"/>
                <a:ext cx="0" cy="50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46" name="Line 123"/>
              <p:cNvSpPr>
                <a:spLocks noChangeShapeType="1"/>
              </p:cNvSpPr>
              <p:nvPr/>
            </p:nvSpPr>
            <p:spPr bwMode="auto">
              <a:xfrm flipV="1">
                <a:off x="2490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47" name="Line 124"/>
              <p:cNvSpPr>
                <a:spLocks noChangeShapeType="1"/>
              </p:cNvSpPr>
              <p:nvPr/>
            </p:nvSpPr>
            <p:spPr bwMode="auto">
              <a:xfrm flipV="1">
                <a:off x="2503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48" name="Line 125"/>
              <p:cNvSpPr>
                <a:spLocks noChangeShapeType="1"/>
              </p:cNvSpPr>
              <p:nvPr/>
            </p:nvSpPr>
            <p:spPr bwMode="auto">
              <a:xfrm flipV="1">
                <a:off x="2513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49" name="Line 126"/>
              <p:cNvSpPr>
                <a:spLocks noChangeShapeType="1"/>
              </p:cNvSpPr>
              <p:nvPr/>
            </p:nvSpPr>
            <p:spPr bwMode="auto">
              <a:xfrm flipV="1">
                <a:off x="2535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50" name="Line 127"/>
              <p:cNvSpPr>
                <a:spLocks noChangeShapeType="1"/>
              </p:cNvSpPr>
              <p:nvPr/>
            </p:nvSpPr>
            <p:spPr bwMode="auto">
              <a:xfrm flipV="1">
                <a:off x="2547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51" name="Line 128"/>
              <p:cNvSpPr>
                <a:spLocks noChangeShapeType="1"/>
              </p:cNvSpPr>
              <p:nvPr/>
            </p:nvSpPr>
            <p:spPr bwMode="auto">
              <a:xfrm flipV="1">
                <a:off x="2560638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52" name="Line 129"/>
              <p:cNvSpPr>
                <a:spLocks noChangeShapeType="1"/>
              </p:cNvSpPr>
              <p:nvPr/>
            </p:nvSpPr>
            <p:spPr bwMode="auto">
              <a:xfrm flipV="1">
                <a:off x="2570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53" name="Line 130"/>
              <p:cNvSpPr>
                <a:spLocks noChangeShapeType="1"/>
              </p:cNvSpPr>
              <p:nvPr/>
            </p:nvSpPr>
            <p:spPr bwMode="auto">
              <a:xfrm flipV="1">
                <a:off x="25812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54" name="Line 131"/>
              <p:cNvSpPr>
                <a:spLocks noChangeShapeType="1"/>
              </p:cNvSpPr>
              <p:nvPr/>
            </p:nvSpPr>
            <p:spPr bwMode="auto">
              <a:xfrm flipV="1">
                <a:off x="2593975" y="5688013"/>
                <a:ext cx="0" cy="31432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55" name="Line 132"/>
              <p:cNvSpPr>
                <a:spLocks noChangeShapeType="1"/>
              </p:cNvSpPr>
              <p:nvPr/>
            </p:nvSpPr>
            <p:spPr bwMode="auto">
              <a:xfrm flipV="1">
                <a:off x="2605088" y="5922963"/>
                <a:ext cx="0" cy="79375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56" name="Line 133"/>
              <p:cNvSpPr>
                <a:spLocks noChangeShapeType="1"/>
              </p:cNvSpPr>
              <p:nvPr/>
            </p:nvSpPr>
            <p:spPr bwMode="auto">
              <a:xfrm flipV="1">
                <a:off x="2617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57" name="Line 134"/>
              <p:cNvSpPr>
                <a:spLocks noChangeShapeType="1"/>
              </p:cNvSpPr>
              <p:nvPr/>
            </p:nvSpPr>
            <p:spPr bwMode="auto">
              <a:xfrm flipV="1">
                <a:off x="2627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58" name="Line 135"/>
              <p:cNvSpPr>
                <a:spLocks noChangeShapeType="1"/>
              </p:cNvSpPr>
              <p:nvPr/>
            </p:nvSpPr>
            <p:spPr bwMode="auto">
              <a:xfrm flipV="1">
                <a:off x="2638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59" name="Line 136"/>
              <p:cNvSpPr>
                <a:spLocks noChangeShapeType="1"/>
              </p:cNvSpPr>
              <p:nvPr/>
            </p:nvSpPr>
            <p:spPr bwMode="auto">
              <a:xfrm flipV="1">
                <a:off x="2651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60" name="Line 137"/>
              <p:cNvSpPr>
                <a:spLocks noChangeShapeType="1"/>
              </p:cNvSpPr>
              <p:nvPr/>
            </p:nvSpPr>
            <p:spPr bwMode="auto">
              <a:xfrm flipV="1">
                <a:off x="2662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61" name="Line 138"/>
              <p:cNvSpPr>
                <a:spLocks noChangeShapeType="1"/>
              </p:cNvSpPr>
              <p:nvPr/>
            </p:nvSpPr>
            <p:spPr bwMode="auto">
              <a:xfrm flipV="1">
                <a:off x="2674938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62" name="Line 139"/>
              <p:cNvSpPr>
                <a:spLocks noChangeShapeType="1"/>
              </p:cNvSpPr>
              <p:nvPr/>
            </p:nvSpPr>
            <p:spPr bwMode="auto">
              <a:xfrm flipV="1">
                <a:off x="2684463" y="5932488"/>
                <a:ext cx="0" cy="6985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63" name="Line 140"/>
              <p:cNvSpPr>
                <a:spLocks noChangeShapeType="1"/>
              </p:cNvSpPr>
              <p:nvPr/>
            </p:nvSpPr>
            <p:spPr bwMode="auto">
              <a:xfrm flipV="1">
                <a:off x="26955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64" name="Line 141"/>
              <p:cNvSpPr>
                <a:spLocks noChangeShapeType="1"/>
              </p:cNvSpPr>
              <p:nvPr/>
            </p:nvSpPr>
            <p:spPr bwMode="auto">
              <a:xfrm flipV="1">
                <a:off x="27178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65" name="Line 142"/>
              <p:cNvSpPr>
                <a:spLocks noChangeShapeType="1"/>
              </p:cNvSpPr>
              <p:nvPr/>
            </p:nvSpPr>
            <p:spPr bwMode="auto">
              <a:xfrm flipV="1">
                <a:off x="2728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66" name="Line 143"/>
              <p:cNvSpPr>
                <a:spLocks noChangeShapeType="1"/>
              </p:cNvSpPr>
              <p:nvPr/>
            </p:nvSpPr>
            <p:spPr bwMode="auto">
              <a:xfrm flipV="1">
                <a:off x="27400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67" name="Line 144"/>
              <p:cNvSpPr>
                <a:spLocks noChangeShapeType="1"/>
              </p:cNvSpPr>
              <p:nvPr/>
            </p:nvSpPr>
            <p:spPr bwMode="auto">
              <a:xfrm flipV="1">
                <a:off x="2752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68" name="Line 145"/>
              <p:cNvSpPr>
                <a:spLocks noChangeShapeType="1"/>
              </p:cNvSpPr>
              <p:nvPr/>
            </p:nvSpPr>
            <p:spPr bwMode="auto">
              <a:xfrm flipV="1">
                <a:off x="27654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69" name="Line 146"/>
              <p:cNvSpPr>
                <a:spLocks noChangeShapeType="1"/>
              </p:cNvSpPr>
              <p:nvPr/>
            </p:nvSpPr>
            <p:spPr bwMode="auto">
              <a:xfrm flipV="1">
                <a:off x="2776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70" name="Line 147"/>
              <p:cNvSpPr>
                <a:spLocks noChangeShapeType="1"/>
              </p:cNvSpPr>
              <p:nvPr/>
            </p:nvSpPr>
            <p:spPr bwMode="auto">
              <a:xfrm flipV="1">
                <a:off x="2789238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71" name="Line 148"/>
              <p:cNvSpPr>
                <a:spLocks noChangeShapeType="1"/>
              </p:cNvSpPr>
              <p:nvPr/>
            </p:nvSpPr>
            <p:spPr bwMode="auto">
              <a:xfrm flipV="1">
                <a:off x="2798763" y="5481638"/>
                <a:ext cx="0" cy="52070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72" name="Line 149"/>
              <p:cNvSpPr>
                <a:spLocks noChangeShapeType="1"/>
              </p:cNvSpPr>
              <p:nvPr/>
            </p:nvSpPr>
            <p:spPr bwMode="auto">
              <a:xfrm flipV="1">
                <a:off x="2809875" y="5903913"/>
                <a:ext cx="0" cy="984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73" name="Line 150"/>
              <p:cNvSpPr>
                <a:spLocks noChangeShapeType="1"/>
              </p:cNvSpPr>
              <p:nvPr/>
            </p:nvSpPr>
            <p:spPr bwMode="auto">
              <a:xfrm flipV="1">
                <a:off x="28209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74" name="Line 151"/>
              <p:cNvSpPr>
                <a:spLocks noChangeShapeType="1"/>
              </p:cNvSpPr>
              <p:nvPr/>
            </p:nvSpPr>
            <p:spPr bwMode="auto">
              <a:xfrm flipV="1">
                <a:off x="28321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75" name="Line 152"/>
              <p:cNvSpPr>
                <a:spLocks noChangeShapeType="1"/>
              </p:cNvSpPr>
              <p:nvPr/>
            </p:nvSpPr>
            <p:spPr bwMode="auto">
              <a:xfrm flipV="1">
                <a:off x="2843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76" name="Line 153"/>
              <p:cNvSpPr>
                <a:spLocks noChangeShapeType="1"/>
              </p:cNvSpPr>
              <p:nvPr/>
            </p:nvSpPr>
            <p:spPr bwMode="auto">
              <a:xfrm flipV="1">
                <a:off x="2854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77" name="Line 154"/>
              <p:cNvSpPr>
                <a:spLocks noChangeShapeType="1"/>
              </p:cNvSpPr>
              <p:nvPr/>
            </p:nvSpPr>
            <p:spPr bwMode="auto">
              <a:xfrm flipV="1">
                <a:off x="2865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78" name="Line 155"/>
              <p:cNvSpPr>
                <a:spLocks noChangeShapeType="1"/>
              </p:cNvSpPr>
              <p:nvPr/>
            </p:nvSpPr>
            <p:spPr bwMode="auto">
              <a:xfrm flipV="1">
                <a:off x="2889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79" name="Line 156"/>
              <p:cNvSpPr>
                <a:spLocks noChangeShapeType="1"/>
              </p:cNvSpPr>
              <p:nvPr/>
            </p:nvSpPr>
            <p:spPr bwMode="auto">
              <a:xfrm flipV="1">
                <a:off x="2903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80" name="Line 157"/>
              <p:cNvSpPr>
                <a:spLocks noChangeShapeType="1"/>
              </p:cNvSpPr>
              <p:nvPr/>
            </p:nvSpPr>
            <p:spPr bwMode="auto">
              <a:xfrm flipV="1">
                <a:off x="29130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81" name="Line 158"/>
              <p:cNvSpPr>
                <a:spLocks noChangeShapeType="1"/>
              </p:cNvSpPr>
              <p:nvPr/>
            </p:nvSpPr>
            <p:spPr bwMode="auto">
              <a:xfrm flipV="1">
                <a:off x="2924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82" name="Line 159"/>
              <p:cNvSpPr>
                <a:spLocks noChangeShapeType="1"/>
              </p:cNvSpPr>
              <p:nvPr/>
            </p:nvSpPr>
            <p:spPr bwMode="auto">
              <a:xfrm flipV="1">
                <a:off x="2935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83" name="Line 160"/>
              <p:cNvSpPr>
                <a:spLocks noChangeShapeType="1"/>
              </p:cNvSpPr>
              <p:nvPr/>
            </p:nvSpPr>
            <p:spPr bwMode="auto">
              <a:xfrm flipV="1">
                <a:off x="2957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84" name="Line 161"/>
              <p:cNvSpPr>
                <a:spLocks noChangeShapeType="1"/>
              </p:cNvSpPr>
              <p:nvPr/>
            </p:nvSpPr>
            <p:spPr bwMode="auto">
              <a:xfrm flipV="1">
                <a:off x="2968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85" name="Line 162"/>
              <p:cNvSpPr>
                <a:spLocks noChangeShapeType="1"/>
              </p:cNvSpPr>
              <p:nvPr/>
            </p:nvSpPr>
            <p:spPr bwMode="auto">
              <a:xfrm flipV="1">
                <a:off x="2979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86" name="Line 163"/>
              <p:cNvSpPr>
                <a:spLocks noChangeShapeType="1"/>
              </p:cNvSpPr>
              <p:nvPr/>
            </p:nvSpPr>
            <p:spPr bwMode="auto">
              <a:xfrm flipV="1">
                <a:off x="2992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87" name="Line 164"/>
              <p:cNvSpPr>
                <a:spLocks noChangeShapeType="1"/>
              </p:cNvSpPr>
              <p:nvPr/>
            </p:nvSpPr>
            <p:spPr bwMode="auto">
              <a:xfrm flipV="1">
                <a:off x="3003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88" name="Line 165"/>
              <p:cNvSpPr>
                <a:spLocks noChangeShapeType="1"/>
              </p:cNvSpPr>
              <p:nvPr/>
            </p:nvSpPr>
            <p:spPr bwMode="auto">
              <a:xfrm flipV="1">
                <a:off x="30146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89" name="Line 166"/>
              <p:cNvSpPr>
                <a:spLocks noChangeShapeType="1"/>
              </p:cNvSpPr>
              <p:nvPr/>
            </p:nvSpPr>
            <p:spPr bwMode="auto">
              <a:xfrm flipV="1">
                <a:off x="3036888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90" name="Line 167"/>
              <p:cNvSpPr>
                <a:spLocks noChangeShapeType="1"/>
              </p:cNvSpPr>
              <p:nvPr/>
            </p:nvSpPr>
            <p:spPr bwMode="auto">
              <a:xfrm flipV="1">
                <a:off x="3048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91" name="Line 168"/>
              <p:cNvSpPr>
                <a:spLocks noChangeShapeType="1"/>
              </p:cNvSpPr>
              <p:nvPr/>
            </p:nvSpPr>
            <p:spPr bwMode="auto">
              <a:xfrm flipV="1">
                <a:off x="3060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92" name="Line 169"/>
              <p:cNvSpPr>
                <a:spLocks noChangeShapeType="1"/>
              </p:cNvSpPr>
              <p:nvPr/>
            </p:nvSpPr>
            <p:spPr bwMode="auto">
              <a:xfrm flipV="1">
                <a:off x="30829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93" name="Line 170"/>
              <p:cNvSpPr>
                <a:spLocks noChangeShapeType="1"/>
              </p:cNvSpPr>
              <p:nvPr/>
            </p:nvSpPr>
            <p:spPr bwMode="auto">
              <a:xfrm flipV="1">
                <a:off x="310673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94" name="Line 171"/>
              <p:cNvSpPr>
                <a:spLocks noChangeShapeType="1"/>
              </p:cNvSpPr>
              <p:nvPr/>
            </p:nvSpPr>
            <p:spPr bwMode="auto">
              <a:xfrm flipV="1">
                <a:off x="3117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95" name="Line 172"/>
              <p:cNvSpPr>
                <a:spLocks noChangeShapeType="1"/>
              </p:cNvSpPr>
              <p:nvPr/>
            </p:nvSpPr>
            <p:spPr bwMode="auto">
              <a:xfrm flipV="1">
                <a:off x="3128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96" name="Line 173"/>
              <p:cNvSpPr>
                <a:spLocks noChangeShapeType="1"/>
              </p:cNvSpPr>
              <p:nvPr/>
            </p:nvSpPr>
            <p:spPr bwMode="auto">
              <a:xfrm flipV="1">
                <a:off x="3140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97" name="Line 174"/>
              <p:cNvSpPr>
                <a:spLocks noChangeShapeType="1"/>
              </p:cNvSpPr>
              <p:nvPr/>
            </p:nvSpPr>
            <p:spPr bwMode="auto">
              <a:xfrm flipV="1">
                <a:off x="3151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98" name="Line 175"/>
              <p:cNvSpPr>
                <a:spLocks noChangeShapeType="1"/>
              </p:cNvSpPr>
              <p:nvPr/>
            </p:nvSpPr>
            <p:spPr bwMode="auto">
              <a:xfrm flipV="1">
                <a:off x="31623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599" name="Line 176"/>
              <p:cNvSpPr>
                <a:spLocks noChangeShapeType="1"/>
              </p:cNvSpPr>
              <p:nvPr/>
            </p:nvSpPr>
            <p:spPr bwMode="auto">
              <a:xfrm flipV="1">
                <a:off x="3175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00" name="Line 177"/>
              <p:cNvSpPr>
                <a:spLocks noChangeShapeType="1"/>
              </p:cNvSpPr>
              <p:nvPr/>
            </p:nvSpPr>
            <p:spPr bwMode="auto">
              <a:xfrm flipV="1">
                <a:off x="3184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01" name="Line 178"/>
              <p:cNvSpPr>
                <a:spLocks noChangeShapeType="1"/>
              </p:cNvSpPr>
              <p:nvPr/>
            </p:nvSpPr>
            <p:spPr bwMode="auto">
              <a:xfrm flipV="1">
                <a:off x="3195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02" name="Line 179"/>
              <p:cNvSpPr>
                <a:spLocks noChangeShapeType="1"/>
              </p:cNvSpPr>
              <p:nvPr/>
            </p:nvSpPr>
            <p:spPr bwMode="auto">
              <a:xfrm flipV="1">
                <a:off x="3221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03" name="Line 180"/>
              <p:cNvSpPr>
                <a:spLocks noChangeShapeType="1"/>
              </p:cNvSpPr>
              <p:nvPr/>
            </p:nvSpPr>
            <p:spPr bwMode="auto">
              <a:xfrm flipV="1">
                <a:off x="3243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04" name="Line 181"/>
              <p:cNvSpPr>
                <a:spLocks noChangeShapeType="1"/>
              </p:cNvSpPr>
              <p:nvPr/>
            </p:nvSpPr>
            <p:spPr bwMode="auto">
              <a:xfrm flipV="1">
                <a:off x="3254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05" name="Line 182"/>
              <p:cNvSpPr>
                <a:spLocks noChangeShapeType="1"/>
              </p:cNvSpPr>
              <p:nvPr/>
            </p:nvSpPr>
            <p:spPr bwMode="auto">
              <a:xfrm flipV="1">
                <a:off x="3265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06" name="Line 183"/>
              <p:cNvSpPr>
                <a:spLocks noChangeShapeType="1"/>
              </p:cNvSpPr>
              <p:nvPr/>
            </p:nvSpPr>
            <p:spPr bwMode="auto">
              <a:xfrm flipV="1">
                <a:off x="327660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07" name="Line 184"/>
              <p:cNvSpPr>
                <a:spLocks noChangeShapeType="1"/>
              </p:cNvSpPr>
              <p:nvPr/>
            </p:nvSpPr>
            <p:spPr bwMode="auto">
              <a:xfrm flipV="1">
                <a:off x="32893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08" name="Line 185"/>
              <p:cNvSpPr>
                <a:spLocks noChangeShapeType="1"/>
              </p:cNvSpPr>
              <p:nvPr/>
            </p:nvSpPr>
            <p:spPr bwMode="auto">
              <a:xfrm flipV="1">
                <a:off x="3298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09" name="Line 186"/>
              <p:cNvSpPr>
                <a:spLocks noChangeShapeType="1"/>
              </p:cNvSpPr>
              <p:nvPr/>
            </p:nvSpPr>
            <p:spPr bwMode="auto">
              <a:xfrm flipV="1">
                <a:off x="3309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10" name="Line 187"/>
              <p:cNvSpPr>
                <a:spLocks noChangeShapeType="1"/>
              </p:cNvSpPr>
              <p:nvPr/>
            </p:nvSpPr>
            <p:spPr bwMode="auto">
              <a:xfrm flipV="1">
                <a:off x="3321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11" name="Line 188"/>
              <p:cNvSpPr>
                <a:spLocks noChangeShapeType="1"/>
              </p:cNvSpPr>
              <p:nvPr/>
            </p:nvSpPr>
            <p:spPr bwMode="auto">
              <a:xfrm flipV="1">
                <a:off x="3332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12" name="Line 189"/>
              <p:cNvSpPr>
                <a:spLocks noChangeShapeType="1"/>
              </p:cNvSpPr>
              <p:nvPr/>
            </p:nvSpPr>
            <p:spPr bwMode="auto">
              <a:xfrm flipV="1">
                <a:off x="3346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13" name="Line 190"/>
              <p:cNvSpPr>
                <a:spLocks noChangeShapeType="1"/>
              </p:cNvSpPr>
              <p:nvPr/>
            </p:nvSpPr>
            <p:spPr bwMode="auto">
              <a:xfrm flipV="1">
                <a:off x="3355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14" name="Line 191"/>
              <p:cNvSpPr>
                <a:spLocks noChangeShapeType="1"/>
              </p:cNvSpPr>
              <p:nvPr/>
            </p:nvSpPr>
            <p:spPr bwMode="auto">
              <a:xfrm flipV="1">
                <a:off x="33797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15" name="Line 192"/>
              <p:cNvSpPr>
                <a:spLocks noChangeShapeType="1"/>
              </p:cNvSpPr>
              <p:nvPr/>
            </p:nvSpPr>
            <p:spPr bwMode="auto">
              <a:xfrm flipV="1">
                <a:off x="33909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16" name="Line 193"/>
              <p:cNvSpPr>
                <a:spLocks noChangeShapeType="1"/>
              </p:cNvSpPr>
              <p:nvPr/>
            </p:nvSpPr>
            <p:spPr bwMode="auto">
              <a:xfrm flipV="1">
                <a:off x="3403600" y="5918200"/>
                <a:ext cx="0" cy="84138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17" name="Line 194"/>
              <p:cNvSpPr>
                <a:spLocks noChangeShapeType="1"/>
              </p:cNvSpPr>
              <p:nvPr/>
            </p:nvSpPr>
            <p:spPr bwMode="auto">
              <a:xfrm flipV="1">
                <a:off x="3413125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18" name="Line 195"/>
              <p:cNvSpPr>
                <a:spLocks noChangeShapeType="1"/>
              </p:cNvSpPr>
              <p:nvPr/>
            </p:nvSpPr>
            <p:spPr bwMode="auto">
              <a:xfrm flipV="1">
                <a:off x="3435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19" name="Line 196"/>
              <p:cNvSpPr>
                <a:spLocks noChangeShapeType="1"/>
              </p:cNvSpPr>
              <p:nvPr/>
            </p:nvSpPr>
            <p:spPr bwMode="auto">
              <a:xfrm flipV="1">
                <a:off x="3448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20" name="Line 197"/>
              <p:cNvSpPr>
                <a:spLocks noChangeShapeType="1"/>
              </p:cNvSpPr>
              <p:nvPr/>
            </p:nvSpPr>
            <p:spPr bwMode="auto">
              <a:xfrm flipV="1">
                <a:off x="34607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21" name="Line 198"/>
              <p:cNvSpPr>
                <a:spLocks noChangeShapeType="1"/>
              </p:cNvSpPr>
              <p:nvPr/>
            </p:nvSpPr>
            <p:spPr bwMode="auto">
              <a:xfrm flipV="1">
                <a:off x="3470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22" name="Line 199"/>
              <p:cNvSpPr>
                <a:spLocks noChangeShapeType="1"/>
              </p:cNvSpPr>
              <p:nvPr/>
            </p:nvSpPr>
            <p:spPr bwMode="auto">
              <a:xfrm flipV="1">
                <a:off x="34813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23" name="Line 200"/>
              <p:cNvSpPr>
                <a:spLocks noChangeShapeType="1"/>
              </p:cNvSpPr>
              <p:nvPr/>
            </p:nvSpPr>
            <p:spPr bwMode="auto">
              <a:xfrm flipV="1">
                <a:off x="3492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24" name="Line 201"/>
              <p:cNvSpPr>
                <a:spLocks noChangeShapeType="1"/>
              </p:cNvSpPr>
              <p:nvPr/>
            </p:nvSpPr>
            <p:spPr bwMode="auto">
              <a:xfrm flipV="1">
                <a:off x="35036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25" name="Line 202"/>
              <p:cNvSpPr>
                <a:spLocks noChangeShapeType="1"/>
              </p:cNvSpPr>
              <p:nvPr/>
            </p:nvSpPr>
            <p:spPr bwMode="auto">
              <a:xfrm flipV="1">
                <a:off x="3514725" y="5805488"/>
                <a:ext cx="0" cy="19685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26" name="Line 203"/>
              <p:cNvSpPr>
                <a:spLocks noChangeShapeType="1"/>
              </p:cNvSpPr>
              <p:nvPr/>
            </p:nvSpPr>
            <p:spPr bwMode="auto">
              <a:xfrm flipV="1">
                <a:off x="3527425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27" name="Line 204"/>
              <p:cNvSpPr>
                <a:spLocks noChangeShapeType="1"/>
              </p:cNvSpPr>
              <p:nvPr/>
            </p:nvSpPr>
            <p:spPr bwMode="auto">
              <a:xfrm flipV="1">
                <a:off x="3538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28" name="Line 205"/>
              <p:cNvSpPr>
                <a:spLocks noChangeShapeType="1"/>
              </p:cNvSpPr>
              <p:nvPr/>
            </p:nvSpPr>
            <p:spPr bwMode="auto">
              <a:xfrm flipV="1">
                <a:off x="35496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29" name="Line 206"/>
              <p:cNvSpPr>
                <a:spLocks noChangeShapeType="1"/>
              </p:cNvSpPr>
              <p:nvPr/>
            </p:nvSpPr>
            <p:spPr bwMode="auto">
              <a:xfrm flipV="1">
                <a:off x="3575050" y="5580063"/>
                <a:ext cx="0" cy="4222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30" name="Line 207"/>
              <p:cNvSpPr>
                <a:spLocks noChangeShapeType="1"/>
              </p:cNvSpPr>
              <p:nvPr/>
            </p:nvSpPr>
            <p:spPr bwMode="auto">
              <a:xfrm flipV="1">
                <a:off x="3584575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31" name="Line 208"/>
              <p:cNvSpPr>
                <a:spLocks noChangeShapeType="1"/>
              </p:cNvSpPr>
              <p:nvPr/>
            </p:nvSpPr>
            <p:spPr bwMode="auto">
              <a:xfrm flipV="1">
                <a:off x="3606800" y="5873750"/>
                <a:ext cx="0" cy="1285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32" name="Line 209"/>
              <p:cNvSpPr>
                <a:spLocks noChangeShapeType="1"/>
              </p:cNvSpPr>
              <p:nvPr/>
            </p:nvSpPr>
            <p:spPr bwMode="auto">
              <a:xfrm flipV="1">
                <a:off x="3617913" y="5892800"/>
                <a:ext cx="0" cy="1095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33" name="Line 210"/>
              <p:cNvSpPr>
                <a:spLocks noChangeShapeType="1"/>
              </p:cNvSpPr>
              <p:nvPr/>
            </p:nvSpPr>
            <p:spPr bwMode="auto">
              <a:xfrm flipV="1">
                <a:off x="36290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34" name="Line 211"/>
              <p:cNvSpPr>
                <a:spLocks noChangeShapeType="1"/>
              </p:cNvSpPr>
              <p:nvPr/>
            </p:nvSpPr>
            <p:spPr bwMode="auto">
              <a:xfrm flipV="1">
                <a:off x="36401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35" name="Line 212"/>
              <p:cNvSpPr>
                <a:spLocks noChangeShapeType="1"/>
              </p:cNvSpPr>
              <p:nvPr/>
            </p:nvSpPr>
            <p:spPr bwMode="auto">
              <a:xfrm flipV="1">
                <a:off x="3651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36" name="Line 213"/>
              <p:cNvSpPr>
                <a:spLocks noChangeShapeType="1"/>
              </p:cNvSpPr>
              <p:nvPr/>
            </p:nvSpPr>
            <p:spPr bwMode="auto">
              <a:xfrm flipV="1">
                <a:off x="3662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37" name="Line 214"/>
              <p:cNvSpPr>
                <a:spLocks noChangeShapeType="1"/>
              </p:cNvSpPr>
              <p:nvPr/>
            </p:nvSpPr>
            <p:spPr bwMode="auto">
              <a:xfrm flipV="1">
                <a:off x="3675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38" name="Line 215"/>
              <p:cNvSpPr>
                <a:spLocks noChangeShapeType="1"/>
              </p:cNvSpPr>
              <p:nvPr/>
            </p:nvSpPr>
            <p:spPr bwMode="auto">
              <a:xfrm flipV="1">
                <a:off x="3698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39" name="Line 216"/>
              <p:cNvSpPr>
                <a:spLocks noChangeShapeType="1"/>
              </p:cNvSpPr>
              <p:nvPr/>
            </p:nvSpPr>
            <p:spPr bwMode="auto">
              <a:xfrm flipV="1">
                <a:off x="3709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40" name="Line 217"/>
              <p:cNvSpPr>
                <a:spLocks noChangeShapeType="1"/>
              </p:cNvSpPr>
              <p:nvPr/>
            </p:nvSpPr>
            <p:spPr bwMode="auto">
              <a:xfrm flipV="1">
                <a:off x="37211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41" name="Line 218"/>
              <p:cNvSpPr>
                <a:spLocks noChangeShapeType="1"/>
              </p:cNvSpPr>
              <p:nvPr/>
            </p:nvSpPr>
            <p:spPr bwMode="auto">
              <a:xfrm flipV="1">
                <a:off x="3732213" y="5727700"/>
                <a:ext cx="0" cy="27463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42" name="Line 219"/>
              <p:cNvSpPr>
                <a:spLocks noChangeShapeType="1"/>
              </p:cNvSpPr>
              <p:nvPr/>
            </p:nvSpPr>
            <p:spPr bwMode="auto">
              <a:xfrm flipV="1">
                <a:off x="3743325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43" name="Line 220"/>
              <p:cNvSpPr>
                <a:spLocks noChangeShapeType="1"/>
              </p:cNvSpPr>
              <p:nvPr/>
            </p:nvSpPr>
            <p:spPr bwMode="auto">
              <a:xfrm flipV="1">
                <a:off x="3754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44" name="Line 221"/>
              <p:cNvSpPr>
                <a:spLocks noChangeShapeType="1"/>
              </p:cNvSpPr>
              <p:nvPr/>
            </p:nvSpPr>
            <p:spPr bwMode="auto">
              <a:xfrm flipV="1">
                <a:off x="3765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45" name="Line 222"/>
              <p:cNvSpPr>
                <a:spLocks noChangeShapeType="1"/>
              </p:cNvSpPr>
              <p:nvPr/>
            </p:nvSpPr>
            <p:spPr bwMode="auto">
              <a:xfrm flipV="1">
                <a:off x="377666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46" name="Line 223"/>
              <p:cNvSpPr>
                <a:spLocks noChangeShapeType="1"/>
              </p:cNvSpPr>
              <p:nvPr/>
            </p:nvSpPr>
            <p:spPr bwMode="auto">
              <a:xfrm flipV="1">
                <a:off x="3789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47" name="Line 224"/>
              <p:cNvSpPr>
                <a:spLocks noChangeShapeType="1"/>
              </p:cNvSpPr>
              <p:nvPr/>
            </p:nvSpPr>
            <p:spPr bwMode="auto">
              <a:xfrm flipV="1">
                <a:off x="38004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48" name="Line 225"/>
              <p:cNvSpPr>
                <a:spLocks noChangeShapeType="1"/>
              </p:cNvSpPr>
              <p:nvPr/>
            </p:nvSpPr>
            <p:spPr bwMode="auto">
              <a:xfrm flipV="1">
                <a:off x="3811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49" name="Line 226"/>
              <p:cNvSpPr>
                <a:spLocks noChangeShapeType="1"/>
              </p:cNvSpPr>
              <p:nvPr/>
            </p:nvSpPr>
            <p:spPr bwMode="auto">
              <a:xfrm flipV="1">
                <a:off x="3822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50" name="Line 227"/>
              <p:cNvSpPr>
                <a:spLocks noChangeShapeType="1"/>
              </p:cNvSpPr>
              <p:nvPr/>
            </p:nvSpPr>
            <p:spPr bwMode="auto">
              <a:xfrm flipV="1">
                <a:off x="38338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51" name="Line 228"/>
              <p:cNvSpPr>
                <a:spLocks noChangeShapeType="1"/>
              </p:cNvSpPr>
              <p:nvPr/>
            </p:nvSpPr>
            <p:spPr bwMode="auto">
              <a:xfrm flipV="1">
                <a:off x="3846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52" name="Line 229"/>
              <p:cNvSpPr>
                <a:spLocks noChangeShapeType="1"/>
              </p:cNvSpPr>
              <p:nvPr/>
            </p:nvSpPr>
            <p:spPr bwMode="auto">
              <a:xfrm flipV="1">
                <a:off x="3857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53" name="Line 230"/>
              <p:cNvSpPr>
                <a:spLocks noChangeShapeType="1"/>
              </p:cNvSpPr>
              <p:nvPr/>
            </p:nvSpPr>
            <p:spPr bwMode="auto">
              <a:xfrm flipV="1">
                <a:off x="38687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54" name="Line 231"/>
              <p:cNvSpPr>
                <a:spLocks noChangeShapeType="1"/>
              </p:cNvSpPr>
              <p:nvPr/>
            </p:nvSpPr>
            <p:spPr bwMode="auto">
              <a:xfrm flipV="1">
                <a:off x="3879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55" name="Line 232"/>
              <p:cNvSpPr>
                <a:spLocks noChangeShapeType="1"/>
              </p:cNvSpPr>
              <p:nvPr/>
            </p:nvSpPr>
            <p:spPr bwMode="auto">
              <a:xfrm flipV="1">
                <a:off x="3890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56" name="Line 233"/>
              <p:cNvSpPr>
                <a:spLocks noChangeShapeType="1"/>
              </p:cNvSpPr>
              <p:nvPr/>
            </p:nvSpPr>
            <p:spPr bwMode="auto">
              <a:xfrm flipV="1">
                <a:off x="39036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57" name="Line 234"/>
              <p:cNvSpPr>
                <a:spLocks noChangeShapeType="1"/>
              </p:cNvSpPr>
              <p:nvPr/>
            </p:nvSpPr>
            <p:spPr bwMode="auto">
              <a:xfrm flipV="1">
                <a:off x="3914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58" name="Line 235"/>
              <p:cNvSpPr>
                <a:spLocks noChangeShapeType="1"/>
              </p:cNvSpPr>
              <p:nvPr/>
            </p:nvSpPr>
            <p:spPr bwMode="auto">
              <a:xfrm flipV="1">
                <a:off x="392588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59" name="Line 236"/>
              <p:cNvSpPr>
                <a:spLocks noChangeShapeType="1"/>
              </p:cNvSpPr>
              <p:nvPr/>
            </p:nvSpPr>
            <p:spPr bwMode="auto">
              <a:xfrm flipV="1">
                <a:off x="3937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60" name="Line 237"/>
              <p:cNvSpPr>
                <a:spLocks noChangeShapeType="1"/>
              </p:cNvSpPr>
              <p:nvPr/>
            </p:nvSpPr>
            <p:spPr bwMode="auto">
              <a:xfrm flipV="1">
                <a:off x="396081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61" name="Line 238"/>
              <p:cNvSpPr>
                <a:spLocks noChangeShapeType="1"/>
              </p:cNvSpPr>
              <p:nvPr/>
            </p:nvSpPr>
            <p:spPr bwMode="auto">
              <a:xfrm flipV="1">
                <a:off x="3970338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62" name="Line 239"/>
              <p:cNvSpPr>
                <a:spLocks noChangeShapeType="1"/>
              </p:cNvSpPr>
              <p:nvPr/>
            </p:nvSpPr>
            <p:spPr bwMode="auto">
              <a:xfrm flipV="1">
                <a:off x="39814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63" name="Line 240"/>
              <p:cNvSpPr>
                <a:spLocks noChangeShapeType="1"/>
              </p:cNvSpPr>
              <p:nvPr/>
            </p:nvSpPr>
            <p:spPr bwMode="auto">
              <a:xfrm flipV="1">
                <a:off x="39925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64" name="Line 241"/>
              <p:cNvSpPr>
                <a:spLocks noChangeShapeType="1"/>
              </p:cNvSpPr>
              <p:nvPr/>
            </p:nvSpPr>
            <p:spPr bwMode="auto">
              <a:xfrm flipV="1">
                <a:off x="40052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65" name="Line 242"/>
              <p:cNvSpPr>
                <a:spLocks noChangeShapeType="1"/>
              </p:cNvSpPr>
              <p:nvPr/>
            </p:nvSpPr>
            <p:spPr bwMode="auto">
              <a:xfrm flipV="1">
                <a:off x="4017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66" name="Line 243"/>
              <p:cNvSpPr>
                <a:spLocks noChangeShapeType="1"/>
              </p:cNvSpPr>
              <p:nvPr/>
            </p:nvSpPr>
            <p:spPr bwMode="auto">
              <a:xfrm flipV="1">
                <a:off x="4029075" y="5815013"/>
                <a:ext cx="0" cy="187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67" name="Line 244"/>
              <p:cNvSpPr>
                <a:spLocks noChangeShapeType="1"/>
              </p:cNvSpPr>
              <p:nvPr/>
            </p:nvSpPr>
            <p:spPr bwMode="auto">
              <a:xfrm flipV="1">
                <a:off x="4040188" y="5951538"/>
                <a:ext cx="0" cy="50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68" name="Line 245"/>
              <p:cNvSpPr>
                <a:spLocks noChangeShapeType="1"/>
              </p:cNvSpPr>
              <p:nvPr/>
            </p:nvSpPr>
            <p:spPr bwMode="auto">
              <a:xfrm flipV="1">
                <a:off x="4051300" y="5824538"/>
                <a:ext cx="0" cy="177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69" name="Line 246"/>
              <p:cNvSpPr>
                <a:spLocks noChangeShapeType="1"/>
              </p:cNvSpPr>
              <p:nvPr/>
            </p:nvSpPr>
            <p:spPr bwMode="auto">
              <a:xfrm flipV="1">
                <a:off x="4062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70" name="Line 247"/>
              <p:cNvSpPr>
                <a:spLocks noChangeShapeType="1"/>
              </p:cNvSpPr>
              <p:nvPr/>
            </p:nvSpPr>
            <p:spPr bwMode="auto">
              <a:xfrm flipV="1">
                <a:off x="4075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71" name="Line 248"/>
              <p:cNvSpPr>
                <a:spLocks noChangeShapeType="1"/>
              </p:cNvSpPr>
              <p:nvPr/>
            </p:nvSpPr>
            <p:spPr bwMode="auto">
              <a:xfrm flipV="1">
                <a:off x="40846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72" name="Line 249"/>
              <p:cNvSpPr>
                <a:spLocks noChangeShapeType="1"/>
              </p:cNvSpPr>
              <p:nvPr/>
            </p:nvSpPr>
            <p:spPr bwMode="auto">
              <a:xfrm flipV="1">
                <a:off x="4095750" y="4508500"/>
                <a:ext cx="0" cy="14938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73" name="Line 250"/>
              <p:cNvSpPr>
                <a:spLocks noChangeShapeType="1"/>
              </p:cNvSpPr>
              <p:nvPr/>
            </p:nvSpPr>
            <p:spPr bwMode="auto">
              <a:xfrm flipV="1">
                <a:off x="4106863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74" name="Line 251"/>
              <p:cNvSpPr>
                <a:spLocks noChangeShapeType="1"/>
              </p:cNvSpPr>
              <p:nvPr/>
            </p:nvSpPr>
            <p:spPr bwMode="auto">
              <a:xfrm flipV="1">
                <a:off x="41179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75" name="Line 252"/>
              <p:cNvSpPr>
                <a:spLocks noChangeShapeType="1"/>
              </p:cNvSpPr>
              <p:nvPr/>
            </p:nvSpPr>
            <p:spPr bwMode="auto">
              <a:xfrm flipV="1">
                <a:off x="41290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76" name="Line 253"/>
              <p:cNvSpPr>
                <a:spLocks noChangeShapeType="1"/>
              </p:cNvSpPr>
              <p:nvPr/>
            </p:nvSpPr>
            <p:spPr bwMode="auto">
              <a:xfrm flipV="1">
                <a:off x="4141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77" name="Line 254"/>
              <p:cNvSpPr>
                <a:spLocks noChangeShapeType="1"/>
              </p:cNvSpPr>
              <p:nvPr/>
            </p:nvSpPr>
            <p:spPr bwMode="auto">
              <a:xfrm flipV="1">
                <a:off x="41989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78" name="Line 255"/>
              <p:cNvSpPr>
                <a:spLocks noChangeShapeType="1"/>
              </p:cNvSpPr>
              <p:nvPr/>
            </p:nvSpPr>
            <p:spPr bwMode="auto">
              <a:xfrm flipV="1">
                <a:off x="4210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79" name="Line 256"/>
              <p:cNvSpPr>
                <a:spLocks noChangeShapeType="1"/>
              </p:cNvSpPr>
              <p:nvPr/>
            </p:nvSpPr>
            <p:spPr bwMode="auto">
              <a:xfrm flipV="1">
                <a:off x="4221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80" name="Line 257"/>
              <p:cNvSpPr>
                <a:spLocks noChangeShapeType="1"/>
              </p:cNvSpPr>
              <p:nvPr/>
            </p:nvSpPr>
            <p:spPr bwMode="auto">
              <a:xfrm flipV="1">
                <a:off x="4232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81" name="Line 258"/>
              <p:cNvSpPr>
                <a:spLocks noChangeShapeType="1"/>
              </p:cNvSpPr>
              <p:nvPr/>
            </p:nvSpPr>
            <p:spPr bwMode="auto">
              <a:xfrm flipV="1">
                <a:off x="42560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82" name="Line 259"/>
              <p:cNvSpPr>
                <a:spLocks noChangeShapeType="1"/>
              </p:cNvSpPr>
              <p:nvPr/>
            </p:nvSpPr>
            <p:spPr bwMode="auto">
              <a:xfrm flipV="1">
                <a:off x="4278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83" name="Line 260"/>
              <p:cNvSpPr>
                <a:spLocks noChangeShapeType="1"/>
              </p:cNvSpPr>
              <p:nvPr/>
            </p:nvSpPr>
            <p:spPr bwMode="auto">
              <a:xfrm flipV="1">
                <a:off x="4300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84" name="Line 261"/>
              <p:cNvSpPr>
                <a:spLocks noChangeShapeType="1"/>
              </p:cNvSpPr>
              <p:nvPr/>
            </p:nvSpPr>
            <p:spPr bwMode="auto">
              <a:xfrm flipV="1">
                <a:off x="4313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85" name="Line 262"/>
              <p:cNvSpPr>
                <a:spLocks noChangeShapeType="1"/>
              </p:cNvSpPr>
              <p:nvPr/>
            </p:nvSpPr>
            <p:spPr bwMode="auto">
              <a:xfrm flipV="1">
                <a:off x="4324350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86" name="Line 263"/>
              <p:cNvSpPr>
                <a:spLocks noChangeShapeType="1"/>
              </p:cNvSpPr>
              <p:nvPr/>
            </p:nvSpPr>
            <p:spPr bwMode="auto">
              <a:xfrm flipV="1">
                <a:off x="43354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87" name="Line 264"/>
              <p:cNvSpPr>
                <a:spLocks noChangeShapeType="1"/>
              </p:cNvSpPr>
              <p:nvPr/>
            </p:nvSpPr>
            <p:spPr bwMode="auto">
              <a:xfrm flipV="1">
                <a:off x="43465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88" name="Line 265"/>
              <p:cNvSpPr>
                <a:spLocks noChangeShapeType="1"/>
              </p:cNvSpPr>
              <p:nvPr/>
            </p:nvSpPr>
            <p:spPr bwMode="auto">
              <a:xfrm flipV="1">
                <a:off x="436086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89" name="Line 266"/>
              <p:cNvSpPr>
                <a:spLocks noChangeShapeType="1"/>
              </p:cNvSpPr>
              <p:nvPr/>
            </p:nvSpPr>
            <p:spPr bwMode="auto">
              <a:xfrm flipV="1">
                <a:off x="43703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90" name="Line 267"/>
              <p:cNvSpPr>
                <a:spLocks noChangeShapeType="1"/>
              </p:cNvSpPr>
              <p:nvPr/>
            </p:nvSpPr>
            <p:spPr bwMode="auto">
              <a:xfrm flipV="1">
                <a:off x="4381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91" name="Line 268"/>
              <p:cNvSpPr>
                <a:spLocks noChangeShapeType="1"/>
              </p:cNvSpPr>
              <p:nvPr/>
            </p:nvSpPr>
            <p:spPr bwMode="auto">
              <a:xfrm flipV="1">
                <a:off x="43926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92" name="Line 269"/>
              <p:cNvSpPr>
                <a:spLocks noChangeShapeType="1"/>
              </p:cNvSpPr>
              <p:nvPr/>
            </p:nvSpPr>
            <p:spPr bwMode="auto">
              <a:xfrm flipV="1">
                <a:off x="4403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93" name="Line 270"/>
              <p:cNvSpPr>
                <a:spLocks noChangeShapeType="1"/>
              </p:cNvSpPr>
              <p:nvPr/>
            </p:nvSpPr>
            <p:spPr bwMode="auto">
              <a:xfrm flipV="1">
                <a:off x="441483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94" name="Line 271"/>
              <p:cNvSpPr>
                <a:spLocks noChangeShapeType="1"/>
              </p:cNvSpPr>
              <p:nvPr/>
            </p:nvSpPr>
            <p:spPr bwMode="auto">
              <a:xfrm flipV="1">
                <a:off x="44259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95" name="Line 272"/>
              <p:cNvSpPr>
                <a:spLocks noChangeShapeType="1"/>
              </p:cNvSpPr>
              <p:nvPr/>
            </p:nvSpPr>
            <p:spPr bwMode="auto">
              <a:xfrm flipV="1">
                <a:off x="4437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96" name="Line 273"/>
              <p:cNvSpPr>
                <a:spLocks noChangeShapeType="1"/>
              </p:cNvSpPr>
              <p:nvPr/>
            </p:nvSpPr>
            <p:spPr bwMode="auto">
              <a:xfrm flipV="1">
                <a:off x="4448175" y="5099050"/>
                <a:ext cx="0" cy="9032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97" name="Line 274"/>
              <p:cNvSpPr>
                <a:spLocks noChangeShapeType="1"/>
              </p:cNvSpPr>
              <p:nvPr/>
            </p:nvSpPr>
            <p:spPr bwMode="auto">
              <a:xfrm flipV="1">
                <a:off x="4460875" y="5756275"/>
                <a:ext cx="0" cy="24606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98" name="Line 275"/>
              <p:cNvSpPr>
                <a:spLocks noChangeShapeType="1"/>
              </p:cNvSpPr>
              <p:nvPr/>
            </p:nvSpPr>
            <p:spPr bwMode="auto">
              <a:xfrm flipV="1">
                <a:off x="4475163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699" name="Line 276"/>
              <p:cNvSpPr>
                <a:spLocks noChangeShapeType="1"/>
              </p:cNvSpPr>
              <p:nvPr/>
            </p:nvSpPr>
            <p:spPr bwMode="auto">
              <a:xfrm flipV="1">
                <a:off x="44958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00" name="Line 277"/>
              <p:cNvSpPr>
                <a:spLocks noChangeShapeType="1"/>
              </p:cNvSpPr>
              <p:nvPr/>
            </p:nvSpPr>
            <p:spPr bwMode="auto">
              <a:xfrm flipV="1">
                <a:off x="45180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01" name="Line 278"/>
              <p:cNvSpPr>
                <a:spLocks noChangeShapeType="1"/>
              </p:cNvSpPr>
              <p:nvPr/>
            </p:nvSpPr>
            <p:spPr bwMode="auto">
              <a:xfrm flipV="1">
                <a:off x="45291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02" name="Line 279"/>
              <p:cNvSpPr>
                <a:spLocks noChangeShapeType="1"/>
              </p:cNvSpPr>
              <p:nvPr/>
            </p:nvSpPr>
            <p:spPr bwMode="auto">
              <a:xfrm flipV="1">
                <a:off x="4540250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03" name="Line 280"/>
              <p:cNvSpPr>
                <a:spLocks noChangeShapeType="1"/>
              </p:cNvSpPr>
              <p:nvPr/>
            </p:nvSpPr>
            <p:spPr bwMode="auto">
              <a:xfrm flipV="1">
                <a:off x="4551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04" name="Line 281"/>
              <p:cNvSpPr>
                <a:spLocks noChangeShapeType="1"/>
              </p:cNvSpPr>
              <p:nvPr/>
            </p:nvSpPr>
            <p:spPr bwMode="auto">
              <a:xfrm flipV="1">
                <a:off x="4575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05" name="Line 282"/>
              <p:cNvSpPr>
                <a:spLocks noChangeShapeType="1"/>
              </p:cNvSpPr>
              <p:nvPr/>
            </p:nvSpPr>
            <p:spPr bwMode="auto">
              <a:xfrm flipV="1">
                <a:off x="4584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06" name="Line 283"/>
              <p:cNvSpPr>
                <a:spLocks noChangeShapeType="1"/>
              </p:cNvSpPr>
              <p:nvPr/>
            </p:nvSpPr>
            <p:spPr bwMode="auto">
              <a:xfrm flipV="1">
                <a:off x="4597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07" name="Line 284"/>
              <p:cNvSpPr>
                <a:spLocks noChangeShapeType="1"/>
              </p:cNvSpPr>
              <p:nvPr/>
            </p:nvSpPr>
            <p:spPr bwMode="auto">
              <a:xfrm flipV="1">
                <a:off x="4608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08" name="Line 285"/>
              <p:cNvSpPr>
                <a:spLocks noChangeShapeType="1"/>
              </p:cNvSpPr>
              <p:nvPr/>
            </p:nvSpPr>
            <p:spPr bwMode="auto">
              <a:xfrm flipV="1">
                <a:off x="4621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09" name="Line 286"/>
              <p:cNvSpPr>
                <a:spLocks noChangeShapeType="1"/>
              </p:cNvSpPr>
              <p:nvPr/>
            </p:nvSpPr>
            <p:spPr bwMode="auto">
              <a:xfrm flipV="1">
                <a:off x="4654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10" name="Line 287"/>
              <p:cNvSpPr>
                <a:spLocks noChangeShapeType="1"/>
              </p:cNvSpPr>
              <p:nvPr/>
            </p:nvSpPr>
            <p:spPr bwMode="auto">
              <a:xfrm flipV="1">
                <a:off x="4665663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11" name="Line 288"/>
              <p:cNvSpPr>
                <a:spLocks noChangeShapeType="1"/>
              </p:cNvSpPr>
              <p:nvPr/>
            </p:nvSpPr>
            <p:spPr bwMode="auto">
              <a:xfrm flipV="1">
                <a:off x="46767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12" name="Line 289"/>
              <p:cNvSpPr>
                <a:spLocks noChangeShapeType="1"/>
              </p:cNvSpPr>
              <p:nvPr/>
            </p:nvSpPr>
            <p:spPr bwMode="auto">
              <a:xfrm flipV="1">
                <a:off x="4689475" y="5981700"/>
                <a:ext cx="0" cy="20638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13" name="Line 290"/>
              <p:cNvSpPr>
                <a:spLocks noChangeShapeType="1"/>
              </p:cNvSpPr>
              <p:nvPr/>
            </p:nvSpPr>
            <p:spPr bwMode="auto">
              <a:xfrm flipV="1">
                <a:off x="4756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14" name="Line 291"/>
              <p:cNvSpPr>
                <a:spLocks noChangeShapeType="1"/>
              </p:cNvSpPr>
              <p:nvPr/>
            </p:nvSpPr>
            <p:spPr bwMode="auto">
              <a:xfrm flipV="1">
                <a:off x="4803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15" name="Line 292"/>
              <p:cNvSpPr>
                <a:spLocks noChangeShapeType="1"/>
              </p:cNvSpPr>
              <p:nvPr/>
            </p:nvSpPr>
            <p:spPr bwMode="auto">
              <a:xfrm flipV="1">
                <a:off x="4860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16" name="Line 293"/>
              <p:cNvSpPr>
                <a:spLocks noChangeShapeType="1"/>
              </p:cNvSpPr>
              <p:nvPr/>
            </p:nvSpPr>
            <p:spPr bwMode="auto">
              <a:xfrm flipV="1">
                <a:off x="48815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17" name="Line 294"/>
              <p:cNvSpPr>
                <a:spLocks noChangeShapeType="1"/>
              </p:cNvSpPr>
              <p:nvPr/>
            </p:nvSpPr>
            <p:spPr bwMode="auto">
              <a:xfrm flipV="1">
                <a:off x="4903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18" name="Line 295"/>
              <p:cNvSpPr>
                <a:spLocks noChangeShapeType="1"/>
              </p:cNvSpPr>
              <p:nvPr/>
            </p:nvSpPr>
            <p:spPr bwMode="auto">
              <a:xfrm flipV="1">
                <a:off x="4914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19" name="Line 296"/>
              <p:cNvSpPr>
                <a:spLocks noChangeShapeType="1"/>
              </p:cNvSpPr>
              <p:nvPr/>
            </p:nvSpPr>
            <p:spPr bwMode="auto">
              <a:xfrm flipV="1">
                <a:off x="4926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20" name="Line 297"/>
              <p:cNvSpPr>
                <a:spLocks noChangeShapeType="1"/>
              </p:cNvSpPr>
              <p:nvPr/>
            </p:nvSpPr>
            <p:spPr bwMode="auto">
              <a:xfrm flipV="1">
                <a:off x="4951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21" name="Line 298"/>
              <p:cNvSpPr>
                <a:spLocks noChangeShapeType="1"/>
              </p:cNvSpPr>
              <p:nvPr/>
            </p:nvSpPr>
            <p:spPr bwMode="auto">
              <a:xfrm flipV="1">
                <a:off x="4962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22" name="Line 299"/>
              <p:cNvSpPr>
                <a:spLocks noChangeShapeType="1"/>
              </p:cNvSpPr>
              <p:nvPr/>
            </p:nvSpPr>
            <p:spPr bwMode="auto">
              <a:xfrm flipV="1">
                <a:off x="49847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23" name="Line 300"/>
              <p:cNvSpPr>
                <a:spLocks noChangeShapeType="1"/>
              </p:cNvSpPr>
              <p:nvPr/>
            </p:nvSpPr>
            <p:spPr bwMode="auto">
              <a:xfrm flipV="1">
                <a:off x="49958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24" name="Line 301"/>
              <p:cNvSpPr>
                <a:spLocks noChangeShapeType="1"/>
              </p:cNvSpPr>
              <p:nvPr/>
            </p:nvSpPr>
            <p:spPr bwMode="auto">
              <a:xfrm flipV="1">
                <a:off x="50180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25" name="Line 302"/>
              <p:cNvSpPr>
                <a:spLocks noChangeShapeType="1"/>
              </p:cNvSpPr>
              <p:nvPr/>
            </p:nvSpPr>
            <p:spPr bwMode="auto">
              <a:xfrm flipV="1">
                <a:off x="50530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26" name="Line 303"/>
              <p:cNvSpPr>
                <a:spLocks noChangeShapeType="1"/>
              </p:cNvSpPr>
              <p:nvPr/>
            </p:nvSpPr>
            <p:spPr bwMode="auto">
              <a:xfrm flipV="1">
                <a:off x="5064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27" name="Line 304"/>
              <p:cNvSpPr>
                <a:spLocks noChangeShapeType="1"/>
              </p:cNvSpPr>
              <p:nvPr/>
            </p:nvSpPr>
            <p:spPr bwMode="auto">
              <a:xfrm flipV="1">
                <a:off x="50752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28" name="Line 305"/>
              <p:cNvSpPr>
                <a:spLocks noChangeShapeType="1"/>
              </p:cNvSpPr>
              <p:nvPr/>
            </p:nvSpPr>
            <p:spPr bwMode="auto">
              <a:xfrm flipV="1">
                <a:off x="5086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29" name="Line 306"/>
              <p:cNvSpPr>
                <a:spLocks noChangeShapeType="1"/>
              </p:cNvSpPr>
              <p:nvPr/>
            </p:nvSpPr>
            <p:spPr bwMode="auto">
              <a:xfrm flipV="1">
                <a:off x="5099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30" name="Line 307"/>
              <p:cNvSpPr>
                <a:spLocks noChangeShapeType="1"/>
              </p:cNvSpPr>
              <p:nvPr/>
            </p:nvSpPr>
            <p:spPr bwMode="auto">
              <a:xfrm flipV="1">
                <a:off x="5110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31" name="Line 308"/>
              <p:cNvSpPr>
                <a:spLocks noChangeShapeType="1"/>
              </p:cNvSpPr>
              <p:nvPr/>
            </p:nvSpPr>
            <p:spPr bwMode="auto">
              <a:xfrm flipV="1">
                <a:off x="51212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32" name="Line 309"/>
              <p:cNvSpPr>
                <a:spLocks noChangeShapeType="1"/>
              </p:cNvSpPr>
              <p:nvPr/>
            </p:nvSpPr>
            <p:spPr bwMode="auto">
              <a:xfrm flipV="1">
                <a:off x="51323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33" name="Line 310"/>
              <p:cNvSpPr>
                <a:spLocks noChangeShapeType="1"/>
              </p:cNvSpPr>
              <p:nvPr/>
            </p:nvSpPr>
            <p:spPr bwMode="auto">
              <a:xfrm flipV="1">
                <a:off x="5143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34" name="Line 311"/>
              <p:cNvSpPr>
                <a:spLocks noChangeShapeType="1"/>
              </p:cNvSpPr>
              <p:nvPr/>
            </p:nvSpPr>
            <p:spPr bwMode="auto">
              <a:xfrm flipV="1">
                <a:off x="51562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35" name="Line 312"/>
              <p:cNvSpPr>
                <a:spLocks noChangeShapeType="1"/>
              </p:cNvSpPr>
              <p:nvPr/>
            </p:nvSpPr>
            <p:spPr bwMode="auto">
              <a:xfrm flipV="1">
                <a:off x="51673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36" name="Line 313"/>
              <p:cNvSpPr>
                <a:spLocks noChangeShapeType="1"/>
              </p:cNvSpPr>
              <p:nvPr/>
            </p:nvSpPr>
            <p:spPr bwMode="auto">
              <a:xfrm flipV="1">
                <a:off x="5178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37" name="Line 314"/>
              <p:cNvSpPr>
                <a:spLocks noChangeShapeType="1"/>
              </p:cNvSpPr>
              <p:nvPr/>
            </p:nvSpPr>
            <p:spPr bwMode="auto">
              <a:xfrm flipV="1">
                <a:off x="5189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38" name="Line 315"/>
              <p:cNvSpPr>
                <a:spLocks noChangeShapeType="1"/>
              </p:cNvSpPr>
              <p:nvPr/>
            </p:nvSpPr>
            <p:spPr bwMode="auto">
              <a:xfrm flipV="1">
                <a:off x="5246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39" name="Line 316"/>
              <p:cNvSpPr>
                <a:spLocks noChangeShapeType="1"/>
              </p:cNvSpPr>
              <p:nvPr/>
            </p:nvSpPr>
            <p:spPr bwMode="auto">
              <a:xfrm flipV="1">
                <a:off x="5257800" y="5873750"/>
                <a:ext cx="0" cy="1285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40" name="Line 317"/>
              <p:cNvSpPr>
                <a:spLocks noChangeShapeType="1"/>
              </p:cNvSpPr>
              <p:nvPr/>
            </p:nvSpPr>
            <p:spPr bwMode="auto">
              <a:xfrm flipV="1">
                <a:off x="5270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41" name="Line 318"/>
              <p:cNvSpPr>
                <a:spLocks noChangeShapeType="1"/>
              </p:cNvSpPr>
              <p:nvPr/>
            </p:nvSpPr>
            <p:spPr bwMode="auto">
              <a:xfrm flipV="1">
                <a:off x="5292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42" name="Line 319"/>
              <p:cNvSpPr>
                <a:spLocks noChangeShapeType="1"/>
              </p:cNvSpPr>
              <p:nvPr/>
            </p:nvSpPr>
            <p:spPr bwMode="auto">
              <a:xfrm flipV="1">
                <a:off x="53038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43" name="Line 320"/>
              <p:cNvSpPr>
                <a:spLocks noChangeShapeType="1"/>
              </p:cNvSpPr>
              <p:nvPr/>
            </p:nvSpPr>
            <p:spPr bwMode="auto">
              <a:xfrm flipV="1">
                <a:off x="5326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44" name="Line 321"/>
              <p:cNvSpPr>
                <a:spLocks noChangeShapeType="1"/>
              </p:cNvSpPr>
              <p:nvPr/>
            </p:nvSpPr>
            <p:spPr bwMode="auto">
              <a:xfrm flipV="1">
                <a:off x="5337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45" name="Line 322"/>
              <p:cNvSpPr>
                <a:spLocks noChangeShapeType="1"/>
              </p:cNvSpPr>
              <p:nvPr/>
            </p:nvSpPr>
            <p:spPr bwMode="auto">
              <a:xfrm flipV="1">
                <a:off x="53609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46" name="Line 323"/>
              <p:cNvSpPr>
                <a:spLocks noChangeShapeType="1"/>
              </p:cNvSpPr>
              <p:nvPr/>
            </p:nvSpPr>
            <p:spPr bwMode="auto">
              <a:xfrm flipV="1">
                <a:off x="53705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47" name="Line 324"/>
              <p:cNvSpPr>
                <a:spLocks noChangeShapeType="1"/>
              </p:cNvSpPr>
              <p:nvPr/>
            </p:nvSpPr>
            <p:spPr bwMode="auto">
              <a:xfrm flipV="1">
                <a:off x="5381625" y="3014663"/>
                <a:ext cx="0" cy="298767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48" name="Line 325"/>
              <p:cNvSpPr>
                <a:spLocks noChangeShapeType="1"/>
              </p:cNvSpPr>
              <p:nvPr/>
            </p:nvSpPr>
            <p:spPr bwMode="auto">
              <a:xfrm flipV="1">
                <a:off x="5394325" y="4911725"/>
                <a:ext cx="0" cy="109061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49" name="Line 326"/>
              <p:cNvSpPr>
                <a:spLocks noChangeShapeType="1"/>
              </p:cNvSpPr>
              <p:nvPr/>
            </p:nvSpPr>
            <p:spPr bwMode="auto">
              <a:xfrm flipV="1">
                <a:off x="5407025" y="5845175"/>
                <a:ext cx="0" cy="157163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50" name="Line 327"/>
              <p:cNvSpPr>
                <a:spLocks noChangeShapeType="1"/>
              </p:cNvSpPr>
              <p:nvPr/>
            </p:nvSpPr>
            <p:spPr bwMode="auto">
              <a:xfrm flipV="1">
                <a:off x="54181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51" name="Line 328"/>
              <p:cNvSpPr>
                <a:spLocks noChangeShapeType="1"/>
              </p:cNvSpPr>
              <p:nvPr/>
            </p:nvSpPr>
            <p:spPr bwMode="auto">
              <a:xfrm flipV="1">
                <a:off x="5462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52" name="Line 329"/>
              <p:cNvSpPr>
                <a:spLocks noChangeShapeType="1"/>
              </p:cNvSpPr>
              <p:nvPr/>
            </p:nvSpPr>
            <p:spPr bwMode="auto">
              <a:xfrm flipV="1">
                <a:off x="5475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53" name="Line 330"/>
              <p:cNvSpPr>
                <a:spLocks noChangeShapeType="1"/>
              </p:cNvSpPr>
              <p:nvPr/>
            </p:nvSpPr>
            <p:spPr bwMode="auto">
              <a:xfrm flipV="1">
                <a:off x="54848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54" name="Line 331"/>
              <p:cNvSpPr>
                <a:spLocks noChangeShapeType="1"/>
              </p:cNvSpPr>
              <p:nvPr/>
            </p:nvSpPr>
            <p:spPr bwMode="auto">
              <a:xfrm flipV="1">
                <a:off x="5497513" y="5922963"/>
                <a:ext cx="0" cy="7937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55" name="Line 332"/>
              <p:cNvSpPr>
                <a:spLocks noChangeShapeType="1"/>
              </p:cNvSpPr>
              <p:nvPr/>
            </p:nvSpPr>
            <p:spPr bwMode="auto">
              <a:xfrm flipV="1">
                <a:off x="550862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56" name="Line 333"/>
              <p:cNvSpPr>
                <a:spLocks noChangeShapeType="1"/>
              </p:cNvSpPr>
              <p:nvPr/>
            </p:nvSpPr>
            <p:spPr bwMode="auto">
              <a:xfrm flipV="1">
                <a:off x="5519738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57" name="Line 334"/>
              <p:cNvSpPr>
                <a:spLocks noChangeShapeType="1"/>
              </p:cNvSpPr>
              <p:nvPr/>
            </p:nvSpPr>
            <p:spPr bwMode="auto">
              <a:xfrm flipV="1">
                <a:off x="5553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58" name="Line 335"/>
              <p:cNvSpPr>
                <a:spLocks noChangeShapeType="1"/>
              </p:cNvSpPr>
              <p:nvPr/>
            </p:nvSpPr>
            <p:spPr bwMode="auto">
              <a:xfrm flipV="1">
                <a:off x="5599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59" name="Line 336"/>
              <p:cNvSpPr>
                <a:spLocks noChangeShapeType="1"/>
              </p:cNvSpPr>
              <p:nvPr/>
            </p:nvSpPr>
            <p:spPr bwMode="auto">
              <a:xfrm flipV="1">
                <a:off x="5611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60" name="Line 337"/>
              <p:cNvSpPr>
                <a:spLocks noChangeShapeType="1"/>
              </p:cNvSpPr>
              <p:nvPr/>
            </p:nvSpPr>
            <p:spPr bwMode="auto">
              <a:xfrm flipV="1">
                <a:off x="5634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61" name="Line 338"/>
              <p:cNvSpPr>
                <a:spLocks noChangeShapeType="1"/>
              </p:cNvSpPr>
              <p:nvPr/>
            </p:nvSpPr>
            <p:spPr bwMode="auto">
              <a:xfrm flipV="1">
                <a:off x="5667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62" name="Line 339"/>
              <p:cNvSpPr>
                <a:spLocks noChangeShapeType="1"/>
              </p:cNvSpPr>
              <p:nvPr/>
            </p:nvSpPr>
            <p:spPr bwMode="auto">
              <a:xfrm flipV="1">
                <a:off x="56784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63" name="Line 340"/>
              <p:cNvSpPr>
                <a:spLocks noChangeShapeType="1"/>
              </p:cNvSpPr>
              <p:nvPr/>
            </p:nvSpPr>
            <p:spPr bwMode="auto">
              <a:xfrm flipV="1">
                <a:off x="5726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64" name="Line 341"/>
              <p:cNvSpPr>
                <a:spLocks noChangeShapeType="1"/>
              </p:cNvSpPr>
              <p:nvPr/>
            </p:nvSpPr>
            <p:spPr bwMode="auto">
              <a:xfrm flipV="1">
                <a:off x="5737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65" name="Line 342"/>
              <p:cNvSpPr>
                <a:spLocks noChangeShapeType="1"/>
              </p:cNvSpPr>
              <p:nvPr/>
            </p:nvSpPr>
            <p:spPr bwMode="auto">
              <a:xfrm flipV="1">
                <a:off x="5748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66" name="Line 343"/>
              <p:cNvSpPr>
                <a:spLocks noChangeShapeType="1"/>
              </p:cNvSpPr>
              <p:nvPr/>
            </p:nvSpPr>
            <p:spPr bwMode="auto">
              <a:xfrm flipV="1">
                <a:off x="5761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67" name="Line 344"/>
              <p:cNvSpPr>
                <a:spLocks noChangeShapeType="1"/>
              </p:cNvSpPr>
              <p:nvPr/>
            </p:nvSpPr>
            <p:spPr bwMode="auto">
              <a:xfrm flipV="1">
                <a:off x="57705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68" name="Line 345"/>
              <p:cNvSpPr>
                <a:spLocks noChangeShapeType="1"/>
              </p:cNvSpPr>
              <p:nvPr/>
            </p:nvSpPr>
            <p:spPr bwMode="auto">
              <a:xfrm flipV="1">
                <a:off x="5815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69" name="Line 346"/>
              <p:cNvSpPr>
                <a:spLocks noChangeShapeType="1"/>
              </p:cNvSpPr>
              <p:nvPr/>
            </p:nvSpPr>
            <p:spPr bwMode="auto">
              <a:xfrm flipV="1">
                <a:off x="5837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70" name="Line 347"/>
              <p:cNvSpPr>
                <a:spLocks noChangeShapeType="1"/>
              </p:cNvSpPr>
              <p:nvPr/>
            </p:nvSpPr>
            <p:spPr bwMode="auto">
              <a:xfrm flipV="1">
                <a:off x="5861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71" name="Line 348"/>
              <p:cNvSpPr>
                <a:spLocks noChangeShapeType="1"/>
              </p:cNvSpPr>
              <p:nvPr/>
            </p:nvSpPr>
            <p:spPr bwMode="auto">
              <a:xfrm flipV="1">
                <a:off x="5895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72" name="Line 349"/>
              <p:cNvSpPr>
                <a:spLocks noChangeShapeType="1"/>
              </p:cNvSpPr>
              <p:nvPr/>
            </p:nvSpPr>
            <p:spPr bwMode="auto">
              <a:xfrm flipV="1">
                <a:off x="59404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73" name="Line 350"/>
              <p:cNvSpPr>
                <a:spLocks noChangeShapeType="1"/>
              </p:cNvSpPr>
              <p:nvPr/>
            </p:nvSpPr>
            <p:spPr bwMode="auto">
              <a:xfrm flipV="1">
                <a:off x="59531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74" name="Line 351"/>
              <p:cNvSpPr>
                <a:spLocks noChangeShapeType="1"/>
              </p:cNvSpPr>
              <p:nvPr/>
            </p:nvSpPr>
            <p:spPr bwMode="auto">
              <a:xfrm flipV="1">
                <a:off x="5975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75" name="Line 352"/>
              <p:cNvSpPr>
                <a:spLocks noChangeShapeType="1"/>
              </p:cNvSpPr>
              <p:nvPr/>
            </p:nvSpPr>
            <p:spPr bwMode="auto">
              <a:xfrm flipV="1">
                <a:off x="59864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76" name="Line 353"/>
              <p:cNvSpPr>
                <a:spLocks noChangeShapeType="1"/>
              </p:cNvSpPr>
              <p:nvPr/>
            </p:nvSpPr>
            <p:spPr bwMode="auto">
              <a:xfrm flipV="1">
                <a:off x="6008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77" name="Line 354"/>
              <p:cNvSpPr>
                <a:spLocks noChangeShapeType="1"/>
              </p:cNvSpPr>
              <p:nvPr/>
            </p:nvSpPr>
            <p:spPr bwMode="auto">
              <a:xfrm flipV="1">
                <a:off x="6032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78" name="Line 355"/>
              <p:cNvSpPr>
                <a:spLocks noChangeShapeType="1"/>
              </p:cNvSpPr>
              <p:nvPr/>
            </p:nvSpPr>
            <p:spPr bwMode="auto">
              <a:xfrm flipV="1">
                <a:off x="6043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79" name="Line 356"/>
              <p:cNvSpPr>
                <a:spLocks noChangeShapeType="1"/>
              </p:cNvSpPr>
              <p:nvPr/>
            </p:nvSpPr>
            <p:spPr bwMode="auto">
              <a:xfrm flipV="1">
                <a:off x="6054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80" name="Line 357"/>
              <p:cNvSpPr>
                <a:spLocks noChangeShapeType="1"/>
              </p:cNvSpPr>
              <p:nvPr/>
            </p:nvSpPr>
            <p:spPr bwMode="auto">
              <a:xfrm flipV="1">
                <a:off x="60785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81" name="Line 358"/>
              <p:cNvSpPr>
                <a:spLocks noChangeShapeType="1"/>
              </p:cNvSpPr>
              <p:nvPr/>
            </p:nvSpPr>
            <p:spPr bwMode="auto">
              <a:xfrm flipV="1">
                <a:off x="61007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82" name="Line 359"/>
              <p:cNvSpPr>
                <a:spLocks noChangeShapeType="1"/>
              </p:cNvSpPr>
              <p:nvPr/>
            </p:nvSpPr>
            <p:spPr bwMode="auto">
              <a:xfrm flipV="1">
                <a:off x="6111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83" name="Line 360"/>
              <p:cNvSpPr>
                <a:spLocks noChangeShapeType="1"/>
              </p:cNvSpPr>
              <p:nvPr/>
            </p:nvSpPr>
            <p:spPr bwMode="auto">
              <a:xfrm flipV="1">
                <a:off x="6122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84" name="Line 361"/>
              <p:cNvSpPr>
                <a:spLocks noChangeShapeType="1"/>
              </p:cNvSpPr>
              <p:nvPr/>
            </p:nvSpPr>
            <p:spPr bwMode="auto">
              <a:xfrm flipV="1">
                <a:off x="6156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85" name="Line 362"/>
              <p:cNvSpPr>
                <a:spLocks noChangeShapeType="1"/>
              </p:cNvSpPr>
              <p:nvPr/>
            </p:nvSpPr>
            <p:spPr bwMode="auto">
              <a:xfrm flipV="1">
                <a:off x="6167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86" name="Line 363"/>
              <p:cNvSpPr>
                <a:spLocks noChangeShapeType="1"/>
              </p:cNvSpPr>
              <p:nvPr/>
            </p:nvSpPr>
            <p:spPr bwMode="auto">
              <a:xfrm flipV="1">
                <a:off x="6178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87" name="Line 364"/>
              <p:cNvSpPr>
                <a:spLocks noChangeShapeType="1"/>
              </p:cNvSpPr>
              <p:nvPr/>
            </p:nvSpPr>
            <p:spPr bwMode="auto">
              <a:xfrm flipV="1">
                <a:off x="61928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88" name="Line 365"/>
              <p:cNvSpPr>
                <a:spLocks noChangeShapeType="1"/>
              </p:cNvSpPr>
              <p:nvPr/>
            </p:nvSpPr>
            <p:spPr bwMode="auto">
              <a:xfrm flipV="1">
                <a:off x="6203950" y="4027488"/>
                <a:ext cx="0" cy="197485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89" name="Line 366"/>
              <p:cNvSpPr>
                <a:spLocks noChangeShapeType="1"/>
              </p:cNvSpPr>
              <p:nvPr/>
            </p:nvSpPr>
            <p:spPr bwMode="auto">
              <a:xfrm flipV="1">
                <a:off x="6215063" y="5256213"/>
                <a:ext cx="0" cy="74612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90" name="Line 367"/>
              <p:cNvSpPr>
                <a:spLocks noChangeShapeType="1"/>
              </p:cNvSpPr>
              <p:nvPr/>
            </p:nvSpPr>
            <p:spPr bwMode="auto">
              <a:xfrm flipV="1">
                <a:off x="6237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91" name="Line 368"/>
              <p:cNvSpPr>
                <a:spLocks noChangeShapeType="1"/>
              </p:cNvSpPr>
              <p:nvPr/>
            </p:nvSpPr>
            <p:spPr bwMode="auto">
              <a:xfrm flipV="1">
                <a:off x="6281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92" name="Line 369"/>
              <p:cNvSpPr>
                <a:spLocks noChangeShapeType="1"/>
              </p:cNvSpPr>
              <p:nvPr/>
            </p:nvSpPr>
            <p:spPr bwMode="auto">
              <a:xfrm flipV="1">
                <a:off x="6305550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93" name="Line 370"/>
              <p:cNvSpPr>
                <a:spLocks noChangeShapeType="1"/>
              </p:cNvSpPr>
              <p:nvPr/>
            </p:nvSpPr>
            <p:spPr bwMode="auto">
              <a:xfrm flipV="1">
                <a:off x="63182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94" name="Line 371"/>
              <p:cNvSpPr>
                <a:spLocks noChangeShapeType="1"/>
              </p:cNvSpPr>
              <p:nvPr/>
            </p:nvSpPr>
            <p:spPr bwMode="auto">
              <a:xfrm flipV="1">
                <a:off x="6327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95" name="Line 372"/>
              <p:cNvSpPr>
                <a:spLocks noChangeShapeType="1"/>
              </p:cNvSpPr>
              <p:nvPr/>
            </p:nvSpPr>
            <p:spPr bwMode="auto">
              <a:xfrm flipV="1">
                <a:off x="6375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96" name="Line 373"/>
              <p:cNvSpPr>
                <a:spLocks noChangeShapeType="1"/>
              </p:cNvSpPr>
              <p:nvPr/>
            </p:nvSpPr>
            <p:spPr bwMode="auto">
              <a:xfrm flipV="1">
                <a:off x="6432550" y="5845175"/>
                <a:ext cx="0" cy="157163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97" name="Line 374"/>
              <p:cNvSpPr>
                <a:spLocks noChangeShapeType="1"/>
              </p:cNvSpPr>
              <p:nvPr/>
            </p:nvSpPr>
            <p:spPr bwMode="auto">
              <a:xfrm flipV="1">
                <a:off x="6442075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98" name="Line 375"/>
              <p:cNvSpPr>
                <a:spLocks noChangeShapeType="1"/>
              </p:cNvSpPr>
              <p:nvPr/>
            </p:nvSpPr>
            <p:spPr bwMode="auto">
              <a:xfrm flipV="1">
                <a:off x="6453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799" name="Line 376"/>
              <p:cNvSpPr>
                <a:spLocks noChangeShapeType="1"/>
              </p:cNvSpPr>
              <p:nvPr/>
            </p:nvSpPr>
            <p:spPr bwMode="auto">
              <a:xfrm flipV="1">
                <a:off x="6510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00" name="Line 377"/>
              <p:cNvSpPr>
                <a:spLocks noChangeShapeType="1"/>
              </p:cNvSpPr>
              <p:nvPr/>
            </p:nvSpPr>
            <p:spPr bwMode="auto">
              <a:xfrm flipV="1">
                <a:off x="6546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01" name="Line 378"/>
              <p:cNvSpPr>
                <a:spLocks noChangeShapeType="1"/>
              </p:cNvSpPr>
              <p:nvPr/>
            </p:nvSpPr>
            <p:spPr bwMode="auto">
              <a:xfrm flipV="1">
                <a:off x="6567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02" name="Line 379"/>
              <p:cNvSpPr>
                <a:spLocks noChangeShapeType="1"/>
              </p:cNvSpPr>
              <p:nvPr/>
            </p:nvSpPr>
            <p:spPr bwMode="auto">
              <a:xfrm flipV="1">
                <a:off x="6600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03" name="Line 380"/>
              <p:cNvSpPr>
                <a:spLocks noChangeShapeType="1"/>
              </p:cNvSpPr>
              <p:nvPr/>
            </p:nvSpPr>
            <p:spPr bwMode="auto">
              <a:xfrm flipV="1">
                <a:off x="6634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04" name="Line 381"/>
              <p:cNvSpPr>
                <a:spLocks noChangeShapeType="1"/>
              </p:cNvSpPr>
              <p:nvPr/>
            </p:nvSpPr>
            <p:spPr bwMode="auto">
              <a:xfrm flipV="1">
                <a:off x="6661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05" name="Line 382"/>
              <p:cNvSpPr>
                <a:spLocks noChangeShapeType="1"/>
              </p:cNvSpPr>
              <p:nvPr/>
            </p:nvSpPr>
            <p:spPr bwMode="auto">
              <a:xfrm flipV="1">
                <a:off x="6670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06" name="Line 383"/>
              <p:cNvSpPr>
                <a:spLocks noChangeShapeType="1"/>
              </p:cNvSpPr>
              <p:nvPr/>
            </p:nvSpPr>
            <p:spPr bwMode="auto">
              <a:xfrm flipV="1">
                <a:off x="6681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07" name="Line 384"/>
              <p:cNvSpPr>
                <a:spLocks noChangeShapeType="1"/>
              </p:cNvSpPr>
              <p:nvPr/>
            </p:nvSpPr>
            <p:spPr bwMode="auto">
              <a:xfrm flipV="1">
                <a:off x="6704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08" name="Line 385"/>
              <p:cNvSpPr>
                <a:spLocks noChangeShapeType="1"/>
              </p:cNvSpPr>
              <p:nvPr/>
            </p:nvSpPr>
            <p:spPr bwMode="auto">
              <a:xfrm flipV="1">
                <a:off x="6726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09" name="Line 386"/>
              <p:cNvSpPr>
                <a:spLocks noChangeShapeType="1"/>
              </p:cNvSpPr>
              <p:nvPr/>
            </p:nvSpPr>
            <p:spPr bwMode="auto">
              <a:xfrm flipV="1">
                <a:off x="6794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10" name="Line 387"/>
              <p:cNvSpPr>
                <a:spLocks noChangeShapeType="1"/>
              </p:cNvSpPr>
              <p:nvPr/>
            </p:nvSpPr>
            <p:spPr bwMode="auto">
              <a:xfrm flipV="1">
                <a:off x="6805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11" name="Line 388"/>
              <p:cNvSpPr>
                <a:spLocks noChangeShapeType="1"/>
              </p:cNvSpPr>
              <p:nvPr/>
            </p:nvSpPr>
            <p:spPr bwMode="auto">
              <a:xfrm flipV="1">
                <a:off x="6818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12" name="Line 389"/>
              <p:cNvSpPr>
                <a:spLocks noChangeShapeType="1"/>
              </p:cNvSpPr>
              <p:nvPr/>
            </p:nvSpPr>
            <p:spPr bwMode="auto">
              <a:xfrm flipV="1">
                <a:off x="6829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13" name="Line 390"/>
              <p:cNvSpPr>
                <a:spLocks noChangeShapeType="1"/>
              </p:cNvSpPr>
              <p:nvPr/>
            </p:nvSpPr>
            <p:spPr bwMode="auto">
              <a:xfrm flipV="1">
                <a:off x="6919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14" name="Line 391"/>
              <p:cNvSpPr>
                <a:spLocks noChangeShapeType="1"/>
              </p:cNvSpPr>
              <p:nvPr/>
            </p:nvSpPr>
            <p:spPr bwMode="auto">
              <a:xfrm flipV="1">
                <a:off x="6932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15" name="Line 392"/>
              <p:cNvSpPr>
                <a:spLocks noChangeShapeType="1"/>
              </p:cNvSpPr>
              <p:nvPr/>
            </p:nvSpPr>
            <p:spPr bwMode="auto">
              <a:xfrm flipV="1">
                <a:off x="69897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16" name="Line 393"/>
              <p:cNvSpPr>
                <a:spLocks noChangeShapeType="1"/>
              </p:cNvSpPr>
              <p:nvPr/>
            </p:nvSpPr>
            <p:spPr bwMode="auto">
              <a:xfrm flipV="1">
                <a:off x="70008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17" name="Line 394"/>
              <p:cNvSpPr>
                <a:spLocks noChangeShapeType="1"/>
              </p:cNvSpPr>
              <p:nvPr/>
            </p:nvSpPr>
            <p:spPr bwMode="auto">
              <a:xfrm flipV="1">
                <a:off x="7011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18" name="Line 395"/>
              <p:cNvSpPr>
                <a:spLocks noChangeShapeType="1"/>
              </p:cNvSpPr>
              <p:nvPr/>
            </p:nvSpPr>
            <p:spPr bwMode="auto">
              <a:xfrm flipV="1">
                <a:off x="7034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19" name="Line 396"/>
              <p:cNvSpPr>
                <a:spLocks noChangeShapeType="1"/>
              </p:cNvSpPr>
              <p:nvPr/>
            </p:nvSpPr>
            <p:spPr bwMode="auto">
              <a:xfrm flipV="1">
                <a:off x="70469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20" name="Line 397"/>
              <p:cNvSpPr>
                <a:spLocks noChangeShapeType="1"/>
              </p:cNvSpPr>
              <p:nvPr/>
            </p:nvSpPr>
            <p:spPr bwMode="auto">
              <a:xfrm flipV="1">
                <a:off x="7056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21" name="Line 398"/>
              <p:cNvSpPr>
                <a:spLocks noChangeShapeType="1"/>
              </p:cNvSpPr>
              <p:nvPr/>
            </p:nvSpPr>
            <p:spPr bwMode="auto">
              <a:xfrm flipV="1">
                <a:off x="70675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22" name="Line 399"/>
              <p:cNvSpPr>
                <a:spLocks noChangeShapeType="1"/>
              </p:cNvSpPr>
              <p:nvPr/>
            </p:nvSpPr>
            <p:spPr bwMode="auto">
              <a:xfrm flipV="1">
                <a:off x="7104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23" name="Line 400"/>
              <p:cNvSpPr>
                <a:spLocks noChangeShapeType="1"/>
              </p:cNvSpPr>
              <p:nvPr/>
            </p:nvSpPr>
            <p:spPr bwMode="auto">
              <a:xfrm flipV="1">
                <a:off x="7126288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24" name="Line 401"/>
              <p:cNvSpPr>
                <a:spLocks noChangeShapeType="1"/>
              </p:cNvSpPr>
              <p:nvPr/>
            </p:nvSpPr>
            <p:spPr bwMode="auto">
              <a:xfrm flipV="1">
                <a:off x="71374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25" name="Line 402"/>
              <p:cNvSpPr>
                <a:spLocks noChangeShapeType="1"/>
              </p:cNvSpPr>
              <p:nvPr/>
            </p:nvSpPr>
            <p:spPr bwMode="auto">
              <a:xfrm flipV="1">
                <a:off x="7148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26" name="Line 403"/>
              <p:cNvSpPr>
                <a:spLocks noChangeShapeType="1"/>
              </p:cNvSpPr>
              <p:nvPr/>
            </p:nvSpPr>
            <p:spPr bwMode="auto">
              <a:xfrm flipV="1">
                <a:off x="7218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27" name="Line 404"/>
              <p:cNvSpPr>
                <a:spLocks noChangeShapeType="1"/>
              </p:cNvSpPr>
              <p:nvPr/>
            </p:nvSpPr>
            <p:spPr bwMode="auto">
              <a:xfrm flipV="1">
                <a:off x="72278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28" name="Line 405"/>
              <p:cNvSpPr>
                <a:spLocks noChangeShapeType="1"/>
              </p:cNvSpPr>
              <p:nvPr/>
            </p:nvSpPr>
            <p:spPr bwMode="auto">
              <a:xfrm flipV="1">
                <a:off x="7239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29" name="Line 406"/>
              <p:cNvSpPr>
                <a:spLocks noChangeShapeType="1"/>
              </p:cNvSpPr>
              <p:nvPr/>
            </p:nvSpPr>
            <p:spPr bwMode="auto">
              <a:xfrm flipV="1">
                <a:off x="7250113" y="5775325"/>
                <a:ext cx="0" cy="22701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30" name="Line 407"/>
              <p:cNvSpPr>
                <a:spLocks noChangeShapeType="1"/>
              </p:cNvSpPr>
              <p:nvPr/>
            </p:nvSpPr>
            <p:spPr bwMode="auto">
              <a:xfrm flipV="1">
                <a:off x="7261225" y="5873750"/>
                <a:ext cx="0" cy="1285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31" name="Line 408"/>
              <p:cNvSpPr>
                <a:spLocks noChangeShapeType="1"/>
              </p:cNvSpPr>
              <p:nvPr/>
            </p:nvSpPr>
            <p:spPr bwMode="auto">
              <a:xfrm flipV="1">
                <a:off x="7272338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32" name="Line 409"/>
              <p:cNvSpPr>
                <a:spLocks noChangeShapeType="1"/>
              </p:cNvSpPr>
              <p:nvPr/>
            </p:nvSpPr>
            <p:spPr bwMode="auto">
              <a:xfrm flipV="1">
                <a:off x="72850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33" name="Line 410"/>
              <p:cNvSpPr>
                <a:spLocks noChangeShapeType="1"/>
              </p:cNvSpPr>
              <p:nvPr/>
            </p:nvSpPr>
            <p:spPr bwMode="auto">
              <a:xfrm flipV="1">
                <a:off x="7364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34" name="Line 411"/>
              <p:cNvSpPr>
                <a:spLocks noChangeShapeType="1"/>
              </p:cNvSpPr>
              <p:nvPr/>
            </p:nvSpPr>
            <p:spPr bwMode="auto">
              <a:xfrm flipV="1">
                <a:off x="7375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35" name="Line 412"/>
              <p:cNvSpPr>
                <a:spLocks noChangeShapeType="1"/>
              </p:cNvSpPr>
              <p:nvPr/>
            </p:nvSpPr>
            <p:spPr bwMode="auto">
              <a:xfrm flipV="1">
                <a:off x="7386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36" name="Line 413"/>
              <p:cNvSpPr>
                <a:spLocks noChangeShapeType="1"/>
              </p:cNvSpPr>
              <p:nvPr/>
            </p:nvSpPr>
            <p:spPr bwMode="auto">
              <a:xfrm flipV="1">
                <a:off x="7432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37" name="Line 414"/>
              <p:cNvSpPr>
                <a:spLocks noChangeShapeType="1"/>
              </p:cNvSpPr>
              <p:nvPr/>
            </p:nvSpPr>
            <p:spPr bwMode="auto">
              <a:xfrm flipV="1">
                <a:off x="7683500" y="5951538"/>
                <a:ext cx="0" cy="508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38" name="Line 415"/>
              <p:cNvSpPr>
                <a:spLocks noChangeShapeType="1"/>
              </p:cNvSpPr>
              <p:nvPr/>
            </p:nvSpPr>
            <p:spPr bwMode="auto">
              <a:xfrm flipV="1">
                <a:off x="7694613" y="5981700"/>
                <a:ext cx="0" cy="206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39" name="Line 416"/>
              <p:cNvSpPr>
                <a:spLocks noChangeShapeType="1"/>
              </p:cNvSpPr>
              <p:nvPr/>
            </p:nvSpPr>
            <p:spPr bwMode="auto">
              <a:xfrm flipV="1">
                <a:off x="7762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40" name="Line 417"/>
              <p:cNvSpPr>
                <a:spLocks noChangeShapeType="1"/>
              </p:cNvSpPr>
              <p:nvPr/>
            </p:nvSpPr>
            <p:spPr bwMode="auto">
              <a:xfrm flipV="1">
                <a:off x="7786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41" name="Line 418"/>
              <p:cNvSpPr>
                <a:spLocks noChangeShapeType="1"/>
              </p:cNvSpPr>
              <p:nvPr/>
            </p:nvSpPr>
            <p:spPr bwMode="auto">
              <a:xfrm flipV="1">
                <a:off x="8058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42" name="Line 419"/>
              <p:cNvSpPr>
                <a:spLocks noChangeShapeType="1"/>
              </p:cNvSpPr>
              <p:nvPr/>
            </p:nvSpPr>
            <p:spPr bwMode="auto">
              <a:xfrm flipV="1">
                <a:off x="8172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43" name="Line 420"/>
              <p:cNvSpPr>
                <a:spLocks noChangeShapeType="1"/>
              </p:cNvSpPr>
              <p:nvPr/>
            </p:nvSpPr>
            <p:spPr bwMode="auto">
              <a:xfrm flipV="1">
                <a:off x="8275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44" name="Line 421"/>
              <p:cNvSpPr>
                <a:spLocks noChangeShapeType="1"/>
              </p:cNvSpPr>
              <p:nvPr/>
            </p:nvSpPr>
            <p:spPr bwMode="auto">
              <a:xfrm flipV="1">
                <a:off x="85137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45" name="Line 422"/>
              <p:cNvSpPr>
                <a:spLocks noChangeShapeType="1"/>
              </p:cNvSpPr>
              <p:nvPr/>
            </p:nvSpPr>
            <p:spPr bwMode="auto">
              <a:xfrm>
                <a:off x="5292725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46" name="Line 423"/>
              <p:cNvSpPr>
                <a:spLocks noChangeShapeType="1"/>
              </p:cNvSpPr>
              <p:nvPr/>
            </p:nvSpPr>
            <p:spPr bwMode="auto">
              <a:xfrm>
                <a:off x="3492500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47" name="Line 424"/>
              <p:cNvSpPr>
                <a:spLocks noChangeShapeType="1"/>
              </p:cNvSpPr>
              <p:nvPr/>
            </p:nvSpPr>
            <p:spPr bwMode="auto">
              <a:xfrm>
                <a:off x="1684338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48" name="Line 425"/>
              <p:cNvSpPr>
                <a:spLocks noChangeShapeType="1"/>
              </p:cNvSpPr>
              <p:nvPr/>
            </p:nvSpPr>
            <p:spPr bwMode="auto">
              <a:xfrm>
                <a:off x="1033463" y="6010275"/>
                <a:ext cx="0" cy="2381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49" name="Line 426"/>
              <p:cNvSpPr>
                <a:spLocks noChangeShapeType="1"/>
              </p:cNvSpPr>
              <p:nvPr/>
            </p:nvSpPr>
            <p:spPr bwMode="auto">
              <a:xfrm>
                <a:off x="7100888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50" name="Line 427"/>
              <p:cNvSpPr>
                <a:spLocks noChangeShapeType="1"/>
              </p:cNvSpPr>
              <p:nvPr/>
            </p:nvSpPr>
            <p:spPr bwMode="auto">
              <a:xfrm>
                <a:off x="828675" y="3028950"/>
                <a:ext cx="204787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51" name="Line 428"/>
              <p:cNvSpPr>
                <a:spLocks noChangeShapeType="1"/>
              </p:cNvSpPr>
              <p:nvPr/>
            </p:nvSpPr>
            <p:spPr bwMode="auto">
              <a:xfrm>
                <a:off x="812800" y="6019800"/>
                <a:ext cx="206375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52" name="Line 429"/>
              <p:cNvSpPr>
                <a:spLocks noChangeShapeType="1"/>
              </p:cNvSpPr>
              <p:nvPr/>
            </p:nvSpPr>
            <p:spPr bwMode="auto">
              <a:xfrm>
                <a:off x="1035050" y="5972175"/>
                <a:ext cx="0" cy="1349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53" name="Line 430"/>
              <p:cNvSpPr>
                <a:spLocks noChangeShapeType="1"/>
              </p:cNvSpPr>
              <p:nvPr/>
            </p:nvSpPr>
            <p:spPr bwMode="auto">
              <a:xfrm>
                <a:off x="1022350" y="6019800"/>
                <a:ext cx="8013700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54" name="Line 431"/>
              <p:cNvSpPr>
                <a:spLocks noChangeShapeType="1"/>
              </p:cNvSpPr>
              <p:nvPr/>
            </p:nvSpPr>
            <p:spPr bwMode="auto">
              <a:xfrm flipV="1">
                <a:off x="1035050" y="3033713"/>
                <a:ext cx="0" cy="30067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8855" name="Rectangle 432"/>
              <p:cNvSpPr>
                <a:spLocks noChangeArrowheads="1"/>
              </p:cNvSpPr>
              <p:nvPr/>
            </p:nvSpPr>
            <p:spPr bwMode="auto">
              <a:xfrm rot="-5400000">
                <a:off x="-493403" y="4451615"/>
                <a:ext cx="2247282" cy="339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600" b="0">
                    <a:solidFill>
                      <a:srgbClr val="FFFFFF"/>
                    </a:solidFill>
                    <a:latin typeface="Arial" charset="0"/>
                  </a:rPr>
                  <a:t>% Relative Abundance</a:t>
                </a:r>
              </a:p>
            </p:txBody>
          </p:sp>
          <p:sp>
            <p:nvSpPr>
              <p:cNvPr id="18856" name="Rectangle 433"/>
              <p:cNvSpPr>
                <a:spLocks noChangeArrowheads="1"/>
              </p:cNvSpPr>
              <p:nvPr/>
            </p:nvSpPr>
            <p:spPr bwMode="auto">
              <a:xfrm>
                <a:off x="300038" y="2916238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100</a:t>
                </a:r>
              </a:p>
            </p:txBody>
          </p:sp>
          <p:sp>
            <p:nvSpPr>
              <p:cNvPr id="18857" name="Rectangle 434"/>
              <p:cNvSpPr>
                <a:spLocks noChangeArrowheads="1"/>
              </p:cNvSpPr>
              <p:nvPr/>
            </p:nvSpPr>
            <p:spPr bwMode="auto">
              <a:xfrm>
                <a:off x="490538" y="5888038"/>
                <a:ext cx="31273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18858" name="Rectangle 435"/>
              <p:cNvSpPr>
                <a:spLocks noChangeArrowheads="1"/>
              </p:cNvSpPr>
              <p:nvPr/>
            </p:nvSpPr>
            <p:spPr bwMode="auto">
              <a:xfrm>
                <a:off x="1335088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250</a:t>
                </a:r>
              </a:p>
            </p:txBody>
          </p:sp>
          <p:sp>
            <p:nvSpPr>
              <p:cNvPr id="18859" name="Rectangle 436"/>
              <p:cNvSpPr>
                <a:spLocks noChangeArrowheads="1"/>
              </p:cNvSpPr>
              <p:nvPr/>
            </p:nvSpPr>
            <p:spPr bwMode="auto">
              <a:xfrm>
                <a:off x="3143250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500</a:t>
                </a:r>
              </a:p>
            </p:txBody>
          </p:sp>
          <p:sp>
            <p:nvSpPr>
              <p:cNvPr id="18860" name="Rectangle 437"/>
              <p:cNvSpPr>
                <a:spLocks noChangeArrowheads="1"/>
              </p:cNvSpPr>
              <p:nvPr/>
            </p:nvSpPr>
            <p:spPr bwMode="auto">
              <a:xfrm>
                <a:off x="4941888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750</a:t>
                </a:r>
              </a:p>
            </p:txBody>
          </p:sp>
          <p:sp>
            <p:nvSpPr>
              <p:cNvPr id="18861" name="Rectangle 438"/>
              <p:cNvSpPr>
                <a:spLocks noChangeArrowheads="1"/>
              </p:cNvSpPr>
              <p:nvPr/>
            </p:nvSpPr>
            <p:spPr bwMode="auto">
              <a:xfrm>
                <a:off x="6662738" y="6108700"/>
                <a:ext cx="692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1000</a:t>
                </a:r>
              </a:p>
            </p:txBody>
          </p:sp>
          <p:sp>
            <p:nvSpPr>
              <p:cNvPr id="18862" name="Rectangle 450"/>
              <p:cNvSpPr>
                <a:spLocks noChangeArrowheads="1"/>
              </p:cNvSpPr>
              <p:nvPr/>
            </p:nvSpPr>
            <p:spPr bwMode="auto">
              <a:xfrm>
                <a:off x="3568700" y="4081463"/>
                <a:ext cx="112553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[M+2H]</a:t>
                </a:r>
                <a:r>
                  <a:rPr lang="en-US" sz="1800" b="0" baseline="30000">
                    <a:solidFill>
                      <a:srgbClr val="FFFFFF"/>
                    </a:solidFill>
                    <a:latin typeface="Arial" charset="0"/>
                  </a:rPr>
                  <a:t>2+</a:t>
                </a:r>
              </a:p>
            </p:txBody>
          </p:sp>
        </p:grpSp>
        <p:sp>
          <p:nvSpPr>
            <p:cNvPr id="18447" name="Rectangle 443"/>
            <p:cNvSpPr>
              <a:spLocks noChangeArrowheads="1"/>
            </p:cNvSpPr>
            <p:nvPr/>
          </p:nvSpPr>
          <p:spPr bwMode="auto">
            <a:xfrm>
              <a:off x="5105400" y="26543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762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448" name="Rectangle 439"/>
            <p:cNvSpPr>
              <a:spLocks noChangeArrowheads="1"/>
            </p:cNvSpPr>
            <p:nvPr/>
          </p:nvSpPr>
          <p:spPr bwMode="auto">
            <a:xfrm>
              <a:off x="1368425" y="5202238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260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449" name="Rectangle 440"/>
            <p:cNvSpPr>
              <a:spLocks noChangeArrowheads="1"/>
            </p:cNvSpPr>
            <p:nvPr/>
          </p:nvSpPr>
          <p:spPr bwMode="auto">
            <a:xfrm>
              <a:off x="2235200" y="52324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389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450" name="Rectangle 441"/>
            <p:cNvSpPr>
              <a:spLocks noChangeArrowheads="1"/>
            </p:cNvSpPr>
            <p:nvPr/>
          </p:nvSpPr>
          <p:spPr bwMode="auto">
            <a:xfrm>
              <a:off x="3086100" y="53340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504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451" name="Rectangle 442"/>
            <p:cNvSpPr>
              <a:spLocks noChangeArrowheads="1"/>
            </p:cNvSpPr>
            <p:nvPr/>
          </p:nvSpPr>
          <p:spPr bwMode="auto">
            <a:xfrm>
              <a:off x="4165600" y="4714875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633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452" name="Rectangle 444"/>
            <p:cNvSpPr>
              <a:spLocks noChangeArrowheads="1"/>
            </p:cNvSpPr>
            <p:nvPr/>
          </p:nvSpPr>
          <p:spPr bwMode="auto">
            <a:xfrm>
              <a:off x="5930900" y="3616325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875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453" name="Rectangle 445"/>
            <p:cNvSpPr>
              <a:spLocks noChangeArrowheads="1"/>
            </p:cNvSpPr>
            <p:nvPr/>
          </p:nvSpPr>
          <p:spPr bwMode="auto">
            <a:xfrm>
              <a:off x="1676400" y="4875213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292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8454" name="Rectangle 446"/>
            <p:cNvSpPr>
              <a:spLocks noChangeArrowheads="1"/>
            </p:cNvSpPr>
            <p:nvPr/>
          </p:nvSpPr>
          <p:spPr bwMode="auto">
            <a:xfrm>
              <a:off x="2517775" y="5029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405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8455" name="Rectangle 447"/>
            <p:cNvSpPr>
              <a:spLocks noChangeArrowheads="1"/>
            </p:cNvSpPr>
            <p:nvPr/>
          </p:nvSpPr>
          <p:spPr bwMode="auto">
            <a:xfrm>
              <a:off x="3467100" y="5156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534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8456" name="Rectangle 448"/>
            <p:cNvSpPr>
              <a:spLocks noChangeArrowheads="1"/>
            </p:cNvSpPr>
            <p:nvPr/>
          </p:nvSpPr>
          <p:spPr bwMode="auto">
            <a:xfrm>
              <a:off x="6210300" y="54610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907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8457" name="Rectangle 449"/>
            <p:cNvSpPr>
              <a:spLocks noChangeArrowheads="1"/>
            </p:cNvSpPr>
            <p:nvPr/>
          </p:nvSpPr>
          <p:spPr bwMode="auto">
            <a:xfrm>
              <a:off x="6654800" y="54610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1020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8458" name="Rectangle 451"/>
            <p:cNvSpPr>
              <a:spLocks noChangeArrowheads="1"/>
            </p:cNvSpPr>
            <p:nvPr/>
          </p:nvSpPr>
          <p:spPr bwMode="auto">
            <a:xfrm>
              <a:off x="4419600" y="5481638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663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8459" name="Rectangle 452"/>
            <p:cNvSpPr>
              <a:spLocks noChangeArrowheads="1"/>
            </p:cNvSpPr>
            <p:nvPr/>
          </p:nvSpPr>
          <p:spPr bwMode="auto">
            <a:xfrm>
              <a:off x="5357813" y="5537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778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8460" name="Rectangle 453"/>
            <p:cNvSpPr>
              <a:spLocks noChangeArrowheads="1"/>
            </p:cNvSpPr>
            <p:nvPr/>
          </p:nvSpPr>
          <p:spPr bwMode="auto">
            <a:xfrm>
              <a:off x="7567613" y="55372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1080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461" name="Rectangle 454"/>
            <p:cNvSpPr>
              <a:spLocks noChangeArrowheads="1"/>
            </p:cNvSpPr>
            <p:nvPr/>
          </p:nvSpPr>
          <p:spPr bwMode="auto">
            <a:xfrm>
              <a:off x="6934200" y="51816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1022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18438" name="Oval 1296"/>
          <p:cNvSpPr>
            <a:spLocks noChangeArrowheads="1"/>
          </p:cNvSpPr>
          <p:nvPr/>
        </p:nvSpPr>
        <p:spPr bwMode="auto">
          <a:xfrm>
            <a:off x="5105400" y="2590800"/>
            <a:ext cx="533400" cy="533400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439" name="Oval 1297"/>
          <p:cNvSpPr>
            <a:spLocks noChangeArrowheads="1"/>
          </p:cNvSpPr>
          <p:nvPr/>
        </p:nvSpPr>
        <p:spPr bwMode="auto">
          <a:xfrm>
            <a:off x="2552700" y="4953000"/>
            <a:ext cx="533400" cy="533400"/>
          </a:xfrm>
          <a:prstGeom prst="ellipse">
            <a:avLst/>
          </a:prstGeom>
          <a:noFill/>
          <a:ln w="25400" algn="ctr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440" name="Oval 1296"/>
          <p:cNvSpPr>
            <a:spLocks noChangeArrowheads="1"/>
          </p:cNvSpPr>
          <p:nvPr/>
        </p:nvSpPr>
        <p:spPr bwMode="auto">
          <a:xfrm>
            <a:off x="5943600" y="3505200"/>
            <a:ext cx="533400" cy="533400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441" name="Oval 1297"/>
          <p:cNvSpPr>
            <a:spLocks noChangeArrowheads="1"/>
          </p:cNvSpPr>
          <p:nvPr/>
        </p:nvSpPr>
        <p:spPr bwMode="auto">
          <a:xfrm>
            <a:off x="1676400" y="4800600"/>
            <a:ext cx="533400" cy="533400"/>
          </a:xfrm>
          <a:prstGeom prst="ellipse">
            <a:avLst/>
          </a:prstGeom>
          <a:noFill/>
          <a:ln w="25400" algn="ctr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cxnSp>
        <p:nvCxnSpPr>
          <p:cNvPr id="18442" name="Straight Arrow Connector 467"/>
          <p:cNvCxnSpPr>
            <a:cxnSpLocks noChangeShapeType="1"/>
          </p:cNvCxnSpPr>
          <p:nvPr/>
        </p:nvCxnSpPr>
        <p:spPr bwMode="auto">
          <a:xfrm>
            <a:off x="1981200" y="4495800"/>
            <a:ext cx="685800" cy="1588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8443" name="TextBox 468"/>
          <p:cNvSpPr txBox="1">
            <a:spLocks noChangeArrowheads="1"/>
          </p:cNvSpPr>
          <p:nvPr/>
        </p:nvSpPr>
        <p:spPr bwMode="auto">
          <a:xfrm>
            <a:off x="1968500" y="40386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b="0">
                <a:solidFill>
                  <a:srgbClr val="FFFFFF"/>
                </a:solidFill>
                <a:latin typeface="Arial" charset="0"/>
              </a:rPr>
              <a:t>113</a:t>
            </a:r>
          </a:p>
        </p:txBody>
      </p:sp>
      <p:cxnSp>
        <p:nvCxnSpPr>
          <p:cNvPr id="18444" name="Straight Arrow Connector 469"/>
          <p:cNvCxnSpPr>
            <a:cxnSpLocks noChangeShapeType="1"/>
          </p:cNvCxnSpPr>
          <p:nvPr/>
        </p:nvCxnSpPr>
        <p:spPr bwMode="auto">
          <a:xfrm>
            <a:off x="5575300" y="3276600"/>
            <a:ext cx="685800" cy="1588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8445" name="TextBox 470"/>
          <p:cNvSpPr txBox="1">
            <a:spLocks noChangeArrowheads="1"/>
          </p:cNvSpPr>
          <p:nvPr/>
        </p:nvSpPr>
        <p:spPr bwMode="auto">
          <a:xfrm>
            <a:off x="5562600" y="28194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b="0">
                <a:solidFill>
                  <a:srgbClr val="FFFFFF"/>
                </a:solidFill>
                <a:latin typeface="Arial" charset="0"/>
              </a:rPr>
              <a:t>113</a:t>
            </a:r>
          </a:p>
        </p:txBody>
      </p:sp>
      <p:grpSp>
        <p:nvGrpSpPr>
          <p:cNvPr id="6" name="Group 468"/>
          <p:cNvGrpSpPr>
            <a:grpSpLocks/>
          </p:cNvGrpSpPr>
          <p:nvPr/>
        </p:nvGrpSpPr>
        <p:grpSpPr bwMode="auto">
          <a:xfrm>
            <a:off x="2362200" y="1371600"/>
            <a:ext cx="1041400" cy="1295400"/>
            <a:chOff x="2312" y="864"/>
            <a:chExt cx="656" cy="816"/>
          </a:xfrm>
        </p:grpSpPr>
        <p:sp>
          <p:nvSpPr>
            <p:cNvPr id="471" name="Line 465"/>
            <p:cNvSpPr>
              <a:spLocks noChangeShapeType="1"/>
            </p:cNvSpPr>
            <p:nvPr/>
          </p:nvSpPr>
          <p:spPr bwMode="auto">
            <a:xfrm>
              <a:off x="2640" y="864"/>
              <a:ext cx="0" cy="81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472" name="Line 466"/>
            <p:cNvSpPr>
              <a:spLocks noChangeShapeType="1"/>
            </p:cNvSpPr>
            <p:nvPr/>
          </p:nvSpPr>
          <p:spPr bwMode="auto">
            <a:xfrm>
              <a:off x="2312" y="872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473" name="Line 467"/>
            <p:cNvSpPr>
              <a:spLocks noChangeShapeType="1"/>
            </p:cNvSpPr>
            <p:nvPr/>
          </p:nvSpPr>
          <p:spPr bwMode="auto">
            <a:xfrm>
              <a:off x="2632" y="1674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474" name="Oval 1296"/>
          <p:cNvSpPr>
            <a:spLocks noChangeArrowheads="1"/>
          </p:cNvSpPr>
          <p:nvPr/>
        </p:nvSpPr>
        <p:spPr bwMode="auto">
          <a:xfrm>
            <a:off x="2994950" y="1729450"/>
            <a:ext cx="376174" cy="422474"/>
          </a:xfrm>
          <a:prstGeom prst="ellips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692" name="Picture 4" descr="spectra1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38100"/>
            <a:ext cx="8763000" cy="6746875"/>
          </a:xfrm>
          <a:prstGeom prst="rect">
            <a:avLst/>
          </a:prstGeom>
          <a:noFill/>
        </p:spPr>
      </p:pic>
      <p:sp>
        <p:nvSpPr>
          <p:cNvPr id="626693" name="Oval 5"/>
          <p:cNvSpPr>
            <a:spLocks noChangeArrowheads="1"/>
          </p:cNvSpPr>
          <p:nvPr/>
        </p:nvSpPr>
        <p:spPr bwMode="auto">
          <a:xfrm>
            <a:off x="5715000" y="5029200"/>
            <a:ext cx="685800" cy="457200"/>
          </a:xfrm>
          <a:prstGeom prst="ellipse">
            <a:avLst/>
          </a:prstGeom>
          <a:noFill/>
          <a:ln w="19050" algn="ctr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6694" name="Text Box 6"/>
          <p:cNvSpPr txBox="1">
            <a:spLocks noChangeArrowheads="1"/>
          </p:cNvSpPr>
          <p:nvPr/>
        </p:nvSpPr>
        <p:spPr bwMode="auto">
          <a:xfrm>
            <a:off x="5829300" y="4572000"/>
            <a:ext cx="533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c</a:t>
            </a:r>
            <a:r>
              <a:rPr lang="en-US" baseline="-25000">
                <a:solidFill>
                  <a:schemeClr val="bg2"/>
                </a:solidFill>
              </a:rPr>
              <a:t>8</a:t>
            </a:r>
          </a:p>
        </p:txBody>
      </p:sp>
      <p:sp>
        <p:nvSpPr>
          <p:cNvPr id="626695" name="Text Box 7"/>
          <p:cNvSpPr txBox="1">
            <a:spLocks noChangeArrowheads="1"/>
          </p:cNvSpPr>
          <p:nvPr/>
        </p:nvSpPr>
        <p:spPr bwMode="auto">
          <a:xfrm>
            <a:off x="1371600" y="990600"/>
            <a:ext cx="3810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Let’s find c and z pairs!</a:t>
            </a:r>
          </a:p>
        </p:txBody>
      </p:sp>
      <p:sp>
        <p:nvSpPr>
          <p:cNvPr id="626696" name="Text Box 8"/>
          <p:cNvSpPr txBox="1">
            <a:spLocks noChangeArrowheads="1"/>
          </p:cNvSpPr>
          <p:nvPr/>
        </p:nvSpPr>
        <p:spPr bwMode="auto">
          <a:xfrm>
            <a:off x="1524000" y="1371600"/>
            <a:ext cx="3810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z + c = [M + H]</a:t>
            </a:r>
            <a:r>
              <a:rPr lang="en-US" baseline="30000">
                <a:solidFill>
                  <a:srgbClr val="CC0000"/>
                </a:solidFill>
              </a:rPr>
              <a:t>+1</a:t>
            </a:r>
            <a:r>
              <a:rPr lang="en-US">
                <a:solidFill>
                  <a:srgbClr val="CC0000"/>
                </a:solidFill>
              </a:rPr>
              <a:t> +2</a:t>
            </a:r>
          </a:p>
        </p:txBody>
      </p:sp>
      <p:sp>
        <p:nvSpPr>
          <p:cNvPr id="626697" name="Text Box 9"/>
          <p:cNvSpPr txBox="1">
            <a:spLocks noChangeArrowheads="1"/>
          </p:cNvSpPr>
          <p:nvPr/>
        </p:nvSpPr>
        <p:spPr bwMode="auto">
          <a:xfrm>
            <a:off x="1390650" y="1905000"/>
            <a:ext cx="3810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[M + H]</a:t>
            </a:r>
            <a:r>
              <a:rPr lang="en-US" baseline="30000">
                <a:solidFill>
                  <a:srgbClr val="CC0000"/>
                </a:solidFill>
              </a:rPr>
              <a:t>+1</a:t>
            </a:r>
            <a:r>
              <a:rPr lang="en-US">
                <a:solidFill>
                  <a:srgbClr val="CC0000"/>
                </a:solidFill>
              </a:rPr>
              <a:t> – c + 2 = z</a:t>
            </a:r>
          </a:p>
        </p:txBody>
      </p:sp>
      <p:sp>
        <p:nvSpPr>
          <p:cNvPr id="626698" name="Text Box 10"/>
          <p:cNvSpPr txBox="1">
            <a:spLocks noChangeArrowheads="1"/>
          </p:cNvSpPr>
          <p:nvPr/>
        </p:nvSpPr>
        <p:spPr bwMode="auto">
          <a:xfrm>
            <a:off x="5867400" y="4267200"/>
            <a:ext cx="914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chemeClr val="bg2"/>
                </a:solidFill>
              </a:rPr>
              <a:t>130</a:t>
            </a:r>
          </a:p>
        </p:txBody>
      </p:sp>
      <p:sp>
        <p:nvSpPr>
          <p:cNvPr id="626699" name="Text Box 11"/>
          <p:cNvSpPr txBox="1">
            <a:spLocks noChangeArrowheads="1"/>
          </p:cNvSpPr>
          <p:nvPr/>
        </p:nvSpPr>
        <p:spPr bwMode="auto">
          <a:xfrm>
            <a:off x="4419600" y="4495800"/>
            <a:ext cx="914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chemeClr val="bg2"/>
                </a:solidFill>
              </a:rPr>
              <a:t>201</a:t>
            </a:r>
          </a:p>
        </p:txBody>
      </p:sp>
      <p:sp>
        <p:nvSpPr>
          <p:cNvPr id="626700" name="Line 12"/>
          <p:cNvSpPr>
            <a:spLocks noChangeShapeType="1"/>
          </p:cNvSpPr>
          <p:nvPr/>
        </p:nvSpPr>
        <p:spPr bwMode="auto">
          <a:xfrm flipV="1">
            <a:off x="4038600" y="5410200"/>
            <a:ext cx="228600" cy="76200"/>
          </a:xfrm>
          <a:prstGeom prst="line">
            <a:avLst/>
          </a:prstGeom>
          <a:noFill/>
          <a:ln w="28575">
            <a:solidFill>
              <a:srgbClr val="00B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6701" name="Line 13"/>
          <p:cNvSpPr>
            <a:spLocks noChangeShapeType="1"/>
          </p:cNvSpPr>
          <p:nvPr/>
        </p:nvSpPr>
        <p:spPr bwMode="auto">
          <a:xfrm flipV="1">
            <a:off x="1066800" y="2667000"/>
            <a:ext cx="228600" cy="76200"/>
          </a:xfrm>
          <a:prstGeom prst="line">
            <a:avLst/>
          </a:prstGeom>
          <a:noFill/>
          <a:ln w="28575">
            <a:solidFill>
              <a:srgbClr val="00B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6702" name="Line 14"/>
          <p:cNvSpPr>
            <a:spLocks noChangeShapeType="1"/>
          </p:cNvSpPr>
          <p:nvPr/>
        </p:nvSpPr>
        <p:spPr bwMode="auto">
          <a:xfrm flipV="1">
            <a:off x="1257300" y="5486400"/>
            <a:ext cx="228600" cy="76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6703" name="Line 15"/>
          <p:cNvSpPr>
            <a:spLocks noChangeShapeType="1"/>
          </p:cNvSpPr>
          <p:nvPr/>
        </p:nvSpPr>
        <p:spPr bwMode="auto">
          <a:xfrm flipV="1">
            <a:off x="3733800" y="3200400"/>
            <a:ext cx="228600" cy="76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6705" name="Line 17"/>
          <p:cNvSpPr>
            <a:spLocks noChangeShapeType="1"/>
          </p:cNvSpPr>
          <p:nvPr/>
        </p:nvSpPr>
        <p:spPr bwMode="auto">
          <a:xfrm flipV="1">
            <a:off x="2057400" y="6019800"/>
            <a:ext cx="76200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6706" name="Line 18"/>
          <p:cNvSpPr>
            <a:spLocks noChangeShapeType="1"/>
          </p:cNvSpPr>
          <p:nvPr/>
        </p:nvSpPr>
        <p:spPr bwMode="auto">
          <a:xfrm flipV="1">
            <a:off x="3086100" y="3019425"/>
            <a:ext cx="76200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6707" name="Text Box 19"/>
          <p:cNvSpPr txBox="1">
            <a:spLocks noChangeArrowheads="1"/>
          </p:cNvSpPr>
          <p:nvPr/>
        </p:nvSpPr>
        <p:spPr bwMode="auto">
          <a:xfrm>
            <a:off x="4619625" y="2438400"/>
            <a:ext cx="533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+2</a:t>
            </a:r>
          </a:p>
        </p:txBody>
      </p:sp>
      <p:sp>
        <p:nvSpPr>
          <p:cNvPr id="626708" name="Text Box 20"/>
          <p:cNvSpPr txBox="1">
            <a:spLocks noChangeArrowheads="1"/>
          </p:cNvSpPr>
          <p:nvPr/>
        </p:nvSpPr>
        <p:spPr bwMode="auto">
          <a:xfrm>
            <a:off x="5257800" y="2590800"/>
            <a:ext cx="533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+2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6" name="Picture 4" descr="spectra1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38100"/>
            <a:ext cx="8763000" cy="6746875"/>
          </a:xfrm>
          <a:prstGeom prst="rect">
            <a:avLst/>
          </a:prstGeom>
          <a:noFill/>
        </p:spPr>
      </p:pic>
      <p:grpSp>
        <p:nvGrpSpPr>
          <p:cNvPr id="586787" name="Group 35"/>
          <p:cNvGrpSpPr>
            <a:grpSpLocks/>
          </p:cNvGrpSpPr>
          <p:nvPr/>
        </p:nvGrpSpPr>
        <p:grpSpPr bwMode="auto">
          <a:xfrm>
            <a:off x="762000" y="3505200"/>
            <a:ext cx="6362700" cy="1219200"/>
            <a:chOff x="480" y="2208"/>
            <a:chExt cx="4008" cy="768"/>
          </a:xfrm>
        </p:grpSpPr>
        <p:sp>
          <p:nvSpPr>
            <p:cNvPr id="586758" name="Line 6"/>
            <p:cNvSpPr>
              <a:spLocks noChangeShapeType="1"/>
            </p:cNvSpPr>
            <p:nvPr/>
          </p:nvSpPr>
          <p:spPr bwMode="auto">
            <a:xfrm>
              <a:off x="672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59" name="Line 7"/>
            <p:cNvSpPr>
              <a:spLocks noChangeShapeType="1"/>
            </p:cNvSpPr>
            <p:nvPr/>
          </p:nvSpPr>
          <p:spPr bwMode="auto">
            <a:xfrm>
              <a:off x="1056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0" name="Line 8"/>
            <p:cNvSpPr>
              <a:spLocks noChangeShapeType="1"/>
            </p:cNvSpPr>
            <p:nvPr/>
          </p:nvSpPr>
          <p:spPr bwMode="auto">
            <a:xfrm>
              <a:off x="1440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1" name="Line 9"/>
            <p:cNvSpPr>
              <a:spLocks noChangeShapeType="1"/>
            </p:cNvSpPr>
            <p:nvPr/>
          </p:nvSpPr>
          <p:spPr bwMode="auto">
            <a:xfrm>
              <a:off x="1872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2" name="Line 10"/>
            <p:cNvSpPr>
              <a:spLocks noChangeShapeType="1"/>
            </p:cNvSpPr>
            <p:nvPr/>
          </p:nvSpPr>
          <p:spPr bwMode="auto">
            <a:xfrm>
              <a:off x="2304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3" name="Line 11"/>
            <p:cNvSpPr>
              <a:spLocks noChangeShapeType="1"/>
            </p:cNvSpPr>
            <p:nvPr/>
          </p:nvSpPr>
          <p:spPr bwMode="auto">
            <a:xfrm>
              <a:off x="2736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4" name="Line 12"/>
            <p:cNvSpPr>
              <a:spLocks noChangeShapeType="1"/>
            </p:cNvSpPr>
            <p:nvPr/>
          </p:nvSpPr>
          <p:spPr bwMode="auto">
            <a:xfrm>
              <a:off x="3216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5" name="Line 13"/>
            <p:cNvSpPr>
              <a:spLocks noChangeShapeType="1"/>
            </p:cNvSpPr>
            <p:nvPr/>
          </p:nvSpPr>
          <p:spPr bwMode="auto">
            <a:xfrm>
              <a:off x="3648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6" name="Line 14"/>
            <p:cNvSpPr>
              <a:spLocks noChangeShapeType="1"/>
            </p:cNvSpPr>
            <p:nvPr/>
          </p:nvSpPr>
          <p:spPr bwMode="auto">
            <a:xfrm>
              <a:off x="4080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7" name="Text Box 15"/>
            <p:cNvSpPr txBox="1">
              <a:spLocks noChangeArrowheads="1"/>
            </p:cNvSpPr>
            <p:nvPr/>
          </p:nvSpPr>
          <p:spPr bwMode="auto">
            <a:xfrm>
              <a:off x="1062" y="2424"/>
              <a:ext cx="19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P</a:t>
              </a:r>
            </a:p>
          </p:txBody>
        </p:sp>
        <p:sp>
          <p:nvSpPr>
            <p:cNvPr id="586768" name="Text Box 16"/>
            <p:cNvSpPr txBox="1">
              <a:spLocks noChangeArrowheads="1"/>
            </p:cNvSpPr>
            <p:nvPr/>
          </p:nvSpPr>
          <p:spPr bwMode="auto">
            <a:xfrm>
              <a:off x="3936" y="2424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I/L</a:t>
              </a:r>
            </a:p>
          </p:txBody>
        </p:sp>
        <p:sp>
          <p:nvSpPr>
            <p:cNvPr id="586769" name="Text Box 17"/>
            <p:cNvSpPr txBox="1">
              <a:spLocks noChangeArrowheads="1"/>
            </p:cNvSpPr>
            <p:nvPr/>
          </p:nvSpPr>
          <p:spPr bwMode="auto">
            <a:xfrm>
              <a:off x="3960" y="220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1115</a:t>
              </a:r>
            </a:p>
          </p:txBody>
        </p:sp>
        <p:sp>
          <p:nvSpPr>
            <p:cNvPr id="586770" name="Text Box 18"/>
            <p:cNvSpPr txBox="1">
              <a:spLocks noChangeArrowheads="1"/>
            </p:cNvSpPr>
            <p:nvPr/>
          </p:nvSpPr>
          <p:spPr bwMode="auto">
            <a:xfrm>
              <a:off x="528" y="268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1115</a:t>
              </a:r>
            </a:p>
          </p:txBody>
        </p:sp>
        <p:sp>
          <p:nvSpPr>
            <p:cNvPr id="586771" name="Text Box 19"/>
            <p:cNvSpPr txBox="1">
              <a:spLocks noChangeArrowheads="1"/>
            </p:cNvSpPr>
            <p:nvPr/>
          </p:nvSpPr>
          <p:spPr bwMode="auto">
            <a:xfrm>
              <a:off x="3552" y="220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987</a:t>
              </a:r>
            </a:p>
          </p:txBody>
        </p:sp>
        <p:sp>
          <p:nvSpPr>
            <p:cNvPr id="586772" name="Text Box 20"/>
            <p:cNvSpPr txBox="1">
              <a:spLocks noChangeArrowheads="1"/>
            </p:cNvSpPr>
            <p:nvPr/>
          </p:nvSpPr>
          <p:spPr bwMode="auto">
            <a:xfrm>
              <a:off x="3936" y="268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130</a:t>
              </a:r>
            </a:p>
          </p:txBody>
        </p:sp>
        <p:sp>
          <p:nvSpPr>
            <p:cNvPr id="586773" name="Text Box 21"/>
            <p:cNvSpPr txBox="1">
              <a:spLocks noChangeArrowheads="1"/>
            </p:cNvSpPr>
            <p:nvPr/>
          </p:nvSpPr>
          <p:spPr bwMode="auto">
            <a:xfrm>
              <a:off x="3504" y="268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201</a:t>
              </a:r>
            </a:p>
          </p:txBody>
        </p:sp>
        <p:sp>
          <p:nvSpPr>
            <p:cNvPr id="586774" name="Text Box 22"/>
            <p:cNvSpPr txBox="1">
              <a:spLocks noChangeArrowheads="1"/>
            </p:cNvSpPr>
            <p:nvPr/>
          </p:nvSpPr>
          <p:spPr bwMode="auto">
            <a:xfrm>
              <a:off x="3120" y="220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916</a:t>
              </a:r>
            </a:p>
          </p:txBody>
        </p:sp>
        <p:sp>
          <p:nvSpPr>
            <p:cNvPr id="586775" name="Text Box 23"/>
            <p:cNvSpPr txBox="1">
              <a:spLocks noChangeArrowheads="1"/>
            </p:cNvSpPr>
            <p:nvPr/>
          </p:nvSpPr>
          <p:spPr bwMode="auto">
            <a:xfrm>
              <a:off x="3510" y="2424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586776" name="Text Box 24"/>
            <p:cNvSpPr txBox="1">
              <a:spLocks noChangeArrowheads="1"/>
            </p:cNvSpPr>
            <p:nvPr/>
          </p:nvSpPr>
          <p:spPr bwMode="auto">
            <a:xfrm>
              <a:off x="2628" y="220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760</a:t>
              </a:r>
            </a:p>
          </p:txBody>
        </p:sp>
        <p:sp>
          <p:nvSpPr>
            <p:cNvPr id="586777" name="Text Box 25"/>
            <p:cNvSpPr txBox="1">
              <a:spLocks noChangeArrowheads="1"/>
            </p:cNvSpPr>
            <p:nvPr/>
          </p:nvSpPr>
          <p:spPr bwMode="auto">
            <a:xfrm>
              <a:off x="3072" y="268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357</a:t>
              </a:r>
            </a:p>
          </p:txBody>
        </p:sp>
        <p:sp>
          <p:nvSpPr>
            <p:cNvPr id="586778" name="Text Box 26"/>
            <p:cNvSpPr txBox="1">
              <a:spLocks noChangeArrowheads="1"/>
            </p:cNvSpPr>
            <p:nvPr/>
          </p:nvSpPr>
          <p:spPr bwMode="auto">
            <a:xfrm>
              <a:off x="3072" y="2424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R</a:t>
              </a:r>
            </a:p>
          </p:txBody>
        </p:sp>
        <p:sp>
          <p:nvSpPr>
            <p:cNvPr id="586779" name="Text Box 27"/>
            <p:cNvSpPr txBox="1">
              <a:spLocks noChangeArrowheads="1"/>
            </p:cNvSpPr>
            <p:nvPr/>
          </p:nvSpPr>
          <p:spPr bwMode="auto">
            <a:xfrm>
              <a:off x="912" y="220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243</a:t>
              </a:r>
            </a:p>
          </p:txBody>
        </p:sp>
        <p:sp>
          <p:nvSpPr>
            <p:cNvPr id="586780" name="Text Box 28"/>
            <p:cNvSpPr txBox="1">
              <a:spLocks noChangeArrowheads="1"/>
            </p:cNvSpPr>
            <p:nvPr/>
          </p:nvSpPr>
          <p:spPr bwMode="auto">
            <a:xfrm>
              <a:off x="480" y="220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146</a:t>
              </a:r>
            </a:p>
          </p:txBody>
        </p:sp>
        <p:sp>
          <p:nvSpPr>
            <p:cNvPr id="586781" name="Text Box 29"/>
            <p:cNvSpPr txBox="1">
              <a:spLocks noChangeArrowheads="1"/>
            </p:cNvSpPr>
            <p:nvPr/>
          </p:nvSpPr>
          <p:spPr bwMode="auto">
            <a:xfrm>
              <a:off x="558" y="2424"/>
              <a:ext cx="48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Q/K</a:t>
              </a:r>
            </a:p>
          </p:txBody>
        </p:sp>
        <p:sp>
          <p:nvSpPr>
            <p:cNvPr id="586782" name="Text Box 30"/>
            <p:cNvSpPr txBox="1">
              <a:spLocks noChangeArrowheads="1"/>
            </p:cNvSpPr>
            <p:nvPr/>
          </p:nvSpPr>
          <p:spPr bwMode="auto">
            <a:xfrm>
              <a:off x="924" y="268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971</a:t>
              </a:r>
            </a:p>
          </p:txBody>
        </p:sp>
        <p:sp>
          <p:nvSpPr>
            <p:cNvPr id="586783" name="Text Box 31"/>
            <p:cNvSpPr txBox="1">
              <a:spLocks noChangeArrowheads="1"/>
            </p:cNvSpPr>
            <p:nvPr/>
          </p:nvSpPr>
          <p:spPr bwMode="auto">
            <a:xfrm>
              <a:off x="1278" y="2682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874</a:t>
              </a:r>
            </a:p>
          </p:txBody>
        </p:sp>
        <p:sp>
          <p:nvSpPr>
            <p:cNvPr id="586784" name="Text Box 32"/>
            <p:cNvSpPr txBox="1">
              <a:spLocks noChangeArrowheads="1"/>
            </p:cNvSpPr>
            <p:nvPr/>
          </p:nvSpPr>
          <p:spPr bwMode="auto">
            <a:xfrm>
              <a:off x="1350" y="220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399</a:t>
              </a:r>
            </a:p>
          </p:txBody>
        </p:sp>
        <p:sp>
          <p:nvSpPr>
            <p:cNvPr id="586785" name="Text Box 33"/>
            <p:cNvSpPr txBox="1">
              <a:spLocks noChangeArrowheads="1"/>
            </p:cNvSpPr>
            <p:nvPr/>
          </p:nvSpPr>
          <p:spPr bwMode="auto">
            <a:xfrm>
              <a:off x="1440" y="2424"/>
              <a:ext cx="19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R</a:t>
              </a:r>
            </a:p>
          </p:txBody>
        </p:sp>
        <p:sp>
          <p:nvSpPr>
            <p:cNvPr id="586786" name="Text Box 34"/>
            <p:cNvSpPr txBox="1">
              <a:spLocks noChangeArrowheads="1"/>
            </p:cNvSpPr>
            <p:nvPr/>
          </p:nvSpPr>
          <p:spPr bwMode="auto">
            <a:xfrm>
              <a:off x="1728" y="2682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718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80" name="Picture 4" descr="spectra1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38100"/>
            <a:ext cx="8763000" cy="6746875"/>
          </a:xfrm>
          <a:prstGeom prst="rect">
            <a:avLst/>
          </a:prstGeom>
          <a:noFill/>
        </p:spPr>
      </p:pic>
      <p:grpSp>
        <p:nvGrpSpPr>
          <p:cNvPr id="587817" name="Group 41"/>
          <p:cNvGrpSpPr>
            <a:grpSpLocks/>
          </p:cNvGrpSpPr>
          <p:nvPr/>
        </p:nvGrpSpPr>
        <p:grpSpPr bwMode="auto">
          <a:xfrm>
            <a:off x="762000" y="3505200"/>
            <a:ext cx="6362700" cy="1219200"/>
            <a:chOff x="480" y="2208"/>
            <a:chExt cx="4008" cy="768"/>
          </a:xfrm>
        </p:grpSpPr>
        <p:sp>
          <p:nvSpPr>
            <p:cNvPr id="587781" name="Line 5"/>
            <p:cNvSpPr>
              <a:spLocks noChangeShapeType="1"/>
            </p:cNvSpPr>
            <p:nvPr/>
          </p:nvSpPr>
          <p:spPr bwMode="auto">
            <a:xfrm>
              <a:off x="672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2" name="Line 6"/>
            <p:cNvSpPr>
              <a:spLocks noChangeShapeType="1"/>
            </p:cNvSpPr>
            <p:nvPr/>
          </p:nvSpPr>
          <p:spPr bwMode="auto">
            <a:xfrm>
              <a:off x="1056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3" name="Line 7"/>
            <p:cNvSpPr>
              <a:spLocks noChangeShapeType="1"/>
            </p:cNvSpPr>
            <p:nvPr/>
          </p:nvSpPr>
          <p:spPr bwMode="auto">
            <a:xfrm>
              <a:off x="1440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4" name="Line 8"/>
            <p:cNvSpPr>
              <a:spLocks noChangeShapeType="1"/>
            </p:cNvSpPr>
            <p:nvPr/>
          </p:nvSpPr>
          <p:spPr bwMode="auto">
            <a:xfrm>
              <a:off x="1872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5" name="Line 9"/>
            <p:cNvSpPr>
              <a:spLocks noChangeShapeType="1"/>
            </p:cNvSpPr>
            <p:nvPr/>
          </p:nvSpPr>
          <p:spPr bwMode="auto">
            <a:xfrm>
              <a:off x="2304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6" name="Line 10"/>
            <p:cNvSpPr>
              <a:spLocks noChangeShapeType="1"/>
            </p:cNvSpPr>
            <p:nvPr/>
          </p:nvSpPr>
          <p:spPr bwMode="auto">
            <a:xfrm>
              <a:off x="2736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7" name="Line 11"/>
            <p:cNvSpPr>
              <a:spLocks noChangeShapeType="1"/>
            </p:cNvSpPr>
            <p:nvPr/>
          </p:nvSpPr>
          <p:spPr bwMode="auto">
            <a:xfrm>
              <a:off x="3216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8" name="Line 12"/>
            <p:cNvSpPr>
              <a:spLocks noChangeShapeType="1"/>
            </p:cNvSpPr>
            <p:nvPr/>
          </p:nvSpPr>
          <p:spPr bwMode="auto">
            <a:xfrm>
              <a:off x="3648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9" name="Line 13"/>
            <p:cNvSpPr>
              <a:spLocks noChangeShapeType="1"/>
            </p:cNvSpPr>
            <p:nvPr/>
          </p:nvSpPr>
          <p:spPr bwMode="auto">
            <a:xfrm>
              <a:off x="4080" y="2688"/>
              <a:ext cx="2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90" name="Text Box 14"/>
            <p:cNvSpPr txBox="1">
              <a:spLocks noChangeArrowheads="1"/>
            </p:cNvSpPr>
            <p:nvPr/>
          </p:nvSpPr>
          <p:spPr bwMode="auto">
            <a:xfrm>
              <a:off x="1062" y="2424"/>
              <a:ext cx="19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P</a:t>
              </a:r>
            </a:p>
          </p:txBody>
        </p:sp>
        <p:sp>
          <p:nvSpPr>
            <p:cNvPr id="587791" name="Text Box 15"/>
            <p:cNvSpPr txBox="1">
              <a:spLocks noChangeArrowheads="1"/>
            </p:cNvSpPr>
            <p:nvPr/>
          </p:nvSpPr>
          <p:spPr bwMode="auto">
            <a:xfrm>
              <a:off x="3936" y="2424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I/L</a:t>
              </a:r>
            </a:p>
          </p:txBody>
        </p:sp>
        <p:sp>
          <p:nvSpPr>
            <p:cNvPr id="587792" name="Text Box 16"/>
            <p:cNvSpPr txBox="1">
              <a:spLocks noChangeArrowheads="1"/>
            </p:cNvSpPr>
            <p:nvPr/>
          </p:nvSpPr>
          <p:spPr bwMode="auto">
            <a:xfrm>
              <a:off x="3960" y="220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1115</a:t>
              </a:r>
            </a:p>
          </p:txBody>
        </p:sp>
        <p:sp>
          <p:nvSpPr>
            <p:cNvPr id="587793" name="Text Box 17"/>
            <p:cNvSpPr txBox="1">
              <a:spLocks noChangeArrowheads="1"/>
            </p:cNvSpPr>
            <p:nvPr/>
          </p:nvSpPr>
          <p:spPr bwMode="auto">
            <a:xfrm>
              <a:off x="528" y="268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1115</a:t>
              </a:r>
            </a:p>
          </p:txBody>
        </p:sp>
        <p:sp>
          <p:nvSpPr>
            <p:cNvPr id="587794" name="Text Box 18"/>
            <p:cNvSpPr txBox="1">
              <a:spLocks noChangeArrowheads="1"/>
            </p:cNvSpPr>
            <p:nvPr/>
          </p:nvSpPr>
          <p:spPr bwMode="auto">
            <a:xfrm>
              <a:off x="3552" y="220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987</a:t>
              </a:r>
            </a:p>
          </p:txBody>
        </p:sp>
        <p:sp>
          <p:nvSpPr>
            <p:cNvPr id="587795" name="Text Box 19"/>
            <p:cNvSpPr txBox="1">
              <a:spLocks noChangeArrowheads="1"/>
            </p:cNvSpPr>
            <p:nvPr/>
          </p:nvSpPr>
          <p:spPr bwMode="auto">
            <a:xfrm>
              <a:off x="3936" y="268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130</a:t>
              </a:r>
            </a:p>
          </p:txBody>
        </p:sp>
        <p:sp>
          <p:nvSpPr>
            <p:cNvPr id="587796" name="Text Box 20"/>
            <p:cNvSpPr txBox="1">
              <a:spLocks noChangeArrowheads="1"/>
            </p:cNvSpPr>
            <p:nvPr/>
          </p:nvSpPr>
          <p:spPr bwMode="auto">
            <a:xfrm>
              <a:off x="3504" y="268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201</a:t>
              </a:r>
            </a:p>
          </p:txBody>
        </p:sp>
        <p:sp>
          <p:nvSpPr>
            <p:cNvPr id="587797" name="Text Box 21"/>
            <p:cNvSpPr txBox="1">
              <a:spLocks noChangeArrowheads="1"/>
            </p:cNvSpPr>
            <p:nvPr/>
          </p:nvSpPr>
          <p:spPr bwMode="auto">
            <a:xfrm>
              <a:off x="3120" y="220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916</a:t>
              </a:r>
            </a:p>
          </p:txBody>
        </p:sp>
        <p:sp>
          <p:nvSpPr>
            <p:cNvPr id="587798" name="Text Box 22"/>
            <p:cNvSpPr txBox="1">
              <a:spLocks noChangeArrowheads="1"/>
            </p:cNvSpPr>
            <p:nvPr/>
          </p:nvSpPr>
          <p:spPr bwMode="auto">
            <a:xfrm>
              <a:off x="3510" y="2424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587799" name="Text Box 23"/>
            <p:cNvSpPr txBox="1">
              <a:spLocks noChangeArrowheads="1"/>
            </p:cNvSpPr>
            <p:nvPr/>
          </p:nvSpPr>
          <p:spPr bwMode="auto">
            <a:xfrm>
              <a:off x="2628" y="220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760</a:t>
              </a:r>
            </a:p>
          </p:txBody>
        </p:sp>
        <p:sp>
          <p:nvSpPr>
            <p:cNvPr id="587800" name="Text Box 24"/>
            <p:cNvSpPr txBox="1">
              <a:spLocks noChangeArrowheads="1"/>
            </p:cNvSpPr>
            <p:nvPr/>
          </p:nvSpPr>
          <p:spPr bwMode="auto">
            <a:xfrm>
              <a:off x="3072" y="268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357</a:t>
              </a:r>
            </a:p>
          </p:txBody>
        </p:sp>
        <p:sp>
          <p:nvSpPr>
            <p:cNvPr id="587801" name="Text Box 25"/>
            <p:cNvSpPr txBox="1">
              <a:spLocks noChangeArrowheads="1"/>
            </p:cNvSpPr>
            <p:nvPr/>
          </p:nvSpPr>
          <p:spPr bwMode="auto">
            <a:xfrm>
              <a:off x="3072" y="2424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R</a:t>
              </a:r>
            </a:p>
          </p:txBody>
        </p:sp>
        <p:sp>
          <p:nvSpPr>
            <p:cNvPr id="587802" name="Text Box 26"/>
            <p:cNvSpPr txBox="1">
              <a:spLocks noChangeArrowheads="1"/>
            </p:cNvSpPr>
            <p:nvPr/>
          </p:nvSpPr>
          <p:spPr bwMode="auto">
            <a:xfrm>
              <a:off x="912" y="220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243</a:t>
              </a:r>
            </a:p>
          </p:txBody>
        </p:sp>
        <p:sp>
          <p:nvSpPr>
            <p:cNvPr id="587803" name="Text Box 27"/>
            <p:cNvSpPr txBox="1">
              <a:spLocks noChangeArrowheads="1"/>
            </p:cNvSpPr>
            <p:nvPr/>
          </p:nvSpPr>
          <p:spPr bwMode="auto">
            <a:xfrm>
              <a:off x="480" y="220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146</a:t>
              </a:r>
            </a:p>
          </p:txBody>
        </p:sp>
        <p:sp>
          <p:nvSpPr>
            <p:cNvPr id="587804" name="Text Box 28"/>
            <p:cNvSpPr txBox="1">
              <a:spLocks noChangeArrowheads="1"/>
            </p:cNvSpPr>
            <p:nvPr/>
          </p:nvSpPr>
          <p:spPr bwMode="auto">
            <a:xfrm>
              <a:off x="558" y="2424"/>
              <a:ext cx="48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Q/K</a:t>
              </a:r>
            </a:p>
          </p:txBody>
        </p:sp>
        <p:sp>
          <p:nvSpPr>
            <p:cNvPr id="587805" name="Text Box 29"/>
            <p:cNvSpPr txBox="1">
              <a:spLocks noChangeArrowheads="1"/>
            </p:cNvSpPr>
            <p:nvPr/>
          </p:nvSpPr>
          <p:spPr bwMode="auto">
            <a:xfrm>
              <a:off x="924" y="268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971</a:t>
              </a:r>
            </a:p>
          </p:txBody>
        </p:sp>
        <p:sp>
          <p:nvSpPr>
            <p:cNvPr id="587806" name="Text Box 30"/>
            <p:cNvSpPr txBox="1">
              <a:spLocks noChangeArrowheads="1"/>
            </p:cNvSpPr>
            <p:nvPr/>
          </p:nvSpPr>
          <p:spPr bwMode="auto">
            <a:xfrm>
              <a:off x="1278" y="2682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874</a:t>
              </a:r>
            </a:p>
          </p:txBody>
        </p:sp>
        <p:sp>
          <p:nvSpPr>
            <p:cNvPr id="587807" name="Text Box 31"/>
            <p:cNvSpPr txBox="1">
              <a:spLocks noChangeArrowheads="1"/>
            </p:cNvSpPr>
            <p:nvPr/>
          </p:nvSpPr>
          <p:spPr bwMode="auto">
            <a:xfrm>
              <a:off x="1350" y="220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399</a:t>
              </a:r>
            </a:p>
          </p:txBody>
        </p:sp>
        <p:sp>
          <p:nvSpPr>
            <p:cNvPr id="587808" name="Text Box 32"/>
            <p:cNvSpPr txBox="1">
              <a:spLocks noChangeArrowheads="1"/>
            </p:cNvSpPr>
            <p:nvPr/>
          </p:nvSpPr>
          <p:spPr bwMode="auto">
            <a:xfrm>
              <a:off x="1440" y="2424"/>
              <a:ext cx="19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R</a:t>
              </a:r>
            </a:p>
          </p:txBody>
        </p:sp>
        <p:sp>
          <p:nvSpPr>
            <p:cNvPr id="587809" name="Text Box 33"/>
            <p:cNvSpPr txBox="1">
              <a:spLocks noChangeArrowheads="1"/>
            </p:cNvSpPr>
            <p:nvPr/>
          </p:nvSpPr>
          <p:spPr bwMode="auto">
            <a:xfrm>
              <a:off x="1728" y="2682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718</a:t>
              </a:r>
            </a:p>
          </p:txBody>
        </p:sp>
        <p:sp>
          <p:nvSpPr>
            <p:cNvPr id="587810" name="Text Box 34"/>
            <p:cNvSpPr txBox="1">
              <a:spLocks noChangeArrowheads="1"/>
            </p:cNvSpPr>
            <p:nvPr/>
          </p:nvSpPr>
          <p:spPr bwMode="auto">
            <a:xfrm>
              <a:off x="1824" y="2424"/>
              <a:ext cx="3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pS</a:t>
              </a:r>
            </a:p>
          </p:txBody>
        </p:sp>
        <p:sp>
          <p:nvSpPr>
            <p:cNvPr id="587811" name="Text Box 35"/>
            <p:cNvSpPr txBox="1">
              <a:spLocks noChangeArrowheads="1"/>
            </p:cNvSpPr>
            <p:nvPr/>
          </p:nvSpPr>
          <p:spPr bwMode="auto">
            <a:xfrm>
              <a:off x="2274" y="2424"/>
              <a:ext cx="3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P</a:t>
              </a:r>
            </a:p>
          </p:txBody>
        </p:sp>
        <p:sp>
          <p:nvSpPr>
            <p:cNvPr id="587812" name="Text Box 36"/>
            <p:cNvSpPr txBox="1">
              <a:spLocks noChangeArrowheads="1"/>
            </p:cNvSpPr>
            <p:nvPr/>
          </p:nvSpPr>
          <p:spPr bwMode="auto">
            <a:xfrm>
              <a:off x="2736" y="2424"/>
              <a:ext cx="3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P</a:t>
              </a:r>
            </a:p>
          </p:txBody>
        </p:sp>
        <p:sp>
          <p:nvSpPr>
            <p:cNvPr id="587813" name="Text Box 37"/>
            <p:cNvSpPr txBox="1">
              <a:spLocks noChangeArrowheads="1"/>
            </p:cNvSpPr>
            <p:nvPr/>
          </p:nvSpPr>
          <p:spPr bwMode="auto">
            <a:xfrm>
              <a:off x="2112" y="2682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551</a:t>
              </a:r>
            </a:p>
          </p:txBody>
        </p:sp>
        <p:sp>
          <p:nvSpPr>
            <p:cNvPr id="587814" name="Text Box 38"/>
            <p:cNvSpPr txBox="1">
              <a:spLocks noChangeArrowheads="1"/>
            </p:cNvSpPr>
            <p:nvPr/>
          </p:nvSpPr>
          <p:spPr bwMode="auto">
            <a:xfrm>
              <a:off x="2640" y="2682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454</a:t>
              </a:r>
            </a:p>
          </p:txBody>
        </p:sp>
        <p:sp>
          <p:nvSpPr>
            <p:cNvPr id="587815" name="Text Box 39"/>
            <p:cNvSpPr txBox="1">
              <a:spLocks noChangeArrowheads="1"/>
            </p:cNvSpPr>
            <p:nvPr/>
          </p:nvSpPr>
          <p:spPr bwMode="auto">
            <a:xfrm>
              <a:off x="1776" y="220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566</a:t>
              </a:r>
            </a:p>
          </p:txBody>
        </p:sp>
        <p:sp>
          <p:nvSpPr>
            <p:cNvPr id="587816" name="Text Box 40"/>
            <p:cNvSpPr txBox="1">
              <a:spLocks noChangeArrowheads="1"/>
            </p:cNvSpPr>
            <p:nvPr/>
          </p:nvSpPr>
          <p:spPr bwMode="auto">
            <a:xfrm>
              <a:off x="2160" y="2208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663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3200" b="0">
                <a:solidFill>
                  <a:srgbClr val="FFFF00"/>
                </a:solidFill>
                <a:latin typeface="Arial" charset="0"/>
              </a:rPr>
              <a:t>Peptide Sequencing using Mass Spectrometry 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0238" y="1447800"/>
            <a:ext cx="7827962" cy="992188"/>
            <a:chOff x="630238" y="1447800"/>
            <a:chExt cx="7828081" cy="991632"/>
          </a:xfrm>
        </p:grpSpPr>
        <p:sp>
          <p:nvSpPr>
            <p:cNvPr id="19890" name="Text Box 7"/>
            <p:cNvSpPr txBox="1">
              <a:spLocks noChangeArrowheads="1"/>
            </p:cNvSpPr>
            <p:nvPr/>
          </p:nvSpPr>
          <p:spPr bwMode="auto">
            <a:xfrm>
              <a:off x="694690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147</a:t>
              </a:r>
            </a:p>
          </p:txBody>
        </p:sp>
        <p:sp>
          <p:nvSpPr>
            <p:cNvPr id="19891" name="Text Box 8"/>
            <p:cNvSpPr txBox="1">
              <a:spLocks noChangeArrowheads="1"/>
            </p:cNvSpPr>
            <p:nvPr/>
          </p:nvSpPr>
          <p:spPr bwMode="auto">
            <a:xfrm>
              <a:off x="7061200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K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892" name="Text Box 9"/>
            <p:cNvSpPr txBox="1">
              <a:spLocks noChangeArrowheads="1"/>
            </p:cNvSpPr>
            <p:nvPr/>
          </p:nvSpPr>
          <p:spPr bwMode="auto">
            <a:xfrm>
              <a:off x="6884988" y="14478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1166</a:t>
              </a:r>
            </a:p>
          </p:txBody>
        </p:sp>
        <p:sp>
          <p:nvSpPr>
            <p:cNvPr id="19893" name="Text Box 10"/>
            <p:cNvSpPr txBox="1">
              <a:spLocks noChangeArrowheads="1"/>
            </p:cNvSpPr>
            <p:nvPr/>
          </p:nvSpPr>
          <p:spPr bwMode="auto">
            <a:xfrm>
              <a:off x="6296025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894" name="Text Box 11"/>
            <p:cNvSpPr txBox="1">
              <a:spLocks noChangeArrowheads="1"/>
            </p:cNvSpPr>
            <p:nvPr/>
          </p:nvSpPr>
          <p:spPr bwMode="auto">
            <a:xfrm>
              <a:off x="618172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260</a:t>
              </a:r>
            </a:p>
          </p:txBody>
        </p:sp>
        <p:sp>
          <p:nvSpPr>
            <p:cNvPr id="19895" name="Text Box 12"/>
            <p:cNvSpPr txBox="1">
              <a:spLocks noChangeArrowheads="1"/>
            </p:cNvSpPr>
            <p:nvPr/>
          </p:nvSpPr>
          <p:spPr bwMode="auto">
            <a:xfrm>
              <a:off x="6119813" y="14478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1020</a:t>
              </a:r>
            </a:p>
          </p:txBody>
        </p:sp>
        <p:sp>
          <p:nvSpPr>
            <p:cNvPr id="19896" name="Text Box 13"/>
            <p:cNvSpPr txBox="1">
              <a:spLocks noChangeArrowheads="1"/>
            </p:cNvSpPr>
            <p:nvPr/>
          </p:nvSpPr>
          <p:spPr bwMode="auto">
            <a:xfrm>
              <a:off x="55959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897" name="Text Box 14"/>
            <p:cNvSpPr txBox="1">
              <a:spLocks noChangeArrowheads="1"/>
            </p:cNvSpPr>
            <p:nvPr/>
          </p:nvSpPr>
          <p:spPr bwMode="auto">
            <a:xfrm>
              <a:off x="548005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389</a:t>
              </a:r>
            </a:p>
          </p:txBody>
        </p:sp>
        <p:sp>
          <p:nvSpPr>
            <p:cNvPr id="19898" name="Text Box 15"/>
            <p:cNvSpPr txBox="1">
              <a:spLocks noChangeArrowheads="1"/>
            </p:cNvSpPr>
            <p:nvPr/>
          </p:nvSpPr>
          <p:spPr bwMode="auto">
            <a:xfrm>
              <a:off x="5481638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907</a:t>
              </a:r>
            </a:p>
          </p:txBody>
        </p:sp>
        <p:sp>
          <p:nvSpPr>
            <p:cNvPr id="19899" name="Text Box 16"/>
            <p:cNvSpPr txBox="1">
              <a:spLocks noChangeArrowheads="1"/>
            </p:cNvSpPr>
            <p:nvPr/>
          </p:nvSpPr>
          <p:spPr bwMode="auto">
            <a:xfrm>
              <a:off x="4957763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D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900" name="Text Box 17"/>
            <p:cNvSpPr txBox="1">
              <a:spLocks noChangeArrowheads="1"/>
            </p:cNvSpPr>
            <p:nvPr/>
          </p:nvSpPr>
          <p:spPr bwMode="auto">
            <a:xfrm>
              <a:off x="484187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504</a:t>
              </a:r>
            </a:p>
          </p:txBody>
        </p:sp>
        <p:sp>
          <p:nvSpPr>
            <p:cNvPr id="19901" name="Text Box 18"/>
            <p:cNvSpPr txBox="1">
              <a:spLocks noChangeArrowheads="1"/>
            </p:cNvSpPr>
            <p:nvPr/>
          </p:nvSpPr>
          <p:spPr bwMode="auto">
            <a:xfrm>
              <a:off x="4843463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778</a:t>
              </a:r>
            </a:p>
          </p:txBody>
        </p:sp>
        <p:sp>
          <p:nvSpPr>
            <p:cNvPr id="19902" name="Text Box 19"/>
            <p:cNvSpPr txBox="1">
              <a:spLocks noChangeArrowheads="1"/>
            </p:cNvSpPr>
            <p:nvPr/>
          </p:nvSpPr>
          <p:spPr bwMode="auto">
            <a:xfrm>
              <a:off x="4318000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903" name="Text Box 20"/>
            <p:cNvSpPr txBox="1">
              <a:spLocks noChangeArrowheads="1"/>
            </p:cNvSpPr>
            <p:nvPr/>
          </p:nvSpPr>
          <p:spPr bwMode="auto">
            <a:xfrm>
              <a:off x="4202113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633</a:t>
              </a:r>
            </a:p>
          </p:txBody>
        </p:sp>
        <p:sp>
          <p:nvSpPr>
            <p:cNvPr id="19904" name="Text Box 21"/>
            <p:cNvSpPr txBox="1">
              <a:spLocks noChangeArrowheads="1"/>
            </p:cNvSpPr>
            <p:nvPr/>
          </p:nvSpPr>
          <p:spPr bwMode="auto">
            <a:xfrm>
              <a:off x="4203700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663</a:t>
              </a:r>
            </a:p>
          </p:txBody>
        </p:sp>
        <p:sp>
          <p:nvSpPr>
            <p:cNvPr id="19905" name="Text Box 22"/>
            <p:cNvSpPr txBox="1">
              <a:spLocks noChangeArrowheads="1"/>
            </p:cNvSpPr>
            <p:nvPr/>
          </p:nvSpPr>
          <p:spPr bwMode="auto">
            <a:xfrm>
              <a:off x="36782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906" name="Text Box 23"/>
            <p:cNvSpPr txBox="1">
              <a:spLocks noChangeArrowheads="1"/>
            </p:cNvSpPr>
            <p:nvPr/>
          </p:nvSpPr>
          <p:spPr bwMode="auto">
            <a:xfrm>
              <a:off x="356235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762</a:t>
              </a:r>
            </a:p>
          </p:txBody>
        </p:sp>
        <p:sp>
          <p:nvSpPr>
            <p:cNvPr id="19907" name="Text Box 24"/>
            <p:cNvSpPr txBox="1">
              <a:spLocks noChangeArrowheads="1"/>
            </p:cNvSpPr>
            <p:nvPr/>
          </p:nvSpPr>
          <p:spPr bwMode="auto">
            <a:xfrm>
              <a:off x="3581400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534</a:t>
              </a:r>
            </a:p>
          </p:txBody>
        </p:sp>
        <p:sp>
          <p:nvSpPr>
            <p:cNvPr id="19908" name="Text Box 25"/>
            <p:cNvSpPr txBox="1">
              <a:spLocks noChangeArrowheads="1"/>
            </p:cNvSpPr>
            <p:nvPr/>
          </p:nvSpPr>
          <p:spPr bwMode="auto">
            <a:xfrm>
              <a:off x="3040063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909" name="Text Box 26"/>
            <p:cNvSpPr txBox="1">
              <a:spLocks noChangeArrowheads="1"/>
            </p:cNvSpPr>
            <p:nvPr/>
          </p:nvSpPr>
          <p:spPr bwMode="auto">
            <a:xfrm>
              <a:off x="292417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875</a:t>
              </a:r>
            </a:p>
          </p:txBody>
        </p:sp>
        <p:sp>
          <p:nvSpPr>
            <p:cNvPr id="19910" name="Text Box 27"/>
            <p:cNvSpPr txBox="1">
              <a:spLocks noChangeArrowheads="1"/>
            </p:cNvSpPr>
            <p:nvPr/>
          </p:nvSpPr>
          <p:spPr bwMode="auto">
            <a:xfrm>
              <a:off x="2943225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405</a:t>
              </a:r>
            </a:p>
          </p:txBody>
        </p:sp>
        <p:sp>
          <p:nvSpPr>
            <p:cNvPr id="19911" name="Text Box 28"/>
            <p:cNvSpPr txBox="1">
              <a:spLocks noChangeArrowheads="1"/>
            </p:cNvSpPr>
            <p:nvPr/>
          </p:nvSpPr>
          <p:spPr bwMode="auto">
            <a:xfrm>
              <a:off x="2336800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F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912" name="Text Box 29"/>
            <p:cNvSpPr txBox="1">
              <a:spLocks noChangeArrowheads="1"/>
            </p:cNvSpPr>
            <p:nvPr/>
          </p:nvSpPr>
          <p:spPr bwMode="auto">
            <a:xfrm>
              <a:off x="2159000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1022</a:t>
              </a:r>
            </a:p>
          </p:txBody>
        </p:sp>
        <p:sp>
          <p:nvSpPr>
            <p:cNvPr id="19913" name="Text Box 30"/>
            <p:cNvSpPr txBox="1">
              <a:spLocks noChangeArrowheads="1"/>
            </p:cNvSpPr>
            <p:nvPr/>
          </p:nvSpPr>
          <p:spPr bwMode="auto">
            <a:xfrm>
              <a:off x="2239962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292</a:t>
              </a:r>
            </a:p>
          </p:txBody>
        </p:sp>
        <p:sp>
          <p:nvSpPr>
            <p:cNvPr id="19914" name="Text Box 31"/>
            <p:cNvSpPr txBox="1">
              <a:spLocks noChangeArrowheads="1"/>
            </p:cNvSpPr>
            <p:nvPr/>
          </p:nvSpPr>
          <p:spPr bwMode="auto">
            <a:xfrm>
              <a:off x="1571625" y="1758950"/>
              <a:ext cx="3619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G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915" name="Text Box 32"/>
            <p:cNvSpPr txBox="1">
              <a:spLocks noChangeArrowheads="1"/>
            </p:cNvSpPr>
            <p:nvPr/>
          </p:nvSpPr>
          <p:spPr bwMode="auto">
            <a:xfrm>
              <a:off x="1393825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1080</a:t>
              </a:r>
            </a:p>
          </p:txBody>
        </p:sp>
        <p:sp>
          <p:nvSpPr>
            <p:cNvPr id="19916" name="Text Box 33"/>
            <p:cNvSpPr txBox="1">
              <a:spLocks noChangeArrowheads="1"/>
            </p:cNvSpPr>
            <p:nvPr/>
          </p:nvSpPr>
          <p:spPr bwMode="auto">
            <a:xfrm>
              <a:off x="1474787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145</a:t>
              </a:r>
            </a:p>
          </p:txBody>
        </p:sp>
        <p:sp>
          <p:nvSpPr>
            <p:cNvPr id="19917" name="Text Box 34"/>
            <p:cNvSpPr txBox="1">
              <a:spLocks noChangeArrowheads="1"/>
            </p:cNvSpPr>
            <p:nvPr/>
          </p:nvSpPr>
          <p:spPr bwMode="auto">
            <a:xfrm>
              <a:off x="808038" y="175260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S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918" name="Text Box 35"/>
            <p:cNvSpPr txBox="1">
              <a:spLocks noChangeArrowheads="1"/>
            </p:cNvSpPr>
            <p:nvPr/>
          </p:nvSpPr>
          <p:spPr bwMode="auto">
            <a:xfrm>
              <a:off x="630238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1166</a:t>
              </a:r>
            </a:p>
          </p:txBody>
        </p:sp>
        <p:sp>
          <p:nvSpPr>
            <p:cNvPr id="19919" name="Text Box 36"/>
            <p:cNvSpPr txBox="1">
              <a:spLocks noChangeArrowheads="1"/>
            </p:cNvSpPr>
            <p:nvPr/>
          </p:nvSpPr>
          <p:spPr bwMode="auto">
            <a:xfrm>
              <a:off x="774700" y="1447800"/>
              <a:ext cx="438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88</a:t>
              </a:r>
            </a:p>
          </p:txBody>
        </p:sp>
        <p:sp>
          <p:nvSpPr>
            <p:cNvPr id="19920" name="Text Box 37"/>
            <p:cNvSpPr txBox="1">
              <a:spLocks noChangeArrowheads="1"/>
            </p:cNvSpPr>
            <p:nvPr/>
          </p:nvSpPr>
          <p:spPr bwMode="auto">
            <a:xfrm>
              <a:off x="7650163" y="2070100"/>
              <a:ext cx="787395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y ions</a:t>
              </a:r>
            </a:p>
          </p:txBody>
        </p:sp>
        <p:sp>
          <p:nvSpPr>
            <p:cNvPr id="19921" name="Text Box 38"/>
            <p:cNvSpPr txBox="1">
              <a:spLocks noChangeArrowheads="1"/>
            </p:cNvSpPr>
            <p:nvPr/>
          </p:nvSpPr>
          <p:spPr bwMode="auto">
            <a:xfrm>
              <a:off x="7658100" y="1447800"/>
              <a:ext cx="80021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b ions</a:t>
              </a:r>
            </a:p>
          </p:txBody>
        </p:sp>
      </p:grpSp>
      <p:grpSp>
        <p:nvGrpSpPr>
          <p:cNvPr id="3" name="Group 478"/>
          <p:cNvGrpSpPr>
            <a:grpSpLocks/>
          </p:cNvGrpSpPr>
          <p:nvPr/>
        </p:nvGrpSpPr>
        <p:grpSpPr bwMode="auto">
          <a:xfrm>
            <a:off x="300038" y="2654300"/>
            <a:ext cx="8736012" cy="3960813"/>
            <a:chOff x="300038" y="2654300"/>
            <a:chExt cx="8736012" cy="3960813"/>
          </a:xfrm>
        </p:grpSpPr>
        <p:grpSp>
          <p:nvGrpSpPr>
            <p:cNvPr id="4" name="Group 462"/>
            <p:cNvGrpSpPr>
              <a:grpSpLocks/>
            </p:cNvGrpSpPr>
            <p:nvPr/>
          </p:nvGrpSpPr>
          <p:grpSpPr bwMode="auto">
            <a:xfrm>
              <a:off x="300038" y="2916238"/>
              <a:ext cx="8736012" cy="3698875"/>
              <a:chOff x="300038" y="2916238"/>
              <a:chExt cx="8736012" cy="3698875"/>
            </a:xfrm>
          </p:grpSpPr>
          <p:sp>
            <p:nvSpPr>
              <p:cNvPr id="19489" name="Rectangle 39"/>
              <p:cNvSpPr>
                <a:spLocks noChangeArrowheads="1"/>
              </p:cNvSpPr>
              <p:nvPr/>
            </p:nvSpPr>
            <p:spPr bwMode="auto">
              <a:xfrm>
                <a:off x="4295775" y="62484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m/z</a:t>
                </a:r>
              </a:p>
            </p:txBody>
          </p:sp>
          <p:sp>
            <p:nvSpPr>
              <p:cNvPr id="19490" name="Line 40"/>
              <p:cNvSpPr>
                <a:spLocks noChangeShapeType="1"/>
              </p:cNvSpPr>
              <p:nvPr/>
            </p:nvSpPr>
            <p:spPr bwMode="auto">
              <a:xfrm flipV="1">
                <a:off x="11128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491" name="Line 41"/>
              <p:cNvSpPr>
                <a:spLocks noChangeShapeType="1"/>
              </p:cNvSpPr>
              <p:nvPr/>
            </p:nvSpPr>
            <p:spPr bwMode="auto">
              <a:xfrm flipV="1">
                <a:off x="1146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492" name="Line 42"/>
              <p:cNvSpPr>
                <a:spLocks noChangeShapeType="1"/>
              </p:cNvSpPr>
              <p:nvPr/>
            </p:nvSpPr>
            <p:spPr bwMode="auto">
              <a:xfrm flipV="1">
                <a:off x="1182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493" name="Line 43"/>
              <p:cNvSpPr>
                <a:spLocks noChangeShapeType="1"/>
              </p:cNvSpPr>
              <p:nvPr/>
            </p:nvSpPr>
            <p:spPr bwMode="auto">
              <a:xfrm flipV="1">
                <a:off x="1204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494" name="Line 44"/>
              <p:cNvSpPr>
                <a:spLocks noChangeShapeType="1"/>
              </p:cNvSpPr>
              <p:nvPr/>
            </p:nvSpPr>
            <p:spPr bwMode="auto">
              <a:xfrm flipV="1">
                <a:off x="1295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495" name="Line 45"/>
              <p:cNvSpPr>
                <a:spLocks noChangeShapeType="1"/>
              </p:cNvSpPr>
              <p:nvPr/>
            </p:nvSpPr>
            <p:spPr bwMode="auto">
              <a:xfrm flipV="1">
                <a:off x="1306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496" name="Line 46"/>
              <p:cNvSpPr>
                <a:spLocks noChangeShapeType="1"/>
              </p:cNvSpPr>
              <p:nvPr/>
            </p:nvSpPr>
            <p:spPr bwMode="auto">
              <a:xfrm flipV="1">
                <a:off x="1317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497" name="Line 47"/>
              <p:cNvSpPr>
                <a:spLocks noChangeShapeType="1"/>
              </p:cNvSpPr>
              <p:nvPr/>
            </p:nvSpPr>
            <p:spPr bwMode="auto">
              <a:xfrm flipV="1">
                <a:off x="1328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498" name="Line 48"/>
              <p:cNvSpPr>
                <a:spLocks noChangeShapeType="1"/>
              </p:cNvSpPr>
              <p:nvPr/>
            </p:nvSpPr>
            <p:spPr bwMode="auto">
              <a:xfrm flipV="1">
                <a:off x="1341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499" name="Line 49"/>
              <p:cNvSpPr>
                <a:spLocks noChangeShapeType="1"/>
              </p:cNvSpPr>
              <p:nvPr/>
            </p:nvSpPr>
            <p:spPr bwMode="auto">
              <a:xfrm flipV="1">
                <a:off x="1352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00" name="Line 50"/>
              <p:cNvSpPr>
                <a:spLocks noChangeShapeType="1"/>
              </p:cNvSpPr>
              <p:nvPr/>
            </p:nvSpPr>
            <p:spPr bwMode="auto">
              <a:xfrm flipV="1">
                <a:off x="13858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01" name="Line 51"/>
              <p:cNvSpPr>
                <a:spLocks noChangeShapeType="1"/>
              </p:cNvSpPr>
              <p:nvPr/>
            </p:nvSpPr>
            <p:spPr bwMode="auto">
              <a:xfrm flipV="1">
                <a:off x="1398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02" name="Line 52"/>
              <p:cNvSpPr>
                <a:spLocks noChangeShapeType="1"/>
              </p:cNvSpPr>
              <p:nvPr/>
            </p:nvSpPr>
            <p:spPr bwMode="auto">
              <a:xfrm flipV="1">
                <a:off x="1409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03" name="Line 53"/>
              <p:cNvSpPr>
                <a:spLocks noChangeShapeType="1"/>
              </p:cNvSpPr>
              <p:nvPr/>
            </p:nvSpPr>
            <p:spPr bwMode="auto">
              <a:xfrm flipV="1">
                <a:off x="1420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04" name="Line 54"/>
              <p:cNvSpPr>
                <a:spLocks noChangeShapeType="1"/>
              </p:cNvSpPr>
              <p:nvPr/>
            </p:nvSpPr>
            <p:spPr bwMode="auto">
              <a:xfrm flipV="1">
                <a:off x="1431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05" name="Line 55"/>
              <p:cNvSpPr>
                <a:spLocks noChangeShapeType="1"/>
              </p:cNvSpPr>
              <p:nvPr/>
            </p:nvSpPr>
            <p:spPr bwMode="auto">
              <a:xfrm flipV="1">
                <a:off x="1443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06" name="Line 56"/>
              <p:cNvSpPr>
                <a:spLocks noChangeShapeType="1"/>
              </p:cNvSpPr>
              <p:nvPr/>
            </p:nvSpPr>
            <p:spPr bwMode="auto">
              <a:xfrm flipV="1">
                <a:off x="145415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07" name="Line 57"/>
              <p:cNvSpPr>
                <a:spLocks noChangeShapeType="1"/>
              </p:cNvSpPr>
              <p:nvPr/>
            </p:nvSpPr>
            <p:spPr bwMode="auto">
              <a:xfrm flipV="1">
                <a:off x="1465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08" name="Line 58"/>
              <p:cNvSpPr>
                <a:spLocks noChangeShapeType="1"/>
              </p:cNvSpPr>
              <p:nvPr/>
            </p:nvSpPr>
            <p:spPr bwMode="auto">
              <a:xfrm flipV="1">
                <a:off x="1476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09" name="Line 59"/>
              <p:cNvSpPr>
                <a:spLocks noChangeShapeType="1"/>
              </p:cNvSpPr>
              <p:nvPr/>
            </p:nvSpPr>
            <p:spPr bwMode="auto">
              <a:xfrm flipV="1">
                <a:off x="1489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10" name="Line 60"/>
              <p:cNvSpPr>
                <a:spLocks noChangeShapeType="1"/>
              </p:cNvSpPr>
              <p:nvPr/>
            </p:nvSpPr>
            <p:spPr bwMode="auto">
              <a:xfrm flipV="1">
                <a:off x="1500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11" name="Line 61"/>
              <p:cNvSpPr>
                <a:spLocks noChangeShapeType="1"/>
              </p:cNvSpPr>
              <p:nvPr/>
            </p:nvSpPr>
            <p:spPr bwMode="auto">
              <a:xfrm flipV="1">
                <a:off x="1524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12" name="Line 62"/>
              <p:cNvSpPr>
                <a:spLocks noChangeShapeType="1"/>
              </p:cNvSpPr>
              <p:nvPr/>
            </p:nvSpPr>
            <p:spPr bwMode="auto">
              <a:xfrm flipV="1">
                <a:off x="1546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13" name="Line 63"/>
              <p:cNvSpPr>
                <a:spLocks noChangeShapeType="1"/>
              </p:cNvSpPr>
              <p:nvPr/>
            </p:nvSpPr>
            <p:spPr bwMode="auto">
              <a:xfrm flipV="1">
                <a:off x="1557338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14" name="Line 64"/>
              <p:cNvSpPr>
                <a:spLocks noChangeShapeType="1"/>
              </p:cNvSpPr>
              <p:nvPr/>
            </p:nvSpPr>
            <p:spPr bwMode="auto">
              <a:xfrm flipV="1">
                <a:off x="1568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15" name="Line 65"/>
              <p:cNvSpPr>
                <a:spLocks noChangeShapeType="1"/>
              </p:cNvSpPr>
              <p:nvPr/>
            </p:nvSpPr>
            <p:spPr bwMode="auto">
              <a:xfrm flipV="1">
                <a:off x="1590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16" name="Line 66"/>
              <p:cNvSpPr>
                <a:spLocks noChangeShapeType="1"/>
              </p:cNvSpPr>
              <p:nvPr/>
            </p:nvSpPr>
            <p:spPr bwMode="auto">
              <a:xfrm flipV="1">
                <a:off x="1603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17" name="Line 67"/>
              <p:cNvSpPr>
                <a:spLocks noChangeShapeType="1"/>
              </p:cNvSpPr>
              <p:nvPr/>
            </p:nvSpPr>
            <p:spPr bwMode="auto">
              <a:xfrm flipV="1">
                <a:off x="1612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18" name="Line 68"/>
              <p:cNvSpPr>
                <a:spLocks noChangeShapeType="1"/>
              </p:cNvSpPr>
              <p:nvPr/>
            </p:nvSpPr>
            <p:spPr bwMode="auto">
              <a:xfrm flipV="1">
                <a:off x="16240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19" name="Line 69"/>
              <p:cNvSpPr>
                <a:spLocks noChangeShapeType="1"/>
              </p:cNvSpPr>
              <p:nvPr/>
            </p:nvSpPr>
            <p:spPr bwMode="auto">
              <a:xfrm flipV="1">
                <a:off x="1649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20" name="Line 70"/>
              <p:cNvSpPr>
                <a:spLocks noChangeShapeType="1"/>
              </p:cNvSpPr>
              <p:nvPr/>
            </p:nvSpPr>
            <p:spPr bwMode="auto">
              <a:xfrm flipV="1">
                <a:off x="1660525" y="5657850"/>
                <a:ext cx="0" cy="3444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21" name="Line 71"/>
              <p:cNvSpPr>
                <a:spLocks noChangeShapeType="1"/>
              </p:cNvSpPr>
              <p:nvPr/>
            </p:nvSpPr>
            <p:spPr bwMode="auto">
              <a:xfrm flipV="1">
                <a:off x="1671638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22" name="Line 72"/>
              <p:cNvSpPr>
                <a:spLocks noChangeShapeType="1"/>
              </p:cNvSpPr>
              <p:nvPr/>
            </p:nvSpPr>
            <p:spPr bwMode="auto">
              <a:xfrm flipV="1">
                <a:off x="16938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23" name="Line 73"/>
              <p:cNvSpPr>
                <a:spLocks noChangeShapeType="1"/>
              </p:cNvSpPr>
              <p:nvPr/>
            </p:nvSpPr>
            <p:spPr bwMode="auto">
              <a:xfrm flipV="1">
                <a:off x="1704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24" name="Line 74"/>
              <p:cNvSpPr>
                <a:spLocks noChangeShapeType="1"/>
              </p:cNvSpPr>
              <p:nvPr/>
            </p:nvSpPr>
            <p:spPr bwMode="auto">
              <a:xfrm flipV="1">
                <a:off x="17272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25" name="Line 75"/>
              <p:cNvSpPr>
                <a:spLocks noChangeShapeType="1"/>
              </p:cNvSpPr>
              <p:nvPr/>
            </p:nvSpPr>
            <p:spPr bwMode="auto">
              <a:xfrm flipV="1">
                <a:off x="1739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26" name="Line 76"/>
              <p:cNvSpPr>
                <a:spLocks noChangeShapeType="1"/>
              </p:cNvSpPr>
              <p:nvPr/>
            </p:nvSpPr>
            <p:spPr bwMode="auto">
              <a:xfrm flipV="1">
                <a:off x="1751013" y="5913438"/>
                <a:ext cx="0" cy="889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27" name="Line 77"/>
              <p:cNvSpPr>
                <a:spLocks noChangeShapeType="1"/>
              </p:cNvSpPr>
              <p:nvPr/>
            </p:nvSpPr>
            <p:spPr bwMode="auto">
              <a:xfrm flipV="1">
                <a:off x="1762125" y="5903913"/>
                <a:ext cx="0" cy="984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28" name="Line 78"/>
              <p:cNvSpPr>
                <a:spLocks noChangeShapeType="1"/>
              </p:cNvSpPr>
              <p:nvPr/>
            </p:nvSpPr>
            <p:spPr bwMode="auto">
              <a:xfrm flipV="1">
                <a:off x="17748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29" name="Line 79"/>
              <p:cNvSpPr>
                <a:spLocks noChangeShapeType="1"/>
              </p:cNvSpPr>
              <p:nvPr/>
            </p:nvSpPr>
            <p:spPr bwMode="auto">
              <a:xfrm flipV="1">
                <a:off x="1819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30" name="Line 80"/>
              <p:cNvSpPr>
                <a:spLocks noChangeShapeType="1"/>
              </p:cNvSpPr>
              <p:nvPr/>
            </p:nvSpPr>
            <p:spPr bwMode="auto">
              <a:xfrm flipV="1">
                <a:off x="1831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31" name="Line 81"/>
              <p:cNvSpPr>
                <a:spLocks noChangeShapeType="1"/>
              </p:cNvSpPr>
              <p:nvPr/>
            </p:nvSpPr>
            <p:spPr bwMode="auto">
              <a:xfrm flipV="1">
                <a:off x="1841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32" name="Line 82"/>
              <p:cNvSpPr>
                <a:spLocks noChangeShapeType="1"/>
              </p:cNvSpPr>
              <p:nvPr/>
            </p:nvSpPr>
            <p:spPr bwMode="auto">
              <a:xfrm flipV="1">
                <a:off x="185420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33" name="Line 83"/>
              <p:cNvSpPr>
                <a:spLocks noChangeShapeType="1"/>
              </p:cNvSpPr>
              <p:nvPr/>
            </p:nvSpPr>
            <p:spPr bwMode="auto">
              <a:xfrm flipV="1">
                <a:off x="1865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34" name="Line 84"/>
              <p:cNvSpPr>
                <a:spLocks noChangeShapeType="1"/>
              </p:cNvSpPr>
              <p:nvPr/>
            </p:nvSpPr>
            <p:spPr bwMode="auto">
              <a:xfrm flipV="1">
                <a:off x="1876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35" name="Line 85"/>
              <p:cNvSpPr>
                <a:spLocks noChangeShapeType="1"/>
              </p:cNvSpPr>
              <p:nvPr/>
            </p:nvSpPr>
            <p:spPr bwMode="auto">
              <a:xfrm flipV="1">
                <a:off x="1889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36" name="Line 86"/>
              <p:cNvSpPr>
                <a:spLocks noChangeShapeType="1"/>
              </p:cNvSpPr>
              <p:nvPr/>
            </p:nvSpPr>
            <p:spPr bwMode="auto">
              <a:xfrm flipV="1">
                <a:off x="1920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37" name="Line 87"/>
              <p:cNvSpPr>
                <a:spLocks noChangeShapeType="1"/>
              </p:cNvSpPr>
              <p:nvPr/>
            </p:nvSpPr>
            <p:spPr bwMode="auto">
              <a:xfrm flipV="1">
                <a:off x="1968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38" name="Line 88"/>
              <p:cNvSpPr>
                <a:spLocks noChangeShapeType="1"/>
              </p:cNvSpPr>
              <p:nvPr/>
            </p:nvSpPr>
            <p:spPr bwMode="auto">
              <a:xfrm flipV="1">
                <a:off x="1979613" y="5383213"/>
                <a:ext cx="0" cy="6191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39" name="Line 89"/>
              <p:cNvSpPr>
                <a:spLocks noChangeShapeType="1"/>
              </p:cNvSpPr>
              <p:nvPr/>
            </p:nvSpPr>
            <p:spPr bwMode="auto">
              <a:xfrm flipV="1">
                <a:off x="1990725" y="5903913"/>
                <a:ext cx="0" cy="984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40" name="Line 90"/>
              <p:cNvSpPr>
                <a:spLocks noChangeShapeType="1"/>
              </p:cNvSpPr>
              <p:nvPr/>
            </p:nvSpPr>
            <p:spPr bwMode="auto">
              <a:xfrm flipV="1">
                <a:off x="2003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41" name="Line 91"/>
              <p:cNvSpPr>
                <a:spLocks noChangeShapeType="1"/>
              </p:cNvSpPr>
              <p:nvPr/>
            </p:nvSpPr>
            <p:spPr bwMode="auto">
              <a:xfrm flipV="1">
                <a:off x="2024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42" name="Line 92"/>
              <p:cNvSpPr>
                <a:spLocks noChangeShapeType="1"/>
              </p:cNvSpPr>
              <p:nvPr/>
            </p:nvSpPr>
            <p:spPr bwMode="auto">
              <a:xfrm flipV="1">
                <a:off x="2035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43" name="Line 93"/>
              <p:cNvSpPr>
                <a:spLocks noChangeShapeType="1"/>
              </p:cNvSpPr>
              <p:nvPr/>
            </p:nvSpPr>
            <p:spPr bwMode="auto">
              <a:xfrm flipV="1">
                <a:off x="2092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44" name="Line 94"/>
              <p:cNvSpPr>
                <a:spLocks noChangeShapeType="1"/>
              </p:cNvSpPr>
              <p:nvPr/>
            </p:nvSpPr>
            <p:spPr bwMode="auto">
              <a:xfrm flipV="1">
                <a:off x="2114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45" name="Line 95"/>
              <p:cNvSpPr>
                <a:spLocks noChangeShapeType="1"/>
              </p:cNvSpPr>
              <p:nvPr/>
            </p:nvSpPr>
            <p:spPr bwMode="auto">
              <a:xfrm flipV="1">
                <a:off x="2127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46" name="Line 96"/>
              <p:cNvSpPr>
                <a:spLocks noChangeShapeType="1"/>
              </p:cNvSpPr>
              <p:nvPr/>
            </p:nvSpPr>
            <p:spPr bwMode="auto">
              <a:xfrm flipV="1">
                <a:off x="2138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47" name="Line 97"/>
              <p:cNvSpPr>
                <a:spLocks noChangeShapeType="1"/>
              </p:cNvSpPr>
              <p:nvPr/>
            </p:nvSpPr>
            <p:spPr bwMode="auto">
              <a:xfrm flipV="1">
                <a:off x="21494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48" name="Line 98"/>
              <p:cNvSpPr>
                <a:spLocks noChangeShapeType="1"/>
              </p:cNvSpPr>
              <p:nvPr/>
            </p:nvSpPr>
            <p:spPr bwMode="auto">
              <a:xfrm flipV="1">
                <a:off x="2160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49" name="Line 99"/>
              <p:cNvSpPr>
                <a:spLocks noChangeShapeType="1"/>
              </p:cNvSpPr>
              <p:nvPr/>
            </p:nvSpPr>
            <p:spPr bwMode="auto">
              <a:xfrm flipV="1">
                <a:off x="21717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50" name="Line 100"/>
              <p:cNvSpPr>
                <a:spLocks noChangeShapeType="1"/>
              </p:cNvSpPr>
              <p:nvPr/>
            </p:nvSpPr>
            <p:spPr bwMode="auto">
              <a:xfrm flipV="1">
                <a:off x="2182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51" name="Line 101"/>
              <p:cNvSpPr>
                <a:spLocks noChangeShapeType="1"/>
              </p:cNvSpPr>
              <p:nvPr/>
            </p:nvSpPr>
            <p:spPr bwMode="auto">
              <a:xfrm flipV="1">
                <a:off x="2206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52" name="Line 102"/>
              <p:cNvSpPr>
                <a:spLocks noChangeShapeType="1"/>
              </p:cNvSpPr>
              <p:nvPr/>
            </p:nvSpPr>
            <p:spPr bwMode="auto">
              <a:xfrm flipV="1">
                <a:off x="2217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53" name="Line 103"/>
              <p:cNvSpPr>
                <a:spLocks noChangeShapeType="1"/>
              </p:cNvSpPr>
              <p:nvPr/>
            </p:nvSpPr>
            <p:spPr bwMode="auto">
              <a:xfrm flipV="1">
                <a:off x="2228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54" name="Line 104"/>
              <p:cNvSpPr>
                <a:spLocks noChangeShapeType="1"/>
              </p:cNvSpPr>
              <p:nvPr/>
            </p:nvSpPr>
            <p:spPr bwMode="auto">
              <a:xfrm flipV="1">
                <a:off x="22399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55" name="Line 105"/>
              <p:cNvSpPr>
                <a:spLocks noChangeShapeType="1"/>
              </p:cNvSpPr>
              <p:nvPr/>
            </p:nvSpPr>
            <p:spPr bwMode="auto">
              <a:xfrm flipV="1">
                <a:off x="2262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56" name="Line 106"/>
              <p:cNvSpPr>
                <a:spLocks noChangeShapeType="1"/>
              </p:cNvSpPr>
              <p:nvPr/>
            </p:nvSpPr>
            <p:spPr bwMode="auto">
              <a:xfrm flipV="1">
                <a:off x="2286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57" name="Line 107"/>
              <p:cNvSpPr>
                <a:spLocks noChangeShapeType="1"/>
              </p:cNvSpPr>
              <p:nvPr/>
            </p:nvSpPr>
            <p:spPr bwMode="auto">
              <a:xfrm flipV="1">
                <a:off x="2297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58" name="Line 108"/>
              <p:cNvSpPr>
                <a:spLocks noChangeShapeType="1"/>
              </p:cNvSpPr>
              <p:nvPr/>
            </p:nvSpPr>
            <p:spPr bwMode="auto">
              <a:xfrm flipV="1">
                <a:off x="2309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59" name="Line 109"/>
              <p:cNvSpPr>
                <a:spLocks noChangeShapeType="1"/>
              </p:cNvSpPr>
              <p:nvPr/>
            </p:nvSpPr>
            <p:spPr bwMode="auto">
              <a:xfrm flipV="1">
                <a:off x="2320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60" name="Line 110"/>
              <p:cNvSpPr>
                <a:spLocks noChangeShapeType="1"/>
              </p:cNvSpPr>
              <p:nvPr/>
            </p:nvSpPr>
            <p:spPr bwMode="auto">
              <a:xfrm flipV="1">
                <a:off x="2343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61" name="Line 111"/>
              <p:cNvSpPr>
                <a:spLocks noChangeShapeType="1"/>
              </p:cNvSpPr>
              <p:nvPr/>
            </p:nvSpPr>
            <p:spPr bwMode="auto">
              <a:xfrm flipV="1">
                <a:off x="2354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62" name="Line 112"/>
              <p:cNvSpPr>
                <a:spLocks noChangeShapeType="1"/>
              </p:cNvSpPr>
              <p:nvPr/>
            </p:nvSpPr>
            <p:spPr bwMode="auto">
              <a:xfrm flipV="1">
                <a:off x="2365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63" name="Line 113"/>
              <p:cNvSpPr>
                <a:spLocks noChangeShapeType="1"/>
              </p:cNvSpPr>
              <p:nvPr/>
            </p:nvSpPr>
            <p:spPr bwMode="auto">
              <a:xfrm flipV="1">
                <a:off x="2376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64" name="Line 114"/>
              <p:cNvSpPr>
                <a:spLocks noChangeShapeType="1"/>
              </p:cNvSpPr>
              <p:nvPr/>
            </p:nvSpPr>
            <p:spPr bwMode="auto">
              <a:xfrm flipV="1">
                <a:off x="2389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65" name="Line 115"/>
              <p:cNvSpPr>
                <a:spLocks noChangeShapeType="1"/>
              </p:cNvSpPr>
              <p:nvPr/>
            </p:nvSpPr>
            <p:spPr bwMode="auto">
              <a:xfrm flipV="1">
                <a:off x="23987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66" name="Line 116"/>
              <p:cNvSpPr>
                <a:spLocks noChangeShapeType="1"/>
              </p:cNvSpPr>
              <p:nvPr/>
            </p:nvSpPr>
            <p:spPr bwMode="auto">
              <a:xfrm flipV="1">
                <a:off x="2409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67" name="Line 117"/>
              <p:cNvSpPr>
                <a:spLocks noChangeShapeType="1"/>
              </p:cNvSpPr>
              <p:nvPr/>
            </p:nvSpPr>
            <p:spPr bwMode="auto">
              <a:xfrm flipV="1">
                <a:off x="2420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68" name="Line 118"/>
              <p:cNvSpPr>
                <a:spLocks noChangeShapeType="1"/>
              </p:cNvSpPr>
              <p:nvPr/>
            </p:nvSpPr>
            <p:spPr bwMode="auto">
              <a:xfrm flipV="1">
                <a:off x="2435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69" name="Line 119"/>
              <p:cNvSpPr>
                <a:spLocks noChangeShapeType="1"/>
              </p:cNvSpPr>
              <p:nvPr/>
            </p:nvSpPr>
            <p:spPr bwMode="auto">
              <a:xfrm flipV="1">
                <a:off x="2446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70" name="Line 120"/>
              <p:cNvSpPr>
                <a:spLocks noChangeShapeType="1"/>
              </p:cNvSpPr>
              <p:nvPr/>
            </p:nvSpPr>
            <p:spPr bwMode="auto">
              <a:xfrm flipV="1">
                <a:off x="24574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71" name="Line 121"/>
              <p:cNvSpPr>
                <a:spLocks noChangeShapeType="1"/>
              </p:cNvSpPr>
              <p:nvPr/>
            </p:nvSpPr>
            <p:spPr bwMode="auto">
              <a:xfrm flipV="1">
                <a:off x="24685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72" name="Line 122"/>
              <p:cNvSpPr>
                <a:spLocks noChangeShapeType="1"/>
              </p:cNvSpPr>
              <p:nvPr/>
            </p:nvSpPr>
            <p:spPr bwMode="auto">
              <a:xfrm flipV="1">
                <a:off x="2479675" y="5951538"/>
                <a:ext cx="0" cy="50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73" name="Line 123"/>
              <p:cNvSpPr>
                <a:spLocks noChangeShapeType="1"/>
              </p:cNvSpPr>
              <p:nvPr/>
            </p:nvSpPr>
            <p:spPr bwMode="auto">
              <a:xfrm flipV="1">
                <a:off x="2490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74" name="Line 124"/>
              <p:cNvSpPr>
                <a:spLocks noChangeShapeType="1"/>
              </p:cNvSpPr>
              <p:nvPr/>
            </p:nvSpPr>
            <p:spPr bwMode="auto">
              <a:xfrm flipV="1">
                <a:off x="2503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75" name="Line 125"/>
              <p:cNvSpPr>
                <a:spLocks noChangeShapeType="1"/>
              </p:cNvSpPr>
              <p:nvPr/>
            </p:nvSpPr>
            <p:spPr bwMode="auto">
              <a:xfrm flipV="1">
                <a:off x="2513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76" name="Line 126"/>
              <p:cNvSpPr>
                <a:spLocks noChangeShapeType="1"/>
              </p:cNvSpPr>
              <p:nvPr/>
            </p:nvSpPr>
            <p:spPr bwMode="auto">
              <a:xfrm flipV="1">
                <a:off x="2535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77" name="Line 127"/>
              <p:cNvSpPr>
                <a:spLocks noChangeShapeType="1"/>
              </p:cNvSpPr>
              <p:nvPr/>
            </p:nvSpPr>
            <p:spPr bwMode="auto">
              <a:xfrm flipV="1">
                <a:off x="2547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78" name="Line 128"/>
              <p:cNvSpPr>
                <a:spLocks noChangeShapeType="1"/>
              </p:cNvSpPr>
              <p:nvPr/>
            </p:nvSpPr>
            <p:spPr bwMode="auto">
              <a:xfrm flipV="1">
                <a:off x="2560638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79" name="Line 129"/>
              <p:cNvSpPr>
                <a:spLocks noChangeShapeType="1"/>
              </p:cNvSpPr>
              <p:nvPr/>
            </p:nvSpPr>
            <p:spPr bwMode="auto">
              <a:xfrm flipV="1">
                <a:off x="2570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80" name="Line 130"/>
              <p:cNvSpPr>
                <a:spLocks noChangeShapeType="1"/>
              </p:cNvSpPr>
              <p:nvPr/>
            </p:nvSpPr>
            <p:spPr bwMode="auto">
              <a:xfrm flipV="1">
                <a:off x="25812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81" name="Line 131"/>
              <p:cNvSpPr>
                <a:spLocks noChangeShapeType="1"/>
              </p:cNvSpPr>
              <p:nvPr/>
            </p:nvSpPr>
            <p:spPr bwMode="auto">
              <a:xfrm flipV="1">
                <a:off x="2593975" y="5688013"/>
                <a:ext cx="0" cy="31432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82" name="Line 132"/>
              <p:cNvSpPr>
                <a:spLocks noChangeShapeType="1"/>
              </p:cNvSpPr>
              <p:nvPr/>
            </p:nvSpPr>
            <p:spPr bwMode="auto">
              <a:xfrm flipV="1">
                <a:off x="2605088" y="5922963"/>
                <a:ext cx="0" cy="79375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83" name="Line 133"/>
              <p:cNvSpPr>
                <a:spLocks noChangeShapeType="1"/>
              </p:cNvSpPr>
              <p:nvPr/>
            </p:nvSpPr>
            <p:spPr bwMode="auto">
              <a:xfrm flipV="1">
                <a:off x="2617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84" name="Line 134"/>
              <p:cNvSpPr>
                <a:spLocks noChangeShapeType="1"/>
              </p:cNvSpPr>
              <p:nvPr/>
            </p:nvSpPr>
            <p:spPr bwMode="auto">
              <a:xfrm flipV="1">
                <a:off x="2627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85" name="Line 135"/>
              <p:cNvSpPr>
                <a:spLocks noChangeShapeType="1"/>
              </p:cNvSpPr>
              <p:nvPr/>
            </p:nvSpPr>
            <p:spPr bwMode="auto">
              <a:xfrm flipV="1">
                <a:off x="2638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86" name="Line 136"/>
              <p:cNvSpPr>
                <a:spLocks noChangeShapeType="1"/>
              </p:cNvSpPr>
              <p:nvPr/>
            </p:nvSpPr>
            <p:spPr bwMode="auto">
              <a:xfrm flipV="1">
                <a:off x="2651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87" name="Line 137"/>
              <p:cNvSpPr>
                <a:spLocks noChangeShapeType="1"/>
              </p:cNvSpPr>
              <p:nvPr/>
            </p:nvSpPr>
            <p:spPr bwMode="auto">
              <a:xfrm flipV="1">
                <a:off x="2662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88" name="Line 138"/>
              <p:cNvSpPr>
                <a:spLocks noChangeShapeType="1"/>
              </p:cNvSpPr>
              <p:nvPr/>
            </p:nvSpPr>
            <p:spPr bwMode="auto">
              <a:xfrm flipV="1">
                <a:off x="2674938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89" name="Line 139"/>
              <p:cNvSpPr>
                <a:spLocks noChangeShapeType="1"/>
              </p:cNvSpPr>
              <p:nvPr/>
            </p:nvSpPr>
            <p:spPr bwMode="auto">
              <a:xfrm flipV="1">
                <a:off x="2684463" y="5932488"/>
                <a:ext cx="0" cy="6985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90" name="Line 140"/>
              <p:cNvSpPr>
                <a:spLocks noChangeShapeType="1"/>
              </p:cNvSpPr>
              <p:nvPr/>
            </p:nvSpPr>
            <p:spPr bwMode="auto">
              <a:xfrm flipV="1">
                <a:off x="26955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91" name="Line 141"/>
              <p:cNvSpPr>
                <a:spLocks noChangeShapeType="1"/>
              </p:cNvSpPr>
              <p:nvPr/>
            </p:nvSpPr>
            <p:spPr bwMode="auto">
              <a:xfrm flipV="1">
                <a:off x="27178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92" name="Line 142"/>
              <p:cNvSpPr>
                <a:spLocks noChangeShapeType="1"/>
              </p:cNvSpPr>
              <p:nvPr/>
            </p:nvSpPr>
            <p:spPr bwMode="auto">
              <a:xfrm flipV="1">
                <a:off x="2728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93" name="Line 143"/>
              <p:cNvSpPr>
                <a:spLocks noChangeShapeType="1"/>
              </p:cNvSpPr>
              <p:nvPr/>
            </p:nvSpPr>
            <p:spPr bwMode="auto">
              <a:xfrm flipV="1">
                <a:off x="27400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94" name="Line 144"/>
              <p:cNvSpPr>
                <a:spLocks noChangeShapeType="1"/>
              </p:cNvSpPr>
              <p:nvPr/>
            </p:nvSpPr>
            <p:spPr bwMode="auto">
              <a:xfrm flipV="1">
                <a:off x="2752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95" name="Line 145"/>
              <p:cNvSpPr>
                <a:spLocks noChangeShapeType="1"/>
              </p:cNvSpPr>
              <p:nvPr/>
            </p:nvSpPr>
            <p:spPr bwMode="auto">
              <a:xfrm flipV="1">
                <a:off x="27654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96" name="Line 146"/>
              <p:cNvSpPr>
                <a:spLocks noChangeShapeType="1"/>
              </p:cNvSpPr>
              <p:nvPr/>
            </p:nvSpPr>
            <p:spPr bwMode="auto">
              <a:xfrm flipV="1">
                <a:off x="2776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97" name="Line 147"/>
              <p:cNvSpPr>
                <a:spLocks noChangeShapeType="1"/>
              </p:cNvSpPr>
              <p:nvPr/>
            </p:nvSpPr>
            <p:spPr bwMode="auto">
              <a:xfrm flipV="1">
                <a:off x="2789238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98" name="Line 148"/>
              <p:cNvSpPr>
                <a:spLocks noChangeShapeType="1"/>
              </p:cNvSpPr>
              <p:nvPr/>
            </p:nvSpPr>
            <p:spPr bwMode="auto">
              <a:xfrm flipV="1">
                <a:off x="2798763" y="5481638"/>
                <a:ext cx="0" cy="52070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599" name="Line 149"/>
              <p:cNvSpPr>
                <a:spLocks noChangeShapeType="1"/>
              </p:cNvSpPr>
              <p:nvPr/>
            </p:nvSpPr>
            <p:spPr bwMode="auto">
              <a:xfrm flipV="1">
                <a:off x="2809875" y="5903913"/>
                <a:ext cx="0" cy="984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00" name="Line 150"/>
              <p:cNvSpPr>
                <a:spLocks noChangeShapeType="1"/>
              </p:cNvSpPr>
              <p:nvPr/>
            </p:nvSpPr>
            <p:spPr bwMode="auto">
              <a:xfrm flipV="1">
                <a:off x="28209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01" name="Line 151"/>
              <p:cNvSpPr>
                <a:spLocks noChangeShapeType="1"/>
              </p:cNvSpPr>
              <p:nvPr/>
            </p:nvSpPr>
            <p:spPr bwMode="auto">
              <a:xfrm flipV="1">
                <a:off x="28321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02" name="Line 152"/>
              <p:cNvSpPr>
                <a:spLocks noChangeShapeType="1"/>
              </p:cNvSpPr>
              <p:nvPr/>
            </p:nvSpPr>
            <p:spPr bwMode="auto">
              <a:xfrm flipV="1">
                <a:off x="2843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03" name="Line 153"/>
              <p:cNvSpPr>
                <a:spLocks noChangeShapeType="1"/>
              </p:cNvSpPr>
              <p:nvPr/>
            </p:nvSpPr>
            <p:spPr bwMode="auto">
              <a:xfrm flipV="1">
                <a:off x="2854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04" name="Line 154"/>
              <p:cNvSpPr>
                <a:spLocks noChangeShapeType="1"/>
              </p:cNvSpPr>
              <p:nvPr/>
            </p:nvSpPr>
            <p:spPr bwMode="auto">
              <a:xfrm flipV="1">
                <a:off x="2865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05" name="Line 155"/>
              <p:cNvSpPr>
                <a:spLocks noChangeShapeType="1"/>
              </p:cNvSpPr>
              <p:nvPr/>
            </p:nvSpPr>
            <p:spPr bwMode="auto">
              <a:xfrm flipV="1">
                <a:off x="2889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06" name="Line 156"/>
              <p:cNvSpPr>
                <a:spLocks noChangeShapeType="1"/>
              </p:cNvSpPr>
              <p:nvPr/>
            </p:nvSpPr>
            <p:spPr bwMode="auto">
              <a:xfrm flipV="1">
                <a:off x="2903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07" name="Line 157"/>
              <p:cNvSpPr>
                <a:spLocks noChangeShapeType="1"/>
              </p:cNvSpPr>
              <p:nvPr/>
            </p:nvSpPr>
            <p:spPr bwMode="auto">
              <a:xfrm flipV="1">
                <a:off x="29130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08" name="Line 158"/>
              <p:cNvSpPr>
                <a:spLocks noChangeShapeType="1"/>
              </p:cNvSpPr>
              <p:nvPr/>
            </p:nvSpPr>
            <p:spPr bwMode="auto">
              <a:xfrm flipV="1">
                <a:off x="2924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09" name="Line 159"/>
              <p:cNvSpPr>
                <a:spLocks noChangeShapeType="1"/>
              </p:cNvSpPr>
              <p:nvPr/>
            </p:nvSpPr>
            <p:spPr bwMode="auto">
              <a:xfrm flipV="1">
                <a:off x="2935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10" name="Line 160"/>
              <p:cNvSpPr>
                <a:spLocks noChangeShapeType="1"/>
              </p:cNvSpPr>
              <p:nvPr/>
            </p:nvSpPr>
            <p:spPr bwMode="auto">
              <a:xfrm flipV="1">
                <a:off x="2957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11" name="Line 161"/>
              <p:cNvSpPr>
                <a:spLocks noChangeShapeType="1"/>
              </p:cNvSpPr>
              <p:nvPr/>
            </p:nvSpPr>
            <p:spPr bwMode="auto">
              <a:xfrm flipV="1">
                <a:off x="2968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12" name="Line 162"/>
              <p:cNvSpPr>
                <a:spLocks noChangeShapeType="1"/>
              </p:cNvSpPr>
              <p:nvPr/>
            </p:nvSpPr>
            <p:spPr bwMode="auto">
              <a:xfrm flipV="1">
                <a:off x="2979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13" name="Line 163"/>
              <p:cNvSpPr>
                <a:spLocks noChangeShapeType="1"/>
              </p:cNvSpPr>
              <p:nvPr/>
            </p:nvSpPr>
            <p:spPr bwMode="auto">
              <a:xfrm flipV="1">
                <a:off x="2992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14" name="Line 164"/>
              <p:cNvSpPr>
                <a:spLocks noChangeShapeType="1"/>
              </p:cNvSpPr>
              <p:nvPr/>
            </p:nvSpPr>
            <p:spPr bwMode="auto">
              <a:xfrm flipV="1">
                <a:off x="3003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15" name="Line 165"/>
              <p:cNvSpPr>
                <a:spLocks noChangeShapeType="1"/>
              </p:cNvSpPr>
              <p:nvPr/>
            </p:nvSpPr>
            <p:spPr bwMode="auto">
              <a:xfrm flipV="1">
                <a:off x="30146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16" name="Line 166"/>
              <p:cNvSpPr>
                <a:spLocks noChangeShapeType="1"/>
              </p:cNvSpPr>
              <p:nvPr/>
            </p:nvSpPr>
            <p:spPr bwMode="auto">
              <a:xfrm flipV="1">
                <a:off x="3036888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17" name="Line 167"/>
              <p:cNvSpPr>
                <a:spLocks noChangeShapeType="1"/>
              </p:cNvSpPr>
              <p:nvPr/>
            </p:nvSpPr>
            <p:spPr bwMode="auto">
              <a:xfrm flipV="1">
                <a:off x="3048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18" name="Line 168"/>
              <p:cNvSpPr>
                <a:spLocks noChangeShapeType="1"/>
              </p:cNvSpPr>
              <p:nvPr/>
            </p:nvSpPr>
            <p:spPr bwMode="auto">
              <a:xfrm flipV="1">
                <a:off x="3060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19" name="Line 169"/>
              <p:cNvSpPr>
                <a:spLocks noChangeShapeType="1"/>
              </p:cNvSpPr>
              <p:nvPr/>
            </p:nvSpPr>
            <p:spPr bwMode="auto">
              <a:xfrm flipV="1">
                <a:off x="30829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20" name="Line 170"/>
              <p:cNvSpPr>
                <a:spLocks noChangeShapeType="1"/>
              </p:cNvSpPr>
              <p:nvPr/>
            </p:nvSpPr>
            <p:spPr bwMode="auto">
              <a:xfrm flipV="1">
                <a:off x="310673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21" name="Line 171"/>
              <p:cNvSpPr>
                <a:spLocks noChangeShapeType="1"/>
              </p:cNvSpPr>
              <p:nvPr/>
            </p:nvSpPr>
            <p:spPr bwMode="auto">
              <a:xfrm flipV="1">
                <a:off x="3117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22" name="Line 172"/>
              <p:cNvSpPr>
                <a:spLocks noChangeShapeType="1"/>
              </p:cNvSpPr>
              <p:nvPr/>
            </p:nvSpPr>
            <p:spPr bwMode="auto">
              <a:xfrm flipV="1">
                <a:off x="3128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23" name="Line 173"/>
              <p:cNvSpPr>
                <a:spLocks noChangeShapeType="1"/>
              </p:cNvSpPr>
              <p:nvPr/>
            </p:nvSpPr>
            <p:spPr bwMode="auto">
              <a:xfrm flipV="1">
                <a:off x="3140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24" name="Line 174"/>
              <p:cNvSpPr>
                <a:spLocks noChangeShapeType="1"/>
              </p:cNvSpPr>
              <p:nvPr/>
            </p:nvSpPr>
            <p:spPr bwMode="auto">
              <a:xfrm flipV="1">
                <a:off x="3151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25" name="Line 175"/>
              <p:cNvSpPr>
                <a:spLocks noChangeShapeType="1"/>
              </p:cNvSpPr>
              <p:nvPr/>
            </p:nvSpPr>
            <p:spPr bwMode="auto">
              <a:xfrm flipV="1">
                <a:off x="31623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26" name="Line 176"/>
              <p:cNvSpPr>
                <a:spLocks noChangeShapeType="1"/>
              </p:cNvSpPr>
              <p:nvPr/>
            </p:nvSpPr>
            <p:spPr bwMode="auto">
              <a:xfrm flipV="1">
                <a:off x="3175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27" name="Line 177"/>
              <p:cNvSpPr>
                <a:spLocks noChangeShapeType="1"/>
              </p:cNvSpPr>
              <p:nvPr/>
            </p:nvSpPr>
            <p:spPr bwMode="auto">
              <a:xfrm flipV="1">
                <a:off x="3184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28" name="Line 178"/>
              <p:cNvSpPr>
                <a:spLocks noChangeShapeType="1"/>
              </p:cNvSpPr>
              <p:nvPr/>
            </p:nvSpPr>
            <p:spPr bwMode="auto">
              <a:xfrm flipV="1">
                <a:off x="3195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29" name="Line 179"/>
              <p:cNvSpPr>
                <a:spLocks noChangeShapeType="1"/>
              </p:cNvSpPr>
              <p:nvPr/>
            </p:nvSpPr>
            <p:spPr bwMode="auto">
              <a:xfrm flipV="1">
                <a:off x="3221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30" name="Line 180"/>
              <p:cNvSpPr>
                <a:spLocks noChangeShapeType="1"/>
              </p:cNvSpPr>
              <p:nvPr/>
            </p:nvSpPr>
            <p:spPr bwMode="auto">
              <a:xfrm flipV="1">
                <a:off x="3243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31" name="Line 181"/>
              <p:cNvSpPr>
                <a:spLocks noChangeShapeType="1"/>
              </p:cNvSpPr>
              <p:nvPr/>
            </p:nvSpPr>
            <p:spPr bwMode="auto">
              <a:xfrm flipV="1">
                <a:off x="3254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32" name="Line 182"/>
              <p:cNvSpPr>
                <a:spLocks noChangeShapeType="1"/>
              </p:cNvSpPr>
              <p:nvPr/>
            </p:nvSpPr>
            <p:spPr bwMode="auto">
              <a:xfrm flipV="1">
                <a:off x="3265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33" name="Line 183"/>
              <p:cNvSpPr>
                <a:spLocks noChangeShapeType="1"/>
              </p:cNvSpPr>
              <p:nvPr/>
            </p:nvSpPr>
            <p:spPr bwMode="auto">
              <a:xfrm flipV="1">
                <a:off x="327660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34" name="Line 184"/>
              <p:cNvSpPr>
                <a:spLocks noChangeShapeType="1"/>
              </p:cNvSpPr>
              <p:nvPr/>
            </p:nvSpPr>
            <p:spPr bwMode="auto">
              <a:xfrm flipV="1">
                <a:off x="32893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35" name="Line 185"/>
              <p:cNvSpPr>
                <a:spLocks noChangeShapeType="1"/>
              </p:cNvSpPr>
              <p:nvPr/>
            </p:nvSpPr>
            <p:spPr bwMode="auto">
              <a:xfrm flipV="1">
                <a:off x="3298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36" name="Line 186"/>
              <p:cNvSpPr>
                <a:spLocks noChangeShapeType="1"/>
              </p:cNvSpPr>
              <p:nvPr/>
            </p:nvSpPr>
            <p:spPr bwMode="auto">
              <a:xfrm flipV="1">
                <a:off x="3309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37" name="Line 187"/>
              <p:cNvSpPr>
                <a:spLocks noChangeShapeType="1"/>
              </p:cNvSpPr>
              <p:nvPr/>
            </p:nvSpPr>
            <p:spPr bwMode="auto">
              <a:xfrm flipV="1">
                <a:off x="3321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38" name="Line 188"/>
              <p:cNvSpPr>
                <a:spLocks noChangeShapeType="1"/>
              </p:cNvSpPr>
              <p:nvPr/>
            </p:nvSpPr>
            <p:spPr bwMode="auto">
              <a:xfrm flipV="1">
                <a:off x="3332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39" name="Line 189"/>
              <p:cNvSpPr>
                <a:spLocks noChangeShapeType="1"/>
              </p:cNvSpPr>
              <p:nvPr/>
            </p:nvSpPr>
            <p:spPr bwMode="auto">
              <a:xfrm flipV="1">
                <a:off x="3346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40" name="Line 190"/>
              <p:cNvSpPr>
                <a:spLocks noChangeShapeType="1"/>
              </p:cNvSpPr>
              <p:nvPr/>
            </p:nvSpPr>
            <p:spPr bwMode="auto">
              <a:xfrm flipV="1">
                <a:off x="3355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41" name="Line 191"/>
              <p:cNvSpPr>
                <a:spLocks noChangeShapeType="1"/>
              </p:cNvSpPr>
              <p:nvPr/>
            </p:nvSpPr>
            <p:spPr bwMode="auto">
              <a:xfrm flipV="1">
                <a:off x="33797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42" name="Line 192"/>
              <p:cNvSpPr>
                <a:spLocks noChangeShapeType="1"/>
              </p:cNvSpPr>
              <p:nvPr/>
            </p:nvSpPr>
            <p:spPr bwMode="auto">
              <a:xfrm flipV="1">
                <a:off x="33909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43" name="Line 193"/>
              <p:cNvSpPr>
                <a:spLocks noChangeShapeType="1"/>
              </p:cNvSpPr>
              <p:nvPr/>
            </p:nvSpPr>
            <p:spPr bwMode="auto">
              <a:xfrm flipV="1">
                <a:off x="3403600" y="5918200"/>
                <a:ext cx="0" cy="84138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44" name="Line 194"/>
              <p:cNvSpPr>
                <a:spLocks noChangeShapeType="1"/>
              </p:cNvSpPr>
              <p:nvPr/>
            </p:nvSpPr>
            <p:spPr bwMode="auto">
              <a:xfrm flipV="1">
                <a:off x="3413125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45" name="Line 195"/>
              <p:cNvSpPr>
                <a:spLocks noChangeShapeType="1"/>
              </p:cNvSpPr>
              <p:nvPr/>
            </p:nvSpPr>
            <p:spPr bwMode="auto">
              <a:xfrm flipV="1">
                <a:off x="3435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46" name="Line 196"/>
              <p:cNvSpPr>
                <a:spLocks noChangeShapeType="1"/>
              </p:cNvSpPr>
              <p:nvPr/>
            </p:nvSpPr>
            <p:spPr bwMode="auto">
              <a:xfrm flipV="1">
                <a:off x="3448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47" name="Line 197"/>
              <p:cNvSpPr>
                <a:spLocks noChangeShapeType="1"/>
              </p:cNvSpPr>
              <p:nvPr/>
            </p:nvSpPr>
            <p:spPr bwMode="auto">
              <a:xfrm flipV="1">
                <a:off x="34607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48" name="Line 198"/>
              <p:cNvSpPr>
                <a:spLocks noChangeShapeType="1"/>
              </p:cNvSpPr>
              <p:nvPr/>
            </p:nvSpPr>
            <p:spPr bwMode="auto">
              <a:xfrm flipV="1">
                <a:off x="3470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49" name="Line 199"/>
              <p:cNvSpPr>
                <a:spLocks noChangeShapeType="1"/>
              </p:cNvSpPr>
              <p:nvPr/>
            </p:nvSpPr>
            <p:spPr bwMode="auto">
              <a:xfrm flipV="1">
                <a:off x="34813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50" name="Line 200"/>
              <p:cNvSpPr>
                <a:spLocks noChangeShapeType="1"/>
              </p:cNvSpPr>
              <p:nvPr/>
            </p:nvSpPr>
            <p:spPr bwMode="auto">
              <a:xfrm flipV="1">
                <a:off x="3492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51" name="Line 201"/>
              <p:cNvSpPr>
                <a:spLocks noChangeShapeType="1"/>
              </p:cNvSpPr>
              <p:nvPr/>
            </p:nvSpPr>
            <p:spPr bwMode="auto">
              <a:xfrm flipV="1">
                <a:off x="35036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52" name="Line 202"/>
              <p:cNvSpPr>
                <a:spLocks noChangeShapeType="1"/>
              </p:cNvSpPr>
              <p:nvPr/>
            </p:nvSpPr>
            <p:spPr bwMode="auto">
              <a:xfrm flipV="1">
                <a:off x="3514725" y="5805488"/>
                <a:ext cx="0" cy="19685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53" name="Line 203"/>
              <p:cNvSpPr>
                <a:spLocks noChangeShapeType="1"/>
              </p:cNvSpPr>
              <p:nvPr/>
            </p:nvSpPr>
            <p:spPr bwMode="auto">
              <a:xfrm flipV="1">
                <a:off x="3527425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54" name="Line 204"/>
              <p:cNvSpPr>
                <a:spLocks noChangeShapeType="1"/>
              </p:cNvSpPr>
              <p:nvPr/>
            </p:nvSpPr>
            <p:spPr bwMode="auto">
              <a:xfrm flipV="1">
                <a:off x="3538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55" name="Line 205"/>
              <p:cNvSpPr>
                <a:spLocks noChangeShapeType="1"/>
              </p:cNvSpPr>
              <p:nvPr/>
            </p:nvSpPr>
            <p:spPr bwMode="auto">
              <a:xfrm flipV="1">
                <a:off x="35496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56" name="Line 206"/>
              <p:cNvSpPr>
                <a:spLocks noChangeShapeType="1"/>
              </p:cNvSpPr>
              <p:nvPr/>
            </p:nvSpPr>
            <p:spPr bwMode="auto">
              <a:xfrm flipV="1">
                <a:off x="3575050" y="5580063"/>
                <a:ext cx="0" cy="4222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57" name="Line 207"/>
              <p:cNvSpPr>
                <a:spLocks noChangeShapeType="1"/>
              </p:cNvSpPr>
              <p:nvPr/>
            </p:nvSpPr>
            <p:spPr bwMode="auto">
              <a:xfrm flipV="1">
                <a:off x="3584575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58" name="Line 208"/>
              <p:cNvSpPr>
                <a:spLocks noChangeShapeType="1"/>
              </p:cNvSpPr>
              <p:nvPr/>
            </p:nvSpPr>
            <p:spPr bwMode="auto">
              <a:xfrm flipV="1">
                <a:off x="3606800" y="5873750"/>
                <a:ext cx="0" cy="1285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59" name="Line 209"/>
              <p:cNvSpPr>
                <a:spLocks noChangeShapeType="1"/>
              </p:cNvSpPr>
              <p:nvPr/>
            </p:nvSpPr>
            <p:spPr bwMode="auto">
              <a:xfrm flipV="1">
                <a:off x="3617913" y="5892800"/>
                <a:ext cx="0" cy="1095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60" name="Line 210"/>
              <p:cNvSpPr>
                <a:spLocks noChangeShapeType="1"/>
              </p:cNvSpPr>
              <p:nvPr/>
            </p:nvSpPr>
            <p:spPr bwMode="auto">
              <a:xfrm flipV="1">
                <a:off x="36290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61" name="Line 211"/>
              <p:cNvSpPr>
                <a:spLocks noChangeShapeType="1"/>
              </p:cNvSpPr>
              <p:nvPr/>
            </p:nvSpPr>
            <p:spPr bwMode="auto">
              <a:xfrm flipV="1">
                <a:off x="36401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62" name="Line 212"/>
              <p:cNvSpPr>
                <a:spLocks noChangeShapeType="1"/>
              </p:cNvSpPr>
              <p:nvPr/>
            </p:nvSpPr>
            <p:spPr bwMode="auto">
              <a:xfrm flipV="1">
                <a:off x="3651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63" name="Line 213"/>
              <p:cNvSpPr>
                <a:spLocks noChangeShapeType="1"/>
              </p:cNvSpPr>
              <p:nvPr/>
            </p:nvSpPr>
            <p:spPr bwMode="auto">
              <a:xfrm flipV="1">
                <a:off x="3662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64" name="Line 214"/>
              <p:cNvSpPr>
                <a:spLocks noChangeShapeType="1"/>
              </p:cNvSpPr>
              <p:nvPr/>
            </p:nvSpPr>
            <p:spPr bwMode="auto">
              <a:xfrm flipV="1">
                <a:off x="3675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65" name="Line 215"/>
              <p:cNvSpPr>
                <a:spLocks noChangeShapeType="1"/>
              </p:cNvSpPr>
              <p:nvPr/>
            </p:nvSpPr>
            <p:spPr bwMode="auto">
              <a:xfrm flipV="1">
                <a:off x="3698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66" name="Line 216"/>
              <p:cNvSpPr>
                <a:spLocks noChangeShapeType="1"/>
              </p:cNvSpPr>
              <p:nvPr/>
            </p:nvSpPr>
            <p:spPr bwMode="auto">
              <a:xfrm flipV="1">
                <a:off x="3709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67" name="Line 217"/>
              <p:cNvSpPr>
                <a:spLocks noChangeShapeType="1"/>
              </p:cNvSpPr>
              <p:nvPr/>
            </p:nvSpPr>
            <p:spPr bwMode="auto">
              <a:xfrm flipV="1">
                <a:off x="37211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68" name="Line 218"/>
              <p:cNvSpPr>
                <a:spLocks noChangeShapeType="1"/>
              </p:cNvSpPr>
              <p:nvPr/>
            </p:nvSpPr>
            <p:spPr bwMode="auto">
              <a:xfrm flipV="1">
                <a:off x="3732213" y="5727700"/>
                <a:ext cx="0" cy="27463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69" name="Line 219"/>
              <p:cNvSpPr>
                <a:spLocks noChangeShapeType="1"/>
              </p:cNvSpPr>
              <p:nvPr/>
            </p:nvSpPr>
            <p:spPr bwMode="auto">
              <a:xfrm flipV="1">
                <a:off x="3743325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70" name="Line 220"/>
              <p:cNvSpPr>
                <a:spLocks noChangeShapeType="1"/>
              </p:cNvSpPr>
              <p:nvPr/>
            </p:nvSpPr>
            <p:spPr bwMode="auto">
              <a:xfrm flipV="1">
                <a:off x="3754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71" name="Line 221"/>
              <p:cNvSpPr>
                <a:spLocks noChangeShapeType="1"/>
              </p:cNvSpPr>
              <p:nvPr/>
            </p:nvSpPr>
            <p:spPr bwMode="auto">
              <a:xfrm flipV="1">
                <a:off x="3765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72" name="Line 222"/>
              <p:cNvSpPr>
                <a:spLocks noChangeShapeType="1"/>
              </p:cNvSpPr>
              <p:nvPr/>
            </p:nvSpPr>
            <p:spPr bwMode="auto">
              <a:xfrm flipV="1">
                <a:off x="377666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73" name="Line 223"/>
              <p:cNvSpPr>
                <a:spLocks noChangeShapeType="1"/>
              </p:cNvSpPr>
              <p:nvPr/>
            </p:nvSpPr>
            <p:spPr bwMode="auto">
              <a:xfrm flipV="1">
                <a:off x="3789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74" name="Line 224"/>
              <p:cNvSpPr>
                <a:spLocks noChangeShapeType="1"/>
              </p:cNvSpPr>
              <p:nvPr/>
            </p:nvSpPr>
            <p:spPr bwMode="auto">
              <a:xfrm flipV="1">
                <a:off x="38004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75" name="Line 225"/>
              <p:cNvSpPr>
                <a:spLocks noChangeShapeType="1"/>
              </p:cNvSpPr>
              <p:nvPr/>
            </p:nvSpPr>
            <p:spPr bwMode="auto">
              <a:xfrm flipV="1">
                <a:off x="3811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76" name="Line 226"/>
              <p:cNvSpPr>
                <a:spLocks noChangeShapeType="1"/>
              </p:cNvSpPr>
              <p:nvPr/>
            </p:nvSpPr>
            <p:spPr bwMode="auto">
              <a:xfrm flipV="1">
                <a:off x="3822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77" name="Line 227"/>
              <p:cNvSpPr>
                <a:spLocks noChangeShapeType="1"/>
              </p:cNvSpPr>
              <p:nvPr/>
            </p:nvSpPr>
            <p:spPr bwMode="auto">
              <a:xfrm flipV="1">
                <a:off x="38338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78" name="Line 228"/>
              <p:cNvSpPr>
                <a:spLocks noChangeShapeType="1"/>
              </p:cNvSpPr>
              <p:nvPr/>
            </p:nvSpPr>
            <p:spPr bwMode="auto">
              <a:xfrm flipV="1">
                <a:off x="3846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79" name="Line 229"/>
              <p:cNvSpPr>
                <a:spLocks noChangeShapeType="1"/>
              </p:cNvSpPr>
              <p:nvPr/>
            </p:nvSpPr>
            <p:spPr bwMode="auto">
              <a:xfrm flipV="1">
                <a:off x="3857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80" name="Line 230"/>
              <p:cNvSpPr>
                <a:spLocks noChangeShapeType="1"/>
              </p:cNvSpPr>
              <p:nvPr/>
            </p:nvSpPr>
            <p:spPr bwMode="auto">
              <a:xfrm flipV="1">
                <a:off x="38687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81" name="Line 231"/>
              <p:cNvSpPr>
                <a:spLocks noChangeShapeType="1"/>
              </p:cNvSpPr>
              <p:nvPr/>
            </p:nvSpPr>
            <p:spPr bwMode="auto">
              <a:xfrm flipV="1">
                <a:off x="3879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82" name="Line 232"/>
              <p:cNvSpPr>
                <a:spLocks noChangeShapeType="1"/>
              </p:cNvSpPr>
              <p:nvPr/>
            </p:nvSpPr>
            <p:spPr bwMode="auto">
              <a:xfrm flipV="1">
                <a:off x="3890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83" name="Line 233"/>
              <p:cNvSpPr>
                <a:spLocks noChangeShapeType="1"/>
              </p:cNvSpPr>
              <p:nvPr/>
            </p:nvSpPr>
            <p:spPr bwMode="auto">
              <a:xfrm flipV="1">
                <a:off x="39036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84" name="Line 234"/>
              <p:cNvSpPr>
                <a:spLocks noChangeShapeType="1"/>
              </p:cNvSpPr>
              <p:nvPr/>
            </p:nvSpPr>
            <p:spPr bwMode="auto">
              <a:xfrm flipV="1">
                <a:off x="3914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85" name="Line 235"/>
              <p:cNvSpPr>
                <a:spLocks noChangeShapeType="1"/>
              </p:cNvSpPr>
              <p:nvPr/>
            </p:nvSpPr>
            <p:spPr bwMode="auto">
              <a:xfrm flipV="1">
                <a:off x="392588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86" name="Line 236"/>
              <p:cNvSpPr>
                <a:spLocks noChangeShapeType="1"/>
              </p:cNvSpPr>
              <p:nvPr/>
            </p:nvSpPr>
            <p:spPr bwMode="auto">
              <a:xfrm flipV="1">
                <a:off x="3937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87" name="Line 237"/>
              <p:cNvSpPr>
                <a:spLocks noChangeShapeType="1"/>
              </p:cNvSpPr>
              <p:nvPr/>
            </p:nvSpPr>
            <p:spPr bwMode="auto">
              <a:xfrm flipV="1">
                <a:off x="396081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88" name="Line 238"/>
              <p:cNvSpPr>
                <a:spLocks noChangeShapeType="1"/>
              </p:cNvSpPr>
              <p:nvPr/>
            </p:nvSpPr>
            <p:spPr bwMode="auto">
              <a:xfrm flipV="1">
                <a:off x="3970338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89" name="Line 239"/>
              <p:cNvSpPr>
                <a:spLocks noChangeShapeType="1"/>
              </p:cNvSpPr>
              <p:nvPr/>
            </p:nvSpPr>
            <p:spPr bwMode="auto">
              <a:xfrm flipV="1">
                <a:off x="39814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90" name="Line 240"/>
              <p:cNvSpPr>
                <a:spLocks noChangeShapeType="1"/>
              </p:cNvSpPr>
              <p:nvPr/>
            </p:nvSpPr>
            <p:spPr bwMode="auto">
              <a:xfrm flipV="1">
                <a:off x="39925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91" name="Line 241"/>
              <p:cNvSpPr>
                <a:spLocks noChangeShapeType="1"/>
              </p:cNvSpPr>
              <p:nvPr/>
            </p:nvSpPr>
            <p:spPr bwMode="auto">
              <a:xfrm flipV="1">
                <a:off x="40052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92" name="Line 242"/>
              <p:cNvSpPr>
                <a:spLocks noChangeShapeType="1"/>
              </p:cNvSpPr>
              <p:nvPr/>
            </p:nvSpPr>
            <p:spPr bwMode="auto">
              <a:xfrm flipV="1">
                <a:off x="4017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93" name="Line 243"/>
              <p:cNvSpPr>
                <a:spLocks noChangeShapeType="1"/>
              </p:cNvSpPr>
              <p:nvPr/>
            </p:nvSpPr>
            <p:spPr bwMode="auto">
              <a:xfrm flipV="1">
                <a:off x="4029075" y="5815013"/>
                <a:ext cx="0" cy="187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94" name="Line 244"/>
              <p:cNvSpPr>
                <a:spLocks noChangeShapeType="1"/>
              </p:cNvSpPr>
              <p:nvPr/>
            </p:nvSpPr>
            <p:spPr bwMode="auto">
              <a:xfrm flipV="1">
                <a:off x="4040188" y="5951538"/>
                <a:ext cx="0" cy="50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95" name="Line 245"/>
              <p:cNvSpPr>
                <a:spLocks noChangeShapeType="1"/>
              </p:cNvSpPr>
              <p:nvPr/>
            </p:nvSpPr>
            <p:spPr bwMode="auto">
              <a:xfrm flipV="1">
                <a:off x="4051300" y="5824538"/>
                <a:ext cx="0" cy="177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96" name="Line 246"/>
              <p:cNvSpPr>
                <a:spLocks noChangeShapeType="1"/>
              </p:cNvSpPr>
              <p:nvPr/>
            </p:nvSpPr>
            <p:spPr bwMode="auto">
              <a:xfrm flipV="1">
                <a:off x="4062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97" name="Line 247"/>
              <p:cNvSpPr>
                <a:spLocks noChangeShapeType="1"/>
              </p:cNvSpPr>
              <p:nvPr/>
            </p:nvSpPr>
            <p:spPr bwMode="auto">
              <a:xfrm flipV="1">
                <a:off x="4075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98" name="Line 248"/>
              <p:cNvSpPr>
                <a:spLocks noChangeShapeType="1"/>
              </p:cNvSpPr>
              <p:nvPr/>
            </p:nvSpPr>
            <p:spPr bwMode="auto">
              <a:xfrm flipV="1">
                <a:off x="40846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699" name="Line 249"/>
              <p:cNvSpPr>
                <a:spLocks noChangeShapeType="1"/>
              </p:cNvSpPr>
              <p:nvPr/>
            </p:nvSpPr>
            <p:spPr bwMode="auto">
              <a:xfrm flipV="1">
                <a:off x="4095750" y="4508500"/>
                <a:ext cx="0" cy="14938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00" name="Line 250"/>
              <p:cNvSpPr>
                <a:spLocks noChangeShapeType="1"/>
              </p:cNvSpPr>
              <p:nvPr/>
            </p:nvSpPr>
            <p:spPr bwMode="auto">
              <a:xfrm flipV="1">
                <a:off x="4106863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01" name="Line 251"/>
              <p:cNvSpPr>
                <a:spLocks noChangeShapeType="1"/>
              </p:cNvSpPr>
              <p:nvPr/>
            </p:nvSpPr>
            <p:spPr bwMode="auto">
              <a:xfrm flipV="1">
                <a:off x="41179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02" name="Line 252"/>
              <p:cNvSpPr>
                <a:spLocks noChangeShapeType="1"/>
              </p:cNvSpPr>
              <p:nvPr/>
            </p:nvSpPr>
            <p:spPr bwMode="auto">
              <a:xfrm flipV="1">
                <a:off x="41290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03" name="Line 253"/>
              <p:cNvSpPr>
                <a:spLocks noChangeShapeType="1"/>
              </p:cNvSpPr>
              <p:nvPr/>
            </p:nvSpPr>
            <p:spPr bwMode="auto">
              <a:xfrm flipV="1">
                <a:off x="4141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04" name="Line 254"/>
              <p:cNvSpPr>
                <a:spLocks noChangeShapeType="1"/>
              </p:cNvSpPr>
              <p:nvPr/>
            </p:nvSpPr>
            <p:spPr bwMode="auto">
              <a:xfrm flipV="1">
                <a:off x="41989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05" name="Line 255"/>
              <p:cNvSpPr>
                <a:spLocks noChangeShapeType="1"/>
              </p:cNvSpPr>
              <p:nvPr/>
            </p:nvSpPr>
            <p:spPr bwMode="auto">
              <a:xfrm flipV="1">
                <a:off x="4210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06" name="Line 256"/>
              <p:cNvSpPr>
                <a:spLocks noChangeShapeType="1"/>
              </p:cNvSpPr>
              <p:nvPr/>
            </p:nvSpPr>
            <p:spPr bwMode="auto">
              <a:xfrm flipV="1">
                <a:off x="4221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07" name="Line 257"/>
              <p:cNvSpPr>
                <a:spLocks noChangeShapeType="1"/>
              </p:cNvSpPr>
              <p:nvPr/>
            </p:nvSpPr>
            <p:spPr bwMode="auto">
              <a:xfrm flipV="1">
                <a:off x="4232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08" name="Line 258"/>
              <p:cNvSpPr>
                <a:spLocks noChangeShapeType="1"/>
              </p:cNvSpPr>
              <p:nvPr/>
            </p:nvSpPr>
            <p:spPr bwMode="auto">
              <a:xfrm flipV="1">
                <a:off x="42560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09" name="Line 259"/>
              <p:cNvSpPr>
                <a:spLocks noChangeShapeType="1"/>
              </p:cNvSpPr>
              <p:nvPr/>
            </p:nvSpPr>
            <p:spPr bwMode="auto">
              <a:xfrm flipV="1">
                <a:off x="4278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10" name="Line 260"/>
              <p:cNvSpPr>
                <a:spLocks noChangeShapeType="1"/>
              </p:cNvSpPr>
              <p:nvPr/>
            </p:nvSpPr>
            <p:spPr bwMode="auto">
              <a:xfrm flipV="1">
                <a:off x="4300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11" name="Line 261"/>
              <p:cNvSpPr>
                <a:spLocks noChangeShapeType="1"/>
              </p:cNvSpPr>
              <p:nvPr/>
            </p:nvSpPr>
            <p:spPr bwMode="auto">
              <a:xfrm flipV="1">
                <a:off x="4313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12" name="Line 262"/>
              <p:cNvSpPr>
                <a:spLocks noChangeShapeType="1"/>
              </p:cNvSpPr>
              <p:nvPr/>
            </p:nvSpPr>
            <p:spPr bwMode="auto">
              <a:xfrm flipV="1">
                <a:off x="4324350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13" name="Line 263"/>
              <p:cNvSpPr>
                <a:spLocks noChangeShapeType="1"/>
              </p:cNvSpPr>
              <p:nvPr/>
            </p:nvSpPr>
            <p:spPr bwMode="auto">
              <a:xfrm flipV="1">
                <a:off x="43354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14" name="Line 264"/>
              <p:cNvSpPr>
                <a:spLocks noChangeShapeType="1"/>
              </p:cNvSpPr>
              <p:nvPr/>
            </p:nvSpPr>
            <p:spPr bwMode="auto">
              <a:xfrm flipV="1">
                <a:off x="43465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15" name="Line 265"/>
              <p:cNvSpPr>
                <a:spLocks noChangeShapeType="1"/>
              </p:cNvSpPr>
              <p:nvPr/>
            </p:nvSpPr>
            <p:spPr bwMode="auto">
              <a:xfrm flipV="1">
                <a:off x="436086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16" name="Line 266"/>
              <p:cNvSpPr>
                <a:spLocks noChangeShapeType="1"/>
              </p:cNvSpPr>
              <p:nvPr/>
            </p:nvSpPr>
            <p:spPr bwMode="auto">
              <a:xfrm flipV="1">
                <a:off x="43703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17" name="Line 267"/>
              <p:cNvSpPr>
                <a:spLocks noChangeShapeType="1"/>
              </p:cNvSpPr>
              <p:nvPr/>
            </p:nvSpPr>
            <p:spPr bwMode="auto">
              <a:xfrm flipV="1">
                <a:off x="4381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18" name="Line 268"/>
              <p:cNvSpPr>
                <a:spLocks noChangeShapeType="1"/>
              </p:cNvSpPr>
              <p:nvPr/>
            </p:nvSpPr>
            <p:spPr bwMode="auto">
              <a:xfrm flipV="1">
                <a:off x="43926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19" name="Line 269"/>
              <p:cNvSpPr>
                <a:spLocks noChangeShapeType="1"/>
              </p:cNvSpPr>
              <p:nvPr/>
            </p:nvSpPr>
            <p:spPr bwMode="auto">
              <a:xfrm flipV="1">
                <a:off x="4403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20" name="Line 270"/>
              <p:cNvSpPr>
                <a:spLocks noChangeShapeType="1"/>
              </p:cNvSpPr>
              <p:nvPr/>
            </p:nvSpPr>
            <p:spPr bwMode="auto">
              <a:xfrm flipV="1">
                <a:off x="441483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21" name="Line 271"/>
              <p:cNvSpPr>
                <a:spLocks noChangeShapeType="1"/>
              </p:cNvSpPr>
              <p:nvPr/>
            </p:nvSpPr>
            <p:spPr bwMode="auto">
              <a:xfrm flipV="1">
                <a:off x="44259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22" name="Line 272"/>
              <p:cNvSpPr>
                <a:spLocks noChangeShapeType="1"/>
              </p:cNvSpPr>
              <p:nvPr/>
            </p:nvSpPr>
            <p:spPr bwMode="auto">
              <a:xfrm flipV="1">
                <a:off x="4437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23" name="Line 273"/>
              <p:cNvSpPr>
                <a:spLocks noChangeShapeType="1"/>
              </p:cNvSpPr>
              <p:nvPr/>
            </p:nvSpPr>
            <p:spPr bwMode="auto">
              <a:xfrm flipV="1">
                <a:off x="4448175" y="5099050"/>
                <a:ext cx="0" cy="9032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24" name="Line 274"/>
              <p:cNvSpPr>
                <a:spLocks noChangeShapeType="1"/>
              </p:cNvSpPr>
              <p:nvPr/>
            </p:nvSpPr>
            <p:spPr bwMode="auto">
              <a:xfrm flipV="1">
                <a:off x="4460875" y="5756275"/>
                <a:ext cx="0" cy="24606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25" name="Line 275"/>
              <p:cNvSpPr>
                <a:spLocks noChangeShapeType="1"/>
              </p:cNvSpPr>
              <p:nvPr/>
            </p:nvSpPr>
            <p:spPr bwMode="auto">
              <a:xfrm flipV="1">
                <a:off x="4475163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26" name="Line 276"/>
              <p:cNvSpPr>
                <a:spLocks noChangeShapeType="1"/>
              </p:cNvSpPr>
              <p:nvPr/>
            </p:nvSpPr>
            <p:spPr bwMode="auto">
              <a:xfrm flipV="1">
                <a:off x="44958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27" name="Line 277"/>
              <p:cNvSpPr>
                <a:spLocks noChangeShapeType="1"/>
              </p:cNvSpPr>
              <p:nvPr/>
            </p:nvSpPr>
            <p:spPr bwMode="auto">
              <a:xfrm flipV="1">
                <a:off x="45180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28" name="Line 278"/>
              <p:cNvSpPr>
                <a:spLocks noChangeShapeType="1"/>
              </p:cNvSpPr>
              <p:nvPr/>
            </p:nvSpPr>
            <p:spPr bwMode="auto">
              <a:xfrm flipV="1">
                <a:off x="45291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29" name="Line 279"/>
              <p:cNvSpPr>
                <a:spLocks noChangeShapeType="1"/>
              </p:cNvSpPr>
              <p:nvPr/>
            </p:nvSpPr>
            <p:spPr bwMode="auto">
              <a:xfrm flipV="1">
                <a:off x="4540250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30" name="Line 280"/>
              <p:cNvSpPr>
                <a:spLocks noChangeShapeType="1"/>
              </p:cNvSpPr>
              <p:nvPr/>
            </p:nvSpPr>
            <p:spPr bwMode="auto">
              <a:xfrm flipV="1">
                <a:off x="4551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31" name="Line 281"/>
              <p:cNvSpPr>
                <a:spLocks noChangeShapeType="1"/>
              </p:cNvSpPr>
              <p:nvPr/>
            </p:nvSpPr>
            <p:spPr bwMode="auto">
              <a:xfrm flipV="1">
                <a:off x="4575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32" name="Line 282"/>
              <p:cNvSpPr>
                <a:spLocks noChangeShapeType="1"/>
              </p:cNvSpPr>
              <p:nvPr/>
            </p:nvSpPr>
            <p:spPr bwMode="auto">
              <a:xfrm flipV="1">
                <a:off x="4584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33" name="Line 283"/>
              <p:cNvSpPr>
                <a:spLocks noChangeShapeType="1"/>
              </p:cNvSpPr>
              <p:nvPr/>
            </p:nvSpPr>
            <p:spPr bwMode="auto">
              <a:xfrm flipV="1">
                <a:off x="4597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34" name="Line 284"/>
              <p:cNvSpPr>
                <a:spLocks noChangeShapeType="1"/>
              </p:cNvSpPr>
              <p:nvPr/>
            </p:nvSpPr>
            <p:spPr bwMode="auto">
              <a:xfrm flipV="1">
                <a:off x="4608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35" name="Line 285"/>
              <p:cNvSpPr>
                <a:spLocks noChangeShapeType="1"/>
              </p:cNvSpPr>
              <p:nvPr/>
            </p:nvSpPr>
            <p:spPr bwMode="auto">
              <a:xfrm flipV="1">
                <a:off x="4621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36" name="Line 286"/>
              <p:cNvSpPr>
                <a:spLocks noChangeShapeType="1"/>
              </p:cNvSpPr>
              <p:nvPr/>
            </p:nvSpPr>
            <p:spPr bwMode="auto">
              <a:xfrm flipV="1">
                <a:off x="4654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37" name="Line 287"/>
              <p:cNvSpPr>
                <a:spLocks noChangeShapeType="1"/>
              </p:cNvSpPr>
              <p:nvPr/>
            </p:nvSpPr>
            <p:spPr bwMode="auto">
              <a:xfrm flipV="1">
                <a:off x="4665663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38" name="Line 288"/>
              <p:cNvSpPr>
                <a:spLocks noChangeShapeType="1"/>
              </p:cNvSpPr>
              <p:nvPr/>
            </p:nvSpPr>
            <p:spPr bwMode="auto">
              <a:xfrm flipV="1">
                <a:off x="46767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39" name="Line 289"/>
              <p:cNvSpPr>
                <a:spLocks noChangeShapeType="1"/>
              </p:cNvSpPr>
              <p:nvPr/>
            </p:nvSpPr>
            <p:spPr bwMode="auto">
              <a:xfrm flipV="1">
                <a:off x="4689475" y="5981700"/>
                <a:ext cx="0" cy="20638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40" name="Line 290"/>
              <p:cNvSpPr>
                <a:spLocks noChangeShapeType="1"/>
              </p:cNvSpPr>
              <p:nvPr/>
            </p:nvSpPr>
            <p:spPr bwMode="auto">
              <a:xfrm flipV="1">
                <a:off x="4756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41" name="Line 291"/>
              <p:cNvSpPr>
                <a:spLocks noChangeShapeType="1"/>
              </p:cNvSpPr>
              <p:nvPr/>
            </p:nvSpPr>
            <p:spPr bwMode="auto">
              <a:xfrm flipV="1">
                <a:off x="4803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42" name="Line 292"/>
              <p:cNvSpPr>
                <a:spLocks noChangeShapeType="1"/>
              </p:cNvSpPr>
              <p:nvPr/>
            </p:nvSpPr>
            <p:spPr bwMode="auto">
              <a:xfrm flipV="1">
                <a:off x="4860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43" name="Line 293"/>
              <p:cNvSpPr>
                <a:spLocks noChangeShapeType="1"/>
              </p:cNvSpPr>
              <p:nvPr/>
            </p:nvSpPr>
            <p:spPr bwMode="auto">
              <a:xfrm flipV="1">
                <a:off x="48815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44" name="Line 294"/>
              <p:cNvSpPr>
                <a:spLocks noChangeShapeType="1"/>
              </p:cNvSpPr>
              <p:nvPr/>
            </p:nvSpPr>
            <p:spPr bwMode="auto">
              <a:xfrm flipV="1">
                <a:off x="4903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45" name="Line 295"/>
              <p:cNvSpPr>
                <a:spLocks noChangeShapeType="1"/>
              </p:cNvSpPr>
              <p:nvPr/>
            </p:nvSpPr>
            <p:spPr bwMode="auto">
              <a:xfrm flipV="1">
                <a:off x="4914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46" name="Line 296"/>
              <p:cNvSpPr>
                <a:spLocks noChangeShapeType="1"/>
              </p:cNvSpPr>
              <p:nvPr/>
            </p:nvSpPr>
            <p:spPr bwMode="auto">
              <a:xfrm flipV="1">
                <a:off x="4926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47" name="Line 297"/>
              <p:cNvSpPr>
                <a:spLocks noChangeShapeType="1"/>
              </p:cNvSpPr>
              <p:nvPr/>
            </p:nvSpPr>
            <p:spPr bwMode="auto">
              <a:xfrm flipV="1">
                <a:off x="4951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48" name="Line 298"/>
              <p:cNvSpPr>
                <a:spLocks noChangeShapeType="1"/>
              </p:cNvSpPr>
              <p:nvPr/>
            </p:nvSpPr>
            <p:spPr bwMode="auto">
              <a:xfrm flipV="1">
                <a:off x="4962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49" name="Line 299"/>
              <p:cNvSpPr>
                <a:spLocks noChangeShapeType="1"/>
              </p:cNvSpPr>
              <p:nvPr/>
            </p:nvSpPr>
            <p:spPr bwMode="auto">
              <a:xfrm flipV="1">
                <a:off x="49847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50" name="Line 300"/>
              <p:cNvSpPr>
                <a:spLocks noChangeShapeType="1"/>
              </p:cNvSpPr>
              <p:nvPr/>
            </p:nvSpPr>
            <p:spPr bwMode="auto">
              <a:xfrm flipV="1">
                <a:off x="49958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51" name="Line 301"/>
              <p:cNvSpPr>
                <a:spLocks noChangeShapeType="1"/>
              </p:cNvSpPr>
              <p:nvPr/>
            </p:nvSpPr>
            <p:spPr bwMode="auto">
              <a:xfrm flipV="1">
                <a:off x="50180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52" name="Line 302"/>
              <p:cNvSpPr>
                <a:spLocks noChangeShapeType="1"/>
              </p:cNvSpPr>
              <p:nvPr/>
            </p:nvSpPr>
            <p:spPr bwMode="auto">
              <a:xfrm flipV="1">
                <a:off x="50530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53" name="Line 303"/>
              <p:cNvSpPr>
                <a:spLocks noChangeShapeType="1"/>
              </p:cNvSpPr>
              <p:nvPr/>
            </p:nvSpPr>
            <p:spPr bwMode="auto">
              <a:xfrm flipV="1">
                <a:off x="5064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54" name="Line 304"/>
              <p:cNvSpPr>
                <a:spLocks noChangeShapeType="1"/>
              </p:cNvSpPr>
              <p:nvPr/>
            </p:nvSpPr>
            <p:spPr bwMode="auto">
              <a:xfrm flipV="1">
                <a:off x="50752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55" name="Line 305"/>
              <p:cNvSpPr>
                <a:spLocks noChangeShapeType="1"/>
              </p:cNvSpPr>
              <p:nvPr/>
            </p:nvSpPr>
            <p:spPr bwMode="auto">
              <a:xfrm flipV="1">
                <a:off x="5086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56" name="Line 306"/>
              <p:cNvSpPr>
                <a:spLocks noChangeShapeType="1"/>
              </p:cNvSpPr>
              <p:nvPr/>
            </p:nvSpPr>
            <p:spPr bwMode="auto">
              <a:xfrm flipV="1">
                <a:off x="5099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57" name="Line 307"/>
              <p:cNvSpPr>
                <a:spLocks noChangeShapeType="1"/>
              </p:cNvSpPr>
              <p:nvPr/>
            </p:nvSpPr>
            <p:spPr bwMode="auto">
              <a:xfrm flipV="1">
                <a:off x="5110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58" name="Line 308"/>
              <p:cNvSpPr>
                <a:spLocks noChangeShapeType="1"/>
              </p:cNvSpPr>
              <p:nvPr/>
            </p:nvSpPr>
            <p:spPr bwMode="auto">
              <a:xfrm flipV="1">
                <a:off x="51212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59" name="Line 309"/>
              <p:cNvSpPr>
                <a:spLocks noChangeShapeType="1"/>
              </p:cNvSpPr>
              <p:nvPr/>
            </p:nvSpPr>
            <p:spPr bwMode="auto">
              <a:xfrm flipV="1">
                <a:off x="51323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60" name="Line 310"/>
              <p:cNvSpPr>
                <a:spLocks noChangeShapeType="1"/>
              </p:cNvSpPr>
              <p:nvPr/>
            </p:nvSpPr>
            <p:spPr bwMode="auto">
              <a:xfrm flipV="1">
                <a:off x="5143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61" name="Line 311"/>
              <p:cNvSpPr>
                <a:spLocks noChangeShapeType="1"/>
              </p:cNvSpPr>
              <p:nvPr/>
            </p:nvSpPr>
            <p:spPr bwMode="auto">
              <a:xfrm flipV="1">
                <a:off x="51562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62" name="Line 312"/>
              <p:cNvSpPr>
                <a:spLocks noChangeShapeType="1"/>
              </p:cNvSpPr>
              <p:nvPr/>
            </p:nvSpPr>
            <p:spPr bwMode="auto">
              <a:xfrm flipV="1">
                <a:off x="51673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63" name="Line 313"/>
              <p:cNvSpPr>
                <a:spLocks noChangeShapeType="1"/>
              </p:cNvSpPr>
              <p:nvPr/>
            </p:nvSpPr>
            <p:spPr bwMode="auto">
              <a:xfrm flipV="1">
                <a:off x="5178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64" name="Line 314"/>
              <p:cNvSpPr>
                <a:spLocks noChangeShapeType="1"/>
              </p:cNvSpPr>
              <p:nvPr/>
            </p:nvSpPr>
            <p:spPr bwMode="auto">
              <a:xfrm flipV="1">
                <a:off x="5189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65" name="Line 315"/>
              <p:cNvSpPr>
                <a:spLocks noChangeShapeType="1"/>
              </p:cNvSpPr>
              <p:nvPr/>
            </p:nvSpPr>
            <p:spPr bwMode="auto">
              <a:xfrm flipV="1">
                <a:off x="5246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66" name="Line 316"/>
              <p:cNvSpPr>
                <a:spLocks noChangeShapeType="1"/>
              </p:cNvSpPr>
              <p:nvPr/>
            </p:nvSpPr>
            <p:spPr bwMode="auto">
              <a:xfrm flipV="1">
                <a:off x="5257800" y="5873750"/>
                <a:ext cx="0" cy="1285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67" name="Line 317"/>
              <p:cNvSpPr>
                <a:spLocks noChangeShapeType="1"/>
              </p:cNvSpPr>
              <p:nvPr/>
            </p:nvSpPr>
            <p:spPr bwMode="auto">
              <a:xfrm flipV="1">
                <a:off x="5270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68" name="Line 318"/>
              <p:cNvSpPr>
                <a:spLocks noChangeShapeType="1"/>
              </p:cNvSpPr>
              <p:nvPr/>
            </p:nvSpPr>
            <p:spPr bwMode="auto">
              <a:xfrm flipV="1">
                <a:off x="5292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69" name="Line 319"/>
              <p:cNvSpPr>
                <a:spLocks noChangeShapeType="1"/>
              </p:cNvSpPr>
              <p:nvPr/>
            </p:nvSpPr>
            <p:spPr bwMode="auto">
              <a:xfrm flipV="1">
                <a:off x="53038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70" name="Line 320"/>
              <p:cNvSpPr>
                <a:spLocks noChangeShapeType="1"/>
              </p:cNvSpPr>
              <p:nvPr/>
            </p:nvSpPr>
            <p:spPr bwMode="auto">
              <a:xfrm flipV="1">
                <a:off x="5326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71" name="Line 321"/>
              <p:cNvSpPr>
                <a:spLocks noChangeShapeType="1"/>
              </p:cNvSpPr>
              <p:nvPr/>
            </p:nvSpPr>
            <p:spPr bwMode="auto">
              <a:xfrm flipV="1">
                <a:off x="5337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72" name="Line 322"/>
              <p:cNvSpPr>
                <a:spLocks noChangeShapeType="1"/>
              </p:cNvSpPr>
              <p:nvPr/>
            </p:nvSpPr>
            <p:spPr bwMode="auto">
              <a:xfrm flipV="1">
                <a:off x="53609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73" name="Line 323"/>
              <p:cNvSpPr>
                <a:spLocks noChangeShapeType="1"/>
              </p:cNvSpPr>
              <p:nvPr/>
            </p:nvSpPr>
            <p:spPr bwMode="auto">
              <a:xfrm flipV="1">
                <a:off x="53705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74" name="Line 324"/>
              <p:cNvSpPr>
                <a:spLocks noChangeShapeType="1"/>
              </p:cNvSpPr>
              <p:nvPr/>
            </p:nvSpPr>
            <p:spPr bwMode="auto">
              <a:xfrm flipV="1">
                <a:off x="5381625" y="3014663"/>
                <a:ext cx="0" cy="298767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75" name="Line 325"/>
              <p:cNvSpPr>
                <a:spLocks noChangeShapeType="1"/>
              </p:cNvSpPr>
              <p:nvPr/>
            </p:nvSpPr>
            <p:spPr bwMode="auto">
              <a:xfrm flipV="1">
                <a:off x="5394325" y="4911725"/>
                <a:ext cx="0" cy="109061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76" name="Line 326"/>
              <p:cNvSpPr>
                <a:spLocks noChangeShapeType="1"/>
              </p:cNvSpPr>
              <p:nvPr/>
            </p:nvSpPr>
            <p:spPr bwMode="auto">
              <a:xfrm flipV="1">
                <a:off x="5407025" y="5845175"/>
                <a:ext cx="0" cy="157163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77" name="Line 327"/>
              <p:cNvSpPr>
                <a:spLocks noChangeShapeType="1"/>
              </p:cNvSpPr>
              <p:nvPr/>
            </p:nvSpPr>
            <p:spPr bwMode="auto">
              <a:xfrm flipV="1">
                <a:off x="54181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78" name="Line 328"/>
              <p:cNvSpPr>
                <a:spLocks noChangeShapeType="1"/>
              </p:cNvSpPr>
              <p:nvPr/>
            </p:nvSpPr>
            <p:spPr bwMode="auto">
              <a:xfrm flipV="1">
                <a:off x="5462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79" name="Line 329"/>
              <p:cNvSpPr>
                <a:spLocks noChangeShapeType="1"/>
              </p:cNvSpPr>
              <p:nvPr/>
            </p:nvSpPr>
            <p:spPr bwMode="auto">
              <a:xfrm flipV="1">
                <a:off x="5475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80" name="Line 330"/>
              <p:cNvSpPr>
                <a:spLocks noChangeShapeType="1"/>
              </p:cNvSpPr>
              <p:nvPr/>
            </p:nvSpPr>
            <p:spPr bwMode="auto">
              <a:xfrm flipV="1">
                <a:off x="54848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81" name="Line 331"/>
              <p:cNvSpPr>
                <a:spLocks noChangeShapeType="1"/>
              </p:cNvSpPr>
              <p:nvPr/>
            </p:nvSpPr>
            <p:spPr bwMode="auto">
              <a:xfrm flipV="1">
                <a:off x="5497513" y="5922963"/>
                <a:ext cx="0" cy="7937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82" name="Line 332"/>
              <p:cNvSpPr>
                <a:spLocks noChangeShapeType="1"/>
              </p:cNvSpPr>
              <p:nvPr/>
            </p:nvSpPr>
            <p:spPr bwMode="auto">
              <a:xfrm flipV="1">
                <a:off x="550862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83" name="Line 333"/>
              <p:cNvSpPr>
                <a:spLocks noChangeShapeType="1"/>
              </p:cNvSpPr>
              <p:nvPr/>
            </p:nvSpPr>
            <p:spPr bwMode="auto">
              <a:xfrm flipV="1">
                <a:off x="5519738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84" name="Line 334"/>
              <p:cNvSpPr>
                <a:spLocks noChangeShapeType="1"/>
              </p:cNvSpPr>
              <p:nvPr/>
            </p:nvSpPr>
            <p:spPr bwMode="auto">
              <a:xfrm flipV="1">
                <a:off x="5553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85" name="Line 335"/>
              <p:cNvSpPr>
                <a:spLocks noChangeShapeType="1"/>
              </p:cNvSpPr>
              <p:nvPr/>
            </p:nvSpPr>
            <p:spPr bwMode="auto">
              <a:xfrm flipV="1">
                <a:off x="5599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86" name="Line 336"/>
              <p:cNvSpPr>
                <a:spLocks noChangeShapeType="1"/>
              </p:cNvSpPr>
              <p:nvPr/>
            </p:nvSpPr>
            <p:spPr bwMode="auto">
              <a:xfrm flipV="1">
                <a:off x="5611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87" name="Line 337"/>
              <p:cNvSpPr>
                <a:spLocks noChangeShapeType="1"/>
              </p:cNvSpPr>
              <p:nvPr/>
            </p:nvSpPr>
            <p:spPr bwMode="auto">
              <a:xfrm flipV="1">
                <a:off x="5634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88" name="Line 338"/>
              <p:cNvSpPr>
                <a:spLocks noChangeShapeType="1"/>
              </p:cNvSpPr>
              <p:nvPr/>
            </p:nvSpPr>
            <p:spPr bwMode="auto">
              <a:xfrm flipV="1">
                <a:off x="5667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89" name="Line 339"/>
              <p:cNvSpPr>
                <a:spLocks noChangeShapeType="1"/>
              </p:cNvSpPr>
              <p:nvPr/>
            </p:nvSpPr>
            <p:spPr bwMode="auto">
              <a:xfrm flipV="1">
                <a:off x="56784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90" name="Line 340"/>
              <p:cNvSpPr>
                <a:spLocks noChangeShapeType="1"/>
              </p:cNvSpPr>
              <p:nvPr/>
            </p:nvSpPr>
            <p:spPr bwMode="auto">
              <a:xfrm flipV="1">
                <a:off x="5726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91" name="Line 341"/>
              <p:cNvSpPr>
                <a:spLocks noChangeShapeType="1"/>
              </p:cNvSpPr>
              <p:nvPr/>
            </p:nvSpPr>
            <p:spPr bwMode="auto">
              <a:xfrm flipV="1">
                <a:off x="5737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92" name="Line 342"/>
              <p:cNvSpPr>
                <a:spLocks noChangeShapeType="1"/>
              </p:cNvSpPr>
              <p:nvPr/>
            </p:nvSpPr>
            <p:spPr bwMode="auto">
              <a:xfrm flipV="1">
                <a:off x="5748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93" name="Line 343"/>
              <p:cNvSpPr>
                <a:spLocks noChangeShapeType="1"/>
              </p:cNvSpPr>
              <p:nvPr/>
            </p:nvSpPr>
            <p:spPr bwMode="auto">
              <a:xfrm flipV="1">
                <a:off x="5761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94" name="Line 344"/>
              <p:cNvSpPr>
                <a:spLocks noChangeShapeType="1"/>
              </p:cNvSpPr>
              <p:nvPr/>
            </p:nvSpPr>
            <p:spPr bwMode="auto">
              <a:xfrm flipV="1">
                <a:off x="57705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95" name="Line 345"/>
              <p:cNvSpPr>
                <a:spLocks noChangeShapeType="1"/>
              </p:cNvSpPr>
              <p:nvPr/>
            </p:nvSpPr>
            <p:spPr bwMode="auto">
              <a:xfrm flipV="1">
                <a:off x="5815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96" name="Line 346"/>
              <p:cNvSpPr>
                <a:spLocks noChangeShapeType="1"/>
              </p:cNvSpPr>
              <p:nvPr/>
            </p:nvSpPr>
            <p:spPr bwMode="auto">
              <a:xfrm flipV="1">
                <a:off x="5837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97" name="Line 347"/>
              <p:cNvSpPr>
                <a:spLocks noChangeShapeType="1"/>
              </p:cNvSpPr>
              <p:nvPr/>
            </p:nvSpPr>
            <p:spPr bwMode="auto">
              <a:xfrm flipV="1">
                <a:off x="5861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98" name="Line 348"/>
              <p:cNvSpPr>
                <a:spLocks noChangeShapeType="1"/>
              </p:cNvSpPr>
              <p:nvPr/>
            </p:nvSpPr>
            <p:spPr bwMode="auto">
              <a:xfrm flipV="1">
                <a:off x="5895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799" name="Line 349"/>
              <p:cNvSpPr>
                <a:spLocks noChangeShapeType="1"/>
              </p:cNvSpPr>
              <p:nvPr/>
            </p:nvSpPr>
            <p:spPr bwMode="auto">
              <a:xfrm flipV="1">
                <a:off x="59404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00" name="Line 350"/>
              <p:cNvSpPr>
                <a:spLocks noChangeShapeType="1"/>
              </p:cNvSpPr>
              <p:nvPr/>
            </p:nvSpPr>
            <p:spPr bwMode="auto">
              <a:xfrm flipV="1">
                <a:off x="59531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01" name="Line 351"/>
              <p:cNvSpPr>
                <a:spLocks noChangeShapeType="1"/>
              </p:cNvSpPr>
              <p:nvPr/>
            </p:nvSpPr>
            <p:spPr bwMode="auto">
              <a:xfrm flipV="1">
                <a:off x="5975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02" name="Line 352"/>
              <p:cNvSpPr>
                <a:spLocks noChangeShapeType="1"/>
              </p:cNvSpPr>
              <p:nvPr/>
            </p:nvSpPr>
            <p:spPr bwMode="auto">
              <a:xfrm flipV="1">
                <a:off x="59864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03" name="Line 353"/>
              <p:cNvSpPr>
                <a:spLocks noChangeShapeType="1"/>
              </p:cNvSpPr>
              <p:nvPr/>
            </p:nvSpPr>
            <p:spPr bwMode="auto">
              <a:xfrm flipV="1">
                <a:off x="6008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04" name="Line 354"/>
              <p:cNvSpPr>
                <a:spLocks noChangeShapeType="1"/>
              </p:cNvSpPr>
              <p:nvPr/>
            </p:nvSpPr>
            <p:spPr bwMode="auto">
              <a:xfrm flipV="1">
                <a:off x="6032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05" name="Line 355"/>
              <p:cNvSpPr>
                <a:spLocks noChangeShapeType="1"/>
              </p:cNvSpPr>
              <p:nvPr/>
            </p:nvSpPr>
            <p:spPr bwMode="auto">
              <a:xfrm flipV="1">
                <a:off x="6043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06" name="Line 356"/>
              <p:cNvSpPr>
                <a:spLocks noChangeShapeType="1"/>
              </p:cNvSpPr>
              <p:nvPr/>
            </p:nvSpPr>
            <p:spPr bwMode="auto">
              <a:xfrm flipV="1">
                <a:off x="6054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07" name="Line 357"/>
              <p:cNvSpPr>
                <a:spLocks noChangeShapeType="1"/>
              </p:cNvSpPr>
              <p:nvPr/>
            </p:nvSpPr>
            <p:spPr bwMode="auto">
              <a:xfrm flipV="1">
                <a:off x="60785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08" name="Line 358"/>
              <p:cNvSpPr>
                <a:spLocks noChangeShapeType="1"/>
              </p:cNvSpPr>
              <p:nvPr/>
            </p:nvSpPr>
            <p:spPr bwMode="auto">
              <a:xfrm flipV="1">
                <a:off x="61007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09" name="Line 359"/>
              <p:cNvSpPr>
                <a:spLocks noChangeShapeType="1"/>
              </p:cNvSpPr>
              <p:nvPr/>
            </p:nvSpPr>
            <p:spPr bwMode="auto">
              <a:xfrm flipV="1">
                <a:off x="6111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10" name="Line 360"/>
              <p:cNvSpPr>
                <a:spLocks noChangeShapeType="1"/>
              </p:cNvSpPr>
              <p:nvPr/>
            </p:nvSpPr>
            <p:spPr bwMode="auto">
              <a:xfrm flipV="1">
                <a:off x="6122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11" name="Line 361"/>
              <p:cNvSpPr>
                <a:spLocks noChangeShapeType="1"/>
              </p:cNvSpPr>
              <p:nvPr/>
            </p:nvSpPr>
            <p:spPr bwMode="auto">
              <a:xfrm flipV="1">
                <a:off x="6156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12" name="Line 362"/>
              <p:cNvSpPr>
                <a:spLocks noChangeShapeType="1"/>
              </p:cNvSpPr>
              <p:nvPr/>
            </p:nvSpPr>
            <p:spPr bwMode="auto">
              <a:xfrm flipV="1">
                <a:off x="6167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13" name="Line 363"/>
              <p:cNvSpPr>
                <a:spLocks noChangeShapeType="1"/>
              </p:cNvSpPr>
              <p:nvPr/>
            </p:nvSpPr>
            <p:spPr bwMode="auto">
              <a:xfrm flipV="1">
                <a:off x="6178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14" name="Line 364"/>
              <p:cNvSpPr>
                <a:spLocks noChangeShapeType="1"/>
              </p:cNvSpPr>
              <p:nvPr/>
            </p:nvSpPr>
            <p:spPr bwMode="auto">
              <a:xfrm flipV="1">
                <a:off x="61928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15" name="Line 365"/>
              <p:cNvSpPr>
                <a:spLocks noChangeShapeType="1"/>
              </p:cNvSpPr>
              <p:nvPr/>
            </p:nvSpPr>
            <p:spPr bwMode="auto">
              <a:xfrm flipV="1">
                <a:off x="6203950" y="4027488"/>
                <a:ext cx="0" cy="197485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16" name="Line 366"/>
              <p:cNvSpPr>
                <a:spLocks noChangeShapeType="1"/>
              </p:cNvSpPr>
              <p:nvPr/>
            </p:nvSpPr>
            <p:spPr bwMode="auto">
              <a:xfrm flipV="1">
                <a:off x="6215063" y="5256213"/>
                <a:ext cx="0" cy="74612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17" name="Line 367"/>
              <p:cNvSpPr>
                <a:spLocks noChangeShapeType="1"/>
              </p:cNvSpPr>
              <p:nvPr/>
            </p:nvSpPr>
            <p:spPr bwMode="auto">
              <a:xfrm flipV="1">
                <a:off x="6237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18" name="Line 368"/>
              <p:cNvSpPr>
                <a:spLocks noChangeShapeType="1"/>
              </p:cNvSpPr>
              <p:nvPr/>
            </p:nvSpPr>
            <p:spPr bwMode="auto">
              <a:xfrm flipV="1">
                <a:off x="6281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19" name="Line 369"/>
              <p:cNvSpPr>
                <a:spLocks noChangeShapeType="1"/>
              </p:cNvSpPr>
              <p:nvPr/>
            </p:nvSpPr>
            <p:spPr bwMode="auto">
              <a:xfrm flipV="1">
                <a:off x="6305550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20" name="Line 370"/>
              <p:cNvSpPr>
                <a:spLocks noChangeShapeType="1"/>
              </p:cNvSpPr>
              <p:nvPr/>
            </p:nvSpPr>
            <p:spPr bwMode="auto">
              <a:xfrm flipV="1">
                <a:off x="63182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21" name="Line 371"/>
              <p:cNvSpPr>
                <a:spLocks noChangeShapeType="1"/>
              </p:cNvSpPr>
              <p:nvPr/>
            </p:nvSpPr>
            <p:spPr bwMode="auto">
              <a:xfrm flipV="1">
                <a:off x="6327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22" name="Line 372"/>
              <p:cNvSpPr>
                <a:spLocks noChangeShapeType="1"/>
              </p:cNvSpPr>
              <p:nvPr/>
            </p:nvSpPr>
            <p:spPr bwMode="auto">
              <a:xfrm flipV="1">
                <a:off x="6375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23" name="Line 373"/>
              <p:cNvSpPr>
                <a:spLocks noChangeShapeType="1"/>
              </p:cNvSpPr>
              <p:nvPr/>
            </p:nvSpPr>
            <p:spPr bwMode="auto">
              <a:xfrm flipV="1">
                <a:off x="6432550" y="5845175"/>
                <a:ext cx="0" cy="157163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24" name="Line 374"/>
              <p:cNvSpPr>
                <a:spLocks noChangeShapeType="1"/>
              </p:cNvSpPr>
              <p:nvPr/>
            </p:nvSpPr>
            <p:spPr bwMode="auto">
              <a:xfrm flipV="1">
                <a:off x="6442075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25" name="Line 375"/>
              <p:cNvSpPr>
                <a:spLocks noChangeShapeType="1"/>
              </p:cNvSpPr>
              <p:nvPr/>
            </p:nvSpPr>
            <p:spPr bwMode="auto">
              <a:xfrm flipV="1">
                <a:off x="6453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26" name="Line 376"/>
              <p:cNvSpPr>
                <a:spLocks noChangeShapeType="1"/>
              </p:cNvSpPr>
              <p:nvPr/>
            </p:nvSpPr>
            <p:spPr bwMode="auto">
              <a:xfrm flipV="1">
                <a:off x="6510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27" name="Line 377"/>
              <p:cNvSpPr>
                <a:spLocks noChangeShapeType="1"/>
              </p:cNvSpPr>
              <p:nvPr/>
            </p:nvSpPr>
            <p:spPr bwMode="auto">
              <a:xfrm flipV="1">
                <a:off x="6546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28" name="Line 378"/>
              <p:cNvSpPr>
                <a:spLocks noChangeShapeType="1"/>
              </p:cNvSpPr>
              <p:nvPr/>
            </p:nvSpPr>
            <p:spPr bwMode="auto">
              <a:xfrm flipV="1">
                <a:off x="6567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29" name="Line 379"/>
              <p:cNvSpPr>
                <a:spLocks noChangeShapeType="1"/>
              </p:cNvSpPr>
              <p:nvPr/>
            </p:nvSpPr>
            <p:spPr bwMode="auto">
              <a:xfrm flipV="1">
                <a:off x="6600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30" name="Line 380"/>
              <p:cNvSpPr>
                <a:spLocks noChangeShapeType="1"/>
              </p:cNvSpPr>
              <p:nvPr/>
            </p:nvSpPr>
            <p:spPr bwMode="auto">
              <a:xfrm flipV="1">
                <a:off x="6634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31" name="Line 381"/>
              <p:cNvSpPr>
                <a:spLocks noChangeShapeType="1"/>
              </p:cNvSpPr>
              <p:nvPr/>
            </p:nvSpPr>
            <p:spPr bwMode="auto">
              <a:xfrm flipV="1">
                <a:off x="6661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32" name="Line 382"/>
              <p:cNvSpPr>
                <a:spLocks noChangeShapeType="1"/>
              </p:cNvSpPr>
              <p:nvPr/>
            </p:nvSpPr>
            <p:spPr bwMode="auto">
              <a:xfrm flipV="1">
                <a:off x="6670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33" name="Line 383"/>
              <p:cNvSpPr>
                <a:spLocks noChangeShapeType="1"/>
              </p:cNvSpPr>
              <p:nvPr/>
            </p:nvSpPr>
            <p:spPr bwMode="auto">
              <a:xfrm flipV="1">
                <a:off x="6681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34" name="Line 384"/>
              <p:cNvSpPr>
                <a:spLocks noChangeShapeType="1"/>
              </p:cNvSpPr>
              <p:nvPr/>
            </p:nvSpPr>
            <p:spPr bwMode="auto">
              <a:xfrm flipV="1">
                <a:off x="6704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35" name="Line 385"/>
              <p:cNvSpPr>
                <a:spLocks noChangeShapeType="1"/>
              </p:cNvSpPr>
              <p:nvPr/>
            </p:nvSpPr>
            <p:spPr bwMode="auto">
              <a:xfrm flipV="1">
                <a:off x="6726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36" name="Line 386"/>
              <p:cNvSpPr>
                <a:spLocks noChangeShapeType="1"/>
              </p:cNvSpPr>
              <p:nvPr/>
            </p:nvSpPr>
            <p:spPr bwMode="auto">
              <a:xfrm flipV="1">
                <a:off x="6794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37" name="Line 387"/>
              <p:cNvSpPr>
                <a:spLocks noChangeShapeType="1"/>
              </p:cNvSpPr>
              <p:nvPr/>
            </p:nvSpPr>
            <p:spPr bwMode="auto">
              <a:xfrm flipV="1">
                <a:off x="6805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38" name="Line 388"/>
              <p:cNvSpPr>
                <a:spLocks noChangeShapeType="1"/>
              </p:cNvSpPr>
              <p:nvPr/>
            </p:nvSpPr>
            <p:spPr bwMode="auto">
              <a:xfrm flipV="1">
                <a:off x="6818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39" name="Line 389"/>
              <p:cNvSpPr>
                <a:spLocks noChangeShapeType="1"/>
              </p:cNvSpPr>
              <p:nvPr/>
            </p:nvSpPr>
            <p:spPr bwMode="auto">
              <a:xfrm flipV="1">
                <a:off x="6829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40" name="Line 390"/>
              <p:cNvSpPr>
                <a:spLocks noChangeShapeType="1"/>
              </p:cNvSpPr>
              <p:nvPr/>
            </p:nvSpPr>
            <p:spPr bwMode="auto">
              <a:xfrm flipV="1">
                <a:off x="6919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41" name="Line 391"/>
              <p:cNvSpPr>
                <a:spLocks noChangeShapeType="1"/>
              </p:cNvSpPr>
              <p:nvPr/>
            </p:nvSpPr>
            <p:spPr bwMode="auto">
              <a:xfrm flipV="1">
                <a:off x="6932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42" name="Line 392"/>
              <p:cNvSpPr>
                <a:spLocks noChangeShapeType="1"/>
              </p:cNvSpPr>
              <p:nvPr/>
            </p:nvSpPr>
            <p:spPr bwMode="auto">
              <a:xfrm flipV="1">
                <a:off x="69897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43" name="Line 393"/>
              <p:cNvSpPr>
                <a:spLocks noChangeShapeType="1"/>
              </p:cNvSpPr>
              <p:nvPr/>
            </p:nvSpPr>
            <p:spPr bwMode="auto">
              <a:xfrm flipV="1">
                <a:off x="70008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44" name="Line 394"/>
              <p:cNvSpPr>
                <a:spLocks noChangeShapeType="1"/>
              </p:cNvSpPr>
              <p:nvPr/>
            </p:nvSpPr>
            <p:spPr bwMode="auto">
              <a:xfrm flipV="1">
                <a:off x="7011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45" name="Line 395"/>
              <p:cNvSpPr>
                <a:spLocks noChangeShapeType="1"/>
              </p:cNvSpPr>
              <p:nvPr/>
            </p:nvSpPr>
            <p:spPr bwMode="auto">
              <a:xfrm flipV="1">
                <a:off x="7034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46" name="Line 396"/>
              <p:cNvSpPr>
                <a:spLocks noChangeShapeType="1"/>
              </p:cNvSpPr>
              <p:nvPr/>
            </p:nvSpPr>
            <p:spPr bwMode="auto">
              <a:xfrm flipV="1">
                <a:off x="70469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47" name="Line 397"/>
              <p:cNvSpPr>
                <a:spLocks noChangeShapeType="1"/>
              </p:cNvSpPr>
              <p:nvPr/>
            </p:nvSpPr>
            <p:spPr bwMode="auto">
              <a:xfrm flipV="1">
                <a:off x="7056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48" name="Line 398"/>
              <p:cNvSpPr>
                <a:spLocks noChangeShapeType="1"/>
              </p:cNvSpPr>
              <p:nvPr/>
            </p:nvSpPr>
            <p:spPr bwMode="auto">
              <a:xfrm flipV="1">
                <a:off x="70675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49" name="Line 399"/>
              <p:cNvSpPr>
                <a:spLocks noChangeShapeType="1"/>
              </p:cNvSpPr>
              <p:nvPr/>
            </p:nvSpPr>
            <p:spPr bwMode="auto">
              <a:xfrm flipV="1">
                <a:off x="7104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50" name="Line 400"/>
              <p:cNvSpPr>
                <a:spLocks noChangeShapeType="1"/>
              </p:cNvSpPr>
              <p:nvPr/>
            </p:nvSpPr>
            <p:spPr bwMode="auto">
              <a:xfrm flipV="1">
                <a:off x="7126288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51" name="Line 401"/>
              <p:cNvSpPr>
                <a:spLocks noChangeShapeType="1"/>
              </p:cNvSpPr>
              <p:nvPr/>
            </p:nvSpPr>
            <p:spPr bwMode="auto">
              <a:xfrm flipV="1">
                <a:off x="71374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52" name="Line 402"/>
              <p:cNvSpPr>
                <a:spLocks noChangeShapeType="1"/>
              </p:cNvSpPr>
              <p:nvPr/>
            </p:nvSpPr>
            <p:spPr bwMode="auto">
              <a:xfrm flipV="1">
                <a:off x="7148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53" name="Line 403"/>
              <p:cNvSpPr>
                <a:spLocks noChangeShapeType="1"/>
              </p:cNvSpPr>
              <p:nvPr/>
            </p:nvSpPr>
            <p:spPr bwMode="auto">
              <a:xfrm flipV="1">
                <a:off x="7218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54" name="Line 404"/>
              <p:cNvSpPr>
                <a:spLocks noChangeShapeType="1"/>
              </p:cNvSpPr>
              <p:nvPr/>
            </p:nvSpPr>
            <p:spPr bwMode="auto">
              <a:xfrm flipV="1">
                <a:off x="72278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55" name="Line 405"/>
              <p:cNvSpPr>
                <a:spLocks noChangeShapeType="1"/>
              </p:cNvSpPr>
              <p:nvPr/>
            </p:nvSpPr>
            <p:spPr bwMode="auto">
              <a:xfrm flipV="1">
                <a:off x="7239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56" name="Line 406"/>
              <p:cNvSpPr>
                <a:spLocks noChangeShapeType="1"/>
              </p:cNvSpPr>
              <p:nvPr/>
            </p:nvSpPr>
            <p:spPr bwMode="auto">
              <a:xfrm flipV="1">
                <a:off x="7250113" y="5775325"/>
                <a:ext cx="0" cy="22701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57" name="Line 407"/>
              <p:cNvSpPr>
                <a:spLocks noChangeShapeType="1"/>
              </p:cNvSpPr>
              <p:nvPr/>
            </p:nvSpPr>
            <p:spPr bwMode="auto">
              <a:xfrm flipV="1">
                <a:off x="7261225" y="5873750"/>
                <a:ext cx="0" cy="1285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58" name="Line 408"/>
              <p:cNvSpPr>
                <a:spLocks noChangeShapeType="1"/>
              </p:cNvSpPr>
              <p:nvPr/>
            </p:nvSpPr>
            <p:spPr bwMode="auto">
              <a:xfrm flipV="1">
                <a:off x="7272338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59" name="Line 409"/>
              <p:cNvSpPr>
                <a:spLocks noChangeShapeType="1"/>
              </p:cNvSpPr>
              <p:nvPr/>
            </p:nvSpPr>
            <p:spPr bwMode="auto">
              <a:xfrm flipV="1">
                <a:off x="72850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60" name="Line 410"/>
              <p:cNvSpPr>
                <a:spLocks noChangeShapeType="1"/>
              </p:cNvSpPr>
              <p:nvPr/>
            </p:nvSpPr>
            <p:spPr bwMode="auto">
              <a:xfrm flipV="1">
                <a:off x="7364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61" name="Line 411"/>
              <p:cNvSpPr>
                <a:spLocks noChangeShapeType="1"/>
              </p:cNvSpPr>
              <p:nvPr/>
            </p:nvSpPr>
            <p:spPr bwMode="auto">
              <a:xfrm flipV="1">
                <a:off x="7375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62" name="Line 412"/>
              <p:cNvSpPr>
                <a:spLocks noChangeShapeType="1"/>
              </p:cNvSpPr>
              <p:nvPr/>
            </p:nvSpPr>
            <p:spPr bwMode="auto">
              <a:xfrm flipV="1">
                <a:off x="7386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63" name="Line 413"/>
              <p:cNvSpPr>
                <a:spLocks noChangeShapeType="1"/>
              </p:cNvSpPr>
              <p:nvPr/>
            </p:nvSpPr>
            <p:spPr bwMode="auto">
              <a:xfrm flipV="1">
                <a:off x="7432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64" name="Line 414"/>
              <p:cNvSpPr>
                <a:spLocks noChangeShapeType="1"/>
              </p:cNvSpPr>
              <p:nvPr/>
            </p:nvSpPr>
            <p:spPr bwMode="auto">
              <a:xfrm flipV="1">
                <a:off x="7683500" y="5951538"/>
                <a:ext cx="0" cy="508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65" name="Line 415"/>
              <p:cNvSpPr>
                <a:spLocks noChangeShapeType="1"/>
              </p:cNvSpPr>
              <p:nvPr/>
            </p:nvSpPr>
            <p:spPr bwMode="auto">
              <a:xfrm flipV="1">
                <a:off x="7694613" y="5981700"/>
                <a:ext cx="0" cy="206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66" name="Line 416"/>
              <p:cNvSpPr>
                <a:spLocks noChangeShapeType="1"/>
              </p:cNvSpPr>
              <p:nvPr/>
            </p:nvSpPr>
            <p:spPr bwMode="auto">
              <a:xfrm flipV="1">
                <a:off x="7762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67" name="Line 417"/>
              <p:cNvSpPr>
                <a:spLocks noChangeShapeType="1"/>
              </p:cNvSpPr>
              <p:nvPr/>
            </p:nvSpPr>
            <p:spPr bwMode="auto">
              <a:xfrm flipV="1">
                <a:off x="7786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68" name="Line 418"/>
              <p:cNvSpPr>
                <a:spLocks noChangeShapeType="1"/>
              </p:cNvSpPr>
              <p:nvPr/>
            </p:nvSpPr>
            <p:spPr bwMode="auto">
              <a:xfrm flipV="1">
                <a:off x="8058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69" name="Line 419"/>
              <p:cNvSpPr>
                <a:spLocks noChangeShapeType="1"/>
              </p:cNvSpPr>
              <p:nvPr/>
            </p:nvSpPr>
            <p:spPr bwMode="auto">
              <a:xfrm flipV="1">
                <a:off x="8172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70" name="Line 420"/>
              <p:cNvSpPr>
                <a:spLocks noChangeShapeType="1"/>
              </p:cNvSpPr>
              <p:nvPr/>
            </p:nvSpPr>
            <p:spPr bwMode="auto">
              <a:xfrm flipV="1">
                <a:off x="8275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71" name="Line 421"/>
              <p:cNvSpPr>
                <a:spLocks noChangeShapeType="1"/>
              </p:cNvSpPr>
              <p:nvPr/>
            </p:nvSpPr>
            <p:spPr bwMode="auto">
              <a:xfrm flipV="1">
                <a:off x="85137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72" name="Line 422"/>
              <p:cNvSpPr>
                <a:spLocks noChangeShapeType="1"/>
              </p:cNvSpPr>
              <p:nvPr/>
            </p:nvSpPr>
            <p:spPr bwMode="auto">
              <a:xfrm>
                <a:off x="5292725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73" name="Line 423"/>
              <p:cNvSpPr>
                <a:spLocks noChangeShapeType="1"/>
              </p:cNvSpPr>
              <p:nvPr/>
            </p:nvSpPr>
            <p:spPr bwMode="auto">
              <a:xfrm>
                <a:off x="3492500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74" name="Line 424"/>
              <p:cNvSpPr>
                <a:spLocks noChangeShapeType="1"/>
              </p:cNvSpPr>
              <p:nvPr/>
            </p:nvSpPr>
            <p:spPr bwMode="auto">
              <a:xfrm>
                <a:off x="1684338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75" name="Line 425"/>
              <p:cNvSpPr>
                <a:spLocks noChangeShapeType="1"/>
              </p:cNvSpPr>
              <p:nvPr/>
            </p:nvSpPr>
            <p:spPr bwMode="auto">
              <a:xfrm>
                <a:off x="1033463" y="6010275"/>
                <a:ext cx="0" cy="2381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76" name="Line 426"/>
              <p:cNvSpPr>
                <a:spLocks noChangeShapeType="1"/>
              </p:cNvSpPr>
              <p:nvPr/>
            </p:nvSpPr>
            <p:spPr bwMode="auto">
              <a:xfrm>
                <a:off x="7100888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77" name="Line 427"/>
              <p:cNvSpPr>
                <a:spLocks noChangeShapeType="1"/>
              </p:cNvSpPr>
              <p:nvPr/>
            </p:nvSpPr>
            <p:spPr bwMode="auto">
              <a:xfrm>
                <a:off x="828675" y="3028950"/>
                <a:ext cx="204787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78" name="Line 428"/>
              <p:cNvSpPr>
                <a:spLocks noChangeShapeType="1"/>
              </p:cNvSpPr>
              <p:nvPr/>
            </p:nvSpPr>
            <p:spPr bwMode="auto">
              <a:xfrm>
                <a:off x="812800" y="6019800"/>
                <a:ext cx="206375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79" name="Line 429"/>
              <p:cNvSpPr>
                <a:spLocks noChangeShapeType="1"/>
              </p:cNvSpPr>
              <p:nvPr/>
            </p:nvSpPr>
            <p:spPr bwMode="auto">
              <a:xfrm>
                <a:off x="1035050" y="5972175"/>
                <a:ext cx="0" cy="1349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80" name="Line 430"/>
              <p:cNvSpPr>
                <a:spLocks noChangeShapeType="1"/>
              </p:cNvSpPr>
              <p:nvPr/>
            </p:nvSpPr>
            <p:spPr bwMode="auto">
              <a:xfrm>
                <a:off x="1022350" y="6019800"/>
                <a:ext cx="8013700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81" name="Line 431"/>
              <p:cNvSpPr>
                <a:spLocks noChangeShapeType="1"/>
              </p:cNvSpPr>
              <p:nvPr/>
            </p:nvSpPr>
            <p:spPr bwMode="auto">
              <a:xfrm flipV="1">
                <a:off x="1035050" y="3033713"/>
                <a:ext cx="0" cy="30067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9882" name="Rectangle 432"/>
              <p:cNvSpPr>
                <a:spLocks noChangeArrowheads="1"/>
              </p:cNvSpPr>
              <p:nvPr/>
            </p:nvSpPr>
            <p:spPr bwMode="auto">
              <a:xfrm rot="-5400000">
                <a:off x="-493403" y="4451615"/>
                <a:ext cx="2247282" cy="339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600" b="0">
                    <a:solidFill>
                      <a:srgbClr val="FFFFFF"/>
                    </a:solidFill>
                    <a:latin typeface="Arial" charset="0"/>
                  </a:rPr>
                  <a:t>% Relative Abundance</a:t>
                </a:r>
              </a:p>
            </p:txBody>
          </p:sp>
          <p:sp>
            <p:nvSpPr>
              <p:cNvPr id="19883" name="Rectangle 433"/>
              <p:cNvSpPr>
                <a:spLocks noChangeArrowheads="1"/>
              </p:cNvSpPr>
              <p:nvPr/>
            </p:nvSpPr>
            <p:spPr bwMode="auto">
              <a:xfrm>
                <a:off x="300038" y="2916238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100</a:t>
                </a:r>
              </a:p>
            </p:txBody>
          </p:sp>
          <p:sp>
            <p:nvSpPr>
              <p:cNvPr id="19884" name="Rectangle 434"/>
              <p:cNvSpPr>
                <a:spLocks noChangeArrowheads="1"/>
              </p:cNvSpPr>
              <p:nvPr/>
            </p:nvSpPr>
            <p:spPr bwMode="auto">
              <a:xfrm>
                <a:off x="490538" y="5888038"/>
                <a:ext cx="31273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19885" name="Rectangle 435"/>
              <p:cNvSpPr>
                <a:spLocks noChangeArrowheads="1"/>
              </p:cNvSpPr>
              <p:nvPr/>
            </p:nvSpPr>
            <p:spPr bwMode="auto">
              <a:xfrm>
                <a:off x="1335088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250</a:t>
                </a:r>
              </a:p>
            </p:txBody>
          </p:sp>
          <p:sp>
            <p:nvSpPr>
              <p:cNvPr id="19886" name="Rectangle 436"/>
              <p:cNvSpPr>
                <a:spLocks noChangeArrowheads="1"/>
              </p:cNvSpPr>
              <p:nvPr/>
            </p:nvSpPr>
            <p:spPr bwMode="auto">
              <a:xfrm>
                <a:off x="3143250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500</a:t>
                </a:r>
              </a:p>
            </p:txBody>
          </p:sp>
          <p:sp>
            <p:nvSpPr>
              <p:cNvPr id="19887" name="Rectangle 437"/>
              <p:cNvSpPr>
                <a:spLocks noChangeArrowheads="1"/>
              </p:cNvSpPr>
              <p:nvPr/>
            </p:nvSpPr>
            <p:spPr bwMode="auto">
              <a:xfrm>
                <a:off x="4941888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750</a:t>
                </a:r>
              </a:p>
            </p:txBody>
          </p:sp>
          <p:sp>
            <p:nvSpPr>
              <p:cNvPr id="19888" name="Rectangle 438"/>
              <p:cNvSpPr>
                <a:spLocks noChangeArrowheads="1"/>
              </p:cNvSpPr>
              <p:nvPr/>
            </p:nvSpPr>
            <p:spPr bwMode="auto">
              <a:xfrm>
                <a:off x="6662738" y="6108700"/>
                <a:ext cx="692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1000</a:t>
                </a:r>
              </a:p>
            </p:txBody>
          </p:sp>
          <p:sp>
            <p:nvSpPr>
              <p:cNvPr id="19889" name="Rectangle 450"/>
              <p:cNvSpPr>
                <a:spLocks noChangeArrowheads="1"/>
              </p:cNvSpPr>
              <p:nvPr/>
            </p:nvSpPr>
            <p:spPr bwMode="auto">
              <a:xfrm>
                <a:off x="3568700" y="4081463"/>
                <a:ext cx="112553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[M+2H]</a:t>
                </a:r>
                <a:r>
                  <a:rPr lang="en-US" sz="1800" b="0" baseline="30000">
                    <a:solidFill>
                      <a:srgbClr val="FFFFFF"/>
                    </a:solidFill>
                    <a:latin typeface="Arial" charset="0"/>
                  </a:rPr>
                  <a:t>2+</a:t>
                </a:r>
              </a:p>
            </p:txBody>
          </p:sp>
        </p:grpSp>
        <p:sp>
          <p:nvSpPr>
            <p:cNvPr id="19474" name="Rectangle 443"/>
            <p:cNvSpPr>
              <a:spLocks noChangeArrowheads="1"/>
            </p:cNvSpPr>
            <p:nvPr/>
          </p:nvSpPr>
          <p:spPr bwMode="auto">
            <a:xfrm>
              <a:off x="5105400" y="26543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762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9475" name="Rectangle 439"/>
            <p:cNvSpPr>
              <a:spLocks noChangeArrowheads="1"/>
            </p:cNvSpPr>
            <p:nvPr/>
          </p:nvSpPr>
          <p:spPr bwMode="auto">
            <a:xfrm>
              <a:off x="1368425" y="5202238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260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9476" name="Rectangle 440"/>
            <p:cNvSpPr>
              <a:spLocks noChangeArrowheads="1"/>
            </p:cNvSpPr>
            <p:nvPr/>
          </p:nvSpPr>
          <p:spPr bwMode="auto">
            <a:xfrm>
              <a:off x="2235200" y="52324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389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9477" name="Rectangle 441"/>
            <p:cNvSpPr>
              <a:spLocks noChangeArrowheads="1"/>
            </p:cNvSpPr>
            <p:nvPr/>
          </p:nvSpPr>
          <p:spPr bwMode="auto">
            <a:xfrm>
              <a:off x="3086100" y="53340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504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9478" name="Rectangle 442"/>
            <p:cNvSpPr>
              <a:spLocks noChangeArrowheads="1"/>
            </p:cNvSpPr>
            <p:nvPr/>
          </p:nvSpPr>
          <p:spPr bwMode="auto">
            <a:xfrm>
              <a:off x="4165600" y="4714875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633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9479" name="Rectangle 444"/>
            <p:cNvSpPr>
              <a:spLocks noChangeArrowheads="1"/>
            </p:cNvSpPr>
            <p:nvPr/>
          </p:nvSpPr>
          <p:spPr bwMode="auto">
            <a:xfrm>
              <a:off x="5930900" y="3616325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875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9480" name="Rectangle 445"/>
            <p:cNvSpPr>
              <a:spLocks noChangeArrowheads="1"/>
            </p:cNvSpPr>
            <p:nvPr/>
          </p:nvSpPr>
          <p:spPr bwMode="auto">
            <a:xfrm>
              <a:off x="1676400" y="4875213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292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9481" name="Rectangle 446"/>
            <p:cNvSpPr>
              <a:spLocks noChangeArrowheads="1"/>
            </p:cNvSpPr>
            <p:nvPr/>
          </p:nvSpPr>
          <p:spPr bwMode="auto">
            <a:xfrm>
              <a:off x="2517775" y="5029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405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9482" name="Rectangle 447"/>
            <p:cNvSpPr>
              <a:spLocks noChangeArrowheads="1"/>
            </p:cNvSpPr>
            <p:nvPr/>
          </p:nvSpPr>
          <p:spPr bwMode="auto">
            <a:xfrm>
              <a:off x="3467100" y="5156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534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9483" name="Rectangle 448"/>
            <p:cNvSpPr>
              <a:spLocks noChangeArrowheads="1"/>
            </p:cNvSpPr>
            <p:nvPr/>
          </p:nvSpPr>
          <p:spPr bwMode="auto">
            <a:xfrm>
              <a:off x="6210300" y="54610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907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9484" name="Rectangle 449"/>
            <p:cNvSpPr>
              <a:spLocks noChangeArrowheads="1"/>
            </p:cNvSpPr>
            <p:nvPr/>
          </p:nvSpPr>
          <p:spPr bwMode="auto">
            <a:xfrm>
              <a:off x="6654800" y="54610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1020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9485" name="Rectangle 451"/>
            <p:cNvSpPr>
              <a:spLocks noChangeArrowheads="1"/>
            </p:cNvSpPr>
            <p:nvPr/>
          </p:nvSpPr>
          <p:spPr bwMode="auto">
            <a:xfrm>
              <a:off x="4419600" y="5481638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663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9486" name="Rectangle 452"/>
            <p:cNvSpPr>
              <a:spLocks noChangeArrowheads="1"/>
            </p:cNvSpPr>
            <p:nvPr/>
          </p:nvSpPr>
          <p:spPr bwMode="auto">
            <a:xfrm>
              <a:off x="5357813" y="5537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778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9487" name="Rectangle 453"/>
            <p:cNvSpPr>
              <a:spLocks noChangeArrowheads="1"/>
            </p:cNvSpPr>
            <p:nvPr/>
          </p:nvSpPr>
          <p:spPr bwMode="auto">
            <a:xfrm>
              <a:off x="7567613" y="55372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1080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9488" name="Rectangle 454"/>
            <p:cNvSpPr>
              <a:spLocks noChangeArrowheads="1"/>
            </p:cNvSpPr>
            <p:nvPr/>
          </p:nvSpPr>
          <p:spPr bwMode="auto">
            <a:xfrm>
              <a:off x="6934200" y="51816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1022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5" name="Group 468"/>
          <p:cNvGrpSpPr>
            <a:grpSpLocks/>
          </p:cNvGrpSpPr>
          <p:nvPr/>
        </p:nvGrpSpPr>
        <p:grpSpPr bwMode="auto">
          <a:xfrm>
            <a:off x="3657600" y="1371600"/>
            <a:ext cx="1041400" cy="1295400"/>
            <a:chOff x="2312" y="864"/>
            <a:chExt cx="656" cy="816"/>
          </a:xfrm>
        </p:grpSpPr>
        <p:sp>
          <p:nvSpPr>
            <p:cNvPr id="19470" name="Line 465"/>
            <p:cNvSpPr>
              <a:spLocks noChangeShapeType="1"/>
            </p:cNvSpPr>
            <p:nvPr/>
          </p:nvSpPr>
          <p:spPr bwMode="auto">
            <a:xfrm>
              <a:off x="2640" y="864"/>
              <a:ext cx="0" cy="81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9471" name="Line 466"/>
            <p:cNvSpPr>
              <a:spLocks noChangeShapeType="1"/>
            </p:cNvSpPr>
            <p:nvPr/>
          </p:nvSpPr>
          <p:spPr bwMode="auto">
            <a:xfrm>
              <a:off x="2312" y="872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9472" name="Line 467"/>
            <p:cNvSpPr>
              <a:spLocks noChangeShapeType="1"/>
            </p:cNvSpPr>
            <p:nvPr/>
          </p:nvSpPr>
          <p:spPr bwMode="auto">
            <a:xfrm>
              <a:off x="2632" y="1674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19462" name="Oval 1296"/>
          <p:cNvSpPr>
            <a:spLocks noChangeArrowheads="1"/>
          </p:cNvSpPr>
          <p:nvPr/>
        </p:nvSpPr>
        <p:spPr bwMode="auto">
          <a:xfrm>
            <a:off x="4178300" y="4648200"/>
            <a:ext cx="533400" cy="533400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463" name="Oval 1297"/>
          <p:cNvSpPr>
            <a:spLocks noChangeArrowheads="1"/>
          </p:cNvSpPr>
          <p:nvPr/>
        </p:nvSpPr>
        <p:spPr bwMode="auto">
          <a:xfrm>
            <a:off x="3479800" y="5080000"/>
            <a:ext cx="533400" cy="533400"/>
          </a:xfrm>
          <a:prstGeom prst="ellipse">
            <a:avLst/>
          </a:prstGeom>
          <a:noFill/>
          <a:ln w="25400" algn="ctr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464" name="Oval 1296"/>
          <p:cNvSpPr>
            <a:spLocks noChangeArrowheads="1"/>
          </p:cNvSpPr>
          <p:nvPr/>
        </p:nvSpPr>
        <p:spPr bwMode="auto">
          <a:xfrm>
            <a:off x="5105400" y="2590800"/>
            <a:ext cx="533400" cy="533400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465" name="Oval 1297"/>
          <p:cNvSpPr>
            <a:spLocks noChangeArrowheads="1"/>
          </p:cNvSpPr>
          <p:nvPr/>
        </p:nvSpPr>
        <p:spPr bwMode="auto">
          <a:xfrm>
            <a:off x="2552700" y="4953000"/>
            <a:ext cx="533400" cy="533400"/>
          </a:xfrm>
          <a:prstGeom prst="ellipse">
            <a:avLst/>
          </a:prstGeom>
          <a:noFill/>
          <a:ln w="25400" algn="ctr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cxnSp>
        <p:nvCxnSpPr>
          <p:cNvPr id="19466" name="Straight Arrow Connector 461"/>
          <p:cNvCxnSpPr>
            <a:cxnSpLocks noChangeShapeType="1"/>
          </p:cNvCxnSpPr>
          <p:nvPr/>
        </p:nvCxnSpPr>
        <p:spPr bwMode="auto">
          <a:xfrm>
            <a:off x="2971800" y="4922838"/>
            <a:ext cx="685800" cy="1587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9467" name="TextBox 462"/>
          <p:cNvSpPr txBox="1">
            <a:spLocks noChangeArrowheads="1"/>
          </p:cNvSpPr>
          <p:nvPr/>
        </p:nvSpPr>
        <p:spPr bwMode="auto">
          <a:xfrm>
            <a:off x="2959100" y="4465638"/>
            <a:ext cx="838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b="0">
                <a:solidFill>
                  <a:srgbClr val="FFFFFF"/>
                </a:solidFill>
                <a:latin typeface="Arial" charset="0"/>
              </a:rPr>
              <a:t>129</a:t>
            </a:r>
          </a:p>
        </p:txBody>
      </p:sp>
      <p:cxnSp>
        <p:nvCxnSpPr>
          <p:cNvPr id="19468" name="Straight Arrow Connector 463"/>
          <p:cNvCxnSpPr>
            <a:cxnSpLocks noChangeShapeType="1"/>
          </p:cNvCxnSpPr>
          <p:nvPr/>
        </p:nvCxnSpPr>
        <p:spPr bwMode="auto">
          <a:xfrm>
            <a:off x="4356100" y="3810000"/>
            <a:ext cx="685800" cy="1588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9469" name="TextBox 464"/>
          <p:cNvSpPr txBox="1">
            <a:spLocks noChangeArrowheads="1"/>
          </p:cNvSpPr>
          <p:nvPr/>
        </p:nvSpPr>
        <p:spPr bwMode="auto">
          <a:xfrm>
            <a:off x="4343400" y="33528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b="0">
                <a:solidFill>
                  <a:srgbClr val="FFFFFF"/>
                </a:solidFill>
                <a:latin typeface="Arial" charset="0"/>
              </a:rPr>
              <a:t>129</a:t>
            </a:r>
          </a:p>
        </p:txBody>
      </p:sp>
      <p:grpSp>
        <p:nvGrpSpPr>
          <p:cNvPr id="6" name="Group 468"/>
          <p:cNvGrpSpPr>
            <a:grpSpLocks/>
          </p:cNvGrpSpPr>
          <p:nvPr/>
        </p:nvGrpSpPr>
        <p:grpSpPr bwMode="auto">
          <a:xfrm>
            <a:off x="3009900" y="1371600"/>
            <a:ext cx="1041400" cy="1295400"/>
            <a:chOff x="2312" y="864"/>
            <a:chExt cx="656" cy="816"/>
          </a:xfrm>
        </p:grpSpPr>
        <p:sp>
          <p:nvSpPr>
            <p:cNvPr id="467" name="Line 465"/>
            <p:cNvSpPr>
              <a:spLocks noChangeShapeType="1"/>
            </p:cNvSpPr>
            <p:nvPr/>
          </p:nvSpPr>
          <p:spPr bwMode="auto">
            <a:xfrm>
              <a:off x="2640" y="864"/>
              <a:ext cx="0" cy="81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468" name="Line 466"/>
            <p:cNvSpPr>
              <a:spLocks noChangeShapeType="1"/>
            </p:cNvSpPr>
            <p:nvPr/>
          </p:nvSpPr>
          <p:spPr bwMode="auto">
            <a:xfrm>
              <a:off x="2312" y="872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469" name="Line 467"/>
            <p:cNvSpPr>
              <a:spLocks noChangeShapeType="1"/>
            </p:cNvSpPr>
            <p:nvPr/>
          </p:nvSpPr>
          <p:spPr bwMode="auto">
            <a:xfrm>
              <a:off x="2632" y="1674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470" name="Oval 1296"/>
          <p:cNvSpPr>
            <a:spLocks noChangeArrowheads="1"/>
          </p:cNvSpPr>
          <p:nvPr/>
        </p:nvSpPr>
        <p:spPr bwMode="auto">
          <a:xfrm>
            <a:off x="3657600" y="1729450"/>
            <a:ext cx="376174" cy="422474"/>
          </a:xfrm>
          <a:prstGeom prst="ellips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3200" b="0">
                <a:solidFill>
                  <a:srgbClr val="FFFF00"/>
                </a:solidFill>
                <a:latin typeface="Arial" charset="0"/>
              </a:rPr>
              <a:t>Peptide Sequencing using Mass Spectrometry 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0238" y="1447800"/>
            <a:ext cx="7827962" cy="992188"/>
            <a:chOff x="630238" y="1447800"/>
            <a:chExt cx="7828081" cy="991632"/>
          </a:xfrm>
        </p:grpSpPr>
        <p:sp>
          <p:nvSpPr>
            <p:cNvPr id="20908" name="Text Box 7"/>
            <p:cNvSpPr txBox="1">
              <a:spLocks noChangeArrowheads="1"/>
            </p:cNvSpPr>
            <p:nvPr/>
          </p:nvSpPr>
          <p:spPr bwMode="auto">
            <a:xfrm>
              <a:off x="694690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147</a:t>
              </a:r>
            </a:p>
          </p:txBody>
        </p:sp>
        <p:sp>
          <p:nvSpPr>
            <p:cNvPr id="20909" name="Text Box 8"/>
            <p:cNvSpPr txBox="1">
              <a:spLocks noChangeArrowheads="1"/>
            </p:cNvSpPr>
            <p:nvPr/>
          </p:nvSpPr>
          <p:spPr bwMode="auto">
            <a:xfrm>
              <a:off x="7061200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K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910" name="Text Box 9"/>
            <p:cNvSpPr txBox="1">
              <a:spLocks noChangeArrowheads="1"/>
            </p:cNvSpPr>
            <p:nvPr/>
          </p:nvSpPr>
          <p:spPr bwMode="auto">
            <a:xfrm>
              <a:off x="6884988" y="14478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1166</a:t>
              </a:r>
            </a:p>
          </p:txBody>
        </p:sp>
        <p:sp>
          <p:nvSpPr>
            <p:cNvPr id="20911" name="Text Box 10"/>
            <p:cNvSpPr txBox="1">
              <a:spLocks noChangeArrowheads="1"/>
            </p:cNvSpPr>
            <p:nvPr/>
          </p:nvSpPr>
          <p:spPr bwMode="auto">
            <a:xfrm>
              <a:off x="6296025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912" name="Text Box 11"/>
            <p:cNvSpPr txBox="1">
              <a:spLocks noChangeArrowheads="1"/>
            </p:cNvSpPr>
            <p:nvPr/>
          </p:nvSpPr>
          <p:spPr bwMode="auto">
            <a:xfrm>
              <a:off x="618172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260</a:t>
              </a:r>
            </a:p>
          </p:txBody>
        </p:sp>
        <p:sp>
          <p:nvSpPr>
            <p:cNvPr id="20913" name="Text Box 12"/>
            <p:cNvSpPr txBox="1">
              <a:spLocks noChangeArrowheads="1"/>
            </p:cNvSpPr>
            <p:nvPr/>
          </p:nvSpPr>
          <p:spPr bwMode="auto">
            <a:xfrm>
              <a:off x="6119813" y="14478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1020</a:t>
              </a:r>
            </a:p>
          </p:txBody>
        </p:sp>
        <p:sp>
          <p:nvSpPr>
            <p:cNvPr id="20914" name="Text Box 13"/>
            <p:cNvSpPr txBox="1">
              <a:spLocks noChangeArrowheads="1"/>
            </p:cNvSpPr>
            <p:nvPr/>
          </p:nvSpPr>
          <p:spPr bwMode="auto">
            <a:xfrm>
              <a:off x="55959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915" name="Text Box 14"/>
            <p:cNvSpPr txBox="1">
              <a:spLocks noChangeArrowheads="1"/>
            </p:cNvSpPr>
            <p:nvPr/>
          </p:nvSpPr>
          <p:spPr bwMode="auto">
            <a:xfrm>
              <a:off x="548005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389</a:t>
              </a:r>
            </a:p>
          </p:txBody>
        </p:sp>
        <p:sp>
          <p:nvSpPr>
            <p:cNvPr id="20916" name="Text Box 15"/>
            <p:cNvSpPr txBox="1">
              <a:spLocks noChangeArrowheads="1"/>
            </p:cNvSpPr>
            <p:nvPr/>
          </p:nvSpPr>
          <p:spPr bwMode="auto">
            <a:xfrm>
              <a:off x="5481638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907</a:t>
              </a:r>
            </a:p>
          </p:txBody>
        </p:sp>
        <p:sp>
          <p:nvSpPr>
            <p:cNvPr id="20917" name="Text Box 16"/>
            <p:cNvSpPr txBox="1">
              <a:spLocks noChangeArrowheads="1"/>
            </p:cNvSpPr>
            <p:nvPr/>
          </p:nvSpPr>
          <p:spPr bwMode="auto">
            <a:xfrm>
              <a:off x="4957763" y="1758950"/>
              <a:ext cx="3492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D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918" name="Text Box 17"/>
            <p:cNvSpPr txBox="1">
              <a:spLocks noChangeArrowheads="1"/>
            </p:cNvSpPr>
            <p:nvPr/>
          </p:nvSpPr>
          <p:spPr bwMode="auto">
            <a:xfrm>
              <a:off x="484187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504</a:t>
              </a:r>
            </a:p>
          </p:txBody>
        </p:sp>
        <p:sp>
          <p:nvSpPr>
            <p:cNvPr id="20919" name="Text Box 18"/>
            <p:cNvSpPr txBox="1">
              <a:spLocks noChangeArrowheads="1"/>
            </p:cNvSpPr>
            <p:nvPr/>
          </p:nvSpPr>
          <p:spPr bwMode="auto">
            <a:xfrm>
              <a:off x="4843463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778</a:t>
              </a:r>
            </a:p>
          </p:txBody>
        </p:sp>
        <p:sp>
          <p:nvSpPr>
            <p:cNvPr id="20920" name="Text Box 19"/>
            <p:cNvSpPr txBox="1">
              <a:spLocks noChangeArrowheads="1"/>
            </p:cNvSpPr>
            <p:nvPr/>
          </p:nvSpPr>
          <p:spPr bwMode="auto">
            <a:xfrm>
              <a:off x="4318000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921" name="Text Box 20"/>
            <p:cNvSpPr txBox="1">
              <a:spLocks noChangeArrowheads="1"/>
            </p:cNvSpPr>
            <p:nvPr/>
          </p:nvSpPr>
          <p:spPr bwMode="auto">
            <a:xfrm>
              <a:off x="4202113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633</a:t>
              </a:r>
            </a:p>
          </p:txBody>
        </p:sp>
        <p:sp>
          <p:nvSpPr>
            <p:cNvPr id="20922" name="Text Box 21"/>
            <p:cNvSpPr txBox="1">
              <a:spLocks noChangeArrowheads="1"/>
            </p:cNvSpPr>
            <p:nvPr/>
          </p:nvSpPr>
          <p:spPr bwMode="auto">
            <a:xfrm>
              <a:off x="4203700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663</a:t>
              </a:r>
            </a:p>
          </p:txBody>
        </p:sp>
        <p:sp>
          <p:nvSpPr>
            <p:cNvPr id="20923" name="Text Box 22"/>
            <p:cNvSpPr txBox="1">
              <a:spLocks noChangeArrowheads="1"/>
            </p:cNvSpPr>
            <p:nvPr/>
          </p:nvSpPr>
          <p:spPr bwMode="auto">
            <a:xfrm>
              <a:off x="3678238" y="175895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E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924" name="Text Box 23"/>
            <p:cNvSpPr txBox="1">
              <a:spLocks noChangeArrowheads="1"/>
            </p:cNvSpPr>
            <p:nvPr/>
          </p:nvSpPr>
          <p:spPr bwMode="auto">
            <a:xfrm>
              <a:off x="3562350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762</a:t>
              </a:r>
            </a:p>
          </p:txBody>
        </p:sp>
        <p:sp>
          <p:nvSpPr>
            <p:cNvPr id="20925" name="Text Box 24"/>
            <p:cNvSpPr txBox="1">
              <a:spLocks noChangeArrowheads="1"/>
            </p:cNvSpPr>
            <p:nvPr/>
          </p:nvSpPr>
          <p:spPr bwMode="auto">
            <a:xfrm>
              <a:off x="3581400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534</a:t>
              </a:r>
            </a:p>
          </p:txBody>
        </p:sp>
        <p:sp>
          <p:nvSpPr>
            <p:cNvPr id="20926" name="Text Box 25"/>
            <p:cNvSpPr txBox="1">
              <a:spLocks noChangeArrowheads="1"/>
            </p:cNvSpPr>
            <p:nvPr/>
          </p:nvSpPr>
          <p:spPr bwMode="auto">
            <a:xfrm>
              <a:off x="3040063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L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927" name="Text Box 26"/>
            <p:cNvSpPr txBox="1">
              <a:spLocks noChangeArrowheads="1"/>
            </p:cNvSpPr>
            <p:nvPr/>
          </p:nvSpPr>
          <p:spPr bwMode="auto">
            <a:xfrm>
              <a:off x="2924175" y="20701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875</a:t>
              </a:r>
            </a:p>
          </p:txBody>
        </p:sp>
        <p:sp>
          <p:nvSpPr>
            <p:cNvPr id="20928" name="Text Box 27"/>
            <p:cNvSpPr txBox="1">
              <a:spLocks noChangeArrowheads="1"/>
            </p:cNvSpPr>
            <p:nvPr/>
          </p:nvSpPr>
          <p:spPr bwMode="auto">
            <a:xfrm>
              <a:off x="2943225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405</a:t>
              </a:r>
            </a:p>
          </p:txBody>
        </p:sp>
        <p:sp>
          <p:nvSpPr>
            <p:cNvPr id="20929" name="Text Box 28"/>
            <p:cNvSpPr txBox="1">
              <a:spLocks noChangeArrowheads="1"/>
            </p:cNvSpPr>
            <p:nvPr/>
          </p:nvSpPr>
          <p:spPr bwMode="auto">
            <a:xfrm>
              <a:off x="2336800" y="1758950"/>
              <a:ext cx="3238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F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930" name="Text Box 29"/>
            <p:cNvSpPr txBox="1">
              <a:spLocks noChangeArrowheads="1"/>
            </p:cNvSpPr>
            <p:nvPr/>
          </p:nvSpPr>
          <p:spPr bwMode="auto">
            <a:xfrm>
              <a:off x="2159000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1022</a:t>
              </a:r>
            </a:p>
          </p:txBody>
        </p:sp>
        <p:sp>
          <p:nvSpPr>
            <p:cNvPr id="20931" name="Text Box 30"/>
            <p:cNvSpPr txBox="1">
              <a:spLocks noChangeArrowheads="1"/>
            </p:cNvSpPr>
            <p:nvPr/>
          </p:nvSpPr>
          <p:spPr bwMode="auto">
            <a:xfrm>
              <a:off x="2239962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292</a:t>
              </a:r>
            </a:p>
          </p:txBody>
        </p:sp>
        <p:sp>
          <p:nvSpPr>
            <p:cNvPr id="20932" name="Text Box 31"/>
            <p:cNvSpPr txBox="1">
              <a:spLocks noChangeArrowheads="1"/>
            </p:cNvSpPr>
            <p:nvPr/>
          </p:nvSpPr>
          <p:spPr bwMode="auto">
            <a:xfrm>
              <a:off x="1571625" y="1758950"/>
              <a:ext cx="3619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G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933" name="Text Box 32"/>
            <p:cNvSpPr txBox="1">
              <a:spLocks noChangeArrowheads="1"/>
            </p:cNvSpPr>
            <p:nvPr/>
          </p:nvSpPr>
          <p:spPr bwMode="auto">
            <a:xfrm>
              <a:off x="1393825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1080</a:t>
              </a:r>
            </a:p>
          </p:txBody>
        </p:sp>
        <p:sp>
          <p:nvSpPr>
            <p:cNvPr id="20934" name="Text Box 33"/>
            <p:cNvSpPr txBox="1">
              <a:spLocks noChangeArrowheads="1"/>
            </p:cNvSpPr>
            <p:nvPr/>
          </p:nvSpPr>
          <p:spPr bwMode="auto">
            <a:xfrm>
              <a:off x="1474787" y="1447800"/>
              <a:ext cx="565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145</a:t>
              </a:r>
            </a:p>
          </p:txBody>
        </p:sp>
        <p:sp>
          <p:nvSpPr>
            <p:cNvPr id="20935" name="Text Box 34"/>
            <p:cNvSpPr txBox="1">
              <a:spLocks noChangeArrowheads="1"/>
            </p:cNvSpPr>
            <p:nvPr/>
          </p:nvSpPr>
          <p:spPr bwMode="auto">
            <a:xfrm>
              <a:off x="808038" y="1752600"/>
              <a:ext cx="3365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FF"/>
                  </a:solidFill>
                  <a:latin typeface="Arial" charset="0"/>
                </a:rPr>
                <a:t>S</a:t>
              </a:r>
              <a:endParaRPr lang="en-US" sz="2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936" name="Text Box 35"/>
            <p:cNvSpPr txBox="1">
              <a:spLocks noChangeArrowheads="1"/>
            </p:cNvSpPr>
            <p:nvPr/>
          </p:nvSpPr>
          <p:spPr bwMode="auto">
            <a:xfrm>
              <a:off x="630238" y="2070100"/>
              <a:ext cx="692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1166</a:t>
              </a:r>
            </a:p>
          </p:txBody>
        </p:sp>
        <p:sp>
          <p:nvSpPr>
            <p:cNvPr id="20937" name="Text Box 36"/>
            <p:cNvSpPr txBox="1">
              <a:spLocks noChangeArrowheads="1"/>
            </p:cNvSpPr>
            <p:nvPr/>
          </p:nvSpPr>
          <p:spPr bwMode="auto">
            <a:xfrm>
              <a:off x="774700" y="1447800"/>
              <a:ext cx="438150" cy="3667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88</a:t>
              </a:r>
            </a:p>
          </p:txBody>
        </p:sp>
        <p:sp>
          <p:nvSpPr>
            <p:cNvPr id="20938" name="Text Box 37"/>
            <p:cNvSpPr txBox="1">
              <a:spLocks noChangeArrowheads="1"/>
            </p:cNvSpPr>
            <p:nvPr/>
          </p:nvSpPr>
          <p:spPr bwMode="auto">
            <a:xfrm>
              <a:off x="7650163" y="2070100"/>
              <a:ext cx="787395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y ions</a:t>
              </a:r>
            </a:p>
          </p:txBody>
        </p:sp>
        <p:sp>
          <p:nvSpPr>
            <p:cNvPr id="20939" name="Text Box 38"/>
            <p:cNvSpPr txBox="1">
              <a:spLocks noChangeArrowheads="1"/>
            </p:cNvSpPr>
            <p:nvPr/>
          </p:nvSpPr>
          <p:spPr bwMode="auto">
            <a:xfrm>
              <a:off x="7658100" y="1447800"/>
              <a:ext cx="80021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b ions</a:t>
              </a:r>
            </a:p>
          </p:txBody>
        </p:sp>
      </p:grpSp>
      <p:grpSp>
        <p:nvGrpSpPr>
          <p:cNvPr id="3" name="Group 478"/>
          <p:cNvGrpSpPr>
            <a:grpSpLocks/>
          </p:cNvGrpSpPr>
          <p:nvPr/>
        </p:nvGrpSpPr>
        <p:grpSpPr bwMode="auto">
          <a:xfrm>
            <a:off x="300038" y="2654300"/>
            <a:ext cx="8736012" cy="3960813"/>
            <a:chOff x="300038" y="2654300"/>
            <a:chExt cx="8736012" cy="3960813"/>
          </a:xfrm>
        </p:grpSpPr>
        <p:grpSp>
          <p:nvGrpSpPr>
            <p:cNvPr id="4" name="Group 462"/>
            <p:cNvGrpSpPr>
              <a:grpSpLocks/>
            </p:cNvGrpSpPr>
            <p:nvPr/>
          </p:nvGrpSpPr>
          <p:grpSpPr bwMode="auto">
            <a:xfrm>
              <a:off x="300038" y="2916238"/>
              <a:ext cx="8736012" cy="3698875"/>
              <a:chOff x="300038" y="2916238"/>
              <a:chExt cx="8736012" cy="3698875"/>
            </a:xfrm>
          </p:grpSpPr>
          <p:sp>
            <p:nvSpPr>
              <p:cNvPr id="20507" name="Rectangle 39"/>
              <p:cNvSpPr>
                <a:spLocks noChangeArrowheads="1"/>
              </p:cNvSpPr>
              <p:nvPr/>
            </p:nvSpPr>
            <p:spPr bwMode="auto">
              <a:xfrm>
                <a:off x="4295775" y="62484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m/z</a:t>
                </a:r>
              </a:p>
            </p:txBody>
          </p:sp>
          <p:sp>
            <p:nvSpPr>
              <p:cNvPr id="20508" name="Line 40"/>
              <p:cNvSpPr>
                <a:spLocks noChangeShapeType="1"/>
              </p:cNvSpPr>
              <p:nvPr/>
            </p:nvSpPr>
            <p:spPr bwMode="auto">
              <a:xfrm flipV="1">
                <a:off x="11128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09" name="Line 41"/>
              <p:cNvSpPr>
                <a:spLocks noChangeShapeType="1"/>
              </p:cNvSpPr>
              <p:nvPr/>
            </p:nvSpPr>
            <p:spPr bwMode="auto">
              <a:xfrm flipV="1">
                <a:off x="1146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10" name="Line 42"/>
              <p:cNvSpPr>
                <a:spLocks noChangeShapeType="1"/>
              </p:cNvSpPr>
              <p:nvPr/>
            </p:nvSpPr>
            <p:spPr bwMode="auto">
              <a:xfrm flipV="1">
                <a:off x="1182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11" name="Line 43"/>
              <p:cNvSpPr>
                <a:spLocks noChangeShapeType="1"/>
              </p:cNvSpPr>
              <p:nvPr/>
            </p:nvSpPr>
            <p:spPr bwMode="auto">
              <a:xfrm flipV="1">
                <a:off x="1204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12" name="Line 44"/>
              <p:cNvSpPr>
                <a:spLocks noChangeShapeType="1"/>
              </p:cNvSpPr>
              <p:nvPr/>
            </p:nvSpPr>
            <p:spPr bwMode="auto">
              <a:xfrm flipV="1">
                <a:off x="1295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13" name="Line 45"/>
              <p:cNvSpPr>
                <a:spLocks noChangeShapeType="1"/>
              </p:cNvSpPr>
              <p:nvPr/>
            </p:nvSpPr>
            <p:spPr bwMode="auto">
              <a:xfrm flipV="1">
                <a:off x="1306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14" name="Line 46"/>
              <p:cNvSpPr>
                <a:spLocks noChangeShapeType="1"/>
              </p:cNvSpPr>
              <p:nvPr/>
            </p:nvSpPr>
            <p:spPr bwMode="auto">
              <a:xfrm flipV="1">
                <a:off x="1317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15" name="Line 47"/>
              <p:cNvSpPr>
                <a:spLocks noChangeShapeType="1"/>
              </p:cNvSpPr>
              <p:nvPr/>
            </p:nvSpPr>
            <p:spPr bwMode="auto">
              <a:xfrm flipV="1">
                <a:off x="1328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16" name="Line 48"/>
              <p:cNvSpPr>
                <a:spLocks noChangeShapeType="1"/>
              </p:cNvSpPr>
              <p:nvPr/>
            </p:nvSpPr>
            <p:spPr bwMode="auto">
              <a:xfrm flipV="1">
                <a:off x="1341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17" name="Line 49"/>
              <p:cNvSpPr>
                <a:spLocks noChangeShapeType="1"/>
              </p:cNvSpPr>
              <p:nvPr/>
            </p:nvSpPr>
            <p:spPr bwMode="auto">
              <a:xfrm flipV="1">
                <a:off x="1352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18" name="Line 50"/>
              <p:cNvSpPr>
                <a:spLocks noChangeShapeType="1"/>
              </p:cNvSpPr>
              <p:nvPr/>
            </p:nvSpPr>
            <p:spPr bwMode="auto">
              <a:xfrm flipV="1">
                <a:off x="13858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19" name="Line 51"/>
              <p:cNvSpPr>
                <a:spLocks noChangeShapeType="1"/>
              </p:cNvSpPr>
              <p:nvPr/>
            </p:nvSpPr>
            <p:spPr bwMode="auto">
              <a:xfrm flipV="1">
                <a:off x="1398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20" name="Line 52"/>
              <p:cNvSpPr>
                <a:spLocks noChangeShapeType="1"/>
              </p:cNvSpPr>
              <p:nvPr/>
            </p:nvSpPr>
            <p:spPr bwMode="auto">
              <a:xfrm flipV="1">
                <a:off x="1409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21" name="Line 53"/>
              <p:cNvSpPr>
                <a:spLocks noChangeShapeType="1"/>
              </p:cNvSpPr>
              <p:nvPr/>
            </p:nvSpPr>
            <p:spPr bwMode="auto">
              <a:xfrm flipV="1">
                <a:off x="1420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22" name="Line 54"/>
              <p:cNvSpPr>
                <a:spLocks noChangeShapeType="1"/>
              </p:cNvSpPr>
              <p:nvPr/>
            </p:nvSpPr>
            <p:spPr bwMode="auto">
              <a:xfrm flipV="1">
                <a:off x="1431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23" name="Line 55"/>
              <p:cNvSpPr>
                <a:spLocks noChangeShapeType="1"/>
              </p:cNvSpPr>
              <p:nvPr/>
            </p:nvSpPr>
            <p:spPr bwMode="auto">
              <a:xfrm flipV="1">
                <a:off x="1443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24" name="Line 56"/>
              <p:cNvSpPr>
                <a:spLocks noChangeShapeType="1"/>
              </p:cNvSpPr>
              <p:nvPr/>
            </p:nvSpPr>
            <p:spPr bwMode="auto">
              <a:xfrm flipV="1">
                <a:off x="145415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25" name="Line 57"/>
              <p:cNvSpPr>
                <a:spLocks noChangeShapeType="1"/>
              </p:cNvSpPr>
              <p:nvPr/>
            </p:nvSpPr>
            <p:spPr bwMode="auto">
              <a:xfrm flipV="1">
                <a:off x="1465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26" name="Line 58"/>
              <p:cNvSpPr>
                <a:spLocks noChangeShapeType="1"/>
              </p:cNvSpPr>
              <p:nvPr/>
            </p:nvSpPr>
            <p:spPr bwMode="auto">
              <a:xfrm flipV="1">
                <a:off x="1476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27" name="Line 59"/>
              <p:cNvSpPr>
                <a:spLocks noChangeShapeType="1"/>
              </p:cNvSpPr>
              <p:nvPr/>
            </p:nvSpPr>
            <p:spPr bwMode="auto">
              <a:xfrm flipV="1">
                <a:off x="1489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28" name="Line 60"/>
              <p:cNvSpPr>
                <a:spLocks noChangeShapeType="1"/>
              </p:cNvSpPr>
              <p:nvPr/>
            </p:nvSpPr>
            <p:spPr bwMode="auto">
              <a:xfrm flipV="1">
                <a:off x="1500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29" name="Line 61"/>
              <p:cNvSpPr>
                <a:spLocks noChangeShapeType="1"/>
              </p:cNvSpPr>
              <p:nvPr/>
            </p:nvSpPr>
            <p:spPr bwMode="auto">
              <a:xfrm flipV="1">
                <a:off x="1524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30" name="Line 62"/>
              <p:cNvSpPr>
                <a:spLocks noChangeShapeType="1"/>
              </p:cNvSpPr>
              <p:nvPr/>
            </p:nvSpPr>
            <p:spPr bwMode="auto">
              <a:xfrm flipV="1">
                <a:off x="1546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31" name="Line 63"/>
              <p:cNvSpPr>
                <a:spLocks noChangeShapeType="1"/>
              </p:cNvSpPr>
              <p:nvPr/>
            </p:nvSpPr>
            <p:spPr bwMode="auto">
              <a:xfrm flipV="1">
                <a:off x="1557338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32" name="Line 64"/>
              <p:cNvSpPr>
                <a:spLocks noChangeShapeType="1"/>
              </p:cNvSpPr>
              <p:nvPr/>
            </p:nvSpPr>
            <p:spPr bwMode="auto">
              <a:xfrm flipV="1">
                <a:off x="1568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33" name="Line 65"/>
              <p:cNvSpPr>
                <a:spLocks noChangeShapeType="1"/>
              </p:cNvSpPr>
              <p:nvPr/>
            </p:nvSpPr>
            <p:spPr bwMode="auto">
              <a:xfrm flipV="1">
                <a:off x="1590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34" name="Line 66"/>
              <p:cNvSpPr>
                <a:spLocks noChangeShapeType="1"/>
              </p:cNvSpPr>
              <p:nvPr/>
            </p:nvSpPr>
            <p:spPr bwMode="auto">
              <a:xfrm flipV="1">
                <a:off x="1603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35" name="Line 67"/>
              <p:cNvSpPr>
                <a:spLocks noChangeShapeType="1"/>
              </p:cNvSpPr>
              <p:nvPr/>
            </p:nvSpPr>
            <p:spPr bwMode="auto">
              <a:xfrm flipV="1">
                <a:off x="1612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36" name="Line 68"/>
              <p:cNvSpPr>
                <a:spLocks noChangeShapeType="1"/>
              </p:cNvSpPr>
              <p:nvPr/>
            </p:nvSpPr>
            <p:spPr bwMode="auto">
              <a:xfrm flipV="1">
                <a:off x="16240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37" name="Line 69"/>
              <p:cNvSpPr>
                <a:spLocks noChangeShapeType="1"/>
              </p:cNvSpPr>
              <p:nvPr/>
            </p:nvSpPr>
            <p:spPr bwMode="auto">
              <a:xfrm flipV="1">
                <a:off x="1649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38" name="Line 70"/>
              <p:cNvSpPr>
                <a:spLocks noChangeShapeType="1"/>
              </p:cNvSpPr>
              <p:nvPr/>
            </p:nvSpPr>
            <p:spPr bwMode="auto">
              <a:xfrm flipV="1">
                <a:off x="1660525" y="5657850"/>
                <a:ext cx="0" cy="3444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39" name="Line 71"/>
              <p:cNvSpPr>
                <a:spLocks noChangeShapeType="1"/>
              </p:cNvSpPr>
              <p:nvPr/>
            </p:nvSpPr>
            <p:spPr bwMode="auto">
              <a:xfrm flipV="1">
                <a:off x="1671638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40" name="Line 72"/>
              <p:cNvSpPr>
                <a:spLocks noChangeShapeType="1"/>
              </p:cNvSpPr>
              <p:nvPr/>
            </p:nvSpPr>
            <p:spPr bwMode="auto">
              <a:xfrm flipV="1">
                <a:off x="16938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41" name="Line 73"/>
              <p:cNvSpPr>
                <a:spLocks noChangeShapeType="1"/>
              </p:cNvSpPr>
              <p:nvPr/>
            </p:nvSpPr>
            <p:spPr bwMode="auto">
              <a:xfrm flipV="1">
                <a:off x="1704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42" name="Line 74"/>
              <p:cNvSpPr>
                <a:spLocks noChangeShapeType="1"/>
              </p:cNvSpPr>
              <p:nvPr/>
            </p:nvSpPr>
            <p:spPr bwMode="auto">
              <a:xfrm flipV="1">
                <a:off x="17272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43" name="Line 75"/>
              <p:cNvSpPr>
                <a:spLocks noChangeShapeType="1"/>
              </p:cNvSpPr>
              <p:nvPr/>
            </p:nvSpPr>
            <p:spPr bwMode="auto">
              <a:xfrm flipV="1">
                <a:off x="1739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44" name="Line 76"/>
              <p:cNvSpPr>
                <a:spLocks noChangeShapeType="1"/>
              </p:cNvSpPr>
              <p:nvPr/>
            </p:nvSpPr>
            <p:spPr bwMode="auto">
              <a:xfrm flipV="1">
                <a:off x="1751013" y="5913438"/>
                <a:ext cx="0" cy="889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45" name="Line 77"/>
              <p:cNvSpPr>
                <a:spLocks noChangeShapeType="1"/>
              </p:cNvSpPr>
              <p:nvPr/>
            </p:nvSpPr>
            <p:spPr bwMode="auto">
              <a:xfrm flipV="1">
                <a:off x="1762125" y="5903913"/>
                <a:ext cx="0" cy="984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46" name="Line 78"/>
              <p:cNvSpPr>
                <a:spLocks noChangeShapeType="1"/>
              </p:cNvSpPr>
              <p:nvPr/>
            </p:nvSpPr>
            <p:spPr bwMode="auto">
              <a:xfrm flipV="1">
                <a:off x="17748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47" name="Line 79"/>
              <p:cNvSpPr>
                <a:spLocks noChangeShapeType="1"/>
              </p:cNvSpPr>
              <p:nvPr/>
            </p:nvSpPr>
            <p:spPr bwMode="auto">
              <a:xfrm flipV="1">
                <a:off x="1819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48" name="Line 80"/>
              <p:cNvSpPr>
                <a:spLocks noChangeShapeType="1"/>
              </p:cNvSpPr>
              <p:nvPr/>
            </p:nvSpPr>
            <p:spPr bwMode="auto">
              <a:xfrm flipV="1">
                <a:off x="1831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49" name="Line 81"/>
              <p:cNvSpPr>
                <a:spLocks noChangeShapeType="1"/>
              </p:cNvSpPr>
              <p:nvPr/>
            </p:nvSpPr>
            <p:spPr bwMode="auto">
              <a:xfrm flipV="1">
                <a:off x="1841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50" name="Line 82"/>
              <p:cNvSpPr>
                <a:spLocks noChangeShapeType="1"/>
              </p:cNvSpPr>
              <p:nvPr/>
            </p:nvSpPr>
            <p:spPr bwMode="auto">
              <a:xfrm flipV="1">
                <a:off x="185420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51" name="Line 83"/>
              <p:cNvSpPr>
                <a:spLocks noChangeShapeType="1"/>
              </p:cNvSpPr>
              <p:nvPr/>
            </p:nvSpPr>
            <p:spPr bwMode="auto">
              <a:xfrm flipV="1">
                <a:off x="1865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52" name="Line 84"/>
              <p:cNvSpPr>
                <a:spLocks noChangeShapeType="1"/>
              </p:cNvSpPr>
              <p:nvPr/>
            </p:nvSpPr>
            <p:spPr bwMode="auto">
              <a:xfrm flipV="1">
                <a:off x="1876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53" name="Line 85"/>
              <p:cNvSpPr>
                <a:spLocks noChangeShapeType="1"/>
              </p:cNvSpPr>
              <p:nvPr/>
            </p:nvSpPr>
            <p:spPr bwMode="auto">
              <a:xfrm flipV="1">
                <a:off x="1889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54" name="Line 86"/>
              <p:cNvSpPr>
                <a:spLocks noChangeShapeType="1"/>
              </p:cNvSpPr>
              <p:nvPr/>
            </p:nvSpPr>
            <p:spPr bwMode="auto">
              <a:xfrm flipV="1">
                <a:off x="1920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55" name="Line 87"/>
              <p:cNvSpPr>
                <a:spLocks noChangeShapeType="1"/>
              </p:cNvSpPr>
              <p:nvPr/>
            </p:nvSpPr>
            <p:spPr bwMode="auto">
              <a:xfrm flipV="1">
                <a:off x="1968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56" name="Line 88"/>
              <p:cNvSpPr>
                <a:spLocks noChangeShapeType="1"/>
              </p:cNvSpPr>
              <p:nvPr/>
            </p:nvSpPr>
            <p:spPr bwMode="auto">
              <a:xfrm flipV="1">
                <a:off x="1979613" y="5383213"/>
                <a:ext cx="0" cy="6191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57" name="Line 89"/>
              <p:cNvSpPr>
                <a:spLocks noChangeShapeType="1"/>
              </p:cNvSpPr>
              <p:nvPr/>
            </p:nvSpPr>
            <p:spPr bwMode="auto">
              <a:xfrm flipV="1">
                <a:off x="1990725" y="5903913"/>
                <a:ext cx="0" cy="984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58" name="Line 90"/>
              <p:cNvSpPr>
                <a:spLocks noChangeShapeType="1"/>
              </p:cNvSpPr>
              <p:nvPr/>
            </p:nvSpPr>
            <p:spPr bwMode="auto">
              <a:xfrm flipV="1">
                <a:off x="2003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59" name="Line 91"/>
              <p:cNvSpPr>
                <a:spLocks noChangeShapeType="1"/>
              </p:cNvSpPr>
              <p:nvPr/>
            </p:nvSpPr>
            <p:spPr bwMode="auto">
              <a:xfrm flipV="1">
                <a:off x="2024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60" name="Line 92"/>
              <p:cNvSpPr>
                <a:spLocks noChangeShapeType="1"/>
              </p:cNvSpPr>
              <p:nvPr/>
            </p:nvSpPr>
            <p:spPr bwMode="auto">
              <a:xfrm flipV="1">
                <a:off x="2035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61" name="Line 93"/>
              <p:cNvSpPr>
                <a:spLocks noChangeShapeType="1"/>
              </p:cNvSpPr>
              <p:nvPr/>
            </p:nvSpPr>
            <p:spPr bwMode="auto">
              <a:xfrm flipV="1">
                <a:off x="2092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62" name="Line 94"/>
              <p:cNvSpPr>
                <a:spLocks noChangeShapeType="1"/>
              </p:cNvSpPr>
              <p:nvPr/>
            </p:nvSpPr>
            <p:spPr bwMode="auto">
              <a:xfrm flipV="1">
                <a:off x="2114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63" name="Line 95"/>
              <p:cNvSpPr>
                <a:spLocks noChangeShapeType="1"/>
              </p:cNvSpPr>
              <p:nvPr/>
            </p:nvSpPr>
            <p:spPr bwMode="auto">
              <a:xfrm flipV="1">
                <a:off x="2127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64" name="Line 96"/>
              <p:cNvSpPr>
                <a:spLocks noChangeShapeType="1"/>
              </p:cNvSpPr>
              <p:nvPr/>
            </p:nvSpPr>
            <p:spPr bwMode="auto">
              <a:xfrm flipV="1">
                <a:off x="2138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65" name="Line 97"/>
              <p:cNvSpPr>
                <a:spLocks noChangeShapeType="1"/>
              </p:cNvSpPr>
              <p:nvPr/>
            </p:nvSpPr>
            <p:spPr bwMode="auto">
              <a:xfrm flipV="1">
                <a:off x="21494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66" name="Line 98"/>
              <p:cNvSpPr>
                <a:spLocks noChangeShapeType="1"/>
              </p:cNvSpPr>
              <p:nvPr/>
            </p:nvSpPr>
            <p:spPr bwMode="auto">
              <a:xfrm flipV="1">
                <a:off x="2160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67" name="Line 99"/>
              <p:cNvSpPr>
                <a:spLocks noChangeShapeType="1"/>
              </p:cNvSpPr>
              <p:nvPr/>
            </p:nvSpPr>
            <p:spPr bwMode="auto">
              <a:xfrm flipV="1">
                <a:off x="21717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68" name="Line 100"/>
              <p:cNvSpPr>
                <a:spLocks noChangeShapeType="1"/>
              </p:cNvSpPr>
              <p:nvPr/>
            </p:nvSpPr>
            <p:spPr bwMode="auto">
              <a:xfrm flipV="1">
                <a:off x="2182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69" name="Line 101"/>
              <p:cNvSpPr>
                <a:spLocks noChangeShapeType="1"/>
              </p:cNvSpPr>
              <p:nvPr/>
            </p:nvSpPr>
            <p:spPr bwMode="auto">
              <a:xfrm flipV="1">
                <a:off x="2206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70" name="Line 102"/>
              <p:cNvSpPr>
                <a:spLocks noChangeShapeType="1"/>
              </p:cNvSpPr>
              <p:nvPr/>
            </p:nvSpPr>
            <p:spPr bwMode="auto">
              <a:xfrm flipV="1">
                <a:off x="2217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71" name="Line 103"/>
              <p:cNvSpPr>
                <a:spLocks noChangeShapeType="1"/>
              </p:cNvSpPr>
              <p:nvPr/>
            </p:nvSpPr>
            <p:spPr bwMode="auto">
              <a:xfrm flipV="1">
                <a:off x="2228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72" name="Line 104"/>
              <p:cNvSpPr>
                <a:spLocks noChangeShapeType="1"/>
              </p:cNvSpPr>
              <p:nvPr/>
            </p:nvSpPr>
            <p:spPr bwMode="auto">
              <a:xfrm flipV="1">
                <a:off x="22399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73" name="Line 105"/>
              <p:cNvSpPr>
                <a:spLocks noChangeShapeType="1"/>
              </p:cNvSpPr>
              <p:nvPr/>
            </p:nvSpPr>
            <p:spPr bwMode="auto">
              <a:xfrm flipV="1">
                <a:off x="2262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74" name="Line 106"/>
              <p:cNvSpPr>
                <a:spLocks noChangeShapeType="1"/>
              </p:cNvSpPr>
              <p:nvPr/>
            </p:nvSpPr>
            <p:spPr bwMode="auto">
              <a:xfrm flipV="1">
                <a:off x="2286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75" name="Line 107"/>
              <p:cNvSpPr>
                <a:spLocks noChangeShapeType="1"/>
              </p:cNvSpPr>
              <p:nvPr/>
            </p:nvSpPr>
            <p:spPr bwMode="auto">
              <a:xfrm flipV="1">
                <a:off x="2297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76" name="Line 108"/>
              <p:cNvSpPr>
                <a:spLocks noChangeShapeType="1"/>
              </p:cNvSpPr>
              <p:nvPr/>
            </p:nvSpPr>
            <p:spPr bwMode="auto">
              <a:xfrm flipV="1">
                <a:off x="2309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77" name="Line 109"/>
              <p:cNvSpPr>
                <a:spLocks noChangeShapeType="1"/>
              </p:cNvSpPr>
              <p:nvPr/>
            </p:nvSpPr>
            <p:spPr bwMode="auto">
              <a:xfrm flipV="1">
                <a:off x="2320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78" name="Line 110"/>
              <p:cNvSpPr>
                <a:spLocks noChangeShapeType="1"/>
              </p:cNvSpPr>
              <p:nvPr/>
            </p:nvSpPr>
            <p:spPr bwMode="auto">
              <a:xfrm flipV="1">
                <a:off x="2343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79" name="Line 111"/>
              <p:cNvSpPr>
                <a:spLocks noChangeShapeType="1"/>
              </p:cNvSpPr>
              <p:nvPr/>
            </p:nvSpPr>
            <p:spPr bwMode="auto">
              <a:xfrm flipV="1">
                <a:off x="2354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80" name="Line 112"/>
              <p:cNvSpPr>
                <a:spLocks noChangeShapeType="1"/>
              </p:cNvSpPr>
              <p:nvPr/>
            </p:nvSpPr>
            <p:spPr bwMode="auto">
              <a:xfrm flipV="1">
                <a:off x="2365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81" name="Line 113"/>
              <p:cNvSpPr>
                <a:spLocks noChangeShapeType="1"/>
              </p:cNvSpPr>
              <p:nvPr/>
            </p:nvSpPr>
            <p:spPr bwMode="auto">
              <a:xfrm flipV="1">
                <a:off x="2376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82" name="Line 114"/>
              <p:cNvSpPr>
                <a:spLocks noChangeShapeType="1"/>
              </p:cNvSpPr>
              <p:nvPr/>
            </p:nvSpPr>
            <p:spPr bwMode="auto">
              <a:xfrm flipV="1">
                <a:off x="2389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83" name="Line 115"/>
              <p:cNvSpPr>
                <a:spLocks noChangeShapeType="1"/>
              </p:cNvSpPr>
              <p:nvPr/>
            </p:nvSpPr>
            <p:spPr bwMode="auto">
              <a:xfrm flipV="1">
                <a:off x="23987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84" name="Line 116"/>
              <p:cNvSpPr>
                <a:spLocks noChangeShapeType="1"/>
              </p:cNvSpPr>
              <p:nvPr/>
            </p:nvSpPr>
            <p:spPr bwMode="auto">
              <a:xfrm flipV="1">
                <a:off x="2409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85" name="Line 117"/>
              <p:cNvSpPr>
                <a:spLocks noChangeShapeType="1"/>
              </p:cNvSpPr>
              <p:nvPr/>
            </p:nvSpPr>
            <p:spPr bwMode="auto">
              <a:xfrm flipV="1">
                <a:off x="2420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86" name="Line 118"/>
              <p:cNvSpPr>
                <a:spLocks noChangeShapeType="1"/>
              </p:cNvSpPr>
              <p:nvPr/>
            </p:nvSpPr>
            <p:spPr bwMode="auto">
              <a:xfrm flipV="1">
                <a:off x="2435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87" name="Line 119"/>
              <p:cNvSpPr>
                <a:spLocks noChangeShapeType="1"/>
              </p:cNvSpPr>
              <p:nvPr/>
            </p:nvSpPr>
            <p:spPr bwMode="auto">
              <a:xfrm flipV="1">
                <a:off x="2446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88" name="Line 120"/>
              <p:cNvSpPr>
                <a:spLocks noChangeShapeType="1"/>
              </p:cNvSpPr>
              <p:nvPr/>
            </p:nvSpPr>
            <p:spPr bwMode="auto">
              <a:xfrm flipV="1">
                <a:off x="24574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89" name="Line 121"/>
              <p:cNvSpPr>
                <a:spLocks noChangeShapeType="1"/>
              </p:cNvSpPr>
              <p:nvPr/>
            </p:nvSpPr>
            <p:spPr bwMode="auto">
              <a:xfrm flipV="1">
                <a:off x="24685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90" name="Line 122"/>
              <p:cNvSpPr>
                <a:spLocks noChangeShapeType="1"/>
              </p:cNvSpPr>
              <p:nvPr/>
            </p:nvSpPr>
            <p:spPr bwMode="auto">
              <a:xfrm flipV="1">
                <a:off x="2479675" y="5951538"/>
                <a:ext cx="0" cy="50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91" name="Line 123"/>
              <p:cNvSpPr>
                <a:spLocks noChangeShapeType="1"/>
              </p:cNvSpPr>
              <p:nvPr/>
            </p:nvSpPr>
            <p:spPr bwMode="auto">
              <a:xfrm flipV="1">
                <a:off x="2490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92" name="Line 124"/>
              <p:cNvSpPr>
                <a:spLocks noChangeShapeType="1"/>
              </p:cNvSpPr>
              <p:nvPr/>
            </p:nvSpPr>
            <p:spPr bwMode="auto">
              <a:xfrm flipV="1">
                <a:off x="2503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93" name="Line 125"/>
              <p:cNvSpPr>
                <a:spLocks noChangeShapeType="1"/>
              </p:cNvSpPr>
              <p:nvPr/>
            </p:nvSpPr>
            <p:spPr bwMode="auto">
              <a:xfrm flipV="1">
                <a:off x="2513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94" name="Line 126"/>
              <p:cNvSpPr>
                <a:spLocks noChangeShapeType="1"/>
              </p:cNvSpPr>
              <p:nvPr/>
            </p:nvSpPr>
            <p:spPr bwMode="auto">
              <a:xfrm flipV="1">
                <a:off x="2535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95" name="Line 127"/>
              <p:cNvSpPr>
                <a:spLocks noChangeShapeType="1"/>
              </p:cNvSpPr>
              <p:nvPr/>
            </p:nvSpPr>
            <p:spPr bwMode="auto">
              <a:xfrm flipV="1">
                <a:off x="2547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96" name="Line 128"/>
              <p:cNvSpPr>
                <a:spLocks noChangeShapeType="1"/>
              </p:cNvSpPr>
              <p:nvPr/>
            </p:nvSpPr>
            <p:spPr bwMode="auto">
              <a:xfrm flipV="1">
                <a:off x="2560638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97" name="Line 129"/>
              <p:cNvSpPr>
                <a:spLocks noChangeShapeType="1"/>
              </p:cNvSpPr>
              <p:nvPr/>
            </p:nvSpPr>
            <p:spPr bwMode="auto">
              <a:xfrm flipV="1">
                <a:off x="2570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98" name="Line 130"/>
              <p:cNvSpPr>
                <a:spLocks noChangeShapeType="1"/>
              </p:cNvSpPr>
              <p:nvPr/>
            </p:nvSpPr>
            <p:spPr bwMode="auto">
              <a:xfrm flipV="1">
                <a:off x="25812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599" name="Line 131"/>
              <p:cNvSpPr>
                <a:spLocks noChangeShapeType="1"/>
              </p:cNvSpPr>
              <p:nvPr/>
            </p:nvSpPr>
            <p:spPr bwMode="auto">
              <a:xfrm flipV="1">
                <a:off x="2593975" y="5688013"/>
                <a:ext cx="0" cy="31432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00" name="Line 132"/>
              <p:cNvSpPr>
                <a:spLocks noChangeShapeType="1"/>
              </p:cNvSpPr>
              <p:nvPr/>
            </p:nvSpPr>
            <p:spPr bwMode="auto">
              <a:xfrm flipV="1">
                <a:off x="2605088" y="5922963"/>
                <a:ext cx="0" cy="79375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01" name="Line 133"/>
              <p:cNvSpPr>
                <a:spLocks noChangeShapeType="1"/>
              </p:cNvSpPr>
              <p:nvPr/>
            </p:nvSpPr>
            <p:spPr bwMode="auto">
              <a:xfrm flipV="1">
                <a:off x="2617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02" name="Line 134"/>
              <p:cNvSpPr>
                <a:spLocks noChangeShapeType="1"/>
              </p:cNvSpPr>
              <p:nvPr/>
            </p:nvSpPr>
            <p:spPr bwMode="auto">
              <a:xfrm flipV="1">
                <a:off x="2627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03" name="Line 135"/>
              <p:cNvSpPr>
                <a:spLocks noChangeShapeType="1"/>
              </p:cNvSpPr>
              <p:nvPr/>
            </p:nvSpPr>
            <p:spPr bwMode="auto">
              <a:xfrm flipV="1">
                <a:off x="2638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04" name="Line 136"/>
              <p:cNvSpPr>
                <a:spLocks noChangeShapeType="1"/>
              </p:cNvSpPr>
              <p:nvPr/>
            </p:nvSpPr>
            <p:spPr bwMode="auto">
              <a:xfrm flipV="1">
                <a:off x="2651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05" name="Line 137"/>
              <p:cNvSpPr>
                <a:spLocks noChangeShapeType="1"/>
              </p:cNvSpPr>
              <p:nvPr/>
            </p:nvSpPr>
            <p:spPr bwMode="auto">
              <a:xfrm flipV="1">
                <a:off x="2662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06" name="Line 138"/>
              <p:cNvSpPr>
                <a:spLocks noChangeShapeType="1"/>
              </p:cNvSpPr>
              <p:nvPr/>
            </p:nvSpPr>
            <p:spPr bwMode="auto">
              <a:xfrm flipV="1">
                <a:off x="2674938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07" name="Line 139"/>
              <p:cNvSpPr>
                <a:spLocks noChangeShapeType="1"/>
              </p:cNvSpPr>
              <p:nvPr/>
            </p:nvSpPr>
            <p:spPr bwMode="auto">
              <a:xfrm flipV="1">
                <a:off x="2684463" y="5932488"/>
                <a:ext cx="0" cy="6985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08" name="Line 140"/>
              <p:cNvSpPr>
                <a:spLocks noChangeShapeType="1"/>
              </p:cNvSpPr>
              <p:nvPr/>
            </p:nvSpPr>
            <p:spPr bwMode="auto">
              <a:xfrm flipV="1">
                <a:off x="26955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09" name="Line 141"/>
              <p:cNvSpPr>
                <a:spLocks noChangeShapeType="1"/>
              </p:cNvSpPr>
              <p:nvPr/>
            </p:nvSpPr>
            <p:spPr bwMode="auto">
              <a:xfrm flipV="1">
                <a:off x="27178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10" name="Line 142"/>
              <p:cNvSpPr>
                <a:spLocks noChangeShapeType="1"/>
              </p:cNvSpPr>
              <p:nvPr/>
            </p:nvSpPr>
            <p:spPr bwMode="auto">
              <a:xfrm flipV="1">
                <a:off x="2728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11" name="Line 143"/>
              <p:cNvSpPr>
                <a:spLocks noChangeShapeType="1"/>
              </p:cNvSpPr>
              <p:nvPr/>
            </p:nvSpPr>
            <p:spPr bwMode="auto">
              <a:xfrm flipV="1">
                <a:off x="27400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12" name="Line 144"/>
              <p:cNvSpPr>
                <a:spLocks noChangeShapeType="1"/>
              </p:cNvSpPr>
              <p:nvPr/>
            </p:nvSpPr>
            <p:spPr bwMode="auto">
              <a:xfrm flipV="1">
                <a:off x="2752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13" name="Line 145"/>
              <p:cNvSpPr>
                <a:spLocks noChangeShapeType="1"/>
              </p:cNvSpPr>
              <p:nvPr/>
            </p:nvSpPr>
            <p:spPr bwMode="auto">
              <a:xfrm flipV="1">
                <a:off x="27654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14" name="Line 146"/>
              <p:cNvSpPr>
                <a:spLocks noChangeShapeType="1"/>
              </p:cNvSpPr>
              <p:nvPr/>
            </p:nvSpPr>
            <p:spPr bwMode="auto">
              <a:xfrm flipV="1">
                <a:off x="2776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15" name="Line 147"/>
              <p:cNvSpPr>
                <a:spLocks noChangeShapeType="1"/>
              </p:cNvSpPr>
              <p:nvPr/>
            </p:nvSpPr>
            <p:spPr bwMode="auto">
              <a:xfrm flipV="1">
                <a:off x="2789238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16" name="Line 148"/>
              <p:cNvSpPr>
                <a:spLocks noChangeShapeType="1"/>
              </p:cNvSpPr>
              <p:nvPr/>
            </p:nvSpPr>
            <p:spPr bwMode="auto">
              <a:xfrm flipV="1">
                <a:off x="2798763" y="5481638"/>
                <a:ext cx="0" cy="52070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17" name="Line 149"/>
              <p:cNvSpPr>
                <a:spLocks noChangeShapeType="1"/>
              </p:cNvSpPr>
              <p:nvPr/>
            </p:nvSpPr>
            <p:spPr bwMode="auto">
              <a:xfrm flipV="1">
                <a:off x="2809875" y="5903913"/>
                <a:ext cx="0" cy="9842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18" name="Line 150"/>
              <p:cNvSpPr>
                <a:spLocks noChangeShapeType="1"/>
              </p:cNvSpPr>
              <p:nvPr/>
            </p:nvSpPr>
            <p:spPr bwMode="auto">
              <a:xfrm flipV="1">
                <a:off x="28209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19" name="Line 151"/>
              <p:cNvSpPr>
                <a:spLocks noChangeShapeType="1"/>
              </p:cNvSpPr>
              <p:nvPr/>
            </p:nvSpPr>
            <p:spPr bwMode="auto">
              <a:xfrm flipV="1">
                <a:off x="28321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20" name="Line 152"/>
              <p:cNvSpPr>
                <a:spLocks noChangeShapeType="1"/>
              </p:cNvSpPr>
              <p:nvPr/>
            </p:nvSpPr>
            <p:spPr bwMode="auto">
              <a:xfrm flipV="1">
                <a:off x="2843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21" name="Line 153"/>
              <p:cNvSpPr>
                <a:spLocks noChangeShapeType="1"/>
              </p:cNvSpPr>
              <p:nvPr/>
            </p:nvSpPr>
            <p:spPr bwMode="auto">
              <a:xfrm flipV="1">
                <a:off x="2854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22" name="Line 154"/>
              <p:cNvSpPr>
                <a:spLocks noChangeShapeType="1"/>
              </p:cNvSpPr>
              <p:nvPr/>
            </p:nvSpPr>
            <p:spPr bwMode="auto">
              <a:xfrm flipV="1">
                <a:off x="2865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23" name="Line 155"/>
              <p:cNvSpPr>
                <a:spLocks noChangeShapeType="1"/>
              </p:cNvSpPr>
              <p:nvPr/>
            </p:nvSpPr>
            <p:spPr bwMode="auto">
              <a:xfrm flipV="1">
                <a:off x="2889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24" name="Line 156"/>
              <p:cNvSpPr>
                <a:spLocks noChangeShapeType="1"/>
              </p:cNvSpPr>
              <p:nvPr/>
            </p:nvSpPr>
            <p:spPr bwMode="auto">
              <a:xfrm flipV="1">
                <a:off x="2903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25" name="Line 157"/>
              <p:cNvSpPr>
                <a:spLocks noChangeShapeType="1"/>
              </p:cNvSpPr>
              <p:nvPr/>
            </p:nvSpPr>
            <p:spPr bwMode="auto">
              <a:xfrm flipV="1">
                <a:off x="29130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26" name="Line 158"/>
              <p:cNvSpPr>
                <a:spLocks noChangeShapeType="1"/>
              </p:cNvSpPr>
              <p:nvPr/>
            </p:nvSpPr>
            <p:spPr bwMode="auto">
              <a:xfrm flipV="1">
                <a:off x="2924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27" name="Line 159"/>
              <p:cNvSpPr>
                <a:spLocks noChangeShapeType="1"/>
              </p:cNvSpPr>
              <p:nvPr/>
            </p:nvSpPr>
            <p:spPr bwMode="auto">
              <a:xfrm flipV="1">
                <a:off x="2935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28" name="Line 160"/>
              <p:cNvSpPr>
                <a:spLocks noChangeShapeType="1"/>
              </p:cNvSpPr>
              <p:nvPr/>
            </p:nvSpPr>
            <p:spPr bwMode="auto">
              <a:xfrm flipV="1">
                <a:off x="2957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29" name="Line 161"/>
              <p:cNvSpPr>
                <a:spLocks noChangeShapeType="1"/>
              </p:cNvSpPr>
              <p:nvPr/>
            </p:nvSpPr>
            <p:spPr bwMode="auto">
              <a:xfrm flipV="1">
                <a:off x="2968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30" name="Line 162"/>
              <p:cNvSpPr>
                <a:spLocks noChangeShapeType="1"/>
              </p:cNvSpPr>
              <p:nvPr/>
            </p:nvSpPr>
            <p:spPr bwMode="auto">
              <a:xfrm flipV="1">
                <a:off x="2979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31" name="Line 163"/>
              <p:cNvSpPr>
                <a:spLocks noChangeShapeType="1"/>
              </p:cNvSpPr>
              <p:nvPr/>
            </p:nvSpPr>
            <p:spPr bwMode="auto">
              <a:xfrm flipV="1">
                <a:off x="2992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32" name="Line 164"/>
              <p:cNvSpPr>
                <a:spLocks noChangeShapeType="1"/>
              </p:cNvSpPr>
              <p:nvPr/>
            </p:nvSpPr>
            <p:spPr bwMode="auto">
              <a:xfrm flipV="1">
                <a:off x="3003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33" name="Line 165"/>
              <p:cNvSpPr>
                <a:spLocks noChangeShapeType="1"/>
              </p:cNvSpPr>
              <p:nvPr/>
            </p:nvSpPr>
            <p:spPr bwMode="auto">
              <a:xfrm flipV="1">
                <a:off x="30146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34" name="Line 166"/>
              <p:cNvSpPr>
                <a:spLocks noChangeShapeType="1"/>
              </p:cNvSpPr>
              <p:nvPr/>
            </p:nvSpPr>
            <p:spPr bwMode="auto">
              <a:xfrm flipV="1">
                <a:off x="3036888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35" name="Line 167"/>
              <p:cNvSpPr>
                <a:spLocks noChangeShapeType="1"/>
              </p:cNvSpPr>
              <p:nvPr/>
            </p:nvSpPr>
            <p:spPr bwMode="auto">
              <a:xfrm flipV="1">
                <a:off x="30480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36" name="Line 168"/>
              <p:cNvSpPr>
                <a:spLocks noChangeShapeType="1"/>
              </p:cNvSpPr>
              <p:nvPr/>
            </p:nvSpPr>
            <p:spPr bwMode="auto">
              <a:xfrm flipV="1">
                <a:off x="3060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37" name="Line 169"/>
              <p:cNvSpPr>
                <a:spLocks noChangeShapeType="1"/>
              </p:cNvSpPr>
              <p:nvPr/>
            </p:nvSpPr>
            <p:spPr bwMode="auto">
              <a:xfrm flipV="1">
                <a:off x="30829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38" name="Line 170"/>
              <p:cNvSpPr>
                <a:spLocks noChangeShapeType="1"/>
              </p:cNvSpPr>
              <p:nvPr/>
            </p:nvSpPr>
            <p:spPr bwMode="auto">
              <a:xfrm flipV="1">
                <a:off x="310673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39" name="Line 171"/>
              <p:cNvSpPr>
                <a:spLocks noChangeShapeType="1"/>
              </p:cNvSpPr>
              <p:nvPr/>
            </p:nvSpPr>
            <p:spPr bwMode="auto">
              <a:xfrm flipV="1">
                <a:off x="3117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40" name="Line 172"/>
              <p:cNvSpPr>
                <a:spLocks noChangeShapeType="1"/>
              </p:cNvSpPr>
              <p:nvPr/>
            </p:nvSpPr>
            <p:spPr bwMode="auto">
              <a:xfrm flipV="1">
                <a:off x="3128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41" name="Line 173"/>
              <p:cNvSpPr>
                <a:spLocks noChangeShapeType="1"/>
              </p:cNvSpPr>
              <p:nvPr/>
            </p:nvSpPr>
            <p:spPr bwMode="auto">
              <a:xfrm flipV="1">
                <a:off x="3140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42" name="Line 174"/>
              <p:cNvSpPr>
                <a:spLocks noChangeShapeType="1"/>
              </p:cNvSpPr>
              <p:nvPr/>
            </p:nvSpPr>
            <p:spPr bwMode="auto">
              <a:xfrm flipV="1">
                <a:off x="3151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43" name="Line 175"/>
              <p:cNvSpPr>
                <a:spLocks noChangeShapeType="1"/>
              </p:cNvSpPr>
              <p:nvPr/>
            </p:nvSpPr>
            <p:spPr bwMode="auto">
              <a:xfrm flipV="1">
                <a:off x="31623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44" name="Line 176"/>
              <p:cNvSpPr>
                <a:spLocks noChangeShapeType="1"/>
              </p:cNvSpPr>
              <p:nvPr/>
            </p:nvSpPr>
            <p:spPr bwMode="auto">
              <a:xfrm flipV="1">
                <a:off x="3175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45" name="Line 177"/>
              <p:cNvSpPr>
                <a:spLocks noChangeShapeType="1"/>
              </p:cNvSpPr>
              <p:nvPr/>
            </p:nvSpPr>
            <p:spPr bwMode="auto">
              <a:xfrm flipV="1">
                <a:off x="3184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46" name="Line 178"/>
              <p:cNvSpPr>
                <a:spLocks noChangeShapeType="1"/>
              </p:cNvSpPr>
              <p:nvPr/>
            </p:nvSpPr>
            <p:spPr bwMode="auto">
              <a:xfrm flipV="1">
                <a:off x="3195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47" name="Line 179"/>
              <p:cNvSpPr>
                <a:spLocks noChangeShapeType="1"/>
              </p:cNvSpPr>
              <p:nvPr/>
            </p:nvSpPr>
            <p:spPr bwMode="auto">
              <a:xfrm flipV="1">
                <a:off x="3221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48" name="Line 180"/>
              <p:cNvSpPr>
                <a:spLocks noChangeShapeType="1"/>
              </p:cNvSpPr>
              <p:nvPr/>
            </p:nvSpPr>
            <p:spPr bwMode="auto">
              <a:xfrm flipV="1">
                <a:off x="32432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49" name="Line 181"/>
              <p:cNvSpPr>
                <a:spLocks noChangeShapeType="1"/>
              </p:cNvSpPr>
              <p:nvPr/>
            </p:nvSpPr>
            <p:spPr bwMode="auto">
              <a:xfrm flipV="1">
                <a:off x="3254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50" name="Line 182"/>
              <p:cNvSpPr>
                <a:spLocks noChangeShapeType="1"/>
              </p:cNvSpPr>
              <p:nvPr/>
            </p:nvSpPr>
            <p:spPr bwMode="auto">
              <a:xfrm flipV="1">
                <a:off x="3265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51" name="Line 183"/>
              <p:cNvSpPr>
                <a:spLocks noChangeShapeType="1"/>
              </p:cNvSpPr>
              <p:nvPr/>
            </p:nvSpPr>
            <p:spPr bwMode="auto">
              <a:xfrm flipV="1">
                <a:off x="3276600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52" name="Line 184"/>
              <p:cNvSpPr>
                <a:spLocks noChangeShapeType="1"/>
              </p:cNvSpPr>
              <p:nvPr/>
            </p:nvSpPr>
            <p:spPr bwMode="auto">
              <a:xfrm flipV="1">
                <a:off x="32893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53" name="Line 185"/>
              <p:cNvSpPr>
                <a:spLocks noChangeShapeType="1"/>
              </p:cNvSpPr>
              <p:nvPr/>
            </p:nvSpPr>
            <p:spPr bwMode="auto">
              <a:xfrm flipV="1">
                <a:off x="3298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54" name="Line 186"/>
              <p:cNvSpPr>
                <a:spLocks noChangeShapeType="1"/>
              </p:cNvSpPr>
              <p:nvPr/>
            </p:nvSpPr>
            <p:spPr bwMode="auto">
              <a:xfrm flipV="1">
                <a:off x="33099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55" name="Line 187"/>
              <p:cNvSpPr>
                <a:spLocks noChangeShapeType="1"/>
              </p:cNvSpPr>
              <p:nvPr/>
            </p:nvSpPr>
            <p:spPr bwMode="auto">
              <a:xfrm flipV="1">
                <a:off x="3321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56" name="Line 188"/>
              <p:cNvSpPr>
                <a:spLocks noChangeShapeType="1"/>
              </p:cNvSpPr>
              <p:nvPr/>
            </p:nvSpPr>
            <p:spPr bwMode="auto">
              <a:xfrm flipV="1">
                <a:off x="3332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57" name="Line 189"/>
              <p:cNvSpPr>
                <a:spLocks noChangeShapeType="1"/>
              </p:cNvSpPr>
              <p:nvPr/>
            </p:nvSpPr>
            <p:spPr bwMode="auto">
              <a:xfrm flipV="1">
                <a:off x="3346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58" name="Line 190"/>
              <p:cNvSpPr>
                <a:spLocks noChangeShapeType="1"/>
              </p:cNvSpPr>
              <p:nvPr/>
            </p:nvSpPr>
            <p:spPr bwMode="auto">
              <a:xfrm flipV="1">
                <a:off x="3355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59" name="Line 191"/>
              <p:cNvSpPr>
                <a:spLocks noChangeShapeType="1"/>
              </p:cNvSpPr>
              <p:nvPr/>
            </p:nvSpPr>
            <p:spPr bwMode="auto">
              <a:xfrm flipV="1">
                <a:off x="33797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60" name="Line 192"/>
              <p:cNvSpPr>
                <a:spLocks noChangeShapeType="1"/>
              </p:cNvSpPr>
              <p:nvPr/>
            </p:nvSpPr>
            <p:spPr bwMode="auto">
              <a:xfrm flipV="1">
                <a:off x="33909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61" name="Line 193"/>
              <p:cNvSpPr>
                <a:spLocks noChangeShapeType="1"/>
              </p:cNvSpPr>
              <p:nvPr/>
            </p:nvSpPr>
            <p:spPr bwMode="auto">
              <a:xfrm flipV="1">
                <a:off x="3403600" y="5918200"/>
                <a:ext cx="0" cy="84138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62" name="Line 194"/>
              <p:cNvSpPr>
                <a:spLocks noChangeShapeType="1"/>
              </p:cNvSpPr>
              <p:nvPr/>
            </p:nvSpPr>
            <p:spPr bwMode="auto">
              <a:xfrm flipV="1">
                <a:off x="3413125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63" name="Line 195"/>
              <p:cNvSpPr>
                <a:spLocks noChangeShapeType="1"/>
              </p:cNvSpPr>
              <p:nvPr/>
            </p:nvSpPr>
            <p:spPr bwMode="auto">
              <a:xfrm flipV="1">
                <a:off x="3435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64" name="Line 196"/>
              <p:cNvSpPr>
                <a:spLocks noChangeShapeType="1"/>
              </p:cNvSpPr>
              <p:nvPr/>
            </p:nvSpPr>
            <p:spPr bwMode="auto">
              <a:xfrm flipV="1">
                <a:off x="3448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65" name="Line 197"/>
              <p:cNvSpPr>
                <a:spLocks noChangeShapeType="1"/>
              </p:cNvSpPr>
              <p:nvPr/>
            </p:nvSpPr>
            <p:spPr bwMode="auto">
              <a:xfrm flipV="1">
                <a:off x="34607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66" name="Line 198"/>
              <p:cNvSpPr>
                <a:spLocks noChangeShapeType="1"/>
              </p:cNvSpPr>
              <p:nvPr/>
            </p:nvSpPr>
            <p:spPr bwMode="auto">
              <a:xfrm flipV="1">
                <a:off x="3470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67" name="Line 199"/>
              <p:cNvSpPr>
                <a:spLocks noChangeShapeType="1"/>
              </p:cNvSpPr>
              <p:nvPr/>
            </p:nvSpPr>
            <p:spPr bwMode="auto">
              <a:xfrm flipV="1">
                <a:off x="34813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68" name="Line 200"/>
              <p:cNvSpPr>
                <a:spLocks noChangeShapeType="1"/>
              </p:cNvSpPr>
              <p:nvPr/>
            </p:nvSpPr>
            <p:spPr bwMode="auto">
              <a:xfrm flipV="1">
                <a:off x="3492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69" name="Line 201"/>
              <p:cNvSpPr>
                <a:spLocks noChangeShapeType="1"/>
              </p:cNvSpPr>
              <p:nvPr/>
            </p:nvSpPr>
            <p:spPr bwMode="auto">
              <a:xfrm flipV="1">
                <a:off x="35036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70" name="Line 202"/>
              <p:cNvSpPr>
                <a:spLocks noChangeShapeType="1"/>
              </p:cNvSpPr>
              <p:nvPr/>
            </p:nvSpPr>
            <p:spPr bwMode="auto">
              <a:xfrm flipV="1">
                <a:off x="3514725" y="5805488"/>
                <a:ext cx="0" cy="19685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71" name="Line 203"/>
              <p:cNvSpPr>
                <a:spLocks noChangeShapeType="1"/>
              </p:cNvSpPr>
              <p:nvPr/>
            </p:nvSpPr>
            <p:spPr bwMode="auto">
              <a:xfrm flipV="1">
                <a:off x="3527425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72" name="Line 204"/>
              <p:cNvSpPr>
                <a:spLocks noChangeShapeType="1"/>
              </p:cNvSpPr>
              <p:nvPr/>
            </p:nvSpPr>
            <p:spPr bwMode="auto">
              <a:xfrm flipV="1">
                <a:off x="3538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73" name="Line 205"/>
              <p:cNvSpPr>
                <a:spLocks noChangeShapeType="1"/>
              </p:cNvSpPr>
              <p:nvPr/>
            </p:nvSpPr>
            <p:spPr bwMode="auto">
              <a:xfrm flipV="1">
                <a:off x="35496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74" name="Line 206"/>
              <p:cNvSpPr>
                <a:spLocks noChangeShapeType="1"/>
              </p:cNvSpPr>
              <p:nvPr/>
            </p:nvSpPr>
            <p:spPr bwMode="auto">
              <a:xfrm flipV="1">
                <a:off x="3575050" y="5580063"/>
                <a:ext cx="0" cy="4222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75" name="Line 207"/>
              <p:cNvSpPr>
                <a:spLocks noChangeShapeType="1"/>
              </p:cNvSpPr>
              <p:nvPr/>
            </p:nvSpPr>
            <p:spPr bwMode="auto">
              <a:xfrm flipV="1">
                <a:off x="3584575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76" name="Line 208"/>
              <p:cNvSpPr>
                <a:spLocks noChangeShapeType="1"/>
              </p:cNvSpPr>
              <p:nvPr/>
            </p:nvSpPr>
            <p:spPr bwMode="auto">
              <a:xfrm flipV="1">
                <a:off x="3606800" y="5873750"/>
                <a:ext cx="0" cy="1285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77" name="Line 209"/>
              <p:cNvSpPr>
                <a:spLocks noChangeShapeType="1"/>
              </p:cNvSpPr>
              <p:nvPr/>
            </p:nvSpPr>
            <p:spPr bwMode="auto">
              <a:xfrm flipV="1">
                <a:off x="3617913" y="5892800"/>
                <a:ext cx="0" cy="1095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78" name="Line 210"/>
              <p:cNvSpPr>
                <a:spLocks noChangeShapeType="1"/>
              </p:cNvSpPr>
              <p:nvPr/>
            </p:nvSpPr>
            <p:spPr bwMode="auto">
              <a:xfrm flipV="1">
                <a:off x="36290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79" name="Line 211"/>
              <p:cNvSpPr>
                <a:spLocks noChangeShapeType="1"/>
              </p:cNvSpPr>
              <p:nvPr/>
            </p:nvSpPr>
            <p:spPr bwMode="auto">
              <a:xfrm flipV="1">
                <a:off x="36401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80" name="Line 212"/>
              <p:cNvSpPr>
                <a:spLocks noChangeShapeType="1"/>
              </p:cNvSpPr>
              <p:nvPr/>
            </p:nvSpPr>
            <p:spPr bwMode="auto">
              <a:xfrm flipV="1">
                <a:off x="36512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81" name="Line 213"/>
              <p:cNvSpPr>
                <a:spLocks noChangeShapeType="1"/>
              </p:cNvSpPr>
              <p:nvPr/>
            </p:nvSpPr>
            <p:spPr bwMode="auto">
              <a:xfrm flipV="1">
                <a:off x="3662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82" name="Line 214"/>
              <p:cNvSpPr>
                <a:spLocks noChangeShapeType="1"/>
              </p:cNvSpPr>
              <p:nvPr/>
            </p:nvSpPr>
            <p:spPr bwMode="auto">
              <a:xfrm flipV="1">
                <a:off x="3675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83" name="Line 215"/>
              <p:cNvSpPr>
                <a:spLocks noChangeShapeType="1"/>
              </p:cNvSpPr>
              <p:nvPr/>
            </p:nvSpPr>
            <p:spPr bwMode="auto">
              <a:xfrm flipV="1">
                <a:off x="3698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84" name="Line 216"/>
              <p:cNvSpPr>
                <a:spLocks noChangeShapeType="1"/>
              </p:cNvSpPr>
              <p:nvPr/>
            </p:nvSpPr>
            <p:spPr bwMode="auto">
              <a:xfrm flipV="1">
                <a:off x="3709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85" name="Line 217"/>
              <p:cNvSpPr>
                <a:spLocks noChangeShapeType="1"/>
              </p:cNvSpPr>
              <p:nvPr/>
            </p:nvSpPr>
            <p:spPr bwMode="auto">
              <a:xfrm flipV="1">
                <a:off x="37211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86" name="Line 218"/>
              <p:cNvSpPr>
                <a:spLocks noChangeShapeType="1"/>
              </p:cNvSpPr>
              <p:nvPr/>
            </p:nvSpPr>
            <p:spPr bwMode="auto">
              <a:xfrm flipV="1">
                <a:off x="3732213" y="5727700"/>
                <a:ext cx="0" cy="27463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87" name="Line 219"/>
              <p:cNvSpPr>
                <a:spLocks noChangeShapeType="1"/>
              </p:cNvSpPr>
              <p:nvPr/>
            </p:nvSpPr>
            <p:spPr bwMode="auto">
              <a:xfrm flipV="1">
                <a:off x="3743325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88" name="Line 220"/>
              <p:cNvSpPr>
                <a:spLocks noChangeShapeType="1"/>
              </p:cNvSpPr>
              <p:nvPr/>
            </p:nvSpPr>
            <p:spPr bwMode="auto">
              <a:xfrm flipV="1">
                <a:off x="3754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89" name="Line 221"/>
              <p:cNvSpPr>
                <a:spLocks noChangeShapeType="1"/>
              </p:cNvSpPr>
              <p:nvPr/>
            </p:nvSpPr>
            <p:spPr bwMode="auto">
              <a:xfrm flipV="1">
                <a:off x="3765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90" name="Line 222"/>
              <p:cNvSpPr>
                <a:spLocks noChangeShapeType="1"/>
              </p:cNvSpPr>
              <p:nvPr/>
            </p:nvSpPr>
            <p:spPr bwMode="auto">
              <a:xfrm flipV="1">
                <a:off x="377666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91" name="Line 223"/>
              <p:cNvSpPr>
                <a:spLocks noChangeShapeType="1"/>
              </p:cNvSpPr>
              <p:nvPr/>
            </p:nvSpPr>
            <p:spPr bwMode="auto">
              <a:xfrm flipV="1">
                <a:off x="3789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92" name="Line 224"/>
              <p:cNvSpPr>
                <a:spLocks noChangeShapeType="1"/>
              </p:cNvSpPr>
              <p:nvPr/>
            </p:nvSpPr>
            <p:spPr bwMode="auto">
              <a:xfrm flipV="1">
                <a:off x="38004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93" name="Line 225"/>
              <p:cNvSpPr>
                <a:spLocks noChangeShapeType="1"/>
              </p:cNvSpPr>
              <p:nvPr/>
            </p:nvSpPr>
            <p:spPr bwMode="auto">
              <a:xfrm flipV="1">
                <a:off x="3811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94" name="Line 226"/>
              <p:cNvSpPr>
                <a:spLocks noChangeShapeType="1"/>
              </p:cNvSpPr>
              <p:nvPr/>
            </p:nvSpPr>
            <p:spPr bwMode="auto">
              <a:xfrm flipV="1">
                <a:off x="3822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95" name="Line 227"/>
              <p:cNvSpPr>
                <a:spLocks noChangeShapeType="1"/>
              </p:cNvSpPr>
              <p:nvPr/>
            </p:nvSpPr>
            <p:spPr bwMode="auto">
              <a:xfrm flipV="1">
                <a:off x="38338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96" name="Line 228"/>
              <p:cNvSpPr>
                <a:spLocks noChangeShapeType="1"/>
              </p:cNvSpPr>
              <p:nvPr/>
            </p:nvSpPr>
            <p:spPr bwMode="auto">
              <a:xfrm flipV="1">
                <a:off x="3846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97" name="Line 229"/>
              <p:cNvSpPr>
                <a:spLocks noChangeShapeType="1"/>
              </p:cNvSpPr>
              <p:nvPr/>
            </p:nvSpPr>
            <p:spPr bwMode="auto">
              <a:xfrm flipV="1">
                <a:off x="38576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98" name="Line 230"/>
              <p:cNvSpPr>
                <a:spLocks noChangeShapeType="1"/>
              </p:cNvSpPr>
              <p:nvPr/>
            </p:nvSpPr>
            <p:spPr bwMode="auto">
              <a:xfrm flipV="1">
                <a:off x="38687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699" name="Line 231"/>
              <p:cNvSpPr>
                <a:spLocks noChangeShapeType="1"/>
              </p:cNvSpPr>
              <p:nvPr/>
            </p:nvSpPr>
            <p:spPr bwMode="auto">
              <a:xfrm flipV="1">
                <a:off x="3879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00" name="Line 232"/>
              <p:cNvSpPr>
                <a:spLocks noChangeShapeType="1"/>
              </p:cNvSpPr>
              <p:nvPr/>
            </p:nvSpPr>
            <p:spPr bwMode="auto">
              <a:xfrm flipV="1">
                <a:off x="3890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01" name="Line 233"/>
              <p:cNvSpPr>
                <a:spLocks noChangeShapeType="1"/>
              </p:cNvSpPr>
              <p:nvPr/>
            </p:nvSpPr>
            <p:spPr bwMode="auto">
              <a:xfrm flipV="1">
                <a:off x="39036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02" name="Line 234"/>
              <p:cNvSpPr>
                <a:spLocks noChangeShapeType="1"/>
              </p:cNvSpPr>
              <p:nvPr/>
            </p:nvSpPr>
            <p:spPr bwMode="auto">
              <a:xfrm flipV="1">
                <a:off x="3914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03" name="Line 235"/>
              <p:cNvSpPr>
                <a:spLocks noChangeShapeType="1"/>
              </p:cNvSpPr>
              <p:nvPr/>
            </p:nvSpPr>
            <p:spPr bwMode="auto">
              <a:xfrm flipV="1">
                <a:off x="392588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04" name="Line 236"/>
              <p:cNvSpPr>
                <a:spLocks noChangeShapeType="1"/>
              </p:cNvSpPr>
              <p:nvPr/>
            </p:nvSpPr>
            <p:spPr bwMode="auto">
              <a:xfrm flipV="1">
                <a:off x="3937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05" name="Line 237"/>
              <p:cNvSpPr>
                <a:spLocks noChangeShapeType="1"/>
              </p:cNvSpPr>
              <p:nvPr/>
            </p:nvSpPr>
            <p:spPr bwMode="auto">
              <a:xfrm flipV="1">
                <a:off x="396081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06" name="Line 238"/>
              <p:cNvSpPr>
                <a:spLocks noChangeShapeType="1"/>
              </p:cNvSpPr>
              <p:nvPr/>
            </p:nvSpPr>
            <p:spPr bwMode="auto">
              <a:xfrm flipV="1">
                <a:off x="3970338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07" name="Line 239"/>
              <p:cNvSpPr>
                <a:spLocks noChangeShapeType="1"/>
              </p:cNvSpPr>
              <p:nvPr/>
            </p:nvSpPr>
            <p:spPr bwMode="auto">
              <a:xfrm flipV="1">
                <a:off x="39814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08" name="Line 240"/>
              <p:cNvSpPr>
                <a:spLocks noChangeShapeType="1"/>
              </p:cNvSpPr>
              <p:nvPr/>
            </p:nvSpPr>
            <p:spPr bwMode="auto">
              <a:xfrm flipV="1">
                <a:off x="39925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09" name="Line 241"/>
              <p:cNvSpPr>
                <a:spLocks noChangeShapeType="1"/>
              </p:cNvSpPr>
              <p:nvPr/>
            </p:nvSpPr>
            <p:spPr bwMode="auto">
              <a:xfrm flipV="1">
                <a:off x="40052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10" name="Line 242"/>
              <p:cNvSpPr>
                <a:spLocks noChangeShapeType="1"/>
              </p:cNvSpPr>
              <p:nvPr/>
            </p:nvSpPr>
            <p:spPr bwMode="auto">
              <a:xfrm flipV="1">
                <a:off x="40179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11" name="Line 243"/>
              <p:cNvSpPr>
                <a:spLocks noChangeShapeType="1"/>
              </p:cNvSpPr>
              <p:nvPr/>
            </p:nvSpPr>
            <p:spPr bwMode="auto">
              <a:xfrm flipV="1">
                <a:off x="4029075" y="5815013"/>
                <a:ext cx="0" cy="187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12" name="Line 244"/>
              <p:cNvSpPr>
                <a:spLocks noChangeShapeType="1"/>
              </p:cNvSpPr>
              <p:nvPr/>
            </p:nvSpPr>
            <p:spPr bwMode="auto">
              <a:xfrm flipV="1">
                <a:off x="4040188" y="5951538"/>
                <a:ext cx="0" cy="50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13" name="Line 245"/>
              <p:cNvSpPr>
                <a:spLocks noChangeShapeType="1"/>
              </p:cNvSpPr>
              <p:nvPr/>
            </p:nvSpPr>
            <p:spPr bwMode="auto">
              <a:xfrm flipV="1">
                <a:off x="4051300" y="5824538"/>
                <a:ext cx="0" cy="17780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14" name="Line 246"/>
              <p:cNvSpPr>
                <a:spLocks noChangeShapeType="1"/>
              </p:cNvSpPr>
              <p:nvPr/>
            </p:nvSpPr>
            <p:spPr bwMode="auto">
              <a:xfrm flipV="1">
                <a:off x="4062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15" name="Line 247"/>
              <p:cNvSpPr>
                <a:spLocks noChangeShapeType="1"/>
              </p:cNvSpPr>
              <p:nvPr/>
            </p:nvSpPr>
            <p:spPr bwMode="auto">
              <a:xfrm flipV="1">
                <a:off x="4075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16" name="Line 248"/>
              <p:cNvSpPr>
                <a:spLocks noChangeShapeType="1"/>
              </p:cNvSpPr>
              <p:nvPr/>
            </p:nvSpPr>
            <p:spPr bwMode="auto">
              <a:xfrm flipV="1">
                <a:off x="40846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17" name="Line 249"/>
              <p:cNvSpPr>
                <a:spLocks noChangeShapeType="1"/>
              </p:cNvSpPr>
              <p:nvPr/>
            </p:nvSpPr>
            <p:spPr bwMode="auto">
              <a:xfrm flipV="1">
                <a:off x="4095750" y="4508500"/>
                <a:ext cx="0" cy="14938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18" name="Line 250"/>
              <p:cNvSpPr>
                <a:spLocks noChangeShapeType="1"/>
              </p:cNvSpPr>
              <p:nvPr/>
            </p:nvSpPr>
            <p:spPr bwMode="auto">
              <a:xfrm flipV="1">
                <a:off x="4106863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19" name="Line 251"/>
              <p:cNvSpPr>
                <a:spLocks noChangeShapeType="1"/>
              </p:cNvSpPr>
              <p:nvPr/>
            </p:nvSpPr>
            <p:spPr bwMode="auto">
              <a:xfrm flipV="1">
                <a:off x="41179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20" name="Line 252"/>
              <p:cNvSpPr>
                <a:spLocks noChangeShapeType="1"/>
              </p:cNvSpPr>
              <p:nvPr/>
            </p:nvSpPr>
            <p:spPr bwMode="auto">
              <a:xfrm flipV="1">
                <a:off x="41290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21" name="Line 253"/>
              <p:cNvSpPr>
                <a:spLocks noChangeShapeType="1"/>
              </p:cNvSpPr>
              <p:nvPr/>
            </p:nvSpPr>
            <p:spPr bwMode="auto">
              <a:xfrm flipV="1">
                <a:off x="4141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22" name="Line 254"/>
              <p:cNvSpPr>
                <a:spLocks noChangeShapeType="1"/>
              </p:cNvSpPr>
              <p:nvPr/>
            </p:nvSpPr>
            <p:spPr bwMode="auto">
              <a:xfrm flipV="1">
                <a:off x="41989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23" name="Line 255"/>
              <p:cNvSpPr>
                <a:spLocks noChangeShapeType="1"/>
              </p:cNvSpPr>
              <p:nvPr/>
            </p:nvSpPr>
            <p:spPr bwMode="auto">
              <a:xfrm flipV="1">
                <a:off x="4210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24" name="Line 256"/>
              <p:cNvSpPr>
                <a:spLocks noChangeShapeType="1"/>
              </p:cNvSpPr>
              <p:nvPr/>
            </p:nvSpPr>
            <p:spPr bwMode="auto">
              <a:xfrm flipV="1">
                <a:off x="4221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25" name="Line 257"/>
              <p:cNvSpPr>
                <a:spLocks noChangeShapeType="1"/>
              </p:cNvSpPr>
              <p:nvPr/>
            </p:nvSpPr>
            <p:spPr bwMode="auto">
              <a:xfrm flipV="1">
                <a:off x="42322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26" name="Line 258"/>
              <p:cNvSpPr>
                <a:spLocks noChangeShapeType="1"/>
              </p:cNvSpPr>
              <p:nvPr/>
            </p:nvSpPr>
            <p:spPr bwMode="auto">
              <a:xfrm flipV="1">
                <a:off x="42560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27" name="Line 259"/>
              <p:cNvSpPr>
                <a:spLocks noChangeShapeType="1"/>
              </p:cNvSpPr>
              <p:nvPr/>
            </p:nvSpPr>
            <p:spPr bwMode="auto">
              <a:xfrm flipV="1">
                <a:off x="4278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28" name="Line 260"/>
              <p:cNvSpPr>
                <a:spLocks noChangeShapeType="1"/>
              </p:cNvSpPr>
              <p:nvPr/>
            </p:nvSpPr>
            <p:spPr bwMode="auto">
              <a:xfrm flipV="1">
                <a:off x="4300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29" name="Line 261"/>
              <p:cNvSpPr>
                <a:spLocks noChangeShapeType="1"/>
              </p:cNvSpPr>
              <p:nvPr/>
            </p:nvSpPr>
            <p:spPr bwMode="auto">
              <a:xfrm flipV="1">
                <a:off x="4313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30" name="Line 262"/>
              <p:cNvSpPr>
                <a:spLocks noChangeShapeType="1"/>
              </p:cNvSpPr>
              <p:nvPr/>
            </p:nvSpPr>
            <p:spPr bwMode="auto">
              <a:xfrm flipV="1">
                <a:off x="4324350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31" name="Line 263"/>
              <p:cNvSpPr>
                <a:spLocks noChangeShapeType="1"/>
              </p:cNvSpPr>
              <p:nvPr/>
            </p:nvSpPr>
            <p:spPr bwMode="auto">
              <a:xfrm flipV="1">
                <a:off x="43354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32" name="Line 264"/>
              <p:cNvSpPr>
                <a:spLocks noChangeShapeType="1"/>
              </p:cNvSpPr>
              <p:nvPr/>
            </p:nvSpPr>
            <p:spPr bwMode="auto">
              <a:xfrm flipV="1">
                <a:off x="43465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33" name="Line 265"/>
              <p:cNvSpPr>
                <a:spLocks noChangeShapeType="1"/>
              </p:cNvSpPr>
              <p:nvPr/>
            </p:nvSpPr>
            <p:spPr bwMode="auto">
              <a:xfrm flipV="1">
                <a:off x="4360863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34" name="Line 266"/>
              <p:cNvSpPr>
                <a:spLocks noChangeShapeType="1"/>
              </p:cNvSpPr>
              <p:nvPr/>
            </p:nvSpPr>
            <p:spPr bwMode="auto">
              <a:xfrm flipV="1">
                <a:off x="43703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35" name="Line 267"/>
              <p:cNvSpPr>
                <a:spLocks noChangeShapeType="1"/>
              </p:cNvSpPr>
              <p:nvPr/>
            </p:nvSpPr>
            <p:spPr bwMode="auto">
              <a:xfrm flipV="1">
                <a:off x="4381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36" name="Line 268"/>
              <p:cNvSpPr>
                <a:spLocks noChangeShapeType="1"/>
              </p:cNvSpPr>
              <p:nvPr/>
            </p:nvSpPr>
            <p:spPr bwMode="auto">
              <a:xfrm flipV="1">
                <a:off x="43926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37" name="Line 269"/>
              <p:cNvSpPr>
                <a:spLocks noChangeShapeType="1"/>
              </p:cNvSpPr>
              <p:nvPr/>
            </p:nvSpPr>
            <p:spPr bwMode="auto">
              <a:xfrm flipV="1">
                <a:off x="4403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38" name="Line 270"/>
              <p:cNvSpPr>
                <a:spLocks noChangeShapeType="1"/>
              </p:cNvSpPr>
              <p:nvPr/>
            </p:nvSpPr>
            <p:spPr bwMode="auto">
              <a:xfrm flipV="1">
                <a:off x="4414838" y="5972175"/>
                <a:ext cx="0" cy="3016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39" name="Line 271"/>
              <p:cNvSpPr>
                <a:spLocks noChangeShapeType="1"/>
              </p:cNvSpPr>
              <p:nvPr/>
            </p:nvSpPr>
            <p:spPr bwMode="auto">
              <a:xfrm flipV="1">
                <a:off x="44259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40" name="Line 272"/>
              <p:cNvSpPr>
                <a:spLocks noChangeShapeType="1"/>
              </p:cNvSpPr>
              <p:nvPr/>
            </p:nvSpPr>
            <p:spPr bwMode="auto">
              <a:xfrm flipV="1">
                <a:off x="4437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41" name="Line 273"/>
              <p:cNvSpPr>
                <a:spLocks noChangeShapeType="1"/>
              </p:cNvSpPr>
              <p:nvPr/>
            </p:nvSpPr>
            <p:spPr bwMode="auto">
              <a:xfrm flipV="1">
                <a:off x="4448175" y="5099050"/>
                <a:ext cx="0" cy="9032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42" name="Line 274"/>
              <p:cNvSpPr>
                <a:spLocks noChangeShapeType="1"/>
              </p:cNvSpPr>
              <p:nvPr/>
            </p:nvSpPr>
            <p:spPr bwMode="auto">
              <a:xfrm flipV="1">
                <a:off x="4460875" y="5756275"/>
                <a:ext cx="0" cy="24606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43" name="Line 275"/>
              <p:cNvSpPr>
                <a:spLocks noChangeShapeType="1"/>
              </p:cNvSpPr>
              <p:nvPr/>
            </p:nvSpPr>
            <p:spPr bwMode="auto">
              <a:xfrm flipV="1">
                <a:off x="4475163" y="5942013"/>
                <a:ext cx="0" cy="603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44" name="Line 276"/>
              <p:cNvSpPr>
                <a:spLocks noChangeShapeType="1"/>
              </p:cNvSpPr>
              <p:nvPr/>
            </p:nvSpPr>
            <p:spPr bwMode="auto">
              <a:xfrm flipV="1">
                <a:off x="44958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45" name="Line 277"/>
              <p:cNvSpPr>
                <a:spLocks noChangeShapeType="1"/>
              </p:cNvSpPr>
              <p:nvPr/>
            </p:nvSpPr>
            <p:spPr bwMode="auto">
              <a:xfrm flipV="1">
                <a:off x="45180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46" name="Line 278"/>
              <p:cNvSpPr>
                <a:spLocks noChangeShapeType="1"/>
              </p:cNvSpPr>
              <p:nvPr/>
            </p:nvSpPr>
            <p:spPr bwMode="auto">
              <a:xfrm flipV="1">
                <a:off x="45291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47" name="Line 279"/>
              <p:cNvSpPr>
                <a:spLocks noChangeShapeType="1"/>
              </p:cNvSpPr>
              <p:nvPr/>
            </p:nvSpPr>
            <p:spPr bwMode="auto">
              <a:xfrm flipV="1">
                <a:off x="4540250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48" name="Line 280"/>
              <p:cNvSpPr>
                <a:spLocks noChangeShapeType="1"/>
              </p:cNvSpPr>
              <p:nvPr/>
            </p:nvSpPr>
            <p:spPr bwMode="auto">
              <a:xfrm flipV="1">
                <a:off x="4551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49" name="Line 281"/>
              <p:cNvSpPr>
                <a:spLocks noChangeShapeType="1"/>
              </p:cNvSpPr>
              <p:nvPr/>
            </p:nvSpPr>
            <p:spPr bwMode="auto">
              <a:xfrm flipV="1">
                <a:off x="4575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50" name="Line 282"/>
              <p:cNvSpPr>
                <a:spLocks noChangeShapeType="1"/>
              </p:cNvSpPr>
              <p:nvPr/>
            </p:nvSpPr>
            <p:spPr bwMode="auto">
              <a:xfrm flipV="1">
                <a:off x="45847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51" name="Line 283"/>
              <p:cNvSpPr>
                <a:spLocks noChangeShapeType="1"/>
              </p:cNvSpPr>
              <p:nvPr/>
            </p:nvSpPr>
            <p:spPr bwMode="auto">
              <a:xfrm flipV="1">
                <a:off x="4597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52" name="Line 284"/>
              <p:cNvSpPr>
                <a:spLocks noChangeShapeType="1"/>
              </p:cNvSpPr>
              <p:nvPr/>
            </p:nvSpPr>
            <p:spPr bwMode="auto">
              <a:xfrm flipV="1">
                <a:off x="4608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53" name="Line 285"/>
              <p:cNvSpPr>
                <a:spLocks noChangeShapeType="1"/>
              </p:cNvSpPr>
              <p:nvPr/>
            </p:nvSpPr>
            <p:spPr bwMode="auto">
              <a:xfrm flipV="1">
                <a:off x="4621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54" name="Line 286"/>
              <p:cNvSpPr>
                <a:spLocks noChangeShapeType="1"/>
              </p:cNvSpPr>
              <p:nvPr/>
            </p:nvSpPr>
            <p:spPr bwMode="auto">
              <a:xfrm flipV="1">
                <a:off x="4654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55" name="Line 287"/>
              <p:cNvSpPr>
                <a:spLocks noChangeShapeType="1"/>
              </p:cNvSpPr>
              <p:nvPr/>
            </p:nvSpPr>
            <p:spPr bwMode="auto">
              <a:xfrm flipV="1">
                <a:off x="4665663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56" name="Line 288"/>
              <p:cNvSpPr>
                <a:spLocks noChangeShapeType="1"/>
              </p:cNvSpPr>
              <p:nvPr/>
            </p:nvSpPr>
            <p:spPr bwMode="auto">
              <a:xfrm flipV="1">
                <a:off x="467677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57" name="Line 289"/>
              <p:cNvSpPr>
                <a:spLocks noChangeShapeType="1"/>
              </p:cNvSpPr>
              <p:nvPr/>
            </p:nvSpPr>
            <p:spPr bwMode="auto">
              <a:xfrm flipV="1">
                <a:off x="4689475" y="5981700"/>
                <a:ext cx="0" cy="20638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58" name="Line 290"/>
              <p:cNvSpPr>
                <a:spLocks noChangeShapeType="1"/>
              </p:cNvSpPr>
              <p:nvPr/>
            </p:nvSpPr>
            <p:spPr bwMode="auto">
              <a:xfrm flipV="1">
                <a:off x="4756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59" name="Line 291"/>
              <p:cNvSpPr>
                <a:spLocks noChangeShapeType="1"/>
              </p:cNvSpPr>
              <p:nvPr/>
            </p:nvSpPr>
            <p:spPr bwMode="auto">
              <a:xfrm flipV="1">
                <a:off x="4803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60" name="Line 292"/>
              <p:cNvSpPr>
                <a:spLocks noChangeShapeType="1"/>
              </p:cNvSpPr>
              <p:nvPr/>
            </p:nvSpPr>
            <p:spPr bwMode="auto">
              <a:xfrm flipV="1">
                <a:off x="48609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61" name="Line 293"/>
              <p:cNvSpPr>
                <a:spLocks noChangeShapeType="1"/>
              </p:cNvSpPr>
              <p:nvPr/>
            </p:nvSpPr>
            <p:spPr bwMode="auto">
              <a:xfrm flipV="1">
                <a:off x="48815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62" name="Line 294"/>
              <p:cNvSpPr>
                <a:spLocks noChangeShapeType="1"/>
              </p:cNvSpPr>
              <p:nvPr/>
            </p:nvSpPr>
            <p:spPr bwMode="auto">
              <a:xfrm flipV="1">
                <a:off x="4903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63" name="Line 295"/>
              <p:cNvSpPr>
                <a:spLocks noChangeShapeType="1"/>
              </p:cNvSpPr>
              <p:nvPr/>
            </p:nvSpPr>
            <p:spPr bwMode="auto">
              <a:xfrm flipV="1">
                <a:off x="49149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64" name="Line 296"/>
              <p:cNvSpPr>
                <a:spLocks noChangeShapeType="1"/>
              </p:cNvSpPr>
              <p:nvPr/>
            </p:nvSpPr>
            <p:spPr bwMode="auto">
              <a:xfrm flipV="1">
                <a:off x="4926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65" name="Line 297"/>
              <p:cNvSpPr>
                <a:spLocks noChangeShapeType="1"/>
              </p:cNvSpPr>
              <p:nvPr/>
            </p:nvSpPr>
            <p:spPr bwMode="auto">
              <a:xfrm flipV="1">
                <a:off x="4951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66" name="Line 298"/>
              <p:cNvSpPr>
                <a:spLocks noChangeShapeType="1"/>
              </p:cNvSpPr>
              <p:nvPr/>
            </p:nvSpPr>
            <p:spPr bwMode="auto">
              <a:xfrm flipV="1">
                <a:off x="4962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67" name="Line 299"/>
              <p:cNvSpPr>
                <a:spLocks noChangeShapeType="1"/>
              </p:cNvSpPr>
              <p:nvPr/>
            </p:nvSpPr>
            <p:spPr bwMode="auto">
              <a:xfrm flipV="1">
                <a:off x="49847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68" name="Line 300"/>
              <p:cNvSpPr>
                <a:spLocks noChangeShapeType="1"/>
              </p:cNvSpPr>
              <p:nvPr/>
            </p:nvSpPr>
            <p:spPr bwMode="auto">
              <a:xfrm flipV="1">
                <a:off x="49958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69" name="Line 301"/>
              <p:cNvSpPr>
                <a:spLocks noChangeShapeType="1"/>
              </p:cNvSpPr>
              <p:nvPr/>
            </p:nvSpPr>
            <p:spPr bwMode="auto">
              <a:xfrm flipV="1">
                <a:off x="50180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70" name="Line 302"/>
              <p:cNvSpPr>
                <a:spLocks noChangeShapeType="1"/>
              </p:cNvSpPr>
              <p:nvPr/>
            </p:nvSpPr>
            <p:spPr bwMode="auto">
              <a:xfrm flipV="1">
                <a:off x="50530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71" name="Line 303"/>
              <p:cNvSpPr>
                <a:spLocks noChangeShapeType="1"/>
              </p:cNvSpPr>
              <p:nvPr/>
            </p:nvSpPr>
            <p:spPr bwMode="auto">
              <a:xfrm flipV="1">
                <a:off x="50641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72" name="Line 304"/>
              <p:cNvSpPr>
                <a:spLocks noChangeShapeType="1"/>
              </p:cNvSpPr>
              <p:nvPr/>
            </p:nvSpPr>
            <p:spPr bwMode="auto">
              <a:xfrm flipV="1">
                <a:off x="50752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73" name="Line 305"/>
              <p:cNvSpPr>
                <a:spLocks noChangeShapeType="1"/>
              </p:cNvSpPr>
              <p:nvPr/>
            </p:nvSpPr>
            <p:spPr bwMode="auto">
              <a:xfrm flipV="1">
                <a:off x="5086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74" name="Line 306"/>
              <p:cNvSpPr>
                <a:spLocks noChangeShapeType="1"/>
              </p:cNvSpPr>
              <p:nvPr/>
            </p:nvSpPr>
            <p:spPr bwMode="auto">
              <a:xfrm flipV="1">
                <a:off x="5099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75" name="Line 307"/>
              <p:cNvSpPr>
                <a:spLocks noChangeShapeType="1"/>
              </p:cNvSpPr>
              <p:nvPr/>
            </p:nvSpPr>
            <p:spPr bwMode="auto">
              <a:xfrm flipV="1">
                <a:off x="5110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76" name="Line 308"/>
              <p:cNvSpPr>
                <a:spLocks noChangeShapeType="1"/>
              </p:cNvSpPr>
              <p:nvPr/>
            </p:nvSpPr>
            <p:spPr bwMode="auto">
              <a:xfrm flipV="1">
                <a:off x="51212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77" name="Line 309"/>
              <p:cNvSpPr>
                <a:spLocks noChangeShapeType="1"/>
              </p:cNvSpPr>
              <p:nvPr/>
            </p:nvSpPr>
            <p:spPr bwMode="auto">
              <a:xfrm flipV="1">
                <a:off x="51323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78" name="Line 310"/>
              <p:cNvSpPr>
                <a:spLocks noChangeShapeType="1"/>
              </p:cNvSpPr>
              <p:nvPr/>
            </p:nvSpPr>
            <p:spPr bwMode="auto">
              <a:xfrm flipV="1">
                <a:off x="5143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79" name="Line 311"/>
              <p:cNvSpPr>
                <a:spLocks noChangeShapeType="1"/>
              </p:cNvSpPr>
              <p:nvPr/>
            </p:nvSpPr>
            <p:spPr bwMode="auto">
              <a:xfrm flipV="1">
                <a:off x="51562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80" name="Line 312"/>
              <p:cNvSpPr>
                <a:spLocks noChangeShapeType="1"/>
              </p:cNvSpPr>
              <p:nvPr/>
            </p:nvSpPr>
            <p:spPr bwMode="auto">
              <a:xfrm flipV="1">
                <a:off x="51673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81" name="Line 313"/>
              <p:cNvSpPr>
                <a:spLocks noChangeShapeType="1"/>
              </p:cNvSpPr>
              <p:nvPr/>
            </p:nvSpPr>
            <p:spPr bwMode="auto">
              <a:xfrm flipV="1">
                <a:off x="5178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82" name="Line 314"/>
              <p:cNvSpPr>
                <a:spLocks noChangeShapeType="1"/>
              </p:cNvSpPr>
              <p:nvPr/>
            </p:nvSpPr>
            <p:spPr bwMode="auto">
              <a:xfrm flipV="1">
                <a:off x="51895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83" name="Line 315"/>
              <p:cNvSpPr>
                <a:spLocks noChangeShapeType="1"/>
              </p:cNvSpPr>
              <p:nvPr/>
            </p:nvSpPr>
            <p:spPr bwMode="auto">
              <a:xfrm flipV="1">
                <a:off x="5246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84" name="Line 316"/>
              <p:cNvSpPr>
                <a:spLocks noChangeShapeType="1"/>
              </p:cNvSpPr>
              <p:nvPr/>
            </p:nvSpPr>
            <p:spPr bwMode="auto">
              <a:xfrm flipV="1">
                <a:off x="5257800" y="5873750"/>
                <a:ext cx="0" cy="12858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85" name="Line 317"/>
              <p:cNvSpPr>
                <a:spLocks noChangeShapeType="1"/>
              </p:cNvSpPr>
              <p:nvPr/>
            </p:nvSpPr>
            <p:spPr bwMode="auto">
              <a:xfrm flipV="1">
                <a:off x="5270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86" name="Line 318"/>
              <p:cNvSpPr>
                <a:spLocks noChangeShapeType="1"/>
              </p:cNvSpPr>
              <p:nvPr/>
            </p:nvSpPr>
            <p:spPr bwMode="auto">
              <a:xfrm flipV="1">
                <a:off x="5292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87" name="Line 319"/>
              <p:cNvSpPr>
                <a:spLocks noChangeShapeType="1"/>
              </p:cNvSpPr>
              <p:nvPr/>
            </p:nvSpPr>
            <p:spPr bwMode="auto">
              <a:xfrm flipV="1">
                <a:off x="53038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88" name="Line 320"/>
              <p:cNvSpPr>
                <a:spLocks noChangeShapeType="1"/>
              </p:cNvSpPr>
              <p:nvPr/>
            </p:nvSpPr>
            <p:spPr bwMode="auto">
              <a:xfrm flipV="1">
                <a:off x="5326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89" name="Line 321"/>
              <p:cNvSpPr>
                <a:spLocks noChangeShapeType="1"/>
              </p:cNvSpPr>
              <p:nvPr/>
            </p:nvSpPr>
            <p:spPr bwMode="auto">
              <a:xfrm flipV="1">
                <a:off x="53371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90" name="Line 322"/>
              <p:cNvSpPr>
                <a:spLocks noChangeShapeType="1"/>
              </p:cNvSpPr>
              <p:nvPr/>
            </p:nvSpPr>
            <p:spPr bwMode="auto">
              <a:xfrm flipV="1">
                <a:off x="53609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91" name="Line 323"/>
              <p:cNvSpPr>
                <a:spLocks noChangeShapeType="1"/>
              </p:cNvSpPr>
              <p:nvPr/>
            </p:nvSpPr>
            <p:spPr bwMode="auto">
              <a:xfrm flipV="1">
                <a:off x="53705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92" name="Line 324"/>
              <p:cNvSpPr>
                <a:spLocks noChangeShapeType="1"/>
              </p:cNvSpPr>
              <p:nvPr/>
            </p:nvSpPr>
            <p:spPr bwMode="auto">
              <a:xfrm flipV="1">
                <a:off x="5381625" y="3014663"/>
                <a:ext cx="0" cy="298767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93" name="Line 325"/>
              <p:cNvSpPr>
                <a:spLocks noChangeShapeType="1"/>
              </p:cNvSpPr>
              <p:nvPr/>
            </p:nvSpPr>
            <p:spPr bwMode="auto">
              <a:xfrm flipV="1">
                <a:off x="5394325" y="4911725"/>
                <a:ext cx="0" cy="109061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94" name="Line 326"/>
              <p:cNvSpPr>
                <a:spLocks noChangeShapeType="1"/>
              </p:cNvSpPr>
              <p:nvPr/>
            </p:nvSpPr>
            <p:spPr bwMode="auto">
              <a:xfrm flipV="1">
                <a:off x="5407025" y="5845175"/>
                <a:ext cx="0" cy="157163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95" name="Line 327"/>
              <p:cNvSpPr>
                <a:spLocks noChangeShapeType="1"/>
              </p:cNvSpPr>
              <p:nvPr/>
            </p:nvSpPr>
            <p:spPr bwMode="auto">
              <a:xfrm flipV="1">
                <a:off x="54181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96" name="Line 328"/>
              <p:cNvSpPr>
                <a:spLocks noChangeShapeType="1"/>
              </p:cNvSpPr>
              <p:nvPr/>
            </p:nvSpPr>
            <p:spPr bwMode="auto">
              <a:xfrm flipV="1">
                <a:off x="54625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97" name="Line 329"/>
              <p:cNvSpPr>
                <a:spLocks noChangeShapeType="1"/>
              </p:cNvSpPr>
              <p:nvPr/>
            </p:nvSpPr>
            <p:spPr bwMode="auto">
              <a:xfrm flipV="1">
                <a:off x="5475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98" name="Line 330"/>
              <p:cNvSpPr>
                <a:spLocks noChangeShapeType="1"/>
              </p:cNvSpPr>
              <p:nvPr/>
            </p:nvSpPr>
            <p:spPr bwMode="auto">
              <a:xfrm flipV="1">
                <a:off x="54848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799" name="Line 331"/>
              <p:cNvSpPr>
                <a:spLocks noChangeShapeType="1"/>
              </p:cNvSpPr>
              <p:nvPr/>
            </p:nvSpPr>
            <p:spPr bwMode="auto">
              <a:xfrm flipV="1">
                <a:off x="5497513" y="5922963"/>
                <a:ext cx="0" cy="79375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00" name="Line 332"/>
              <p:cNvSpPr>
                <a:spLocks noChangeShapeType="1"/>
              </p:cNvSpPr>
              <p:nvPr/>
            </p:nvSpPr>
            <p:spPr bwMode="auto">
              <a:xfrm flipV="1">
                <a:off x="5508625" y="5962650"/>
                <a:ext cx="0" cy="3968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01" name="Line 333"/>
              <p:cNvSpPr>
                <a:spLocks noChangeShapeType="1"/>
              </p:cNvSpPr>
              <p:nvPr/>
            </p:nvSpPr>
            <p:spPr bwMode="auto">
              <a:xfrm flipV="1">
                <a:off x="5519738" y="5962650"/>
                <a:ext cx="0" cy="3968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02" name="Line 334"/>
              <p:cNvSpPr>
                <a:spLocks noChangeShapeType="1"/>
              </p:cNvSpPr>
              <p:nvPr/>
            </p:nvSpPr>
            <p:spPr bwMode="auto">
              <a:xfrm flipV="1">
                <a:off x="55530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03" name="Line 335"/>
              <p:cNvSpPr>
                <a:spLocks noChangeShapeType="1"/>
              </p:cNvSpPr>
              <p:nvPr/>
            </p:nvSpPr>
            <p:spPr bwMode="auto">
              <a:xfrm flipV="1">
                <a:off x="5599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04" name="Line 336"/>
              <p:cNvSpPr>
                <a:spLocks noChangeShapeType="1"/>
              </p:cNvSpPr>
              <p:nvPr/>
            </p:nvSpPr>
            <p:spPr bwMode="auto">
              <a:xfrm flipV="1">
                <a:off x="56118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05" name="Line 337"/>
              <p:cNvSpPr>
                <a:spLocks noChangeShapeType="1"/>
              </p:cNvSpPr>
              <p:nvPr/>
            </p:nvSpPr>
            <p:spPr bwMode="auto">
              <a:xfrm flipV="1">
                <a:off x="5634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06" name="Line 338"/>
              <p:cNvSpPr>
                <a:spLocks noChangeShapeType="1"/>
              </p:cNvSpPr>
              <p:nvPr/>
            </p:nvSpPr>
            <p:spPr bwMode="auto">
              <a:xfrm flipV="1">
                <a:off x="56673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07" name="Line 339"/>
              <p:cNvSpPr>
                <a:spLocks noChangeShapeType="1"/>
              </p:cNvSpPr>
              <p:nvPr/>
            </p:nvSpPr>
            <p:spPr bwMode="auto">
              <a:xfrm flipV="1">
                <a:off x="567848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08" name="Line 340"/>
              <p:cNvSpPr>
                <a:spLocks noChangeShapeType="1"/>
              </p:cNvSpPr>
              <p:nvPr/>
            </p:nvSpPr>
            <p:spPr bwMode="auto">
              <a:xfrm flipV="1">
                <a:off x="57261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09" name="Line 341"/>
              <p:cNvSpPr>
                <a:spLocks noChangeShapeType="1"/>
              </p:cNvSpPr>
              <p:nvPr/>
            </p:nvSpPr>
            <p:spPr bwMode="auto">
              <a:xfrm flipV="1">
                <a:off x="57372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10" name="Line 342"/>
              <p:cNvSpPr>
                <a:spLocks noChangeShapeType="1"/>
              </p:cNvSpPr>
              <p:nvPr/>
            </p:nvSpPr>
            <p:spPr bwMode="auto">
              <a:xfrm flipV="1">
                <a:off x="5748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11" name="Line 343"/>
              <p:cNvSpPr>
                <a:spLocks noChangeShapeType="1"/>
              </p:cNvSpPr>
              <p:nvPr/>
            </p:nvSpPr>
            <p:spPr bwMode="auto">
              <a:xfrm flipV="1">
                <a:off x="57610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12" name="Line 344"/>
              <p:cNvSpPr>
                <a:spLocks noChangeShapeType="1"/>
              </p:cNvSpPr>
              <p:nvPr/>
            </p:nvSpPr>
            <p:spPr bwMode="auto">
              <a:xfrm flipV="1">
                <a:off x="57705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13" name="Line 345"/>
              <p:cNvSpPr>
                <a:spLocks noChangeShapeType="1"/>
              </p:cNvSpPr>
              <p:nvPr/>
            </p:nvSpPr>
            <p:spPr bwMode="auto">
              <a:xfrm flipV="1">
                <a:off x="5815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14" name="Line 346"/>
              <p:cNvSpPr>
                <a:spLocks noChangeShapeType="1"/>
              </p:cNvSpPr>
              <p:nvPr/>
            </p:nvSpPr>
            <p:spPr bwMode="auto">
              <a:xfrm flipV="1">
                <a:off x="5837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15" name="Line 347"/>
              <p:cNvSpPr>
                <a:spLocks noChangeShapeType="1"/>
              </p:cNvSpPr>
              <p:nvPr/>
            </p:nvSpPr>
            <p:spPr bwMode="auto">
              <a:xfrm flipV="1">
                <a:off x="58610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16" name="Line 348"/>
              <p:cNvSpPr>
                <a:spLocks noChangeShapeType="1"/>
              </p:cNvSpPr>
              <p:nvPr/>
            </p:nvSpPr>
            <p:spPr bwMode="auto">
              <a:xfrm flipV="1">
                <a:off x="58959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17" name="Line 349"/>
              <p:cNvSpPr>
                <a:spLocks noChangeShapeType="1"/>
              </p:cNvSpPr>
              <p:nvPr/>
            </p:nvSpPr>
            <p:spPr bwMode="auto">
              <a:xfrm flipV="1">
                <a:off x="59404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18" name="Line 350"/>
              <p:cNvSpPr>
                <a:spLocks noChangeShapeType="1"/>
              </p:cNvSpPr>
              <p:nvPr/>
            </p:nvSpPr>
            <p:spPr bwMode="auto">
              <a:xfrm flipV="1">
                <a:off x="595312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19" name="Line 351"/>
              <p:cNvSpPr>
                <a:spLocks noChangeShapeType="1"/>
              </p:cNvSpPr>
              <p:nvPr/>
            </p:nvSpPr>
            <p:spPr bwMode="auto">
              <a:xfrm flipV="1">
                <a:off x="59753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20" name="Line 352"/>
              <p:cNvSpPr>
                <a:spLocks noChangeShapeType="1"/>
              </p:cNvSpPr>
              <p:nvPr/>
            </p:nvSpPr>
            <p:spPr bwMode="auto">
              <a:xfrm flipV="1">
                <a:off x="59864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21" name="Line 353"/>
              <p:cNvSpPr>
                <a:spLocks noChangeShapeType="1"/>
              </p:cNvSpPr>
              <p:nvPr/>
            </p:nvSpPr>
            <p:spPr bwMode="auto">
              <a:xfrm flipV="1">
                <a:off x="6008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22" name="Line 354"/>
              <p:cNvSpPr>
                <a:spLocks noChangeShapeType="1"/>
              </p:cNvSpPr>
              <p:nvPr/>
            </p:nvSpPr>
            <p:spPr bwMode="auto">
              <a:xfrm flipV="1">
                <a:off x="6032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23" name="Line 355"/>
              <p:cNvSpPr>
                <a:spLocks noChangeShapeType="1"/>
              </p:cNvSpPr>
              <p:nvPr/>
            </p:nvSpPr>
            <p:spPr bwMode="auto">
              <a:xfrm flipV="1">
                <a:off x="6043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24" name="Line 356"/>
              <p:cNvSpPr>
                <a:spLocks noChangeShapeType="1"/>
              </p:cNvSpPr>
              <p:nvPr/>
            </p:nvSpPr>
            <p:spPr bwMode="auto">
              <a:xfrm flipV="1">
                <a:off x="60547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25" name="Line 357"/>
              <p:cNvSpPr>
                <a:spLocks noChangeShapeType="1"/>
              </p:cNvSpPr>
              <p:nvPr/>
            </p:nvSpPr>
            <p:spPr bwMode="auto">
              <a:xfrm flipV="1">
                <a:off x="60785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26" name="Line 358"/>
              <p:cNvSpPr>
                <a:spLocks noChangeShapeType="1"/>
              </p:cNvSpPr>
              <p:nvPr/>
            </p:nvSpPr>
            <p:spPr bwMode="auto">
              <a:xfrm flipV="1">
                <a:off x="61007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27" name="Line 359"/>
              <p:cNvSpPr>
                <a:spLocks noChangeShapeType="1"/>
              </p:cNvSpPr>
              <p:nvPr/>
            </p:nvSpPr>
            <p:spPr bwMode="auto">
              <a:xfrm flipV="1">
                <a:off x="6111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28" name="Line 360"/>
              <p:cNvSpPr>
                <a:spLocks noChangeShapeType="1"/>
              </p:cNvSpPr>
              <p:nvPr/>
            </p:nvSpPr>
            <p:spPr bwMode="auto">
              <a:xfrm flipV="1">
                <a:off x="6122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29" name="Line 361"/>
              <p:cNvSpPr>
                <a:spLocks noChangeShapeType="1"/>
              </p:cNvSpPr>
              <p:nvPr/>
            </p:nvSpPr>
            <p:spPr bwMode="auto">
              <a:xfrm flipV="1">
                <a:off x="61563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30" name="Line 362"/>
              <p:cNvSpPr>
                <a:spLocks noChangeShapeType="1"/>
              </p:cNvSpPr>
              <p:nvPr/>
            </p:nvSpPr>
            <p:spPr bwMode="auto">
              <a:xfrm flipV="1">
                <a:off x="6167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31" name="Line 363"/>
              <p:cNvSpPr>
                <a:spLocks noChangeShapeType="1"/>
              </p:cNvSpPr>
              <p:nvPr/>
            </p:nvSpPr>
            <p:spPr bwMode="auto">
              <a:xfrm flipV="1">
                <a:off x="61785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32" name="Line 364"/>
              <p:cNvSpPr>
                <a:spLocks noChangeShapeType="1"/>
              </p:cNvSpPr>
              <p:nvPr/>
            </p:nvSpPr>
            <p:spPr bwMode="auto">
              <a:xfrm flipV="1">
                <a:off x="61928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33" name="Line 365"/>
              <p:cNvSpPr>
                <a:spLocks noChangeShapeType="1"/>
              </p:cNvSpPr>
              <p:nvPr/>
            </p:nvSpPr>
            <p:spPr bwMode="auto">
              <a:xfrm flipV="1">
                <a:off x="6203950" y="4027488"/>
                <a:ext cx="0" cy="197485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34" name="Line 366"/>
              <p:cNvSpPr>
                <a:spLocks noChangeShapeType="1"/>
              </p:cNvSpPr>
              <p:nvPr/>
            </p:nvSpPr>
            <p:spPr bwMode="auto">
              <a:xfrm flipV="1">
                <a:off x="6215063" y="5256213"/>
                <a:ext cx="0" cy="74612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35" name="Line 367"/>
              <p:cNvSpPr>
                <a:spLocks noChangeShapeType="1"/>
              </p:cNvSpPr>
              <p:nvPr/>
            </p:nvSpPr>
            <p:spPr bwMode="auto">
              <a:xfrm flipV="1">
                <a:off x="62372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36" name="Line 368"/>
              <p:cNvSpPr>
                <a:spLocks noChangeShapeType="1"/>
              </p:cNvSpPr>
              <p:nvPr/>
            </p:nvSpPr>
            <p:spPr bwMode="auto">
              <a:xfrm flipV="1">
                <a:off x="62817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37" name="Line 369"/>
              <p:cNvSpPr>
                <a:spLocks noChangeShapeType="1"/>
              </p:cNvSpPr>
              <p:nvPr/>
            </p:nvSpPr>
            <p:spPr bwMode="auto">
              <a:xfrm flipV="1">
                <a:off x="6305550" y="5922963"/>
                <a:ext cx="0" cy="7937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38" name="Line 370"/>
              <p:cNvSpPr>
                <a:spLocks noChangeShapeType="1"/>
              </p:cNvSpPr>
              <p:nvPr/>
            </p:nvSpPr>
            <p:spPr bwMode="auto">
              <a:xfrm flipV="1">
                <a:off x="63182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39" name="Line 371"/>
              <p:cNvSpPr>
                <a:spLocks noChangeShapeType="1"/>
              </p:cNvSpPr>
              <p:nvPr/>
            </p:nvSpPr>
            <p:spPr bwMode="auto">
              <a:xfrm flipV="1">
                <a:off x="63277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40" name="Line 372"/>
              <p:cNvSpPr>
                <a:spLocks noChangeShapeType="1"/>
              </p:cNvSpPr>
              <p:nvPr/>
            </p:nvSpPr>
            <p:spPr bwMode="auto">
              <a:xfrm flipV="1">
                <a:off x="63754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41" name="Line 373"/>
              <p:cNvSpPr>
                <a:spLocks noChangeShapeType="1"/>
              </p:cNvSpPr>
              <p:nvPr/>
            </p:nvSpPr>
            <p:spPr bwMode="auto">
              <a:xfrm flipV="1">
                <a:off x="6432550" y="5845175"/>
                <a:ext cx="0" cy="157163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42" name="Line 374"/>
              <p:cNvSpPr>
                <a:spLocks noChangeShapeType="1"/>
              </p:cNvSpPr>
              <p:nvPr/>
            </p:nvSpPr>
            <p:spPr bwMode="auto">
              <a:xfrm flipV="1">
                <a:off x="6442075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43" name="Line 375"/>
              <p:cNvSpPr>
                <a:spLocks noChangeShapeType="1"/>
              </p:cNvSpPr>
              <p:nvPr/>
            </p:nvSpPr>
            <p:spPr bwMode="auto">
              <a:xfrm flipV="1">
                <a:off x="64531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44" name="Line 376"/>
              <p:cNvSpPr>
                <a:spLocks noChangeShapeType="1"/>
              </p:cNvSpPr>
              <p:nvPr/>
            </p:nvSpPr>
            <p:spPr bwMode="auto">
              <a:xfrm flipV="1">
                <a:off x="65103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45" name="Line 377"/>
              <p:cNvSpPr>
                <a:spLocks noChangeShapeType="1"/>
              </p:cNvSpPr>
              <p:nvPr/>
            </p:nvSpPr>
            <p:spPr bwMode="auto">
              <a:xfrm flipV="1">
                <a:off x="65468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46" name="Line 378"/>
              <p:cNvSpPr>
                <a:spLocks noChangeShapeType="1"/>
              </p:cNvSpPr>
              <p:nvPr/>
            </p:nvSpPr>
            <p:spPr bwMode="auto">
              <a:xfrm flipV="1">
                <a:off x="65674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47" name="Line 379"/>
              <p:cNvSpPr>
                <a:spLocks noChangeShapeType="1"/>
              </p:cNvSpPr>
              <p:nvPr/>
            </p:nvSpPr>
            <p:spPr bwMode="auto">
              <a:xfrm flipV="1">
                <a:off x="66008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48" name="Line 380"/>
              <p:cNvSpPr>
                <a:spLocks noChangeShapeType="1"/>
              </p:cNvSpPr>
              <p:nvPr/>
            </p:nvSpPr>
            <p:spPr bwMode="auto">
              <a:xfrm flipV="1">
                <a:off x="66341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49" name="Line 381"/>
              <p:cNvSpPr>
                <a:spLocks noChangeShapeType="1"/>
              </p:cNvSpPr>
              <p:nvPr/>
            </p:nvSpPr>
            <p:spPr bwMode="auto">
              <a:xfrm flipV="1">
                <a:off x="6661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50" name="Line 382"/>
              <p:cNvSpPr>
                <a:spLocks noChangeShapeType="1"/>
              </p:cNvSpPr>
              <p:nvPr/>
            </p:nvSpPr>
            <p:spPr bwMode="auto">
              <a:xfrm flipV="1">
                <a:off x="6670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51" name="Line 383"/>
              <p:cNvSpPr>
                <a:spLocks noChangeShapeType="1"/>
              </p:cNvSpPr>
              <p:nvPr/>
            </p:nvSpPr>
            <p:spPr bwMode="auto">
              <a:xfrm flipV="1">
                <a:off x="66817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52" name="Line 384"/>
              <p:cNvSpPr>
                <a:spLocks noChangeShapeType="1"/>
              </p:cNvSpPr>
              <p:nvPr/>
            </p:nvSpPr>
            <p:spPr bwMode="auto">
              <a:xfrm flipV="1">
                <a:off x="67040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53" name="Line 385"/>
              <p:cNvSpPr>
                <a:spLocks noChangeShapeType="1"/>
              </p:cNvSpPr>
              <p:nvPr/>
            </p:nvSpPr>
            <p:spPr bwMode="auto">
              <a:xfrm flipV="1">
                <a:off x="67262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54" name="Line 386"/>
              <p:cNvSpPr>
                <a:spLocks noChangeShapeType="1"/>
              </p:cNvSpPr>
              <p:nvPr/>
            </p:nvSpPr>
            <p:spPr bwMode="auto">
              <a:xfrm flipV="1">
                <a:off x="679450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55" name="Line 387"/>
              <p:cNvSpPr>
                <a:spLocks noChangeShapeType="1"/>
              </p:cNvSpPr>
              <p:nvPr/>
            </p:nvSpPr>
            <p:spPr bwMode="auto">
              <a:xfrm flipV="1">
                <a:off x="6805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56" name="Line 388"/>
              <p:cNvSpPr>
                <a:spLocks noChangeShapeType="1"/>
              </p:cNvSpPr>
              <p:nvPr/>
            </p:nvSpPr>
            <p:spPr bwMode="auto">
              <a:xfrm flipV="1">
                <a:off x="68183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57" name="Line 389"/>
              <p:cNvSpPr>
                <a:spLocks noChangeShapeType="1"/>
              </p:cNvSpPr>
              <p:nvPr/>
            </p:nvSpPr>
            <p:spPr bwMode="auto">
              <a:xfrm flipV="1">
                <a:off x="68294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58" name="Line 390"/>
              <p:cNvSpPr>
                <a:spLocks noChangeShapeType="1"/>
              </p:cNvSpPr>
              <p:nvPr/>
            </p:nvSpPr>
            <p:spPr bwMode="auto">
              <a:xfrm flipV="1">
                <a:off x="69199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59" name="Line 391"/>
              <p:cNvSpPr>
                <a:spLocks noChangeShapeType="1"/>
              </p:cNvSpPr>
              <p:nvPr/>
            </p:nvSpPr>
            <p:spPr bwMode="auto">
              <a:xfrm flipV="1">
                <a:off x="69326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60" name="Line 392"/>
              <p:cNvSpPr>
                <a:spLocks noChangeShapeType="1"/>
              </p:cNvSpPr>
              <p:nvPr/>
            </p:nvSpPr>
            <p:spPr bwMode="auto">
              <a:xfrm flipV="1">
                <a:off x="698976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61" name="Line 393"/>
              <p:cNvSpPr>
                <a:spLocks noChangeShapeType="1"/>
              </p:cNvSpPr>
              <p:nvPr/>
            </p:nvSpPr>
            <p:spPr bwMode="auto">
              <a:xfrm flipV="1">
                <a:off x="7000875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62" name="Line 394"/>
              <p:cNvSpPr>
                <a:spLocks noChangeShapeType="1"/>
              </p:cNvSpPr>
              <p:nvPr/>
            </p:nvSpPr>
            <p:spPr bwMode="auto">
              <a:xfrm flipV="1">
                <a:off x="70119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63" name="Line 395"/>
              <p:cNvSpPr>
                <a:spLocks noChangeShapeType="1"/>
              </p:cNvSpPr>
              <p:nvPr/>
            </p:nvSpPr>
            <p:spPr bwMode="auto">
              <a:xfrm flipV="1">
                <a:off x="70342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64" name="Line 396"/>
              <p:cNvSpPr>
                <a:spLocks noChangeShapeType="1"/>
              </p:cNvSpPr>
              <p:nvPr/>
            </p:nvSpPr>
            <p:spPr bwMode="auto">
              <a:xfrm flipV="1">
                <a:off x="7046913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65" name="Line 397"/>
              <p:cNvSpPr>
                <a:spLocks noChangeShapeType="1"/>
              </p:cNvSpPr>
              <p:nvPr/>
            </p:nvSpPr>
            <p:spPr bwMode="auto">
              <a:xfrm flipV="1">
                <a:off x="70564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66" name="Line 398"/>
              <p:cNvSpPr>
                <a:spLocks noChangeShapeType="1"/>
              </p:cNvSpPr>
              <p:nvPr/>
            </p:nvSpPr>
            <p:spPr bwMode="auto">
              <a:xfrm flipV="1">
                <a:off x="706755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67" name="Line 399"/>
              <p:cNvSpPr>
                <a:spLocks noChangeShapeType="1"/>
              </p:cNvSpPr>
              <p:nvPr/>
            </p:nvSpPr>
            <p:spPr bwMode="auto">
              <a:xfrm flipV="1">
                <a:off x="71040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68" name="Line 400"/>
              <p:cNvSpPr>
                <a:spLocks noChangeShapeType="1"/>
              </p:cNvSpPr>
              <p:nvPr/>
            </p:nvSpPr>
            <p:spPr bwMode="auto">
              <a:xfrm flipV="1">
                <a:off x="7126288" y="5932488"/>
                <a:ext cx="0" cy="69850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69" name="Line 401"/>
              <p:cNvSpPr>
                <a:spLocks noChangeShapeType="1"/>
              </p:cNvSpPr>
              <p:nvPr/>
            </p:nvSpPr>
            <p:spPr bwMode="auto">
              <a:xfrm flipV="1">
                <a:off x="71374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70" name="Line 402"/>
              <p:cNvSpPr>
                <a:spLocks noChangeShapeType="1"/>
              </p:cNvSpPr>
              <p:nvPr/>
            </p:nvSpPr>
            <p:spPr bwMode="auto">
              <a:xfrm flipV="1">
                <a:off x="71485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71" name="Line 403"/>
              <p:cNvSpPr>
                <a:spLocks noChangeShapeType="1"/>
              </p:cNvSpPr>
              <p:nvPr/>
            </p:nvSpPr>
            <p:spPr bwMode="auto">
              <a:xfrm flipV="1">
                <a:off x="72183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72" name="Line 404"/>
              <p:cNvSpPr>
                <a:spLocks noChangeShapeType="1"/>
              </p:cNvSpPr>
              <p:nvPr/>
            </p:nvSpPr>
            <p:spPr bwMode="auto">
              <a:xfrm flipV="1">
                <a:off x="72278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73" name="Line 405"/>
              <p:cNvSpPr>
                <a:spLocks noChangeShapeType="1"/>
              </p:cNvSpPr>
              <p:nvPr/>
            </p:nvSpPr>
            <p:spPr bwMode="auto">
              <a:xfrm flipV="1">
                <a:off x="7239000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74" name="Line 406"/>
              <p:cNvSpPr>
                <a:spLocks noChangeShapeType="1"/>
              </p:cNvSpPr>
              <p:nvPr/>
            </p:nvSpPr>
            <p:spPr bwMode="auto">
              <a:xfrm flipV="1">
                <a:off x="7250113" y="5775325"/>
                <a:ext cx="0" cy="22701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75" name="Line 407"/>
              <p:cNvSpPr>
                <a:spLocks noChangeShapeType="1"/>
              </p:cNvSpPr>
              <p:nvPr/>
            </p:nvSpPr>
            <p:spPr bwMode="auto">
              <a:xfrm flipV="1">
                <a:off x="7261225" y="5873750"/>
                <a:ext cx="0" cy="1285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76" name="Line 408"/>
              <p:cNvSpPr>
                <a:spLocks noChangeShapeType="1"/>
              </p:cNvSpPr>
              <p:nvPr/>
            </p:nvSpPr>
            <p:spPr bwMode="auto">
              <a:xfrm flipV="1">
                <a:off x="7272338" y="5892800"/>
                <a:ext cx="0" cy="1095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77" name="Line 409"/>
              <p:cNvSpPr>
                <a:spLocks noChangeShapeType="1"/>
              </p:cNvSpPr>
              <p:nvPr/>
            </p:nvSpPr>
            <p:spPr bwMode="auto">
              <a:xfrm flipV="1">
                <a:off x="7285038" y="5981700"/>
                <a:ext cx="0" cy="206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78" name="Line 410"/>
              <p:cNvSpPr>
                <a:spLocks noChangeShapeType="1"/>
              </p:cNvSpPr>
              <p:nvPr/>
            </p:nvSpPr>
            <p:spPr bwMode="auto">
              <a:xfrm flipV="1">
                <a:off x="736441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79" name="Line 411"/>
              <p:cNvSpPr>
                <a:spLocks noChangeShapeType="1"/>
              </p:cNvSpPr>
              <p:nvPr/>
            </p:nvSpPr>
            <p:spPr bwMode="auto">
              <a:xfrm flipV="1">
                <a:off x="737552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80" name="Line 412"/>
              <p:cNvSpPr>
                <a:spLocks noChangeShapeType="1"/>
              </p:cNvSpPr>
              <p:nvPr/>
            </p:nvSpPr>
            <p:spPr bwMode="auto">
              <a:xfrm flipV="1">
                <a:off x="7386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81" name="Line 413"/>
              <p:cNvSpPr>
                <a:spLocks noChangeShapeType="1"/>
              </p:cNvSpPr>
              <p:nvPr/>
            </p:nvSpPr>
            <p:spPr bwMode="auto">
              <a:xfrm flipV="1">
                <a:off x="74326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82" name="Line 414"/>
              <p:cNvSpPr>
                <a:spLocks noChangeShapeType="1"/>
              </p:cNvSpPr>
              <p:nvPr/>
            </p:nvSpPr>
            <p:spPr bwMode="auto">
              <a:xfrm flipV="1">
                <a:off x="7683500" y="5951538"/>
                <a:ext cx="0" cy="508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83" name="Line 415"/>
              <p:cNvSpPr>
                <a:spLocks noChangeShapeType="1"/>
              </p:cNvSpPr>
              <p:nvPr/>
            </p:nvSpPr>
            <p:spPr bwMode="auto">
              <a:xfrm flipV="1">
                <a:off x="7694613" y="5981700"/>
                <a:ext cx="0" cy="206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84" name="Line 416"/>
              <p:cNvSpPr>
                <a:spLocks noChangeShapeType="1"/>
              </p:cNvSpPr>
              <p:nvPr/>
            </p:nvSpPr>
            <p:spPr bwMode="auto">
              <a:xfrm flipV="1">
                <a:off x="7762875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85" name="Line 417"/>
              <p:cNvSpPr>
                <a:spLocks noChangeShapeType="1"/>
              </p:cNvSpPr>
              <p:nvPr/>
            </p:nvSpPr>
            <p:spPr bwMode="auto">
              <a:xfrm flipV="1">
                <a:off x="778668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86" name="Line 418"/>
              <p:cNvSpPr>
                <a:spLocks noChangeShapeType="1"/>
              </p:cNvSpPr>
              <p:nvPr/>
            </p:nvSpPr>
            <p:spPr bwMode="auto">
              <a:xfrm flipV="1">
                <a:off x="80581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87" name="Line 419"/>
              <p:cNvSpPr>
                <a:spLocks noChangeShapeType="1"/>
              </p:cNvSpPr>
              <p:nvPr/>
            </p:nvSpPr>
            <p:spPr bwMode="auto">
              <a:xfrm flipV="1">
                <a:off x="8172450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88" name="Line 420"/>
              <p:cNvSpPr>
                <a:spLocks noChangeShapeType="1"/>
              </p:cNvSpPr>
              <p:nvPr/>
            </p:nvSpPr>
            <p:spPr bwMode="auto">
              <a:xfrm flipV="1">
                <a:off x="8275638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89" name="Line 421"/>
              <p:cNvSpPr>
                <a:spLocks noChangeShapeType="1"/>
              </p:cNvSpPr>
              <p:nvPr/>
            </p:nvSpPr>
            <p:spPr bwMode="auto">
              <a:xfrm flipV="1">
                <a:off x="8513763" y="5992813"/>
                <a:ext cx="0" cy="9525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90" name="Line 422"/>
              <p:cNvSpPr>
                <a:spLocks noChangeShapeType="1"/>
              </p:cNvSpPr>
              <p:nvPr/>
            </p:nvSpPr>
            <p:spPr bwMode="auto">
              <a:xfrm>
                <a:off x="5292725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91" name="Line 423"/>
              <p:cNvSpPr>
                <a:spLocks noChangeShapeType="1"/>
              </p:cNvSpPr>
              <p:nvPr/>
            </p:nvSpPr>
            <p:spPr bwMode="auto">
              <a:xfrm>
                <a:off x="3492500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92" name="Line 424"/>
              <p:cNvSpPr>
                <a:spLocks noChangeShapeType="1"/>
              </p:cNvSpPr>
              <p:nvPr/>
            </p:nvSpPr>
            <p:spPr bwMode="auto">
              <a:xfrm>
                <a:off x="1684338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93" name="Line 425"/>
              <p:cNvSpPr>
                <a:spLocks noChangeShapeType="1"/>
              </p:cNvSpPr>
              <p:nvPr/>
            </p:nvSpPr>
            <p:spPr bwMode="auto">
              <a:xfrm>
                <a:off x="1033463" y="6010275"/>
                <a:ext cx="0" cy="2381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94" name="Line 426"/>
              <p:cNvSpPr>
                <a:spLocks noChangeShapeType="1"/>
              </p:cNvSpPr>
              <p:nvPr/>
            </p:nvSpPr>
            <p:spPr bwMode="auto">
              <a:xfrm>
                <a:off x="7100888" y="6016625"/>
                <a:ext cx="0" cy="8096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95" name="Line 427"/>
              <p:cNvSpPr>
                <a:spLocks noChangeShapeType="1"/>
              </p:cNvSpPr>
              <p:nvPr/>
            </p:nvSpPr>
            <p:spPr bwMode="auto">
              <a:xfrm>
                <a:off x="828675" y="3028950"/>
                <a:ext cx="204787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96" name="Line 428"/>
              <p:cNvSpPr>
                <a:spLocks noChangeShapeType="1"/>
              </p:cNvSpPr>
              <p:nvPr/>
            </p:nvSpPr>
            <p:spPr bwMode="auto">
              <a:xfrm>
                <a:off x="812800" y="6019800"/>
                <a:ext cx="206375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97" name="Line 429"/>
              <p:cNvSpPr>
                <a:spLocks noChangeShapeType="1"/>
              </p:cNvSpPr>
              <p:nvPr/>
            </p:nvSpPr>
            <p:spPr bwMode="auto">
              <a:xfrm>
                <a:off x="1035050" y="5972175"/>
                <a:ext cx="0" cy="13493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98" name="Line 430"/>
              <p:cNvSpPr>
                <a:spLocks noChangeShapeType="1"/>
              </p:cNvSpPr>
              <p:nvPr/>
            </p:nvSpPr>
            <p:spPr bwMode="auto">
              <a:xfrm>
                <a:off x="1022350" y="6019800"/>
                <a:ext cx="8013700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899" name="Line 431"/>
              <p:cNvSpPr>
                <a:spLocks noChangeShapeType="1"/>
              </p:cNvSpPr>
              <p:nvPr/>
            </p:nvSpPr>
            <p:spPr bwMode="auto">
              <a:xfrm flipV="1">
                <a:off x="1035050" y="3033713"/>
                <a:ext cx="0" cy="300672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eaLnBrk="1" hangingPunct="1"/>
                <a:endParaRPr lang="en-US" sz="2800" b="0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20900" name="Rectangle 432"/>
              <p:cNvSpPr>
                <a:spLocks noChangeArrowheads="1"/>
              </p:cNvSpPr>
              <p:nvPr/>
            </p:nvSpPr>
            <p:spPr bwMode="auto">
              <a:xfrm rot="-5400000">
                <a:off x="-493403" y="4451615"/>
                <a:ext cx="2247282" cy="339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600" b="0">
                    <a:solidFill>
                      <a:srgbClr val="FFFFFF"/>
                    </a:solidFill>
                    <a:latin typeface="Arial" charset="0"/>
                  </a:rPr>
                  <a:t>% Relative Abundance</a:t>
                </a:r>
              </a:p>
            </p:txBody>
          </p:sp>
          <p:sp>
            <p:nvSpPr>
              <p:cNvPr id="20901" name="Rectangle 433"/>
              <p:cNvSpPr>
                <a:spLocks noChangeArrowheads="1"/>
              </p:cNvSpPr>
              <p:nvPr/>
            </p:nvSpPr>
            <p:spPr bwMode="auto">
              <a:xfrm>
                <a:off x="300038" y="2916238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100</a:t>
                </a:r>
              </a:p>
            </p:txBody>
          </p:sp>
          <p:sp>
            <p:nvSpPr>
              <p:cNvPr id="20902" name="Rectangle 434"/>
              <p:cNvSpPr>
                <a:spLocks noChangeArrowheads="1"/>
              </p:cNvSpPr>
              <p:nvPr/>
            </p:nvSpPr>
            <p:spPr bwMode="auto">
              <a:xfrm>
                <a:off x="490538" y="5888038"/>
                <a:ext cx="31273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20903" name="Rectangle 435"/>
              <p:cNvSpPr>
                <a:spLocks noChangeArrowheads="1"/>
              </p:cNvSpPr>
              <p:nvPr/>
            </p:nvSpPr>
            <p:spPr bwMode="auto">
              <a:xfrm>
                <a:off x="1335088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250</a:t>
                </a:r>
              </a:p>
            </p:txBody>
          </p:sp>
          <p:sp>
            <p:nvSpPr>
              <p:cNvPr id="20904" name="Rectangle 436"/>
              <p:cNvSpPr>
                <a:spLocks noChangeArrowheads="1"/>
              </p:cNvSpPr>
              <p:nvPr/>
            </p:nvSpPr>
            <p:spPr bwMode="auto">
              <a:xfrm>
                <a:off x="3143250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500</a:t>
                </a:r>
              </a:p>
            </p:txBody>
          </p:sp>
          <p:sp>
            <p:nvSpPr>
              <p:cNvPr id="20905" name="Rectangle 437"/>
              <p:cNvSpPr>
                <a:spLocks noChangeArrowheads="1"/>
              </p:cNvSpPr>
              <p:nvPr/>
            </p:nvSpPr>
            <p:spPr bwMode="auto">
              <a:xfrm>
                <a:off x="4941888" y="6108700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750</a:t>
                </a:r>
              </a:p>
            </p:txBody>
          </p:sp>
          <p:sp>
            <p:nvSpPr>
              <p:cNvPr id="20906" name="Rectangle 438"/>
              <p:cNvSpPr>
                <a:spLocks noChangeArrowheads="1"/>
              </p:cNvSpPr>
              <p:nvPr/>
            </p:nvSpPr>
            <p:spPr bwMode="auto">
              <a:xfrm>
                <a:off x="6662738" y="6108700"/>
                <a:ext cx="692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1000</a:t>
                </a:r>
              </a:p>
            </p:txBody>
          </p:sp>
          <p:sp>
            <p:nvSpPr>
              <p:cNvPr id="20907" name="Rectangle 450"/>
              <p:cNvSpPr>
                <a:spLocks noChangeArrowheads="1"/>
              </p:cNvSpPr>
              <p:nvPr/>
            </p:nvSpPr>
            <p:spPr bwMode="auto">
              <a:xfrm>
                <a:off x="3568700" y="4081463"/>
                <a:ext cx="112553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1" hangingPunct="1"/>
                <a:r>
                  <a:rPr lang="en-US" sz="1800" b="0">
                    <a:solidFill>
                      <a:srgbClr val="FFFFFF"/>
                    </a:solidFill>
                    <a:latin typeface="Arial" charset="0"/>
                  </a:rPr>
                  <a:t>[M+2H]</a:t>
                </a:r>
                <a:r>
                  <a:rPr lang="en-US" sz="1800" b="0" baseline="30000">
                    <a:solidFill>
                      <a:srgbClr val="FFFFFF"/>
                    </a:solidFill>
                    <a:latin typeface="Arial" charset="0"/>
                  </a:rPr>
                  <a:t>2+</a:t>
                </a:r>
              </a:p>
            </p:txBody>
          </p:sp>
        </p:grpSp>
        <p:sp>
          <p:nvSpPr>
            <p:cNvPr id="20492" name="Rectangle 443"/>
            <p:cNvSpPr>
              <a:spLocks noChangeArrowheads="1"/>
            </p:cNvSpPr>
            <p:nvPr/>
          </p:nvSpPr>
          <p:spPr bwMode="auto">
            <a:xfrm>
              <a:off x="5105400" y="26543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762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0493" name="Rectangle 439"/>
            <p:cNvSpPr>
              <a:spLocks noChangeArrowheads="1"/>
            </p:cNvSpPr>
            <p:nvPr/>
          </p:nvSpPr>
          <p:spPr bwMode="auto">
            <a:xfrm>
              <a:off x="1368425" y="5202238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260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0494" name="Rectangle 440"/>
            <p:cNvSpPr>
              <a:spLocks noChangeArrowheads="1"/>
            </p:cNvSpPr>
            <p:nvPr/>
          </p:nvSpPr>
          <p:spPr bwMode="auto">
            <a:xfrm>
              <a:off x="2235200" y="52324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389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0495" name="Rectangle 441"/>
            <p:cNvSpPr>
              <a:spLocks noChangeArrowheads="1"/>
            </p:cNvSpPr>
            <p:nvPr/>
          </p:nvSpPr>
          <p:spPr bwMode="auto">
            <a:xfrm>
              <a:off x="3086100" y="53340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504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0496" name="Rectangle 442"/>
            <p:cNvSpPr>
              <a:spLocks noChangeArrowheads="1"/>
            </p:cNvSpPr>
            <p:nvPr/>
          </p:nvSpPr>
          <p:spPr bwMode="auto">
            <a:xfrm>
              <a:off x="4165600" y="4714875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633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0497" name="Rectangle 444"/>
            <p:cNvSpPr>
              <a:spLocks noChangeArrowheads="1"/>
            </p:cNvSpPr>
            <p:nvPr/>
          </p:nvSpPr>
          <p:spPr bwMode="auto">
            <a:xfrm>
              <a:off x="5930900" y="3616325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875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0498" name="Rectangle 445"/>
            <p:cNvSpPr>
              <a:spLocks noChangeArrowheads="1"/>
            </p:cNvSpPr>
            <p:nvPr/>
          </p:nvSpPr>
          <p:spPr bwMode="auto">
            <a:xfrm>
              <a:off x="1676400" y="4875213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292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0499" name="Rectangle 446"/>
            <p:cNvSpPr>
              <a:spLocks noChangeArrowheads="1"/>
            </p:cNvSpPr>
            <p:nvPr/>
          </p:nvSpPr>
          <p:spPr bwMode="auto">
            <a:xfrm>
              <a:off x="2517775" y="5029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405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0500" name="Rectangle 447"/>
            <p:cNvSpPr>
              <a:spLocks noChangeArrowheads="1"/>
            </p:cNvSpPr>
            <p:nvPr/>
          </p:nvSpPr>
          <p:spPr bwMode="auto">
            <a:xfrm>
              <a:off x="3467100" y="5156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534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0501" name="Rectangle 448"/>
            <p:cNvSpPr>
              <a:spLocks noChangeArrowheads="1"/>
            </p:cNvSpPr>
            <p:nvPr/>
          </p:nvSpPr>
          <p:spPr bwMode="auto">
            <a:xfrm>
              <a:off x="6210300" y="54610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907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0502" name="Rectangle 449"/>
            <p:cNvSpPr>
              <a:spLocks noChangeArrowheads="1"/>
            </p:cNvSpPr>
            <p:nvPr/>
          </p:nvSpPr>
          <p:spPr bwMode="auto">
            <a:xfrm>
              <a:off x="6654800" y="54610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1020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0503" name="Rectangle 451"/>
            <p:cNvSpPr>
              <a:spLocks noChangeArrowheads="1"/>
            </p:cNvSpPr>
            <p:nvPr/>
          </p:nvSpPr>
          <p:spPr bwMode="auto">
            <a:xfrm>
              <a:off x="4419600" y="5481638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663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0504" name="Rectangle 452"/>
            <p:cNvSpPr>
              <a:spLocks noChangeArrowheads="1"/>
            </p:cNvSpPr>
            <p:nvPr/>
          </p:nvSpPr>
          <p:spPr bwMode="auto">
            <a:xfrm>
              <a:off x="5357813" y="5537200"/>
              <a:ext cx="57066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66"/>
                  </a:solidFill>
                  <a:latin typeface="Arial" charset="0"/>
                </a:rPr>
                <a:t>778</a:t>
              </a:r>
              <a:endParaRPr lang="en-US" sz="1800" b="0" baseline="-2500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0505" name="Rectangle 453"/>
            <p:cNvSpPr>
              <a:spLocks noChangeArrowheads="1"/>
            </p:cNvSpPr>
            <p:nvPr/>
          </p:nvSpPr>
          <p:spPr bwMode="auto">
            <a:xfrm>
              <a:off x="7567613" y="55372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1080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0506" name="Rectangle 454"/>
            <p:cNvSpPr>
              <a:spLocks noChangeArrowheads="1"/>
            </p:cNvSpPr>
            <p:nvPr/>
          </p:nvSpPr>
          <p:spPr bwMode="auto">
            <a:xfrm>
              <a:off x="6934200" y="5181600"/>
              <a:ext cx="69890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FF00"/>
                  </a:solidFill>
                  <a:latin typeface="Arial" charset="0"/>
                </a:rPr>
                <a:t>1022</a:t>
              </a:r>
              <a:endParaRPr lang="en-US" sz="1800" b="0" baseline="-2500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5" name="Group 468"/>
          <p:cNvGrpSpPr>
            <a:grpSpLocks/>
          </p:cNvGrpSpPr>
          <p:nvPr/>
        </p:nvGrpSpPr>
        <p:grpSpPr bwMode="auto">
          <a:xfrm>
            <a:off x="4267200" y="1371600"/>
            <a:ext cx="1041400" cy="1295400"/>
            <a:chOff x="2312" y="864"/>
            <a:chExt cx="656" cy="816"/>
          </a:xfrm>
        </p:grpSpPr>
        <p:sp>
          <p:nvSpPr>
            <p:cNvPr id="20488" name="Line 465"/>
            <p:cNvSpPr>
              <a:spLocks noChangeShapeType="1"/>
            </p:cNvSpPr>
            <p:nvPr/>
          </p:nvSpPr>
          <p:spPr bwMode="auto">
            <a:xfrm>
              <a:off x="2640" y="864"/>
              <a:ext cx="0" cy="81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0489" name="Line 466"/>
            <p:cNvSpPr>
              <a:spLocks noChangeShapeType="1"/>
            </p:cNvSpPr>
            <p:nvPr/>
          </p:nvSpPr>
          <p:spPr bwMode="auto">
            <a:xfrm>
              <a:off x="2312" y="872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0490" name="Line 467"/>
            <p:cNvSpPr>
              <a:spLocks noChangeShapeType="1"/>
            </p:cNvSpPr>
            <p:nvPr/>
          </p:nvSpPr>
          <p:spPr bwMode="auto">
            <a:xfrm>
              <a:off x="2632" y="1674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20486" name="Oval 1296"/>
          <p:cNvSpPr>
            <a:spLocks noChangeArrowheads="1"/>
          </p:cNvSpPr>
          <p:nvPr/>
        </p:nvSpPr>
        <p:spPr bwMode="auto">
          <a:xfrm>
            <a:off x="3098800" y="5245100"/>
            <a:ext cx="533400" cy="533400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487" name="Oval 1297"/>
          <p:cNvSpPr>
            <a:spLocks noChangeArrowheads="1"/>
          </p:cNvSpPr>
          <p:nvPr/>
        </p:nvSpPr>
        <p:spPr bwMode="auto">
          <a:xfrm>
            <a:off x="4445000" y="5384800"/>
            <a:ext cx="533400" cy="533400"/>
          </a:xfrm>
          <a:prstGeom prst="ellipse">
            <a:avLst/>
          </a:prstGeom>
          <a:noFill/>
          <a:ln w="25400" algn="ctr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6" name="Group 468"/>
          <p:cNvGrpSpPr>
            <a:grpSpLocks/>
          </p:cNvGrpSpPr>
          <p:nvPr/>
        </p:nvGrpSpPr>
        <p:grpSpPr bwMode="auto">
          <a:xfrm>
            <a:off x="3657600" y="1371600"/>
            <a:ext cx="1041400" cy="1295400"/>
            <a:chOff x="2312" y="864"/>
            <a:chExt cx="656" cy="816"/>
          </a:xfrm>
        </p:grpSpPr>
        <p:sp>
          <p:nvSpPr>
            <p:cNvPr id="461" name="Line 465"/>
            <p:cNvSpPr>
              <a:spLocks noChangeShapeType="1"/>
            </p:cNvSpPr>
            <p:nvPr/>
          </p:nvSpPr>
          <p:spPr bwMode="auto">
            <a:xfrm>
              <a:off x="2640" y="864"/>
              <a:ext cx="0" cy="81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462" name="Line 466"/>
            <p:cNvSpPr>
              <a:spLocks noChangeShapeType="1"/>
            </p:cNvSpPr>
            <p:nvPr/>
          </p:nvSpPr>
          <p:spPr bwMode="auto">
            <a:xfrm>
              <a:off x="2312" y="872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463" name="Line 467"/>
            <p:cNvSpPr>
              <a:spLocks noChangeShapeType="1"/>
            </p:cNvSpPr>
            <p:nvPr/>
          </p:nvSpPr>
          <p:spPr bwMode="auto">
            <a:xfrm>
              <a:off x="2632" y="1674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en-US" sz="28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464" name="Oval 1296"/>
          <p:cNvSpPr>
            <a:spLocks noChangeArrowheads="1"/>
          </p:cNvSpPr>
          <p:nvPr/>
        </p:nvSpPr>
        <p:spPr bwMode="auto">
          <a:xfrm>
            <a:off x="4306751" y="1729450"/>
            <a:ext cx="376174" cy="422474"/>
          </a:xfrm>
          <a:prstGeom prst="ellips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2800" b="0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33CC"/>
      </a:dk2>
      <a:lt2>
        <a:srgbClr val="FFFF00"/>
      </a:lt2>
      <a:accent1>
        <a:srgbClr val="FF9900"/>
      </a:accent1>
      <a:accent2>
        <a:srgbClr val="00FFFF"/>
      </a:accent2>
      <a:accent3>
        <a:srgbClr val="AAADE2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Custom 1">
      <a:dk1>
        <a:srgbClr val="FFFF00"/>
      </a:dk1>
      <a:lt1>
        <a:srgbClr val="FFFFFF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Lectures">
      <a:majorFont>
        <a:latin typeface="Comic Sans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Office\Vorlagen\Präsentationsdesigns\WASSER.POT</Template>
  <TotalTime>8082</TotalTime>
  <Words>2228</Words>
  <Application>Microsoft Office PowerPoint</Application>
  <PresentationFormat>On-screen Show (4:3)</PresentationFormat>
  <Paragraphs>944</Paragraphs>
  <Slides>72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Default Design</vt:lpstr>
      <vt:lpstr>1_Default Design</vt:lpstr>
      <vt:lpstr>De Novo Sequencing  of MS Spectra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How to Sequence: CAD</vt:lpstr>
      <vt:lpstr>Example of how to calculate  theoretical fragment ions</vt:lpstr>
      <vt:lpstr>How to calculate theoretical fragment ions</vt:lpstr>
      <vt:lpstr>Finding ‘pairs’ and ‘biggest’ ions</vt:lpstr>
      <vt:lpstr>How to start sequencing</vt:lpstr>
      <vt:lpstr>Slide 17</vt:lpstr>
      <vt:lpstr>Slide 18</vt:lpstr>
      <vt:lpstr>Slide 19</vt:lpstr>
      <vt:lpstr>Mixed Phospho spectra</vt:lpstr>
      <vt:lpstr>First ‘on your own example’</vt:lpstr>
      <vt:lpstr>Slide 22</vt:lpstr>
      <vt:lpstr>Slide 23</vt:lpstr>
      <vt:lpstr>Slide 24</vt:lpstr>
      <vt:lpstr>Slide 25</vt:lpstr>
      <vt:lpstr>Slide 26</vt:lpstr>
      <vt:lpstr>And the sequence is……..</vt:lpstr>
      <vt:lpstr>Slide 28</vt:lpstr>
      <vt:lpstr>Slide 29</vt:lpstr>
      <vt:lpstr>What if we do not get good fragmentation?</vt:lpstr>
      <vt:lpstr>Try a different mode of dissociation</vt:lpstr>
      <vt:lpstr>ETD</vt:lpstr>
      <vt:lpstr>Slide 33</vt:lpstr>
      <vt:lpstr>Slide 34</vt:lpstr>
      <vt:lpstr>The Prototype Instrument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The two types of ion reactions</vt:lpstr>
      <vt:lpstr>Slide 47</vt:lpstr>
      <vt:lpstr>Slide 48</vt:lpstr>
      <vt:lpstr>Charge dependence in fragmentation</vt:lpstr>
      <vt:lpstr>Gentle off resonance activation</vt:lpstr>
      <vt:lpstr>How to Sequence ETD</vt:lpstr>
      <vt:lpstr>Example of how to calculate  theoretical fragment ions</vt:lpstr>
      <vt:lpstr>Largest c and z ions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2nd Example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Halfway to Top Down Proteomics: Expanding the Analytical Envelope of Histone Post Translational Modification Analysis</dc:title>
  <dc:creator>Beatrix Magdalena Ueberheide</dc:creator>
  <cp:lastModifiedBy>Trixi</cp:lastModifiedBy>
  <cp:revision>857</cp:revision>
  <dcterms:created xsi:type="dcterms:W3CDTF">2004-09-25T18:40:50Z</dcterms:created>
  <dcterms:modified xsi:type="dcterms:W3CDTF">2014-02-26T16:11:10Z</dcterms:modified>
</cp:coreProperties>
</file>