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693" r:id="rId2"/>
    <p:sldId id="695" r:id="rId3"/>
    <p:sldId id="696" r:id="rId4"/>
    <p:sldId id="697" r:id="rId5"/>
    <p:sldId id="698" r:id="rId6"/>
    <p:sldId id="699" r:id="rId7"/>
    <p:sldId id="700" r:id="rId8"/>
    <p:sldId id="701" r:id="rId9"/>
    <p:sldId id="702" r:id="rId10"/>
    <p:sldId id="703" r:id="rId11"/>
    <p:sldId id="704" r:id="rId12"/>
    <p:sldId id="705" r:id="rId13"/>
    <p:sldId id="706" r:id="rId14"/>
    <p:sldId id="707" r:id="rId15"/>
    <p:sldId id="708" r:id="rId16"/>
    <p:sldId id="709" r:id="rId17"/>
    <p:sldId id="710" r:id="rId18"/>
    <p:sldId id="711" r:id="rId19"/>
    <p:sldId id="712" r:id="rId20"/>
    <p:sldId id="713" r:id="rId21"/>
    <p:sldId id="714" r:id="rId22"/>
    <p:sldId id="715" r:id="rId23"/>
    <p:sldId id="716" r:id="rId24"/>
    <p:sldId id="717" r:id="rId25"/>
    <p:sldId id="718" r:id="rId26"/>
    <p:sldId id="719" r:id="rId27"/>
    <p:sldId id="720" r:id="rId28"/>
    <p:sldId id="721" r:id="rId29"/>
    <p:sldId id="722" r:id="rId30"/>
    <p:sldId id="723" r:id="rId31"/>
    <p:sldId id="724" r:id="rId32"/>
    <p:sldId id="725" r:id="rId33"/>
    <p:sldId id="726" r:id="rId34"/>
    <p:sldId id="727" r:id="rId35"/>
    <p:sldId id="728" r:id="rId36"/>
    <p:sldId id="729" r:id="rId37"/>
    <p:sldId id="730" r:id="rId38"/>
    <p:sldId id="731" r:id="rId39"/>
    <p:sldId id="735" r:id="rId40"/>
    <p:sldId id="743" r:id="rId41"/>
    <p:sldId id="736" r:id="rId42"/>
    <p:sldId id="737" r:id="rId43"/>
    <p:sldId id="738" r:id="rId44"/>
    <p:sldId id="739" r:id="rId45"/>
    <p:sldId id="740" r:id="rId46"/>
    <p:sldId id="741" r:id="rId47"/>
    <p:sldId id="744" r:id="rId48"/>
    <p:sldId id="745" r:id="rId49"/>
    <p:sldId id="746" r:id="rId50"/>
    <p:sldId id="747" r:id="rId51"/>
    <p:sldId id="742" r:id="rId52"/>
    <p:sldId id="732" r:id="rId53"/>
    <p:sldId id="733" r:id="rId54"/>
    <p:sldId id="734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0000"/>
    <a:srgbClr val="D93238"/>
    <a:srgbClr val="FFFF00"/>
    <a:srgbClr val="C0C0C0"/>
    <a:srgbClr val="B2B2B2"/>
    <a:srgbClr val="00FF00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8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/>
            </a:lvl1pPr>
          </a:lstStyle>
          <a:p>
            <a:pPr>
              <a:defRPr/>
            </a:pPr>
            <a:fld id="{AC13CD5B-0204-4720-83B2-D048B1B90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2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10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BDD5A-8831-4CB2-9A30-74982A9601C0}" type="slidenum">
              <a:rPr lang="en-US"/>
              <a:pPr/>
              <a:t>11</a:t>
            </a:fld>
            <a:endParaRPr lang="en-US"/>
          </a:p>
        </p:txBody>
      </p:sp>
      <p:sp>
        <p:nvSpPr>
          <p:cNvPr id="477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12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42492-295D-4CC0-8083-321D73FCE36E}" type="slidenum">
              <a:rPr lang="en-US"/>
              <a:pPr/>
              <a:t>13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AD1B0-3FDC-46BC-8D5C-F053342D8293}" type="slidenum">
              <a:rPr lang="en-US"/>
              <a:pPr/>
              <a:t>14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CAD1B0-3FDC-46BC-8D5C-F053342D8293}" type="slidenum">
              <a:rPr lang="en-US"/>
              <a:pPr/>
              <a:t>15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56EFE-2690-4A24-B8AC-2D12767D2384}" type="slidenum">
              <a:rPr lang="en-US"/>
              <a:pPr/>
              <a:t>16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15E120-565E-4E10-9D00-8CE330B6B203}" type="slidenum">
              <a:rPr lang="en-US"/>
              <a:pPr/>
              <a:t>17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B5CC6F-03B9-4F83-8B2F-48890FA671C6}" type="slidenum">
              <a:rPr lang="en-US"/>
              <a:pPr/>
              <a:t>18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535"/>
            <a:fld id="{3A3F4E80-C2EA-4788-98E4-1BC1BA7EF4FB}" type="slidenum">
              <a:rPr smtClean="0"/>
              <a:pPr defTabSz="966535"/>
              <a:t>19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410-B299-4D6C-93FA-A9F02EA55D32}" type="slidenum">
              <a:rPr lang="en-US"/>
              <a:pPr/>
              <a:t>2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A1BD03-7D3B-4B3F-A9DA-00621910FE06}" type="slidenum">
              <a:rPr lang="en-US"/>
              <a:pPr/>
              <a:t>20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55ED89-4101-4DA7-A097-F6277469662B}" type="slidenum">
              <a:rPr lang="en-US"/>
              <a:pPr/>
              <a:t>21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53D689-CD45-4F21-BEA0-4C7B37C3FE38}" type="slidenum">
              <a:rPr smtClean="0"/>
              <a:pPr/>
              <a:t>26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031563-7694-4513-94A9-FDCCC197152E}" type="slidenum">
              <a:rPr smtClean="0"/>
              <a:pPr/>
              <a:t>27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A61E4D-051C-4239-814C-9B0BEAB7A21E}" type="slidenum">
              <a:rPr smtClean="0"/>
              <a:pPr/>
              <a:t>28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D542CD-0B02-4688-82A4-59FEEB624140}" type="slidenum">
              <a:rPr/>
              <a:pPr/>
              <a:t>29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ADC28-6D19-4330-97CA-6DB3C836743B}" type="slidenum">
              <a:rPr lang="en-US"/>
              <a:pPr/>
              <a:t>3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2F304-88D5-4065-ADD0-9899D10FF05F}" type="slidenum">
              <a:rPr lang="en-US"/>
              <a:pPr/>
              <a:t>32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925BEA-261E-4929-9E55-E69F31DB2941}" type="slidenum">
              <a:rPr lang="en-US"/>
              <a:pPr/>
              <a:t>33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111953-EEC1-4A70-8C61-168F34F45BEE}" type="slidenum">
              <a:rPr lang="en-US"/>
              <a:pPr/>
              <a:t>34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99A335-C8E2-420E-91D3-93A7AC88AD57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5430CE1D-1AC2-443B-A00D-4D8E0A19A5D0}" type="slidenum">
              <a:rPr altLang="zh-CN" sz="1300"/>
              <a:pPr algn="r"/>
              <a:t>39</a:t>
            </a:fld>
            <a:endParaRPr lang="en-US" altLang="zh-CN" sz="13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926410-B299-4D6C-93FA-A9F02EA55D32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7" tIns="48324" rIns="96647" bIns="48324" anchor="b"/>
          <a:lstStyle>
            <a:lvl1pPr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6F47213A-36E5-4B3B-9D00-1F9CC5FC2A82}" type="slidenum">
              <a:rPr altLang="zh-CN" sz="1300" noProof="1"/>
              <a:pPr algn="r"/>
              <a:t>40</a:t>
            </a:fld>
            <a:endParaRPr lang="en-US" altLang="zh-CN" sz="1300" noProof="1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4B209028-3947-456C-B294-194421A3D46E}" type="slidenum">
              <a:rPr altLang="zh-CN" sz="1300"/>
              <a:pPr algn="r"/>
              <a:t>41</a:t>
            </a:fld>
            <a:endParaRPr lang="en-US" altLang="zh-CN" sz="13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129C1336-A4B7-4007-9674-11F4DB95CB05}" type="slidenum">
              <a:rPr altLang="zh-CN" sz="1300"/>
              <a:pPr algn="r"/>
              <a:t>42</a:t>
            </a:fld>
            <a:endParaRPr lang="en-US" altLang="zh-CN" sz="13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763F9901-620D-4885-9781-51FA00454F27}" type="slidenum">
              <a:rPr altLang="zh-CN" sz="1300"/>
              <a:pPr algn="r"/>
              <a:t>43</a:t>
            </a:fld>
            <a:endParaRPr lang="en-US" altLang="zh-CN" sz="13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779C0A15-4C0A-45F2-9380-CE9A9808AE2B}" type="slidenum">
              <a:rPr altLang="zh-CN" sz="1300"/>
              <a:pPr algn="r"/>
              <a:t>44</a:t>
            </a:fld>
            <a:endParaRPr lang="en-US" altLang="zh-CN" sz="13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FC7DA277-D70B-47A0-B00C-B562D1E56CB6}" type="slidenum">
              <a:rPr altLang="zh-CN" sz="1300"/>
              <a:pPr algn="r"/>
              <a:t>45</a:t>
            </a:fld>
            <a:endParaRPr lang="en-US" altLang="zh-CN" sz="13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70662" indent="-296408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85634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59887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134141" indent="-237127" algn="ctr" defTabSz="966621" eaLnBrk="0" hangingPunct="0"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60839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3082648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556902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4031155" indent="-237127" algn="ctr" defTabSz="966621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9432E175-87B7-4906-8512-E20D018A34B1}" type="slidenum">
              <a:rPr altLang="zh-CN" sz="1300"/>
              <a:pPr algn="r"/>
              <a:t>46</a:t>
            </a:fld>
            <a:endParaRPr lang="en-US" altLang="zh-CN" sz="13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3FBA9245-3F5F-42FD-8300-5620BCE9CE6C}" type="slidenum">
              <a:rPr smtClean="0"/>
              <a:pPr defTabSz="966621"/>
              <a:t>47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87900482-6567-4E6D-A5FF-D3C7685CC835}" type="slidenum">
              <a:rPr smtClean="0"/>
              <a:pPr defTabSz="966621"/>
              <a:t>48</a:t>
            </a:fld>
            <a:endParaRPr lang="en-US" dirty="0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2D98754E-64BF-46A2-90FC-C106AE2AC4E6}" type="slidenum">
              <a:rPr smtClean="0"/>
              <a:pPr defTabSz="966621"/>
              <a:t>49</a:t>
            </a:fld>
            <a:endParaRPr lang="en-US" dirty="0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3D5F2C-3B9E-43CA-9D1C-08CE86D921CA}" type="slidenum">
              <a:rPr lang="en-US"/>
              <a:pPr/>
              <a:t>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621"/>
            <a:fld id="{20473509-91B7-4FCE-9DAA-7E5943E96347}" type="slidenum">
              <a:rPr smtClean="0"/>
              <a:pPr defTabSz="966621"/>
              <a:t>50</a:t>
            </a:fld>
            <a:endParaRPr lang="en-US" dirty="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7" tIns="48324" rIns="96647" bIns="48324" anchor="b"/>
          <a:lstStyle>
            <a:lvl1pPr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defTabSz="931863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r"/>
            <a:fld id="{6F47213A-36E5-4B3B-9D00-1F9CC5FC2A82}" type="slidenum">
              <a:rPr altLang="zh-CN" sz="1300" noProof="1"/>
              <a:pPr algn="r"/>
              <a:t>51</a:t>
            </a:fld>
            <a:endParaRPr lang="en-US" altLang="zh-CN" sz="1300" noProof="1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DDB5B-D490-4840-A150-96AECE3C26C0}" type="slidenum">
              <a:rPr/>
              <a:pPr/>
              <a:t>52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922CB3-97F2-43EB-9C1D-4E8B441EF564}" type="slidenum">
              <a:rPr lang="en-US"/>
              <a:pPr/>
              <a:t>53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F4AB2B-6167-4E50-8953-AA6E795D1717}" type="slidenum">
              <a:rPr lang="en-US"/>
              <a:pPr/>
              <a:t>54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13CD5B-0204-4720-83B2-D048B1B9000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29F3B-D01A-4B80-A8AA-042D9B80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0A88-CA53-4CDF-BD0E-AEFA1A418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DBD66-EED6-42EB-94C7-BD851A0A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B8B15-0084-42EB-8715-D2F062325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5B6AD-6D13-4D0F-BE32-D19F4AD5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EF72-7CC2-4747-B68E-56B373F31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3AAD-AE39-479E-9858-7571DD73F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07A6F-EA16-4453-8E0C-7AA46D4B2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9930-B101-4AC6-923D-3FCAA5E31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32E6-3812-4755-AB7A-4D138666B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04B0-D64B-4FE2-A4FF-56CAA9D34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0DD0022-3B45-45DA-9188-8BBB7753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49.emf"/><Relationship Id="rId5" Type="http://schemas.openxmlformats.org/officeDocument/2006/relationships/image" Target="../media/image72.emf"/><Relationship Id="rId10" Type="http://schemas.openxmlformats.org/officeDocument/2006/relationships/image" Target="../media/image77.emf"/><Relationship Id="rId4" Type="http://schemas.openxmlformats.org/officeDocument/2006/relationships/image" Target="../media/image71.emf"/><Relationship Id="rId9" Type="http://schemas.openxmlformats.org/officeDocument/2006/relationships/image" Target="../media/image7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70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80.emf"/><Relationship Id="rId5" Type="http://schemas.openxmlformats.org/officeDocument/2006/relationships/image" Target="../media/image72.emf"/><Relationship Id="rId10" Type="http://schemas.openxmlformats.org/officeDocument/2006/relationships/image" Target="../media/image79.emf"/><Relationship Id="rId4" Type="http://schemas.openxmlformats.org/officeDocument/2006/relationships/image" Target="../media/image71.emf"/><Relationship Id="rId9" Type="http://schemas.openxmlformats.org/officeDocument/2006/relationships/image" Target="../media/image7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81.emf"/><Relationship Id="rId7" Type="http://schemas.openxmlformats.org/officeDocument/2006/relationships/image" Target="../media/image74.emf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49.emf"/><Relationship Id="rId5" Type="http://schemas.openxmlformats.org/officeDocument/2006/relationships/image" Target="../media/image83.emf"/><Relationship Id="rId10" Type="http://schemas.openxmlformats.org/officeDocument/2006/relationships/image" Target="../media/image85.emf"/><Relationship Id="rId4" Type="http://schemas.openxmlformats.org/officeDocument/2006/relationships/image" Target="../media/image82.emf"/><Relationship Id="rId9" Type="http://schemas.openxmlformats.org/officeDocument/2006/relationships/image" Target="../media/image84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image" Target="../media/image81.emf"/><Relationship Id="rId7" Type="http://schemas.openxmlformats.org/officeDocument/2006/relationships/image" Target="../media/image74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image" Target="../media/image88.emf"/><Relationship Id="rId5" Type="http://schemas.openxmlformats.org/officeDocument/2006/relationships/image" Target="../media/image83.emf"/><Relationship Id="rId10" Type="http://schemas.openxmlformats.org/officeDocument/2006/relationships/image" Target="../media/image87.emf"/><Relationship Id="rId4" Type="http://schemas.openxmlformats.org/officeDocument/2006/relationships/image" Target="../media/image82.emf"/><Relationship Id="rId9" Type="http://schemas.openxmlformats.org/officeDocument/2006/relationships/image" Target="../media/image86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emf"/><Relationship Id="rId5" Type="http://schemas.openxmlformats.org/officeDocument/2006/relationships/image" Target="../media/image95.emf"/><Relationship Id="rId4" Type="http://schemas.openxmlformats.org/officeDocument/2006/relationships/image" Target="../media/image9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emf"/><Relationship Id="rId3" Type="http://schemas.openxmlformats.org/officeDocument/2006/relationships/image" Target="../media/image98.emf"/><Relationship Id="rId7" Type="http://schemas.openxmlformats.org/officeDocument/2006/relationships/image" Target="../media/image102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emf"/><Relationship Id="rId11" Type="http://schemas.openxmlformats.org/officeDocument/2006/relationships/image" Target="../media/image106.emf"/><Relationship Id="rId5" Type="http://schemas.openxmlformats.org/officeDocument/2006/relationships/image" Target="../media/image100.emf"/><Relationship Id="rId10" Type="http://schemas.openxmlformats.org/officeDocument/2006/relationships/image" Target="../media/image105.emf"/><Relationship Id="rId4" Type="http://schemas.openxmlformats.org/officeDocument/2006/relationships/image" Target="../media/image99.emf"/><Relationship Id="rId9" Type="http://schemas.openxmlformats.org/officeDocument/2006/relationships/image" Target="../media/image104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emf"/><Relationship Id="rId13" Type="http://schemas.openxmlformats.org/officeDocument/2006/relationships/image" Target="../media/image107.emf"/><Relationship Id="rId3" Type="http://schemas.openxmlformats.org/officeDocument/2006/relationships/image" Target="../media/image109.emf"/><Relationship Id="rId7" Type="http://schemas.openxmlformats.org/officeDocument/2006/relationships/image" Target="../media/image113.emf"/><Relationship Id="rId12" Type="http://schemas.openxmlformats.org/officeDocument/2006/relationships/image" Target="../media/image118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emf"/><Relationship Id="rId11" Type="http://schemas.openxmlformats.org/officeDocument/2006/relationships/image" Target="../media/image117.emf"/><Relationship Id="rId5" Type="http://schemas.openxmlformats.org/officeDocument/2006/relationships/image" Target="../media/image111.emf"/><Relationship Id="rId10" Type="http://schemas.openxmlformats.org/officeDocument/2006/relationships/image" Target="../media/image116.emf"/><Relationship Id="rId4" Type="http://schemas.openxmlformats.org/officeDocument/2006/relationships/image" Target="../media/image110.emf"/><Relationship Id="rId9" Type="http://schemas.openxmlformats.org/officeDocument/2006/relationships/image" Target="../media/image115.emf"/><Relationship Id="rId14" Type="http://schemas.openxmlformats.org/officeDocument/2006/relationships/image" Target="../media/image1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7" Type="http://schemas.openxmlformats.org/officeDocument/2006/relationships/image" Target="../media/image123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emf"/><Relationship Id="rId5" Type="http://schemas.openxmlformats.org/officeDocument/2006/relationships/image" Target="../media/image121.emf"/><Relationship Id="rId4" Type="http://schemas.openxmlformats.org/officeDocument/2006/relationships/image" Target="../media/image107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I: Overview </a:t>
            </a:r>
            <a:r>
              <a:rPr lang="sv-SE" sz="2800" b="1" dirty="0" smtClean="0">
                <a:latin typeface="Comic Sans MS" pitchFamily="66" charset="0"/>
              </a:rPr>
              <a:t>(Week </a:t>
            </a:r>
            <a:r>
              <a:rPr lang="sv-SE" sz="2800" b="1" dirty="0" smtClean="0">
                <a:latin typeface="Comic Sans MS" pitchFamily="66" charset="0"/>
              </a:rPr>
              <a:t>6</a:t>
            </a:r>
            <a:r>
              <a:rPr lang="sv-SE" sz="2800" b="1" dirty="0" smtClean="0">
                <a:latin typeface="Comic Sans MS" pitchFamily="66" charset="0"/>
              </a:rPr>
              <a:t>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 l="20121" t="27555" r="15351" b="9989"/>
          <a:stretch>
            <a:fillRect/>
          </a:stretch>
        </p:blipFill>
        <p:spPr bwMode="auto">
          <a:xfrm>
            <a:off x="228600" y="533400"/>
            <a:ext cx="8610600" cy="629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0" y="304800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865915" y="520337"/>
            <a:ext cx="533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123800" y="6553200"/>
            <a:ext cx="2248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Tackett et al. JPR 2005</a:t>
            </a:r>
            <a:endParaRPr lang="en-US" sz="1400" b="1" dirty="0"/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tabLst>
                <a:tab pos="6975475" algn="l"/>
              </a:tabLst>
            </a:pPr>
            <a:r>
              <a:rPr lang="en-US" sz="2800" b="1" dirty="0" smtClean="0">
                <a:latin typeface="Comic Sans MS" pitchFamily="66" charset="0"/>
              </a:rPr>
              <a:t>Protein Complexes – specific/non-specific binding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429000" y="685800"/>
            <a:ext cx="1905000" cy="152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451"/>
            <a:ext cx="7926388" cy="488950"/>
          </a:xfrm>
          <a:noFill/>
          <a:ln/>
        </p:spPr>
        <p:txBody>
          <a:bodyPr lIns="0" tIns="0" rIns="0" bIns="0"/>
          <a:lstStyle/>
          <a:p>
            <a:r>
              <a:rPr lang="en-US" sz="2800" b="1" kern="1200" dirty="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rPr>
              <a:t>Protein Turnover</a:t>
            </a:r>
          </a:p>
        </p:txBody>
      </p:sp>
      <p:sp>
        <p:nvSpPr>
          <p:cNvPr id="476163" name="Rectangle 3"/>
          <p:cNvSpPr>
            <a:spLocks noChangeArrowheads="1"/>
          </p:cNvSpPr>
          <p:nvPr/>
        </p:nvSpPr>
        <p:spPr bwMode="auto">
          <a:xfrm>
            <a:off x="190500" y="4191000"/>
            <a:ext cx="895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rIns="0" bIns="0"/>
          <a:lstStyle/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r>
              <a:rPr lang="en-US" sz="2000" dirty="0" smtClean="0"/>
              <a:t>K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=log(2</a:t>
            </a:r>
            <a:r>
              <a:rPr lang="en-US" sz="2000" dirty="0"/>
              <a:t>)/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, </a:t>
            </a:r>
            <a:r>
              <a:rPr lang="en-US" sz="2000" dirty="0" err="1" smtClean="0"/>
              <a:t>t</a:t>
            </a:r>
            <a:r>
              <a:rPr lang="en-US" sz="2000" baseline="-25000" dirty="0" err="1" smtClean="0"/>
              <a:t>C</a:t>
            </a:r>
            <a:r>
              <a:rPr lang="en-US" sz="2000" dirty="0" smtClean="0"/>
              <a:t> </a:t>
            </a:r>
            <a:r>
              <a:rPr lang="en-US" sz="2000" dirty="0"/>
              <a:t>is the average time it takes for cells to go through the cell cycle, and K</a:t>
            </a:r>
            <a:r>
              <a:rPr lang="en-US" sz="2000" baseline="-25000" dirty="0"/>
              <a:t>T</a:t>
            </a:r>
            <a:r>
              <a:rPr lang="en-US" sz="2000" dirty="0"/>
              <a:t>=log(2)/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, </a:t>
            </a:r>
            <a:r>
              <a:rPr lang="en-US" sz="2000" dirty="0" err="1"/>
              <a:t>t</a:t>
            </a:r>
            <a:r>
              <a:rPr lang="en-US" sz="2000" baseline="-25000" dirty="0" err="1"/>
              <a:t>T</a:t>
            </a:r>
            <a:r>
              <a:rPr lang="en-US" sz="2000" dirty="0"/>
              <a:t> is the time it takes for half the proteins to turn over. </a:t>
            </a:r>
            <a:endParaRPr lang="en-US" sz="2000" dirty="0">
              <a:solidFill>
                <a:srgbClr val="000000"/>
              </a:solidFill>
            </a:endParaRPr>
          </a:p>
          <a:p>
            <a:pPr eaLnBrk="0" hangingPunct="0">
              <a:spcBef>
                <a:spcPct val="30000"/>
              </a:spcBef>
              <a:spcAft>
                <a:spcPct val="20000"/>
              </a:spcAft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6164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3450" y="1343025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6200" y="985838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52600" y="1522412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371600" y="60067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Move heavy </a:t>
            </a:r>
          </a:p>
          <a:p>
            <a:pPr algn="ctr"/>
            <a:r>
              <a:rPr lang="en-US" dirty="0" smtClean="0"/>
              <a:t>labeled cells to </a:t>
            </a:r>
          </a:p>
          <a:p>
            <a:pPr algn="ctr"/>
            <a:r>
              <a:rPr lang="en-US" dirty="0" smtClean="0"/>
              <a:t>light medium </a:t>
            </a:r>
          </a:p>
        </p:txBody>
      </p:sp>
      <p:sp>
        <p:nvSpPr>
          <p:cNvPr id="14" name="TextBox 30"/>
          <p:cNvSpPr txBox="1">
            <a:spLocks noChangeArrowheads="1"/>
          </p:cNvSpPr>
          <p:nvPr/>
        </p:nvSpPr>
        <p:spPr bwMode="auto">
          <a:xfrm>
            <a:off x="0" y="5286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Heavy</a:t>
            </a:r>
          </a:p>
        </p:txBody>
      </p:sp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854828"/>
              </p:ext>
            </p:extLst>
          </p:nvPr>
        </p:nvGraphicFramePr>
        <p:xfrm>
          <a:off x="101600" y="2576513"/>
          <a:ext cx="4522788" cy="1614487"/>
        </p:xfrm>
        <a:graphic>
          <a:graphicData uri="http://schemas.openxmlformats.org/presentationml/2006/ole">
            <p:oleObj spid="_x0000_s6146" name="Equation" r:id="rId4" imgW="2247900" imgH="787400" progId="Equation.3">
              <p:embed/>
            </p:oleObj>
          </a:graphicData>
        </a:graphic>
      </p:graphicFrame>
      <p:sp>
        <p:nvSpPr>
          <p:cNvPr id="17" name="Oval 16"/>
          <p:cNvSpPr/>
          <p:nvPr/>
        </p:nvSpPr>
        <p:spPr>
          <a:xfrm>
            <a:off x="4395787" y="1266825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538537" y="909638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34000" y="1524000"/>
            <a:ext cx="16764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7977187" y="1271587"/>
            <a:ext cx="285750" cy="35718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19937" y="914400"/>
            <a:ext cx="1643063" cy="1071562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30"/>
          <p:cNvSpPr txBox="1">
            <a:spLocks noChangeArrowheads="1"/>
          </p:cNvSpPr>
          <p:nvPr/>
        </p:nvSpPr>
        <p:spPr bwMode="auto">
          <a:xfrm>
            <a:off x="8132929" y="528935"/>
            <a:ext cx="9348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Light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24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2362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Newly produced </a:t>
            </a:r>
          </a:p>
          <a:p>
            <a:pPr algn="ctr"/>
            <a:r>
              <a:rPr lang="en-US" dirty="0" smtClean="0"/>
              <a:t>proteins will have</a:t>
            </a:r>
          </a:p>
          <a:p>
            <a:pPr algn="ctr"/>
            <a:r>
              <a:rPr lang="en-US" dirty="0" smtClean="0"/>
              <a:t>light label</a:t>
            </a:r>
          </a:p>
        </p:txBody>
      </p:sp>
      <p:graphicFrame>
        <p:nvGraphicFramePr>
          <p:cNvPr id="209924" name="Object 4"/>
          <p:cNvGraphicFramePr>
            <a:graphicFrameLocks noChangeAspect="1"/>
          </p:cNvGraphicFramePr>
          <p:nvPr/>
        </p:nvGraphicFramePr>
        <p:xfrm>
          <a:off x="4800600" y="3209925"/>
          <a:ext cx="4265613" cy="676275"/>
        </p:xfrm>
        <a:graphic>
          <a:graphicData uri="http://schemas.openxmlformats.org/presentationml/2006/ole">
            <p:oleObj spid="_x0000_s6147" name="Equation" r:id="rId5" imgW="2120900" imgH="330200" progId="Equation.3">
              <p:embed/>
            </p:oleObj>
          </a:graphicData>
        </a:graphic>
      </p:graphicFrame>
      <p:graphicFrame>
        <p:nvGraphicFramePr>
          <p:cNvPr id="209925" name="Object 5"/>
          <p:cNvGraphicFramePr>
            <a:graphicFrameLocks noChangeAspect="1"/>
          </p:cNvGraphicFramePr>
          <p:nvPr/>
        </p:nvGraphicFramePr>
        <p:xfrm>
          <a:off x="1676400" y="5129213"/>
          <a:ext cx="5797550" cy="1195387"/>
        </p:xfrm>
        <a:graphic>
          <a:graphicData uri="http://schemas.openxmlformats.org/presentationml/2006/ole">
            <p:oleObj spid="_x0000_s6148" name="Equation" r:id="rId6" imgW="2882900" imgH="58420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1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 l="14197" t="19731" r="11728" b="7623"/>
          <a:stretch>
            <a:fillRect/>
          </a:stretch>
        </p:blipFill>
        <p:spPr bwMode="auto">
          <a:xfrm>
            <a:off x="2362200" y="520500"/>
            <a:ext cx="4572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Super-SILAC</a:t>
            </a:r>
            <a:endParaRPr lang="en-US" sz="2800" b="1" dirty="0">
              <a:latin typeface="Comic Sans MS" pitchFamily="66" charset="0"/>
            </a:endParaRPr>
          </a:p>
          <a:p>
            <a:pPr algn="ctr"/>
            <a:endParaRPr lang="en-US" sz="3200" b="1" dirty="0"/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553200" y="6581001"/>
            <a:ext cx="259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Geiger et al., Nature Methods 2010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8973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138488" y="5715000"/>
            <a:ext cx="1336675" cy="1073150"/>
            <a:chOff x="3786182" y="5715016"/>
            <a:chExt cx="1336174" cy="1073134"/>
          </a:xfrm>
        </p:grpSpPr>
        <p:cxnSp>
          <p:nvCxnSpPr>
            <p:cNvPr id="38" name="Straight Connector 37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18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24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3795" name="TextBox 5"/>
          <p:cNvSpPr txBox="1">
            <a:spLocks noChangeArrowheads="1"/>
          </p:cNvSpPr>
          <p:nvPr/>
        </p:nvSpPr>
        <p:spPr bwMode="auto">
          <a:xfrm>
            <a:off x="27098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3796" name="TextBox 6"/>
          <p:cNvSpPr txBox="1">
            <a:spLocks noChangeArrowheads="1"/>
          </p:cNvSpPr>
          <p:nvPr/>
        </p:nvSpPr>
        <p:spPr bwMode="auto">
          <a:xfrm>
            <a:off x="30289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3797" name="TextBox 7"/>
          <p:cNvSpPr txBox="1">
            <a:spLocks noChangeArrowheads="1"/>
          </p:cNvSpPr>
          <p:nvPr/>
        </p:nvSpPr>
        <p:spPr bwMode="auto">
          <a:xfrm>
            <a:off x="32797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7813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3656013" y="3587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36544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36544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321050" y="2738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987800" y="2738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4" name="TextBox 29"/>
          <p:cNvSpPr txBox="1">
            <a:spLocks noChangeArrowheads="1"/>
          </p:cNvSpPr>
          <p:nvPr/>
        </p:nvSpPr>
        <p:spPr bwMode="auto">
          <a:xfrm>
            <a:off x="2424113" y="2324100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3805" name="TextBox 30"/>
          <p:cNvSpPr txBox="1">
            <a:spLocks noChangeArrowheads="1"/>
          </p:cNvSpPr>
          <p:nvPr/>
        </p:nvSpPr>
        <p:spPr bwMode="auto">
          <a:xfrm>
            <a:off x="4445000" y="23574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3806" name="TextBox 37"/>
          <p:cNvSpPr txBox="1">
            <a:spLocks noChangeArrowheads="1"/>
          </p:cNvSpPr>
          <p:nvPr/>
        </p:nvSpPr>
        <p:spPr bwMode="auto">
          <a:xfrm>
            <a:off x="33528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2259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08" name="Text Box 10"/>
          <p:cNvSpPr txBox="1">
            <a:spLocks noChangeArrowheads="1"/>
          </p:cNvSpPr>
          <p:nvPr/>
        </p:nvSpPr>
        <p:spPr bwMode="auto">
          <a:xfrm>
            <a:off x="1794505" y="0"/>
            <a:ext cx="55819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Protein Labeling</a:t>
            </a:r>
          </a:p>
        </p:txBody>
      </p:sp>
      <p:sp>
        <p:nvSpPr>
          <p:cNvPr id="33809" name="TextBox 7"/>
          <p:cNvSpPr txBox="1">
            <a:spLocks noChangeArrowheads="1"/>
          </p:cNvSpPr>
          <p:nvPr/>
        </p:nvSpPr>
        <p:spPr bwMode="auto">
          <a:xfrm>
            <a:off x="44926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30829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7813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2098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2101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3529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211787" y="6581001"/>
            <a:ext cx="29322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Gygi et al. Nature Biotech 17 (1999) 994</a:t>
            </a:r>
            <a:endParaRPr lang="da-DK" sz="1200" dirty="0"/>
          </a:p>
        </p:txBody>
      </p:sp>
      <p:sp>
        <p:nvSpPr>
          <p:cNvPr id="53" name="TextBox 5"/>
          <p:cNvSpPr txBox="1">
            <a:spLocks noChangeArrowheads="1"/>
          </p:cNvSpPr>
          <p:nvPr/>
        </p:nvSpPr>
        <p:spPr bwMode="auto">
          <a:xfrm>
            <a:off x="5756275" y="16002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248758"/>
              </p:ext>
            </p:extLst>
          </p:nvPr>
        </p:nvGraphicFramePr>
        <p:xfrm>
          <a:off x="5910262" y="3644682"/>
          <a:ext cx="3005138" cy="814388"/>
        </p:xfrm>
        <a:graphic>
          <a:graphicData uri="http://schemas.openxmlformats.org/presentationml/2006/ole">
            <p:oleObj spid="_x0000_s7170" name="Equation" r:id="rId4" imgW="1574800" imgH="368300" progId="Equation.3">
              <p:embed/>
            </p:oleObj>
          </a:graphicData>
        </a:graphic>
      </p:graphicFrame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495800"/>
            <a:ext cx="2828925" cy="1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290888" y="5715000"/>
            <a:ext cx="1336675" cy="1073150"/>
            <a:chOff x="3786182" y="5715016"/>
            <a:chExt cx="1336174" cy="1073134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1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28622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1813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4321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9337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8068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7"/>
          <p:cNvSpPr txBox="1">
            <a:spLocks noChangeArrowheads="1"/>
          </p:cNvSpPr>
          <p:nvPr/>
        </p:nvSpPr>
        <p:spPr bwMode="auto">
          <a:xfrm>
            <a:off x="35052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2353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46450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4219246" y="1828799"/>
            <a:ext cx="1190955" cy="10667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2700000">
            <a:off x="3473450" y="2704769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9"/>
          <p:cNvSpPr txBox="1">
            <a:spLocks noChangeArrowheads="1"/>
          </p:cNvSpPr>
          <p:nvPr/>
        </p:nvSpPr>
        <p:spPr bwMode="auto">
          <a:xfrm>
            <a:off x="2647950" y="2361869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Light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38068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4362348" y="997803"/>
            <a:ext cx="26148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Recombinant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Proteins (Heavy)</a:t>
            </a:r>
          </a:p>
        </p:txBody>
      </p:sp>
      <p:sp>
        <p:nvSpPr>
          <p:cNvPr id="34835" name="Text Box 10"/>
          <p:cNvSpPr txBox="1">
            <a:spLocks noChangeArrowheads="1"/>
          </p:cNvSpPr>
          <p:nvPr/>
        </p:nvSpPr>
        <p:spPr bwMode="auto">
          <a:xfrm>
            <a:off x="1693972" y="0"/>
            <a:ext cx="56893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</a:t>
            </a:r>
            <a:r>
              <a:rPr lang="en-US" sz="2800" b="1" dirty="0" smtClean="0">
                <a:latin typeface="Comic Sans MS" pitchFamily="66" charset="0"/>
              </a:rPr>
              <a:t>Proteins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29337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3622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943600" y="20574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248758"/>
              </p:ext>
            </p:extLst>
          </p:nvPr>
        </p:nvGraphicFramePr>
        <p:xfrm>
          <a:off x="6240463" y="4102100"/>
          <a:ext cx="2327275" cy="814388"/>
        </p:xfrm>
        <a:graphic>
          <a:graphicData uri="http://schemas.openxmlformats.org/presentationml/2006/ole">
            <p:oleObj spid="_x0000_s8194" name="Equation" r:id="rId4" imgW="1219200" imgH="368300" progId="Equation.3">
              <p:embed/>
            </p:oleObj>
          </a:graphicData>
        </a:graphic>
      </p:graphicFrame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53000"/>
            <a:ext cx="2819465" cy="1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Arrow Connector 51"/>
          <p:cNvCxnSpPr/>
          <p:nvPr/>
        </p:nvCxnSpPr>
        <p:spPr>
          <a:xfrm rot="5400000">
            <a:off x="3820211" y="3540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3786188" y="5715000"/>
            <a:ext cx="1336675" cy="1073150"/>
            <a:chOff x="3786182" y="5715016"/>
            <a:chExt cx="1336174" cy="1073134"/>
          </a:xfrm>
        </p:grpSpPr>
        <p:cxnSp>
          <p:nvCxnSpPr>
            <p:cNvPr id="35" name="Straight Connector 34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1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47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4820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4821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4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5214938" y="3357563"/>
            <a:ext cx="7143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18900000" flipH="1">
            <a:off x="4635500" y="35242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2700000">
            <a:off x="3968750" y="35242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TextBox 29"/>
          <p:cNvSpPr txBox="1">
            <a:spLocks noChangeArrowheads="1"/>
          </p:cNvSpPr>
          <p:nvPr/>
        </p:nvSpPr>
        <p:spPr bwMode="auto">
          <a:xfrm>
            <a:off x="3143250" y="318135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rot="5400000">
            <a:off x="43021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3" name="TextBox 6"/>
          <p:cNvSpPr txBox="1">
            <a:spLocks noChangeArrowheads="1"/>
          </p:cNvSpPr>
          <p:nvPr/>
        </p:nvSpPr>
        <p:spPr bwMode="auto">
          <a:xfrm>
            <a:off x="4857750" y="657225"/>
            <a:ext cx="26146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</a:rPr>
              <a:t>Recombinant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Chimeric</a:t>
            </a:r>
          </a:p>
          <a:p>
            <a:pPr algn="ctr"/>
            <a:r>
              <a:rPr lang="en-US" sz="2400" b="1">
                <a:solidFill>
                  <a:srgbClr val="C00000"/>
                </a:solidFill>
              </a:rPr>
              <a:t>Proteins (Heavy)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5230813" y="2555875"/>
            <a:ext cx="1397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5" name="Text Box 10"/>
          <p:cNvSpPr txBox="1">
            <a:spLocks noChangeArrowheads="1"/>
          </p:cNvSpPr>
          <p:nvPr/>
        </p:nvSpPr>
        <p:spPr bwMode="auto">
          <a:xfrm>
            <a:off x="882052" y="0"/>
            <a:ext cx="731321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</a:t>
            </a:r>
            <a:r>
              <a:rPr lang="en-US" sz="2800" b="1" dirty="0" err="1">
                <a:latin typeface="Comic Sans MS" pitchFamily="66" charset="0"/>
              </a:rPr>
              <a:t>Chimeric</a:t>
            </a:r>
            <a:r>
              <a:rPr lang="en-US" sz="2800" b="1" dirty="0">
                <a:latin typeface="Comic Sans MS" pitchFamily="66" charset="0"/>
              </a:rPr>
              <a:t> Proteins</a:t>
            </a:r>
          </a:p>
        </p:txBody>
      </p:sp>
      <p:sp>
        <p:nvSpPr>
          <p:cNvPr id="49" name="Oval 48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096000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Beynon et al. Nature Methods 2 (2005) 587</a:t>
            </a:r>
          </a:p>
          <a:p>
            <a:r>
              <a:rPr lang="da-DK" sz="1200" dirty="0" smtClean="0"/>
              <a:t>Anderson &amp; Hunter MCP 5 (2006) 573</a:t>
            </a:r>
            <a:endParaRPr lang="da-DK" sz="1200" dirty="0"/>
          </a:p>
        </p:txBody>
      </p:sp>
    </p:spTree>
    <p:extLst>
      <p:ext uri="{BB962C8B-B14F-4D97-AF65-F5344CB8AC3E}">
        <p14:creationId xmlns:p14="http://schemas.microsoft.com/office/powerpoint/2010/main" xmlns="" val="3686114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2605088" y="5715000"/>
            <a:ext cx="1336675" cy="1073150"/>
            <a:chOff x="3786182" y="5715016"/>
            <a:chExt cx="1336174" cy="1073134"/>
          </a:xfrm>
        </p:grpSpPr>
        <p:cxnSp>
          <p:nvCxnSpPr>
            <p:cNvPr id="36" name="Straight Connector 35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68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874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35843" name="TextBox 5"/>
          <p:cNvSpPr txBox="1">
            <a:spLocks noChangeArrowheads="1"/>
          </p:cNvSpPr>
          <p:nvPr/>
        </p:nvSpPr>
        <p:spPr bwMode="auto">
          <a:xfrm>
            <a:off x="21764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5844" name="TextBox 6"/>
          <p:cNvSpPr txBox="1">
            <a:spLocks noChangeArrowheads="1"/>
          </p:cNvSpPr>
          <p:nvPr/>
        </p:nvSpPr>
        <p:spPr bwMode="auto">
          <a:xfrm>
            <a:off x="24955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5845" name="TextBox 7"/>
          <p:cNvSpPr txBox="1">
            <a:spLocks noChangeArrowheads="1"/>
          </p:cNvSpPr>
          <p:nvPr/>
        </p:nvSpPr>
        <p:spPr bwMode="auto">
          <a:xfrm>
            <a:off x="27463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2479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1210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278765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45440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29"/>
          <p:cNvSpPr txBox="1">
            <a:spLocks noChangeArrowheads="1"/>
          </p:cNvSpPr>
          <p:nvPr/>
        </p:nvSpPr>
        <p:spPr bwMode="auto">
          <a:xfrm>
            <a:off x="1955800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5851" name="TextBox 30"/>
          <p:cNvSpPr txBox="1">
            <a:spLocks noChangeArrowheads="1"/>
          </p:cNvSpPr>
          <p:nvPr/>
        </p:nvSpPr>
        <p:spPr bwMode="auto">
          <a:xfrm>
            <a:off x="3911600" y="40719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5852" name="TextBox 37"/>
          <p:cNvSpPr txBox="1">
            <a:spLocks noChangeArrowheads="1"/>
          </p:cNvSpPr>
          <p:nvPr/>
        </p:nvSpPr>
        <p:spPr bwMode="auto">
          <a:xfrm>
            <a:off x="28194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36925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95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36925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5495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36925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5495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9" name="Text Box 10"/>
          <p:cNvSpPr txBox="1">
            <a:spLocks noChangeArrowheads="1"/>
          </p:cNvSpPr>
          <p:nvPr/>
        </p:nvSpPr>
        <p:spPr bwMode="auto">
          <a:xfrm>
            <a:off x="1733123" y="0"/>
            <a:ext cx="56364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Peptide Labeling</a:t>
            </a:r>
          </a:p>
        </p:txBody>
      </p:sp>
      <p:sp>
        <p:nvSpPr>
          <p:cNvPr id="35860" name="TextBox 7"/>
          <p:cNvSpPr txBox="1">
            <a:spLocks noChangeArrowheads="1"/>
          </p:cNvSpPr>
          <p:nvPr/>
        </p:nvSpPr>
        <p:spPr bwMode="auto">
          <a:xfrm>
            <a:off x="39592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53" name="Oval 52"/>
          <p:cNvSpPr/>
          <p:nvPr/>
        </p:nvSpPr>
        <p:spPr>
          <a:xfrm>
            <a:off x="22479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6764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767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8195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096000" y="6396335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dirty="0" smtClean="0"/>
              <a:t>Gygi et al. Nature Biotech 17 (1999) 994</a:t>
            </a:r>
          </a:p>
          <a:p>
            <a:r>
              <a:rPr lang="da-DK" sz="1200" dirty="0" smtClean="0"/>
              <a:t>Mirgorodskaya et al. RCMS 14 (2000) 1226</a:t>
            </a:r>
            <a:endParaRPr lang="da-DK" sz="1200" dirty="0"/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648200"/>
            <a:ext cx="2828925" cy="1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5756275" y="6096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10015027"/>
              </p:ext>
            </p:extLst>
          </p:nvPr>
        </p:nvGraphicFramePr>
        <p:xfrm>
          <a:off x="5843587" y="2886075"/>
          <a:ext cx="2690813" cy="1685925"/>
        </p:xfrm>
        <a:graphic>
          <a:graphicData uri="http://schemas.openxmlformats.org/presentationml/2006/ole">
            <p:oleObj spid="_x0000_s9218" name="Equation" r:id="rId5" imgW="1409400" imgH="761760" progId="Equation.3">
              <p:embed/>
            </p:oleObj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720975" y="5715000"/>
            <a:ext cx="1336675" cy="1073150"/>
            <a:chOff x="3786182" y="5715016"/>
            <a:chExt cx="1336174" cy="1073134"/>
          </a:xfrm>
        </p:grpSpPr>
        <p:cxnSp>
          <p:nvCxnSpPr>
            <p:cNvPr id="30" name="Straight Connector 29"/>
            <p:cNvCxnSpPr/>
            <p:nvPr/>
          </p:nvCxnSpPr>
          <p:spPr bwMode="auto">
            <a:xfrm rot="5400000">
              <a:off x="4263678" y="6335720"/>
              <a:ext cx="900100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 rot="5400000">
              <a:off x="4613665" y="6542886"/>
              <a:ext cx="48576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 bwMode="auto">
            <a:xfrm rot="5400000">
              <a:off x="4863642" y="6635753"/>
              <a:ext cx="271458" cy="158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2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4643111" y="5715016"/>
              <a:ext cx="428464" cy="1071547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786182" y="5715016"/>
              <a:ext cx="428464" cy="1071547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 bwMode="auto">
            <a:xfrm rot="5400000">
              <a:off x="4036082" y="6679408"/>
              <a:ext cx="21430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918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2363787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92287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2292350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Fractionation</a:t>
            </a:r>
          </a:p>
        </p:txBody>
      </p:sp>
      <p:sp>
        <p:nvSpPr>
          <p:cNvPr id="37894" name="TextBox 6"/>
          <p:cNvSpPr txBox="1">
            <a:spLocks noChangeArrowheads="1"/>
          </p:cNvSpPr>
          <p:nvPr/>
        </p:nvSpPr>
        <p:spPr bwMode="auto">
          <a:xfrm>
            <a:off x="2611437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7895" name="TextBox 7"/>
          <p:cNvSpPr txBox="1">
            <a:spLocks noChangeArrowheads="1"/>
          </p:cNvSpPr>
          <p:nvPr/>
        </p:nvSpPr>
        <p:spPr bwMode="auto">
          <a:xfrm>
            <a:off x="2862262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2363787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3236912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2903537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3570287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0" name="TextBox 29"/>
          <p:cNvSpPr txBox="1">
            <a:spLocks noChangeArrowheads="1"/>
          </p:cNvSpPr>
          <p:nvPr/>
        </p:nvSpPr>
        <p:spPr bwMode="auto">
          <a:xfrm>
            <a:off x="2078037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7901" name="TextBox 37"/>
          <p:cNvSpPr txBox="1">
            <a:spLocks noChangeArrowheads="1"/>
          </p:cNvSpPr>
          <p:nvPr/>
        </p:nvSpPr>
        <p:spPr bwMode="auto">
          <a:xfrm>
            <a:off x="2935287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2665412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2665412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2665412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4098925" y="426085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06" name="TextBox 6"/>
          <p:cNvSpPr txBox="1">
            <a:spLocks noChangeArrowheads="1"/>
          </p:cNvSpPr>
          <p:nvPr/>
        </p:nvSpPr>
        <p:spPr bwMode="auto">
          <a:xfrm>
            <a:off x="5364162" y="3657600"/>
            <a:ext cx="1570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</a:rPr>
              <a:t>Synthetic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Peptides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37907" name="Text Box 10"/>
          <p:cNvSpPr txBox="1">
            <a:spLocks noChangeArrowheads="1"/>
          </p:cNvSpPr>
          <p:nvPr/>
        </p:nvSpPr>
        <p:spPr bwMode="auto">
          <a:xfrm>
            <a:off x="761766" y="0"/>
            <a:ext cx="7566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Synthetic Peptides</a:t>
            </a:r>
          </a:p>
        </p:txBody>
      </p:sp>
      <p:sp>
        <p:nvSpPr>
          <p:cNvPr id="37908" name="TextBox 7"/>
          <p:cNvSpPr txBox="1">
            <a:spLocks noChangeArrowheads="1"/>
          </p:cNvSpPr>
          <p:nvPr/>
        </p:nvSpPr>
        <p:spPr bwMode="auto">
          <a:xfrm>
            <a:off x="4075112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77000" y="6581001"/>
            <a:ext cx="2667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dirty="0" smtClean="0"/>
              <a:t>Gerber et al. PNAS 100 (2003) 6940</a:t>
            </a:r>
            <a:endParaRPr lang="da-DK" sz="1200" dirty="0"/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50500"/>
            <a:ext cx="2819465" cy="17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TextBox 6"/>
          <p:cNvSpPr txBox="1">
            <a:spLocks noChangeArrowheads="1"/>
          </p:cNvSpPr>
          <p:nvPr/>
        </p:nvSpPr>
        <p:spPr bwMode="auto">
          <a:xfrm>
            <a:off x="165651" y="4306669"/>
            <a:ext cx="20441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Enrichment with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Peptide antibody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rot="10800000" flipH="1">
            <a:off x="2066925" y="46482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5"/>
          <p:cNvSpPr txBox="1">
            <a:spLocks noChangeArrowheads="1"/>
          </p:cNvSpPr>
          <p:nvPr/>
        </p:nvSpPr>
        <p:spPr bwMode="auto">
          <a:xfrm>
            <a:off x="5715000" y="609600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5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217826"/>
              </p:ext>
            </p:extLst>
          </p:nvPr>
        </p:nvGraphicFramePr>
        <p:xfrm>
          <a:off x="5700713" y="2767012"/>
          <a:ext cx="3103562" cy="814388"/>
        </p:xfrm>
        <a:graphic>
          <a:graphicData uri="http://schemas.openxmlformats.org/presentationml/2006/ole">
            <p:oleObj spid="_x0000_s10242" name="Equation" r:id="rId5" imgW="1625400" imgH="368280" progId="Equation.3">
              <p:embed/>
            </p:oleObj>
          </a:graphicData>
        </a:graphic>
      </p:graphicFrame>
      <p:sp>
        <p:nvSpPr>
          <p:cNvPr id="52" name="Rectangle 51"/>
          <p:cNvSpPr/>
          <p:nvPr/>
        </p:nvSpPr>
        <p:spPr>
          <a:xfrm>
            <a:off x="228600" y="4876800"/>
            <a:ext cx="2154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Anderson</a:t>
            </a:r>
            <a:r>
              <a:rPr lang="en-US" sz="1200" dirty="0"/>
              <a:t>, N.L</a:t>
            </a:r>
            <a:r>
              <a:rPr lang="en-US" sz="1200" dirty="0" smtClean="0"/>
              <a:t>., et </a:t>
            </a:r>
            <a:r>
              <a:rPr lang="en-US" sz="1200" dirty="0"/>
              <a:t>al. </a:t>
            </a:r>
            <a:endParaRPr lang="en-US" sz="1200" dirty="0" smtClean="0"/>
          </a:p>
          <a:p>
            <a:r>
              <a:rPr lang="en-US" sz="1200" dirty="0" smtClean="0"/>
              <a:t>Proteomics 3 (2004) </a:t>
            </a:r>
            <a:r>
              <a:rPr lang="en-US" sz="1200" dirty="0"/>
              <a:t>235-44</a:t>
            </a:r>
            <a:endParaRPr lang="da-DK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0723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0724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8338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6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73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73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73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30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8736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37306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48736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37306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786313" y="5715000"/>
            <a:ext cx="1143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48585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51442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53943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4765675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5115719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5366544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4" name="TextBox 7"/>
          <p:cNvSpPr txBox="1">
            <a:spLocks noChangeArrowheads="1"/>
          </p:cNvSpPr>
          <p:nvPr/>
        </p:nvSpPr>
        <p:spPr bwMode="auto">
          <a:xfrm>
            <a:off x="7929563" y="5643563"/>
            <a:ext cx="1192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sp>
        <p:nvSpPr>
          <p:cNvPr id="30745" name="TextBox 7"/>
          <p:cNvSpPr txBox="1">
            <a:spLocks noChangeArrowheads="1"/>
          </p:cNvSpPr>
          <p:nvPr/>
        </p:nvSpPr>
        <p:spPr bwMode="auto">
          <a:xfrm>
            <a:off x="5354638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103938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214688" y="5715000"/>
            <a:ext cx="1143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48" name="TextBox 7"/>
          <p:cNvSpPr txBox="1">
            <a:spLocks noChangeArrowheads="1"/>
          </p:cNvSpPr>
          <p:nvPr/>
        </p:nvSpPr>
        <p:spPr bwMode="auto">
          <a:xfrm>
            <a:off x="378301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79" name="Rectangle 78"/>
          <p:cNvSpPr/>
          <p:nvPr/>
        </p:nvSpPr>
        <p:spPr>
          <a:xfrm>
            <a:off x="71438" y="5715000"/>
            <a:ext cx="2286000" cy="10715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rot="5400000">
            <a:off x="716756" y="643016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427831" y="65730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>
            <a:off x="1538288" y="6680200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53" name="TextBox 7"/>
          <p:cNvSpPr txBox="1">
            <a:spLocks noChangeArrowheads="1"/>
          </p:cNvSpPr>
          <p:nvPr/>
        </p:nvSpPr>
        <p:spPr bwMode="auto">
          <a:xfrm>
            <a:off x="1217613" y="5643563"/>
            <a:ext cx="119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1824037" y="6678613"/>
            <a:ext cx="2143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1574006" y="6571457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2500313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328691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357266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382270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rot="5400000">
            <a:off x="7335837" y="6319838"/>
            <a:ext cx="900113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114381" y="6528594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258969" y="6528594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222456" y="6634957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508206" y="6634957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5" name="Text Box 10"/>
          <p:cNvSpPr txBox="1">
            <a:spLocks noChangeArrowheads="1"/>
          </p:cNvSpPr>
          <p:nvPr/>
        </p:nvSpPr>
        <p:spPr bwMode="auto">
          <a:xfrm>
            <a:off x="1328988" y="0"/>
            <a:ext cx="64812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Label-Free (MS/MS)</a:t>
            </a:r>
          </a:p>
        </p:txBody>
      </p:sp>
      <p:sp>
        <p:nvSpPr>
          <p:cNvPr id="56" name="Oval 55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857250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757237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229600" y="5361801"/>
            <a:ext cx="152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SRM/MRM</a:t>
            </a:r>
            <a:endParaRPr lang="en-US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239000" y="5692775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02" name="TextBox 7"/>
          <p:cNvSpPr txBox="1">
            <a:spLocks noChangeArrowheads="1"/>
          </p:cNvSpPr>
          <p:nvPr/>
        </p:nvSpPr>
        <p:spPr bwMode="auto">
          <a:xfrm>
            <a:off x="7951788" y="56213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93" name="Straight Connector 92"/>
          <p:cNvCxnSpPr/>
          <p:nvPr/>
        </p:nvCxnSpPr>
        <p:spPr>
          <a:xfrm rot="5400000">
            <a:off x="7358063" y="62976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rot="5400000">
            <a:off x="7136606" y="65063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rot="5400000">
            <a:off x="8281194" y="65063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rot="5400000">
            <a:off x="8244681" y="66127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>
            <a:off x="8530431" y="66127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7594600" y="5692775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 rot="5400000">
            <a:off x="5230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5400000">
            <a:off x="3325200" y="5433037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5241925" y="3352801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4" name="TextBox 6"/>
          <p:cNvSpPr txBox="1">
            <a:spLocks noChangeArrowheads="1"/>
          </p:cNvSpPr>
          <p:nvPr/>
        </p:nvSpPr>
        <p:spPr bwMode="auto">
          <a:xfrm>
            <a:off x="6507163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cxnSp>
        <p:nvCxnSpPr>
          <p:cNvPr id="69" name="Straight Arrow Connector 68"/>
          <p:cNvCxnSpPr/>
          <p:nvPr/>
        </p:nvCxnSpPr>
        <p:spPr>
          <a:xfrm rot="10800000">
            <a:off x="2600325" y="3352800"/>
            <a:ext cx="1285875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16" name="TextBox 6"/>
          <p:cNvSpPr txBox="1">
            <a:spLocks noChangeArrowheads="1"/>
          </p:cNvSpPr>
          <p:nvPr/>
        </p:nvSpPr>
        <p:spPr bwMode="auto">
          <a:xfrm>
            <a:off x="1066800" y="2743200"/>
            <a:ext cx="15700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Synthetic</a:t>
            </a:r>
          </a:p>
          <a:p>
            <a:r>
              <a:rPr lang="en-US" b="1" dirty="0">
                <a:solidFill>
                  <a:srgbClr val="C00000"/>
                </a:solidFill>
              </a:rPr>
              <a:t>Peptides</a:t>
            </a:r>
          </a:p>
          <a:p>
            <a:r>
              <a:rPr lang="en-US" b="1" dirty="0">
                <a:solidFill>
                  <a:srgbClr val="C00000"/>
                </a:solidFill>
              </a:rPr>
              <a:t>(Heavy)</a:t>
            </a:r>
          </a:p>
        </p:txBody>
      </p:sp>
      <p:sp>
        <p:nvSpPr>
          <p:cNvPr id="16417" name="TextBox 29"/>
          <p:cNvSpPr txBox="1">
            <a:spLocks noChangeArrowheads="1"/>
          </p:cNvSpPr>
          <p:nvPr/>
        </p:nvSpPr>
        <p:spPr bwMode="auto">
          <a:xfrm>
            <a:off x="4102100" y="1290637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Light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5162550" y="4130675"/>
            <a:ext cx="1336675" cy="1073150"/>
            <a:chOff x="3786182" y="5715016"/>
            <a:chExt cx="1336174" cy="1073134"/>
          </a:xfrm>
        </p:grpSpPr>
        <p:cxnSp>
          <p:nvCxnSpPr>
            <p:cNvPr id="75" name="Straight Connector 74"/>
            <p:cNvCxnSpPr/>
            <p:nvPr/>
          </p:nvCxnSpPr>
          <p:spPr bwMode="auto">
            <a:xfrm rot="5400000">
              <a:off x="4263679" y="6335719"/>
              <a:ext cx="90009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 rot="5400000">
              <a:off x="4613665" y="6542885"/>
              <a:ext cx="485768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rot="5400000">
              <a:off x="4863641" y="6635753"/>
              <a:ext cx="271459" cy="1587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67" name="TextBox 28"/>
            <p:cNvSpPr txBox="1">
              <a:spLocks noChangeArrowheads="1"/>
            </p:cNvSpPr>
            <p:nvPr/>
          </p:nvSpPr>
          <p:spPr bwMode="auto">
            <a:xfrm>
              <a:off x="4714875" y="5786490"/>
              <a:ext cx="407481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H</a:t>
              </a: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643111" y="5715016"/>
              <a:ext cx="428464" cy="1071546"/>
            </a:xfrm>
            <a:prstGeom prst="rect">
              <a:avLst/>
            </a:prstGeom>
            <a:solidFill>
              <a:srgbClr val="C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786182" y="5715016"/>
              <a:ext cx="428464" cy="1071546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rot="5400000">
              <a:off x="3500411" y="6429381"/>
              <a:ext cx="714364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rot="5400000">
              <a:off x="3786105" y="6572254"/>
              <a:ext cx="428619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 bwMode="auto">
            <a:xfrm rot="5400000">
              <a:off x="4036081" y="6679408"/>
              <a:ext cx="214310" cy="317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73" name="TextBox 27"/>
            <p:cNvSpPr txBox="1">
              <a:spLocks noChangeArrowheads="1"/>
            </p:cNvSpPr>
            <p:nvPr/>
          </p:nvSpPr>
          <p:spPr bwMode="auto">
            <a:xfrm>
              <a:off x="3857625" y="5917320"/>
              <a:ext cx="372215" cy="462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L</a:t>
              </a:r>
            </a:p>
          </p:txBody>
        </p:sp>
      </p:grpSp>
      <p:sp>
        <p:nvSpPr>
          <p:cNvPr id="97" name="Rectangle 96"/>
          <p:cNvSpPr/>
          <p:nvPr/>
        </p:nvSpPr>
        <p:spPr bwMode="auto">
          <a:xfrm>
            <a:off x="4805363" y="4130675"/>
            <a:ext cx="22860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21" name="TextBox 7"/>
          <p:cNvSpPr txBox="1">
            <a:spLocks noChangeArrowheads="1"/>
          </p:cNvSpPr>
          <p:nvPr/>
        </p:nvSpPr>
        <p:spPr bwMode="auto">
          <a:xfrm>
            <a:off x="6516688" y="4059237"/>
            <a:ext cx="646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cxnSp>
        <p:nvCxnSpPr>
          <p:cNvPr id="102" name="Straight Connector 101"/>
          <p:cNvCxnSpPr/>
          <p:nvPr/>
        </p:nvCxnSpPr>
        <p:spPr bwMode="auto">
          <a:xfrm rot="5400000">
            <a:off x="2897187" y="4749800"/>
            <a:ext cx="900113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 bwMode="auto">
          <a:xfrm rot="5400000">
            <a:off x="3247231" y="4956969"/>
            <a:ext cx="485775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 bwMode="auto">
          <a:xfrm rot="5400000">
            <a:off x="3497263" y="5049837"/>
            <a:ext cx="271462" cy="1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25" name="TextBox 28"/>
          <p:cNvSpPr txBox="1">
            <a:spLocks noChangeArrowheads="1"/>
          </p:cNvSpPr>
          <p:nvPr/>
        </p:nvSpPr>
        <p:spPr bwMode="auto">
          <a:xfrm>
            <a:off x="3348038" y="4200525"/>
            <a:ext cx="4079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06" name="Rectangle 105"/>
          <p:cNvSpPr/>
          <p:nvPr/>
        </p:nvSpPr>
        <p:spPr bwMode="auto">
          <a:xfrm>
            <a:off x="3276600" y="4129087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7" name="Rectangle 106"/>
          <p:cNvSpPr/>
          <p:nvPr/>
        </p:nvSpPr>
        <p:spPr bwMode="auto">
          <a:xfrm>
            <a:off x="2419350" y="4129087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108" name="Straight Connector 107"/>
          <p:cNvCxnSpPr/>
          <p:nvPr/>
        </p:nvCxnSpPr>
        <p:spPr bwMode="auto">
          <a:xfrm rot="5400000">
            <a:off x="2133600" y="4843462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 bwMode="auto">
          <a:xfrm rot="5400000">
            <a:off x="2419350" y="4986337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 rot="5400000">
            <a:off x="2669382" y="5093493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31" name="TextBox 27"/>
          <p:cNvSpPr txBox="1">
            <a:spLocks noChangeArrowheads="1"/>
          </p:cNvSpPr>
          <p:nvPr/>
        </p:nvSpPr>
        <p:spPr bwMode="auto">
          <a:xfrm>
            <a:off x="2490788" y="4330700"/>
            <a:ext cx="3730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12" name="Rectangle 111"/>
          <p:cNvSpPr/>
          <p:nvPr/>
        </p:nvSpPr>
        <p:spPr bwMode="auto">
          <a:xfrm>
            <a:off x="2062163" y="41290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3" name="TextBox 7"/>
          <p:cNvSpPr txBox="1">
            <a:spLocks noChangeArrowheads="1"/>
          </p:cNvSpPr>
          <p:nvPr/>
        </p:nvSpPr>
        <p:spPr bwMode="auto">
          <a:xfrm>
            <a:off x="3773488" y="40576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4800600" y="5705475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35" name="TextBox 7"/>
          <p:cNvSpPr txBox="1">
            <a:spLocks noChangeArrowheads="1"/>
          </p:cNvSpPr>
          <p:nvPr/>
        </p:nvSpPr>
        <p:spPr bwMode="auto">
          <a:xfrm>
            <a:off x="5513388" y="56340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26" name="Straight Connector 125"/>
          <p:cNvCxnSpPr/>
          <p:nvPr/>
        </p:nvCxnSpPr>
        <p:spPr>
          <a:xfrm rot="5400000">
            <a:off x="4919663" y="63103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5400000">
            <a:off x="4698206" y="65190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>
            <a:off x="5842794" y="65190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rot="5400000">
            <a:off x="580628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rot="5400000">
            <a:off x="609203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5156200" y="5705475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2514600" y="5705475"/>
            <a:ext cx="1828800" cy="10715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43" name="TextBox 7"/>
          <p:cNvSpPr txBox="1">
            <a:spLocks noChangeArrowheads="1"/>
          </p:cNvSpPr>
          <p:nvPr/>
        </p:nvSpPr>
        <p:spPr bwMode="auto">
          <a:xfrm>
            <a:off x="3227388" y="56340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35" name="Straight Connector 134"/>
          <p:cNvCxnSpPr/>
          <p:nvPr/>
        </p:nvCxnSpPr>
        <p:spPr>
          <a:xfrm rot="5400000">
            <a:off x="2633663" y="63103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2412206" y="65190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5400000">
            <a:off x="3556794" y="65190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352028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rot="5400000">
            <a:off x="380603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2870200" y="5705475"/>
            <a:ext cx="428625" cy="1071562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76200" y="5705475"/>
            <a:ext cx="1828800" cy="10715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51" name="TextBox 7"/>
          <p:cNvSpPr txBox="1">
            <a:spLocks noChangeArrowheads="1"/>
          </p:cNvSpPr>
          <p:nvPr/>
        </p:nvSpPr>
        <p:spPr bwMode="auto">
          <a:xfrm>
            <a:off x="788988" y="5634037"/>
            <a:ext cx="1192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MS/MS</a:t>
            </a:r>
          </a:p>
        </p:txBody>
      </p:sp>
      <p:cxnSp>
        <p:nvCxnSpPr>
          <p:cNvPr id="144" name="Straight Connector 143"/>
          <p:cNvCxnSpPr/>
          <p:nvPr/>
        </p:nvCxnSpPr>
        <p:spPr>
          <a:xfrm rot="5400000">
            <a:off x="195263" y="6310312"/>
            <a:ext cx="9001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rot="5400000">
            <a:off x="-26194" y="6519069"/>
            <a:ext cx="4857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1118394" y="65190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rot="5400000">
            <a:off x="108188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rot="5400000">
            <a:off x="1367631" y="6625431"/>
            <a:ext cx="2698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rot="10800000" flipV="1">
            <a:off x="2057400" y="5253037"/>
            <a:ext cx="6096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>
            <a:off x="6248400" y="5253037"/>
            <a:ext cx="838200" cy="360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/>
          <p:cNvSpPr/>
          <p:nvPr/>
        </p:nvSpPr>
        <p:spPr>
          <a:xfrm>
            <a:off x="419100" y="5710237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6460" name="TextBox 27"/>
          <p:cNvSpPr txBox="1">
            <a:spLocks noChangeArrowheads="1"/>
          </p:cNvSpPr>
          <p:nvPr/>
        </p:nvSpPr>
        <p:spPr bwMode="auto">
          <a:xfrm>
            <a:off x="76200" y="5629275"/>
            <a:ext cx="3730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1" name="TextBox 27"/>
          <p:cNvSpPr txBox="1">
            <a:spLocks noChangeArrowheads="1"/>
          </p:cNvSpPr>
          <p:nvPr/>
        </p:nvSpPr>
        <p:spPr bwMode="auto">
          <a:xfrm>
            <a:off x="4732338" y="5634037"/>
            <a:ext cx="373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16462" name="TextBox 28"/>
          <p:cNvSpPr txBox="1">
            <a:spLocks noChangeArrowheads="1"/>
          </p:cNvSpPr>
          <p:nvPr/>
        </p:nvSpPr>
        <p:spPr bwMode="auto">
          <a:xfrm>
            <a:off x="2463800" y="5629275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16463" name="TextBox 28"/>
          <p:cNvSpPr txBox="1">
            <a:spLocks noChangeArrowheads="1"/>
          </p:cNvSpPr>
          <p:nvPr/>
        </p:nvSpPr>
        <p:spPr bwMode="auto">
          <a:xfrm>
            <a:off x="7162800" y="5634037"/>
            <a:ext cx="4079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96" name="TextBox 6"/>
          <p:cNvSpPr txBox="1">
            <a:spLocks noChangeArrowheads="1"/>
          </p:cNvSpPr>
          <p:nvPr/>
        </p:nvSpPr>
        <p:spPr bwMode="auto">
          <a:xfrm>
            <a:off x="3676650" y="2819400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100" name="TextBox 7"/>
          <p:cNvSpPr txBox="1">
            <a:spLocks noChangeArrowheads="1"/>
          </p:cNvSpPr>
          <p:nvPr/>
        </p:nvSpPr>
        <p:spPr bwMode="auto">
          <a:xfrm>
            <a:off x="3902075" y="3403600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LC-MS</a:t>
            </a:r>
          </a:p>
        </p:txBody>
      </p:sp>
      <p:sp>
        <p:nvSpPr>
          <p:cNvPr id="101" name="TextBox 37"/>
          <p:cNvSpPr txBox="1">
            <a:spLocks noChangeArrowheads="1"/>
          </p:cNvSpPr>
          <p:nvPr/>
        </p:nvSpPr>
        <p:spPr bwMode="auto">
          <a:xfrm>
            <a:off x="2911475" y="2159000"/>
            <a:ext cx="3489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Lysis/Fractionation</a:t>
            </a:r>
          </a:p>
        </p:txBody>
      </p:sp>
      <p:cxnSp>
        <p:nvCxnSpPr>
          <p:cNvPr id="105" name="Straight Arrow Connector 104"/>
          <p:cNvCxnSpPr/>
          <p:nvPr/>
        </p:nvCxnSpPr>
        <p:spPr>
          <a:xfrm rot="5400000">
            <a:off x="4963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rot="5400000">
            <a:off x="3820500" y="210405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>
            <a:off x="4963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rot="5400000">
            <a:off x="3820500" y="2770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5400000">
            <a:off x="4963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5400000">
            <a:off x="3820500" y="3420088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5400000">
            <a:off x="4963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rot="5400000">
            <a:off x="3820500" y="3913800"/>
            <a:ext cx="3600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429000" y="11572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2857500" y="8001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857875" y="13716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000625" y="10144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23" name="Line 88"/>
          <p:cNvSpPr>
            <a:spLocks noChangeShapeType="1"/>
          </p:cNvSpPr>
          <p:nvPr/>
        </p:nvSpPr>
        <p:spPr bwMode="auto">
          <a:xfrm>
            <a:off x="609600" y="609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761766" y="0"/>
            <a:ext cx="7566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Labeled Synthetic Peptides</a:t>
            </a:r>
          </a:p>
        </p:txBody>
      </p:sp>
    </p:spTree>
    <p:extLst>
      <p:ext uri="{BB962C8B-B14F-4D97-AF65-F5344CB8AC3E}">
        <p14:creationId xmlns:p14="http://schemas.microsoft.com/office/powerpoint/2010/main" xmlns="" val="3360681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3333750" y="1978377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Fractionation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3652837" y="2740201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3911189" y="3567112"/>
            <a:ext cx="13227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LC-MS</a:t>
            </a:r>
            <a:endParaRPr lang="en-US" sz="2800" b="1" dirty="0"/>
          </a:p>
        </p:txBody>
      </p:sp>
      <p:sp>
        <p:nvSpPr>
          <p:cNvPr id="9" name="Oval 8"/>
          <p:cNvSpPr/>
          <p:nvPr/>
        </p:nvSpPr>
        <p:spPr>
          <a:xfrm>
            <a:off x="2719387" y="916869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62137" y="559682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11" name="TextBox 37"/>
          <p:cNvSpPr txBox="1">
            <a:spLocks noChangeArrowheads="1"/>
          </p:cNvSpPr>
          <p:nvPr/>
        </p:nvSpPr>
        <p:spPr bwMode="auto">
          <a:xfrm>
            <a:off x="3976687" y="1223962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3633787" y="1052512"/>
            <a:ext cx="914400" cy="3294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948363" y="3290887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6020594" y="4006056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306344" y="4148931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6556376" y="4256087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5927725" y="3911600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277769" y="4118769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6528594" y="4210844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7659688" y="3219450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4319587" y="1890712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>
            <a:off x="4319587" y="2675290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4319587" y="3442933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9704" idx="3"/>
            <a:endCxn id="49" idx="1"/>
          </p:cNvCxnSpPr>
          <p:nvPr/>
        </p:nvCxnSpPr>
        <p:spPr>
          <a:xfrm flipV="1">
            <a:off x="5233987" y="3826669"/>
            <a:ext cx="714376" cy="20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"/>
          <p:cNvGraphicFramePr>
            <a:graphicFrameLocks noChangeAspect="1"/>
          </p:cNvGraphicFramePr>
          <p:nvPr/>
        </p:nvGraphicFramePr>
        <p:xfrm>
          <a:off x="1143000" y="737148"/>
          <a:ext cx="533400" cy="731520"/>
        </p:xfrm>
        <a:graphic>
          <a:graphicData uri="http://schemas.openxmlformats.org/presentationml/2006/ole">
            <p:oleObj spid="_x0000_s1026" name="Equation" r:id="rId4" imgW="279400" imgH="330200" progId="Equation.3">
              <p:embed/>
            </p:oleObj>
          </a:graphicData>
        </a:graphic>
      </p:graphicFrame>
      <p:graphicFrame>
        <p:nvGraphicFramePr>
          <p:cNvPr id="5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00025777"/>
              </p:ext>
            </p:extLst>
          </p:nvPr>
        </p:nvGraphicFramePr>
        <p:xfrm>
          <a:off x="6604001" y="3290007"/>
          <a:ext cx="458787" cy="619125"/>
        </p:xfrm>
        <a:graphic>
          <a:graphicData uri="http://schemas.openxmlformats.org/presentationml/2006/ole">
            <p:oleObj spid="_x0000_s1027" name="Equation" r:id="rId5" imgW="228600" imgH="279400" progId="Equation.3">
              <p:embed/>
            </p:oleObj>
          </a:graphicData>
        </a:graphic>
      </p:graphicFrame>
      <p:graphicFrame>
        <p:nvGraphicFramePr>
          <p:cNvPr id="60" name="Object 11"/>
          <p:cNvGraphicFramePr>
            <a:graphicFrameLocks noChangeAspect="1"/>
          </p:cNvGraphicFramePr>
          <p:nvPr/>
        </p:nvGraphicFramePr>
        <p:xfrm>
          <a:off x="1600200" y="2106612"/>
          <a:ext cx="558800" cy="788988"/>
        </p:xfrm>
        <a:graphic>
          <a:graphicData uri="http://schemas.openxmlformats.org/presentationml/2006/ole">
            <p:oleObj spid="_x0000_s1028" name="Equation" r:id="rId6" imgW="291973" imgH="355446" progId="Equation.3">
              <p:embed/>
            </p:oleObj>
          </a:graphicData>
        </a:graphic>
      </p:graphicFrame>
      <p:cxnSp>
        <p:nvCxnSpPr>
          <p:cNvPr id="61" name="Straight Arrow Connector 60"/>
          <p:cNvCxnSpPr>
            <a:stCxn id="29702" idx="1"/>
          </p:cNvCxnSpPr>
          <p:nvPr/>
        </p:nvCxnSpPr>
        <p:spPr>
          <a:xfrm rot="10800000" flipV="1">
            <a:off x="1981200" y="2240314"/>
            <a:ext cx="1352550" cy="274285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11"/>
          <p:cNvGraphicFramePr>
            <a:graphicFrameLocks noChangeAspect="1"/>
          </p:cNvGraphicFramePr>
          <p:nvPr/>
        </p:nvGraphicFramePr>
        <p:xfrm>
          <a:off x="966788" y="2779713"/>
          <a:ext cx="606425" cy="787400"/>
        </p:xfrm>
        <a:graphic>
          <a:graphicData uri="http://schemas.openxmlformats.org/presentationml/2006/ole">
            <p:oleObj spid="_x0000_s1029" name="Equation" r:id="rId7" imgW="317225" imgH="355292" progId="Equation.3">
              <p:embed/>
            </p:oleObj>
          </a:graphicData>
        </a:graphic>
      </p:graphicFrame>
      <p:cxnSp>
        <p:nvCxnSpPr>
          <p:cNvPr id="63" name="Straight Arrow Connector 62"/>
          <p:cNvCxnSpPr/>
          <p:nvPr/>
        </p:nvCxnSpPr>
        <p:spPr>
          <a:xfrm rot="10800000" flipV="1">
            <a:off x="1447801" y="2965712"/>
            <a:ext cx="2205037" cy="234687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Object 11"/>
          <p:cNvGraphicFramePr>
            <a:graphicFrameLocks noChangeAspect="1"/>
          </p:cNvGraphicFramePr>
          <p:nvPr/>
        </p:nvGraphicFramePr>
        <p:xfrm>
          <a:off x="1636713" y="3263900"/>
          <a:ext cx="654050" cy="731838"/>
        </p:xfrm>
        <a:graphic>
          <a:graphicData uri="http://schemas.openxmlformats.org/presentationml/2006/ole">
            <p:oleObj spid="_x0000_s1030" name="Equation" r:id="rId8" imgW="342751" imgH="330057" progId="Equation.3">
              <p:embed/>
            </p:oleObj>
          </a:graphicData>
        </a:graphic>
      </p:graphicFrame>
      <p:cxnSp>
        <p:nvCxnSpPr>
          <p:cNvPr id="65" name="Straight Arrow Connector 64"/>
          <p:cNvCxnSpPr/>
          <p:nvPr/>
        </p:nvCxnSpPr>
        <p:spPr>
          <a:xfrm rot="10800000" flipV="1">
            <a:off x="2057401" y="3414710"/>
            <a:ext cx="2338387" cy="24289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6" name="Object 11"/>
          <p:cNvGraphicFramePr>
            <a:graphicFrameLocks noChangeAspect="1"/>
          </p:cNvGraphicFramePr>
          <p:nvPr/>
        </p:nvGraphicFramePr>
        <p:xfrm>
          <a:off x="798513" y="3873500"/>
          <a:ext cx="604837" cy="731838"/>
        </p:xfrm>
        <a:graphic>
          <a:graphicData uri="http://schemas.openxmlformats.org/presentationml/2006/ole">
            <p:oleObj spid="_x0000_s1031" name="Equation" r:id="rId9" imgW="317362" imgH="330057" progId="Equation.3">
              <p:embed/>
            </p:oleObj>
          </a:graphicData>
        </a:graphic>
      </p:graphicFrame>
      <p:cxnSp>
        <p:nvCxnSpPr>
          <p:cNvPr id="67" name="Straight Arrow Connector 66"/>
          <p:cNvCxnSpPr>
            <a:stCxn id="29704" idx="1"/>
          </p:cNvCxnSpPr>
          <p:nvPr/>
        </p:nvCxnSpPr>
        <p:spPr>
          <a:xfrm rot="10800000" flipV="1">
            <a:off x="1219201" y="3828722"/>
            <a:ext cx="2691989" cy="438478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5542171"/>
              </p:ext>
            </p:extLst>
          </p:nvPr>
        </p:nvGraphicFramePr>
        <p:xfrm>
          <a:off x="6457489" y="2310165"/>
          <a:ext cx="676275" cy="730250"/>
        </p:xfrm>
        <a:graphic>
          <a:graphicData uri="http://schemas.openxmlformats.org/presentationml/2006/ole">
            <p:oleObj spid="_x0000_s1032" name="Equation" r:id="rId10" imgW="355446" imgH="330057" progId="Equation.3">
              <p:embed/>
            </p:oleObj>
          </a:graphicData>
        </a:graphic>
      </p:graphicFrame>
      <p:cxnSp>
        <p:nvCxnSpPr>
          <p:cNvPr id="69" name="Straight Arrow Connector 68"/>
          <p:cNvCxnSpPr>
            <a:endCxn id="68" idx="1"/>
          </p:cNvCxnSpPr>
          <p:nvPr/>
        </p:nvCxnSpPr>
        <p:spPr>
          <a:xfrm flipV="1">
            <a:off x="5476875" y="2675290"/>
            <a:ext cx="980614" cy="1081184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5" name="Object 11"/>
          <p:cNvGraphicFramePr>
            <a:graphicFrameLocks noChangeAspect="1"/>
          </p:cNvGraphicFramePr>
          <p:nvPr/>
        </p:nvGraphicFramePr>
        <p:xfrm>
          <a:off x="1066800" y="1651000"/>
          <a:ext cx="509588" cy="787400"/>
        </p:xfrm>
        <a:graphic>
          <a:graphicData uri="http://schemas.openxmlformats.org/presentationml/2006/ole">
            <p:oleObj spid="_x0000_s1033" name="Equation" r:id="rId11" imgW="266469" imgH="355292" progId="Equation.3">
              <p:embed/>
            </p:oleObj>
          </a:graphicData>
        </a:graphic>
      </p:graphicFrame>
      <p:cxnSp>
        <p:nvCxnSpPr>
          <p:cNvPr id="76" name="Straight Arrow Connector 75"/>
          <p:cNvCxnSpPr>
            <a:stCxn id="29711" idx="1"/>
          </p:cNvCxnSpPr>
          <p:nvPr/>
        </p:nvCxnSpPr>
        <p:spPr>
          <a:xfrm rot="10800000" flipV="1">
            <a:off x="1524001" y="1485900"/>
            <a:ext cx="2452687" cy="4953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62267973"/>
              </p:ext>
            </p:extLst>
          </p:nvPr>
        </p:nvGraphicFramePr>
        <p:xfrm>
          <a:off x="1214438" y="4419600"/>
          <a:ext cx="6773862" cy="933450"/>
        </p:xfrm>
        <a:graphic>
          <a:graphicData uri="http://schemas.openxmlformats.org/presentationml/2006/ole">
            <p:oleObj spid="_x0000_s1034" name="Equation" r:id="rId12" imgW="2755900" imgH="419100" progId="Equation.3">
              <p:embed/>
            </p:oleObj>
          </a:graphicData>
        </a:graphic>
      </p:graphicFrame>
      <p:sp>
        <p:nvSpPr>
          <p:cNvPr id="88" name="Rectangle 87"/>
          <p:cNvSpPr/>
          <p:nvPr/>
        </p:nvSpPr>
        <p:spPr>
          <a:xfrm>
            <a:off x="1155879" y="863958"/>
            <a:ext cx="533400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550459" y="3336608"/>
            <a:ext cx="621405" cy="533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Proteomic Bioinformatics –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endParaRPr lang="en-US" sz="2800" b="1" dirty="0" smtClean="0">
              <a:latin typeface="Comic Sans MS" pitchFamily="66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0992552"/>
              </p:ext>
            </p:extLst>
          </p:nvPr>
        </p:nvGraphicFramePr>
        <p:xfrm>
          <a:off x="1854200" y="5375275"/>
          <a:ext cx="5556250" cy="1330325"/>
        </p:xfrm>
        <a:graphic>
          <a:graphicData uri="http://schemas.openxmlformats.org/presentationml/2006/ole">
            <p:oleObj spid="_x0000_s1035" name="Equation" r:id="rId13" imgW="2260600" imgH="5969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51795003"/>
              </p:ext>
            </p:extLst>
          </p:nvPr>
        </p:nvGraphicFramePr>
        <p:xfrm>
          <a:off x="8534400" y="3388377"/>
          <a:ext cx="440220" cy="509728"/>
        </p:xfrm>
        <a:graphic>
          <a:graphicData uri="http://schemas.openxmlformats.org/presentationml/2006/ole">
            <p:oleObj spid="_x0000_s1036" name="Equation" r:id="rId14" imgW="241195" imgH="279279" progId="Equation.3">
              <p:embed/>
            </p:oleObj>
          </a:graphicData>
        </a:graphic>
      </p:graphicFrame>
      <p:cxnSp>
        <p:nvCxnSpPr>
          <p:cNvPr id="47" name="Straight Arrow Connector 46"/>
          <p:cNvCxnSpPr/>
          <p:nvPr/>
        </p:nvCxnSpPr>
        <p:spPr>
          <a:xfrm flipV="1">
            <a:off x="6629400" y="3756474"/>
            <a:ext cx="1905000" cy="220311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9857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6867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6868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4645025" y="6429375"/>
            <a:ext cx="71437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4930775" y="6572250"/>
            <a:ext cx="428625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5180807" y="6679406"/>
            <a:ext cx="214312" cy="3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96875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4635500" y="44529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6" name="TextBox 29"/>
          <p:cNvSpPr txBox="1">
            <a:spLocks noChangeArrowheads="1"/>
          </p:cNvSpPr>
          <p:nvPr/>
        </p:nvSpPr>
        <p:spPr bwMode="auto">
          <a:xfrm>
            <a:off x="3143250" y="4038600"/>
            <a:ext cx="935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6877" name="TextBox 30"/>
          <p:cNvSpPr txBox="1">
            <a:spLocks noChangeArrowheads="1"/>
          </p:cNvSpPr>
          <p:nvPr/>
        </p:nvSpPr>
        <p:spPr bwMode="auto">
          <a:xfrm>
            <a:off x="5092700" y="4071938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6878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873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373062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4873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73062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4873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373062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 bwMode="auto">
          <a:xfrm>
            <a:off x="6715125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rot="5400000">
            <a:off x="6786563" y="6429375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5400000">
            <a:off x="7051675" y="6335713"/>
            <a:ext cx="900113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8" name="TextBox 27"/>
          <p:cNvSpPr txBox="1">
            <a:spLocks noChangeArrowheads="1"/>
          </p:cNvSpPr>
          <p:nvPr/>
        </p:nvSpPr>
        <p:spPr bwMode="auto">
          <a:xfrm>
            <a:off x="6786563" y="59674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36889" name="TextBox 28"/>
          <p:cNvSpPr txBox="1">
            <a:spLocks noChangeArrowheads="1"/>
          </p:cNvSpPr>
          <p:nvPr/>
        </p:nvSpPr>
        <p:spPr bwMode="auto">
          <a:xfrm>
            <a:off x="7502525" y="57864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5945188" y="6215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91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892" name="TextBox 7"/>
          <p:cNvSpPr txBox="1">
            <a:spLocks noChangeArrowheads="1"/>
          </p:cNvSpPr>
          <p:nvPr/>
        </p:nvSpPr>
        <p:spPr bwMode="auto">
          <a:xfrm>
            <a:off x="7880350" y="5643563"/>
            <a:ext cx="1192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MS/MS</a:t>
            </a:r>
          </a:p>
        </p:txBody>
      </p:sp>
      <p:sp>
        <p:nvSpPr>
          <p:cNvPr id="36893" name="Text Box 10"/>
          <p:cNvSpPr txBox="1">
            <a:spLocks noChangeArrowheads="1"/>
          </p:cNvSpPr>
          <p:nvPr/>
        </p:nvSpPr>
        <p:spPr bwMode="auto">
          <a:xfrm>
            <a:off x="955519" y="0"/>
            <a:ext cx="722184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Isobaric Peptide Labeling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29500" y="5715000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811963" y="5715000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0" y="5971401"/>
            <a:ext cx="22784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 smtClean="0"/>
              <a:t>Ross et al. MCP 3 (2004) 1154</a:t>
            </a:r>
            <a:endParaRPr lang="nb-NO" sz="1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099175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099175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099175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040063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040063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040063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0" y="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0" y="22987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0" y="4597400"/>
            <a:ext cx="3044825" cy="22971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8923" name="Picture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0"/>
            <a:ext cx="19986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4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075" y="0"/>
            <a:ext cx="28606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2286000"/>
            <a:ext cx="28638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6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1075" y="2286000"/>
            <a:ext cx="20415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7" name="Picture 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7613" y="2286000"/>
            <a:ext cx="26479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8" name="Picture 2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4572000"/>
            <a:ext cx="206216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2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3800" y="4572000"/>
            <a:ext cx="269557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0" name="Picture 3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1838" y="4572000"/>
            <a:ext cx="27289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48400" y="0"/>
            <a:ext cx="27495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110038" y="3082925"/>
            <a:ext cx="914400" cy="684213"/>
            <a:chOff x="4143372" y="3071810"/>
            <a:chExt cx="914400" cy="684000"/>
          </a:xfrm>
        </p:grpSpPr>
        <p:sp>
          <p:nvSpPr>
            <p:cNvPr id="30" name="Rectangle 29"/>
            <p:cNvSpPr>
              <a:spLocks/>
            </p:cNvSpPr>
            <p:nvPr/>
          </p:nvSpPr>
          <p:spPr>
            <a:xfrm>
              <a:off x="4143372" y="3071810"/>
              <a:ext cx="914400" cy="68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rot="5400000">
              <a:off x="4700606" y="3684395"/>
              <a:ext cx="14283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4244254" y="3512205"/>
              <a:ext cx="485624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495045" y="3605837"/>
              <a:ext cx="269791" cy="158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22" y="1981201"/>
            <a:ext cx="8861478" cy="264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96772" y="4645223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6022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64172" y="4648200"/>
            <a:ext cx="4844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m/z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-31530" y="3048000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_current\Ileana\isotope_distr\scd.dir\scd.dir.result.txt-13C2.png.png"/>
          <p:cNvPicPr>
            <a:picLocks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006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58" name="Picture 2" descr="C:\_current\Ileana\isotope_distr\scd.dir\scd.dir.result.txt-13C1.p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2400" y="850378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02400" y="564178"/>
            <a:ext cx="720000" cy="433194"/>
          </a:xfrm>
          <a:prstGeom prst="rect">
            <a:avLst/>
          </a:prstGeom>
          <a:noFill/>
        </p:spPr>
      </p:pic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0600" y="564178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657974" y="0"/>
            <a:ext cx="3804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Isotope distributions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9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8792" y="4371201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-230489" y="2360311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48392" y="4363879"/>
            <a:ext cx="11144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Peptide mass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189111" y="2383767"/>
            <a:ext cx="1098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Intensity ratio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28698483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9539" y="1676400"/>
            <a:ext cx="5504923" cy="331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80923" y="0"/>
            <a:ext cx="49584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0800000" flipV="1">
            <a:off x="1841157" y="4310520"/>
            <a:ext cx="54102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1341106" y="3121818"/>
            <a:ext cx="2348576" cy="1587"/>
          </a:xfrm>
          <a:prstGeom prst="straightConnector1">
            <a:avLst/>
          </a:prstGeom>
          <a:ln w="38100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57800" y="1752600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height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8443" y="1738773"/>
            <a:ext cx="366703" cy="26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5257800" y="2133600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Curve fitting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0" y="2510135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Peak area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2614607" y="2019758"/>
            <a:ext cx="280993" cy="2293242"/>
            <a:chOff x="2614607" y="681037"/>
            <a:chExt cx="280993" cy="2293242"/>
          </a:xfrm>
        </p:grpSpPr>
        <p:cxnSp>
          <p:nvCxnSpPr>
            <p:cNvPr id="23" name="Straight Connector 22"/>
            <p:cNvCxnSpPr/>
            <p:nvPr/>
          </p:nvCxnSpPr>
          <p:spPr>
            <a:xfrm rot="5400000">
              <a:off x="2358575" y="2718247"/>
              <a:ext cx="51206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2676534" y="2752733"/>
              <a:ext cx="433377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2452689" y="2552700"/>
              <a:ext cx="83819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2302673" y="2421730"/>
              <a:ext cx="11001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1897853" y="2055016"/>
              <a:ext cx="18335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2509840" y="2643185"/>
              <a:ext cx="657227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2221701" y="2540790"/>
              <a:ext cx="862020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2483645" y="2817022"/>
              <a:ext cx="304799" cy="4755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802601" y="1978816"/>
              <a:ext cx="1985968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657350" y="1919282"/>
              <a:ext cx="2105035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2376480" y="2666999"/>
              <a:ext cx="609600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597819" y="1826419"/>
              <a:ext cx="2290765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1852611" y="2095501"/>
              <a:ext cx="1752602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1743078" y="1957389"/>
              <a:ext cx="2028822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1916910" y="2116930"/>
              <a:ext cx="1709738" cy="2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/>
          <p:cNvSpPr txBox="1"/>
          <p:nvPr/>
        </p:nvSpPr>
        <p:spPr>
          <a:xfrm>
            <a:off x="5257800" y="1756716"/>
            <a:ext cx="1911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Peak height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5257800" y="2137716"/>
            <a:ext cx="1996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Curve fitting</a:t>
            </a:r>
            <a:endParaRPr lang="en-US" sz="24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265735" y="4876800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m/z</a:t>
            </a:r>
            <a:endParaRPr lang="en-US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371600" y="2435894"/>
            <a:ext cx="492443" cy="114550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000" b="1" dirty="0" smtClean="0"/>
              <a:t>Intensity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04056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0" grpId="0"/>
      <p:bldP spid="20" grpId="1"/>
      <p:bldP spid="21" grpId="0"/>
      <p:bldP spid="57" grpId="0"/>
      <p:bldP spid="5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3161323" y="0"/>
            <a:ext cx="27975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Time dimension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3959" y="2336904"/>
            <a:ext cx="2568964" cy="154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3810000"/>
            <a:ext cx="2568964" cy="138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1722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1295400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3959" y="609600"/>
            <a:ext cx="256896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959" y="5016552"/>
            <a:ext cx="2568964" cy="100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/>
          <p:nvPr/>
        </p:nvCxnSpPr>
        <p:spPr>
          <a:xfrm rot="5400000">
            <a:off x="-381000" y="3657600"/>
            <a:ext cx="57912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079368" y="1270686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816344" y="457200"/>
            <a:ext cx="369332" cy="72552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Intensity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84402" y="2776500"/>
            <a:ext cx="553998" cy="80490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Time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xmlns="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pic>
        <p:nvPicPr>
          <p:cNvPr id="15364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1651000"/>
            <a:ext cx="520541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58972" y="5102423"/>
            <a:ext cx="1473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Retention Time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3059692"/>
            <a:ext cx="400110" cy="82650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400" b="1" dirty="0" smtClean="0"/>
              <a:t>Intensity</a:t>
            </a:r>
            <a:endParaRPr lang="en-US" sz="1400" b="1" dirty="0"/>
          </a:p>
        </p:txBody>
      </p:sp>
      <p:sp>
        <p:nvSpPr>
          <p:cNvPr id="11" name="Rectangle 10"/>
          <p:cNvSpPr/>
          <p:nvPr/>
        </p:nvSpPr>
        <p:spPr>
          <a:xfrm>
            <a:off x="2667000" y="2133600"/>
            <a:ext cx="3810000" cy="2895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1238" y="38004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1238" y="990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414" name="Straight Arrow Connector 15"/>
          <p:cNvCxnSpPr>
            <a:cxnSpLocks noChangeShapeType="1"/>
          </p:cNvCxnSpPr>
          <p:nvPr/>
        </p:nvCxnSpPr>
        <p:spPr bwMode="auto">
          <a:xfrm rot="5400000">
            <a:off x="3582194" y="2934494"/>
            <a:ext cx="533400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7415" name="Straight Arrow Connector 16"/>
          <p:cNvCxnSpPr>
            <a:cxnSpLocks noChangeShapeType="1"/>
          </p:cNvCxnSpPr>
          <p:nvPr/>
        </p:nvCxnSpPr>
        <p:spPr bwMode="auto">
          <a:xfrm>
            <a:off x="3471863" y="2667000"/>
            <a:ext cx="379412" cy="1588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16" name="TextBox 19"/>
          <p:cNvSpPr txBox="1">
            <a:spLocks noChangeArrowheads="1"/>
          </p:cNvSpPr>
          <p:nvPr/>
        </p:nvSpPr>
        <p:spPr bwMode="auto">
          <a:xfrm>
            <a:off x="3479800" y="2297113"/>
            <a:ext cx="4810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cxnSp>
        <p:nvCxnSpPr>
          <p:cNvPr id="17417" name="Straight Arrow Connector 20"/>
          <p:cNvCxnSpPr>
            <a:cxnSpLocks noChangeShapeType="1"/>
          </p:cNvCxnSpPr>
          <p:nvPr/>
        </p:nvCxnSpPr>
        <p:spPr bwMode="auto">
          <a:xfrm rot="5400000">
            <a:off x="3590132" y="5447506"/>
            <a:ext cx="533400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7418" name="TextBox 11"/>
          <p:cNvSpPr txBox="1">
            <a:spLocks noChangeArrowheads="1"/>
          </p:cNvSpPr>
          <p:nvPr/>
        </p:nvSpPr>
        <p:spPr bwMode="auto">
          <a:xfrm>
            <a:off x="2816225" y="6396038"/>
            <a:ext cx="3476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  <a:cs typeface="Arial" charset="0"/>
              </a:rPr>
              <a:t>Acquisition time = 0.05</a:t>
            </a:r>
            <a:r>
              <a:rPr lang="en-US">
                <a:latin typeface="Symbol" pitchFamily="18" charset="2"/>
                <a:cs typeface="Arial" charset="0"/>
              </a:rPr>
              <a:t>s</a:t>
            </a:r>
          </a:p>
        </p:txBody>
      </p:sp>
      <p:cxnSp>
        <p:nvCxnSpPr>
          <p:cNvPr id="17419" name="Straight Arrow Connector 13"/>
          <p:cNvCxnSpPr>
            <a:cxnSpLocks noChangeShapeType="1"/>
          </p:cNvCxnSpPr>
          <p:nvPr/>
        </p:nvCxnSpPr>
        <p:spPr bwMode="auto">
          <a:xfrm>
            <a:off x="3471863" y="5180013"/>
            <a:ext cx="379412" cy="1587"/>
          </a:xfrm>
          <a:prstGeom prst="straightConnector1">
            <a:avLst/>
          </a:prstGeom>
          <a:noFill/>
          <a:ln w="31750" algn="ctr">
            <a:solidFill>
              <a:srgbClr val="C00000"/>
            </a:solidFill>
            <a:round/>
            <a:headEnd type="arrow" w="med" len="med"/>
            <a:tailEnd/>
          </a:ln>
        </p:spPr>
      </p:cxnSp>
      <p:sp>
        <p:nvSpPr>
          <p:cNvPr id="17420" name="TextBox 14"/>
          <p:cNvSpPr txBox="1">
            <a:spLocks noChangeArrowheads="1"/>
          </p:cNvSpPr>
          <p:nvPr/>
        </p:nvSpPr>
        <p:spPr bwMode="auto">
          <a:xfrm>
            <a:off x="3481388" y="4810125"/>
            <a:ext cx="481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Arial" charset="0"/>
                <a:cs typeface="Arial" charset="0"/>
              </a:rPr>
              <a:t>5%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1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3675" y="1125538"/>
            <a:ext cx="6232525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Sampling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262" name="Picture 6" descr="plot-GA_112905_90K_MS3-Aligned-to-GA_112405_90K_B"/>
          <p:cNvPicPr>
            <a:picLocks noChangeAspect="1" noChangeArrowheads="1"/>
          </p:cNvPicPr>
          <p:nvPr/>
        </p:nvPicPr>
        <p:blipFill>
          <a:blip r:embed="rId3" cstate="print"/>
          <a:srcRect b="66284"/>
          <a:stretch>
            <a:fillRect/>
          </a:stretch>
        </p:blipFill>
        <p:spPr bwMode="auto">
          <a:xfrm>
            <a:off x="1581150" y="3680127"/>
            <a:ext cx="6343650" cy="333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4261" name="Picture 5" descr="plot-GA_112405_90K_C"/>
          <p:cNvPicPr>
            <a:picLocks noChangeAspect="1" noChangeArrowheads="1"/>
          </p:cNvPicPr>
          <p:nvPr/>
        </p:nvPicPr>
        <p:blipFill>
          <a:blip r:embed="rId4" cstate="print"/>
          <a:srcRect b="66653"/>
          <a:stretch>
            <a:fillRect/>
          </a:stretch>
        </p:blipFill>
        <p:spPr bwMode="auto">
          <a:xfrm>
            <a:off x="1524000" y="533400"/>
            <a:ext cx="6343650" cy="32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4258" name="Rectangle 2"/>
          <p:cNvSpPr>
            <a:spLocks noChangeArrowheads="1"/>
          </p:cNvSpPr>
          <p:nvPr/>
        </p:nvSpPr>
        <p:spPr bwMode="auto">
          <a:xfrm>
            <a:off x="355600" y="76200"/>
            <a:ext cx="845978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Retention </a:t>
            </a:r>
            <a:r>
              <a:rPr lang="en-US" sz="2800" b="1" dirty="0">
                <a:latin typeface="Comic Sans MS" pitchFamily="66" charset="0"/>
              </a:rPr>
              <a:t>Time Alignment</a:t>
            </a:r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57800" y="2743200"/>
            <a:ext cx="1143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438400" y="2730843"/>
            <a:ext cx="609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15744" y="5892114"/>
            <a:ext cx="708456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562600" y="5867400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71157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3429000" y="2881313"/>
            <a:ext cx="246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1748" name="TextBox 6"/>
          <p:cNvSpPr txBox="1">
            <a:spLocks noChangeArrowheads="1"/>
          </p:cNvSpPr>
          <p:nvPr/>
        </p:nvSpPr>
        <p:spPr bwMode="auto">
          <a:xfrm>
            <a:off x="3748088" y="3778250"/>
            <a:ext cx="1824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1749" name="TextBox 7"/>
          <p:cNvSpPr txBox="1">
            <a:spLocks noChangeArrowheads="1"/>
          </p:cNvSpPr>
          <p:nvPr/>
        </p:nvSpPr>
        <p:spPr bwMode="auto">
          <a:xfrm>
            <a:off x="3998913" y="4730750"/>
            <a:ext cx="1322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438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425031" y="6430169"/>
            <a:ext cx="71437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710781" y="6573044"/>
            <a:ext cx="428625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3960813" y="6680200"/>
            <a:ext cx="21431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4" name="TextBox 37"/>
          <p:cNvSpPr txBox="1">
            <a:spLocks noChangeArrowheads="1"/>
          </p:cNvSpPr>
          <p:nvPr/>
        </p:nvSpPr>
        <p:spPr bwMode="auto">
          <a:xfrm>
            <a:off x="4071938" y="2071688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 rot="5400000">
            <a:off x="4264025" y="198437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4264025" y="2754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4264025" y="362743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4264025" y="4532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59" name="Text Box 10"/>
          <p:cNvSpPr txBox="1">
            <a:spLocks noChangeArrowheads="1"/>
          </p:cNvSpPr>
          <p:nvPr/>
        </p:nvSpPr>
        <p:spPr bwMode="auto">
          <a:xfrm>
            <a:off x="683268" y="0"/>
            <a:ext cx="7877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Label-Free (Standard Curve)</a:t>
            </a:r>
          </a:p>
        </p:txBody>
      </p:sp>
      <p:sp>
        <p:nvSpPr>
          <p:cNvPr id="31760" name="TextBox 7"/>
          <p:cNvSpPr txBox="1">
            <a:spLocks noChangeArrowheads="1"/>
          </p:cNvSpPr>
          <p:nvPr/>
        </p:nvSpPr>
        <p:spPr bwMode="auto">
          <a:xfrm>
            <a:off x="5068888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6492875" y="5715000"/>
            <a:ext cx="1079500" cy="1079500"/>
            <a:chOff x="3643306" y="5715015"/>
            <a:chExt cx="1080000" cy="1080000"/>
          </a:xfrm>
        </p:grpSpPr>
        <p:sp>
          <p:nvSpPr>
            <p:cNvPr id="76" name="Rectangle 75"/>
            <p:cNvSpPr/>
            <p:nvPr/>
          </p:nvSpPr>
          <p:spPr>
            <a:xfrm>
              <a:off x="3643306" y="5715015"/>
              <a:ext cx="1080000" cy="108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3786247" y="6548839"/>
              <a:ext cx="71471" cy="7147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4000659" y="6429721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4143601" y="6274074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10800000" flipV="1">
              <a:off x="3643306" y="5715015"/>
              <a:ext cx="1072059" cy="1070471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4215071" y="6143839"/>
              <a:ext cx="71471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429483" y="5905603"/>
              <a:ext cx="71470" cy="7147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84" name="Straight Connector 83"/>
          <p:cNvCxnSpPr/>
          <p:nvPr/>
        </p:nvCxnSpPr>
        <p:spPr>
          <a:xfrm>
            <a:off x="6488113" y="6238875"/>
            <a:ext cx="555625" cy="3175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V="1">
            <a:off x="6760369" y="6507957"/>
            <a:ext cx="555625" cy="1587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4643438" y="928688"/>
            <a:ext cx="285750" cy="3571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86188" y="571500"/>
            <a:ext cx="1643062" cy="10715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Straight Arrow Connector 64"/>
          <p:cNvCxnSpPr/>
          <p:nvPr/>
        </p:nvCxnSpPr>
        <p:spPr>
          <a:xfrm rot="5400000">
            <a:off x="4267200" y="53848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818188" y="62865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7487099"/>
              </p:ext>
            </p:extLst>
          </p:nvPr>
        </p:nvGraphicFramePr>
        <p:xfrm>
          <a:off x="5791200" y="4914900"/>
          <a:ext cx="3089275" cy="679450"/>
        </p:xfrm>
        <a:graphic>
          <a:graphicData uri="http://schemas.openxmlformats.org/presentationml/2006/ole">
            <p:oleObj spid="_x0000_s2050" name="Equation" r:id="rId4" imgW="1256755" imgH="304668" progId="Equation.3">
              <p:embed/>
            </p:oleObj>
          </a:graphicData>
        </a:graphic>
      </p:graphicFrame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6698526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63710" y="0"/>
            <a:ext cx="87927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Estimating peptide quantity by spectrum counting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 l="63288" t="62422" r="-40" b="10021"/>
          <a:stretch>
            <a:fillRect/>
          </a:stretch>
        </p:blipFill>
        <p:spPr bwMode="auto">
          <a:xfrm rot="5400000">
            <a:off x="6400800" y="2590800"/>
            <a:ext cx="2895600" cy="16764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7696200" y="4953000"/>
            <a:ext cx="441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m/z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3048000"/>
            <a:ext cx="369332" cy="44864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b="1" dirty="0" smtClean="0"/>
              <a:t>Time</a:t>
            </a:r>
            <a:endParaRPr lang="en-US" sz="1200" b="1" dirty="0"/>
          </a:p>
        </p:txBody>
      </p:sp>
      <p:sp>
        <p:nvSpPr>
          <p:cNvPr id="20" name="Rectangle 19"/>
          <p:cNvSpPr/>
          <p:nvPr/>
        </p:nvSpPr>
        <p:spPr>
          <a:xfrm>
            <a:off x="6400800" y="6581001"/>
            <a:ext cx="274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Liu et al., Anal. Chem. 2004, 76, 4193</a:t>
            </a:r>
          </a:p>
        </p:txBody>
      </p:sp>
      <p:sp>
        <p:nvSpPr>
          <p:cNvPr id="22" name="Oval 21"/>
          <p:cNvSpPr/>
          <p:nvPr/>
        </p:nvSpPr>
        <p:spPr>
          <a:xfrm>
            <a:off x="7290486" y="2305599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290486" y="3063492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290486" y="3884142"/>
            <a:ext cx="152400" cy="152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4" cstate="print"/>
          <a:srcRect l="11396" t="19048" r="8832" b="4762"/>
          <a:stretch>
            <a:fillRect/>
          </a:stretch>
        </p:blipFill>
        <p:spPr bwMode="auto">
          <a:xfrm>
            <a:off x="609600" y="1752600"/>
            <a:ext cx="5000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38504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94927" y="0"/>
            <a:ext cx="79303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What is the best way to estimate quantity?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914401"/>
            <a:ext cx="77588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978150" algn="l"/>
              </a:tabLst>
            </a:pPr>
            <a:r>
              <a:rPr lang="en-US" sz="2400" b="1" dirty="0" smtClean="0"/>
              <a:t>Peak height  	</a:t>
            </a:r>
            <a:r>
              <a:rPr lang="en-US" sz="2400" b="1" smtClean="0"/>
              <a:t>- resistant to </a:t>
            </a:r>
            <a:r>
              <a:rPr lang="en-US" sz="2400" b="1" dirty="0" smtClean="0"/>
              <a:t>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poor statistics</a:t>
            </a:r>
          </a:p>
          <a:p>
            <a:pPr>
              <a:tabLst>
                <a:tab pos="2978150" algn="l"/>
              </a:tabLst>
            </a:pPr>
            <a:endParaRPr lang="en-US" sz="2400" b="1" dirty="0" smtClean="0"/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Peak area  	- better statistics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more sensitive to 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Curve fitting 	- better statistics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needs to know the peak shape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slow</a:t>
            </a:r>
          </a:p>
          <a:p>
            <a:pPr>
              <a:tabLst>
                <a:tab pos="2978150" algn="l"/>
              </a:tabLst>
            </a:pPr>
            <a:endParaRPr lang="en-US" sz="2400" b="1" dirty="0" smtClean="0"/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Spectrum counting  - resistant to interference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easy to implement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- poor statistics for </a:t>
            </a:r>
          </a:p>
          <a:p>
            <a:pPr>
              <a:tabLst>
                <a:tab pos="2978150" algn="l"/>
              </a:tabLst>
            </a:pPr>
            <a:r>
              <a:rPr lang="en-US" sz="2400" b="1" dirty="0" smtClean="0"/>
              <a:t>	  low-abundance proteins</a:t>
            </a:r>
          </a:p>
        </p:txBody>
      </p:sp>
    </p:spTree>
    <p:extLst>
      <p:ext uri="{BB962C8B-B14F-4D97-AF65-F5344CB8AC3E}">
        <p14:creationId xmlns:p14="http://schemas.microsoft.com/office/powerpoint/2010/main" xmlns="" val="87978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6" descr="plot-GA_112405_90K_C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21899" r="45905"/>
          <a:stretch>
            <a:fillRect/>
          </a:stretch>
        </p:blipFill>
        <p:spPr bwMode="auto">
          <a:xfrm>
            <a:off x="785813" y="642938"/>
            <a:ext cx="1285875" cy="6215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5" descr="plot-GA_112405_90K_C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l="19675" r="48132"/>
          <a:stretch>
            <a:fillRect/>
          </a:stretch>
        </p:blipFill>
        <p:spPr bwMode="auto">
          <a:xfrm>
            <a:off x="5119688" y="638175"/>
            <a:ext cx="1285875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5" descr="plot-GA_112405_90K_C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 l="24879" r="42924"/>
          <a:stretch>
            <a:fillRect/>
          </a:stretch>
        </p:blipFill>
        <p:spPr bwMode="auto">
          <a:xfrm>
            <a:off x="2952750" y="638175"/>
            <a:ext cx="1285875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4" descr="plot-GA_112405_90K_C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 l="28020" r="39349"/>
          <a:stretch>
            <a:fillRect/>
          </a:stretch>
        </p:blipFill>
        <p:spPr bwMode="auto">
          <a:xfrm>
            <a:off x="7286625" y="638175"/>
            <a:ext cx="1303338" cy="6219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</a:t>
            </a:r>
            <a:r>
              <a:rPr lang="en-US" sz="2800" b="1" dirty="0" err="1" smtClean="0">
                <a:latin typeface="Comic Sans MS" pitchFamily="66" charset="0"/>
              </a:rPr>
              <a:t>qTOF</a:t>
            </a:r>
            <a:endParaRPr lang="en-US" sz="2800" b="1" dirty="0" smtClean="0">
              <a:latin typeface="Comic Sans MS" pitchFamily="66" charset="0"/>
            </a:endParaRP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ADSSPVKAGVETTTPSK--2-0.norm.png.png"/>
          <p:cNvPicPr>
            <a:picLocks noChangeAspect="1"/>
          </p:cNvPicPr>
          <p:nvPr/>
        </p:nvPicPr>
        <p:blipFill>
          <a:blip r:embed="rId3" cstate="print"/>
          <a:srcRect l="31250" r="13281"/>
          <a:stretch>
            <a:fillRect/>
          </a:stretch>
        </p:blipFill>
        <p:spPr bwMode="auto">
          <a:xfrm>
            <a:off x="2209800" y="571500"/>
            <a:ext cx="4708526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Orbitrap</a:t>
            </a:r>
          </a:p>
        </p:txBody>
      </p:sp>
      <p:sp>
        <p:nvSpPr>
          <p:cNvPr id="8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TVYMEVNNLR--2-0.norm.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693738"/>
            <a:ext cx="82296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TVYMEVNNLR--2-0.norm.png.png"/>
          <p:cNvPicPr>
            <a:picLocks noChangeAspect="1"/>
          </p:cNvPicPr>
          <p:nvPr/>
        </p:nvPicPr>
        <p:blipFill>
          <a:blip r:embed="rId3" cstate="print"/>
          <a:srcRect l="33913" t="29836" r="33971" b="21516"/>
          <a:stretch>
            <a:fillRect/>
          </a:stretch>
        </p:blipFill>
        <p:spPr bwMode="auto">
          <a:xfrm>
            <a:off x="3205163" y="2487613"/>
            <a:ext cx="2643187" cy="292893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Examples - Orbitrap</a:t>
            </a:r>
          </a:p>
        </p:txBody>
      </p:sp>
      <p:sp>
        <p:nvSpPr>
          <p:cNvPr id="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448626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338613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828892" y="3430449"/>
            <a:ext cx="86543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-5400000">
            <a:off x="2569381" y="3834016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2828892" y="4546971"/>
            <a:ext cx="92803" cy="1015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 rot="-5400000">
            <a:off x="2575641" y="4937715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80346" y="3495660"/>
            <a:ext cx="720000" cy="433194"/>
          </a:xfrm>
          <a:prstGeom prst="rect">
            <a:avLst/>
          </a:prstGeom>
          <a:noFill/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80346" y="4634102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2943708" y="5418227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2943708" y="494823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2943708" y="451359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2943190" y="4319338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2943190" y="3849341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2943190" y="3414701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703522" y="5681246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25557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AADDTWEPFASGK</a:t>
            </a:r>
            <a:endParaRPr lang="en-US" sz="2000" b="1" dirty="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4314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07157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 rot="-5400000">
            <a:off x="2362996" y="382526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-5400000">
            <a:off x="2362996" y="1493499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-5400000">
            <a:off x="2362996" y="2547332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95446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123845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231002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562927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452436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341469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 rot="-5400000">
            <a:off x="2609433" y="379031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6" name="TextBox 35"/>
          <p:cNvSpPr txBox="1"/>
          <p:nvPr/>
        </p:nvSpPr>
        <p:spPr>
          <a:xfrm rot="-5400000">
            <a:off x="2609433" y="49159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7" name="TextBox 36"/>
          <p:cNvSpPr txBox="1"/>
          <p:nvPr/>
        </p:nvSpPr>
        <p:spPr>
          <a:xfrm rot="-5400000">
            <a:off x="2609433" y="60087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80346" y="3538505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0346" y="4638929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80346" y="574853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TextBox 44"/>
          <p:cNvSpPr txBox="1"/>
          <p:nvPr/>
        </p:nvSpPr>
        <p:spPr>
          <a:xfrm>
            <a:off x="6996926" y="3493043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003338" y="4555088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H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054634" y="5645708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53391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5200" y="342900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3612489" y="3490913"/>
            <a:ext cx="71438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99699" y="4594612"/>
            <a:ext cx="71438" cy="101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18048" y="4038801"/>
            <a:ext cx="720000" cy="433194"/>
          </a:xfrm>
          <a:prstGeom prst="rect">
            <a:avLst/>
          </a:prstGeom>
          <a:noFill/>
        </p:spPr>
      </p:pic>
      <p:pic>
        <p:nvPicPr>
          <p:cNvPr id="23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18048" y="4681743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 rot="-5400000">
            <a:off x="3354668" y="3877079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30" name="TextBox 29"/>
          <p:cNvSpPr txBox="1"/>
          <p:nvPr/>
        </p:nvSpPr>
        <p:spPr>
          <a:xfrm rot="-5400000">
            <a:off x="3360928" y="4980778"/>
            <a:ext cx="697627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600" b="1" dirty="0" smtClean="0"/>
              <a:t>Ratio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732632" y="5451076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3732632" y="4981079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3732632" y="4546439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4" name="TextBox 33"/>
          <p:cNvSpPr txBox="1"/>
          <p:nvPr/>
        </p:nvSpPr>
        <p:spPr>
          <a:xfrm>
            <a:off x="3732114" y="4352187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0</a:t>
            </a:r>
            <a:endParaRPr lang="en-US" sz="1200" dirty="0"/>
          </a:p>
        </p:txBody>
      </p:sp>
      <p:sp>
        <p:nvSpPr>
          <p:cNvPr id="35" name="TextBox 34"/>
          <p:cNvSpPr txBox="1"/>
          <p:nvPr/>
        </p:nvSpPr>
        <p:spPr>
          <a:xfrm>
            <a:off x="3732114" y="388219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1</a:t>
            </a:r>
            <a:endParaRPr 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3732114" y="3447550"/>
            <a:ext cx="269626" cy="220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dirty="0" smtClean="0"/>
              <a:t>2</a:t>
            </a:r>
            <a:endParaRPr 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47879" y="5681246"/>
            <a:ext cx="6602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Time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0" y="0"/>
            <a:ext cx="32966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YVLTQPPSVSVAPGQTAR</a:t>
            </a:r>
            <a:endParaRPr lang="en-US" sz="2000" b="1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7423" y="214786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13455" y="1081058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17423" y="0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0271" y="100171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30271" y="124318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0271" y="2314750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 rot="-5400000">
            <a:off x="3159753" y="387251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 rot="-5400000">
            <a:off x="3159753" y="1498224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sp>
        <p:nvSpPr>
          <p:cNvPr id="29" name="TextBox 28"/>
          <p:cNvSpPr txBox="1"/>
          <p:nvPr/>
        </p:nvSpPr>
        <p:spPr>
          <a:xfrm rot="-5400000">
            <a:off x="3159753" y="2552057"/>
            <a:ext cx="1029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</a:t>
            </a:r>
            <a:endParaRPr lang="en-US" sz="1600" b="1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562927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09168" y="4519605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9168" y="3414697"/>
            <a:ext cx="4648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2016" y="3538505"/>
            <a:ext cx="720000" cy="43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2016" y="4638929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2016" y="5748535"/>
            <a:ext cx="720000" cy="43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 rot="-5400000">
            <a:off x="3413977" y="3790314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2" name="TextBox 31"/>
          <p:cNvSpPr txBox="1"/>
          <p:nvPr/>
        </p:nvSpPr>
        <p:spPr>
          <a:xfrm rot="-5400000">
            <a:off x="3413977" y="49159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  <p:sp>
        <p:nvSpPr>
          <p:cNvPr id="33" name="TextBox 32"/>
          <p:cNvSpPr txBox="1"/>
          <p:nvPr/>
        </p:nvSpPr>
        <p:spPr>
          <a:xfrm rot="-5400000">
            <a:off x="3413977" y="6008783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m/z</a:t>
            </a:r>
            <a:endParaRPr lang="en-US" sz="16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Interference</a:t>
            </a:r>
          </a:p>
        </p:txBody>
      </p:sp>
      <p:sp>
        <p:nvSpPr>
          <p:cNvPr id="22530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533400" y="1384280"/>
            <a:ext cx="8001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just"/>
            <a:r>
              <a:rPr lang="en-US" altLang="zh-CN" dirty="0" smtClean="0">
                <a:latin typeface="+mn-lt"/>
              </a:rPr>
              <a:t>Analysis </a:t>
            </a:r>
            <a:r>
              <a:rPr lang="en-US" altLang="zh-CN" dirty="0">
                <a:latin typeface="+mn-lt"/>
              </a:rPr>
              <a:t>of low abundance proteins is </a:t>
            </a:r>
            <a:r>
              <a:rPr lang="en-US" altLang="zh-CN" b="1" dirty="0">
                <a:latin typeface="+mn-lt"/>
              </a:rPr>
              <a:t>sensitive to interference</a:t>
            </a:r>
            <a:r>
              <a:rPr lang="en-US" altLang="zh-CN" dirty="0">
                <a:latin typeface="+mn-lt"/>
              </a:rPr>
              <a:t> from other components of the </a:t>
            </a:r>
            <a:r>
              <a:rPr lang="en-US" altLang="zh-CN" dirty="0" smtClean="0">
                <a:latin typeface="+mn-lt"/>
              </a:rPr>
              <a:t>sample.</a:t>
            </a:r>
          </a:p>
          <a:p>
            <a:pPr algn="just"/>
            <a:endParaRPr lang="en-US" altLang="zh-CN" dirty="0" smtClean="0">
              <a:latin typeface="+mn-lt"/>
            </a:endParaRPr>
          </a:p>
          <a:p>
            <a:pPr algn="just"/>
            <a:r>
              <a:rPr lang="en-US" altLang="zh-CN" dirty="0" smtClean="0">
                <a:latin typeface="+mn-lt"/>
              </a:rPr>
              <a:t>MS1 interference: other components of the sample that overlap with the isotope distribution.</a:t>
            </a:r>
          </a:p>
          <a:p>
            <a:pPr algn="just"/>
            <a:endParaRPr lang="en-US" altLang="zh-CN" dirty="0" smtClean="0">
              <a:latin typeface="+mn-lt"/>
            </a:endParaRPr>
          </a:p>
          <a:p>
            <a:pPr algn="just"/>
            <a:r>
              <a:rPr lang="en-US" altLang="zh-CN" dirty="0" smtClean="0">
                <a:latin typeface="+mn-lt"/>
              </a:rPr>
              <a:t>MS/MS interference: other components of the sample with same </a:t>
            </a:r>
            <a:r>
              <a:rPr lang="en-US" altLang="zh-CN" dirty="0">
                <a:latin typeface="+mn-lt"/>
              </a:rPr>
              <a:t>precursor and fragment masses as the transitions that are monitored. </a:t>
            </a:r>
          </a:p>
        </p:txBody>
      </p:sp>
    </p:spTree>
    <p:extLst>
      <p:ext uri="{BB962C8B-B14F-4D97-AF65-F5344CB8AC3E}">
        <p14:creationId xmlns="" xmlns:p14="http://schemas.microsoft.com/office/powerpoint/2010/main" val="42909388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938588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867525" y="5715000"/>
            <a:ext cx="428625" cy="1071563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010150" y="928688"/>
            <a:ext cx="285750" cy="6429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38650" y="571500"/>
            <a:ext cx="1214438" cy="135731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493871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29703" name="TextBox 6"/>
          <p:cNvSpPr txBox="1">
            <a:spLocks noChangeArrowheads="1"/>
          </p:cNvSpPr>
          <p:nvPr/>
        </p:nvSpPr>
        <p:spPr bwMode="auto">
          <a:xfrm>
            <a:off x="525780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29704" name="TextBox 7"/>
          <p:cNvSpPr txBox="1">
            <a:spLocks noChangeArrowheads="1"/>
          </p:cNvSpPr>
          <p:nvPr/>
        </p:nvSpPr>
        <p:spPr bwMode="auto">
          <a:xfrm>
            <a:off x="550862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9" name="Oval 8"/>
          <p:cNvSpPr/>
          <p:nvPr/>
        </p:nvSpPr>
        <p:spPr>
          <a:xfrm>
            <a:off x="7439025" y="1143000"/>
            <a:ext cx="285750" cy="3571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81775" y="785813"/>
            <a:ext cx="1643063" cy="10715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5814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3652044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937794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4187826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1" name="TextBox 37"/>
          <p:cNvSpPr txBox="1">
            <a:spLocks noChangeArrowheads="1"/>
          </p:cNvSpPr>
          <p:nvPr/>
        </p:nvSpPr>
        <p:spPr bwMode="auto">
          <a:xfrm>
            <a:off x="558165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64547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5311775" y="2016125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64547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5311775" y="265906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>
            <a:off x="64547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5311775" y="3516313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64547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>
            <a:off x="531177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64547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531177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510338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rot="5400000">
            <a:off x="6582569" y="6430169"/>
            <a:ext cx="7143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>
            <a:off x="6868319" y="6573044"/>
            <a:ext cx="42862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7118351" y="6680200"/>
            <a:ext cx="214312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6489700" y="6335713"/>
            <a:ext cx="900113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6839744" y="6542882"/>
            <a:ext cx="4857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7090569" y="6634957"/>
            <a:ext cx="269875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29" name="Text Box 10"/>
          <p:cNvSpPr txBox="1">
            <a:spLocks noChangeArrowheads="1"/>
          </p:cNvSpPr>
          <p:nvPr/>
        </p:nvSpPr>
        <p:spPr bwMode="auto">
          <a:xfrm>
            <a:off x="1716791" y="0"/>
            <a:ext cx="5731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Comic Sans MS" pitchFamily="66" charset="0"/>
              </a:rPr>
              <a:t>Quantitation</a:t>
            </a:r>
            <a:r>
              <a:rPr lang="en-US" sz="2800" b="1" dirty="0">
                <a:latin typeface="Comic Sans MS" pitchFamily="66" charset="0"/>
              </a:rPr>
              <a:t> – Label-Free (MS)</a:t>
            </a:r>
          </a:p>
        </p:txBody>
      </p:sp>
      <p:sp>
        <p:nvSpPr>
          <p:cNvPr id="29730" name="TextBox 7"/>
          <p:cNvSpPr txBox="1">
            <a:spLocks noChangeArrowheads="1"/>
          </p:cNvSpPr>
          <p:nvPr/>
        </p:nvSpPr>
        <p:spPr bwMode="auto">
          <a:xfrm>
            <a:off x="5295900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29731" name="TextBox 7"/>
          <p:cNvSpPr txBox="1">
            <a:spLocks noChangeArrowheads="1"/>
          </p:cNvSpPr>
          <p:nvPr/>
        </p:nvSpPr>
        <p:spPr bwMode="auto">
          <a:xfrm>
            <a:off x="8221663" y="5643563"/>
            <a:ext cx="646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2171762"/>
              </p:ext>
            </p:extLst>
          </p:nvPr>
        </p:nvGraphicFramePr>
        <p:xfrm>
          <a:off x="125241" y="2727325"/>
          <a:ext cx="4621212" cy="763588"/>
        </p:xfrm>
        <a:graphic>
          <a:graphicData uri="http://schemas.openxmlformats.org/presentationml/2006/ole">
            <p:oleObj spid="_x0000_s3074" name="Equation" r:id="rId4" imgW="1879600" imgH="342900" progId="Equation.3">
              <p:embed/>
            </p:oleObj>
          </a:graphicData>
        </a:graphic>
      </p:graphicFrame>
      <p:sp>
        <p:nvSpPr>
          <p:cNvPr id="38" name="TextBox 5"/>
          <p:cNvSpPr txBox="1">
            <a:spLocks noChangeArrowheads="1"/>
          </p:cNvSpPr>
          <p:nvPr/>
        </p:nvSpPr>
        <p:spPr bwMode="auto">
          <a:xfrm>
            <a:off x="76200" y="2227906"/>
            <a:ext cx="396294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Assumption: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constant for all samples</a:t>
            </a:r>
            <a:endParaRPr lang="en-US" sz="2800" dirty="0"/>
          </a:p>
        </p:txBody>
      </p:sp>
      <p:graphicFrame>
        <p:nvGraphicFramePr>
          <p:cNvPr id="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93986418"/>
              </p:ext>
            </p:extLst>
          </p:nvPr>
        </p:nvGraphicFramePr>
        <p:xfrm>
          <a:off x="522116" y="4343400"/>
          <a:ext cx="3679825" cy="735013"/>
        </p:xfrm>
        <a:graphic>
          <a:graphicData uri="http://schemas.openxmlformats.org/presentationml/2006/ole">
            <p:oleObj spid="_x0000_s3075" name="Equation" r:id="rId5" imgW="1498600" imgH="330200" progId="Equation.3">
              <p:embed/>
            </p:oleObj>
          </a:graphicData>
        </a:graphic>
      </p:graphicFrame>
      <p:sp>
        <p:nvSpPr>
          <p:cNvPr id="57" name="Rectangle 56"/>
          <p:cNvSpPr/>
          <p:nvPr/>
        </p:nvSpPr>
        <p:spPr>
          <a:xfrm>
            <a:off x="201441" y="4419599"/>
            <a:ext cx="4444284" cy="64608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"/>
          <p:cNvSpPr txBox="1">
            <a:spLocks noChangeArrowheads="1"/>
          </p:cNvSpPr>
          <p:nvPr/>
        </p:nvSpPr>
        <p:spPr bwMode="auto">
          <a:xfrm>
            <a:off x="533400" y="672405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2"/>
          <p:cNvSpPr>
            <a:spLocks noChangeArrowheads="1"/>
          </p:cNvSpPr>
          <p:nvPr/>
        </p:nvSpPr>
        <p:spPr bwMode="auto">
          <a:xfrm>
            <a:off x="0" y="0"/>
            <a:ext cx="9144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MS1 </a:t>
            </a:r>
            <a:r>
              <a:rPr lang="en-US" altLang="zh-CN" sz="2800" b="1" dirty="0">
                <a:latin typeface="Comic Sans MS" pitchFamily="66" charset="0"/>
              </a:rPr>
              <a:t>interference</a:t>
            </a:r>
          </a:p>
        </p:txBody>
      </p:sp>
      <p:sp>
        <p:nvSpPr>
          <p:cNvPr id="74763" name="Line 3"/>
          <p:cNvSpPr>
            <a:spLocks noChangeShapeType="1"/>
          </p:cNvSpPr>
          <p:nvPr/>
        </p:nvSpPr>
        <p:spPr bwMode="auto">
          <a:xfrm>
            <a:off x="228600" y="3810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 descr="E:\MS1 Project\MS_intference_simulations\MS_intference_simulations\MS_interference_simulations\pep1-pCharge2-ICharge4-delta-1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33"/>
          <a:stretch/>
        </p:blipFill>
        <p:spPr bwMode="auto">
          <a:xfrm>
            <a:off x="1158766" y="457200"/>
            <a:ext cx="6689834" cy="6406618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="" xmlns:p14="http://schemas.microsoft.com/office/powerpoint/2010/main" val="30493395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6"/>
          <p:cNvSpPr txBox="1">
            <a:spLocks noChangeArrowheads="1"/>
          </p:cNvSpPr>
          <p:nvPr/>
        </p:nvSpPr>
        <p:spPr bwMode="auto">
          <a:xfrm>
            <a:off x="4800600" y="1392238"/>
            <a:ext cx="3581400" cy="366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Data taken from CPTAC Verification Work Group 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Study 7. </a:t>
            </a:r>
          </a:p>
          <a:p>
            <a:pPr algn="l"/>
            <a:endParaRPr lang="en-US" altLang="zh-CN" sz="180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10 peptides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3 transitions per peptide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Concentrations 1-500 fmol/</a:t>
            </a:r>
            <a:r>
              <a:rPr lang="el-GR" altLang="zh-CN" sz="1800">
                <a:solidFill>
                  <a:srgbClr val="000066"/>
                </a:solidFill>
                <a:latin typeface="Comic Sans MS" pitchFamily="66" charset="0"/>
              </a:rPr>
              <a:t>μ</a:t>
            </a:r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l 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Human plasma background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8 laboratories </a:t>
            </a:r>
          </a:p>
          <a:p>
            <a:pPr algn="l"/>
            <a:r>
              <a:rPr lang="en-US" altLang="zh-CN" sz="1800">
                <a:solidFill>
                  <a:srgbClr val="000066"/>
                </a:solidFill>
                <a:latin typeface="Comic Sans MS" pitchFamily="66" charset="0"/>
              </a:rPr>
              <a:t>4 repeat analysis per lab</a:t>
            </a:r>
          </a:p>
          <a:p>
            <a:pPr algn="l"/>
            <a:endParaRPr lang="en-US" altLang="zh-CN" sz="1800">
              <a:solidFill>
                <a:srgbClr val="000066"/>
              </a:solidFill>
              <a:latin typeface="Comic Sans MS" pitchFamily="66" charset="0"/>
            </a:endParaRPr>
          </a:p>
          <a:p>
            <a:pPr algn="l"/>
            <a:r>
              <a:rPr lang="sv-SE" altLang="zh-CN" sz="1800">
                <a:solidFill>
                  <a:srgbClr val="000066"/>
                </a:solidFill>
                <a:latin typeface="Comic Sans MS" pitchFamily="66" charset="0"/>
              </a:rPr>
              <a:t>Addona et al., Nature Biotechnol. 27 (2009) 633-641</a:t>
            </a: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Quantitation using MRM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6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4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7353300" y="6630988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sv-SE" altLang="zh-CN" sz="1200">
                <a:latin typeface="Arial" pitchFamily="34" charset="0"/>
                <a:cs typeface="Arial" pitchFamily="34" charset="0"/>
              </a:rPr>
              <a:t>Addona et al., NBT 2009</a:t>
            </a:r>
          </a:p>
        </p:txBody>
      </p:sp>
      <p:sp>
        <p:nvSpPr>
          <p:cNvPr id="24583" name="TextBox 9"/>
          <p:cNvSpPr txBox="1">
            <a:spLocks noChangeArrowheads="1"/>
          </p:cNvSpPr>
          <p:nvPr/>
        </p:nvSpPr>
        <p:spPr bwMode="auto">
          <a:xfrm>
            <a:off x="1884363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1881188" y="3886200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2</a:t>
            </a:r>
          </a:p>
        </p:txBody>
      </p:sp>
    </p:spTree>
    <p:extLst>
      <p:ext uri="{BB962C8B-B14F-4D97-AF65-F5344CB8AC3E}">
        <p14:creationId xmlns="" xmlns:p14="http://schemas.microsoft.com/office/powerpoint/2010/main" val="2151989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94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Quantitation using MRM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6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794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7353300" y="6630988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sv-SE" altLang="zh-CN" sz="1200">
                <a:latin typeface="Arial" pitchFamily="34" charset="0"/>
                <a:cs typeface="Arial" pitchFamily="34" charset="0"/>
              </a:rPr>
              <a:t>Addona et al., NBT 2009</a:t>
            </a:r>
          </a:p>
        </p:txBody>
      </p: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1884363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6633" name="TextBox 10"/>
          <p:cNvSpPr txBox="1">
            <a:spLocks noChangeArrowheads="1"/>
          </p:cNvSpPr>
          <p:nvPr/>
        </p:nvSpPr>
        <p:spPr bwMode="auto">
          <a:xfrm>
            <a:off x="1881188" y="3886200"/>
            <a:ext cx="1211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2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6103938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3</a:t>
            </a: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6102350" y="3886200"/>
            <a:ext cx="1209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4</a:t>
            </a:r>
          </a:p>
        </p:txBody>
      </p:sp>
    </p:spTree>
    <p:extLst>
      <p:ext uri="{BB962C8B-B14F-4D97-AF65-F5344CB8AC3E}">
        <p14:creationId xmlns="" xmlns:p14="http://schemas.microsoft.com/office/powerpoint/2010/main" val="2014794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Ratios of intensities of transitions</a:t>
            </a: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7353300" y="6630988"/>
            <a:ext cx="2247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sv-SE" altLang="zh-CN" sz="1200">
                <a:latin typeface="Arial" pitchFamily="34" charset="0"/>
                <a:cs typeface="Arial" pitchFamily="34" charset="0"/>
              </a:rPr>
              <a:t>Addona et al., NBT 2009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81475"/>
            <a:ext cx="3605213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6125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88" y="4181475"/>
            <a:ext cx="3605212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62000"/>
            <a:ext cx="3605213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TextBox 9"/>
          <p:cNvSpPr txBox="1">
            <a:spLocks noChangeArrowheads="1"/>
          </p:cNvSpPr>
          <p:nvPr/>
        </p:nvSpPr>
        <p:spPr bwMode="auto">
          <a:xfrm>
            <a:off x="1884363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6103938" y="838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3</a:t>
            </a:r>
          </a:p>
        </p:txBody>
      </p:sp>
      <p:sp>
        <p:nvSpPr>
          <p:cNvPr id="28682" name="TextBox 11"/>
          <p:cNvSpPr txBox="1">
            <a:spLocks noChangeArrowheads="1"/>
          </p:cNvSpPr>
          <p:nvPr/>
        </p:nvSpPr>
        <p:spPr bwMode="auto">
          <a:xfrm>
            <a:off x="1884363" y="3886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1</a:t>
            </a:r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6103938" y="3886200"/>
            <a:ext cx="1211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Peptide 3</a:t>
            </a:r>
          </a:p>
        </p:txBody>
      </p:sp>
    </p:spTree>
    <p:extLst>
      <p:ext uri="{BB962C8B-B14F-4D97-AF65-F5344CB8AC3E}">
        <p14:creationId xmlns="" xmlns:p14="http://schemas.microsoft.com/office/powerpoint/2010/main" val="3960298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Model: Noise and Interference</a:t>
            </a:r>
          </a:p>
        </p:txBody>
      </p:sp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2351088" y="1839913"/>
            <a:ext cx="4572000" cy="2895600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cxnSp>
        <p:nvCxnSpPr>
          <p:cNvPr id="30724" name="Straight Connector 8"/>
          <p:cNvCxnSpPr>
            <a:cxnSpLocks noChangeShapeType="1"/>
          </p:cNvCxnSpPr>
          <p:nvPr/>
        </p:nvCxnSpPr>
        <p:spPr bwMode="auto">
          <a:xfrm rot="5400000">
            <a:off x="2160588" y="3630613"/>
            <a:ext cx="2209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25" name="Straight Connector 9"/>
          <p:cNvCxnSpPr>
            <a:cxnSpLocks noChangeShapeType="1"/>
          </p:cNvCxnSpPr>
          <p:nvPr/>
        </p:nvCxnSpPr>
        <p:spPr bwMode="auto">
          <a:xfrm rot="5400000">
            <a:off x="4186238" y="4430713"/>
            <a:ext cx="6096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0726" name="Straight Connector 11"/>
          <p:cNvCxnSpPr>
            <a:cxnSpLocks noChangeShapeType="1"/>
          </p:cNvCxnSpPr>
          <p:nvPr/>
        </p:nvCxnSpPr>
        <p:spPr bwMode="auto">
          <a:xfrm rot="5400000">
            <a:off x="4751388" y="4011613"/>
            <a:ext cx="1447800" cy="0"/>
          </a:xfrm>
          <a:prstGeom prst="lin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727" name="TextBox 14"/>
          <p:cNvSpPr txBox="1">
            <a:spLocks noChangeArrowheads="1"/>
          </p:cNvSpPr>
          <p:nvPr/>
        </p:nvSpPr>
        <p:spPr bwMode="auto">
          <a:xfrm rot="-5400000">
            <a:off x="1523206" y="3221832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>
                <a:latin typeface="Arial" pitchFamily="34" charset="0"/>
                <a:cs typeface="Arial" pitchFamily="34" charset="0"/>
              </a:rPr>
              <a:t>Intensity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971800" y="21336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191000" y="3581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181600" y="3200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971800" y="21336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191000" y="3581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181600" y="3200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00" y="21336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267200" y="3581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5257800" y="3200400"/>
            <a:ext cx="5334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cxnSp>
        <p:nvCxnSpPr>
          <p:cNvPr id="27" name="Straight Connector 8"/>
          <p:cNvCxnSpPr>
            <a:cxnSpLocks noChangeShapeType="1"/>
          </p:cNvCxnSpPr>
          <p:nvPr/>
        </p:nvCxnSpPr>
        <p:spPr bwMode="auto">
          <a:xfrm rot="5400000">
            <a:off x="3386138" y="3030538"/>
            <a:ext cx="2209800" cy="0"/>
          </a:xfrm>
          <a:prstGeom prst="lin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685800" y="914400"/>
            <a:ext cx="7924800" cy="7620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zh-CN" b="1">
                <a:solidFill>
                  <a:srgbClr val="000066"/>
                </a:solidFill>
                <a:latin typeface="Comic Sans MS" pitchFamily="66" charset="0"/>
              </a:rPr>
              <a:t>Can the knowledge of the relative intensity of the transitions be used to correct for interference?</a:t>
            </a: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>
              <a:solidFill>
                <a:srgbClr val="000066"/>
              </a:solidFill>
              <a:latin typeface="Comic Sans MS" pitchFamily="66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447800" y="4735513"/>
            <a:ext cx="6019800" cy="1285875"/>
            <a:chOff x="1447800" y="4735513"/>
            <a:chExt cx="6019800" cy="1285081"/>
          </a:xfrm>
        </p:grpSpPr>
        <p:sp>
          <p:nvSpPr>
            <p:cNvPr id="30744" name="TextBox 13"/>
            <p:cNvSpPr txBox="1">
              <a:spLocks noChangeArrowheads="1"/>
            </p:cNvSpPr>
            <p:nvPr/>
          </p:nvSpPr>
          <p:spPr bwMode="auto">
            <a:xfrm>
              <a:off x="4371975" y="4735513"/>
              <a:ext cx="5699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1800" b="1">
                  <a:latin typeface="Arial" pitchFamily="34" charset="0"/>
                  <a:cs typeface="Arial" pitchFamily="34" charset="0"/>
                </a:rPr>
                <a:t>m/z</a:t>
              </a:r>
            </a:p>
          </p:txBody>
        </p:sp>
        <p:sp>
          <p:nvSpPr>
            <p:cNvPr id="28" name="Rectangle 3"/>
            <p:cNvSpPr txBox="1">
              <a:spLocks noChangeArrowheads="1"/>
            </p:cNvSpPr>
            <p:nvPr/>
          </p:nvSpPr>
          <p:spPr>
            <a:xfrm>
              <a:off x="1676400" y="5182912"/>
              <a:ext cx="5791200" cy="837682"/>
            </a:xfrm>
            <a:prstGeom prst="rect">
              <a:avLst/>
            </a:prstGeom>
          </p:spPr>
          <p:txBody>
            <a:bodyPr/>
            <a:lstStyle>
              <a:lvl1pPr marL="177800" indent="-1778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>
                  <a:solidFill>
                    <a:srgbClr val="000066"/>
                  </a:solidFill>
                  <a:latin typeface="Comic Sans MS" pitchFamily="66" charset="0"/>
                </a:rPr>
                <a:t>Noise is a normally distributed increase or decrease in the intensity. 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cxnSp>
          <p:nvCxnSpPr>
            <p:cNvPr id="30746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1327299" y="5562600"/>
              <a:ext cx="457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30747" name="Straight Arrow Connector 31"/>
            <p:cNvCxnSpPr>
              <a:cxnSpLocks noChangeShapeType="1"/>
            </p:cNvCxnSpPr>
            <p:nvPr/>
          </p:nvCxnSpPr>
          <p:spPr bwMode="auto">
            <a:xfrm rot="5400000">
              <a:off x="1328093" y="5104606"/>
              <a:ext cx="457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0748" name="Oval 32"/>
            <p:cNvSpPr>
              <a:spLocks noChangeArrowheads="1"/>
            </p:cNvSpPr>
            <p:nvPr/>
          </p:nvSpPr>
          <p:spPr bwMode="auto">
            <a:xfrm>
              <a:off x="1447800" y="5236534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altLang="zh-CN" noProof="1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447800" y="6019800"/>
            <a:ext cx="6019800" cy="914400"/>
            <a:chOff x="1447800" y="6019800"/>
            <a:chExt cx="6019800" cy="914400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>
            <a:xfrm>
              <a:off x="1676400" y="6096000"/>
              <a:ext cx="5791200" cy="838200"/>
            </a:xfrm>
            <a:prstGeom prst="rect">
              <a:avLst/>
            </a:prstGeom>
          </p:spPr>
          <p:txBody>
            <a:bodyPr/>
            <a:lstStyle>
              <a:lvl1pPr marL="177800" indent="-1778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1pPr>
              <a:lvl2pPr marL="742950" indent="-28575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2pPr>
              <a:lvl3pPr marL="11430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3pPr>
              <a:lvl4pPr marL="16002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4pPr>
              <a:lvl5pPr marL="2057400" indent="-228600" algn="ctr" eaLnBrk="0" hangingPunct="0"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pitchFamily="34" charset="0"/>
                  <a:ea typeface="宋体" pitchFamily="2" charset="-122"/>
                </a:defRPr>
              </a:lvl9pPr>
            </a:lstStyle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  <a:buFont typeface="Arial" pitchFamily="34" charset="0"/>
                <a:buChar char="•"/>
              </a:pPr>
              <a:r>
                <a:rPr lang="en-US" altLang="zh-CN">
                  <a:solidFill>
                    <a:srgbClr val="000066"/>
                  </a:solidFill>
                  <a:latin typeface="Comic Sans MS" pitchFamily="66" charset="0"/>
                </a:rPr>
                <a:t>Interference is an increase in the intensity of one or more transitions. </a:t>
              </a: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  <a:p>
              <a:pPr algn="l" eaLnBrk="1" hangingPunct="1">
                <a:lnSpc>
                  <a:spcPct val="90000"/>
                </a:lnSpc>
                <a:spcBef>
                  <a:spcPct val="20000"/>
                </a:spcBef>
              </a:pPr>
              <a:endParaRPr lang="en-US" altLang="zh-CN">
                <a:solidFill>
                  <a:srgbClr val="000066"/>
                </a:solidFill>
                <a:latin typeface="Comic Sans MS" pitchFamily="66" charset="0"/>
              </a:endParaRPr>
            </a:p>
          </p:txBody>
        </p:sp>
        <p:cxnSp>
          <p:nvCxnSpPr>
            <p:cNvPr id="30742" name="Straight Arrow Connector 33"/>
            <p:cNvCxnSpPr>
              <a:cxnSpLocks noChangeShapeType="1"/>
            </p:cNvCxnSpPr>
            <p:nvPr/>
          </p:nvCxnSpPr>
          <p:spPr bwMode="auto">
            <a:xfrm rot="5400000">
              <a:off x="1328093" y="6247606"/>
              <a:ext cx="457200" cy="1588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 type="arrow" w="med" len="med"/>
              <a:tailEnd/>
            </a:ln>
          </p:spPr>
        </p:cxnSp>
        <p:sp>
          <p:nvSpPr>
            <p:cNvPr id="30743" name="Oval 34"/>
            <p:cNvSpPr>
              <a:spLocks noChangeArrowheads="1"/>
            </p:cNvSpPr>
            <p:nvPr/>
          </p:nvSpPr>
          <p:spPr bwMode="auto">
            <a:xfrm>
              <a:off x="1447800" y="6379534"/>
              <a:ext cx="228600" cy="228600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altLang="zh-CN" noProof="1"/>
            </a:p>
          </p:txBody>
        </p:sp>
      </p:grpSp>
    </p:spTree>
    <p:extLst>
      <p:ext uri="{BB962C8B-B14F-4D97-AF65-F5344CB8AC3E}">
        <p14:creationId xmlns="" xmlns:p14="http://schemas.microsoft.com/office/powerpoint/2010/main" val="1526395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 L -3.33333E-6 4.44444E-6 " pathEditMode="relative" rAng="0" ptsTypes="AA">
                                      <p:cBhvr>
                                        <p:cTn id="13" dur="1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0055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 L 0.00833 -4.44444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 L 3.33333E-6 -4.44444E-6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 L -3.33333E-6 4.44444E-6 " pathEditMode="relative" rAng="0" ptsTypes="AA">
                                      <p:cBhvr>
                                        <p:cTn id="36" dur="1000" spd="-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0055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 L 0.00833 -4.44444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 L 3.33333E-6 -4.44444E-6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0417 0.0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05 L -3.33333E-6 4.44444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5 L -0.00417 -0.00556 " pathEditMode="relative" rAng="0" ptsTypes="AA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80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5 L 0.00833 -4.44444E-6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50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-0.05 L 3.33333E-6 -4.44444E-6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3" grpId="3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Detection of interference</a:t>
            </a:r>
          </a:p>
          <a:p>
            <a:pPr algn="ctr">
              <a:lnSpc>
                <a:spcPct val="95000"/>
              </a:lnSpc>
            </a:pPr>
            <a:endParaRPr lang="en-US" altLang="zh-CN" sz="3600" i="1" dirty="0">
              <a:solidFill>
                <a:srgbClr val="000066"/>
              </a:solidFill>
            </a:endParaRPr>
          </a:p>
        </p:txBody>
      </p:sp>
      <p:sp>
        <p:nvSpPr>
          <p:cNvPr id="3077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228600" y="762000"/>
            <a:ext cx="8915400" cy="6096000"/>
          </a:xfrm>
          <a:prstGeom prst="rect">
            <a:avLst/>
          </a:prstGeom>
        </p:spPr>
        <p:txBody>
          <a:bodyPr/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Interference is detected by comparing the ratio of the intensity of pairs of transitions with the expected ratio and finding outliers. 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Transition i has interference if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where Z</a:t>
            </a:r>
            <a:r>
              <a:rPr lang="en-US" altLang="zh-CN" sz="2300" baseline="-25000">
                <a:latin typeface="Comic Sans MS" pitchFamily="66" charset="0"/>
              </a:rPr>
              <a:t>threshold</a:t>
            </a:r>
            <a:r>
              <a:rPr lang="en-US" altLang="zh-CN" sz="2300">
                <a:latin typeface="Comic Sans MS" pitchFamily="66" charset="0"/>
              </a:rPr>
              <a:t> is the interference detection threshold;</a:t>
            </a: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 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                                                                        ;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z</a:t>
            </a:r>
            <a:r>
              <a:rPr lang="en-US" altLang="zh-CN" sz="2300" baseline="-25000">
                <a:latin typeface="Comic Sans MS" pitchFamily="66" charset="0"/>
              </a:rPr>
              <a:t>ji</a:t>
            </a:r>
            <a:r>
              <a:rPr lang="en-US" altLang="zh-CN" sz="2300">
                <a:latin typeface="Comic Sans MS" pitchFamily="66" charset="0"/>
              </a:rPr>
              <a:t> is the number of standard deviations that the ratio between the intensities of transitions j and i deviate from the noise;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I</a:t>
            </a:r>
            <a:r>
              <a:rPr lang="en-US" altLang="zh-CN" sz="2300" baseline="-25000">
                <a:latin typeface="Comic Sans MS" pitchFamily="66" charset="0"/>
              </a:rPr>
              <a:t>i</a:t>
            </a:r>
            <a:r>
              <a:rPr lang="en-US" altLang="zh-CN" sz="2300">
                <a:latin typeface="Comic Sans MS" pitchFamily="66" charset="0"/>
              </a:rPr>
              <a:t> and I</a:t>
            </a:r>
            <a:r>
              <a:rPr lang="en-US" altLang="zh-CN" sz="2300" baseline="-25000">
                <a:latin typeface="Comic Sans MS" pitchFamily="66" charset="0"/>
              </a:rPr>
              <a:t>j</a:t>
            </a:r>
            <a:r>
              <a:rPr lang="en-US" altLang="zh-CN" sz="2300">
                <a:latin typeface="Comic Sans MS" pitchFamily="66" charset="0"/>
              </a:rPr>
              <a:t> are the log intensities of transitions i and j; </a:t>
            </a:r>
          </a:p>
          <a:p>
            <a:pPr algn="l" eaLnBrk="1" hangingPunct="1">
              <a:lnSpc>
                <a:spcPts val="15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Comic Sans MS" pitchFamily="66" charset="0"/>
              </a:rPr>
              <a:t>r</a:t>
            </a:r>
            <a:r>
              <a:rPr lang="en-US" altLang="zh-CN" sz="2300" baseline="-25000">
                <a:latin typeface="Comic Sans MS" pitchFamily="66" charset="0"/>
              </a:rPr>
              <a:t>ji</a:t>
            </a:r>
            <a:r>
              <a:rPr lang="en-US" altLang="zh-CN" sz="2300">
                <a:latin typeface="Comic Sans MS" pitchFamily="66" charset="0"/>
              </a:rPr>
              <a:t> is the median of the log intensity of transitions j and i; </a:t>
            </a:r>
          </a:p>
          <a:p>
            <a:pPr algn="l" eaLnBrk="1" hangingPunct="1">
              <a:lnSpc>
                <a:spcPct val="95000"/>
              </a:lnSpc>
            </a:pPr>
            <a:r>
              <a:rPr lang="en-US" altLang="zh-CN" sz="2300">
                <a:latin typeface="Symbol" pitchFamily="18" charset="2"/>
              </a:rPr>
              <a:t>s</a:t>
            </a:r>
            <a:r>
              <a:rPr lang="en-US" altLang="zh-CN" sz="2300" baseline="-25000">
                <a:latin typeface="Comic Sans MS" pitchFamily="66" charset="0"/>
              </a:rPr>
              <a:t>ji</a:t>
            </a:r>
            <a:r>
              <a:rPr lang="en-US" altLang="zh-CN" sz="2300">
                <a:latin typeface="Comic Sans MS" pitchFamily="66" charset="0"/>
              </a:rPr>
              <a:t> is the noise in the ratio.</a:t>
            </a:r>
          </a:p>
          <a:p>
            <a:pPr algn="l" eaLnBrk="1" hangingPunct="1">
              <a:lnSpc>
                <a:spcPct val="95000"/>
              </a:lnSpc>
            </a:pPr>
            <a:endParaRPr lang="en-US" altLang="zh-CN" sz="2300">
              <a:latin typeface="Comic Sans MS" pitchFamily="66" charset="0"/>
            </a:endParaRPr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300"/>
          </a:p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endParaRPr lang="en-US" altLang="zh-CN" sz="23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648200" y="1770063"/>
          <a:ext cx="2335213" cy="592137"/>
        </p:xfrm>
        <a:graphic>
          <a:graphicData uri="http://schemas.openxmlformats.org/presentationml/2006/ole">
            <p:oleObj spid="_x0000_s48130" name="Equation" r:id="rId4" imgW="952200" imgH="2412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6225" y="2860675"/>
          <a:ext cx="6318250" cy="1276350"/>
        </p:xfrm>
        <a:graphic>
          <a:graphicData uri="http://schemas.openxmlformats.org/presentationml/2006/ole">
            <p:oleObj spid="_x0000_s48131" name="Equation" r:id="rId5" imgW="2577960" imgH="52056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753801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29075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9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after correction </a:t>
            </a:r>
          </a:p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in presence of noise but no interference</a:t>
            </a:r>
          </a:p>
        </p:txBody>
      </p:sp>
      <p:sp>
        <p:nvSpPr>
          <p:cNvPr id="35850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334000" y="6019800"/>
            <a:ext cx="3352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1pPr>
            <a:lvl2pPr marL="742950" indent="-28575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2pPr>
            <a:lvl3pPr marL="11430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3pPr>
            <a:lvl4pPr marL="16002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4pPr>
            <a:lvl5pPr marL="2057400" indent="-228600" algn="ctr" eaLnBrk="0" hangingPunct="0"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itchFamily="34" charset="0"/>
                <a:ea typeface="宋体" pitchFamily="2" charset="-122"/>
              </a:defRPr>
            </a:lvl9pPr>
          </a:lstStyle>
          <a:p>
            <a:pPr algn="l"/>
            <a:r>
              <a:rPr lang="en-US" altLang="zh-CN" sz="140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/>
            <a:r>
              <a:rPr lang="en-US" altLang="zh-CN" sz="1400">
                <a:solidFill>
                  <a:srgbClr val="000066"/>
                </a:solidFill>
                <a:latin typeface="Comic Sans MS" pitchFamily="66" charset="0"/>
              </a:rPr>
              <a:t>No interference</a:t>
            </a:r>
          </a:p>
          <a:p>
            <a:pPr algn="l"/>
            <a:r>
              <a:rPr lang="en-US" altLang="zh-CN" sz="140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altLang="zh-CN" sz="1400">
              <a:solidFill>
                <a:srgbClr val="000066"/>
              </a:solidFill>
              <a:latin typeface="Comic Sans MS" pitchFamily="66" charset="0"/>
            </a:endParaRPr>
          </a:p>
        </p:txBody>
      </p:sp>
      <p:cxnSp>
        <p:nvCxnSpPr>
          <p:cNvPr id="24" name="Straight Arrow Connector 23"/>
          <p:cNvCxnSpPr>
            <a:cxnSpLocks noChangeShapeType="1"/>
          </p:cNvCxnSpPr>
          <p:nvPr/>
        </p:nvCxnSpPr>
        <p:spPr bwMode="auto">
          <a:xfrm rot="5400000">
            <a:off x="6115844" y="1866106"/>
            <a:ext cx="381000" cy="1588"/>
          </a:xfrm>
          <a:prstGeom prst="straightConnector1">
            <a:avLst/>
          </a:prstGeom>
          <a:noFill/>
          <a:ln w="38100" algn="ctr">
            <a:solidFill>
              <a:srgbClr val="4F81BD"/>
            </a:solidFill>
            <a:round/>
            <a:headEnd/>
            <a:tailEnd type="arrow" w="med" len="med"/>
          </a:ln>
        </p:spPr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26175" y="1814513"/>
            <a:ext cx="152400" cy="152400"/>
          </a:xfrm>
          <a:prstGeom prst="rect">
            <a:avLst/>
          </a:prstGeom>
          <a:noFill/>
          <a:ln w="38100" algn="ctr">
            <a:solidFill>
              <a:srgbClr val="4F81BD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en-US" altLang="zh-CN" noProof="1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738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C -0.01233 0.01644 -0.03073 0.01713 -0.04601 0.02755 C -0.04098 0.06135 -0.03073 0.04862 -0.0257 0.06505 C -0.03073 0.07732 -0.03889 0.08149 -0.04167 0.09468 C -0.03785 0.11667 -0.03959 0.1419 -0.05278 0.15394 C -0.07014 0.20834 -0.05521 0.12362 -0.08091 0.1882 C -0.0882 0.20672 -0.07917 0.19653 -0.08889 0.20533 C -0.08993 0.20741 -0.09046 0.20996 -0.09306 0.21158 C -0.09341 0.21297 -0.09584 0.21181 -0.09688 0.21366 C -0.09827 0.21598 -0.09757 0.21945 -0.09948 0.22223 C -0.10087 0.22987 -0.10243 0.22917 -0.10799 0.23264 C -0.1158 0.20672 -0.10764 0.23727 -0.11372 0.18195 C -0.11407 0.16713 -0.12466 0.15926 -0.13177 0.15024 C -0.14184 0.16366 -0.13664 0.18056 -0.14289 0.19676 C -0.14636 0.23357 -0.14393 0.21945 -0.14861 0.23912 C -0.15122 0.2294 -0.15139 0.22153 -0.15712 0.21366 C -0.16511 0.18125 -0.18386 0.1551 -0.20955 0.15024 C -0.225 0.1544 -0.23646 0.17107 -0.25243 0.1757 C -0.26285 0.18264 -0.26702 0.19468 -0.27778 0.20301 C -0.29063 0.2132 -0.31424 0.21204 -0.32726 0.22176 C -0.3415 0.23218 -0.3415 0.26158 -0.35243 0.275 C -0.35886 0.28241 -0.3658 0.2882 -0.37292 0.29422 C -0.39705 0.31436 -0.43316 0.30394 -0.45434 0.32963 C -0.45747 0.33334 -0.45243 0.36019 -0.45556 0.36389 C -0.47796 0.38982 -0.46476 0.36713 -0.48091 0.39144 C -0.49532 0.4132 -0.50938 0.43519 -0.52535 0.45487 C -0.54132 0.47454 -0.56077 0.48912 -0.57622 0.50996 C -0.58143 0.5169 -0.58368 0.52686 -0.58733 0.53519 C -0.58924 0.54561 -0.59046 0.55463 -0.59202 0.56482 C -0.59358 0.575 -0.59566 0.59075 -0.59566 0.6007 " pathEditMode="relative" rAng="0" ptsTypes="ffffffffffffffffffffffffffffff">
                                      <p:cBhvr>
                                        <p:cTn id="3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00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6" grpId="2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Corrections for interference</a:t>
            </a:r>
          </a:p>
          <a:p>
            <a:pPr eaLnBrk="1" hangingPunct="1">
              <a:lnSpc>
                <a:spcPct val="95000"/>
              </a:lnSpc>
            </a:pPr>
            <a:endParaRPr lang="en-US" sz="3600" i="1" dirty="0">
              <a:solidFill>
                <a:srgbClr val="000066"/>
              </a:solidFill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2414588" y="1243013"/>
            <a:ext cx="4319587" cy="4319587"/>
          </a:xfrm>
          <a:prstGeom prst="rect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28677" name="Straight Connector 8"/>
          <p:cNvCxnSpPr>
            <a:cxnSpLocks noChangeShapeType="1"/>
          </p:cNvCxnSpPr>
          <p:nvPr/>
        </p:nvCxnSpPr>
        <p:spPr bwMode="auto">
          <a:xfrm rot="16200000" flipH="1">
            <a:off x="2412206" y="3402807"/>
            <a:ext cx="4319587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3700463" y="5802312"/>
            <a:ext cx="1763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  <a:cs typeface="Arial" charset="0"/>
              </a:rPr>
              <a:t>Relative Error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 rot="-5400000">
            <a:off x="568642" y="3265488"/>
            <a:ext cx="2973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>
                <a:latin typeface="Comic Sans MS" pitchFamily="66" charset="0"/>
                <a:cs typeface="Arial" charset="0"/>
              </a:rPr>
              <a:t>Corrected Relative Error</a:t>
            </a:r>
          </a:p>
        </p:txBody>
      </p:sp>
      <p:cxnSp>
        <p:nvCxnSpPr>
          <p:cNvPr id="28680" name="Straight Connector 8"/>
          <p:cNvCxnSpPr>
            <a:cxnSpLocks noChangeShapeType="1"/>
          </p:cNvCxnSpPr>
          <p:nvPr/>
        </p:nvCxnSpPr>
        <p:spPr bwMode="auto">
          <a:xfrm flipH="1">
            <a:off x="2438400" y="3429000"/>
            <a:ext cx="4319588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1" name="Straight Connector 8"/>
          <p:cNvCxnSpPr>
            <a:cxnSpLocks noChangeShapeType="1"/>
          </p:cNvCxnSpPr>
          <p:nvPr/>
        </p:nvCxnSpPr>
        <p:spPr bwMode="auto">
          <a:xfrm rot="2700000" flipH="1">
            <a:off x="1501775" y="3403600"/>
            <a:ext cx="6119813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2" name="Straight Connector 8"/>
          <p:cNvCxnSpPr>
            <a:cxnSpLocks noChangeShapeType="1"/>
          </p:cNvCxnSpPr>
          <p:nvPr/>
        </p:nvCxnSpPr>
        <p:spPr bwMode="auto">
          <a:xfrm rot="8100000" flipH="1">
            <a:off x="1516063" y="3398838"/>
            <a:ext cx="61214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Straight Connector 8"/>
          <p:cNvCxnSpPr>
            <a:cxnSpLocks noChangeShapeType="1"/>
          </p:cNvCxnSpPr>
          <p:nvPr/>
        </p:nvCxnSpPr>
        <p:spPr bwMode="auto">
          <a:xfrm rot="8100000" flipH="1">
            <a:off x="1541463" y="3406775"/>
            <a:ext cx="6083300" cy="0"/>
          </a:xfrm>
          <a:prstGeom prst="line">
            <a:avLst/>
          </a:prstGeom>
          <a:noFill/>
          <a:ln w="57150" algn="ctr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8" name="Straight Connector 20"/>
          <p:cNvCxnSpPr>
            <a:cxnSpLocks noChangeShapeType="1"/>
          </p:cNvCxnSpPr>
          <p:nvPr/>
        </p:nvCxnSpPr>
        <p:spPr bwMode="auto">
          <a:xfrm rot="10800000" flipH="1">
            <a:off x="2419350" y="3429000"/>
            <a:ext cx="4321175" cy="0"/>
          </a:xfrm>
          <a:prstGeom prst="line">
            <a:avLst/>
          </a:prstGeom>
          <a:noFill/>
          <a:ln w="57150" algn="ctr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</p:spPr>
      </p:cxn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6988175" y="3059113"/>
            <a:ext cx="17414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  <a:latin typeface="Comic Sans MS" pitchFamily="66" charset="0"/>
                <a:cs typeface="Arial" charset="0"/>
              </a:rPr>
              <a:t>No Correction</a:t>
            </a:r>
          </a:p>
        </p:txBody>
      </p:sp>
      <p:sp>
        <p:nvSpPr>
          <p:cNvPr id="20" name="TextBox 13"/>
          <p:cNvSpPr txBox="1">
            <a:spLocks noChangeArrowheads="1"/>
          </p:cNvSpPr>
          <p:nvPr/>
        </p:nvSpPr>
        <p:spPr bwMode="auto">
          <a:xfrm>
            <a:off x="6735763" y="3440113"/>
            <a:ext cx="2273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  <a:cs typeface="Arial" charset="0"/>
              </a:rPr>
              <a:t>Perfect Correction</a:t>
            </a: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4408170" y="5509260"/>
            <a:ext cx="325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mic Sans MS" pitchFamily="66" charset="0"/>
                <a:cs typeface="Arial" charset="0"/>
              </a:rPr>
              <a:t>0</a:t>
            </a:r>
            <a:endParaRPr lang="en-US" sz="1800" b="1" dirty="0">
              <a:latin typeface="Comic Sans MS" pitchFamily="66" charset="0"/>
              <a:cs typeface="Arial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2156460" y="3253740"/>
            <a:ext cx="325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mic Sans MS" pitchFamily="66" charset="0"/>
                <a:cs typeface="Arial" charset="0"/>
              </a:rPr>
              <a:t>0</a:t>
            </a:r>
            <a:endParaRPr lang="en-US" sz="1800" b="1" dirty="0">
              <a:latin typeface="Comic Sans MS" pitchFamily="66" charset="0"/>
              <a:cs typeface="Arial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1666875"/>
            <a:ext cx="4581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1666875"/>
            <a:ext cx="458152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</a:t>
            </a:r>
            <a:r>
              <a:rPr lang="en-US" altLang="zh-CN" sz="2800" b="1" dirty="0" smtClean="0">
                <a:latin typeface="Comic Sans MS" pitchFamily="66" charset="0"/>
              </a:rPr>
              <a:t>after correction</a:t>
            </a:r>
            <a:endParaRPr lang="en-US" altLang="zh-CN" sz="2800" b="1" dirty="0">
              <a:latin typeface="Comic Sans MS" pitchFamily="66" charset="0"/>
            </a:endParaRPr>
          </a:p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in presence of interference </a:t>
            </a:r>
            <a:r>
              <a:rPr lang="en-US" altLang="zh-CN" sz="2800" b="1" dirty="0">
                <a:latin typeface="Comic Sans MS" pitchFamily="66" charset="0"/>
              </a:rPr>
              <a:t>and noise</a:t>
            </a:r>
          </a:p>
        </p:txBody>
      </p:sp>
      <p:sp>
        <p:nvSpPr>
          <p:cNvPr id="30724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6043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Interference in 1 out of 3 transitions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sz="14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371600" y="13716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kern="0" dirty="0">
                <a:solidFill>
                  <a:srgbClr val="000066"/>
                </a:solidFill>
                <a:latin typeface="Comic Sans MS" pitchFamily="66" charset="0"/>
              </a:rPr>
              <a:t>No correction</a:t>
            </a:r>
            <a:endParaRPr lang="sv-SE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562600" y="1366838"/>
            <a:ext cx="2971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kern="0" dirty="0">
                <a:solidFill>
                  <a:srgbClr val="000066"/>
                </a:solidFill>
                <a:latin typeface="Comic Sans MS" pitchFamily="66" charset="0"/>
              </a:rPr>
              <a:t>Correction (</a:t>
            </a:r>
            <a:r>
              <a:rPr lang="en-US" kern="0" dirty="0" err="1">
                <a:solidFill>
                  <a:srgbClr val="000066"/>
                </a:solidFill>
                <a:latin typeface="Comic Sans MS" pitchFamily="66" charset="0"/>
              </a:rPr>
              <a:t>z</a:t>
            </a:r>
            <a:r>
              <a:rPr lang="en-US" kern="0" baseline="-25000" dirty="0" err="1">
                <a:solidFill>
                  <a:srgbClr val="000066"/>
                </a:solidFill>
                <a:latin typeface="Comic Sans MS" pitchFamily="66" charset="0"/>
              </a:rPr>
              <a:t>th</a:t>
            </a:r>
            <a:r>
              <a:rPr lang="en-US" kern="0" dirty="0">
                <a:solidFill>
                  <a:srgbClr val="000066"/>
                </a:solidFill>
                <a:latin typeface="Comic Sans MS" pitchFamily="66" charset="0"/>
              </a:rPr>
              <a:t>=2)</a:t>
            </a:r>
            <a:endParaRPr lang="sv-SE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295400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0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5275" y="1371600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after correction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in presence of interference </a:t>
            </a:r>
            <a:r>
              <a:rPr lang="en-US" altLang="zh-CN" sz="2800" b="1" dirty="0">
                <a:latin typeface="Comic Sans MS" pitchFamily="66" charset="0"/>
              </a:rPr>
              <a:t>and noise</a:t>
            </a:r>
          </a:p>
        </p:txBody>
      </p:sp>
      <p:sp>
        <p:nvSpPr>
          <p:cNvPr id="31748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228600" y="6043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Interference in 1 out of 3 transitions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sz="14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1765" name="Picture 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275" y="13811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6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05275" y="13811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7" name="Picture 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5275" y="138112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2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69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0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1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05275" y="41052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4724400" y="15240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kern="0" dirty="0">
                <a:solidFill>
                  <a:srgbClr val="000066"/>
                </a:solidFill>
                <a:latin typeface="Comic Sans MS" pitchFamily="66" charset="0"/>
              </a:rPr>
              <a:t>Relative error before correction 0.3-0.7</a:t>
            </a:r>
            <a:endParaRPr lang="sv-SE" sz="12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4724400" y="4262438"/>
            <a:ext cx="1752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200" kern="0" dirty="0">
                <a:solidFill>
                  <a:srgbClr val="000066"/>
                </a:solidFill>
                <a:latin typeface="Comic Sans MS" pitchFamily="66" charset="0"/>
              </a:rPr>
              <a:t>Relative error before correction 1.3-1.7</a:t>
            </a:r>
            <a:endParaRPr lang="sv-SE" sz="12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1306033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1295400"/>
            <a:ext cx="3657477" cy="3309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286000" y="1414307"/>
            <a:ext cx="304800" cy="2679192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2581275" y="1671638"/>
            <a:ext cx="2066925" cy="635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048000" y="1413510"/>
            <a:ext cx="304800" cy="2679192"/>
          </a:xfrm>
          <a:prstGeom prst="rect">
            <a:avLst/>
          </a:prstGeom>
          <a:solidFill>
            <a:schemeClr val="tx1">
              <a:alpha val="18039"/>
            </a:schemeClr>
          </a:solidFill>
          <a:ln w="635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3338513" y="4100513"/>
            <a:ext cx="1309687" cy="3952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6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= 0</a:t>
            </a:r>
            <a:endParaRPr lang="en-US" sz="2000" kern="0" dirty="0">
              <a:latin typeface="Comic Sans MS" pitchFamily="66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7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= 1</a:t>
            </a:r>
            <a:endParaRPr lang="en-US" sz="2000" kern="0" dirty="0">
              <a:latin typeface="Comic Sans MS" pitchFamily="66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699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= 2</a:t>
            </a:r>
            <a:endParaRPr lang="en-US" sz="2000" kern="0" dirty="0">
              <a:latin typeface="Comic Sans MS" pitchFamily="66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554840" y="3638490"/>
            <a:ext cx="14797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2000" kern="0" dirty="0" err="1" smtClean="0">
                <a:latin typeface="Comic Sans MS" pitchFamily="66" charset="0"/>
              </a:rPr>
              <a:t>z</a:t>
            </a:r>
            <a:r>
              <a:rPr lang="en-US" sz="2000" kern="0" baseline="-25000" dirty="0" err="1" smtClean="0">
                <a:latin typeface="Comic Sans MS" pitchFamily="66" charset="0"/>
              </a:rPr>
              <a:t>treshold</a:t>
            </a:r>
            <a:r>
              <a:rPr lang="en-US" sz="2000" kern="0" dirty="0" smtClean="0">
                <a:latin typeface="Comic Sans MS" pitchFamily="66" charset="0"/>
              </a:rPr>
              <a:t> </a:t>
            </a:r>
            <a:r>
              <a:rPr lang="en-US" sz="2000" kern="0" dirty="0">
                <a:latin typeface="Comic Sans MS" pitchFamily="66" charset="0"/>
              </a:rPr>
              <a:t>= </a:t>
            </a:r>
            <a:r>
              <a:rPr lang="en-US" sz="2000" kern="0" dirty="0" smtClean="0">
                <a:latin typeface="Comic Sans MS" pitchFamily="66" charset="0"/>
              </a:rPr>
              <a:t>3</a:t>
            </a:r>
            <a:endParaRPr lang="en-US" sz="2000" kern="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1" grpId="0"/>
      <p:bldP spid="23" grpId="0" animBg="1"/>
      <p:bldP spid="27" grpId="0" animBg="1"/>
      <p:bldP spid="26" grpId="0" animBg="1"/>
      <p:bldP spid="26" grpId="1" animBg="1"/>
      <p:bldP spid="26" grpId="2" animBg="1"/>
      <p:bldP spid="30" grpId="0" animBg="1"/>
      <p:bldP spid="30" grpId="1" animBg="1"/>
      <p:bldP spid="30" grpId="2" animBg="1"/>
      <p:bldP spid="32" grpId="0" animBg="1"/>
      <p:bldP spid="32" grpId="1" animBg="1"/>
      <p:bldP spid="3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/>
        </p:nvCxnSpPr>
        <p:spPr bwMode="auto">
          <a:xfrm rot="5400000">
            <a:off x="4264025" y="6335713"/>
            <a:ext cx="900113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5400000">
            <a:off x="4614069" y="6542882"/>
            <a:ext cx="485775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 bwMode="auto">
          <a:xfrm rot="5400000">
            <a:off x="4864101" y="6635750"/>
            <a:ext cx="271462" cy="158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28"/>
          <p:cNvSpPr txBox="1">
            <a:spLocks noChangeArrowheads="1"/>
          </p:cNvSpPr>
          <p:nvPr/>
        </p:nvSpPr>
        <p:spPr bwMode="auto">
          <a:xfrm>
            <a:off x="4714875" y="5786438"/>
            <a:ext cx="407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</a:rPr>
              <a:t>H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643438" y="5715000"/>
            <a:ext cx="428625" cy="1071563"/>
          </a:xfrm>
          <a:prstGeom prst="rect">
            <a:avLst/>
          </a:prstGeom>
          <a:solidFill>
            <a:srgbClr val="C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786188" y="5715000"/>
            <a:ext cx="428625" cy="1071563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4" name="Straight Connector 13"/>
          <p:cNvCxnSpPr/>
          <p:nvPr/>
        </p:nvCxnSpPr>
        <p:spPr bwMode="auto">
          <a:xfrm rot="5400000">
            <a:off x="3500438" y="6429375"/>
            <a:ext cx="71437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5400000">
            <a:off x="3786188" y="6572250"/>
            <a:ext cx="428625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5400000">
            <a:off x="4036220" y="6679406"/>
            <a:ext cx="214312" cy="31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27"/>
          <p:cNvSpPr txBox="1">
            <a:spLocks noChangeArrowheads="1"/>
          </p:cNvSpPr>
          <p:nvPr/>
        </p:nvSpPr>
        <p:spPr bwMode="auto">
          <a:xfrm>
            <a:off x="3857625" y="5916613"/>
            <a:ext cx="371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</a:t>
            </a:r>
          </a:p>
        </p:txBody>
      </p:sp>
      <p:sp>
        <p:nvSpPr>
          <p:cNvPr id="32780" name="Text Box 10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Comic Sans MS" pitchFamily="66" charset="0"/>
              </a:rPr>
              <a:t>Quantitation – Metabolic Labeling</a:t>
            </a:r>
          </a:p>
          <a:p>
            <a:pPr algn="ctr"/>
            <a:endParaRPr lang="en-US" sz="3200" b="1" dirty="0"/>
          </a:p>
        </p:txBody>
      </p:sp>
      <p:sp>
        <p:nvSpPr>
          <p:cNvPr id="4" name="Oval 3"/>
          <p:cNvSpPr/>
          <p:nvPr/>
        </p:nvSpPr>
        <p:spPr>
          <a:xfrm>
            <a:off x="3429000" y="928688"/>
            <a:ext cx="285750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857500" y="571500"/>
            <a:ext cx="1214438" cy="135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83" name="TextBox 5"/>
          <p:cNvSpPr txBox="1">
            <a:spLocks noChangeArrowheads="1"/>
          </p:cNvSpPr>
          <p:nvPr/>
        </p:nvSpPr>
        <p:spPr bwMode="auto">
          <a:xfrm>
            <a:off x="3357563" y="2833688"/>
            <a:ext cx="2462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Fractionation</a:t>
            </a:r>
          </a:p>
        </p:txBody>
      </p:sp>
      <p:sp>
        <p:nvSpPr>
          <p:cNvPr id="32784" name="TextBox 6"/>
          <p:cNvSpPr txBox="1">
            <a:spLocks noChangeArrowheads="1"/>
          </p:cNvSpPr>
          <p:nvPr/>
        </p:nvSpPr>
        <p:spPr bwMode="auto">
          <a:xfrm>
            <a:off x="3676650" y="3690938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Digestion</a:t>
            </a:r>
          </a:p>
        </p:txBody>
      </p:sp>
      <p:sp>
        <p:nvSpPr>
          <p:cNvPr id="32785" name="TextBox 7"/>
          <p:cNvSpPr txBox="1">
            <a:spLocks noChangeArrowheads="1"/>
          </p:cNvSpPr>
          <p:nvPr/>
        </p:nvSpPr>
        <p:spPr bwMode="auto">
          <a:xfrm>
            <a:off x="3927475" y="4643438"/>
            <a:ext cx="13223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LC-MS</a:t>
            </a:r>
          </a:p>
        </p:txBody>
      </p:sp>
      <p:sp>
        <p:nvSpPr>
          <p:cNvPr id="9" name="Oval 8"/>
          <p:cNvSpPr/>
          <p:nvPr/>
        </p:nvSpPr>
        <p:spPr>
          <a:xfrm>
            <a:off x="5857875" y="1143000"/>
            <a:ext cx="285750" cy="35718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000625" y="785813"/>
            <a:ext cx="1643063" cy="10715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5715000"/>
            <a:ext cx="2286000" cy="10715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4303713" y="3587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302125" y="444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>
            <a:off x="4302125" y="5373688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2700000">
            <a:off x="3968750" y="190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8900000" flipH="1">
            <a:off x="4635500" y="190500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4" name="TextBox 29"/>
          <p:cNvSpPr txBox="1">
            <a:spLocks noChangeArrowheads="1"/>
          </p:cNvSpPr>
          <p:nvPr/>
        </p:nvSpPr>
        <p:spPr bwMode="auto">
          <a:xfrm>
            <a:off x="1928813" y="1000125"/>
            <a:ext cx="9350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Light</a:t>
            </a:r>
          </a:p>
        </p:txBody>
      </p:sp>
      <p:sp>
        <p:nvSpPr>
          <p:cNvPr id="32795" name="TextBox 30"/>
          <p:cNvSpPr txBox="1">
            <a:spLocks noChangeArrowheads="1"/>
          </p:cNvSpPr>
          <p:nvPr/>
        </p:nvSpPr>
        <p:spPr bwMode="auto">
          <a:xfrm>
            <a:off x="6715125" y="1071563"/>
            <a:ext cx="10937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Heavy</a:t>
            </a:r>
          </a:p>
        </p:txBody>
      </p:sp>
      <p:sp>
        <p:nvSpPr>
          <p:cNvPr id="32796" name="TextBox 37"/>
          <p:cNvSpPr txBox="1">
            <a:spLocks noChangeArrowheads="1"/>
          </p:cNvSpPr>
          <p:nvPr/>
        </p:nvSpPr>
        <p:spPr bwMode="auto">
          <a:xfrm>
            <a:off x="4000500" y="2000250"/>
            <a:ext cx="1092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Lysis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>
            <a:off x="4302125" y="2698750"/>
            <a:ext cx="5397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8" name="TextBox 7"/>
          <p:cNvSpPr txBox="1">
            <a:spLocks noChangeArrowheads="1"/>
          </p:cNvSpPr>
          <p:nvPr/>
        </p:nvSpPr>
        <p:spPr bwMode="auto">
          <a:xfrm>
            <a:off x="5140325" y="5643563"/>
            <a:ext cx="646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MS</a:t>
            </a:r>
          </a:p>
        </p:txBody>
      </p:sp>
      <p:sp>
        <p:nvSpPr>
          <p:cNvPr id="36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51320" y="6396335"/>
            <a:ext cx="2468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Oda</a:t>
            </a:r>
            <a:r>
              <a:rPr lang="en-US" sz="1200" dirty="0" smtClean="0"/>
              <a:t> et al. PNAS 96 (1999) 6591</a:t>
            </a:r>
          </a:p>
          <a:p>
            <a:r>
              <a:rPr lang="en-US" sz="1200" dirty="0" err="1" smtClean="0"/>
              <a:t>Ong</a:t>
            </a:r>
            <a:r>
              <a:rPr lang="en-US" sz="1200" dirty="0" smtClean="0"/>
              <a:t> et al. MCP 1 (2002) 376</a:t>
            </a:r>
            <a:endParaRPr lang="en-US" sz="1200" dirty="0"/>
          </a:p>
        </p:txBody>
      </p:sp>
      <p:graphicFrame>
        <p:nvGraphicFramePr>
          <p:cNvPr id="4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96687060"/>
              </p:ext>
            </p:extLst>
          </p:nvPr>
        </p:nvGraphicFramePr>
        <p:xfrm>
          <a:off x="1233488" y="838200"/>
          <a:ext cx="630237" cy="731838"/>
        </p:xfrm>
        <a:graphic>
          <a:graphicData uri="http://schemas.openxmlformats.org/presentationml/2006/ole">
            <p:oleObj spid="_x0000_s4098" name="Equation" r:id="rId4" imgW="330057" imgH="330057" progId="Equation.3">
              <p:embed/>
            </p:oleObj>
          </a:graphicData>
        </a:graphic>
      </p:graphicFrame>
      <p:graphicFrame>
        <p:nvGraphicFramePr>
          <p:cNvPr id="4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6462554"/>
              </p:ext>
            </p:extLst>
          </p:nvPr>
        </p:nvGraphicFramePr>
        <p:xfrm>
          <a:off x="2552700" y="5835650"/>
          <a:ext cx="560388" cy="731838"/>
        </p:xfrm>
        <a:graphic>
          <a:graphicData uri="http://schemas.openxmlformats.org/presentationml/2006/ole">
            <p:oleObj spid="_x0000_s4099" name="Equation" r:id="rId5" imgW="279400" imgH="330200" progId="Equation.3">
              <p:embed/>
            </p:oleObj>
          </a:graphicData>
        </a:graphic>
      </p:graphicFrame>
      <p:sp>
        <p:nvSpPr>
          <p:cNvPr id="54" name="Rectangle 53"/>
          <p:cNvSpPr/>
          <p:nvPr/>
        </p:nvSpPr>
        <p:spPr>
          <a:xfrm>
            <a:off x="1131195" y="889716"/>
            <a:ext cx="826395" cy="66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2438400" y="5856477"/>
            <a:ext cx="763074" cy="696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50854828"/>
              </p:ext>
            </p:extLst>
          </p:nvPr>
        </p:nvGraphicFramePr>
        <p:xfrm>
          <a:off x="7940675" y="900113"/>
          <a:ext cx="655638" cy="731837"/>
        </p:xfrm>
        <a:graphic>
          <a:graphicData uri="http://schemas.openxmlformats.org/presentationml/2006/ole">
            <p:oleObj spid="_x0000_s4100" name="Equation" r:id="rId6" imgW="342751" imgH="330057" progId="Equation.3">
              <p:embed/>
            </p:oleObj>
          </a:graphicData>
        </a:graphic>
      </p:graphicFrame>
      <p:sp>
        <p:nvSpPr>
          <p:cNvPr id="56" name="Rectangle 55"/>
          <p:cNvSpPr/>
          <p:nvPr/>
        </p:nvSpPr>
        <p:spPr>
          <a:xfrm>
            <a:off x="7860405" y="939990"/>
            <a:ext cx="826395" cy="6602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72611601"/>
              </p:ext>
            </p:extLst>
          </p:nvPr>
        </p:nvGraphicFramePr>
        <p:xfrm>
          <a:off x="1095375" y="1865313"/>
          <a:ext cx="606425" cy="815975"/>
        </p:xfrm>
        <a:graphic>
          <a:graphicData uri="http://schemas.openxmlformats.org/presentationml/2006/ole">
            <p:oleObj spid="_x0000_s4101" name="Equation" r:id="rId7" imgW="317362" imgH="368140" progId="Equation.3">
              <p:embed/>
            </p:oleObj>
          </a:graphicData>
        </a:graphic>
      </p:graphicFrame>
      <p:cxnSp>
        <p:nvCxnSpPr>
          <p:cNvPr id="58" name="Straight Arrow Connector 57"/>
          <p:cNvCxnSpPr/>
          <p:nvPr/>
        </p:nvCxnSpPr>
        <p:spPr>
          <a:xfrm rot="10800000" flipV="1">
            <a:off x="1600202" y="1981200"/>
            <a:ext cx="2590798" cy="2286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8912726"/>
              </p:ext>
            </p:extLst>
          </p:nvPr>
        </p:nvGraphicFramePr>
        <p:xfrm>
          <a:off x="7586663" y="1828800"/>
          <a:ext cx="630237" cy="814388"/>
        </p:xfrm>
        <a:graphic>
          <a:graphicData uri="http://schemas.openxmlformats.org/presentationml/2006/ole">
            <p:oleObj spid="_x0000_s4102" name="Equation" r:id="rId8" imgW="330200" imgH="368300" progId="Equation.3">
              <p:embed/>
            </p:oleObj>
          </a:graphicData>
        </a:graphic>
      </p:graphicFrame>
      <p:cxnSp>
        <p:nvCxnSpPr>
          <p:cNvPr id="61" name="Straight Arrow Connector 60"/>
          <p:cNvCxnSpPr/>
          <p:nvPr/>
        </p:nvCxnSpPr>
        <p:spPr>
          <a:xfrm rot="10800000">
            <a:off x="5029200" y="1905000"/>
            <a:ext cx="2590800" cy="304800"/>
          </a:xfrm>
          <a:prstGeom prst="straightConnector1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90869167"/>
              </p:ext>
            </p:extLst>
          </p:nvPr>
        </p:nvGraphicFramePr>
        <p:xfrm>
          <a:off x="6107113" y="5853113"/>
          <a:ext cx="585787" cy="731837"/>
        </p:xfrm>
        <a:graphic>
          <a:graphicData uri="http://schemas.openxmlformats.org/presentationml/2006/ole">
            <p:oleObj spid="_x0000_s4103" name="Equation" r:id="rId9" imgW="291973" imgH="330057" progId="Equation.3">
              <p:embed/>
            </p:oleObj>
          </a:graphicData>
        </a:graphic>
      </p:graphicFrame>
      <p:sp>
        <p:nvSpPr>
          <p:cNvPr id="64" name="Rectangle 63"/>
          <p:cNvSpPr/>
          <p:nvPr/>
        </p:nvSpPr>
        <p:spPr>
          <a:xfrm>
            <a:off x="6005870" y="5874287"/>
            <a:ext cx="763074" cy="6967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5"/>
          <p:cNvSpPr txBox="1">
            <a:spLocks noChangeArrowheads="1"/>
          </p:cNvSpPr>
          <p:nvPr/>
        </p:nvSpPr>
        <p:spPr bwMode="auto">
          <a:xfrm>
            <a:off x="5715000" y="2603718"/>
            <a:ext cx="3429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smtClean="0"/>
              <a:t>Assumption: All losses after mixing are identical for the heavy and light isotopes and </a:t>
            </a:r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25248758"/>
              </p:ext>
            </p:extLst>
          </p:nvPr>
        </p:nvGraphicFramePr>
        <p:xfrm>
          <a:off x="6677025" y="4648200"/>
          <a:ext cx="1454150" cy="814388"/>
        </p:xfrm>
        <a:graphic>
          <a:graphicData uri="http://schemas.openxmlformats.org/presentationml/2006/ole">
            <p:oleObj spid="_x0000_s4104" name="Equation" r:id="rId10" imgW="761669" imgH="368140" progId="Equation.3">
              <p:embed/>
            </p:oleObj>
          </a:graphicData>
        </a:graphic>
      </p:graphicFrame>
      <p:sp>
        <p:nvSpPr>
          <p:cNvPr id="47" name="TextBox 5"/>
          <p:cNvSpPr txBox="1">
            <a:spLocks noChangeArrowheads="1"/>
          </p:cNvSpPr>
          <p:nvPr/>
        </p:nvSpPr>
        <p:spPr bwMode="auto">
          <a:xfrm>
            <a:off x="152400" y="3810000"/>
            <a:ext cx="16834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/>
              <a:t>Sample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Protein j</a:t>
            </a:r>
          </a:p>
          <a:p>
            <a:r>
              <a:rPr lang="en-US" sz="2800" dirty="0" smtClean="0"/>
              <a:t>Peptide 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1725551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4" grpId="0" animBg="1"/>
      <p:bldP spid="6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Error in quantitation after correction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altLang="zh-CN" sz="2800" b="1" dirty="0" smtClean="0">
                <a:latin typeface="Comic Sans MS" pitchFamily="66" charset="0"/>
              </a:rPr>
              <a:t>in presence of interference </a:t>
            </a:r>
            <a:r>
              <a:rPr lang="en-US" altLang="zh-CN" sz="2800" b="1" dirty="0">
                <a:latin typeface="Comic Sans MS" pitchFamily="66" charset="0"/>
              </a:rPr>
              <a:t>and noise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2574" y="1207500"/>
            <a:ext cx="3348394" cy="30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22"/>
          <p:cNvSpPr>
            <a:spLocks noChangeArrowheads="1"/>
          </p:cNvSpPr>
          <p:nvPr/>
        </p:nvSpPr>
        <p:spPr bwMode="auto">
          <a:xfrm>
            <a:off x="7749365" y="1333021"/>
            <a:ext cx="304800" cy="2448000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57800" y="31718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Interference in </a:t>
            </a:r>
          </a:p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2 out of 3 transitions</a:t>
            </a: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2606" y="1208567"/>
            <a:ext cx="3348394" cy="303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001233" y="31718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Interference in </a:t>
            </a:r>
          </a:p>
          <a:p>
            <a:pPr>
              <a:defRPr/>
            </a:pPr>
            <a:r>
              <a:rPr lang="en-US" sz="1600" kern="0" dirty="0">
                <a:solidFill>
                  <a:srgbClr val="000066"/>
                </a:solidFill>
                <a:latin typeface="Comic Sans MS" pitchFamily="66" charset="0"/>
              </a:rPr>
              <a:t>1 out of 3 transitions</a:t>
            </a:r>
          </a:p>
        </p:txBody>
      </p:sp>
      <p:sp>
        <p:nvSpPr>
          <p:cNvPr id="32775" name="Line 3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3526466" y="1327299"/>
            <a:ext cx="304800" cy="2448000"/>
          </a:xfrm>
          <a:prstGeom prst="rect">
            <a:avLst/>
          </a:prstGeom>
          <a:solidFill>
            <a:schemeClr val="tx1">
              <a:alpha val="18039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noProof="1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6043613"/>
            <a:ext cx="33528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400" kern="0" dirty="0" err="1">
                <a:solidFill>
                  <a:srgbClr val="000066"/>
                </a:solidFill>
                <a:latin typeface="Comic Sans MS" pitchFamily="66" charset="0"/>
              </a:rPr>
              <a:t>z</a:t>
            </a:r>
            <a:r>
              <a:rPr lang="en-US" sz="1400" kern="0" baseline="-25000" dirty="0" err="1">
                <a:solidFill>
                  <a:srgbClr val="000066"/>
                </a:solidFill>
                <a:latin typeface="Comic Sans MS" pitchFamily="66" charset="0"/>
              </a:rPr>
              <a:t>th</a:t>
            </a: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 = 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noise = 0.2</a:t>
            </a:r>
          </a:p>
          <a:p>
            <a:pPr algn="l">
              <a:defRPr/>
            </a:pPr>
            <a:r>
              <a:rPr lang="en-US" sz="1400" kern="0" dirty="0">
                <a:solidFill>
                  <a:srgbClr val="000066"/>
                </a:solidFill>
                <a:latin typeface="Comic Sans MS" pitchFamily="66" charset="0"/>
              </a:rPr>
              <a:t>Relative intensity of transitions: 1:1:1</a:t>
            </a:r>
            <a:endParaRPr lang="sv-SE" sz="1400" kern="0" dirty="0">
              <a:solidFill>
                <a:srgbClr val="000066"/>
              </a:solidFill>
              <a:latin typeface="Comic Sans MS" pitchFamily="66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0290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40290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029075"/>
            <a:ext cx="45815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62" name="Rectangle 2"/>
          <p:cNvSpPr>
            <a:spLocks noChangeArrowheads="1"/>
          </p:cNvSpPr>
          <p:nvPr/>
        </p:nvSpPr>
        <p:spPr bwMode="auto">
          <a:xfrm>
            <a:off x="0" y="93663"/>
            <a:ext cx="91440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95000"/>
              </a:lnSpc>
            </a:pPr>
            <a:r>
              <a:rPr lang="en-US" altLang="zh-CN" sz="2800" b="1" dirty="0">
                <a:latin typeface="Comic Sans MS" pitchFamily="66" charset="0"/>
              </a:rPr>
              <a:t>Correction for </a:t>
            </a:r>
            <a:r>
              <a:rPr lang="en-US" altLang="zh-CN" sz="2800" b="1" dirty="0" smtClean="0">
                <a:latin typeface="Comic Sans MS" pitchFamily="66" charset="0"/>
              </a:rPr>
              <a:t>MS2 interference</a:t>
            </a:r>
            <a:endParaRPr lang="en-US" altLang="zh-CN" sz="2800" b="1" dirty="0">
              <a:latin typeface="Comic Sans MS" pitchFamily="66" charset="0"/>
            </a:endParaRPr>
          </a:p>
        </p:txBody>
      </p:sp>
      <p:sp>
        <p:nvSpPr>
          <p:cNvPr id="74763" name="Line 3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71" name="Picture 19" descr="19-169-qua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2959"/>
          <a:stretch>
            <a:fillRect/>
          </a:stretch>
        </p:blipFill>
        <p:spPr bwMode="auto">
          <a:xfrm>
            <a:off x="1676400" y="1295400"/>
            <a:ext cx="5859463" cy="5395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61583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94" name="Rectangle 86"/>
          <p:cNvSpPr>
            <a:spLocks noChangeArrowheads="1"/>
          </p:cNvSpPr>
          <p:nvPr/>
        </p:nvSpPr>
        <p:spPr bwMode="auto">
          <a:xfrm>
            <a:off x="355600" y="76200"/>
            <a:ext cx="8459788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>
                <a:latin typeface="Comic Sans MS" pitchFamily="66" charset="0"/>
              </a:rPr>
              <a:t>Workflow for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  <a:r>
              <a:rPr lang="en-US" sz="2800" b="1" dirty="0">
                <a:latin typeface="Comic Sans MS" pitchFamily="66" charset="0"/>
              </a:rPr>
              <a:t>with LC-MS</a:t>
            </a:r>
          </a:p>
        </p:txBody>
      </p:sp>
      <p:sp>
        <p:nvSpPr>
          <p:cNvPr id="222298" name="Line 90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2321" name="Picture 113"/>
          <p:cNvPicPr>
            <a:picLocks noChangeAspect="1" noChangeArrowheads="1"/>
          </p:cNvPicPr>
          <p:nvPr/>
        </p:nvPicPr>
        <p:blipFill>
          <a:blip r:embed="rId3" cstate="print"/>
          <a:srcRect l="-9230"/>
          <a:stretch>
            <a:fillRect/>
          </a:stretch>
        </p:blipFill>
        <p:spPr bwMode="auto">
          <a:xfrm>
            <a:off x="6126163" y="990600"/>
            <a:ext cx="1189037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322" name="Text Box 114"/>
          <p:cNvSpPr txBox="1">
            <a:spLocks noChangeArrowheads="1"/>
          </p:cNvSpPr>
          <p:nvPr/>
        </p:nvSpPr>
        <p:spPr bwMode="auto">
          <a:xfrm>
            <a:off x="1447800" y="1542395"/>
            <a:ext cx="4495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34950" indent="-234950"/>
            <a:r>
              <a:rPr lang="en-US" sz="2000" b="1" dirty="0">
                <a:latin typeface="Arial" charset="0"/>
              </a:rPr>
              <a:t>Standardization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Retention time alignment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Mass calibration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Intensity normalization</a:t>
            </a:r>
          </a:p>
          <a:p>
            <a:pPr marL="234950" indent="-234950"/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b="1" dirty="0">
                <a:latin typeface="Arial" charset="0"/>
              </a:rPr>
              <a:t>Quality Control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Detection of problems with </a:t>
            </a:r>
          </a:p>
          <a:p>
            <a:pPr marL="234950" indent="-234950"/>
            <a:r>
              <a:rPr lang="en-US" sz="2000" dirty="0">
                <a:latin typeface="Arial" charset="0"/>
              </a:rPr>
              <a:t>samples and analysis</a:t>
            </a:r>
          </a:p>
          <a:p>
            <a:pPr marL="234950" indent="-234950"/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b="1" dirty="0" err="1">
                <a:latin typeface="Arial" charset="0"/>
              </a:rPr>
              <a:t>Quantitation</a:t>
            </a:r>
            <a:endParaRPr lang="en-US" sz="2000" b="1" dirty="0">
              <a:latin typeface="Arial" charset="0"/>
            </a:endParaRPr>
          </a:p>
          <a:p>
            <a:pPr marL="234950" indent="-234950"/>
            <a:r>
              <a:rPr lang="en-US" sz="2000" dirty="0">
                <a:latin typeface="Arial" charset="0"/>
              </a:rPr>
              <a:t>Peak </a:t>
            </a:r>
            <a:r>
              <a:rPr lang="en-US" sz="2000" dirty="0" smtClean="0">
                <a:latin typeface="Arial" charset="0"/>
              </a:rPr>
              <a:t>detection</a:t>
            </a:r>
          </a:p>
          <a:p>
            <a:pPr marL="234950" indent="-234950"/>
            <a:r>
              <a:rPr lang="en-US" sz="2000" dirty="0" smtClean="0"/>
              <a:t>B</a:t>
            </a:r>
            <a:r>
              <a:rPr lang="en-US" sz="2000" dirty="0" smtClean="0">
                <a:latin typeface="Arial" charset="0"/>
              </a:rPr>
              <a:t>ackground subtraction</a:t>
            </a:r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dirty="0"/>
              <a:t>L</a:t>
            </a:r>
            <a:r>
              <a:rPr lang="en-US" sz="2000" dirty="0" smtClean="0">
                <a:latin typeface="Arial" charset="0"/>
              </a:rPr>
              <a:t>imits </a:t>
            </a:r>
            <a:r>
              <a:rPr lang="en-US" sz="2000" dirty="0">
                <a:latin typeface="Arial" charset="0"/>
              </a:rPr>
              <a:t>for integration in </a:t>
            </a:r>
            <a:r>
              <a:rPr lang="en-US" sz="2000" dirty="0" smtClean="0">
                <a:latin typeface="Arial" charset="0"/>
              </a:rPr>
              <a:t>time </a:t>
            </a:r>
            <a:r>
              <a:rPr lang="en-US" sz="2000" dirty="0">
                <a:latin typeface="Arial" charset="0"/>
              </a:rPr>
              <a:t>and </a:t>
            </a:r>
            <a:r>
              <a:rPr lang="en-US" sz="2000" dirty="0" smtClean="0">
                <a:latin typeface="Arial" charset="0"/>
              </a:rPr>
              <a:t>mass</a:t>
            </a:r>
            <a:endParaRPr lang="en-US" sz="2000" dirty="0">
              <a:latin typeface="Arial" charset="0"/>
            </a:endParaRPr>
          </a:p>
          <a:p>
            <a:pPr marL="234950" indent="-234950"/>
            <a:r>
              <a:rPr lang="en-US" sz="2000" dirty="0"/>
              <a:t>E</a:t>
            </a:r>
            <a:r>
              <a:rPr lang="en-US" sz="2000" dirty="0" smtClean="0">
                <a:latin typeface="Arial" charset="0"/>
              </a:rPr>
              <a:t>xclusion </a:t>
            </a:r>
            <a:r>
              <a:rPr lang="en-US" sz="2000" dirty="0">
                <a:latin typeface="Arial" charset="0"/>
              </a:rPr>
              <a:t>of interfering </a:t>
            </a:r>
            <a:r>
              <a:rPr lang="en-US" sz="2000" dirty="0" smtClean="0">
                <a:latin typeface="Arial" charset="0"/>
              </a:rPr>
              <a:t>peaks</a:t>
            </a:r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96229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  <a:noFill/>
        </p:spPr>
        <p:txBody>
          <a:bodyPr lIns="0" tIns="0" rIns="0" bIns="0"/>
          <a:lstStyle/>
          <a:p>
            <a:pPr eaLnBrk="1" hangingPunct="1"/>
            <a:r>
              <a:rPr lang="en-US" sz="2800" b="1" dirty="0" smtClean="0">
                <a:solidFill>
                  <a:schemeClr val="tx1"/>
                </a:solidFill>
                <a:latin typeface="Comic Sans MS" pitchFamily="66" charset="0"/>
              </a:rPr>
              <a:t>Takeaway Message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28600" y="533400"/>
            <a:ext cx="86106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81000" y="1295400"/>
            <a:ext cx="8382000" cy="4495800"/>
          </a:xfrm>
          <a:prstGeom prst="rect">
            <a:avLst/>
          </a:prstGeom>
          <a:noFill/>
        </p:spPr>
        <p:txBody>
          <a:bodyPr vert="horz" lIns="0" tIns="0" rIns="0" bIns="0" rtlCol="0" anchor="t">
            <a:noAutofit/>
          </a:bodyPr>
          <a:lstStyle/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There are many different ways to </a:t>
            </a: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quantitate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proteins – choose the one that is appropriate for your application. </a:t>
            </a: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In general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the earlier you can introduce isotopic labels the better the accuracy.</a:t>
            </a: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225425" marR="0" lvl="0" indent="-225425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  <a:ea typeface="+mj-ea"/>
                <a:cs typeface="+mj-cs"/>
              </a:rPr>
              <a:t>Always monitor </a:t>
            </a:r>
            <a:r>
              <a:rPr lang="en-US" sz="2400" smtClean="0">
                <a:latin typeface="Comic Sans MS" pitchFamily="66" charset="0"/>
                <a:ea typeface="+mj-ea"/>
                <a:cs typeface="+mj-cs"/>
              </a:rPr>
              <a:t>for interference.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487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895350" y="609600"/>
            <a:ext cx="7239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7" name="Rectangle 87"/>
          <p:cNvSpPr>
            <a:spLocks noChangeArrowheads="1"/>
          </p:cNvSpPr>
          <p:nvPr/>
        </p:nvSpPr>
        <p:spPr bwMode="auto">
          <a:xfrm>
            <a:off x="0" y="2286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b="1" dirty="0" smtClean="0">
                <a:latin typeface="Comic Sans MS" pitchFamily="66" charset="0"/>
              </a:rPr>
              <a:t>Protein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I: Overview </a:t>
            </a:r>
            <a:r>
              <a:rPr lang="sv-SE" sz="2800" b="1" dirty="0" smtClean="0">
                <a:latin typeface="Comic Sans MS" pitchFamily="66" charset="0"/>
              </a:rPr>
              <a:t>(Week </a:t>
            </a:r>
            <a:r>
              <a:rPr lang="sv-SE" sz="2800" b="1" dirty="0" smtClean="0">
                <a:latin typeface="Comic Sans MS" pitchFamily="66" charset="0"/>
              </a:rPr>
              <a:t>6</a:t>
            </a:r>
            <a:r>
              <a:rPr lang="sv-SE" sz="2800" b="1" dirty="0" smtClean="0">
                <a:latin typeface="Comic Sans MS" pitchFamily="66" charset="0"/>
              </a:rPr>
              <a:t>)</a:t>
            </a:r>
            <a:endParaRPr lang="sv-SE" sz="2800" b="1" dirty="0">
              <a:latin typeface="Comic Sans MS" pitchFamily="66" charset="0"/>
            </a:endParaRPr>
          </a:p>
        </p:txBody>
      </p:sp>
      <p:sp>
        <p:nvSpPr>
          <p:cNvPr id="3098" name="Line 88"/>
          <p:cNvSpPr>
            <a:spLocks noChangeShapeType="1"/>
          </p:cNvSpPr>
          <p:nvPr/>
        </p:nvSpPr>
        <p:spPr bwMode="auto">
          <a:xfrm>
            <a:off x="609600" y="33528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Comparison of metabolic labeling </a:t>
            </a:r>
          </a:p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and label-free </a:t>
            </a:r>
            <a:r>
              <a:rPr lang="en-US" sz="2800" b="1" dirty="0" err="1" smtClean="0">
                <a:latin typeface="Comic Sans MS" pitchFamily="66" charset="0"/>
              </a:rPr>
              <a:t>quantitation</a:t>
            </a:r>
            <a:r>
              <a:rPr lang="en-US" sz="2800" b="1" dirty="0" smtClean="0">
                <a:latin typeface="Comic Sans MS" pitchFamily="66" charset="0"/>
              </a:rPr>
              <a:t> 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457200" y="9906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048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33239" y="6581001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Zhang et al., JPR 8 (2008) 1285-1292 </a:t>
            </a:r>
            <a:endParaRPr lang="en-US" sz="1200" dirty="0"/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5114874" y="1447800"/>
            <a:ext cx="341952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Label free assumption: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constant for all samples</a:t>
            </a:r>
            <a:endParaRPr lang="en-US" sz="2400" dirty="0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724401" y="3569634"/>
            <a:ext cx="4419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Metabolic labeling assumption: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constant for all samples and the behavior of heavy and light isotopes is identical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721" y="1587321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500283" y="1512195"/>
            <a:ext cx="13660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Metabolic</a:t>
            </a:r>
            <a:endParaRPr lang="en-US" sz="2000" b="1" dirty="0">
              <a:solidFill>
                <a:srgbClr val="C0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05426314"/>
              </p:ext>
            </p:extLst>
          </p:nvPr>
        </p:nvGraphicFramePr>
        <p:xfrm>
          <a:off x="4598987" y="1828800"/>
          <a:ext cx="4621213" cy="763588"/>
        </p:xfrm>
        <a:graphic>
          <a:graphicData uri="http://schemas.openxmlformats.org/presentationml/2006/ole">
            <p:oleObj spid="_x0000_s5122" name="Equation" r:id="rId5" imgW="1879600" imgH="34290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78249752"/>
              </p:ext>
            </p:extLst>
          </p:nvPr>
        </p:nvGraphicFramePr>
        <p:xfrm>
          <a:off x="6300787" y="3990975"/>
          <a:ext cx="557213" cy="757238"/>
        </p:xfrm>
        <a:graphic>
          <a:graphicData uri="http://schemas.openxmlformats.org/presentationml/2006/ole">
            <p:oleObj spid="_x0000_s5123" name="Equation" r:id="rId6" imgW="291973" imgH="342751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910632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133239" y="6581001"/>
            <a:ext cx="3010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G. Zhang et al., JPR 8 (2008) 1285-1292 </a:t>
            </a:r>
            <a:endParaRPr lang="en-US" sz="12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Intensity variation between runs</a:t>
            </a:r>
          </a:p>
        </p:txBody>
      </p:sp>
      <p:sp>
        <p:nvSpPr>
          <p:cNvPr id="10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975479"/>
            <a:ext cx="2590800" cy="3139321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Replicates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1 IP</a:t>
            </a:r>
          </a:p>
          <a:p>
            <a:pPr algn="ctr"/>
            <a:r>
              <a:rPr lang="en-US" dirty="0" smtClean="0"/>
              <a:t>1 Fractionation</a:t>
            </a:r>
          </a:p>
          <a:p>
            <a:pPr algn="ctr"/>
            <a:r>
              <a:rPr lang="en-US" dirty="0" smtClean="0"/>
              <a:t>1 Digestion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vs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 IP</a:t>
            </a:r>
          </a:p>
          <a:p>
            <a:pPr algn="ctr"/>
            <a:r>
              <a:rPr lang="en-US" dirty="0" smtClean="0"/>
              <a:t>3 Fractionations</a:t>
            </a:r>
          </a:p>
          <a:p>
            <a:pPr algn="ctr"/>
            <a:r>
              <a:rPr lang="en-US" dirty="0" smtClean="0"/>
              <a:t>1 Digestion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C:\Documents and Settings\Fenyo\Desktop\pr-2008-006107_00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205287"/>
            <a:ext cx="1937195" cy="1662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20962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How significant is a measured change in amount?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47822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202071" y="1447800"/>
            <a:ext cx="37133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smtClean="0"/>
              <a:t>It depends on the size of the random variation of the amount measurement that can be obtained by repeat measurement of identical samples.</a:t>
            </a:r>
            <a:endParaRPr lang="en-US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" y="1447800"/>
            <a:ext cx="49244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57200" y="1587320"/>
            <a:ext cx="1130121" cy="2414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57200" y="1824335"/>
            <a:ext cx="990599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95052" y="3124200"/>
            <a:ext cx="33528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457200" y="3185652"/>
            <a:ext cx="3352800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1251186" y="1752600"/>
            <a:ext cx="96382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 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4502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76200"/>
            <a:ext cx="9144000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1" hangingPunct="1">
              <a:lnSpc>
                <a:spcPct val="95000"/>
              </a:lnSpc>
            </a:pPr>
            <a:r>
              <a:rPr lang="en-US" sz="2800" b="1" dirty="0" smtClean="0">
                <a:latin typeface="Comic Sans MS" pitchFamily="66" charset="0"/>
              </a:rPr>
              <a:t>Protein Complexes</a:t>
            </a:r>
          </a:p>
        </p:txBody>
      </p:sp>
      <p:sp>
        <p:nvSpPr>
          <p:cNvPr id="4" name="Line 88"/>
          <p:cNvSpPr>
            <a:spLocks noChangeShapeType="1"/>
          </p:cNvSpPr>
          <p:nvPr/>
        </p:nvSpPr>
        <p:spPr bwMode="auto">
          <a:xfrm>
            <a:off x="609600" y="533400"/>
            <a:ext cx="7924800" cy="0"/>
          </a:xfrm>
          <a:prstGeom prst="line">
            <a:avLst/>
          </a:prstGeom>
          <a:noFill/>
          <a:ln w="31750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00400" y="2582093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470367" y="2558145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505200" y="2895600"/>
            <a:ext cx="914400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75167" y="28716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429000" y="2286000"/>
            <a:ext cx="914400" cy="381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3698967" y="2262052"/>
            <a:ext cx="3385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86200" y="2606041"/>
            <a:ext cx="914400" cy="381000"/>
          </a:xfrm>
          <a:prstGeom prst="ellipse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4156167" y="2582093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4419600" y="2353493"/>
            <a:ext cx="914400" cy="381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5"/>
          <p:cNvSpPr txBox="1">
            <a:spLocks noChangeArrowheads="1"/>
          </p:cNvSpPr>
          <p:nvPr/>
        </p:nvSpPr>
        <p:spPr bwMode="auto">
          <a:xfrm>
            <a:off x="4689567" y="2329545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2590800" y="3048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4775432" y="2844569"/>
            <a:ext cx="184248" cy="438711"/>
          </a:xfrm>
          <a:prstGeom prst="straightConnector1">
            <a:avLst/>
          </a:prstGeom>
          <a:ln w="57150" cap="sq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133600" y="2514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438400" y="20574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352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352800" y="3276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495800" y="1905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194663" y="2680063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10000" y="1524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7800" y="2133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267200" y="33528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76400" y="2895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133600" y="34290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743200" y="1561011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200400" y="3657600"/>
            <a:ext cx="914400" cy="381000"/>
          </a:xfrm>
          <a:prstGeom prst="ellipse">
            <a:avLst/>
          </a:prstGeom>
          <a:solidFill>
            <a:srgbClr val="C0C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410200" y="2819400"/>
            <a:ext cx="2743200" cy="2362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10800000">
            <a:off x="5257800" y="3276600"/>
            <a:ext cx="304800" cy="152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Block Arc 43"/>
          <p:cNvSpPr/>
          <p:nvPr/>
        </p:nvSpPr>
        <p:spPr>
          <a:xfrm rot="7500000">
            <a:off x="4927586" y="2985045"/>
            <a:ext cx="371692" cy="381000"/>
          </a:xfrm>
          <a:prstGeom prst="blockArc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TextBox 6"/>
          <p:cNvSpPr txBox="1">
            <a:spLocks noChangeArrowheads="1"/>
          </p:cNvSpPr>
          <p:nvPr/>
        </p:nvSpPr>
        <p:spPr bwMode="auto">
          <a:xfrm>
            <a:off x="2297038" y="5431669"/>
            <a:ext cx="182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Digestion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1447800" y="6258580"/>
            <a:ext cx="3464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Mass spectrometry</a:t>
            </a:r>
            <a:endParaRPr lang="en-US" sz="2800" b="1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2963788" y="5366758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2963788" y="6134401"/>
            <a:ext cx="457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4 0.00764 -0.00295 0.00926 -0.00868 0.01158 C -0.02448 0.0257 -0.04566 0.00672 -0.06007 0.02477 C -0.06059 0.02662 -0.06216 0.02871 -0.06146 0.03056 C -0.05764 0.04051 -0.05573 0.02709 -0.05573 0.02686 C -0.05261 0.05255 -0.04236 0.04445 -0.02153 0.04584 C -0.01233 0.04977 -0.00504 0.0588 0.00416 0.06297 C 0.0125 0.07361 0.0092 0.06922 0.01423 0.07639 C 0.00052 0.0882 -0.01406 0.07292 -0.02726 0.06875 C -0.0342 0.06227 -0.04219 0.06111 -0.05 0.05718 C -0.06129 0.05834 -0.06858 0.0588 -0.07865 0.06297 C -0.07969 0.06528 -0.08299 0.07107 -0.08299 0.07431 C -0.08299 0.08449 -0.07709 0.10348 -0.07153 0.11065 C -0.0658 0.11783 -0.06563 0.11829 -0.05712 0.12199 C -0.05573 0.12269 -0.05295 0.12385 -0.05295 0.12385 C -0.04913 0.12894 -0.04514 0.12917 -0.04011 0.13149 C -0.03334 0.14051 -0.03611 0.13473 -0.03854 0.15811 C -0.04011 0.17292 -0.0467 0.18426 -0.05434 0.19445 C -0.05608 0.20162 -0.06025 0.20811 -0.06441 0.21343 C -0.06493 0.21528 -0.06493 0.2176 -0.0658 0.21922 C -0.06684 0.22107 -0.06962 0.22084 -0.06997 0.22292 C -0.07153 0.23241 -0.07153 0.24468 -0.07153 0.25533 " pathEditMode="relative" ptsTypes="fffffffffffffffffffffA">
                                      <p:cBhvr>
                                        <p:cTn id="1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  <p:bldP spid="14" grpId="1" animBg="1"/>
      <p:bldP spid="15" grpId="0"/>
      <p:bldP spid="15" grpId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4" grpId="2" animBg="1"/>
      <p:bldP spid="47" grpId="0"/>
      <p:bldP spid="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ln w="31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4031</TotalTime>
  <Words>1340</Words>
  <Application>Microsoft Office PowerPoint</Application>
  <PresentationFormat>On-screen Show (4:3)</PresentationFormat>
  <Paragraphs>494</Paragraphs>
  <Slides>54</Slides>
  <Notes>54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Default Design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Protein Turnover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Takeaway Message</vt:lpstr>
      <vt:lpstr>Slide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fenyo</dc:creator>
  <cp:lastModifiedBy>Fenyo</cp:lastModifiedBy>
  <cp:revision>36</cp:revision>
  <dcterms:created xsi:type="dcterms:W3CDTF">2005-06-29T18:18:27Z</dcterms:created>
  <dcterms:modified xsi:type="dcterms:W3CDTF">2014-03-04T21:00:49Z</dcterms:modified>
</cp:coreProperties>
</file>