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64" r:id="rId3"/>
    <p:sldId id="265" r:id="rId4"/>
    <p:sldId id="267" r:id="rId5"/>
    <p:sldId id="313" r:id="rId6"/>
    <p:sldId id="337" r:id="rId7"/>
    <p:sldId id="338" r:id="rId8"/>
    <p:sldId id="335" r:id="rId9"/>
    <p:sldId id="339" r:id="rId10"/>
    <p:sldId id="299" r:id="rId11"/>
    <p:sldId id="304" r:id="rId12"/>
    <p:sldId id="305" r:id="rId13"/>
    <p:sldId id="363" r:id="rId14"/>
    <p:sldId id="308" r:id="rId15"/>
    <p:sldId id="341" r:id="rId16"/>
    <p:sldId id="257" r:id="rId17"/>
    <p:sldId id="352" r:id="rId18"/>
    <p:sldId id="357" r:id="rId19"/>
    <p:sldId id="354" r:id="rId20"/>
    <p:sldId id="358" r:id="rId21"/>
    <p:sldId id="356" r:id="rId22"/>
    <p:sldId id="278" r:id="rId23"/>
    <p:sldId id="279" r:id="rId24"/>
    <p:sldId id="284" r:id="rId25"/>
    <p:sldId id="286" r:id="rId26"/>
    <p:sldId id="360" r:id="rId27"/>
    <p:sldId id="259" r:id="rId28"/>
    <p:sldId id="310" r:id="rId29"/>
    <p:sldId id="326" r:id="rId30"/>
    <p:sldId id="327" r:id="rId31"/>
    <p:sldId id="361" r:id="rId32"/>
    <p:sldId id="362" r:id="rId33"/>
    <p:sldId id="328" r:id="rId34"/>
    <p:sldId id="275" r:id="rId35"/>
    <p:sldId id="314" r:id="rId36"/>
    <p:sldId id="316" r:id="rId37"/>
    <p:sldId id="342" r:id="rId38"/>
    <p:sldId id="343" r:id="rId39"/>
    <p:sldId id="344" r:id="rId40"/>
    <p:sldId id="345" r:id="rId41"/>
    <p:sldId id="346" r:id="rId42"/>
    <p:sldId id="347" r:id="rId43"/>
    <p:sldId id="348" r:id="rId44"/>
    <p:sldId id="307" r:id="rId45"/>
    <p:sldId id="271" r:id="rId46"/>
    <p:sldId id="294" r:id="rId47"/>
    <p:sldId id="321" r:id="rId48"/>
    <p:sldId id="293" r:id="rId49"/>
    <p:sldId id="322" r:id="rId50"/>
    <p:sldId id="323" r:id="rId51"/>
    <p:sldId id="34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90" autoAdjust="0"/>
    <p:restoredTop sz="62057" autoAdjust="0"/>
  </p:normalViewPr>
  <p:slideViewPr>
    <p:cSldViewPr>
      <p:cViewPr>
        <p:scale>
          <a:sx n="78" d="100"/>
          <a:sy n="78" d="100"/>
        </p:scale>
        <p:origin x="-24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70F3C-B0AD-42DF-B046-591436D849E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F5761CA-B14D-42AF-9BF3-F90BFF9BDDCC}">
      <dgm:prSet phldrT="[Text]" custT="1"/>
      <dgm:spPr>
        <a:solidFill>
          <a:schemeClr val="accent1">
            <a:lumMod val="50000"/>
          </a:schemeClr>
        </a:solidFill>
      </dgm:spPr>
      <dgm:t>
        <a:bodyPr/>
        <a:lstStyle/>
        <a:p>
          <a:r>
            <a:rPr lang="en-US" sz="1300" dirty="0" smtClean="0"/>
            <a:t>Target Selection</a:t>
          </a:r>
          <a:endParaRPr lang="en-US" sz="1300" dirty="0"/>
        </a:p>
      </dgm:t>
    </dgm:pt>
    <dgm:pt modelId="{1B521EF8-B112-4A09-9C49-A4E126D0BFDC}" type="parTrans" cxnId="{5869E018-B512-4D39-A111-2BE24A7E72F5}">
      <dgm:prSet/>
      <dgm:spPr/>
      <dgm:t>
        <a:bodyPr/>
        <a:lstStyle/>
        <a:p>
          <a:endParaRPr lang="en-US" sz="1300"/>
        </a:p>
      </dgm:t>
    </dgm:pt>
    <dgm:pt modelId="{274D70D8-A304-46AF-AB6B-BAD5EA1C4ABE}" type="sibTrans" cxnId="{5869E018-B512-4D39-A111-2BE24A7E72F5}">
      <dgm:prSet/>
      <dgm:spPr/>
      <dgm:t>
        <a:bodyPr/>
        <a:lstStyle/>
        <a:p>
          <a:endParaRPr lang="en-US" sz="1300"/>
        </a:p>
      </dgm:t>
    </dgm:pt>
    <dgm:pt modelId="{748A6625-7D8E-41CD-98A6-CE0E1EAB2A0E}">
      <dgm:prSet phldrT="[Text]" custT="1"/>
      <dgm:spPr>
        <a:solidFill>
          <a:schemeClr val="accent1">
            <a:lumMod val="50000"/>
          </a:schemeClr>
        </a:solidFill>
      </dgm:spPr>
      <dgm:t>
        <a:bodyPr/>
        <a:lstStyle/>
        <a:p>
          <a:r>
            <a:rPr lang="en-US" sz="1300" dirty="0" smtClean="0"/>
            <a:t>Selection of peptides</a:t>
          </a:r>
        </a:p>
      </dgm:t>
    </dgm:pt>
    <dgm:pt modelId="{64E848DC-32C1-4374-A978-B1DD28ECB31E}" type="parTrans" cxnId="{30785232-74A0-4A5F-9A37-0156AC1B7682}">
      <dgm:prSet/>
      <dgm:spPr/>
      <dgm:t>
        <a:bodyPr/>
        <a:lstStyle/>
        <a:p>
          <a:endParaRPr lang="en-US" sz="1300"/>
        </a:p>
      </dgm:t>
    </dgm:pt>
    <dgm:pt modelId="{CF8974F6-063D-4D76-A622-AA4BDE230DEC}" type="sibTrans" cxnId="{30785232-74A0-4A5F-9A37-0156AC1B7682}">
      <dgm:prSet/>
      <dgm:spPr/>
      <dgm:t>
        <a:bodyPr/>
        <a:lstStyle/>
        <a:p>
          <a:endParaRPr lang="en-US" sz="1300"/>
        </a:p>
      </dgm:t>
    </dgm:pt>
    <dgm:pt modelId="{B62E2455-1F61-499B-BC6B-F803CA32141B}">
      <dgm:prSet phldrT="[Text]" custT="1"/>
      <dgm:spPr>
        <a:solidFill>
          <a:schemeClr val="accent1">
            <a:lumMod val="50000"/>
          </a:schemeClr>
        </a:solidFill>
        <a:ln>
          <a:solidFill>
            <a:schemeClr val="accent1">
              <a:lumMod val="50000"/>
            </a:schemeClr>
          </a:solidFill>
        </a:ln>
      </dgm:spPr>
      <dgm:t>
        <a:bodyPr/>
        <a:lstStyle/>
        <a:p>
          <a:r>
            <a:rPr lang="en-US" sz="1300" dirty="0" smtClean="0"/>
            <a:t>Selection of transitions</a:t>
          </a:r>
          <a:endParaRPr lang="en-US" sz="1300" dirty="0"/>
        </a:p>
      </dgm:t>
    </dgm:pt>
    <dgm:pt modelId="{972C1BA6-42BC-4026-B90C-2E148C1369F3}" type="parTrans" cxnId="{83F508FC-4C95-42C0-B0B7-6CE5E7888EE1}">
      <dgm:prSet/>
      <dgm:spPr/>
      <dgm:t>
        <a:bodyPr/>
        <a:lstStyle/>
        <a:p>
          <a:endParaRPr lang="en-US" sz="1300"/>
        </a:p>
      </dgm:t>
    </dgm:pt>
    <dgm:pt modelId="{BFDB7616-E347-41AB-884C-3D4F00908491}" type="sibTrans" cxnId="{83F508FC-4C95-42C0-B0B7-6CE5E7888EE1}">
      <dgm:prSet/>
      <dgm:spPr/>
      <dgm:t>
        <a:bodyPr/>
        <a:lstStyle/>
        <a:p>
          <a:endParaRPr lang="en-US" sz="1300"/>
        </a:p>
      </dgm:t>
    </dgm:pt>
    <dgm:pt modelId="{671DD0D5-7072-4936-ACBC-892DA74FB238}">
      <dgm:prSet phldrT="[Text]" custT="1"/>
      <dgm:spPr>
        <a:solidFill>
          <a:schemeClr val="accent1">
            <a:lumMod val="50000"/>
          </a:schemeClr>
        </a:solidFill>
      </dgm:spPr>
      <dgm:t>
        <a:bodyPr/>
        <a:lstStyle/>
        <a:p>
          <a:r>
            <a:rPr lang="en-US" sz="1300" dirty="0" smtClean="0"/>
            <a:t>Validation of transitions</a:t>
          </a:r>
          <a:endParaRPr lang="en-US" sz="1300" dirty="0"/>
        </a:p>
      </dgm:t>
    </dgm:pt>
    <dgm:pt modelId="{E829C347-5161-48BA-8E18-44DEBEB6400B}" type="parTrans" cxnId="{7B95181C-2979-4E7B-AEFD-7DC7D7C98C78}">
      <dgm:prSet/>
      <dgm:spPr/>
      <dgm:t>
        <a:bodyPr/>
        <a:lstStyle/>
        <a:p>
          <a:endParaRPr lang="en-US" sz="1300"/>
        </a:p>
      </dgm:t>
    </dgm:pt>
    <dgm:pt modelId="{CFEE5193-B258-4150-838F-AFD9A93B4DDC}" type="sibTrans" cxnId="{7B95181C-2979-4E7B-AEFD-7DC7D7C98C78}">
      <dgm:prSet/>
      <dgm:spPr/>
      <dgm:t>
        <a:bodyPr/>
        <a:lstStyle/>
        <a:p>
          <a:endParaRPr lang="en-US" sz="1300"/>
        </a:p>
      </dgm:t>
    </dgm:pt>
    <dgm:pt modelId="{971999FE-40BB-4104-A722-B9E9BF2E7ADD}">
      <dgm:prSet phldrT="[Text]" custT="1"/>
      <dgm:spPr>
        <a:solidFill>
          <a:schemeClr val="accent1">
            <a:lumMod val="50000"/>
          </a:schemeClr>
        </a:solidFill>
      </dgm:spPr>
      <dgm:t>
        <a:bodyPr/>
        <a:lstStyle/>
        <a:p>
          <a:r>
            <a:rPr lang="en-US" sz="1300" dirty="0" smtClean="0"/>
            <a:t>Peptide Calibration Curves</a:t>
          </a:r>
          <a:endParaRPr lang="en-US" sz="1300" dirty="0"/>
        </a:p>
      </dgm:t>
    </dgm:pt>
    <dgm:pt modelId="{5C38CD56-6EA8-46C7-A9D9-9F52679D4F84}" type="parTrans" cxnId="{4EE58841-60CA-49A6-9081-C6A0A3033148}">
      <dgm:prSet/>
      <dgm:spPr/>
      <dgm:t>
        <a:bodyPr/>
        <a:lstStyle/>
        <a:p>
          <a:endParaRPr lang="en-US" sz="1300"/>
        </a:p>
      </dgm:t>
    </dgm:pt>
    <dgm:pt modelId="{3A739A0A-CA6A-4629-B59D-2F271C29F7A2}" type="sibTrans" cxnId="{4EE58841-60CA-49A6-9081-C6A0A3033148}">
      <dgm:prSet/>
      <dgm:spPr/>
      <dgm:t>
        <a:bodyPr/>
        <a:lstStyle/>
        <a:p>
          <a:endParaRPr lang="en-US" sz="1300"/>
        </a:p>
      </dgm:t>
    </dgm:pt>
    <dgm:pt modelId="{E01B4410-1490-4B5D-A8F5-C8E81EC3223B}" type="pres">
      <dgm:prSet presAssocID="{BFB70F3C-B0AD-42DF-B046-591436D849E9}" presName="rootnode" presStyleCnt="0">
        <dgm:presLayoutVars>
          <dgm:chMax/>
          <dgm:chPref/>
          <dgm:dir/>
          <dgm:animLvl val="lvl"/>
        </dgm:presLayoutVars>
      </dgm:prSet>
      <dgm:spPr/>
      <dgm:t>
        <a:bodyPr/>
        <a:lstStyle/>
        <a:p>
          <a:endParaRPr lang="en-US"/>
        </a:p>
      </dgm:t>
    </dgm:pt>
    <dgm:pt modelId="{11525E91-3784-4737-8E07-FD03ABD5365C}" type="pres">
      <dgm:prSet presAssocID="{4F5761CA-B14D-42AF-9BF3-F90BFF9BDDCC}" presName="composite" presStyleCnt="0"/>
      <dgm:spPr/>
    </dgm:pt>
    <dgm:pt modelId="{689A5460-6FED-41D8-9C98-AD642F473CD8}" type="pres">
      <dgm:prSet presAssocID="{4F5761CA-B14D-42AF-9BF3-F90BFF9BDDCC}" presName="bentUpArrow1" presStyleLbl="alignImgPlace1" presStyleIdx="0" presStyleCnt="4" custLinFactNeighborY="9898"/>
      <dgm:spPr>
        <a:solidFill>
          <a:schemeClr val="bg1">
            <a:lumMod val="75000"/>
          </a:schemeClr>
        </a:solidFill>
      </dgm:spPr>
      <dgm:t>
        <a:bodyPr/>
        <a:lstStyle/>
        <a:p>
          <a:endParaRPr lang="en-US"/>
        </a:p>
      </dgm:t>
    </dgm:pt>
    <dgm:pt modelId="{5821B396-A273-4089-AF6B-94D4FA400E06}" type="pres">
      <dgm:prSet presAssocID="{4F5761CA-B14D-42AF-9BF3-F90BFF9BDDCC}" presName="ParentText" presStyleLbl="node1" presStyleIdx="0" presStyleCnt="5" custLinFactNeighborX="2048">
        <dgm:presLayoutVars>
          <dgm:chMax val="1"/>
          <dgm:chPref val="1"/>
          <dgm:bulletEnabled val="1"/>
        </dgm:presLayoutVars>
      </dgm:prSet>
      <dgm:spPr/>
      <dgm:t>
        <a:bodyPr/>
        <a:lstStyle/>
        <a:p>
          <a:endParaRPr lang="en-US"/>
        </a:p>
      </dgm:t>
    </dgm:pt>
    <dgm:pt modelId="{6EFB48AB-6981-43C7-A000-92EDA85F6493}" type="pres">
      <dgm:prSet presAssocID="{4F5761CA-B14D-42AF-9BF3-F90BFF9BDDCC}" presName="ChildText" presStyleLbl="revTx" presStyleIdx="0" presStyleCnt="4">
        <dgm:presLayoutVars>
          <dgm:chMax val="0"/>
          <dgm:chPref val="0"/>
          <dgm:bulletEnabled val="1"/>
        </dgm:presLayoutVars>
      </dgm:prSet>
      <dgm:spPr/>
      <dgm:t>
        <a:bodyPr/>
        <a:lstStyle/>
        <a:p>
          <a:endParaRPr lang="en-US"/>
        </a:p>
      </dgm:t>
    </dgm:pt>
    <dgm:pt modelId="{6B8E748F-C51F-479F-855A-8D011521B634}" type="pres">
      <dgm:prSet presAssocID="{274D70D8-A304-46AF-AB6B-BAD5EA1C4ABE}" presName="sibTrans" presStyleCnt="0"/>
      <dgm:spPr/>
    </dgm:pt>
    <dgm:pt modelId="{3615CDCE-2B07-4F7E-8BFF-E00D96AC05F8}" type="pres">
      <dgm:prSet presAssocID="{748A6625-7D8E-41CD-98A6-CE0E1EAB2A0E}" presName="composite" presStyleCnt="0"/>
      <dgm:spPr/>
    </dgm:pt>
    <dgm:pt modelId="{02F69EA6-EA47-4492-8E8E-A8D58021FC50}" type="pres">
      <dgm:prSet presAssocID="{748A6625-7D8E-41CD-98A6-CE0E1EAB2A0E}" presName="bentUpArrow1" presStyleLbl="alignImgPlace1" presStyleIdx="1" presStyleCnt="4"/>
      <dgm:spPr>
        <a:solidFill>
          <a:schemeClr val="bg1">
            <a:lumMod val="75000"/>
          </a:schemeClr>
        </a:solidFill>
      </dgm:spPr>
      <dgm:t>
        <a:bodyPr/>
        <a:lstStyle/>
        <a:p>
          <a:endParaRPr lang="en-US"/>
        </a:p>
      </dgm:t>
    </dgm:pt>
    <dgm:pt modelId="{DFA18976-CCCF-4715-ACE9-7BB4B58E1E9F}" type="pres">
      <dgm:prSet presAssocID="{748A6625-7D8E-41CD-98A6-CE0E1EAB2A0E}" presName="ParentText" presStyleLbl="node1" presStyleIdx="1" presStyleCnt="5" custLinFactNeighborX="2048">
        <dgm:presLayoutVars>
          <dgm:chMax val="1"/>
          <dgm:chPref val="1"/>
          <dgm:bulletEnabled val="1"/>
        </dgm:presLayoutVars>
      </dgm:prSet>
      <dgm:spPr/>
      <dgm:t>
        <a:bodyPr/>
        <a:lstStyle/>
        <a:p>
          <a:endParaRPr lang="en-US"/>
        </a:p>
      </dgm:t>
    </dgm:pt>
    <dgm:pt modelId="{A4008A5C-E860-4839-83CC-D1391F8A62C1}" type="pres">
      <dgm:prSet presAssocID="{748A6625-7D8E-41CD-98A6-CE0E1EAB2A0E}" presName="ChildText" presStyleLbl="revTx" presStyleIdx="1" presStyleCnt="4">
        <dgm:presLayoutVars>
          <dgm:chMax val="0"/>
          <dgm:chPref val="0"/>
          <dgm:bulletEnabled val="1"/>
        </dgm:presLayoutVars>
      </dgm:prSet>
      <dgm:spPr/>
      <dgm:t>
        <a:bodyPr/>
        <a:lstStyle/>
        <a:p>
          <a:endParaRPr lang="en-US"/>
        </a:p>
      </dgm:t>
    </dgm:pt>
    <dgm:pt modelId="{C5169953-BF4D-4274-BCC6-151609798129}" type="pres">
      <dgm:prSet presAssocID="{CF8974F6-063D-4D76-A622-AA4BDE230DEC}" presName="sibTrans" presStyleCnt="0"/>
      <dgm:spPr/>
    </dgm:pt>
    <dgm:pt modelId="{7FB724DC-E98C-423B-BB9E-676147D00733}" type="pres">
      <dgm:prSet presAssocID="{B62E2455-1F61-499B-BC6B-F803CA32141B}" presName="composite" presStyleCnt="0"/>
      <dgm:spPr/>
    </dgm:pt>
    <dgm:pt modelId="{8676DC36-0A07-43A4-A913-C4C7086101C8}" type="pres">
      <dgm:prSet presAssocID="{B62E2455-1F61-499B-BC6B-F803CA32141B}" presName="bentUpArrow1" presStyleLbl="alignImgPlace1" presStyleIdx="2" presStyleCnt="4" custLinFactNeighborX="1374" custLinFactNeighborY="15520"/>
      <dgm:spPr>
        <a:solidFill>
          <a:schemeClr val="bg1">
            <a:lumMod val="75000"/>
          </a:schemeClr>
        </a:solidFill>
      </dgm:spPr>
      <dgm:t>
        <a:bodyPr/>
        <a:lstStyle/>
        <a:p>
          <a:endParaRPr lang="en-US"/>
        </a:p>
      </dgm:t>
    </dgm:pt>
    <dgm:pt modelId="{50E66E54-6F59-4B2A-A69B-81219B67807D}" type="pres">
      <dgm:prSet presAssocID="{B62E2455-1F61-499B-BC6B-F803CA32141B}" presName="ParentText" presStyleLbl="node1" presStyleIdx="2" presStyleCnt="5">
        <dgm:presLayoutVars>
          <dgm:chMax val="1"/>
          <dgm:chPref val="1"/>
          <dgm:bulletEnabled val="1"/>
        </dgm:presLayoutVars>
      </dgm:prSet>
      <dgm:spPr/>
      <dgm:t>
        <a:bodyPr/>
        <a:lstStyle/>
        <a:p>
          <a:endParaRPr lang="en-US"/>
        </a:p>
      </dgm:t>
    </dgm:pt>
    <dgm:pt modelId="{C3396178-2683-4F2D-A7C6-E8420C2768BD}" type="pres">
      <dgm:prSet presAssocID="{B62E2455-1F61-499B-BC6B-F803CA32141B}" presName="ChildText" presStyleLbl="revTx" presStyleIdx="2" presStyleCnt="4">
        <dgm:presLayoutVars>
          <dgm:chMax val="0"/>
          <dgm:chPref val="0"/>
          <dgm:bulletEnabled val="1"/>
        </dgm:presLayoutVars>
      </dgm:prSet>
      <dgm:spPr/>
      <dgm:t>
        <a:bodyPr/>
        <a:lstStyle/>
        <a:p>
          <a:endParaRPr lang="en-US"/>
        </a:p>
      </dgm:t>
    </dgm:pt>
    <dgm:pt modelId="{6404D920-ED22-4E52-B8D4-86A8E47A0AA0}" type="pres">
      <dgm:prSet presAssocID="{BFDB7616-E347-41AB-884C-3D4F00908491}" presName="sibTrans" presStyleCnt="0"/>
      <dgm:spPr/>
    </dgm:pt>
    <dgm:pt modelId="{C011F77B-E38F-4E61-9755-BF217A476F85}" type="pres">
      <dgm:prSet presAssocID="{671DD0D5-7072-4936-ACBC-892DA74FB238}" presName="composite" presStyleCnt="0"/>
      <dgm:spPr/>
    </dgm:pt>
    <dgm:pt modelId="{18F868BF-6983-4468-B054-5E25624460E0}" type="pres">
      <dgm:prSet presAssocID="{671DD0D5-7072-4936-ACBC-892DA74FB238}" presName="bentUpArrow1" presStyleLbl="alignImgPlace1" presStyleIdx="3" presStyleCnt="4"/>
      <dgm:spPr>
        <a:solidFill>
          <a:schemeClr val="bg1">
            <a:lumMod val="75000"/>
          </a:schemeClr>
        </a:solidFill>
      </dgm:spPr>
      <dgm:t>
        <a:bodyPr/>
        <a:lstStyle/>
        <a:p>
          <a:endParaRPr lang="en-US"/>
        </a:p>
      </dgm:t>
    </dgm:pt>
    <dgm:pt modelId="{1DA004FD-3E17-4C09-AD58-C3427FAB796F}" type="pres">
      <dgm:prSet presAssocID="{671DD0D5-7072-4936-ACBC-892DA74FB238}" presName="ParentText" presStyleLbl="node1" presStyleIdx="3" presStyleCnt="5">
        <dgm:presLayoutVars>
          <dgm:chMax val="1"/>
          <dgm:chPref val="1"/>
          <dgm:bulletEnabled val="1"/>
        </dgm:presLayoutVars>
      </dgm:prSet>
      <dgm:spPr/>
      <dgm:t>
        <a:bodyPr/>
        <a:lstStyle/>
        <a:p>
          <a:endParaRPr lang="en-US"/>
        </a:p>
      </dgm:t>
    </dgm:pt>
    <dgm:pt modelId="{65AB0CD1-40EA-41CB-AFEE-DCED33F55703}" type="pres">
      <dgm:prSet presAssocID="{671DD0D5-7072-4936-ACBC-892DA74FB238}" presName="ChildText" presStyleLbl="revTx" presStyleIdx="3" presStyleCnt="4">
        <dgm:presLayoutVars>
          <dgm:chMax val="0"/>
          <dgm:chPref val="0"/>
          <dgm:bulletEnabled val="1"/>
        </dgm:presLayoutVars>
      </dgm:prSet>
      <dgm:spPr/>
      <dgm:t>
        <a:bodyPr/>
        <a:lstStyle/>
        <a:p>
          <a:endParaRPr lang="en-US"/>
        </a:p>
      </dgm:t>
    </dgm:pt>
    <dgm:pt modelId="{45B5A287-200E-4E88-B05C-529DFC943061}" type="pres">
      <dgm:prSet presAssocID="{CFEE5193-B258-4150-838F-AFD9A93B4DDC}" presName="sibTrans" presStyleCnt="0"/>
      <dgm:spPr/>
    </dgm:pt>
    <dgm:pt modelId="{CADB98C6-D74D-4EF2-AD3C-B6454AC5919C}" type="pres">
      <dgm:prSet presAssocID="{971999FE-40BB-4104-A722-B9E9BF2E7ADD}" presName="composite" presStyleCnt="0"/>
      <dgm:spPr/>
    </dgm:pt>
    <dgm:pt modelId="{8AE5B93D-9A84-40C7-84B5-9FCB66B04630}" type="pres">
      <dgm:prSet presAssocID="{971999FE-40BB-4104-A722-B9E9BF2E7ADD}" presName="ParentText" presStyleLbl="node1" presStyleIdx="4" presStyleCnt="5">
        <dgm:presLayoutVars>
          <dgm:chMax val="1"/>
          <dgm:chPref val="1"/>
          <dgm:bulletEnabled val="1"/>
        </dgm:presLayoutVars>
      </dgm:prSet>
      <dgm:spPr/>
      <dgm:t>
        <a:bodyPr/>
        <a:lstStyle/>
        <a:p>
          <a:endParaRPr lang="en-US"/>
        </a:p>
      </dgm:t>
    </dgm:pt>
  </dgm:ptLst>
  <dgm:cxnLst>
    <dgm:cxn modelId="{AF3E177F-EA47-4F97-A5B4-61A8CEF55DAE}" type="presOf" srcId="{4F5761CA-B14D-42AF-9BF3-F90BFF9BDDCC}" destId="{5821B396-A273-4089-AF6B-94D4FA400E06}" srcOrd="0" destOrd="0" presId="urn:microsoft.com/office/officeart/2005/8/layout/StepDownProcess"/>
    <dgm:cxn modelId="{7B95181C-2979-4E7B-AEFD-7DC7D7C98C78}" srcId="{BFB70F3C-B0AD-42DF-B046-591436D849E9}" destId="{671DD0D5-7072-4936-ACBC-892DA74FB238}" srcOrd="3" destOrd="0" parTransId="{E829C347-5161-48BA-8E18-44DEBEB6400B}" sibTransId="{CFEE5193-B258-4150-838F-AFD9A93B4DDC}"/>
    <dgm:cxn modelId="{5869E018-B512-4D39-A111-2BE24A7E72F5}" srcId="{BFB70F3C-B0AD-42DF-B046-591436D849E9}" destId="{4F5761CA-B14D-42AF-9BF3-F90BFF9BDDCC}" srcOrd="0" destOrd="0" parTransId="{1B521EF8-B112-4A09-9C49-A4E126D0BFDC}" sibTransId="{274D70D8-A304-46AF-AB6B-BAD5EA1C4ABE}"/>
    <dgm:cxn modelId="{4871B6A7-4E1F-4C2D-8D06-FE98C5ECCAFE}" type="presOf" srcId="{B62E2455-1F61-499B-BC6B-F803CA32141B}" destId="{50E66E54-6F59-4B2A-A69B-81219B67807D}" srcOrd="0" destOrd="0" presId="urn:microsoft.com/office/officeart/2005/8/layout/StepDownProcess"/>
    <dgm:cxn modelId="{30785232-74A0-4A5F-9A37-0156AC1B7682}" srcId="{BFB70F3C-B0AD-42DF-B046-591436D849E9}" destId="{748A6625-7D8E-41CD-98A6-CE0E1EAB2A0E}" srcOrd="1" destOrd="0" parTransId="{64E848DC-32C1-4374-A978-B1DD28ECB31E}" sibTransId="{CF8974F6-063D-4D76-A622-AA4BDE230DEC}"/>
    <dgm:cxn modelId="{56B1DE94-1831-4632-8CE2-216B9C96969B}" type="presOf" srcId="{671DD0D5-7072-4936-ACBC-892DA74FB238}" destId="{1DA004FD-3E17-4C09-AD58-C3427FAB796F}" srcOrd="0" destOrd="0" presId="urn:microsoft.com/office/officeart/2005/8/layout/StepDownProcess"/>
    <dgm:cxn modelId="{576B4024-10DC-4912-A277-0786B05196C3}" type="presOf" srcId="{BFB70F3C-B0AD-42DF-B046-591436D849E9}" destId="{E01B4410-1490-4B5D-A8F5-C8E81EC3223B}" srcOrd="0" destOrd="0" presId="urn:microsoft.com/office/officeart/2005/8/layout/StepDownProcess"/>
    <dgm:cxn modelId="{0B6252E8-9F4E-4333-882B-D97C5AC1DF3C}" type="presOf" srcId="{971999FE-40BB-4104-A722-B9E9BF2E7ADD}" destId="{8AE5B93D-9A84-40C7-84B5-9FCB66B04630}" srcOrd="0" destOrd="0" presId="urn:microsoft.com/office/officeart/2005/8/layout/StepDownProcess"/>
    <dgm:cxn modelId="{F83CE456-B771-4EFD-923E-9B6E7D7A0C73}" type="presOf" srcId="{748A6625-7D8E-41CD-98A6-CE0E1EAB2A0E}" destId="{DFA18976-CCCF-4715-ACE9-7BB4B58E1E9F}" srcOrd="0" destOrd="0" presId="urn:microsoft.com/office/officeart/2005/8/layout/StepDownProcess"/>
    <dgm:cxn modelId="{83F508FC-4C95-42C0-B0B7-6CE5E7888EE1}" srcId="{BFB70F3C-B0AD-42DF-B046-591436D849E9}" destId="{B62E2455-1F61-499B-BC6B-F803CA32141B}" srcOrd="2" destOrd="0" parTransId="{972C1BA6-42BC-4026-B90C-2E148C1369F3}" sibTransId="{BFDB7616-E347-41AB-884C-3D4F00908491}"/>
    <dgm:cxn modelId="{4EE58841-60CA-49A6-9081-C6A0A3033148}" srcId="{BFB70F3C-B0AD-42DF-B046-591436D849E9}" destId="{971999FE-40BB-4104-A722-B9E9BF2E7ADD}" srcOrd="4" destOrd="0" parTransId="{5C38CD56-6EA8-46C7-A9D9-9F52679D4F84}" sibTransId="{3A739A0A-CA6A-4629-B59D-2F271C29F7A2}"/>
    <dgm:cxn modelId="{65E75270-5824-4328-BBB4-CDAD9DAE00AA}" type="presParOf" srcId="{E01B4410-1490-4B5D-A8F5-C8E81EC3223B}" destId="{11525E91-3784-4737-8E07-FD03ABD5365C}" srcOrd="0" destOrd="0" presId="urn:microsoft.com/office/officeart/2005/8/layout/StepDownProcess"/>
    <dgm:cxn modelId="{6AECAD3C-8C66-44CE-B9C4-A8EEF17900EB}" type="presParOf" srcId="{11525E91-3784-4737-8E07-FD03ABD5365C}" destId="{689A5460-6FED-41D8-9C98-AD642F473CD8}" srcOrd="0" destOrd="0" presId="urn:microsoft.com/office/officeart/2005/8/layout/StepDownProcess"/>
    <dgm:cxn modelId="{95C0F378-E5A7-4046-AD5D-80BDF973ECDD}" type="presParOf" srcId="{11525E91-3784-4737-8E07-FD03ABD5365C}" destId="{5821B396-A273-4089-AF6B-94D4FA400E06}" srcOrd="1" destOrd="0" presId="urn:microsoft.com/office/officeart/2005/8/layout/StepDownProcess"/>
    <dgm:cxn modelId="{188E5A33-C296-4C1C-84E9-4902E08B7B9F}" type="presParOf" srcId="{11525E91-3784-4737-8E07-FD03ABD5365C}" destId="{6EFB48AB-6981-43C7-A000-92EDA85F6493}" srcOrd="2" destOrd="0" presId="urn:microsoft.com/office/officeart/2005/8/layout/StepDownProcess"/>
    <dgm:cxn modelId="{CF212C86-02C9-4FB6-9795-0305BEC47D37}" type="presParOf" srcId="{E01B4410-1490-4B5D-A8F5-C8E81EC3223B}" destId="{6B8E748F-C51F-479F-855A-8D011521B634}" srcOrd="1" destOrd="0" presId="urn:microsoft.com/office/officeart/2005/8/layout/StepDownProcess"/>
    <dgm:cxn modelId="{E55A0F8C-1F33-40F4-B37B-061618EF0F41}" type="presParOf" srcId="{E01B4410-1490-4B5D-A8F5-C8E81EC3223B}" destId="{3615CDCE-2B07-4F7E-8BFF-E00D96AC05F8}" srcOrd="2" destOrd="0" presId="urn:microsoft.com/office/officeart/2005/8/layout/StepDownProcess"/>
    <dgm:cxn modelId="{6744EAAD-C84B-4495-9DCF-411513D92888}" type="presParOf" srcId="{3615CDCE-2B07-4F7E-8BFF-E00D96AC05F8}" destId="{02F69EA6-EA47-4492-8E8E-A8D58021FC50}" srcOrd="0" destOrd="0" presId="urn:microsoft.com/office/officeart/2005/8/layout/StepDownProcess"/>
    <dgm:cxn modelId="{FD9C183C-4A3C-4463-8B46-D5451B17E5DF}" type="presParOf" srcId="{3615CDCE-2B07-4F7E-8BFF-E00D96AC05F8}" destId="{DFA18976-CCCF-4715-ACE9-7BB4B58E1E9F}" srcOrd="1" destOrd="0" presId="urn:microsoft.com/office/officeart/2005/8/layout/StepDownProcess"/>
    <dgm:cxn modelId="{A754B98F-3945-46D6-97B8-4F065C24BD8A}" type="presParOf" srcId="{3615CDCE-2B07-4F7E-8BFF-E00D96AC05F8}" destId="{A4008A5C-E860-4839-83CC-D1391F8A62C1}" srcOrd="2" destOrd="0" presId="urn:microsoft.com/office/officeart/2005/8/layout/StepDownProcess"/>
    <dgm:cxn modelId="{D398DCE3-82E7-4716-A56C-85AC006D6B58}" type="presParOf" srcId="{E01B4410-1490-4B5D-A8F5-C8E81EC3223B}" destId="{C5169953-BF4D-4274-BCC6-151609798129}" srcOrd="3" destOrd="0" presId="urn:microsoft.com/office/officeart/2005/8/layout/StepDownProcess"/>
    <dgm:cxn modelId="{F036E980-22A5-45FA-B3E6-060C4C3AC8F4}" type="presParOf" srcId="{E01B4410-1490-4B5D-A8F5-C8E81EC3223B}" destId="{7FB724DC-E98C-423B-BB9E-676147D00733}" srcOrd="4" destOrd="0" presId="urn:microsoft.com/office/officeart/2005/8/layout/StepDownProcess"/>
    <dgm:cxn modelId="{D6ED5CC0-1C9D-4AB5-9AA0-AA15BAE84D16}" type="presParOf" srcId="{7FB724DC-E98C-423B-BB9E-676147D00733}" destId="{8676DC36-0A07-43A4-A913-C4C7086101C8}" srcOrd="0" destOrd="0" presId="urn:microsoft.com/office/officeart/2005/8/layout/StepDownProcess"/>
    <dgm:cxn modelId="{740F1D76-4D41-4681-B9C1-AD1A149A0843}" type="presParOf" srcId="{7FB724DC-E98C-423B-BB9E-676147D00733}" destId="{50E66E54-6F59-4B2A-A69B-81219B67807D}" srcOrd="1" destOrd="0" presId="urn:microsoft.com/office/officeart/2005/8/layout/StepDownProcess"/>
    <dgm:cxn modelId="{9CE7D6D8-51BB-4503-96EF-E95F0D3303B0}" type="presParOf" srcId="{7FB724DC-E98C-423B-BB9E-676147D00733}" destId="{C3396178-2683-4F2D-A7C6-E8420C2768BD}" srcOrd="2" destOrd="0" presId="urn:microsoft.com/office/officeart/2005/8/layout/StepDownProcess"/>
    <dgm:cxn modelId="{CFB0871B-CFFD-4D32-8861-2E495E1F7E4A}" type="presParOf" srcId="{E01B4410-1490-4B5D-A8F5-C8E81EC3223B}" destId="{6404D920-ED22-4E52-B8D4-86A8E47A0AA0}" srcOrd="5" destOrd="0" presId="urn:microsoft.com/office/officeart/2005/8/layout/StepDownProcess"/>
    <dgm:cxn modelId="{9A800895-620B-46ED-834C-EF11CF298652}" type="presParOf" srcId="{E01B4410-1490-4B5D-A8F5-C8E81EC3223B}" destId="{C011F77B-E38F-4E61-9755-BF217A476F85}" srcOrd="6" destOrd="0" presId="urn:microsoft.com/office/officeart/2005/8/layout/StepDownProcess"/>
    <dgm:cxn modelId="{9F964480-A03F-45B2-8A13-46A9FE973F0F}" type="presParOf" srcId="{C011F77B-E38F-4E61-9755-BF217A476F85}" destId="{18F868BF-6983-4468-B054-5E25624460E0}" srcOrd="0" destOrd="0" presId="urn:microsoft.com/office/officeart/2005/8/layout/StepDownProcess"/>
    <dgm:cxn modelId="{F984EE0B-1714-4DEE-9865-5BE5932536A5}" type="presParOf" srcId="{C011F77B-E38F-4E61-9755-BF217A476F85}" destId="{1DA004FD-3E17-4C09-AD58-C3427FAB796F}" srcOrd="1" destOrd="0" presId="urn:microsoft.com/office/officeart/2005/8/layout/StepDownProcess"/>
    <dgm:cxn modelId="{F033682C-494B-43D0-BA44-64F643F317A0}" type="presParOf" srcId="{C011F77B-E38F-4E61-9755-BF217A476F85}" destId="{65AB0CD1-40EA-41CB-AFEE-DCED33F55703}" srcOrd="2" destOrd="0" presId="urn:microsoft.com/office/officeart/2005/8/layout/StepDownProcess"/>
    <dgm:cxn modelId="{8CAFF397-7923-430A-8E02-2A47763B4E85}" type="presParOf" srcId="{E01B4410-1490-4B5D-A8F5-C8E81EC3223B}" destId="{45B5A287-200E-4E88-B05C-529DFC943061}" srcOrd="7" destOrd="0" presId="urn:microsoft.com/office/officeart/2005/8/layout/StepDownProcess"/>
    <dgm:cxn modelId="{E938EE23-E4F3-4AB7-A505-26CB58108D62}" type="presParOf" srcId="{E01B4410-1490-4B5D-A8F5-C8E81EC3223B}" destId="{CADB98C6-D74D-4EF2-AD3C-B6454AC5919C}" srcOrd="8" destOrd="0" presId="urn:microsoft.com/office/officeart/2005/8/layout/StepDownProcess"/>
    <dgm:cxn modelId="{762E7086-AF88-49A8-9018-D598818BA9CD}" type="presParOf" srcId="{CADB98C6-D74D-4EF2-AD3C-B6454AC5919C}" destId="{8AE5B93D-9A84-40C7-84B5-9FCB66B0463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B70F3C-B0AD-42DF-B046-591436D849E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F5761CA-B14D-42AF-9BF3-F90BFF9BDDCC}">
      <dgm:prSet phldrT="[Text]" custT="1"/>
      <dgm:spPr>
        <a:solidFill>
          <a:srgbClr val="C00000"/>
        </a:solidFill>
      </dgm:spPr>
      <dgm:t>
        <a:bodyPr/>
        <a:lstStyle/>
        <a:p>
          <a:r>
            <a:rPr lang="en-US" sz="1300" dirty="0" smtClean="0"/>
            <a:t>Target Selection</a:t>
          </a:r>
          <a:endParaRPr lang="en-US" sz="1300" dirty="0"/>
        </a:p>
      </dgm:t>
    </dgm:pt>
    <dgm:pt modelId="{1B521EF8-B112-4A09-9C49-A4E126D0BFDC}" type="parTrans" cxnId="{5869E018-B512-4D39-A111-2BE24A7E72F5}">
      <dgm:prSet/>
      <dgm:spPr/>
      <dgm:t>
        <a:bodyPr/>
        <a:lstStyle/>
        <a:p>
          <a:endParaRPr lang="en-US" sz="1300"/>
        </a:p>
      </dgm:t>
    </dgm:pt>
    <dgm:pt modelId="{274D70D8-A304-46AF-AB6B-BAD5EA1C4ABE}" type="sibTrans" cxnId="{5869E018-B512-4D39-A111-2BE24A7E72F5}">
      <dgm:prSet/>
      <dgm:spPr/>
      <dgm:t>
        <a:bodyPr/>
        <a:lstStyle/>
        <a:p>
          <a:endParaRPr lang="en-US" sz="1300"/>
        </a:p>
      </dgm:t>
    </dgm:pt>
    <dgm:pt modelId="{748A6625-7D8E-41CD-98A6-CE0E1EAB2A0E}">
      <dgm:prSet phldrT="[Text]" custT="1"/>
      <dgm:spPr>
        <a:solidFill>
          <a:schemeClr val="accent1">
            <a:lumMod val="50000"/>
          </a:schemeClr>
        </a:solidFill>
      </dgm:spPr>
      <dgm:t>
        <a:bodyPr/>
        <a:lstStyle/>
        <a:p>
          <a:r>
            <a:rPr lang="en-US" sz="1300" dirty="0" smtClean="0"/>
            <a:t>Selection of peptides</a:t>
          </a:r>
        </a:p>
      </dgm:t>
    </dgm:pt>
    <dgm:pt modelId="{64E848DC-32C1-4374-A978-B1DD28ECB31E}" type="parTrans" cxnId="{30785232-74A0-4A5F-9A37-0156AC1B7682}">
      <dgm:prSet/>
      <dgm:spPr/>
      <dgm:t>
        <a:bodyPr/>
        <a:lstStyle/>
        <a:p>
          <a:endParaRPr lang="en-US" sz="1300"/>
        </a:p>
      </dgm:t>
    </dgm:pt>
    <dgm:pt modelId="{CF8974F6-063D-4D76-A622-AA4BDE230DEC}" type="sibTrans" cxnId="{30785232-74A0-4A5F-9A37-0156AC1B7682}">
      <dgm:prSet/>
      <dgm:spPr/>
      <dgm:t>
        <a:bodyPr/>
        <a:lstStyle/>
        <a:p>
          <a:endParaRPr lang="en-US" sz="1300"/>
        </a:p>
      </dgm:t>
    </dgm:pt>
    <dgm:pt modelId="{B62E2455-1F61-499B-BC6B-F803CA32141B}">
      <dgm:prSet phldrT="[Text]" custT="1"/>
      <dgm:spPr>
        <a:solidFill>
          <a:schemeClr val="accent1">
            <a:lumMod val="50000"/>
          </a:schemeClr>
        </a:solidFill>
        <a:ln>
          <a:solidFill>
            <a:schemeClr val="accent1">
              <a:lumMod val="50000"/>
            </a:schemeClr>
          </a:solidFill>
        </a:ln>
      </dgm:spPr>
      <dgm:t>
        <a:bodyPr/>
        <a:lstStyle/>
        <a:p>
          <a:r>
            <a:rPr lang="en-US" sz="1300" dirty="0" smtClean="0"/>
            <a:t>Selection of transitions</a:t>
          </a:r>
          <a:endParaRPr lang="en-US" sz="1300" dirty="0"/>
        </a:p>
      </dgm:t>
    </dgm:pt>
    <dgm:pt modelId="{972C1BA6-42BC-4026-B90C-2E148C1369F3}" type="parTrans" cxnId="{83F508FC-4C95-42C0-B0B7-6CE5E7888EE1}">
      <dgm:prSet/>
      <dgm:spPr/>
      <dgm:t>
        <a:bodyPr/>
        <a:lstStyle/>
        <a:p>
          <a:endParaRPr lang="en-US" sz="1300"/>
        </a:p>
      </dgm:t>
    </dgm:pt>
    <dgm:pt modelId="{BFDB7616-E347-41AB-884C-3D4F00908491}" type="sibTrans" cxnId="{83F508FC-4C95-42C0-B0B7-6CE5E7888EE1}">
      <dgm:prSet/>
      <dgm:spPr/>
      <dgm:t>
        <a:bodyPr/>
        <a:lstStyle/>
        <a:p>
          <a:endParaRPr lang="en-US" sz="1300"/>
        </a:p>
      </dgm:t>
    </dgm:pt>
    <dgm:pt modelId="{671DD0D5-7072-4936-ACBC-892DA74FB238}">
      <dgm:prSet phldrT="[Text]" custT="1"/>
      <dgm:spPr>
        <a:solidFill>
          <a:schemeClr val="accent1">
            <a:lumMod val="50000"/>
          </a:schemeClr>
        </a:solidFill>
      </dgm:spPr>
      <dgm:t>
        <a:bodyPr/>
        <a:lstStyle/>
        <a:p>
          <a:r>
            <a:rPr lang="en-US" sz="1300" dirty="0" smtClean="0"/>
            <a:t>Validation of transitions</a:t>
          </a:r>
          <a:endParaRPr lang="en-US" sz="1300" dirty="0"/>
        </a:p>
      </dgm:t>
    </dgm:pt>
    <dgm:pt modelId="{E829C347-5161-48BA-8E18-44DEBEB6400B}" type="parTrans" cxnId="{7B95181C-2979-4E7B-AEFD-7DC7D7C98C78}">
      <dgm:prSet/>
      <dgm:spPr/>
      <dgm:t>
        <a:bodyPr/>
        <a:lstStyle/>
        <a:p>
          <a:endParaRPr lang="en-US" sz="1300"/>
        </a:p>
      </dgm:t>
    </dgm:pt>
    <dgm:pt modelId="{CFEE5193-B258-4150-838F-AFD9A93B4DDC}" type="sibTrans" cxnId="{7B95181C-2979-4E7B-AEFD-7DC7D7C98C78}">
      <dgm:prSet/>
      <dgm:spPr/>
      <dgm:t>
        <a:bodyPr/>
        <a:lstStyle/>
        <a:p>
          <a:endParaRPr lang="en-US" sz="1300"/>
        </a:p>
      </dgm:t>
    </dgm:pt>
    <dgm:pt modelId="{971999FE-40BB-4104-A722-B9E9BF2E7ADD}">
      <dgm:prSet phldrT="[Text]" custT="1"/>
      <dgm:spPr>
        <a:solidFill>
          <a:schemeClr val="accent1">
            <a:lumMod val="50000"/>
          </a:schemeClr>
        </a:solidFill>
      </dgm:spPr>
      <dgm:t>
        <a:bodyPr/>
        <a:lstStyle/>
        <a:p>
          <a:r>
            <a:rPr lang="en-US" sz="1300" dirty="0" smtClean="0"/>
            <a:t>Peptide Calibration Curves</a:t>
          </a:r>
          <a:endParaRPr lang="en-US" sz="1300" dirty="0"/>
        </a:p>
      </dgm:t>
    </dgm:pt>
    <dgm:pt modelId="{5C38CD56-6EA8-46C7-A9D9-9F52679D4F84}" type="parTrans" cxnId="{4EE58841-60CA-49A6-9081-C6A0A3033148}">
      <dgm:prSet/>
      <dgm:spPr/>
      <dgm:t>
        <a:bodyPr/>
        <a:lstStyle/>
        <a:p>
          <a:endParaRPr lang="en-US" sz="1300"/>
        </a:p>
      </dgm:t>
    </dgm:pt>
    <dgm:pt modelId="{3A739A0A-CA6A-4629-B59D-2F271C29F7A2}" type="sibTrans" cxnId="{4EE58841-60CA-49A6-9081-C6A0A3033148}">
      <dgm:prSet/>
      <dgm:spPr/>
      <dgm:t>
        <a:bodyPr/>
        <a:lstStyle/>
        <a:p>
          <a:endParaRPr lang="en-US" sz="1300"/>
        </a:p>
      </dgm:t>
    </dgm:pt>
    <dgm:pt modelId="{E01B4410-1490-4B5D-A8F5-C8E81EC3223B}" type="pres">
      <dgm:prSet presAssocID="{BFB70F3C-B0AD-42DF-B046-591436D849E9}" presName="rootnode" presStyleCnt="0">
        <dgm:presLayoutVars>
          <dgm:chMax/>
          <dgm:chPref/>
          <dgm:dir/>
          <dgm:animLvl val="lvl"/>
        </dgm:presLayoutVars>
      </dgm:prSet>
      <dgm:spPr/>
      <dgm:t>
        <a:bodyPr/>
        <a:lstStyle/>
        <a:p>
          <a:endParaRPr lang="en-US"/>
        </a:p>
      </dgm:t>
    </dgm:pt>
    <dgm:pt modelId="{11525E91-3784-4737-8E07-FD03ABD5365C}" type="pres">
      <dgm:prSet presAssocID="{4F5761CA-B14D-42AF-9BF3-F90BFF9BDDCC}" presName="composite" presStyleCnt="0"/>
      <dgm:spPr/>
    </dgm:pt>
    <dgm:pt modelId="{689A5460-6FED-41D8-9C98-AD642F473CD8}" type="pres">
      <dgm:prSet presAssocID="{4F5761CA-B14D-42AF-9BF3-F90BFF9BDDCC}" presName="bentUpArrow1" presStyleLbl="alignImgPlace1" presStyleIdx="0" presStyleCnt="4" custLinFactNeighborY="9898"/>
      <dgm:spPr>
        <a:solidFill>
          <a:schemeClr val="bg1">
            <a:lumMod val="75000"/>
          </a:schemeClr>
        </a:solidFill>
      </dgm:spPr>
      <dgm:t>
        <a:bodyPr/>
        <a:lstStyle/>
        <a:p>
          <a:endParaRPr lang="en-US"/>
        </a:p>
      </dgm:t>
    </dgm:pt>
    <dgm:pt modelId="{5821B396-A273-4089-AF6B-94D4FA400E06}" type="pres">
      <dgm:prSet presAssocID="{4F5761CA-B14D-42AF-9BF3-F90BFF9BDDCC}" presName="ParentText" presStyleLbl="node1" presStyleIdx="0" presStyleCnt="5" custLinFactNeighborX="2048">
        <dgm:presLayoutVars>
          <dgm:chMax val="1"/>
          <dgm:chPref val="1"/>
          <dgm:bulletEnabled val="1"/>
        </dgm:presLayoutVars>
      </dgm:prSet>
      <dgm:spPr/>
      <dgm:t>
        <a:bodyPr/>
        <a:lstStyle/>
        <a:p>
          <a:endParaRPr lang="en-US"/>
        </a:p>
      </dgm:t>
    </dgm:pt>
    <dgm:pt modelId="{6EFB48AB-6981-43C7-A000-92EDA85F6493}" type="pres">
      <dgm:prSet presAssocID="{4F5761CA-B14D-42AF-9BF3-F90BFF9BDDCC}" presName="ChildText" presStyleLbl="revTx" presStyleIdx="0" presStyleCnt="4">
        <dgm:presLayoutVars>
          <dgm:chMax val="0"/>
          <dgm:chPref val="0"/>
          <dgm:bulletEnabled val="1"/>
        </dgm:presLayoutVars>
      </dgm:prSet>
      <dgm:spPr/>
      <dgm:t>
        <a:bodyPr/>
        <a:lstStyle/>
        <a:p>
          <a:endParaRPr lang="en-US"/>
        </a:p>
      </dgm:t>
    </dgm:pt>
    <dgm:pt modelId="{6B8E748F-C51F-479F-855A-8D011521B634}" type="pres">
      <dgm:prSet presAssocID="{274D70D8-A304-46AF-AB6B-BAD5EA1C4ABE}" presName="sibTrans" presStyleCnt="0"/>
      <dgm:spPr/>
    </dgm:pt>
    <dgm:pt modelId="{3615CDCE-2B07-4F7E-8BFF-E00D96AC05F8}" type="pres">
      <dgm:prSet presAssocID="{748A6625-7D8E-41CD-98A6-CE0E1EAB2A0E}" presName="composite" presStyleCnt="0"/>
      <dgm:spPr/>
    </dgm:pt>
    <dgm:pt modelId="{02F69EA6-EA47-4492-8E8E-A8D58021FC50}" type="pres">
      <dgm:prSet presAssocID="{748A6625-7D8E-41CD-98A6-CE0E1EAB2A0E}" presName="bentUpArrow1" presStyleLbl="alignImgPlace1" presStyleIdx="1" presStyleCnt="4"/>
      <dgm:spPr>
        <a:solidFill>
          <a:schemeClr val="bg1">
            <a:lumMod val="75000"/>
          </a:schemeClr>
        </a:solidFill>
      </dgm:spPr>
      <dgm:t>
        <a:bodyPr/>
        <a:lstStyle/>
        <a:p>
          <a:endParaRPr lang="en-US"/>
        </a:p>
      </dgm:t>
    </dgm:pt>
    <dgm:pt modelId="{DFA18976-CCCF-4715-ACE9-7BB4B58E1E9F}" type="pres">
      <dgm:prSet presAssocID="{748A6625-7D8E-41CD-98A6-CE0E1EAB2A0E}" presName="ParentText" presStyleLbl="node1" presStyleIdx="1" presStyleCnt="5" custLinFactNeighborX="2048">
        <dgm:presLayoutVars>
          <dgm:chMax val="1"/>
          <dgm:chPref val="1"/>
          <dgm:bulletEnabled val="1"/>
        </dgm:presLayoutVars>
      </dgm:prSet>
      <dgm:spPr/>
      <dgm:t>
        <a:bodyPr/>
        <a:lstStyle/>
        <a:p>
          <a:endParaRPr lang="en-US"/>
        </a:p>
      </dgm:t>
    </dgm:pt>
    <dgm:pt modelId="{A4008A5C-E860-4839-83CC-D1391F8A62C1}" type="pres">
      <dgm:prSet presAssocID="{748A6625-7D8E-41CD-98A6-CE0E1EAB2A0E}" presName="ChildText" presStyleLbl="revTx" presStyleIdx="1" presStyleCnt="4">
        <dgm:presLayoutVars>
          <dgm:chMax val="0"/>
          <dgm:chPref val="0"/>
          <dgm:bulletEnabled val="1"/>
        </dgm:presLayoutVars>
      </dgm:prSet>
      <dgm:spPr/>
      <dgm:t>
        <a:bodyPr/>
        <a:lstStyle/>
        <a:p>
          <a:endParaRPr lang="en-US"/>
        </a:p>
      </dgm:t>
    </dgm:pt>
    <dgm:pt modelId="{C5169953-BF4D-4274-BCC6-151609798129}" type="pres">
      <dgm:prSet presAssocID="{CF8974F6-063D-4D76-A622-AA4BDE230DEC}" presName="sibTrans" presStyleCnt="0"/>
      <dgm:spPr/>
    </dgm:pt>
    <dgm:pt modelId="{7FB724DC-E98C-423B-BB9E-676147D00733}" type="pres">
      <dgm:prSet presAssocID="{B62E2455-1F61-499B-BC6B-F803CA32141B}" presName="composite" presStyleCnt="0"/>
      <dgm:spPr/>
    </dgm:pt>
    <dgm:pt modelId="{8676DC36-0A07-43A4-A913-C4C7086101C8}" type="pres">
      <dgm:prSet presAssocID="{B62E2455-1F61-499B-BC6B-F803CA32141B}" presName="bentUpArrow1" presStyleLbl="alignImgPlace1" presStyleIdx="2" presStyleCnt="4" custLinFactNeighborX="1374" custLinFactNeighborY="15520"/>
      <dgm:spPr>
        <a:solidFill>
          <a:schemeClr val="bg1">
            <a:lumMod val="75000"/>
          </a:schemeClr>
        </a:solidFill>
      </dgm:spPr>
      <dgm:t>
        <a:bodyPr/>
        <a:lstStyle/>
        <a:p>
          <a:endParaRPr lang="en-US"/>
        </a:p>
      </dgm:t>
    </dgm:pt>
    <dgm:pt modelId="{50E66E54-6F59-4B2A-A69B-81219B67807D}" type="pres">
      <dgm:prSet presAssocID="{B62E2455-1F61-499B-BC6B-F803CA32141B}" presName="ParentText" presStyleLbl="node1" presStyleIdx="2" presStyleCnt="5">
        <dgm:presLayoutVars>
          <dgm:chMax val="1"/>
          <dgm:chPref val="1"/>
          <dgm:bulletEnabled val="1"/>
        </dgm:presLayoutVars>
      </dgm:prSet>
      <dgm:spPr/>
      <dgm:t>
        <a:bodyPr/>
        <a:lstStyle/>
        <a:p>
          <a:endParaRPr lang="en-US"/>
        </a:p>
      </dgm:t>
    </dgm:pt>
    <dgm:pt modelId="{C3396178-2683-4F2D-A7C6-E8420C2768BD}" type="pres">
      <dgm:prSet presAssocID="{B62E2455-1F61-499B-BC6B-F803CA32141B}" presName="ChildText" presStyleLbl="revTx" presStyleIdx="2" presStyleCnt="4">
        <dgm:presLayoutVars>
          <dgm:chMax val="0"/>
          <dgm:chPref val="0"/>
          <dgm:bulletEnabled val="1"/>
        </dgm:presLayoutVars>
      </dgm:prSet>
      <dgm:spPr/>
      <dgm:t>
        <a:bodyPr/>
        <a:lstStyle/>
        <a:p>
          <a:endParaRPr lang="en-US"/>
        </a:p>
      </dgm:t>
    </dgm:pt>
    <dgm:pt modelId="{6404D920-ED22-4E52-B8D4-86A8E47A0AA0}" type="pres">
      <dgm:prSet presAssocID="{BFDB7616-E347-41AB-884C-3D4F00908491}" presName="sibTrans" presStyleCnt="0"/>
      <dgm:spPr/>
    </dgm:pt>
    <dgm:pt modelId="{C011F77B-E38F-4E61-9755-BF217A476F85}" type="pres">
      <dgm:prSet presAssocID="{671DD0D5-7072-4936-ACBC-892DA74FB238}" presName="composite" presStyleCnt="0"/>
      <dgm:spPr/>
    </dgm:pt>
    <dgm:pt modelId="{18F868BF-6983-4468-B054-5E25624460E0}" type="pres">
      <dgm:prSet presAssocID="{671DD0D5-7072-4936-ACBC-892DA74FB238}" presName="bentUpArrow1" presStyleLbl="alignImgPlace1" presStyleIdx="3" presStyleCnt="4"/>
      <dgm:spPr>
        <a:solidFill>
          <a:schemeClr val="bg1">
            <a:lumMod val="75000"/>
          </a:schemeClr>
        </a:solidFill>
      </dgm:spPr>
      <dgm:t>
        <a:bodyPr/>
        <a:lstStyle/>
        <a:p>
          <a:endParaRPr lang="en-US"/>
        </a:p>
      </dgm:t>
    </dgm:pt>
    <dgm:pt modelId="{1DA004FD-3E17-4C09-AD58-C3427FAB796F}" type="pres">
      <dgm:prSet presAssocID="{671DD0D5-7072-4936-ACBC-892DA74FB238}" presName="ParentText" presStyleLbl="node1" presStyleIdx="3" presStyleCnt="5">
        <dgm:presLayoutVars>
          <dgm:chMax val="1"/>
          <dgm:chPref val="1"/>
          <dgm:bulletEnabled val="1"/>
        </dgm:presLayoutVars>
      </dgm:prSet>
      <dgm:spPr/>
      <dgm:t>
        <a:bodyPr/>
        <a:lstStyle/>
        <a:p>
          <a:endParaRPr lang="en-US"/>
        </a:p>
      </dgm:t>
    </dgm:pt>
    <dgm:pt modelId="{65AB0CD1-40EA-41CB-AFEE-DCED33F55703}" type="pres">
      <dgm:prSet presAssocID="{671DD0D5-7072-4936-ACBC-892DA74FB238}" presName="ChildText" presStyleLbl="revTx" presStyleIdx="3" presStyleCnt="4">
        <dgm:presLayoutVars>
          <dgm:chMax val="0"/>
          <dgm:chPref val="0"/>
          <dgm:bulletEnabled val="1"/>
        </dgm:presLayoutVars>
      </dgm:prSet>
      <dgm:spPr/>
      <dgm:t>
        <a:bodyPr/>
        <a:lstStyle/>
        <a:p>
          <a:endParaRPr lang="en-US"/>
        </a:p>
      </dgm:t>
    </dgm:pt>
    <dgm:pt modelId="{45B5A287-200E-4E88-B05C-529DFC943061}" type="pres">
      <dgm:prSet presAssocID="{CFEE5193-B258-4150-838F-AFD9A93B4DDC}" presName="sibTrans" presStyleCnt="0"/>
      <dgm:spPr/>
    </dgm:pt>
    <dgm:pt modelId="{CADB98C6-D74D-4EF2-AD3C-B6454AC5919C}" type="pres">
      <dgm:prSet presAssocID="{971999FE-40BB-4104-A722-B9E9BF2E7ADD}" presName="composite" presStyleCnt="0"/>
      <dgm:spPr/>
    </dgm:pt>
    <dgm:pt modelId="{8AE5B93D-9A84-40C7-84B5-9FCB66B04630}" type="pres">
      <dgm:prSet presAssocID="{971999FE-40BB-4104-A722-B9E9BF2E7ADD}" presName="ParentText" presStyleLbl="node1" presStyleIdx="4" presStyleCnt="5">
        <dgm:presLayoutVars>
          <dgm:chMax val="1"/>
          <dgm:chPref val="1"/>
          <dgm:bulletEnabled val="1"/>
        </dgm:presLayoutVars>
      </dgm:prSet>
      <dgm:spPr/>
      <dgm:t>
        <a:bodyPr/>
        <a:lstStyle/>
        <a:p>
          <a:endParaRPr lang="en-US"/>
        </a:p>
      </dgm:t>
    </dgm:pt>
  </dgm:ptLst>
  <dgm:cxnLst>
    <dgm:cxn modelId="{128E907A-048A-4601-AE1E-9EB4A2447D40}" type="presOf" srcId="{BFB70F3C-B0AD-42DF-B046-591436D849E9}" destId="{E01B4410-1490-4B5D-A8F5-C8E81EC3223B}" srcOrd="0" destOrd="0" presId="urn:microsoft.com/office/officeart/2005/8/layout/StepDownProcess"/>
    <dgm:cxn modelId="{3412D086-D4D3-4707-9395-F26BD695C185}" type="presOf" srcId="{671DD0D5-7072-4936-ACBC-892DA74FB238}" destId="{1DA004FD-3E17-4C09-AD58-C3427FAB796F}" srcOrd="0" destOrd="0" presId="urn:microsoft.com/office/officeart/2005/8/layout/StepDownProcess"/>
    <dgm:cxn modelId="{7B95181C-2979-4E7B-AEFD-7DC7D7C98C78}" srcId="{BFB70F3C-B0AD-42DF-B046-591436D849E9}" destId="{671DD0D5-7072-4936-ACBC-892DA74FB238}" srcOrd="3" destOrd="0" parTransId="{E829C347-5161-48BA-8E18-44DEBEB6400B}" sibTransId="{CFEE5193-B258-4150-838F-AFD9A93B4DDC}"/>
    <dgm:cxn modelId="{5DA5ADC2-F3D9-4281-8193-5CF53C0A3F8F}" type="presOf" srcId="{748A6625-7D8E-41CD-98A6-CE0E1EAB2A0E}" destId="{DFA18976-CCCF-4715-ACE9-7BB4B58E1E9F}" srcOrd="0" destOrd="0" presId="urn:microsoft.com/office/officeart/2005/8/layout/StepDownProcess"/>
    <dgm:cxn modelId="{5869E018-B512-4D39-A111-2BE24A7E72F5}" srcId="{BFB70F3C-B0AD-42DF-B046-591436D849E9}" destId="{4F5761CA-B14D-42AF-9BF3-F90BFF9BDDCC}" srcOrd="0" destOrd="0" parTransId="{1B521EF8-B112-4A09-9C49-A4E126D0BFDC}" sibTransId="{274D70D8-A304-46AF-AB6B-BAD5EA1C4ABE}"/>
    <dgm:cxn modelId="{30785232-74A0-4A5F-9A37-0156AC1B7682}" srcId="{BFB70F3C-B0AD-42DF-B046-591436D849E9}" destId="{748A6625-7D8E-41CD-98A6-CE0E1EAB2A0E}" srcOrd="1" destOrd="0" parTransId="{64E848DC-32C1-4374-A978-B1DD28ECB31E}" sibTransId="{CF8974F6-063D-4D76-A622-AA4BDE230DEC}"/>
    <dgm:cxn modelId="{7818C27B-E39D-479B-8A32-2F01056FA76B}" type="presOf" srcId="{4F5761CA-B14D-42AF-9BF3-F90BFF9BDDCC}" destId="{5821B396-A273-4089-AF6B-94D4FA400E06}" srcOrd="0" destOrd="0" presId="urn:microsoft.com/office/officeart/2005/8/layout/StepDownProcess"/>
    <dgm:cxn modelId="{FE9A13C9-118A-463C-8BA8-B6971F0876E4}" type="presOf" srcId="{971999FE-40BB-4104-A722-B9E9BF2E7ADD}" destId="{8AE5B93D-9A84-40C7-84B5-9FCB66B04630}" srcOrd="0" destOrd="0" presId="urn:microsoft.com/office/officeart/2005/8/layout/StepDownProcess"/>
    <dgm:cxn modelId="{83F508FC-4C95-42C0-B0B7-6CE5E7888EE1}" srcId="{BFB70F3C-B0AD-42DF-B046-591436D849E9}" destId="{B62E2455-1F61-499B-BC6B-F803CA32141B}" srcOrd="2" destOrd="0" parTransId="{972C1BA6-42BC-4026-B90C-2E148C1369F3}" sibTransId="{BFDB7616-E347-41AB-884C-3D4F00908491}"/>
    <dgm:cxn modelId="{71D8D5F7-ED63-40CE-A8FB-8EECF9A929C2}" type="presOf" srcId="{B62E2455-1F61-499B-BC6B-F803CA32141B}" destId="{50E66E54-6F59-4B2A-A69B-81219B67807D}" srcOrd="0" destOrd="0" presId="urn:microsoft.com/office/officeart/2005/8/layout/StepDownProcess"/>
    <dgm:cxn modelId="{4EE58841-60CA-49A6-9081-C6A0A3033148}" srcId="{BFB70F3C-B0AD-42DF-B046-591436D849E9}" destId="{971999FE-40BB-4104-A722-B9E9BF2E7ADD}" srcOrd="4" destOrd="0" parTransId="{5C38CD56-6EA8-46C7-A9D9-9F52679D4F84}" sibTransId="{3A739A0A-CA6A-4629-B59D-2F271C29F7A2}"/>
    <dgm:cxn modelId="{55DFB623-A2FB-4865-B2EC-F9E83A0D0EE8}" type="presParOf" srcId="{E01B4410-1490-4B5D-A8F5-C8E81EC3223B}" destId="{11525E91-3784-4737-8E07-FD03ABD5365C}" srcOrd="0" destOrd="0" presId="urn:microsoft.com/office/officeart/2005/8/layout/StepDownProcess"/>
    <dgm:cxn modelId="{3A5199C0-3D5A-4855-A363-0BB83A2AED5B}" type="presParOf" srcId="{11525E91-3784-4737-8E07-FD03ABD5365C}" destId="{689A5460-6FED-41D8-9C98-AD642F473CD8}" srcOrd="0" destOrd="0" presId="urn:microsoft.com/office/officeart/2005/8/layout/StepDownProcess"/>
    <dgm:cxn modelId="{EDA8DA81-9CB4-4C8D-9363-376B9AC84C8C}" type="presParOf" srcId="{11525E91-3784-4737-8E07-FD03ABD5365C}" destId="{5821B396-A273-4089-AF6B-94D4FA400E06}" srcOrd="1" destOrd="0" presId="urn:microsoft.com/office/officeart/2005/8/layout/StepDownProcess"/>
    <dgm:cxn modelId="{79AA2451-D465-44BD-B803-AF999B7AFAA4}" type="presParOf" srcId="{11525E91-3784-4737-8E07-FD03ABD5365C}" destId="{6EFB48AB-6981-43C7-A000-92EDA85F6493}" srcOrd="2" destOrd="0" presId="urn:microsoft.com/office/officeart/2005/8/layout/StepDownProcess"/>
    <dgm:cxn modelId="{B5739089-A930-45FE-B28C-5C65606B0B34}" type="presParOf" srcId="{E01B4410-1490-4B5D-A8F5-C8E81EC3223B}" destId="{6B8E748F-C51F-479F-855A-8D011521B634}" srcOrd="1" destOrd="0" presId="urn:microsoft.com/office/officeart/2005/8/layout/StepDownProcess"/>
    <dgm:cxn modelId="{7B0FBEAF-6731-444C-AEB0-E1A8AF2FDAB9}" type="presParOf" srcId="{E01B4410-1490-4B5D-A8F5-C8E81EC3223B}" destId="{3615CDCE-2B07-4F7E-8BFF-E00D96AC05F8}" srcOrd="2" destOrd="0" presId="urn:microsoft.com/office/officeart/2005/8/layout/StepDownProcess"/>
    <dgm:cxn modelId="{786F27CA-5CFA-4B7A-A94A-817399F2C17E}" type="presParOf" srcId="{3615CDCE-2B07-4F7E-8BFF-E00D96AC05F8}" destId="{02F69EA6-EA47-4492-8E8E-A8D58021FC50}" srcOrd="0" destOrd="0" presId="urn:microsoft.com/office/officeart/2005/8/layout/StepDownProcess"/>
    <dgm:cxn modelId="{3B4CA774-A720-4D2D-A698-6EAAA5515DC5}" type="presParOf" srcId="{3615CDCE-2B07-4F7E-8BFF-E00D96AC05F8}" destId="{DFA18976-CCCF-4715-ACE9-7BB4B58E1E9F}" srcOrd="1" destOrd="0" presId="urn:microsoft.com/office/officeart/2005/8/layout/StepDownProcess"/>
    <dgm:cxn modelId="{8F306131-6F4F-4D17-9101-49441A87DA32}" type="presParOf" srcId="{3615CDCE-2B07-4F7E-8BFF-E00D96AC05F8}" destId="{A4008A5C-E860-4839-83CC-D1391F8A62C1}" srcOrd="2" destOrd="0" presId="urn:microsoft.com/office/officeart/2005/8/layout/StepDownProcess"/>
    <dgm:cxn modelId="{F1719986-FE5B-4155-8F7D-692AFE77EDB8}" type="presParOf" srcId="{E01B4410-1490-4B5D-A8F5-C8E81EC3223B}" destId="{C5169953-BF4D-4274-BCC6-151609798129}" srcOrd="3" destOrd="0" presId="urn:microsoft.com/office/officeart/2005/8/layout/StepDownProcess"/>
    <dgm:cxn modelId="{3420833B-5644-4156-8C5F-4FC4806B7161}" type="presParOf" srcId="{E01B4410-1490-4B5D-A8F5-C8E81EC3223B}" destId="{7FB724DC-E98C-423B-BB9E-676147D00733}" srcOrd="4" destOrd="0" presId="urn:microsoft.com/office/officeart/2005/8/layout/StepDownProcess"/>
    <dgm:cxn modelId="{F90280DF-8F50-4CCA-810F-5EF9D79F56A0}" type="presParOf" srcId="{7FB724DC-E98C-423B-BB9E-676147D00733}" destId="{8676DC36-0A07-43A4-A913-C4C7086101C8}" srcOrd="0" destOrd="0" presId="urn:microsoft.com/office/officeart/2005/8/layout/StepDownProcess"/>
    <dgm:cxn modelId="{C5E77277-C017-4F12-89E6-A8E14D853C8A}" type="presParOf" srcId="{7FB724DC-E98C-423B-BB9E-676147D00733}" destId="{50E66E54-6F59-4B2A-A69B-81219B67807D}" srcOrd="1" destOrd="0" presId="urn:microsoft.com/office/officeart/2005/8/layout/StepDownProcess"/>
    <dgm:cxn modelId="{269F6B32-6BDE-4167-81DC-104211461676}" type="presParOf" srcId="{7FB724DC-E98C-423B-BB9E-676147D00733}" destId="{C3396178-2683-4F2D-A7C6-E8420C2768BD}" srcOrd="2" destOrd="0" presId="urn:microsoft.com/office/officeart/2005/8/layout/StepDownProcess"/>
    <dgm:cxn modelId="{11C933F1-664F-4D94-9C9B-6EE8ADED65F1}" type="presParOf" srcId="{E01B4410-1490-4B5D-A8F5-C8E81EC3223B}" destId="{6404D920-ED22-4E52-B8D4-86A8E47A0AA0}" srcOrd="5" destOrd="0" presId="urn:microsoft.com/office/officeart/2005/8/layout/StepDownProcess"/>
    <dgm:cxn modelId="{79E270DC-164E-4E60-BCD9-D05BEABED5E3}" type="presParOf" srcId="{E01B4410-1490-4B5D-A8F5-C8E81EC3223B}" destId="{C011F77B-E38F-4E61-9755-BF217A476F85}" srcOrd="6" destOrd="0" presId="urn:microsoft.com/office/officeart/2005/8/layout/StepDownProcess"/>
    <dgm:cxn modelId="{14841D65-56B7-43D8-90D5-4130551B3B72}" type="presParOf" srcId="{C011F77B-E38F-4E61-9755-BF217A476F85}" destId="{18F868BF-6983-4468-B054-5E25624460E0}" srcOrd="0" destOrd="0" presId="urn:microsoft.com/office/officeart/2005/8/layout/StepDownProcess"/>
    <dgm:cxn modelId="{FA80ADAE-5285-4717-A8AA-27021D6A3B05}" type="presParOf" srcId="{C011F77B-E38F-4E61-9755-BF217A476F85}" destId="{1DA004FD-3E17-4C09-AD58-C3427FAB796F}" srcOrd="1" destOrd="0" presId="urn:microsoft.com/office/officeart/2005/8/layout/StepDownProcess"/>
    <dgm:cxn modelId="{D79C886B-2BC8-4F47-BB31-3ACBD5005016}" type="presParOf" srcId="{C011F77B-E38F-4E61-9755-BF217A476F85}" destId="{65AB0CD1-40EA-41CB-AFEE-DCED33F55703}" srcOrd="2" destOrd="0" presId="urn:microsoft.com/office/officeart/2005/8/layout/StepDownProcess"/>
    <dgm:cxn modelId="{6F9DEAB9-F3FD-4A44-9461-6FD187935DE3}" type="presParOf" srcId="{E01B4410-1490-4B5D-A8F5-C8E81EC3223B}" destId="{45B5A287-200E-4E88-B05C-529DFC943061}" srcOrd="7" destOrd="0" presId="urn:microsoft.com/office/officeart/2005/8/layout/StepDownProcess"/>
    <dgm:cxn modelId="{69A09C98-8C22-43D3-9350-6CCCF1C25F27}" type="presParOf" srcId="{E01B4410-1490-4B5D-A8F5-C8E81EC3223B}" destId="{CADB98C6-D74D-4EF2-AD3C-B6454AC5919C}" srcOrd="8" destOrd="0" presId="urn:microsoft.com/office/officeart/2005/8/layout/StepDownProcess"/>
    <dgm:cxn modelId="{A9741AF2-6BC8-49E6-8C0C-B5240C568195}" type="presParOf" srcId="{CADB98C6-D74D-4EF2-AD3C-B6454AC5919C}" destId="{8AE5B93D-9A84-40C7-84B5-9FCB66B0463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B70F3C-B0AD-42DF-B046-591436D849E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F5761CA-B14D-42AF-9BF3-F90BFF9BDDCC}">
      <dgm:prSet phldrT="[Text]" custT="1"/>
      <dgm:spPr>
        <a:solidFill>
          <a:schemeClr val="accent1">
            <a:lumMod val="50000"/>
          </a:schemeClr>
        </a:solidFill>
      </dgm:spPr>
      <dgm:t>
        <a:bodyPr/>
        <a:lstStyle/>
        <a:p>
          <a:r>
            <a:rPr lang="en-US" sz="1300" dirty="0" smtClean="0"/>
            <a:t>Target Selection</a:t>
          </a:r>
          <a:endParaRPr lang="en-US" sz="1300" dirty="0"/>
        </a:p>
      </dgm:t>
    </dgm:pt>
    <dgm:pt modelId="{1B521EF8-B112-4A09-9C49-A4E126D0BFDC}" type="parTrans" cxnId="{5869E018-B512-4D39-A111-2BE24A7E72F5}">
      <dgm:prSet/>
      <dgm:spPr/>
      <dgm:t>
        <a:bodyPr/>
        <a:lstStyle/>
        <a:p>
          <a:endParaRPr lang="en-US" sz="1300"/>
        </a:p>
      </dgm:t>
    </dgm:pt>
    <dgm:pt modelId="{274D70D8-A304-46AF-AB6B-BAD5EA1C4ABE}" type="sibTrans" cxnId="{5869E018-B512-4D39-A111-2BE24A7E72F5}">
      <dgm:prSet/>
      <dgm:spPr/>
      <dgm:t>
        <a:bodyPr/>
        <a:lstStyle/>
        <a:p>
          <a:endParaRPr lang="en-US" sz="1300"/>
        </a:p>
      </dgm:t>
    </dgm:pt>
    <dgm:pt modelId="{748A6625-7D8E-41CD-98A6-CE0E1EAB2A0E}">
      <dgm:prSet phldrT="[Text]" custT="1"/>
      <dgm:spPr>
        <a:solidFill>
          <a:srgbClr val="C00000"/>
        </a:solidFill>
      </dgm:spPr>
      <dgm:t>
        <a:bodyPr/>
        <a:lstStyle/>
        <a:p>
          <a:r>
            <a:rPr lang="en-US" sz="1300" dirty="0" smtClean="0"/>
            <a:t>Selection of peptides</a:t>
          </a:r>
        </a:p>
      </dgm:t>
    </dgm:pt>
    <dgm:pt modelId="{64E848DC-32C1-4374-A978-B1DD28ECB31E}" type="parTrans" cxnId="{30785232-74A0-4A5F-9A37-0156AC1B7682}">
      <dgm:prSet/>
      <dgm:spPr/>
      <dgm:t>
        <a:bodyPr/>
        <a:lstStyle/>
        <a:p>
          <a:endParaRPr lang="en-US" sz="1300"/>
        </a:p>
      </dgm:t>
    </dgm:pt>
    <dgm:pt modelId="{CF8974F6-063D-4D76-A622-AA4BDE230DEC}" type="sibTrans" cxnId="{30785232-74A0-4A5F-9A37-0156AC1B7682}">
      <dgm:prSet/>
      <dgm:spPr/>
      <dgm:t>
        <a:bodyPr/>
        <a:lstStyle/>
        <a:p>
          <a:endParaRPr lang="en-US" sz="1300"/>
        </a:p>
      </dgm:t>
    </dgm:pt>
    <dgm:pt modelId="{B62E2455-1F61-499B-BC6B-F803CA32141B}">
      <dgm:prSet phldrT="[Text]" custT="1"/>
      <dgm:spPr>
        <a:solidFill>
          <a:schemeClr val="accent1">
            <a:lumMod val="50000"/>
          </a:schemeClr>
        </a:solidFill>
        <a:ln>
          <a:solidFill>
            <a:schemeClr val="accent1">
              <a:lumMod val="50000"/>
            </a:schemeClr>
          </a:solidFill>
        </a:ln>
      </dgm:spPr>
      <dgm:t>
        <a:bodyPr/>
        <a:lstStyle/>
        <a:p>
          <a:r>
            <a:rPr lang="en-US" sz="1300" dirty="0" smtClean="0"/>
            <a:t>Selection of transitions</a:t>
          </a:r>
          <a:endParaRPr lang="en-US" sz="1300" dirty="0"/>
        </a:p>
      </dgm:t>
    </dgm:pt>
    <dgm:pt modelId="{972C1BA6-42BC-4026-B90C-2E148C1369F3}" type="parTrans" cxnId="{83F508FC-4C95-42C0-B0B7-6CE5E7888EE1}">
      <dgm:prSet/>
      <dgm:spPr/>
      <dgm:t>
        <a:bodyPr/>
        <a:lstStyle/>
        <a:p>
          <a:endParaRPr lang="en-US" sz="1300"/>
        </a:p>
      </dgm:t>
    </dgm:pt>
    <dgm:pt modelId="{BFDB7616-E347-41AB-884C-3D4F00908491}" type="sibTrans" cxnId="{83F508FC-4C95-42C0-B0B7-6CE5E7888EE1}">
      <dgm:prSet/>
      <dgm:spPr/>
      <dgm:t>
        <a:bodyPr/>
        <a:lstStyle/>
        <a:p>
          <a:endParaRPr lang="en-US" sz="1300"/>
        </a:p>
      </dgm:t>
    </dgm:pt>
    <dgm:pt modelId="{671DD0D5-7072-4936-ACBC-892DA74FB238}">
      <dgm:prSet phldrT="[Text]" custT="1"/>
      <dgm:spPr>
        <a:solidFill>
          <a:schemeClr val="accent1">
            <a:lumMod val="50000"/>
          </a:schemeClr>
        </a:solidFill>
      </dgm:spPr>
      <dgm:t>
        <a:bodyPr/>
        <a:lstStyle/>
        <a:p>
          <a:r>
            <a:rPr lang="en-US" sz="1300" dirty="0" smtClean="0"/>
            <a:t>Validation of transitions</a:t>
          </a:r>
          <a:endParaRPr lang="en-US" sz="1300" dirty="0"/>
        </a:p>
      </dgm:t>
    </dgm:pt>
    <dgm:pt modelId="{E829C347-5161-48BA-8E18-44DEBEB6400B}" type="parTrans" cxnId="{7B95181C-2979-4E7B-AEFD-7DC7D7C98C78}">
      <dgm:prSet/>
      <dgm:spPr/>
      <dgm:t>
        <a:bodyPr/>
        <a:lstStyle/>
        <a:p>
          <a:endParaRPr lang="en-US" sz="1300"/>
        </a:p>
      </dgm:t>
    </dgm:pt>
    <dgm:pt modelId="{CFEE5193-B258-4150-838F-AFD9A93B4DDC}" type="sibTrans" cxnId="{7B95181C-2979-4E7B-AEFD-7DC7D7C98C78}">
      <dgm:prSet/>
      <dgm:spPr/>
      <dgm:t>
        <a:bodyPr/>
        <a:lstStyle/>
        <a:p>
          <a:endParaRPr lang="en-US" sz="1300"/>
        </a:p>
      </dgm:t>
    </dgm:pt>
    <dgm:pt modelId="{971999FE-40BB-4104-A722-B9E9BF2E7ADD}">
      <dgm:prSet phldrT="[Text]" custT="1"/>
      <dgm:spPr>
        <a:solidFill>
          <a:schemeClr val="accent1">
            <a:lumMod val="50000"/>
          </a:schemeClr>
        </a:solidFill>
      </dgm:spPr>
      <dgm:t>
        <a:bodyPr/>
        <a:lstStyle/>
        <a:p>
          <a:r>
            <a:rPr lang="en-US" sz="1300" dirty="0" smtClean="0"/>
            <a:t>Peptide Calibration Curves</a:t>
          </a:r>
          <a:endParaRPr lang="en-US" sz="1300" dirty="0"/>
        </a:p>
      </dgm:t>
    </dgm:pt>
    <dgm:pt modelId="{5C38CD56-6EA8-46C7-A9D9-9F52679D4F84}" type="parTrans" cxnId="{4EE58841-60CA-49A6-9081-C6A0A3033148}">
      <dgm:prSet/>
      <dgm:spPr/>
      <dgm:t>
        <a:bodyPr/>
        <a:lstStyle/>
        <a:p>
          <a:endParaRPr lang="en-US" sz="1300"/>
        </a:p>
      </dgm:t>
    </dgm:pt>
    <dgm:pt modelId="{3A739A0A-CA6A-4629-B59D-2F271C29F7A2}" type="sibTrans" cxnId="{4EE58841-60CA-49A6-9081-C6A0A3033148}">
      <dgm:prSet/>
      <dgm:spPr/>
      <dgm:t>
        <a:bodyPr/>
        <a:lstStyle/>
        <a:p>
          <a:endParaRPr lang="en-US" sz="1300"/>
        </a:p>
      </dgm:t>
    </dgm:pt>
    <dgm:pt modelId="{E01B4410-1490-4B5D-A8F5-C8E81EC3223B}" type="pres">
      <dgm:prSet presAssocID="{BFB70F3C-B0AD-42DF-B046-591436D849E9}" presName="rootnode" presStyleCnt="0">
        <dgm:presLayoutVars>
          <dgm:chMax/>
          <dgm:chPref/>
          <dgm:dir/>
          <dgm:animLvl val="lvl"/>
        </dgm:presLayoutVars>
      </dgm:prSet>
      <dgm:spPr/>
      <dgm:t>
        <a:bodyPr/>
        <a:lstStyle/>
        <a:p>
          <a:endParaRPr lang="en-US"/>
        </a:p>
      </dgm:t>
    </dgm:pt>
    <dgm:pt modelId="{11525E91-3784-4737-8E07-FD03ABD5365C}" type="pres">
      <dgm:prSet presAssocID="{4F5761CA-B14D-42AF-9BF3-F90BFF9BDDCC}" presName="composite" presStyleCnt="0"/>
      <dgm:spPr/>
    </dgm:pt>
    <dgm:pt modelId="{689A5460-6FED-41D8-9C98-AD642F473CD8}" type="pres">
      <dgm:prSet presAssocID="{4F5761CA-B14D-42AF-9BF3-F90BFF9BDDCC}" presName="bentUpArrow1" presStyleLbl="alignImgPlace1" presStyleIdx="0" presStyleCnt="4" custLinFactNeighborY="9898"/>
      <dgm:spPr>
        <a:solidFill>
          <a:schemeClr val="bg1">
            <a:lumMod val="75000"/>
          </a:schemeClr>
        </a:solidFill>
      </dgm:spPr>
      <dgm:t>
        <a:bodyPr/>
        <a:lstStyle/>
        <a:p>
          <a:endParaRPr lang="en-US"/>
        </a:p>
      </dgm:t>
    </dgm:pt>
    <dgm:pt modelId="{5821B396-A273-4089-AF6B-94D4FA400E06}" type="pres">
      <dgm:prSet presAssocID="{4F5761CA-B14D-42AF-9BF3-F90BFF9BDDCC}" presName="ParentText" presStyleLbl="node1" presStyleIdx="0" presStyleCnt="5" custLinFactNeighborX="2048">
        <dgm:presLayoutVars>
          <dgm:chMax val="1"/>
          <dgm:chPref val="1"/>
          <dgm:bulletEnabled val="1"/>
        </dgm:presLayoutVars>
      </dgm:prSet>
      <dgm:spPr/>
      <dgm:t>
        <a:bodyPr/>
        <a:lstStyle/>
        <a:p>
          <a:endParaRPr lang="en-US"/>
        </a:p>
      </dgm:t>
    </dgm:pt>
    <dgm:pt modelId="{6EFB48AB-6981-43C7-A000-92EDA85F6493}" type="pres">
      <dgm:prSet presAssocID="{4F5761CA-B14D-42AF-9BF3-F90BFF9BDDCC}" presName="ChildText" presStyleLbl="revTx" presStyleIdx="0" presStyleCnt="4">
        <dgm:presLayoutVars>
          <dgm:chMax val="0"/>
          <dgm:chPref val="0"/>
          <dgm:bulletEnabled val="1"/>
        </dgm:presLayoutVars>
      </dgm:prSet>
      <dgm:spPr/>
      <dgm:t>
        <a:bodyPr/>
        <a:lstStyle/>
        <a:p>
          <a:endParaRPr lang="en-US"/>
        </a:p>
      </dgm:t>
    </dgm:pt>
    <dgm:pt modelId="{6B8E748F-C51F-479F-855A-8D011521B634}" type="pres">
      <dgm:prSet presAssocID="{274D70D8-A304-46AF-AB6B-BAD5EA1C4ABE}" presName="sibTrans" presStyleCnt="0"/>
      <dgm:spPr/>
    </dgm:pt>
    <dgm:pt modelId="{3615CDCE-2B07-4F7E-8BFF-E00D96AC05F8}" type="pres">
      <dgm:prSet presAssocID="{748A6625-7D8E-41CD-98A6-CE0E1EAB2A0E}" presName="composite" presStyleCnt="0"/>
      <dgm:spPr/>
    </dgm:pt>
    <dgm:pt modelId="{02F69EA6-EA47-4492-8E8E-A8D58021FC50}" type="pres">
      <dgm:prSet presAssocID="{748A6625-7D8E-41CD-98A6-CE0E1EAB2A0E}" presName="bentUpArrow1" presStyleLbl="alignImgPlace1" presStyleIdx="1" presStyleCnt="4"/>
      <dgm:spPr>
        <a:solidFill>
          <a:schemeClr val="bg1">
            <a:lumMod val="75000"/>
          </a:schemeClr>
        </a:solidFill>
      </dgm:spPr>
      <dgm:t>
        <a:bodyPr/>
        <a:lstStyle/>
        <a:p>
          <a:endParaRPr lang="en-US"/>
        </a:p>
      </dgm:t>
    </dgm:pt>
    <dgm:pt modelId="{DFA18976-CCCF-4715-ACE9-7BB4B58E1E9F}" type="pres">
      <dgm:prSet presAssocID="{748A6625-7D8E-41CD-98A6-CE0E1EAB2A0E}" presName="ParentText" presStyleLbl="node1" presStyleIdx="1" presStyleCnt="5" custLinFactNeighborX="2048">
        <dgm:presLayoutVars>
          <dgm:chMax val="1"/>
          <dgm:chPref val="1"/>
          <dgm:bulletEnabled val="1"/>
        </dgm:presLayoutVars>
      </dgm:prSet>
      <dgm:spPr/>
      <dgm:t>
        <a:bodyPr/>
        <a:lstStyle/>
        <a:p>
          <a:endParaRPr lang="en-US"/>
        </a:p>
      </dgm:t>
    </dgm:pt>
    <dgm:pt modelId="{A4008A5C-E860-4839-83CC-D1391F8A62C1}" type="pres">
      <dgm:prSet presAssocID="{748A6625-7D8E-41CD-98A6-CE0E1EAB2A0E}" presName="ChildText" presStyleLbl="revTx" presStyleIdx="1" presStyleCnt="4">
        <dgm:presLayoutVars>
          <dgm:chMax val="0"/>
          <dgm:chPref val="0"/>
          <dgm:bulletEnabled val="1"/>
        </dgm:presLayoutVars>
      </dgm:prSet>
      <dgm:spPr/>
      <dgm:t>
        <a:bodyPr/>
        <a:lstStyle/>
        <a:p>
          <a:endParaRPr lang="en-US"/>
        </a:p>
      </dgm:t>
    </dgm:pt>
    <dgm:pt modelId="{C5169953-BF4D-4274-BCC6-151609798129}" type="pres">
      <dgm:prSet presAssocID="{CF8974F6-063D-4D76-A622-AA4BDE230DEC}" presName="sibTrans" presStyleCnt="0"/>
      <dgm:spPr/>
    </dgm:pt>
    <dgm:pt modelId="{7FB724DC-E98C-423B-BB9E-676147D00733}" type="pres">
      <dgm:prSet presAssocID="{B62E2455-1F61-499B-BC6B-F803CA32141B}" presName="composite" presStyleCnt="0"/>
      <dgm:spPr/>
    </dgm:pt>
    <dgm:pt modelId="{8676DC36-0A07-43A4-A913-C4C7086101C8}" type="pres">
      <dgm:prSet presAssocID="{B62E2455-1F61-499B-BC6B-F803CA32141B}" presName="bentUpArrow1" presStyleLbl="alignImgPlace1" presStyleIdx="2" presStyleCnt="4" custLinFactNeighborX="1374" custLinFactNeighborY="15520"/>
      <dgm:spPr>
        <a:solidFill>
          <a:schemeClr val="bg1">
            <a:lumMod val="75000"/>
          </a:schemeClr>
        </a:solidFill>
      </dgm:spPr>
      <dgm:t>
        <a:bodyPr/>
        <a:lstStyle/>
        <a:p>
          <a:endParaRPr lang="en-US"/>
        </a:p>
      </dgm:t>
    </dgm:pt>
    <dgm:pt modelId="{50E66E54-6F59-4B2A-A69B-81219B67807D}" type="pres">
      <dgm:prSet presAssocID="{B62E2455-1F61-499B-BC6B-F803CA32141B}" presName="ParentText" presStyleLbl="node1" presStyleIdx="2" presStyleCnt="5">
        <dgm:presLayoutVars>
          <dgm:chMax val="1"/>
          <dgm:chPref val="1"/>
          <dgm:bulletEnabled val="1"/>
        </dgm:presLayoutVars>
      </dgm:prSet>
      <dgm:spPr/>
      <dgm:t>
        <a:bodyPr/>
        <a:lstStyle/>
        <a:p>
          <a:endParaRPr lang="en-US"/>
        </a:p>
      </dgm:t>
    </dgm:pt>
    <dgm:pt modelId="{C3396178-2683-4F2D-A7C6-E8420C2768BD}" type="pres">
      <dgm:prSet presAssocID="{B62E2455-1F61-499B-BC6B-F803CA32141B}" presName="ChildText" presStyleLbl="revTx" presStyleIdx="2" presStyleCnt="4">
        <dgm:presLayoutVars>
          <dgm:chMax val="0"/>
          <dgm:chPref val="0"/>
          <dgm:bulletEnabled val="1"/>
        </dgm:presLayoutVars>
      </dgm:prSet>
      <dgm:spPr/>
      <dgm:t>
        <a:bodyPr/>
        <a:lstStyle/>
        <a:p>
          <a:endParaRPr lang="en-US"/>
        </a:p>
      </dgm:t>
    </dgm:pt>
    <dgm:pt modelId="{6404D920-ED22-4E52-B8D4-86A8E47A0AA0}" type="pres">
      <dgm:prSet presAssocID="{BFDB7616-E347-41AB-884C-3D4F00908491}" presName="sibTrans" presStyleCnt="0"/>
      <dgm:spPr/>
    </dgm:pt>
    <dgm:pt modelId="{C011F77B-E38F-4E61-9755-BF217A476F85}" type="pres">
      <dgm:prSet presAssocID="{671DD0D5-7072-4936-ACBC-892DA74FB238}" presName="composite" presStyleCnt="0"/>
      <dgm:spPr/>
    </dgm:pt>
    <dgm:pt modelId="{18F868BF-6983-4468-B054-5E25624460E0}" type="pres">
      <dgm:prSet presAssocID="{671DD0D5-7072-4936-ACBC-892DA74FB238}" presName="bentUpArrow1" presStyleLbl="alignImgPlace1" presStyleIdx="3" presStyleCnt="4"/>
      <dgm:spPr>
        <a:solidFill>
          <a:schemeClr val="bg1">
            <a:lumMod val="75000"/>
          </a:schemeClr>
        </a:solidFill>
      </dgm:spPr>
      <dgm:t>
        <a:bodyPr/>
        <a:lstStyle/>
        <a:p>
          <a:endParaRPr lang="en-US"/>
        </a:p>
      </dgm:t>
    </dgm:pt>
    <dgm:pt modelId="{1DA004FD-3E17-4C09-AD58-C3427FAB796F}" type="pres">
      <dgm:prSet presAssocID="{671DD0D5-7072-4936-ACBC-892DA74FB238}" presName="ParentText" presStyleLbl="node1" presStyleIdx="3" presStyleCnt="5">
        <dgm:presLayoutVars>
          <dgm:chMax val="1"/>
          <dgm:chPref val="1"/>
          <dgm:bulletEnabled val="1"/>
        </dgm:presLayoutVars>
      </dgm:prSet>
      <dgm:spPr/>
      <dgm:t>
        <a:bodyPr/>
        <a:lstStyle/>
        <a:p>
          <a:endParaRPr lang="en-US"/>
        </a:p>
      </dgm:t>
    </dgm:pt>
    <dgm:pt modelId="{65AB0CD1-40EA-41CB-AFEE-DCED33F55703}" type="pres">
      <dgm:prSet presAssocID="{671DD0D5-7072-4936-ACBC-892DA74FB238}" presName="ChildText" presStyleLbl="revTx" presStyleIdx="3" presStyleCnt="4">
        <dgm:presLayoutVars>
          <dgm:chMax val="0"/>
          <dgm:chPref val="0"/>
          <dgm:bulletEnabled val="1"/>
        </dgm:presLayoutVars>
      </dgm:prSet>
      <dgm:spPr/>
      <dgm:t>
        <a:bodyPr/>
        <a:lstStyle/>
        <a:p>
          <a:endParaRPr lang="en-US"/>
        </a:p>
      </dgm:t>
    </dgm:pt>
    <dgm:pt modelId="{45B5A287-200E-4E88-B05C-529DFC943061}" type="pres">
      <dgm:prSet presAssocID="{CFEE5193-B258-4150-838F-AFD9A93B4DDC}" presName="sibTrans" presStyleCnt="0"/>
      <dgm:spPr/>
    </dgm:pt>
    <dgm:pt modelId="{CADB98C6-D74D-4EF2-AD3C-B6454AC5919C}" type="pres">
      <dgm:prSet presAssocID="{971999FE-40BB-4104-A722-B9E9BF2E7ADD}" presName="composite" presStyleCnt="0"/>
      <dgm:spPr/>
    </dgm:pt>
    <dgm:pt modelId="{8AE5B93D-9A84-40C7-84B5-9FCB66B04630}" type="pres">
      <dgm:prSet presAssocID="{971999FE-40BB-4104-A722-B9E9BF2E7ADD}" presName="ParentText" presStyleLbl="node1" presStyleIdx="4" presStyleCnt="5">
        <dgm:presLayoutVars>
          <dgm:chMax val="1"/>
          <dgm:chPref val="1"/>
          <dgm:bulletEnabled val="1"/>
        </dgm:presLayoutVars>
      </dgm:prSet>
      <dgm:spPr/>
      <dgm:t>
        <a:bodyPr/>
        <a:lstStyle/>
        <a:p>
          <a:endParaRPr lang="en-US"/>
        </a:p>
      </dgm:t>
    </dgm:pt>
  </dgm:ptLst>
  <dgm:cxnLst>
    <dgm:cxn modelId="{403761E4-FE7E-464B-86FD-36CDFC74F223}" type="presOf" srcId="{BFB70F3C-B0AD-42DF-B046-591436D849E9}" destId="{E01B4410-1490-4B5D-A8F5-C8E81EC3223B}" srcOrd="0" destOrd="0" presId="urn:microsoft.com/office/officeart/2005/8/layout/StepDownProcess"/>
    <dgm:cxn modelId="{74D70AE0-C56D-4E0A-B89B-031ADE7CF996}" type="presOf" srcId="{971999FE-40BB-4104-A722-B9E9BF2E7ADD}" destId="{8AE5B93D-9A84-40C7-84B5-9FCB66B04630}" srcOrd="0" destOrd="0" presId="urn:microsoft.com/office/officeart/2005/8/layout/StepDownProcess"/>
    <dgm:cxn modelId="{7B95181C-2979-4E7B-AEFD-7DC7D7C98C78}" srcId="{BFB70F3C-B0AD-42DF-B046-591436D849E9}" destId="{671DD0D5-7072-4936-ACBC-892DA74FB238}" srcOrd="3" destOrd="0" parTransId="{E829C347-5161-48BA-8E18-44DEBEB6400B}" sibTransId="{CFEE5193-B258-4150-838F-AFD9A93B4DDC}"/>
    <dgm:cxn modelId="{5869E018-B512-4D39-A111-2BE24A7E72F5}" srcId="{BFB70F3C-B0AD-42DF-B046-591436D849E9}" destId="{4F5761CA-B14D-42AF-9BF3-F90BFF9BDDCC}" srcOrd="0" destOrd="0" parTransId="{1B521EF8-B112-4A09-9C49-A4E126D0BFDC}" sibTransId="{274D70D8-A304-46AF-AB6B-BAD5EA1C4ABE}"/>
    <dgm:cxn modelId="{30785232-74A0-4A5F-9A37-0156AC1B7682}" srcId="{BFB70F3C-B0AD-42DF-B046-591436D849E9}" destId="{748A6625-7D8E-41CD-98A6-CE0E1EAB2A0E}" srcOrd="1" destOrd="0" parTransId="{64E848DC-32C1-4374-A978-B1DD28ECB31E}" sibTransId="{CF8974F6-063D-4D76-A622-AA4BDE230DEC}"/>
    <dgm:cxn modelId="{33F651D9-2141-48A0-96DA-F9BA9D01E22D}" type="presOf" srcId="{748A6625-7D8E-41CD-98A6-CE0E1EAB2A0E}" destId="{DFA18976-CCCF-4715-ACE9-7BB4B58E1E9F}" srcOrd="0" destOrd="0" presId="urn:microsoft.com/office/officeart/2005/8/layout/StepDownProcess"/>
    <dgm:cxn modelId="{A1348380-CB9A-4BA2-B3E5-10130EF84E11}" type="presOf" srcId="{4F5761CA-B14D-42AF-9BF3-F90BFF9BDDCC}" destId="{5821B396-A273-4089-AF6B-94D4FA400E06}" srcOrd="0" destOrd="0" presId="urn:microsoft.com/office/officeart/2005/8/layout/StepDownProcess"/>
    <dgm:cxn modelId="{274EEAF4-A1D1-4A9E-A9E7-BBD0A8473A4C}" type="presOf" srcId="{B62E2455-1F61-499B-BC6B-F803CA32141B}" destId="{50E66E54-6F59-4B2A-A69B-81219B67807D}" srcOrd="0" destOrd="0" presId="urn:microsoft.com/office/officeart/2005/8/layout/StepDownProcess"/>
    <dgm:cxn modelId="{83F508FC-4C95-42C0-B0B7-6CE5E7888EE1}" srcId="{BFB70F3C-B0AD-42DF-B046-591436D849E9}" destId="{B62E2455-1F61-499B-BC6B-F803CA32141B}" srcOrd="2" destOrd="0" parTransId="{972C1BA6-42BC-4026-B90C-2E148C1369F3}" sibTransId="{BFDB7616-E347-41AB-884C-3D4F00908491}"/>
    <dgm:cxn modelId="{8D544064-E71E-4C11-B516-A1C3C9CA5525}" type="presOf" srcId="{671DD0D5-7072-4936-ACBC-892DA74FB238}" destId="{1DA004FD-3E17-4C09-AD58-C3427FAB796F}" srcOrd="0" destOrd="0" presId="urn:microsoft.com/office/officeart/2005/8/layout/StepDownProcess"/>
    <dgm:cxn modelId="{4EE58841-60CA-49A6-9081-C6A0A3033148}" srcId="{BFB70F3C-B0AD-42DF-B046-591436D849E9}" destId="{971999FE-40BB-4104-A722-B9E9BF2E7ADD}" srcOrd="4" destOrd="0" parTransId="{5C38CD56-6EA8-46C7-A9D9-9F52679D4F84}" sibTransId="{3A739A0A-CA6A-4629-B59D-2F271C29F7A2}"/>
    <dgm:cxn modelId="{9E57F9A3-C2D2-4C4E-AC23-CED56BC269E1}" type="presParOf" srcId="{E01B4410-1490-4B5D-A8F5-C8E81EC3223B}" destId="{11525E91-3784-4737-8E07-FD03ABD5365C}" srcOrd="0" destOrd="0" presId="urn:microsoft.com/office/officeart/2005/8/layout/StepDownProcess"/>
    <dgm:cxn modelId="{725B033E-377A-4159-B270-51AE49FA7272}" type="presParOf" srcId="{11525E91-3784-4737-8E07-FD03ABD5365C}" destId="{689A5460-6FED-41D8-9C98-AD642F473CD8}" srcOrd="0" destOrd="0" presId="urn:microsoft.com/office/officeart/2005/8/layout/StepDownProcess"/>
    <dgm:cxn modelId="{EE84C3E0-4BB4-4EC8-9EE5-78F03F46C8AB}" type="presParOf" srcId="{11525E91-3784-4737-8E07-FD03ABD5365C}" destId="{5821B396-A273-4089-AF6B-94D4FA400E06}" srcOrd="1" destOrd="0" presId="urn:microsoft.com/office/officeart/2005/8/layout/StepDownProcess"/>
    <dgm:cxn modelId="{EC849E87-E076-425B-A64F-2B82CA952A3D}" type="presParOf" srcId="{11525E91-3784-4737-8E07-FD03ABD5365C}" destId="{6EFB48AB-6981-43C7-A000-92EDA85F6493}" srcOrd="2" destOrd="0" presId="urn:microsoft.com/office/officeart/2005/8/layout/StepDownProcess"/>
    <dgm:cxn modelId="{EA287C08-9C35-41BE-9266-D851F42FEA21}" type="presParOf" srcId="{E01B4410-1490-4B5D-A8F5-C8E81EC3223B}" destId="{6B8E748F-C51F-479F-855A-8D011521B634}" srcOrd="1" destOrd="0" presId="urn:microsoft.com/office/officeart/2005/8/layout/StepDownProcess"/>
    <dgm:cxn modelId="{CF73DAA0-6857-48F7-A271-63ECDCD12736}" type="presParOf" srcId="{E01B4410-1490-4B5D-A8F5-C8E81EC3223B}" destId="{3615CDCE-2B07-4F7E-8BFF-E00D96AC05F8}" srcOrd="2" destOrd="0" presId="urn:microsoft.com/office/officeart/2005/8/layout/StepDownProcess"/>
    <dgm:cxn modelId="{47976789-E273-4AAA-9750-277212F41193}" type="presParOf" srcId="{3615CDCE-2B07-4F7E-8BFF-E00D96AC05F8}" destId="{02F69EA6-EA47-4492-8E8E-A8D58021FC50}" srcOrd="0" destOrd="0" presId="urn:microsoft.com/office/officeart/2005/8/layout/StepDownProcess"/>
    <dgm:cxn modelId="{C5028F7F-EE60-4C5C-9FA4-61CF5B0175DE}" type="presParOf" srcId="{3615CDCE-2B07-4F7E-8BFF-E00D96AC05F8}" destId="{DFA18976-CCCF-4715-ACE9-7BB4B58E1E9F}" srcOrd="1" destOrd="0" presId="urn:microsoft.com/office/officeart/2005/8/layout/StepDownProcess"/>
    <dgm:cxn modelId="{D07C7329-5E0D-47E7-9639-90C6626A43E0}" type="presParOf" srcId="{3615CDCE-2B07-4F7E-8BFF-E00D96AC05F8}" destId="{A4008A5C-E860-4839-83CC-D1391F8A62C1}" srcOrd="2" destOrd="0" presId="urn:microsoft.com/office/officeart/2005/8/layout/StepDownProcess"/>
    <dgm:cxn modelId="{4D2E1886-1276-4F83-BAEB-A930393253FE}" type="presParOf" srcId="{E01B4410-1490-4B5D-A8F5-C8E81EC3223B}" destId="{C5169953-BF4D-4274-BCC6-151609798129}" srcOrd="3" destOrd="0" presId="urn:microsoft.com/office/officeart/2005/8/layout/StepDownProcess"/>
    <dgm:cxn modelId="{2FE17226-E4C1-400A-B408-8E7D68677199}" type="presParOf" srcId="{E01B4410-1490-4B5D-A8F5-C8E81EC3223B}" destId="{7FB724DC-E98C-423B-BB9E-676147D00733}" srcOrd="4" destOrd="0" presId="urn:microsoft.com/office/officeart/2005/8/layout/StepDownProcess"/>
    <dgm:cxn modelId="{45394C76-AFD7-4048-88F6-4375242A7A04}" type="presParOf" srcId="{7FB724DC-E98C-423B-BB9E-676147D00733}" destId="{8676DC36-0A07-43A4-A913-C4C7086101C8}" srcOrd="0" destOrd="0" presId="urn:microsoft.com/office/officeart/2005/8/layout/StepDownProcess"/>
    <dgm:cxn modelId="{8295C7B4-63D9-4955-8383-9C831E8061A8}" type="presParOf" srcId="{7FB724DC-E98C-423B-BB9E-676147D00733}" destId="{50E66E54-6F59-4B2A-A69B-81219B67807D}" srcOrd="1" destOrd="0" presId="urn:microsoft.com/office/officeart/2005/8/layout/StepDownProcess"/>
    <dgm:cxn modelId="{6E3A204B-5AF9-4915-A06A-392E06F20637}" type="presParOf" srcId="{7FB724DC-E98C-423B-BB9E-676147D00733}" destId="{C3396178-2683-4F2D-A7C6-E8420C2768BD}" srcOrd="2" destOrd="0" presId="urn:microsoft.com/office/officeart/2005/8/layout/StepDownProcess"/>
    <dgm:cxn modelId="{6EBC1DDE-F392-414A-8036-C75FFD7C8CF2}" type="presParOf" srcId="{E01B4410-1490-4B5D-A8F5-C8E81EC3223B}" destId="{6404D920-ED22-4E52-B8D4-86A8E47A0AA0}" srcOrd="5" destOrd="0" presId="urn:microsoft.com/office/officeart/2005/8/layout/StepDownProcess"/>
    <dgm:cxn modelId="{4E1A89C2-9DC6-4AE4-B7B8-5155CDCAFBF4}" type="presParOf" srcId="{E01B4410-1490-4B5D-A8F5-C8E81EC3223B}" destId="{C011F77B-E38F-4E61-9755-BF217A476F85}" srcOrd="6" destOrd="0" presId="urn:microsoft.com/office/officeart/2005/8/layout/StepDownProcess"/>
    <dgm:cxn modelId="{1252FC0E-921B-496E-81C9-9B78C23DCCF3}" type="presParOf" srcId="{C011F77B-E38F-4E61-9755-BF217A476F85}" destId="{18F868BF-6983-4468-B054-5E25624460E0}" srcOrd="0" destOrd="0" presId="urn:microsoft.com/office/officeart/2005/8/layout/StepDownProcess"/>
    <dgm:cxn modelId="{08E60316-34B2-447E-8634-5E2F3680C1E7}" type="presParOf" srcId="{C011F77B-E38F-4E61-9755-BF217A476F85}" destId="{1DA004FD-3E17-4C09-AD58-C3427FAB796F}" srcOrd="1" destOrd="0" presId="urn:microsoft.com/office/officeart/2005/8/layout/StepDownProcess"/>
    <dgm:cxn modelId="{01EF2811-9B96-4D8C-A58E-D61302123296}" type="presParOf" srcId="{C011F77B-E38F-4E61-9755-BF217A476F85}" destId="{65AB0CD1-40EA-41CB-AFEE-DCED33F55703}" srcOrd="2" destOrd="0" presId="urn:microsoft.com/office/officeart/2005/8/layout/StepDownProcess"/>
    <dgm:cxn modelId="{2CCCADD6-986E-4C38-8D36-E18765401626}" type="presParOf" srcId="{E01B4410-1490-4B5D-A8F5-C8E81EC3223B}" destId="{45B5A287-200E-4E88-B05C-529DFC943061}" srcOrd="7" destOrd="0" presId="urn:microsoft.com/office/officeart/2005/8/layout/StepDownProcess"/>
    <dgm:cxn modelId="{F6B3A745-6D24-47E7-BB8F-42D0D756826C}" type="presParOf" srcId="{E01B4410-1490-4B5D-A8F5-C8E81EC3223B}" destId="{CADB98C6-D74D-4EF2-AD3C-B6454AC5919C}" srcOrd="8" destOrd="0" presId="urn:microsoft.com/office/officeart/2005/8/layout/StepDownProcess"/>
    <dgm:cxn modelId="{F687B2EB-1477-4446-9A2B-955996C7BBF7}" type="presParOf" srcId="{CADB98C6-D74D-4EF2-AD3C-B6454AC5919C}" destId="{8AE5B93D-9A84-40C7-84B5-9FCB66B0463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B70F3C-B0AD-42DF-B046-591436D849E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F5761CA-B14D-42AF-9BF3-F90BFF9BDDCC}">
      <dgm:prSet phldrT="[Text]" custT="1"/>
      <dgm:spPr>
        <a:solidFill>
          <a:schemeClr val="accent1">
            <a:lumMod val="50000"/>
          </a:schemeClr>
        </a:solidFill>
      </dgm:spPr>
      <dgm:t>
        <a:bodyPr/>
        <a:lstStyle/>
        <a:p>
          <a:r>
            <a:rPr lang="en-US" sz="1300" dirty="0" smtClean="0"/>
            <a:t>Target Selection</a:t>
          </a:r>
          <a:endParaRPr lang="en-US" sz="1300" dirty="0"/>
        </a:p>
      </dgm:t>
    </dgm:pt>
    <dgm:pt modelId="{1B521EF8-B112-4A09-9C49-A4E126D0BFDC}" type="parTrans" cxnId="{5869E018-B512-4D39-A111-2BE24A7E72F5}">
      <dgm:prSet/>
      <dgm:spPr/>
      <dgm:t>
        <a:bodyPr/>
        <a:lstStyle/>
        <a:p>
          <a:endParaRPr lang="en-US" sz="1300"/>
        </a:p>
      </dgm:t>
    </dgm:pt>
    <dgm:pt modelId="{274D70D8-A304-46AF-AB6B-BAD5EA1C4ABE}" type="sibTrans" cxnId="{5869E018-B512-4D39-A111-2BE24A7E72F5}">
      <dgm:prSet/>
      <dgm:spPr/>
      <dgm:t>
        <a:bodyPr/>
        <a:lstStyle/>
        <a:p>
          <a:endParaRPr lang="en-US" sz="1300"/>
        </a:p>
      </dgm:t>
    </dgm:pt>
    <dgm:pt modelId="{748A6625-7D8E-41CD-98A6-CE0E1EAB2A0E}">
      <dgm:prSet phldrT="[Text]" custT="1"/>
      <dgm:spPr>
        <a:solidFill>
          <a:schemeClr val="accent1">
            <a:lumMod val="50000"/>
          </a:schemeClr>
        </a:solidFill>
      </dgm:spPr>
      <dgm:t>
        <a:bodyPr/>
        <a:lstStyle/>
        <a:p>
          <a:r>
            <a:rPr lang="en-US" sz="1300" dirty="0" smtClean="0"/>
            <a:t>Selection of peptides</a:t>
          </a:r>
        </a:p>
      </dgm:t>
    </dgm:pt>
    <dgm:pt modelId="{64E848DC-32C1-4374-A978-B1DD28ECB31E}" type="parTrans" cxnId="{30785232-74A0-4A5F-9A37-0156AC1B7682}">
      <dgm:prSet/>
      <dgm:spPr/>
      <dgm:t>
        <a:bodyPr/>
        <a:lstStyle/>
        <a:p>
          <a:endParaRPr lang="en-US" sz="1300"/>
        </a:p>
      </dgm:t>
    </dgm:pt>
    <dgm:pt modelId="{CF8974F6-063D-4D76-A622-AA4BDE230DEC}" type="sibTrans" cxnId="{30785232-74A0-4A5F-9A37-0156AC1B7682}">
      <dgm:prSet/>
      <dgm:spPr/>
      <dgm:t>
        <a:bodyPr/>
        <a:lstStyle/>
        <a:p>
          <a:endParaRPr lang="en-US" sz="1300"/>
        </a:p>
      </dgm:t>
    </dgm:pt>
    <dgm:pt modelId="{B62E2455-1F61-499B-BC6B-F803CA32141B}">
      <dgm:prSet phldrT="[Text]" custT="1"/>
      <dgm:spPr>
        <a:solidFill>
          <a:srgbClr val="C00000"/>
        </a:solidFill>
        <a:ln>
          <a:noFill/>
        </a:ln>
      </dgm:spPr>
      <dgm:t>
        <a:bodyPr/>
        <a:lstStyle/>
        <a:p>
          <a:r>
            <a:rPr lang="en-US" sz="1300" dirty="0" smtClean="0"/>
            <a:t>Selection of transitions</a:t>
          </a:r>
          <a:endParaRPr lang="en-US" sz="1300" dirty="0"/>
        </a:p>
      </dgm:t>
    </dgm:pt>
    <dgm:pt modelId="{972C1BA6-42BC-4026-B90C-2E148C1369F3}" type="parTrans" cxnId="{83F508FC-4C95-42C0-B0B7-6CE5E7888EE1}">
      <dgm:prSet/>
      <dgm:spPr/>
      <dgm:t>
        <a:bodyPr/>
        <a:lstStyle/>
        <a:p>
          <a:endParaRPr lang="en-US" sz="1300"/>
        </a:p>
      </dgm:t>
    </dgm:pt>
    <dgm:pt modelId="{BFDB7616-E347-41AB-884C-3D4F00908491}" type="sibTrans" cxnId="{83F508FC-4C95-42C0-B0B7-6CE5E7888EE1}">
      <dgm:prSet/>
      <dgm:spPr/>
      <dgm:t>
        <a:bodyPr/>
        <a:lstStyle/>
        <a:p>
          <a:endParaRPr lang="en-US" sz="1300"/>
        </a:p>
      </dgm:t>
    </dgm:pt>
    <dgm:pt modelId="{671DD0D5-7072-4936-ACBC-892DA74FB238}">
      <dgm:prSet phldrT="[Text]" custT="1"/>
      <dgm:spPr>
        <a:solidFill>
          <a:schemeClr val="accent1">
            <a:lumMod val="50000"/>
          </a:schemeClr>
        </a:solidFill>
      </dgm:spPr>
      <dgm:t>
        <a:bodyPr/>
        <a:lstStyle/>
        <a:p>
          <a:r>
            <a:rPr lang="en-US" sz="1300" dirty="0" smtClean="0"/>
            <a:t>Validation of transitions</a:t>
          </a:r>
          <a:endParaRPr lang="en-US" sz="1300" dirty="0"/>
        </a:p>
      </dgm:t>
    </dgm:pt>
    <dgm:pt modelId="{E829C347-5161-48BA-8E18-44DEBEB6400B}" type="parTrans" cxnId="{7B95181C-2979-4E7B-AEFD-7DC7D7C98C78}">
      <dgm:prSet/>
      <dgm:spPr/>
      <dgm:t>
        <a:bodyPr/>
        <a:lstStyle/>
        <a:p>
          <a:endParaRPr lang="en-US" sz="1300"/>
        </a:p>
      </dgm:t>
    </dgm:pt>
    <dgm:pt modelId="{CFEE5193-B258-4150-838F-AFD9A93B4DDC}" type="sibTrans" cxnId="{7B95181C-2979-4E7B-AEFD-7DC7D7C98C78}">
      <dgm:prSet/>
      <dgm:spPr/>
      <dgm:t>
        <a:bodyPr/>
        <a:lstStyle/>
        <a:p>
          <a:endParaRPr lang="en-US" sz="1300"/>
        </a:p>
      </dgm:t>
    </dgm:pt>
    <dgm:pt modelId="{971999FE-40BB-4104-A722-B9E9BF2E7ADD}">
      <dgm:prSet phldrT="[Text]" custT="1"/>
      <dgm:spPr>
        <a:solidFill>
          <a:schemeClr val="accent1">
            <a:lumMod val="50000"/>
          </a:schemeClr>
        </a:solidFill>
      </dgm:spPr>
      <dgm:t>
        <a:bodyPr/>
        <a:lstStyle/>
        <a:p>
          <a:r>
            <a:rPr lang="en-US" sz="1300" dirty="0" smtClean="0"/>
            <a:t>Peptide Calibration Curves</a:t>
          </a:r>
          <a:endParaRPr lang="en-US" sz="1300" dirty="0"/>
        </a:p>
      </dgm:t>
    </dgm:pt>
    <dgm:pt modelId="{5C38CD56-6EA8-46C7-A9D9-9F52679D4F84}" type="parTrans" cxnId="{4EE58841-60CA-49A6-9081-C6A0A3033148}">
      <dgm:prSet/>
      <dgm:spPr/>
      <dgm:t>
        <a:bodyPr/>
        <a:lstStyle/>
        <a:p>
          <a:endParaRPr lang="en-US" sz="1300"/>
        </a:p>
      </dgm:t>
    </dgm:pt>
    <dgm:pt modelId="{3A739A0A-CA6A-4629-B59D-2F271C29F7A2}" type="sibTrans" cxnId="{4EE58841-60CA-49A6-9081-C6A0A3033148}">
      <dgm:prSet/>
      <dgm:spPr/>
      <dgm:t>
        <a:bodyPr/>
        <a:lstStyle/>
        <a:p>
          <a:endParaRPr lang="en-US" sz="1300"/>
        </a:p>
      </dgm:t>
    </dgm:pt>
    <dgm:pt modelId="{E01B4410-1490-4B5D-A8F5-C8E81EC3223B}" type="pres">
      <dgm:prSet presAssocID="{BFB70F3C-B0AD-42DF-B046-591436D849E9}" presName="rootnode" presStyleCnt="0">
        <dgm:presLayoutVars>
          <dgm:chMax/>
          <dgm:chPref/>
          <dgm:dir/>
          <dgm:animLvl val="lvl"/>
        </dgm:presLayoutVars>
      </dgm:prSet>
      <dgm:spPr/>
      <dgm:t>
        <a:bodyPr/>
        <a:lstStyle/>
        <a:p>
          <a:endParaRPr lang="en-US"/>
        </a:p>
      </dgm:t>
    </dgm:pt>
    <dgm:pt modelId="{11525E91-3784-4737-8E07-FD03ABD5365C}" type="pres">
      <dgm:prSet presAssocID="{4F5761CA-B14D-42AF-9BF3-F90BFF9BDDCC}" presName="composite" presStyleCnt="0"/>
      <dgm:spPr/>
    </dgm:pt>
    <dgm:pt modelId="{689A5460-6FED-41D8-9C98-AD642F473CD8}" type="pres">
      <dgm:prSet presAssocID="{4F5761CA-B14D-42AF-9BF3-F90BFF9BDDCC}" presName="bentUpArrow1" presStyleLbl="alignImgPlace1" presStyleIdx="0" presStyleCnt="4" custLinFactNeighborY="9898"/>
      <dgm:spPr>
        <a:solidFill>
          <a:schemeClr val="bg1">
            <a:lumMod val="75000"/>
          </a:schemeClr>
        </a:solidFill>
      </dgm:spPr>
      <dgm:t>
        <a:bodyPr/>
        <a:lstStyle/>
        <a:p>
          <a:endParaRPr lang="en-US"/>
        </a:p>
      </dgm:t>
    </dgm:pt>
    <dgm:pt modelId="{5821B396-A273-4089-AF6B-94D4FA400E06}" type="pres">
      <dgm:prSet presAssocID="{4F5761CA-B14D-42AF-9BF3-F90BFF9BDDCC}" presName="ParentText" presStyleLbl="node1" presStyleIdx="0" presStyleCnt="5" custLinFactNeighborX="2048">
        <dgm:presLayoutVars>
          <dgm:chMax val="1"/>
          <dgm:chPref val="1"/>
          <dgm:bulletEnabled val="1"/>
        </dgm:presLayoutVars>
      </dgm:prSet>
      <dgm:spPr/>
      <dgm:t>
        <a:bodyPr/>
        <a:lstStyle/>
        <a:p>
          <a:endParaRPr lang="en-US"/>
        </a:p>
      </dgm:t>
    </dgm:pt>
    <dgm:pt modelId="{6EFB48AB-6981-43C7-A000-92EDA85F6493}" type="pres">
      <dgm:prSet presAssocID="{4F5761CA-B14D-42AF-9BF3-F90BFF9BDDCC}" presName="ChildText" presStyleLbl="revTx" presStyleIdx="0" presStyleCnt="4">
        <dgm:presLayoutVars>
          <dgm:chMax val="0"/>
          <dgm:chPref val="0"/>
          <dgm:bulletEnabled val="1"/>
        </dgm:presLayoutVars>
      </dgm:prSet>
      <dgm:spPr/>
      <dgm:t>
        <a:bodyPr/>
        <a:lstStyle/>
        <a:p>
          <a:endParaRPr lang="en-US"/>
        </a:p>
      </dgm:t>
    </dgm:pt>
    <dgm:pt modelId="{6B8E748F-C51F-479F-855A-8D011521B634}" type="pres">
      <dgm:prSet presAssocID="{274D70D8-A304-46AF-AB6B-BAD5EA1C4ABE}" presName="sibTrans" presStyleCnt="0"/>
      <dgm:spPr/>
    </dgm:pt>
    <dgm:pt modelId="{3615CDCE-2B07-4F7E-8BFF-E00D96AC05F8}" type="pres">
      <dgm:prSet presAssocID="{748A6625-7D8E-41CD-98A6-CE0E1EAB2A0E}" presName="composite" presStyleCnt="0"/>
      <dgm:spPr/>
    </dgm:pt>
    <dgm:pt modelId="{02F69EA6-EA47-4492-8E8E-A8D58021FC50}" type="pres">
      <dgm:prSet presAssocID="{748A6625-7D8E-41CD-98A6-CE0E1EAB2A0E}" presName="bentUpArrow1" presStyleLbl="alignImgPlace1" presStyleIdx="1" presStyleCnt="4"/>
      <dgm:spPr>
        <a:solidFill>
          <a:schemeClr val="bg1">
            <a:lumMod val="75000"/>
          </a:schemeClr>
        </a:solidFill>
      </dgm:spPr>
      <dgm:t>
        <a:bodyPr/>
        <a:lstStyle/>
        <a:p>
          <a:endParaRPr lang="en-US"/>
        </a:p>
      </dgm:t>
    </dgm:pt>
    <dgm:pt modelId="{DFA18976-CCCF-4715-ACE9-7BB4B58E1E9F}" type="pres">
      <dgm:prSet presAssocID="{748A6625-7D8E-41CD-98A6-CE0E1EAB2A0E}" presName="ParentText" presStyleLbl="node1" presStyleIdx="1" presStyleCnt="5" custLinFactNeighborX="2048">
        <dgm:presLayoutVars>
          <dgm:chMax val="1"/>
          <dgm:chPref val="1"/>
          <dgm:bulletEnabled val="1"/>
        </dgm:presLayoutVars>
      </dgm:prSet>
      <dgm:spPr/>
      <dgm:t>
        <a:bodyPr/>
        <a:lstStyle/>
        <a:p>
          <a:endParaRPr lang="en-US"/>
        </a:p>
      </dgm:t>
    </dgm:pt>
    <dgm:pt modelId="{A4008A5C-E860-4839-83CC-D1391F8A62C1}" type="pres">
      <dgm:prSet presAssocID="{748A6625-7D8E-41CD-98A6-CE0E1EAB2A0E}" presName="ChildText" presStyleLbl="revTx" presStyleIdx="1" presStyleCnt="4">
        <dgm:presLayoutVars>
          <dgm:chMax val="0"/>
          <dgm:chPref val="0"/>
          <dgm:bulletEnabled val="1"/>
        </dgm:presLayoutVars>
      </dgm:prSet>
      <dgm:spPr/>
      <dgm:t>
        <a:bodyPr/>
        <a:lstStyle/>
        <a:p>
          <a:endParaRPr lang="en-US"/>
        </a:p>
      </dgm:t>
    </dgm:pt>
    <dgm:pt modelId="{C5169953-BF4D-4274-BCC6-151609798129}" type="pres">
      <dgm:prSet presAssocID="{CF8974F6-063D-4D76-A622-AA4BDE230DEC}" presName="sibTrans" presStyleCnt="0"/>
      <dgm:spPr/>
    </dgm:pt>
    <dgm:pt modelId="{7FB724DC-E98C-423B-BB9E-676147D00733}" type="pres">
      <dgm:prSet presAssocID="{B62E2455-1F61-499B-BC6B-F803CA32141B}" presName="composite" presStyleCnt="0"/>
      <dgm:spPr/>
    </dgm:pt>
    <dgm:pt modelId="{8676DC36-0A07-43A4-A913-C4C7086101C8}" type="pres">
      <dgm:prSet presAssocID="{B62E2455-1F61-499B-BC6B-F803CA32141B}" presName="bentUpArrow1" presStyleLbl="alignImgPlace1" presStyleIdx="2" presStyleCnt="4" custLinFactNeighborX="1374" custLinFactNeighborY="15520"/>
      <dgm:spPr>
        <a:solidFill>
          <a:schemeClr val="bg1">
            <a:lumMod val="75000"/>
          </a:schemeClr>
        </a:solidFill>
      </dgm:spPr>
      <dgm:t>
        <a:bodyPr/>
        <a:lstStyle/>
        <a:p>
          <a:endParaRPr lang="en-US"/>
        </a:p>
      </dgm:t>
    </dgm:pt>
    <dgm:pt modelId="{50E66E54-6F59-4B2A-A69B-81219B67807D}" type="pres">
      <dgm:prSet presAssocID="{B62E2455-1F61-499B-BC6B-F803CA32141B}" presName="ParentText" presStyleLbl="node1" presStyleIdx="2" presStyleCnt="5">
        <dgm:presLayoutVars>
          <dgm:chMax val="1"/>
          <dgm:chPref val="1"/>
          <dgm:bulletEnabled val="1"/>
        </dgm:presLayoutVars>
      </dgm:prSet>
      <dgm:spPr/>
      <dgm:t>
        <a:bodyPr/>
        <a:lstStyle/>
        <a:p>
          <a:endParaRPr lang="en-US"/>
        </a:p>
      </dgm:t>
    </dgm:pt>
    <dgm:pt modelId="{C3396178-2683-4F2D-A7C6-E8420C2768BD}" type="pres">
      <dgm:prSet presAssocID="{B62E2455-1F61-499B-BC6B-F803CA32141B}" presName="ChildText" presStyleLbl="revTx" presStyleIdx="2" presStyleCnt="4">
        <dgm:presLayoutVars>
          <dgm:chMax val="0"/>
          <dgm:chPref val="0"/>
          <dgm:bulletEnabled val="1"/>
        </dgm:presLayoutVars>
      </dgm:prSet>
      <dgm:spPr/>
      <dgm:t>
        <a:bodyPr/>
        <a:lstStyle/>
        <a:p>
          <a:endParaRPr lang="en-US"/>
        </a:p>
      </dgm:t>
    </dgm:pt>
    <dgm:pt modelId="{6404D920-ED22-4E52-B8D4-86A8E47A0AA0}" type="pres">
      <dgm:prSet presAssocID="{BFDB7616-E347-41AB-884C-3D4F00908491}" presName="sibTrans" presStyleCnt="0"/>
      <dgm:spPr/>
    </dgm:pt>
    <dgm:pt modelId="{C011F77B-E38F-4E61-9755-BF217A476F85}" type="pres">
      <dgm:prSet presAssocID="{671DD0D5-7072-4936-ACBC-892DA74FB238}" presName="composite" presStyleCnt="0"/>
      <dgm:spPr/>
    </dgm:pt>
    <dgm:pt modelId="{18F868BF-6983-4468-B054-5E25624460E0}" type="pres">
      <dgm:prSet presAssocID="{671DD0D5-7072-4936-ACBC-892DA74FB238}" presName="bentUpArrow1" presStyleLbl="alignImgPlace1" presStyleIdx="3" presStyleCnt="4"/>
      <dgm:spPr>
        <a:solidFill>
          <a:schemeClr val="bg1">
            <a:lumMod val="75000"/>
          </a:schemeClr>
        </a:solidFill>
      </dgm:spPr>
      <dgm:t>
        <a:bodyPr/>
        <a:lstStyle/>
        <a:p>
          <a:endParaRPr lang="en-US"/>
        </a:p>
      </dgm:t>
    </dgm:pt>
    <dgm:pt modelId="{1DA004FD-3E17-4C09-AD58-C3427FAB796F}" type="pres">
      <dgm:prSet presAssocID="{671DD0D5-7072-4936-ACBC-892DA74FB238}" presName="ParentText" presStyleLbl="node1" presStyleIdx="3" presStyleCnt="5">
        <dgm:presLayoutVars>
          <dgm:chMax val="1"/>
          <dgm:chPref val="1"/>
          <dgm:bulletEnabled val="1"/>
        </dgm:presLayoutVars>
      </dgm:prSet>
      <dgm:spPr/>
      <dgm:t>
        <a:bodyPr/>
        <a:lstStyle/>
        <a:p>
          <a:endParaRPr lang="en-US"/>
        </a:p>
      </dgm:t>
    </dgm:pt>
    <dgm:pt modelId="{65AB0CD1-40EA-41CB-AFEE-DCED33F55703}" type="pres">
      <dgm:prSet presAssocID="{671DD0D5-7072-4936-ACBC-892DA74FB238}" presName="ChildText" presStyleLbl="revTx" presStyleIdx="3" presStyleCnt="4">
        <dgm:presLayoutVars>
          <dgm:chMax val="0"/>
          <dgm:chPref val="0"/>
          <dgm:bulletEnabled val="1"/>
        </dgm:presLayoutVars>
      </dgm:prSet>
      <dgm:spPr/>
      <dgm:t>
        <a:bodyPr/>
        <a:lstStyle/>
        <a:p>
          <a:endParaRPr lang="en-US"/>
        </a:p>
      </dgm:t>
    </dgm:pt>
    <dgm:pt modelId="{45B5A287-200E-4E88-B05C-529DFC943061}" type="pres">
      <dgm:prSet presAssocID="{CFEE5193-B258-4150-838F-AFD9A93B4DDC}" presName="sibTrans" presStyleCnt="0"/>
      <dgm:spPr/>
    </dgm:pt>
    <dgm:pt modelId="{CADB98C6-D74D-4EF2-AD3C-B6454AC5919C}" type="pres">
      <dgm:prSet presAssocID="{971999FE-40BB-4104-A722-B9E9BF2E7ADD}" presName="composite" presStyleCnt="0"/>
      <dgm:spPr/>
    </dgm:pt>
    <dgm:pt modelId="{8AE5B93D-9A84-40C7-84B5-9FCB66B04630}" type="pres">
      <dgm:prSet presAssocID="{971999FE-40BB-4104-A722-B9E9BF2E7ADD}" presName="ParentText" presStyleLbl="node1" presStyleIdx="4" presStyleCnt="5">
        <dgm:presLayoutVars>
          <dgm:chMax val="1"/>
          <dgm:chPref val="1"/>
          <dgm:bulletEnabled val="1"/>
        </dgm:presLayoutVars>
      </dgm:prSet>
      <dgm:spPr/>
      <dgm:t>
        <a:bodyPr/>
        <a:lstStyle/>
        <a:p>
          <a:endParaRPr lang="en-US"/>
        </a:p>
      </dgm:t>
    </dgm:pt>
  </dgm:ptLst>
  <dgm:cxnLst>
    <dgm:cxn modelId="{F4280078-CBFC-431D-815A-2F1447A4863E}" type="presOf" srcId="{971999FE-40BB-4104-A722-B9E9BF2E7ADD}" destId="{8AE5B93D-9A84-40C7-84B5-9FCB66B04630}" srcOrd="0" destOrd="0" presId="urn:microsoft.com/office/officeart/2005/8/layout/StepDownProcess"/>
    <dgm:cxn modelId="{048542A5-AD20-43F4-A1A2-3A75A4AEE0CB}" type="presOf" srcId="{4F5761CA-B14D-42AF-9BF3-F90BFF9BDDCC}" destId="{5821B396-A273-4089-AF6B-94D4FA400E06}" srcOrd="0" destOrd="0" presId="urn:microsoft.com/office/officeart/2005/8/layout/StepDownProcess"/>
    <dgm:cxn modelId="{9FAA965E-228A-4D24-A31D-C1A0C058511E}" type="presOf" srcId="{BFB70F3C-B0AD-42DF-B046-591436D849E9}" destId="{E01B4410-1490-4B5D-A8F5-C8E81EC3223B}" srcOrd="0" destOrd="0" presId="urn:microsoft.com/office/officeart/2005/8/layout/StepDownProcess"/>
    <dgm:cxn modelId="{7B95181C-2979-4E7B-AEFD-7DC7D7C98C78}" srcId="{BFB70F3C-B0AD-42DF-B046-591436D849E9}" destId="{671DD0D5-7072-4936-ACBC-892DA74FB238}" srcOrd="3" destOrd="0" parTransId="{E829C347-5161-48BA-8E18-44DEBEB6400B}" sibTransId="{CFEE5193-B258-4150-838F-AFD9A93B4DDC}"/>
    <dgm:cxn modelId="{5869E018-B512-4D39-A111-2BE24A7E72F5}" srcId="{BFB70F3C-B0AD-42DF-B046-591436D849E9}" destId="{4F5761CA-B14D-42AF-9BF3-F90BFF9BDDCC}" srcOrd="0" destOrd="0" parTransId="{1B521EF8-B112-4A09-9C49-A4E126D0BFDC}" sibTransId="{274D70D8-A304-46AF-AB6B-BAD5EA1C4ABE}"/>
    <dgm:cxn modelId="{30785232-74A0-4A5F-9A37-0156AC1B7682}" srcId="{BFB70F3C-B0AD-42DF-B046-591436D849E9}" destId="{748A6625-7D8E-41CD-98A6-CE0E1EAB2A0E}" srcOrd="1" destOrd="0" parTransId="{64E848DC-32C1-4374-A978-B1DD28ECB31E}" sibTransId="{CF8974F6-063D-4D76-A622-AA4BDE230DEC}"/>
    <dgm:cxn modelId="{C871B824-A68D-4DFE-BC50-A396B3F8D188}" type="presOf" srcId="{748A6625-7D8E-41CD-98A6-CE0E1EAB2A0E}" destId="{DFA18976-CCCF-4715-ACE9-7BB4B58E1E9F}" srcOrd="0" destOrd="0" presId="urn:microsoft.com/office/officeart/2005/8/layout/StepDownProcess"/>
    <dgm:cxn modelId="{975BC1E0-0324-4B94-8F77-7B54BB248A81}" type="presOf" srcId="{B62E2455-1F61-499B-BC6B-F803CA32141B}" destId="{50E66E54-6F59-4B2A-A69B-81219B67807D}" srcOrd="0" destOrd="0" presId="urn:microsoft.com/office/officeart/2005/8/layout/StepDownProcess"/>
    <dgm:cxn modelId="{83F508FC-4C95-42C0-B0B7-6CE5E7888EE1}" srcId="{BFB70F3C-B0AD-42DF-B046-591436D849E9}" destId="{B62E2455-1F61-499B-BC6B-F803CA32141B}" srcOrd="2" destOrd="0" parTransId="{972C1BA6-42BC-4026-B90C-2E148C1369F3}" sibTransId="{BFDB7616-E347-41AB-884C-3D4F00908491}"/>
    <dgm:cxn modelId="{4EE58841-60CA-49A6-9081-C6A0A3033148}" srcId="{BFB70F3C-B0AD-42DF-B046-591436D849E9}" destId="{971999FE-40BB-4104-A722-B9E9BF2E7ADD}" srcOrd="4" destOrd="0" parTransId="{5C38CD56-6EA8-46C7-A9D9-9F52679D4F84}" sibTransId="{3A739A0A-CA6A-4629-B59D-2F271C29F7A2}"/>
    <dgm:cxn modelId="{9235DCEA-C5BC-4316-8682-2AF3018F2693}" type="presOf" srcId="{671DD0D5-7072-4936-ACBC-892DA74FB238}" destId="{1DA004FD-3E17-4C09-AD58-C3427FAB796F}" srcOrd="0" destOrd="0" presId="urn:microsoft.com/office/officeart/2005/8/layout/StepDownProcess"/>
    <dgm:cxn modelId="{B386D1A6-F18D-4F1E-BC12-1F743FDA377E}" type="presParOf" srcId="{E01B4410-1490-4B5D-A8F5-C8E81EC3223B}" destId="{11525E91-3784-4737-8E07-FD03ABD5365C}" srcOrd="0" destOrd="0" presId="urn:microsoft.com/office/officeart/2005/8/layout/StepDownProcess"/>
    <dgm:cxn modelId="{B2DA2308-535C-4009-8B40-B29968F7B698}" type="presParOf" srcId="{11525E91-3784-4737-8E07-FD03ABD5365C}" destId="{689A5460-6FED-41D8-9C98-AD642F473CD8}" srcOrd="0" destOrd="0" presId="urn:microsoft.com/office/officeart/2005/8/layout/StepDownProcess"/>
    <dgm:cxn modelId="{5094477F-156D-4C85-A3C0-4A3B65498646}" type="presParOf" srcId="{11525E91-3784-4737-8E07-FD03ABD5365C}" destId="{5821B396-A273-4089-AF6B-94D4FA400E06}" srcOrd="1" destOrd="0" presId="urn:microsoft.com/office/officeart/2005/8/layout/StepDownProcess"/>
    <dgm:cxn modelId="{3D3A1DB9-0CE8-46C4-ABF8-1A2DC5D227F1}" type="presParOf" srcId="{11525E91-3784-4737-8E07-FD03ABD5365C}" destId="{6EFB48AB-6981-43C7-A000-92EDA85F6493}" srcOrd="2" destOrd="0" presId="urn:microsoft.com/office/officeart/2005/8/layout/StepDownProcess"/>
    <dgm:cxn modelId="{71BFDFE5-D825-4819-9663-D7314C0C1B59}" type="presParOf" srcId="{E01B4410-1490-4B5D-A8F5-C8E81EC3223B}" destId="{6B8E748F-C51F-479F-855A-8D011521B634}" srcOrd="1" destOrd="0" presId="urn:microsoft.com/office/officeart/2005/8/layout/StepDownProcess"/>
    <dgm:cxn modelId="{0A1678A3-EBF7-4FAA-B2C7-3E3BF4704CC5}" type="presParOf" srcId="{E01B4410-1490-4B5D-A8F5-C8E81EC3223B}" destId="{3615CDCE-2B07-4F7E-8BFF-E00D96AC05F8}" srcOrd="2" destOrd="0" presId="urn:microsoft.com/office/officeart/2005/8/layout/StepDownProcess"/>
    <dgm:cxn modelId="{D15675BE-20FF-4659-8F90-0F92E13FA375}" type="presParOf" srcId="{3615CDCE-2B07-4F7E-8BFF-E00D96AC05F8}" destId="{02F69EA6-EA47-4492-8E8E-A8D58021FC50}" srcOrd="0" destOrd="0" presId="urn:microsoft.com/office/officeart/2005/8/layout/StepDownProcess"/>
    <dgm:cxn modelId="{E0ED393F-26D2-43CE-B79F-BD90DFE50AE5}" type="presParOf" srcId="{3615CDCE-2B07-4F7E-8BFF-E00D96AC05F8}" destId="{DFA18976-CCCF-4715-ACE9-7BB4B58E1E9F}" srcOrd="1" destOrd="0" presId="urn:microsoft.com/office/officeart/2005/8/layout/StepDownProcess"/>
    <dgm:cxn modelId="{55D5FE86-D7F8-472C-9937-8CA61E276240}" type="presParOf" srcId="{3615CDCE-2B07-4F7E-8BFF-E00D96AC05F8}" destId="{A4008A5C-E860-4839-83CC-D1391F8A62C1}" srcOrd="2" destOrd="0" presId="urn:microsoft.com/office/officeart/2005/8/layout/StepDownProcess"/>
    <dgm:cxn modelId="{C1575EE3-CE9C-4E76-9367-F0ED26DC198D}" type="presParOf" srcId="{E01B4410-1490-4B5D-A8F5-C8E81EC3223B}" destId="{C5169953-BF4D-4274-BCC6-151609798129}" srcOrd="3" destOrd="0" presId="urn:microsoft.com/office/officeart/2005/8/layout/StepDownProcess"/>
    <dgm:cxn modelId="{918E7275-8F53-4CAF-9635-CFB3921E872C}" type="presParOf" srcId="{E01B4410-1490-4B5D-A8F5-C8E81EC3223B}" destId="{7FB724DC-E98C-423B-BB9E-676147D00733}" srcOrd="4" destOrd="0" presId="urn:microsoft.com/office/officeart/2005/8/layout/StepDownProcess"/>
    <dgm:cxn modelId="{36B191AA-07D3-49B5-8456-5FC79BBF38AC}" type="presParOf" srcId="{7FB724DC-E98C-423B-BB9E-676147D00733}" destId="{8676DC36-0A07-43A4-A913-C4C7086101C8}" srcOrd="0" destOrd="0" presId="urn:microsoft.com/office/officeart/2005/8/layout/StepDownProcess"/>
    <dgm:cxn modelId="{0418D395-4AAC-489A-877B-FDA1C9EC1BFD}" type="presParOf" srcId="{7FB724DC-E98C-423B-BB9E-676147D00733}" destId="{50E66E54-6F59-4B2A-A69B-81219B67807D}" srcOrd="1" destOrd="0" presId="urn:microsoft.com/office/officeart/2005/8/layout/StepDownProcess"/>
    <dgm:cxn modelId="{19ADA2B3-5318-4F7C-947F-C7C621EC4549}" type="presParOf" srcId="{7FB724DC-E98C-423B-BB9E-676147D00733}" destId="{C3396178-2683-4F2D-A7C6-E8420C2768BD}" srcOrd="2" destOrd="0" presId="urn:microsoft.com/office/officeart/2005/8/layout/StepDownProcess"/>
    <dgm:cxn modelId="{E6DA96AC-B0B9-4256-85C6-B2DDC22983D9}" type="presParOf" srcId="{E01B4410-1490-4B5D-A8F5-C8E81EC3223B}" destId="{6404D920-ED22-4E52-B8D4-86A8E47A0AA0}" srcOrd="5" destOrd="0" presId="urn:microsoft.com/office/officeart/2005/8/layout/StepDownProcess"/>
    <dgm:cxn modelId="{07E86CC5-2C71-42B2-A4C1-E9D7538EFA24}" type="presParOf" srcId="{E01B4410-1490-4B5D-A8F5-C8E81EC3223B}" destId="{C011F77B-E38F-4E61-9755-BF217A476F85}" srcOrd="6" destOrd="0" presId="urn:microsoft.com/office/officeart/2005/8/layout/StepDownProcess"/>
    <dgm:cxn modelId="{FCC49A52-274D-4D16-B084-DBAF3239209F}" type="presParOf" srcId="{C011F77B-E38F-4E61-9755-BF217A476F85}" destId="{18F868BF-6983-4468-B054-5E25624460E0}" srcOrd="0" destOrd="0" presId="urn:microsoft.com/office/officeart/2005/8/layout/StepDownProcess"/>
    <dgm:cxn modelId="{AC526A32-F437-41DA-8BC0-B3CB5DC84B69}" type="presParOf" srcId="{C011F77B-E38F-4E61-9755-BF217A476F85}" destId="{1DA004FD-3E17-4C09-AD58-C3427FAB796F}" srcOrd="1" destOrd="0" presId="urn:microsoft.com/office/officeart/2005/8/layout/StepDownProcess"/>
    <dgm:cxn modelId="{48EFCF14-BB81-4C95-B450-68081CDC105F}" type="presParOf" srcId="{C011F77B-E38F-4E61-9755-BF217A476F85}" destId="{65AB0CD1-40EA-41CB-AFEE-DCED33F55703}" srcOrd="2" destOrd="0" presId="urn:microsoft.com/office/officeart/2005/8/layout/StepDownProcess"/>
    <dgm:cxn modelId="{43D27793-F291-46A5-B819-3437815E3839}" type="presParOf" srcId="{E01B4410-1490-4B5D-A8F5-C8E81EC3223B}" destId="{45B5A287-200E-4E88-B05C-529DFC943061}" srcOrd="7" destOrd="0" presId="urn:microsoft.com/office/officeart/2005/8/layout/StepDownProcess"/>
    <dgm:cxn modelId="{16F668E0-53B5-4CDD-B87E-FBB537B76A58}" type="presParOf" srcId="{E01B4410-1490-4B5D-A8F5-C8E81EC3223B}" destId="{CADB98C6-D74D-4EF2-AD3C-B6454AC5919C}" srcOrd="8" destOrd="0" presId="urn:microsoft.com/office/officeart/2005/8/layout/StepDownProcess"/>
    <dgm:cxn modelId="{6196EAE6-B342-4A3E-9F84-4547215A0CA9}" type="presParOf" srcId="{CADB98C6-D74D-4EF2-AD3C-B6454AC5919C}" destId="{8AE5B93D-9A84-40C7-84B5-9FCB66B0463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B70F3C-B0AD-42DF-B046-591436D849E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F5761CA-B14D-42AF-9BF3-F90BFF9BDDCC}">
      <dgm:prSet phldrT="[Text]" custT="1"/>
      <dgm:spPr>
        <a:solidFill>
          <a:schemeClr val="accent1">
            <a:lumMod val="50000"/>
          </a:schemeClr>
        </a:solidFill>
      </dgm:spPr>
      <dgm:t>
        <a:bodyPr/>
        <a:lstStyle/>
        <a:p>
          <a:r>
            <a:rPr lang="en-US" sz="1300" dirty="0" smtClean="0"/>
            <a:t>Target Selection</a:t>
          </a:r>
          <a:endParaRPr lang="en-US" sz="1300" dirty="0"/>
        </a:p>
      </dgm:t>
    </dgm:pt>
    <dgm:pt modelId="{1B521EF8-B112-4A09-9C49-A4E126D0BFDC}" type="parTrans" cxnId="{5869E018-B512-4D39-A111-2BE24A7E72F5}">
      <dgm:prSet/>
      <dgm:spPr/>
      <dgm:t>
        <a:bodyPr/>
        <a:lstStyle/>
        <a:p>
          <a:endParaRPr lang="en-US" sz="1300"/>
        </a:p>
      </dgm:t>
    </dgm:pt>
    <dgm:pt modelId="{274D70D8-A304-46AF-AB6B-BAD5EA1C4ABE}" type="sibTrans" cxnId="{5869E018-B512-4D39-A111-2BE24A7E72F5}">
      <dgm:prSet/>
      <dgm:spPr/>
      <dgm:t>
        <a:bodyPr/>
        <a:lstStyle/>
        <a:p>
          <a:endParaRPr lang="en-US" sz="1300"/>
        </a:p>
      </dgm:t>
    </dgm:pt>
    <dgm:pt modelId="{748A6625-7D8E-41CD-98A6-CE0E1EAB2A0E}">
      <dgm:prSet phldrT="[Text]" custT="1"/>
      <dgm:spPr>
        <a:solidFill>
          <a:schemeClr val="accent1">
            <a:lumMod val="50000"/>
          </a:schemeClr>
        </a:solidFill>
      </dgm:spPr>
      <dgm:t>
        <a:bodyPr/>
        <a:lstStyle/>
        <a:p>
          <a:r>
            <a:rPr lang="en-US" sz="1300" dirty="0" smtClean="0"/>
            <a:t>Selection of peptides</a:t>
          </a:r>
        </a:p>
      </dgm:t>
    </dgm:pt>
    <dgm:pt modelId="{64E848DC-32C1-4374-A978-B1DD28ECB31E}" type="parTrans" cxnId="{30785232-74A0-4A5F-9A37-0156AC1B7682}">
      <dgm:prSet/>
      <dgm:spPr/>
      <dgm:t>
        <a:bodyPr/>
        <a:lstStyle/>
        <a:p>
          <a:endParaRPr lang="en-US" sz="1300"/>
        </a:p>
      </dgm:t>
    </dgm:pt>
    <dgm:pt modelId="{CF8974F6-063D-4D76-A622-AA4BDE230DEC}" type="sibTrans" cxnId="{30785232-74A0-4A5F-9A37-0156AC1B7682}">
      <dgm:prSet/>
      <dgm:spPr/>
      <dgm:t>
        <a:bodyPr/>
        <a:lstStyle/>
        <a:p>
          <a:endParaRPr lang="en-US" sz="1300"/>
        </a:p>
      </dgm:t>
    </dgm:pt>
    <dgm:pt modelId="{B62E2455-1F61-499B-BC6B-F803CA32141B}">
      <dgm:prSet phldrT="[Text]" custT="1"/>
      <dgm:spPr>
        <a:solidFill>
          <a:schemeClr val="accent1">
            <a:lumMod val="50000"/>
          </a:schemeClr>
        </a:solidFill>
        <a:ln>
          <a:solidFill>
            <a:schemeClr val="accent1">
              <a:lumMod val="50000"/>
            </a:schemeClr>
          </a:solidFill>
        </a:ln>
      </dgm:spPr>
      <dgm:t>
        <a:bodyPr/>
        <a:lstStyle/>
        <a:p>
          <a:r>
            <a:rPr lang="en-US" sz="1300" dirty="0" smtClean="0"/>
            <a:t>Selection of transitions</a:t>
          </a:r>
          <a:endParaRPr lang="en-US" sz="1300" dirty="0"/>
        </a:p>
      </dgm:t>
    </dgm:pt>
    <dgm:pt modelId="{972C1BA6-42BC-4026-B90C-2E148C1369F3}" type="parTrans" cxnId="{83F508FC-4C95-42C0-B0B7-6CE5E7888EE1}">
      <dgm:prSet/>
      <dgm:spPr/>
      <dgm:t>
        <a:bodyPr/>
        <a:lstStyle/>
        <a:p>
          <a:endParaRPr lang="en-US" sz="1300"/>
        </a:p>
      </dgm:t>
    </dgm:pt>
    <dgm:pt modelId="{BFDB7616-E347-41AB-884C-3D4F00908491}" type="sibTrans" cxnId="{83F508FC-4C95-42C0-B0B7-6CE5E7888EE1}">
      <dgm:prSet/>
      <dgm:spPr/>
      <dgm:t>
        <a:bodyPr/>
        <a:lstStyle/>
        <a:p>
          <a:endParaRPr lang="en-US" sz="1300"/>
        </a:p>
      </dgm:t>
    </dgm:pt>
    <dgm:pt modelId="{671DD0D5-7072-4936-ACBC-892DA74FB238}">
      <dgm:prSet phldrT="[Text]" custT="1"/>
      <dgm:spPr>
        <a:solidFill>
          <a:srgbClr val="C00000"/>
        </a:solidFill>
      </dgm:spPr>
      <dgm:t>
        <a:bodyPr/>
        <a:lstStyle/>
        <a:p>
          <a:r>
            <a:rPr lang="en-US" sz="1300" dirty="0" smtClean="0"/>
            <a:t>Validation of transitions</a:t>
          </a:r>
          <a:endParaRPr lang="en-US" sz="1300" dirty="0"/>
        </a:p>
      </dgm:t>
    </dgm:pt>
    <dgm:pt modelId="{E829C347-5161-48BA-8E18-44DEBEB6400B}" type="parTrans" cxnId="{7B95181C-2979-4E7B-AEFD-7DC7D7C98C78}">
      <dgm:prSet/>
      <dgm:spPr/>
      <dgm:t>
        <a:bodyPr/>
        <a:lstStyle/>
        <a:p>
          <a:endParaRPr lang="en-US" sz="1300"/>
        </a:p>
      </dgm:t>
    </dgm:pt>
    <dgm:pt modelId="{CFEE5193-B258-4150-838F-AFD9A93B4DDC}" type="sibTrans" cxnId="{7B95181C-2979-4E7B-AEFD-7DC7D7C98C78}">
      <dgm:prSet/>
      <dgm:spPr/>
      <dgm:t>
        <a:bodyPr/>
        <a:lstStyle/>
        <a:p>
          <a:endParaRPr lang="en-US" sz="1300"/>
        </a:p>
      </dgm:t>
    </dgm:pt>
    <dgm:pt modelId="{971999FE-40BB-4104-A722-B9E9BF2E7ADD}">
      <dgm:prSet phldrT="[Text]" custT="1"/>
      <dgm:spPr>
        <a:solidFill>
          <a:schemeClr val="accent1">
            <a:lumMod val="50000"/>
          </a:schemeClr>
        </a:solidFill>
      </dgm:spPr>
      <dgm:t>
        <a:bodyPr/>
        <a:lstStyle/>
        <a:p>
          <a:r>
            <a:rPr lang="en-US" sz="1300" dirty="0" smtClean="0"/>
            <a:t>Peptide Calibration Curves</a:t>
          </a:r>
          <a:endParaRPr lang="en-US" sz="1300" dirty="0"/>
        </a:p>
      </dgm:t>
    </dgm:pt>
    <dgm:pt modelId="{5C38CD56-6EA8-46C7-A9D9-9F52679D4F84}" type="parTrans" cxnId="{4EE58841-60CA-49A6-9081-C6A0A3033148}">
      <dgm:prSet/>
      <dgm:spPr/>
      <dgm:t>
        <a:bodyPr/>
        <a:lstStyle/>
        <a:p>
          <a:endParaRPr lang="en-US" sz="1300"/>
        </a:p>
      </dgm:t>
    </dgm:pt>
    <dgm:pt modelId="{3A739A0A-CA6A-4629-B59D-2F271C29F7A2}" type="sibTrans" cxnId="{4EE58841-60CA-49A6-9081-C6A0A3033148}">
      <dgm:prSet/>
      <dgm:spPr/>
      <dgm:t>
        <a:bodyPr/>
        <a:lstStyle/>
        <a:p>
          <a:endParaRPr lang="en-US" sz="1300"/>
        </a:p>
      </dgm:t>
    </dgm:pt>
    <dgm:pt modelId="{E01B4410-1490-4B5D-A8F5-C8E81EC3223B}" type="pres">
      <dgm:prSet presAssocID="{BFB70F3C-B0AD-42DF-B046-591436D849E9}" presName="rootnode" presStyleCnt="0">
        <dgm:presLayoutVars>
          <dgm:chMax/>
          <dgm:chPref/>
          <dgm:dir/>
          <dgm:animLvl val="lvl"/>
        </dgm:presLayoutVars>
      </dgm:prSet>
      <dgm:spPr/>
      <dgm:t>
        <a:bodyPr/>
        <a:lstStyle/>
        <a:p>
          <a:endParaRPr lang="en-US"/>
        </a:p>
      </dgm:t>
    </dgm:pt>
    <dgm:pt modelId="{11525E91-3784-4737-8E07-FD03ABD5365C}" type="pres">
      <dgm:prSet presAssocID="{4F5761CA-B14D-42AF-9BF3-F90BFF9BDDCC}" presName="composite" presStyleCnt="0"/>
      <dgm:spPr/>
    </dgm:pt>
    <dgm:pt modelId="{689A5460-6FED-41D8-9C98-AD642F473CD8}" type="pres">
      <dgm:prSet presAssocID="{4F5761CA-B14D-42AF-9BF3-F90BFF9BDDCC}" presName="bentUpArrow1" presStyleLbl="alignImgPlace1" presStyleIdx="0" presStyleCnt="4" custLinFactNeighborY="9898"/>
      <dgm:spPr>
        <a:solidFill>
          <a:schemeClr val="bg1">
            <a:lumMod val="75000"/>
          </a:schemeClr>
        </a:solidFill>
      </dgm:spPr>
      <dgm:t>
        <a:bodyPr/>
        <a:lstStyle/>
        <a:p>
          <a:endParaRPr lang="en-US"/>
        </a:p>
      </dgm:t>
    </dgm:pt>
    <dgm:pt modelId="{5821B396-A273-4089-AF6B-94D4FA400E06}" type="pres">
      <dgm:prSet presAssocID="{4F5761CA-B14D-42AF-9BF3-F90BFF9BDDCC}" presName="ParentText" presStyleLbl="node1" presStyleIdx="0" presStyleCnt="5" custLinFactNeighborX="2048">
        <dgm:presLayoutVars>
          <dgm:chMax val="1"/>
          <dgm:chPref val="1"/>
          <dgm:bulletEnabled val="1"/>
        </dgm:presLayoutVars>
      </dgm:prSet>
      <dgm:spPr/>
      <dgm:t>
        <a:bodyPr/>
        <a:lstStyle/>
        <a:p>
          <a:endParaRPr lang="en-US"/>
        </a:p>
      </dgm:t>
    </dgm:pt>
    <dgm:pt modelId="{6EFB48AB-6981-43C7-A000-92EDA85F6493}" type="pres">
      <dgm:prSet presAssocID="{4F5761CA-B14D-42AF-9BF3-F90BFF9BDDCC}" presName="ChildText" presStyleLbl="revTx" presStyleIdx="0" presStyleCnt="4">
        <dgm:presLayoutVars>
          <dgm:chMax val="0"/>
          <dgm:chPref val="0"/>
          <dgm:bulletEnabled val="1"/>
        </dgm:presLayoutVars>
      </dgm:prSet>
      <dgm:spPr/>
      <dgm:t>
        <a:bodyPr/>
        <a:lstStyle/>
        <a:p>
          <a:endParaRPr lang="en-US"/>
        </a:p>
      </dgm:t>
    </dgm:pt>
    <dgm:pt modelId="{6B8E748F-C51F-479F-855A-8D011521B634}" type="pres">
      <dgm:prSet presAssocID="{274D70D8-A304-46AF-AB6B-BAD5EA1C4ABE}" presName="sibTrans" presStyleCnt="0"/>
      <dgm:spPr/>
    </dgm:pt>
    <dgm:pt modelId="{3615CDCE-2B07-4F7E-8BFF-E00D96AC05F8}" type="pres">
      <dgm:prSet presAssocID="{748A6625-7D8E-41CD-98A6-CE0E1EAB2A0E}" presName="composite" presStyleCnt="0"/>
      <dgm:spPr/>
    </dgm:pt>
    <dgm:pt modelId="{02F69EA6-EA47-4492-8E8E-A8D58021FC50}" type="pres">
      <dgm:prSet presAssocID="{748A6625-7D8E-41CD-98A6-CE0E1EAB2A0E}" presName="bentUpArrow1" presStyleLbl="alignImgPlace1" presStyleIdx="1" presStyleCnt="4"/>
      <dgm:spPr>
        <a:solidFill>
          <a:schemeClr val="bg1">
            <a:lumMod val="75000"/>
          </a:schemeClr>
        </a:solidFill>
      </dgm:spPr>
      <dgm:t>
        <a:bodyPr/>
        <a:lstStyle/>
        <a:p>
          <a:endParaRPr lang="en-US"/>
        </a:p>
      </dgm:t>
    </dgm:pt>
    <dgm:pt modelId="{DFA18976-CCCF-4715-ACE9-7BB4B58E1E9F}" type="pres">
      <dgm:prSet presAssocID="{748A6625-7D8E-41CD-98A6-CE0E1EAB2A0E}" presName="ParentText" presStyleLbl="node1" presStyleIdx="1" presStyleCnt="5" custLinFactNeighborX="2048">
        <dgm:presLayoutVars>
          <dgm:chMax val="1"/>
          <dgm:chPref val="1"/>
          <dgm:bulletEnabled val="1"/>
        </dgm:presLayoutVars>
      </dgm:prSet>
      <dgm:spPr/>
      <dgm:t>
        <a:bodyPr/>
        <a:lstStyle/>
        <a:p>
          <a:endParaRPr lang="en-US"/>
        </a:p>
      </dgm:t>
    </dgm:pt>
    <dgm:pt modelId="{A4008A5C-E860-4839-83CC-D1391F8A62C1}" type="pres">
      <dgm:prSet presAssocID="{748A6625-7D8E-41CD-98A6-CE0E1EAB2A0E}" presName="ChildText" presStyleLbl="revTx" presStyleIdx="1" presStyleCnt="4">
        <dgm:presLayoutVars>
          <dgm:chMax val="0"/>
          <dgm:chPref val="0"/>
          <dgm:bulletEnabled val="1"/>
        </dgm:presLayoutVars>
      </dgm:prSet>
      <dgm:spPr/>
      <dgm:t>
        <a:bodyPr/>
        <a:lstStyle/>
        <a:p>
          <a:endParaRPr lang="en-US"/>
        </a:p>
      </dgm:t>
    </dgm:pt>
    <dgm:pt modelId="{C5169953-BF4D-4274-BCC6-151609798129}" type="pres">
      <dgm:prSet presAssocID="{CF8974F6-063D-4D76-A622-AA4BDE230DEC}" presName="sibTrans" presStyleCnt="0"/>
      <dgm:spPr/>
    </dgm:pt>
    <dgm:pt modelId="{7FB724DC-E98C-423B-BB9E-676147D00733}" type="pres">
      <dgm:prSet presAssocID="{B62E2455-1F61-499B-BC6B-F803CA32141B}" presName="composite" presStyleCnt="0"/>
      <dgm:spPr/>
    </dgm:pt>
    <dgm:pt modelId="{8676DC36-0A07-43A4-A913-C4C7086101C8}" type="pres">
      <dgm:prSet presAssocID="{B62E2455-1F61-499B-BC6B-F803CA32141B}" presName="bentUpArrow1" presStyleLbl="alignImgPlace1" presStyleIdx="2" presStyleCnt="4" custLinFactNeighborX="1374" custLinFactNeighborY="15520"/>
      <dgm:spPr>
        <a:solidFill>
          <a:schemeClr val="bg1">
            <a:lumMod val="75000"/>
          </a:schemeClr>
        </a:solidFill>
      </dgm:spPr>
      <dgm:t>
        <a:bodyPr/>
        <a:lstStyle/>
        <a:p>
          <a:endParaRPr lang="en-US"/>
        </a:p>
      </dgm:t>
    </dgm:pt>
    <dgm:pt modelId="{50E66E54-6F59-4B2A-A69B-81219B67807D}" type="pres">
      <dgm:prSet presAssocID="{B62E2455-1F61-499B-BC6B-F803CA32141B}" presName="ParentText" presStyleLbl="node1" presStyleIdx="2" presStyleCnt="5">
        <dgm:presLayoutVars>
          <dgm:chMax val="1"/>
          <dgm:chPref val="1"/>
          <dgm:bulletEnabled val="1"/>
        </dgm:presLayoutVars>
      </dgm:prSet>
      <dgm:spPr/>
      <dgm:t>
        <a:bodyPr/>
        <a:lstStyle/>
        <a:p>
          <a:endParaRPr lang="en-US"/>
        </a:p>
      </dgm:t>
    </dgm:pt>
    <dgm:pt modelId="{C3396178-2683-4F2D-A7C6-E8420C2768BD}" type="pres">
      <dgm:prSet presAssocID="{B62E2455-1F61-499B-BC6B-F803CA32141B}" presName="ChildText" presStyleLbl="revTx" presStyleIdx="2" presStyleCnt="4">
        <dgm:presLayoutVars>
          <dgm:chMax val="0"/>
          <dgm:chPref val="0"/>
          <dgm:bulletEnabled val="1"/>
        </dgm:presLayoutVars>
      </dgm:prSet>
      <dgm:spPr/>
      <dgm:t>
        <a:bodyPr/>
        <a:lstStyle/>
        <a:p>
          <a:endParaRPr lang="en-US"/>
        </a:p>
      </dgm:t>
    </dgm:pt>
    <dgm:pt modelId="{6404D920-ED22-4E52-B8D4-86A8E47A0AA0}" type="pres">
      <dgm:prSet presAssocID="{BFDB7616-E347-41AB-884C-3D4F00908491}" presName="sibTrans" presStyleCnt="0"/>
      <dgm:spPr/>
    </dgm:pt>
    <dgm:pt modelId="{C011F77B-E38F-4E61-9755-BF217A476F85}" type="pres">
      <dgm:prSet presAssocID="{671DD0D5-7072-4936-ACBC-892DA74FB238}" presName="composite" presStyleCnt="0"/>
      <dgm:spPr/>
    </dgm:pt>
    <dgm:pt modelId="{18F868BF-6983-4468-B054-5E25624460E0}" type="pres">
      <dgm:prSet presAssocID="{671DD0D5-7072-4936-ACBC-892DA74FB238}" presName="bentUpArrow1" presStyleLbl="alignImgPlace1" presStyleIdx="3" presStyleCnt="4"/>
      <dgm:spPr>
        <a:solidFill>
          <a:schemeClr val="bg1">
            <a:lumMod val="75000"/>
          </a:schemeClr>
        </a:solidFill>
      </dgm:spPr>
      <dgm:t>
        <a:bodyPr/>
        <a:lstStyle/>
        <a:p>
          <a:endParaRPr lang="en-US"/>
        </a:p>
      </dgm:t>
    </dgm:pt>
    <dgm:pt modelId="{1DA004FD-3E17-4C09-AD58-C3427FAB796F}" type="pres">
      <dgm:prSet presAssocID="{671DD0D5-7072-4936-ACBC-892DA74FB238}" presName="ParentText" presStyleLbl="node1" presStyleIdx="3" presStyleCnt="5">
        <dgm:presLayoutVars>
          <dgm:chMax val="1"/>
          <dgm:chPref val="1"/>
          <dgm:bulletEnabled val="1"/>
        </dgm:presLayoutVars>
      </dgm:prSet>
      <dgm:spPr/>
      <dgm:t>
        <a:bodyPr/>
        <a:lstStyle/>
        <a:p>
          <a:endParaRPr lang="en-US"/>
        </a:p>
      </dgm:t>
    </dgm:pt>
    <dgm:pt modelId="{65AB0CD1-40EA-41CB-AFEE-DCED33F55703}" type="pres">
      <dgm:prSet presAssocID="{671DD0D5-7072-4936-ACBC-892DA74FB238}" presName="ChildText" presStyleLbl="revTx" presStyleIdx="3" presStyleCnt="4">
        <dgm:presLayoutVars>
          <dgm:chMax val="0"/>
          <dgm:chPref val="0"/>
          <dgm:bulletEnabled val="1"/>
        </dgm:presLayoutVars>
      </dgm:prSet>
      <dgm:spPr/>
      <dgm:t>
        <a:bodyPr/>
        <a:lstStyle/>
        <a:p>
          <a:endParaRPr lang="en-US"/>
        </a:p>
      </dgm:t>
    </dgm:pt>
    <dgm:pt modelId="{45B5A287-200E-4E88-B05C-529DFC943061}" type="pres">
      <dgm:prSet presAssocID="{CFEE5193-B258-4150-838F-AFD9A93B4DDC}" presName="sibTrans" presStyleCnt="0"/>
      <dgm:spPr/>
    </dgm:pt>
    <dgm:pt modelId="{CADB98C6-D74D-4EF2-AD3C-B6454AC5919C}" type="pres">
      <dgm:prSet presAssocID="{971999FE-40BB-4104-A722-B9E9BF2E7ADD}" presName="composite" presStyleCnt="0"/>
      <dgm:spPr/>
    </dgm:pt>
    <dgm:pt modelId="{8AE5B93D-9A84-40C7-84B5-9FCB66B04630}" type="pres">
      <dgm:prSet presAssocID="{971999FE-40BB-4104-A722-B9E9BF2E7ADD}" presName="ParentText" presStyleLbl="node1" presStyleIdx="4" presStyleCnt="5">
        <dgm:presLayoutVars>
          <dgm:chMax val="1"/>
          <dgm:chPref val="1"/>
          <dgm:bulletEnabled val="1"/>
        </dgm:presLayoutVars>
      </dgm:prSet>
      <dgm:spPr/>
      <dgm:t>
        <a:bodyPr/>
        <a:lstStyle/>
        <a:p>
          <a:endParaRPr lang="en-US"/>
        </a:p>
      </dgm:t>
    </dgm:pt>
  </dgm:ptLst>
  <dgm:cxnLst>
    <dgm:cxn modelId="{1CE92BEF-4E98-459D-A531-93581411323E}" type="presOf" srcId="{BFB70F3C-B0AD-42DF-B046-591436D849E9}" destId="{E01B4410-1490-4B5D-A8F5-C8E81EC3223B}" srcOrd="0" destOrd="0" presId="urn:microsoft.com/office/officeart/2005/8/layout/StepDownProcess"/>
    <dgm:cxn modelId="{690EE1CD-DD89-4646-8F95-128DC064D0A1}" type="presOf" srcId="{748A6625-7D8E-41CD-98A6-CE0E1EAB2A0E}" destId="{DFA18976-CCCF-4715-ACE9-7BB4B58E1E9F}" srcOrd="0" destOrd="0" presId="urn:microsoft.com/office/officeart/2005/8/layout/StepDownProcess"/>
    <dgm:cxn modelId="{7B95181C-2979-4E7B-AEFD-7DC7D7C98C78}" srcId="{BFB70F3C-B0AD-42DF-B046-591436D849E9}" destId="{671DD0D5-7072-4936-ACBC-892DA74FB238}" srcOrd="3" destOrd="0" parTransId="{E829C347-5161-48BA-8E18-44DEBEB6400B}" sibTransId="{CFEE5193-B258-4150-838F-AFD9A93B4DDC}"/>
    <dgm:cxn modelId="{5869E018-B512-4D39-A111-2BE24A7E72F5}" srcId="{BFB70F3C-B0AD-42DF-B046-591436D849E9}" destId="{4F5761CA-B14D-42AF-9BF3-F90BFF9BDDCC}" srcOrd="0" destOrd="0" parTransId="{1B521EF8-B112-4A09-9C49-A4E126D0BFDC}" sibTransId="{274D70D8-A304-46AF-AB6B-BAD5EA1C4ABE}"/>
    <dgm:cxn modelId="{486863FC-3729-4983-B4BA-FF3E361B4477}" type="presOf" srcId="{971999FE-40BB-4104-A722-B9E9BF2E7ADD}" destId="{8AE5B93D-9A84-40C7-84B5-9FCB66B04630}" srcOrd="0" destOrd="0" presId="urn:microsoft.com/office/officeart/2005/8/layout/StepDownProcess"/>
    <dgm:cxn modelId="{30785232-74A0-4A5F-9A37-0156AC1B7682}" srcId="{BFB70F3C-B0AD-42DF-B046-591436D849E9}" destId="{748A6625-7D8E-41CD-98A6-CE0E1EAB2A0E}" srcOrd="1" destOrd="0" parTransId="{64E848DC-32C1-4374-A978-B1DD28ECB31E}" sibTransId="{CF8974F6-063D-4D76-A622-AA4BDE230DEC}"/>
    <dgm:cxn modelId="{38C1D786-B65F-404B-A73E-8AC5157E591F}" type="presOf" srcId="{B62E2455-1F61-499B-BC6B-F803CA32141B}" destId="{50E66E54-6F59-4B2A-A69B-81219B67807D}" srcOrd="0" destOrd="0" presId="urn:microsoft.com/office/officeart/2005/8/layout/StepDownProcess"/>
    <dgm:cxn modelId="{AD26290C-E535-4825-B1A9-25F1C902B0E0}" type="presOf" srcId="{4F5761CA-B14D-42AF-9BF3-F90BFF9BDDCC}" destId="{5821B396-A273-4089-AF6B-94D4FA400E06}" srcOrd="0" destOrd="0" presId="urn:microsoft.com/office/officeart/2005/8/layout/StepDownProcess"/>
    <dgm:cxn modelId="{61468E58-9BD9-44D5-9199-F37B01D6A1E5}" type="presOf" srcId="{671DD0D5-7072-4936-ACBC-892DA74FB238}" destId="{1DA004FD-3E17-4C09-AD58-C3427FAB796F}" srcOrd="0" destOrd="0" presId="urn:microsoft.com/office/officeart/2005/8/layout/StepDownProcess"/>
    <dgm:cxn modelId="{83F508FC-4C95-42C0-B0B7-6CE5E7888EE1}" srcId="{BFB70F3C-B0AD-42DF-B046-591436D849E9}" destId="{B62E2455-1F61-499B-BC6B-F803CA32141B}" srcOrd="2" destOrd="0" parTransId="{972C1BA6-42BC-4026-B90C-2E148C1369F3}" sibTransId="{BFDB7616-E347-41AB-884C-3D4F00908491}"/>
    <dgm:cxn modelId="{4EE58841-60CA-49A6-9081-C6A0A3033148}" srcId="{BFB70F3C-B0AD-42DF-B046-591436D849E9}" destId="{971999FE-40BB-4104-A722-B9E9BF2E7ADD}" srcOrd="4" destOrd="0" parTransId="{5C38CD56-6EA8-46C7-A9D9-9F52679D4F84}" sibTransId="{3A739A0A-CA6A-4629-B59D-2F271C29F7A2}"/>
    <dgm:cxn modelId="{D49828CF-6B01-4E52-B81C-3C3F2CD52D3B}" type="presParOf" srcId="{E01B4410-1490-4B5D-A8F5-C8E81EC3223B}" destId="{11525E91-3784-4737-8E07-FD03ABD5365C}" srcOrd="0" destOrd="0" presId="urn:microsoft.com/office/officeart/2005/8/layout/StepDownProcess"/>
    <dgm:cxn modelId="{64817741-5E34-41E4-8F83-84F1E83AA00B}" type="presParOf" srcId="{11525E91-3784-4737-8E07-FD03ABD5365C}" destId="{689A5460-6FED-41D8-9C98-AD642F473CD8}" srcOrd="0" destOrd="0" presId="urn:microsoft.com/office/officeart/2005/8/layout/StepDownProcess"/>
    <dgm:cxn modelId="{A001D4C1-A2CA-461B-BFDE-7C8681B7B701}" type="presParOf" srcId="{11525E91-3784-4737-8E07-FD03ABD5365C}" destId="{5821B396-A273-4089-AF6B-94D4FA400E06}" srcOrd="1" destOrd="0" presId="urn:microsoft.com/office/officeart/2005/8/layout/StepDownProcess"/>
    <dgm:cxn modelId="{6F9EE04E-FA05-4F7E-8EAA-717293F4C473}" type="presParOf" srcId="{11525E91-3784-4737-8E07-FD03ABD5365C}" destId="{6EFB48AB-6981-43C7-A000-92EDA85F6493}" srcOrd="2" destOrd="0" presId="urn:microsoft.com/office/officeart/2005/8/layout/StepDownProcess"/>
    <dgm:cxn modelId="{CE214723-5465-4F86-B9A8-4183E4C73DFD}" type="presParOf" srcId="{E01B4410-1490-4B5D-A8F5-C8E81EC3223B}" destId="{6B8E748F-C51F-479F-855A-8D011521B634}" srcOrd="1" destOrd="0" presId="urn:microsoft.com/office/officeart/2005/8/layout/StepDownProcess"/>
    <dgm:cxn modelId="{0517DE47-1AB7-4CF6-895A-9269EBF0DA5F}" type="presParOf" srcId="{E01B4410-1490-4B5D-A8F5-C8E81EC3223B}" destId="{3615CDCE-2B07-4F7E-8BFF-E00D96AC05F8}" srcOrd="2" destOrd="0" presId="urn:microsoft.com/office/officeart/2005/8/layout/StepDownProcess"/>
    <dgm:cxn modelId="{F68FDD0F-29A6-404A-A57C-1581CEE232A9}" type="presParOf" srcId="{3615CDCE-2B07-4F7E-8BFF-E00D96AC05F8}" destId="{02F69EA6-EA47-4492-8E8E-A8D58021FC50}" srcOrd="0" destOrd="0" presId="urn:microsoft.com/office/officeart/2005/8/layout/StepDownProcess"/>
    <dgm:cxn modelId="{0A79EF10-7448-4338-86E1-9F88B8E2D885}" type="presParOf" srcId="{3615CDCE-2B07-4F7E-8BFF-E00D96AC05F8}" destId="{DFA18976-CCCF-4715-ACE9-7BB4B58E1E9F}" srcOrd="1" destOrd="0" presId="urn:microsoft.com/office/officeart/2005/8/layout/StepDownProcess"/>
    <dgm:cxn modelId="{A3C50E44-E4AC-4A28-A038-76955A13679E}" type="presParOf" srcId="{3615CDCE-2B07-4F7E-8BFF-E00D96AC05F8}" destId="{A4008A5C-E860-4839-83CC-D1391F8A62C1}" srcOrd="2" destOrd="0" presId="urn:microsoft.com/office/officeart/2005/8/layout/StepDownProcess"/>
    <dgm:cxn modelId="{EA1C1621-76ED-4BC4-89F6-C1DA6CE5863D}" type="presParOf" srcId="{E01B4410-1490-4B5D-A8F5-C8E81EC3223B}" destId="{C5169953-BF4D-4274-BCC6-151609798129}" srcOrd="3" destOrd="0" presId="urn:microsoft.com/office/officeart/2005/8/layout/StepDownProcess"/>
    <dgm:cxn modelId="{5505B782-B160-4D02-ACEF-829F58CCE5FA}" type="presParOf" srcId="{E01B4410-1490-4B5D-A8F5-C8E81EC3223B}" destId="{7FB724DC-E98C-423B-BB9E-676147D00733}" srcOrd="4" destOrd="0" presId="urn:microsoft.com/office/officeart/2005/8/layout/StepDownProcess"/>
    <dgm:cxn modelId="{F33F9B69-EFC8-414B-A1D3-5A2C755F15E1}" type="presParOf" srcId="{7FB724DC-E98C-423B-BB9E-676147D00733}" destId="{8676DC36-0A07-43A4-A913-C4C7086101C8}" srcOrd="0" destOrd="0" presId="urn:microsoft.com/office/officeart/2005/8/layout/StepDownProcess"/>
    <dgm:cxn modelId="{D29AD639-1C5F-4418-91AD-B5C29B07497A}" type="presParOf" srcId="{7FB724DC-E98C-423B-BB9E-676147D00733}" destId="{50E66E54-6F59-4B2A-A69B-81219B67807D}" srcOrd="1" destOrd="0" presId="urn:microsoft.com/office/officeart/2005/8/layout/StepDownProcess"/>
    <dgm:cxn modelId="{2F9F335F-B67A-4653-B688-F316138890A8}" type="presParOf" srcId="{7FB724DC-E98C-423B-BB9E-676147D00733}" destId="{C3396178-2683-4F2D-A7C6-E8420C2768BD}" srcOrd="2" destOrd="0" presId="urn:microsoft.com/office/officeart/2005/8/layout/StepDownProcess"/>
    <dgm:cxn modelId="{33651028-484D-4F50-BE46-8D705F626AF9}" type="presParOf" srcId="{E01B4410-1490-4B5D-A8F5-C8E81EC3223B}" destId="{6404D920-ED22-4E52-B8D4-86A8E47A0AA0}" srcOrd="5" destOrd="0" presId="urn:microsoft.com/office/officeart/2005/8/layout/StepDownProcess"/>
    <dgm:cxn modelId="{9A2565EA-0B2C-4E9D-A21B-6806E6FDEA92}" type="presParOf" srcId="{E01B4410-1490-4B5D-A8F5-C8E81EC3223B}" destId="{C011F77B-E38F-4E61-9755-BF217A476F85}" srcOrd="6" destOrd="0" presId="urn:microsoft.com/office/officeart/2005/8/layout/StepDownProcess"/>
    <dgm:cxn modelId="{79A4BA80-23CA-49D6-8A36-8C93AE659B08}" type="presParOf" srcId="{C011F77B-E38F-4E61-9755-BF217A476F85}" destId="{18F868BF-6983-4468-B054-5E25624460E0}" srcOrd="0" destOrd="0" presId="urn:microsoft.com/office/officeart/2005/8/layout/StepDownProcess"/>
    <dgm:cxn modelId="{CE6326EF-ACBD-4721-B73B-285706563524}" type="presParOf" srcId="{C011F77B-E38F-4E61-9755-BF217A476F85}" destId="{1DA004FD-3E17-4C09-AD58-C3427FAB796F}" srcOrd="1" destOrd="0" presId="urn:microsoft.com/office/officeart/2005/8/layout/StepDownProcess"/>
    <dgm:cxn modelId="{7DFCA4C4-5A2A-4769-A560-34F2285E9171}" type="presParOf" srcId="{C011F77B-E38F-4E61-9755-BF217A476F85}" destId="{65AB0CD1-40EA-41CB-AFEE-DCED33F55703}" srcOrd="2" destOrd="0" presId="urn:microsoft.com/office/officeart/2005/8/layout/StepDownProcess"/>
    <dgm:cxn modelId="{E40D19B9-2ACA-4154-A633-7EBF89840139}" type="presParOf" srcId="{E01B4410-1490-4B5D-A8F5-C8E81EC3223B}" destId="{45B5A287-200E-4E88-B05C-529DFC943061}" srcOrd="7" destOrd="0" presId="urn:microsoft.com/office/officeart/2005/8/layout/StepDownProcess"/>
    <dgm:cxn modelId="{5F304391-22BB-420F-A98F-CB95C6357A6E}" type="presParOf" srcId="{E01B4410-1490-4B5D-A8F5-C8E81EC3223B}" destId="{CADB98C6-D74D-4EF2-AD3C-B6454AC5919C}" srcOrd="8" destOrd="0" presId="urn:microsoft.com/office/officeart/2005/8/layout/StepDownProcess"/>
    <dgm:cxn modelId="{C271BC4C-A6C5-4433-872F-E97F99F3C3F8}" type="presParOf" srcId="{CADB98C6-D74D-4EF2-AD3C-B6454AC5919C}" destId="{8AE5B93D-9A84-40C7-84B5-9FCB66B0463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A5460-6FED-41D8-9C98-AD642F473CD8}">
      <dsp:nvSpPr>
        <dsp:cNvPr id="0" name=""/>
        <dsp:cNvSpPr/>
      </dsp:nvSpPr>
      <dsp:spPr>
        <a:xfrm rot="5400000">
          <a:off x="959442" y="773874"/>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21B396-A273-4089-AF6B-94D4FA400E06}">
      <dsp:nvSpPr>
        <dsp:cNvPr id="0" name=""/>
        <dsp:cNvSpPr/>
      </dsp:nvSpPr>
      <dsp:spPr>
        <a:xfrm>
          <a:off x="816537" y="25130"/>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Target Selection</a:t>
          </a:r>
          <a:endParaRPr lang="en-US" sz="1300" kern="1200" dirty="0"/>
        </a:p>
      </dsp:txBody>
      <dsp:txXfrm>
        <a:off x="852211" y="60804"/>
        <a:ext cx="972497" cy="659309"/>
      </dsp:txXfrm>
    </dsp:sp>
    <dsp:sp modelId="{6EFB48AB-6981-43C7-A000-92EDA85F6493}">
      <dsp:nvSpPr>
        <dsp:cNvPr id="0" name=""/>
        <dsp:cNvSpPr/>
      </dsp:nvSpPr>
      <dsp:spPr>
        <a:xfrm>
          <a:off x="1839005" y="9481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02F69EA6-EA47-4492-8E8E-A8D58021FC50}">
      <dsp:nvSpPr>
        <dsp:cNvPr id="0" name=""/>
        <dsp:cNvSpPr/>
      </dsp:nvSpPr>
      <dsp:spPr>
        <a:xfrm rot="5400000">
          <a:off x="1824901" y="1533269"/>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18976-CCCF-4715-ACE9-7BB4B58E1E9F}">
      <dsp:nvSpPr>
        <dsp:cNvPr id="0" name=""/>
        <dsp:cNvSpPr/>
      </dsp:nvSpPr>
      <dsp:spPr>
        <a:xfrm>
          <a:off x="1681996" y="845900"/>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Selection of peptides</a:t>
          </a:r>
        </a:p>
      </dsp:txBody>
      <dsp:txXfrm>
        <a:off x="1717670" y="881574"/>
        <a:ext cx="972497" cy="659309"/>
      </dsp:txXfrm>
    </dsp:sp>
    <dsp:sp modelId="{A4008A5C-E860-4839-83CC-D1391F8A62C1}">
      <dsp:nvSpPr>
        <dsp:cNvPr id="0" name=""/>
        <dsp:cNvSpPr/>
      </dsp:nvSpPr>
      <dsp:spPr>
        <a:xfrm>
          <a:off x="2704463" y="91558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8676DC36-0A07-43A4-A913-C4C7086101C8}">
      <dsp:nvSpPr>
        <dsp:cNvPr id="0" name=""/>
        <dsp:cNvSpPr/>
      </dsp:nvSpPr>
      <dsp:spPr>
        <a:xfrm rot="5400000">
          <a:off x="2700059" y="2450275"/>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E66E54-6F59-4B2A-A69B-81219B67807D}">
      <dsp:nvSpPr>
        <dsp:cNvPr id="0" name=""/>
        <dsp:cNvSpPr/>
      </dsp:nvSpPr>
      <dsp:spPr>
        <a:xfrm>
          <a:off x="2526077" y="1666671"/>
          <a:ext cx="1043845" cy="730657"/>
        </a:xfrm>
        <a:prstGeom prst="roundRect">
          <a:avLst>
            <a:gd name="adj" fmla="val 16670"/>
          </a:avLst>
        </a:prstGeom>
        <a:solidFill>
          <a:schemeClr val="accent1">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Selection of transitions</a:t>
          </a:r>
          <a:endParaRPr lang="en-US" sz="1300" kern="1200" dirty="0"/>
        </a:p>
      </dsp:txBody>
      <dsp:txXfrm>
        <a:off x="2561751" y="1702345"/>
        <a:ext cx="972497" cy="659309"/>
      </dsp:txXfrm>
    </dsp:sp>
    <dsp:sp modelId="{C3396178-2683-4F2D-A7C6-E8420C2768BD}">
      <dsp:nvSpPr>
        <dsp:cNvPr id="0" name=""/>
        <dsp:cNvSpPr/>
      </dsp:nvSpPr>
      <dsp:spPr>
        <a:xfrm>
          <a:off x="3569922" y="173635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18F868BF-6983-4468-B054-5E25624460E0}">
      <dsp:nvSpPr>
        <dsp:cNvPr id="0" name=""/>
        <dsp:cNvSpPr/>
      </dsp:nvSpPr>
      <dsp:spPr>
        <a:xfrm rot="5400000">
          <a:off x="3555818" y="3174809"/>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A004FD-3E17-4C09-AD58-C3427FAB796F}">
      <dsp:nvSpPr>
        <dsp:cNvPr id="0" name=""/>
        <dsp:cNvSpPr/>
      </dsp:nvSpPr>
      <dsp:spPr>
        <a:xfrm>
          <a:off x="3391536" y="2487441"/>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Validation of transitions</a:t>
          </a:r>
          <a:endParaRPr lang="en-US" sz="1300" kern="1200" dirty="0"/>
        </a:p>
      </dsp:txBody>
      <dsp:txXfrm>
        <a:off x="3427210" y="2523115"/>
        <a:ext cx="972497" cy="659309"/>
      </dsp:txXfrm>
    </dsp:sp>
    <dsp:sp modelId="{65AB0CD1-40EA-41CB-AFEE-DCED33F55703}">
      <dsp:nvSpPr>
        <dsp:cNvPr id="0" name=""/>
        <dsp:cNvSpPr/>
      </dsp:nvSpPr>
      <dsp:spPr>
        <a:xfrm>
          <a:off x="4435381" y="255712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8AE5B93D-9A84-40C7-84B5-9FCB66B04630}">
      <dsp:nvSpPr>
        <dsp:cNvPr id="0" name=""/>
        <dsp:cNvSpPr/>
      </dsp:nvSpPr>
      <dsp:spPr>
        <a:xfrm>
          <a:off x="4256994" y="3308211"/>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Peptide Calibration Curves</a:t>
          </a:r>
          <a:endParaRPr lang="en-US" sz="1300" kern="1200" dirty="0"/>
        </a:p>
      </dsp:txBody>
      <dsp:txXfrm>
        <a:off x="4292668" y="3343885"/>
        <a:ext cx="972497" cy="659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A5460-6FED-41D8-9C98-AD642F473CD8}">
      <dsp:nvSpPr>
        <dsp:cNvPr id="0" name=""/>
        <dsp:cNvSpPr/>
      </dsp:nvSpPr>
      <dsp:spPr>
        <a:xfrm rot="5400000">
          <a:off x="959442" y="773874"/>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21B396-A273-4089-AF6B-94D4FA400E06}">
      <dsp:nvSpPr>
        <dsp:cNvPr id="0" name=""/>
        <dsp:cNvSpPr/>
      </dsp:nvSpPr>
      <dsp:spPr>
        <a:xfrm>
          <a:off x="816537" y="25130"/>
          <a:ext cx="1043845" cy="730657"/>
        </a:xfrm>
        <a:prstGeom prst="roundRect">
          <a:avLst>
            <a:gd name="adj" fmla="val 166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Target Selection</a:t>
          </a:r>
          <a:endParaRPr lang="en-US" sz="1300" kern="1200" dirty="0"/>
        </a:p>
      </dsp:txBody>
      <dsp:txXfrm>
        <a:off x="852211" y="60804"/>
        <a:ext cx="972497" cy="659309"/>
      </dsp:txXfrm>
    </dsp:sp>
    <dsp:sp modelId="{6EFB48AB-6981-43C7-A000-92EDA85F6493}">
      <dsp:nvSpPr>
        <dsp:cNvPr id="0" name=""/>
        <dsp:cNvSpPr/>
      </dsp:nvSpPr>
      <dsp:spPr>
        <a:xfrm>
          <a:off x="1839005" y="9481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02F69EA6-EA47-4492-8E8E-A8D58021FC50}">
      <dsp:nvSpPr>
        <dsp:cNvPr id="0" name=""/>
        <dsp:cNvSpPr/>
      </dsp:nvSpPr>
      <dsp:spPr>
        <a:xfrm rot="5400000">
          <a:off x="1824901" y="1533269"/>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18976-CCCF-4715-ACE9-7BB4B58E1E9F}">
      <dsp:nvSpPr>
        <dsp:cNvPr id="0" name=""/>
        <dsp:cNvSpPr/>
      </dsp:nvSpPr>
      <dsp:spPr>
        <a:xfrm>
          <a:off x="1681996" y="845900"/>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Selection of peptides</a:t>
          </a:r>
        </a:p>
      </dsp:txBody>
      <dsp:txXfrm>
        <a:off x="1717670" y="881574"/>
        <a:ext cx="972497" cy="659309"/>
      </dsp:txXfrm>
    </dsp:sp>
    <dsp:sp modelId="{A4008A5C-E860-4839-83CC-D1391F8A62C1}">
      <dsp:nvSpPr>
        <dsp:cNvPr id="0" name=""/>
        <dsp:cNvSpPr/>
      </dsp:nvSpPr>
      <dsp:spPr>
        <a:xfrm>
          <a:off x="2704463" y="91558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8676DC36-0A07-43A4-A913-C4C7086101C8}">
      <dsp:nvSpPr>
        <dsp:cNvPr id="0" name=""/>
        <dsp:cNvSpPr/>
      </dsp:nvSpPr>
      <dsp:spPr>
        <a:xfrm rot="5400000">
          <a:off x="2700059" y="2450275"/>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E66E54-6F59-4B2A-A69B-81219B67807D}">
      <dsp:nvSpPr>
        <dsp:cNvPr id="0" name=""/>
        <dsp:cNvSpPr/>
      </dsp:nvSpPr>
      <dsp:spPr>
        <a:xfrm>
          <a:off x="2526077" y="1666671"/>
          <a:ext cx="1043845" cy="730657"/>
        </a:xfrm>
        <a:prstGeom prst="roundRect">
          <a:avLst>
            <a:gd name="adj" fmla="val 16670"/>
          </a:avLst>
        </a:prstGeom>
        <a:solidFill>
          <a:schemeClr val="accent1">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Selection of transitions</a:t>
          </a:r>
          <a:endParaRPr lang="en-US" sz="1300" kern="1200" dirty="0"/>
        </a:p>
      </dsp:txBody>
      <dsp:txXfrm>
        <a:off x="2561751" y="1702345"/>
        <a:ext cx="972497" cy="659309"/>
      </dsp:txXfrm>
    </dsp:sp>
    <dsp:sp modelId="{C3396178-2683-4F2D-A7C6-E8420C2768BD}">
      <dsp:nvSpPr>
        <dsp:cNvPr id="0" name=""/>
        <dsp:cNvSpPr/>
      </dsp:nvSpPr>
      <dsp:spPr>
        <a:xfrm>
          <a:off x="3569922" y="173635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18F868BF-6983-4468-B054-5E25624460E0}">
      <dsp:nvSpPr>
        <dsp:cNvPr id="0" name=""/>
        <dsp:cNvSpPr/>
      </dsp:nvSpPr>
      <dsp:spPr>
        <a:xfrm rot="5400000">
          <a:off x="3555818" y="3174809"/>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A004FD-3E17-4C09-AD58-C3427FAB796F}">
      <dsp:nvSpPr>
        <dsp:cNvPr id="0" name=""/>
        <dsp:cNvSpPr/>
      </dsp:nvSpPr>
      <dsp:spPr>
        <a:xfrm>
          <a:off x="3391536" y="2487441"/>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Validation of transitions</a:t>
          </a:r>
          <a:endParaRPr lang="en-US" sz="1300" kern="1200" dirty="0"/>
        </a:p>
      </dsp:txBody>
      <dsp:txXfrm>
        <a:off x="3427210" y="2523115"/>
        <a:ext cx="972497" cy="659309"/>
      </dsp:txXfrm>
    </dsp:sp>
    <dsp:sp modelId="{65AB0CD1-40EA-41CB-AFEE-DCED33F55703}">
      <dsp:nvSpPr>
        <dsp:cNvPr id="0" name=""/>
        <dsp:cNvSpPr/>
      </dsp:nvSpPr>
      <dsp:spPr>
        <a:xfrm>
          <a:off x="4435381" y="255712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8AE5B93D-9A84-40C7-84B5-9FCB66B04630}">
      <dsp:nvSpPr>
        <dsp:cNvPr id="0" name=""/>
        <dsp:cNvSpPr/>
      </dsp:nvSpPr>
      <dsp:spPr>
        <a:xfrm>
          <a:off x="4256994" y="3308211"/>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Peptide Calibration Curves</a:t>
          </a:r>
          <a:endParaRPr lang="en-US" sz="1300" kern="1200" dirty="0"/>
        </a:p>
      </dsp:txBody>
      <dsp:txXfrm>
        <a:off x="4292668" y="3343885"/>
        <a:ext cx="972497" cy="659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A5460-6FED-41D8-9C98-AD642F473CD8}">
      <dsp:nvSpPr>
        <dsp:cNvPr id="0" name=""/>
        <dsp:cNvSpPr/>
      </dsp:nvSpPr>
      <dsp:spPr>
        <a:xfrm rot="5400000">
          <a:off x="959442" y="773874"/>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21B396-A273-4089-AF6B-94D4FA400E06}">
      <dsp:nvSpPr>
        <dsp:cNvPr id="0" name=""/>
        <dsp:cNvSpPr/>
      </dsp:nvSpPr>
      <dsp:spPr>
        <a:xfrm>
          <a:off x="816537" y="25130"/>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Target Selection</a:t>
          </a:r>
          <a:endParaRPr lang="en-US" sz="1300" kern="1200" dirty="0"/>
        </a:p>
      </dsp:txBody>
      <dsp:txXfrm>
        <a:off x="852211" y="60804"/>
        <a:ext cx="972497" cy="659309"/>
      </dsp:txXfrm>
    </dsp:sp>
    <dsp:sp modelId="{6EFB48AB-6981-43C7-A000-92EDA85F6493}">
      <dsp:nvSpPr>
        <dsp:cNvPr id="0" name=""/>
        <dsp:cNvSpPr/>
      </dsp:nvSpPr>
      <dsp:spPr>
        <a:xfrm>
          <a:off x="1839005" y="9481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02F69EA6-EA47-4492-8E8E-A8D58021FC50}">
      <dsp:nvSpPr>
        <dsp:cNvPr id="0" name=""/>
        <dsp:cNvSpPr/>
      </dsp:nvSpPr>
      <dsp:spPr>
        <a:xfrm rot="5400000">
          <a:off x="1824901" y="1533269"/>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18976-CCCF-4715-ACE9-7BB4B58E1E9F}">
      <dsp:nvSpPr>
        <dsp:cNvPr id="0" name=""/>
        <dsp:cNvSpPr/>
      </dsp:nvSpPr>
      <dsp:spPr>
        <a:xfrm>
          <a:off x="1681996" y="845900"/>
          <a:ext cx="1043845" cy="730657"/>
        </a:xfrm>
        <a:prstGeom prst="roundRect">
          <a:avLst>
            <a:gd name="adj" fmla="val 166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Selection of peptides</a:t>
          </a:r>
        </a:p>
      </dsp:txBody>
      <dsp:txXfrm>
        <a:off x="1717670" y="881574"/>
        <a:ext cx="972497" cy="659309"/>
      </dsp:txXfrm>
    </dsp:sp>
    <dsp:sp modelId="{A4008A5C-E860-4839-83CC-D1391F8A62C1}">
      <dsp:nvSpPr>
        <dsp:cNvPr id="0" name=""/>
        <dsp:cNvSpPr/>
      </dsp:nvSpPr>
      <dsp:spPr>
        <a:xfrm>
          <a:off x="2704463" y="91558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8676DC36-0A07-43A4-A913-C4C7086101C8}">
      <dsp:nvSpPr>
        <dsp:cNvPr id="0" name=""/>
        <dsp:cNvSpPr/>
      </dsp:nvSpPr>
      <dsp:spPr>
        <a:xfrm rot="5400000">
          <a:off x="2700059" y="2450275"/>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E66E54-6F59-4B2A-A69B-81219B67807D}">
      <dsp:nvSpPr>
        <dsp:cNvPr id="0" name=""/>
        <dsp:cNvSpPr/>
      </dsp:nvSpPr>
      <dsp:spPr>
        <a:xfrm>
          <a:off x="2526077" y="1666671"/>
          <a:ext cx="1043845" cy="730657"/>
        </a:xfrm>
        <a:prstGeom prst="roundRect">
          <a:avLst>
            <a:gd name="adj" fmla="val 16670"/>
          </a:avLst>
        </a:prstGeom>
        <a:solidFill>
          <a:schemeClr val="accent1">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Selection of transitions</a:t>
          </a:r>
          <a:endParaRPr lang="en-US" sz="1300" kern="1200" dirty="0"/>
        </a:p>
      </dsp:txBody>
      <dsp:txXfrm>
        <a:off x="2561751" y="1702345"/>
        <a:ext cx="972497" cy="659309"/>
      </dsp:txXfrm>
    </dsp:sp>
    <dsp:sp modelId="{C3396178-2683-4F2D-A7C6-E8420C2768BD}">
      <dsp:nvSpPr>
        <dsp:cNvPr id="0" name=""/>
        <dsp:cNvSpPr/>
      </dsp:nvSpPr>
      <dsp:spPr>
        <a:xfrm>
          <a:off x="3569922" y="173635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18F868BF-6983-4468-B054-5E25624460E0}">
      <dsp:nvSpPr>
        <dsp:cNvPr id="0" name=""/>
        <dsp:cNvSpPr/>
      </dsp:nvSpPr>
      <dsp:spPr>
        <a:xfrm rot="5400000">
          <a:off x="3555818" y="3174809"/>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A004FD-3E17-4C09-AD58-C3427FAB796F}">
      <dsp:nvSpPr>
        <dsp:cNvPr id="0" name=""/>
        <dsp:cNvSpPr/>
      </dsp:nvSpPr>
      <dsp:spPr>
        <a:xfrm>
          <a:off x="3391536" y="2487441"/>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Validation of transitions</a:t>
          </a:r>
          <a:endParaRPr lang="en-US" sz="1300" kern="1200" dirty="0"/>
        </a:p>
      </dsp:txBody>
      <dsp:txXfrm>
        <a:off x="3427210" y="2523115"/>
        <a:ext cx="972497" cy="659309"/>
      </dsp:txXfrm>
    </dsp:sp>
    <dsp:sp modelId="{65AB0CD1-40EA-41CB-AFEE-DCED33F55703}">
      <dsp:nvSpPr>
        <dsp:cNvPr id="0" name=""/>
        <dsp:cNvSpPr/>
      </dsp:nvSpPr>
      <dsp:spPr>
        <a:xfrm>
          <a:off x="4435381" y="255712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8AE5B93D-9A84-40C7-84B5-9FCB66B04630}">
      <dsp:nvSpPr>
        <dsp:cNvPr id="0" name=""/>
        <dsp:cNvSpPr/>
      </dsp:nvSpPr>
      <dsp:spPr>
        <a:xfrm>
          <a:off x="4256994" y="3308211"/>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Peptide Calibration Curves</a:t>
          </a:r>
          <a:endParaRPr lang="en-US" sz="1300" kern="1200" dirty="0"/>
        </a:p>
      </dsp:txBody>
      <dsp:txXfrm>
        <a:off x="4292668" y="3343885"/>
        <a:ext cx="972497" cy="6593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A5460-6FED-41D8-9C98-AD642F473CD8}">
      <dsp:nvSpPr>
        <dsp:cNvPr id="0" name=""/>
        <dsp:cNvSpPr/>
      </dsp:nvSpPr>
      <dsp:spPr>
        <a:xfrm rot="5400000">
          <a:off x="959442" y="773874"/>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21B396-A273-4089-AF6B-94D4FA400E06}">
      <dsp:nvSpPr>
        <dsp:cNvPr id="0" name=""/>
        <dsp:cNvSpPr/>
      </dsp:nvSpPr>
      <dsp:spPr>
        <a:xfrm>
          <a:off x="816537" y="25130"/>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Target Selection</a:t>
          </a:r>
          <a:endParaRPr lang="en-US" sz="1300" kern="1200" dirty="0"/>
        </a:p>
      </dsp:txBody>
      <dsp:txXfrm>
        <a:off x="852211" y="60804"/>
        <a:ext cx="972497" cy="659309"/>
      </dsp:txXfrm>
    </dsp:sp>
    <dsp:sp modelId="{6EFB48AB-6981-43C7-A000-92EDA85F6493}">
      <dsp:nvSpPr>
        <dsp:cNvPr id="0" name=""/>
        <dsp:cNvSpPr/>
      </dsp:nvSpPr>
      <dsp:spPr>
        <a:xfrm>
          <a:off x="1839005" y="9481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02F69EA6-EA47-4492-8E8E-A8D58021FC50}">
      <dsp:nvSpPr>
        <dsp:cNvPr id="0" name=""/>
        <dsp:cNvSpPr/>
      </dsp:nvSpPr>
      <dsp:spPr>
        <a:xfrm rot="5400000">
          <a:off x="1824901" y="1533269"/>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18976-CCCF-4715-ACE9-7BB4B58E1E9F}">
      <dsp:nvSpPr>
        <dsp:cNvPr id="0" name=""/>
        <dsp:cNvSpPr/>
      </dsp:nvSpPr>
      <dsp:spPr>
        <a:xfrm>
          <a:off x="1681996" y="845900"/>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Selection of peptides</a:t>
          </a:r>
        </a:p>
      </dsp:txBody>
      <dsp:txXfrm>
        <a:off x="1717670" y="881574"/>
        <a:ext cx="972497" cy="659309"/>
      </dsp:txXfrm>
    </dsp:sp>
    <dsp:sp modelId="{A4008A5C-E860-4839-83CC-D1391F8A62C1}">
      <dsp:nvSpPr>
        <dsp:cNvPr id="0" name=""/>
        <dsp:cNvSpPr/>
      </dsp:nvSpPr>
      <dsp:spPr>
        <a:xfrm>
          <a:off x="2704463" y="91558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8676DC36-0A07-43A4-A913-C4C7086101C8}">
      <dsp:nvSpPr>
        <dsp:cNvPr id="0" name=""/>
        <dsp:cNvSpPr/>
      </dsp:nvSpPr>
      <dsp:spPr>
        <a:xfrm rot="5400000">
          <a:off x="2700059" y="2450275"/>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E66E54-6F59-4B2A-A69B-81219B67807D}">
      <dsp:nvSpPr>
        <dsp:cNvPr id="0" name=""/>
        <dsp:cNvSpPr/>
      </dsp:nvSpPr>
      <dsp:spPr>
        <a:xfrm>
          <a:off x="2526077" y="1666671"/>
          <a:ext cx="1043845" cy="730657"/>
        </a:xfrm>
        <a:prstGeom prst="roundRect">
          <a:avLst>
            <a:gd name="adj" fmla="val 16670"/>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Selection of transitions</a:t>
          </a:r>
          <a:endParaRPr lang="en-US" sz="1300" kern="1200" dirty="0"/>
        </a:p>
      </dsp:txBody>
      <dsp:txXfrm>
        <a:off x="2561751" y="1702345"/>
        <a:ext cx="972497" cy="659309"/>
      </dsp:txXfrm>
    </dsp:sp>
    <dsp:sp modelId="{C3396178-2683-4F2D-A7C6-E8420C2768BD}">
      <dsp:nvSpPr>
        <dsp:cNvPr id="0" name=""/>
        <dsp:cNvSpPr/>
      </dsp:nvSpPr>
      <dsp:spPr>
        <a:xfrm>
          <a:off x="3569922" y="173635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18F868BF-6983-4468-B054-5E25624460E0}">
      <dsp:nvSpPr>
        <dsp:cNvPr id="0" name=""/>
        <dsp:cNvSpPr/>
      </dsp:nvSpPr>
      <dsp:spPr>
        <a:xfrm rot="5400000">
          <a:off x="3555818" y="3174809"/>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A004FD-3E17-4C09-AD58-C3427FAB796F}">
      <dsp:nvSpPr>
        <dsp:cNvPr id="0" name=""/>
        <dsp:cNvSpPr/>
      </dsp:nvSpPr>
      <dsp:spPr>
        <a:xfrm>
          <a:off x="3391536" y="2487441"/>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Validation of transitions</a:t>
          </a:r>
          <a:endParaRPr lang="en-US" sz="1300" kern="1200" dirty="0"/>
        </a:p>
      </dsp:txBody>
      <dsp:txXfrm>
        <a:off x="3427210" y="2523115"/>
        <a:ext cx="972497" cy="659309"/>
      </dsp:txXfrm>
    </dsp:sp>
    <dsp:sp modelId="{65AB0CD1-40EA-41CB-AFEE-DCED33F55703}">
      <dsp:nvSpPr>
        <dsp:cNvPr id="0" name=""/>
        <dsp:cNvSpPr/>
      </dsp:nvSpPr>
      <dsp:spPr>
        <a:xfrm>
          <a:off x="4435381" y="255712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8AE5B93D-9A84-40C7-84B5-9FCB66B04630}">
      <dsp:nvSpPr>
        <dsp:cNvPr id="0" name=""/>
        <dsp:cNvSpPr/>
      </dsp:nvSpPr>
      <dsp:spPr>
        <a:xfrm>
          <a:off x="4256994" y="3308211"/>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Peptide Calibration Curves</a:t>
          </a:r>
          <a:endParaRPr lang="en-US" sz="1300" kern="1200" dirty="0"/>
        </a:p>
      </dsp:txBody>
      <dsp:txXfrm>
        <a:off x="4292668" y="3343885"/>
        <a:ext cx="972497" cy="6593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A5460-6FED-41D8-9C98-AD642F473CD8}">
      <dsp:nvSpPr>
        <dsp:cNvPr id="0" name=""/>
        <dsp:cNvSpPr/>
      </dsp:nvSpPr>
      <dsp:spPr>
        <a:xfrm rot="5400000">
          <a:off x="959442" y="773874"/>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21B396-A273-4089-AF6B-94D4FA400E06}">
      <dsp:nvSpPr>
        <dsp:cNvPr id="0" name=""/>
        <dsp:cNvSpPr/>
      </dsp:nvSpPr>
      <dsp:spPr>
        <a:xfrm>
          <a:off x="816537" y="25130"/>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Target Selection</a:t>
          </a:r>
          <a:endParaRPr lang="en-US" sz="1300" kern="1200" dirty="0"/>
        </a:p>
      </dsp:txBody>
      <dsp:txXfrm>
        <a:off x="852211" y="60804"/>
        <a:ext cx="972497" cy="659309"/>
      </dsp:txXfrm>
    </dsp:sp>
    <dsp:sp modelId="{6EFB48AB-6981-43C7-A000-92EDA85F6493}">
      <dsp:nvSpPr>
        <dsp:cNvPr id="0" name=""/>
        <dsp:cNvSpPr/>
      </dsp:nvSpPr>
      <dsp:spPr>
        <a:xfrm>
          <a:off x="1839005" y="9481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02F69EA6-EA47-4492-8E8E-A8D58021FC50}">
      <dsp:nvSpPr>
        <dsp:cNvPr id="0" name=""/>
        <dsp:cNvSpPr/>
      </dsp:nvSpPr>
      <dsp:spPr>
        <a:xfrm rot="5400000">
          <a:off x="1824901" y="1533269"/>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18976-CCCF-4715-ACE9-7BB4B58E1E9F}">
      <dsp:nvSpPr>
        <dsp:cNvPr id="0" name=""/>
        <dsp:cNvSpPr/>
      </dsp:nvSpPr>
      <dsp:spPr>
        <a:xfrm>
          <a:off x="1681996" y="845900"/>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Selection of peptides</a:t>
          </a:r>
        </a:p>
      </dsp:txBody>
      <dsp:txXfrm>
        <a:off x="1717670" y="881574"/>
        <a:ext cx="972497" cy="659309"/>
      </dsp:txXfrm>
    </dsp:sp>
    <dsp:sp modelId="{A4008A5C-E860-4839-83CC-D1391F8A62C1}">
      <dsp:nvSpPr>
        <dsp:cNvPr id="0" name=""/>
        <dsp:cNvSpPr/>
      </dsp:nvSpPr>
      <dsp:spPr>
        <a:xfrm>
          <a:off x="2704463" y="91558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8676DC36-0A07-43A4-A913-C4C7086101C8}">
      <dsp:nvSpPr>
        <dsp:cNvPr id="0" name=""/>
        <dsp:cNvSpPr/>
      </dsp:nvSpPr>
      <dsp:spPr>
        <a:xfrm rot="5400000">
          <a:off x="2700059" y="2450275"/>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E66E54-6F59-4B2A-A69B-81219B67807D}">
      <dsp:nvSpPr>
        <dsp:cNvPr id="0" name=""/>
        <dsp:cNvSpPr/>
      </dsp:nvSpPr>
      <dsp:spPr>
        <a:xfrm>
          <a:off x="2526077" y="1666671"/>
          <a:ext cx="1043845" cy="730657"/>
        </a:xfrm>
        <a:prstGeom prst="roundRect">
          <a:avLst>
            <a:gd name="adj" fmla="val 16670"/>
          </a:avLst>
        </a:prstGeom>
        <a:solidFill>
          <a:schemeClr val="accent1">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Selection of transitions</a:t>
          </a:r>
          <a:endParaRPr lang="en-US" sz="1300" kern="1200" dirty="0"/>
        </a:p>
      </dsp:txBody>
      <dsp:txXfrm>
        <a:off x="2561751" y="1702345"/>
        <a:ext cx="972497" cy="659309"/>
      </dsp:txXfrm>
    </dsp:sp>
    <dsp:sp modelId="{C3396178-2683-4F2D-A7C6-E8420C2768BD}">
      <dsp:nvSpPr>
        <dsp:cNvPr id="0" name=""/>
        <dsp:cNvSpPr/>
      </dsp:nvSpPr>
      <dsp:spPr>
        <a:xfrm>
          <a:off x="3569922" y="173635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18F868BF-6983-4468-B054-5E25624460E0}">
      <dsp:nvSpPr>
        <dsp:cNvPr id="0" name=""/>
        <dsp:cNvSpPr/>
      </dsp:nvSpPr>
      <dsp:spPr>
        <a:xfrm rot="5400000">
          <a:off x="3555818" y="3174809"/>
          <a:ext cx="620077" cy="705936"/>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A004FD-3E17-4C09-AD58-C3427FAB796F}">
      <dsp:nvSpPr>
        <dsp:cNvPr id="0" name=""/>
        <dsp:cNvSpPr/>
      </dsp:nvSpPr>
      <dsp:spPr>
        <a:xfrm>
          <a:off x="3391536" y="2487441"/>
          <a:ext cx="1043845" cy="730657"/>
        </a:xfrm>
        <a:prstGeom prst="roundRect">
          <a:avLst>
            <a:gd name="adj" fmla="val 166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Validation of transitions</a:t>
          </a:r>
          <a:endParaRPr lang="en-US" sz="1300" kern="1200" dirty="0"/>
        </a:p>
      </dsp:txBody>
      <dsp:txXfrm>
        <a:off x="3427210" y="2523115"/>
        <a:ext cx="972497" cy="659309"/>
      </dsp:txXfrm>
    </dsp:sp>
    <dsp:sp modelId="{65AB0CD1-40EA-41CB-AFEE-DCED33F55703}">
      <dsp:nvSpPr>
        <dsp:cNvPr id="0" name=""/>
        <dsp:cNvSpPr/>
      </dsp:nvSpPr>
      <dsp:spPr>
        <a:xfrm>
          <a:off x="4435381" y="255712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8AE5B93D-9A84-40C7-84B5-9FCB66B04630}">
      <dsp:nvSpPr>
        <dsp:cNvPr id="0" name=""/>
        <dsp:cNvSpPr/>
      </dsp:nvSpPr>
      <dsp:spPr>
        <a:xfrm>
          <a:off x="4256994" y="3308211"/>
          <a:ext cx="1043845" cy="730657"/>
        </a:xfrm>
        <a:prstGeom prst="roundRect">
          <a:avLst>
            <a:gd name="adj" fmla="val 166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Peptide Calibration Curves</a:t>
          </a:r>
          <a:endParaRPr lang="en-US" sz="1300" kern="1200" dirty="0"/>
        </a:p>
      </dsp:txBody>
      <dsp:txXfrm>
        <a:off x="4292668" y="3343885"/>
        <a:ext cx="972497" cy="65930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D86179-F839-4161-82DF-4F2C6E8BD574}" type="datetimeFigureOut">
              <a:rPr lang="en-US" smtClean="0"/>
              <a:t>3/19/2014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BA6BD4-1AF6-409A-86C0-01FF7AABF737}" type="slidenum">
              <a:rPr lang="en-US" smtClean="0"/>
              <a:t>‹#›</a:t>
            </a:fld>
            <a:endParaRPr lang="en-US"/>
          </a:p>
        </p:txBody>
      </p:sp>
    </p:spTree>
    <p:extLst>
      <p:ext uri="{BB962C8B-B14F-4D97-AF65-F5344CB8AC3E}">
        <p14:creationId xmlns:p14="http://schemas.microsoft.com/office/powerpoint/2010/main" val="1864226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1F674A-6542-4BCD-8244-6E1E10A1A192}" type="datetimeFigureOut">
              <a:rPr lang="en-US" smtClean="0"/>
              <a:t>3/19/2014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D4D1F7-AB4F-4693-80A3-2AF6786DFAF6}" type="slidenum">
              <a:rPr lang="en-US" smtClean="0"/>
              <a:t>‹#›</a:t>
            </a:fld>
            <a:endParaRPr lang="en-US"/>
          </a:p>
        </p:txBody>
      </p:sp>
    </p:spTree>
    <p:extLst>
      <p:ext uri="{BB962C8B-B14F-4D97-AF65-F5344CB8AC3E}">
        <p14:creationId xmlns:p14="http://schemas.microsoft.com/office/powerpoint/2010/main" val="24053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1</a:t>
            </a:fld>
            <a:endParaRPr lang="en-US"/>
          </a:p>
        </p:txBody>
      </p:sp>
    </p:spTree>
    <p:extLst>
      <p:ext uri="{BB962C8B-B14F-4D97-AF65-F5344CB8AC3E}">
        <p14:creationId xmlns:p14="http://schemas.microsoft.com/office/powerpoint/2010/main" val="2715525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10</a:t>
            </a:fld>
            <a:endParaRPr lang="en-US"/>
          </a:p>
        </p:txBody>
      </p:sp>
    </p:spTree>
    <p:extLst>
      <p:ext uri="{BB962C8B-B14F-4D97-AF65-F5344CB8AC3E}">
        <p14:creationId xmlns:p14="http://schemas.microsoft.com/office/powerpoint/2010/main" val="130345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11</a:t>
            </a:fld>
            <a:endParaRPr lang="en-US"/>
          </a:p>
        </p:txBody>
      </p:sp>
    </p:spTree>
    <p:extLst>
      <p:ext uri="{BB962C8B-B14F-4D97-AF65-F5344CB8AC3E}">
        <p14:creationId xmlns:p14="http://schemas.microsoft.com/office/powerpoint/2010/main" val="2614100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12</a:t>
            </a:fld>
            <a:endParaRPr lang="en-US"/>
          </a:p>
        </p:txBody>
      </p:sp>
    </p:spTree>
    <p:extLst>
      <p:ext uri="{BB962C8B-B14F-4D97-AF65-F5344CB8AC3E}">
        <p14:creationId xmlns:p14="http://schemas.microsoft.com/office/powerpoint/2010/main" val="4045597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13</a:t>
            </a:fld>
            <a:endParaRPr lang="en-US"/>
          </a:p>
        </p:txBody>
      </p:sp>
    </p:spTree>
    <p:extLst>
      <p:ext uri="{BB962C8B-B14F-4D97-AF65-F5344CB8AC3E}">
        <p14:creationId xmlns:p14="http://schemas.microsoft.com/office/powerpoint/2010/main" val="3357107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14</a:t>
            </a:fld>
            <a:endParaRPr lang="en-US"/>
          </a:p>
        </p:txBody>
      </p:sp>
    </p:spTree>
    <p:extLst>
      <p:ext uri="{BB962C8B-B14F-4D97-AF65-F5344CB8AC3E}">
        <p14:creationId xmlns:p14="http://schemas.microsoft.com/office/powerpoint/2010/main" val="1374605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15</a:t>
            </a:fld>
            <a:endParaRPr lang="en-US"/>
          </a:p>
        </p:txBody>
      </p:sp>
    </p:spTree>
    <p:extLst>
      <p:ext uri="{BB962C8B-B14F-4D97-AF65-F5344CB8AC3E}">
        <p14:creationId xmlns:p14="http://schemas.microsoft.com/office/powerpoint/2010/main" val="4209624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16</a:t>
            </a:fld>
            <a:endParaRPr lang="en-US"/>
          </a:p>
        </p:txBody>
      </p:sp>
    </p:spTree>
    <p:extLst>
      <p:ext uri="{BB962C8B-B14F-4D97-AF65-F5344CB8AC3E}">
        <p14:creationId xmlns:p14="http://schemas.microsoft.com/office/powerpoint/2010/main" val="4142020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17</a:t>
            </a:fld>
            <a:endParaRPr lang="en-US"/>
          </a:p>
        </p:txBody>
      </p:sp>
    </p:spTree>
    <p:extLst>
      <p:ext uri="{BB962C8B-B14F-4D97-AF65-F5344CB8AC3E}">
        <p14:creationId xmlns:p14="http://schemas.microsoft.com/office/powerpoint/2010/main" val="1956141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Reid</a:t>
            </a:r>
            <a:r>
              <a:rPr lang="en-US" baseline="0" dirty="0" smtClean="0"/>
              <a:t> has discussed Parallel Reaction monitoring allows for the selection of transitions post-acquisition by collecting all transitions of each peptide and identifying “good” transitions using the data.  We have developed new bioinformatics tools to aid in two steps of this analysis, the Selection of peptides and the validation of transitions post-MS acquisition. </a:t>
            </a:r>
            <a:endParaRPr lang="en-US" dirty="0"/>
          </a:p>
        </p:txBody>
      </p:sp>
      <p:sp>
        <p:nvSpPr>
          <p:cNvPr id="4" name="Slide Number Placeholder 3"/>
          <p:cNvSpPr>
            <a:spLocks noGrp="1"/>
          </p:cNvSpPr>
          <p:nvPr>
            <p:ph type="sldNum" sz="quarter" idx="10"/>
          </p:nvPr>
        </p:nvSpPr>
        <p:spPr/>
        <p:txBody>
          <a:bodyPr/>
          <a:lstStyle/>
          <a:p>
            <a:fld id="{4747F533-47CE-7946-BCA4-113E19A8D692}" type="slidenum">
              <a:rPr lang="en-US" smtClean="0"/>
              <a:pPr/>
              <a:t>18</a:t>
            </a:fld>
            <a:endParaRPr lang="en-US"/>
          </a:p>
        </p:txBody>
      </p:sp>
    </p:spTree>
    <p:extLst>
      <p:ext uri="{BB962C8B-B14F-4D97-AF65-F5344CB8AC3E}">
        <p14:creationId xmlns:p14="http://schemas.microsoft.com/office/powerpoint/2010/main" val="2256054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7F533-47CE-7946-BCA4-113E19A8D692}" type="slidenum">
              <a:rPr lang="en-US" smtClean="0"/>
              <a:pPr/>
              <a:t>19</a:t>
            </a:fld>
            <a:endParaRPr lang="en-US"/>
          </a:p>
        </p:txBody>
      </p:sp>
    </p:spTree>
    <p:extLst>
      <p:ext uri="{BB962C8B-B14F-4D97-AF65-F5344CB8AC3E}">
        <p14:creationId xmlns:p14="http://schemas.microsoft.com/office/powerpoint/2010/main" val="225605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2</a:t>
            </a:fld>
            <a:endParaRPr lang="en-US"/>
          </a:p>
        </p:txBody>
      </p:sp>
    </p:spTree>
    <p:extLst>
      <p:ext uri="{BB962C8B-B14F-4D97-AF65-F5344CB8AC3E}">
        <p14:creationId xmlns:p14="http://schemas.microsoft.com/office/powerpoint/2010/main" val="882036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20</a:t>
            </a:fld>
            <a:endParaRPr lang="en-US"/>
          </a:p>
        </p:txBody>
      </p:sp>
    </p:spTree>
    <p:extLst>
      <p:ext uri="{BB962C8B-B14F-4D97-AF65-F5344CB8AC3E}">
        <p14:creationId xmlns:p14="http://schemas.microsoft.com/office/powerpoint/2010/main" val="694084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7F533-47CE-7946-BCA4-113E19A8D692}" type="slidenum">
              <a:rPr lang="en-US" smtClean="0"/>
              <a:pPr/>
              <a:t>21</a:t>
            </a:fld>
            <a:endParaRPr lang="en-US"/>
          </a:p>
        </p:txBody>
      </p:sp>
    </p:spTree>
    <p:extLst>
      <p:ext uri="{BB962C8B-B14F-4D97-AF65-F5344CB8AC3E}">
        <p14:creationId xmlns:p14="http://schemas.microsoft.com/office/powerpoint/2010/main" val="2256054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22</a:t>
            </a:fld>
            <a:endParaRPr lang="en-US"/>
          </a:p>
        </p:txBody>
      </p:sp>
    </p:spTree>
    <p:extLst>
      <p:ext uri="{BB962C8B-B14F-4D97-AF65-F5344CB8AC3E}">
        <p14:creationId xmlns:p14="http://schemas.microsoft.com/office/powerpoint/2010/main" val="3913537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23</a:t>
            </a:fld>
            <a:endParaRPr lang="en-US"/>
          </a:p>
        </p:txBody>
      </p:sp>
    </p:spTree>
    <p:extLst>
      <p:ext uri="{BB962C8B-B14F-4D97-AF65-F5344CB8AC3E}">
        <p14:creationId xmlns:p14="http://schemas.microsoft.com/office/powerpoint/2010/main" val="3786836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24</a:t>
            </a:fld>
            <a:endParaRPr lang="en-US"/>
          </a:p>
        </p:txBody>
      </p:sp>
    </p:spTree>
    <p:extLst>
      <p:ext uri="{BB962C8B-B14F-4D97-AF65-F5344CB8AC3E}">
        <p14:creationId xmlns:p14="http://schemas.microsoft.com/office/powerpoint/2010/main" val="2661637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25</a:t>
            </a:fld>
            <a:endParaRPr lang="en-US"/>
          </a:p>
        </p:txBody>
      </p:sp>
    </p:spTree>
    <p:extLst>
      <p:ext uri="{BB962C8B-B14F-4D97-AF65-F5344CB8AC3E}">
        <p14:creationId xmlns:p14="http://schemas.microsoft.com/office/powerpoint/2010/main" val="2156572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7F533-47CE-7946-BCA4-113E19A8D692}" type="slidenum">
              <a:rPr lang="en-US" smtClean="0"/>
              <a:pPr/>
              <a:t>26</a:t>
            </a:fld>
            <a:endParaRPr lang="en-US"/>
          </a:p>
        </p:txBody>
      </p:sp>
    </p:spTree>
    <p:extLst>
      <p:ext uri="{BB962C8B-B14F-4D97-AF65-F5344CB8AC3E}">
        <p14:creationId xmlns:p14="http://schemas.microsoft.com/office/powerpoint/2010/main" val="2256054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27</a:t>
            </a:fld>
            <a:endParaRPr lang="en-US"/>
          </a:p>
        </p:txBody>
      </p:sp>
    </p:spTree>
    <p:extLst>
      <p:ext uri="{BB962C8B-B14F-4D97-AF65-F5344CB8AC3E}">
        <p14:creationId xmlns:p14="http://schemas.microsoft.com/office/powerpoint/2010/main" val="723783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28</a:t>
            </a:fld>
            <a:endParaRPr lang="en-US"/>
          </a:p>
        </p:txBody>
      </p:sp>
    </p:spTree>
    <p:extLst>
      <p:ext uri="{BB962C8B-B14F-4D97-AF65-F5344CB8AC3E}">
        <p14:creationId xmlns:p14="http://schemas.microsoft.com/office/powerpoint/2010/main" val="1089402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29</a:t>
            </a:fld>
            <a:endParaRPr lang="en-US"/>
          </a:p>
        </p:txBody>
      </p:sp>
    </p:spTree>
    <p:extLst>
      <p:ext uri="{BB962C8B-B14F-4D97-AF65-F5344CB8AC3E}">
        <p14:creationId xmlns:p14="http://schemas.microsoft.com/office/powerpoint/2010/main" val="2319285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FD4D1F7-AB4F-4693-80A3-2AF6786DFAF6}" type="slidenum">
              <a:rPr lang="en-US" smtClean="0"/>
              <a:t>3</a:t>
            </a:fld>
            <a:endParaRPr lang="en-US"/>
          </a:p>
        </p:txBody>
      </p:sp>
    </p:spTree>
    <p:extLst>
      <p:ext uri="{BB962C8B-B14F-4D97-AF65-F5344CB8AC3E}">
        <p14:creationId xmlns:p14="http://schemas.microsoft.com/office/powerpoint/2010/main" val="2189924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30</a:t>
            </a:fld>
            <a:endParaRPr lang="en-US"/>
          </a:p>
        </p:txBody>
      </p:sp>
    </p:spTree>
    <p:extLst>
      <p:ext uri="{BB962C8B-B14F-4D97-AF65-F5344CB8AC3E}">
        <p14:creationId xmlns:p14="http://schemas.microsoft.com/office/powerpoint/2010/main" val="912969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7F533-47CE-7946-BCA4-113E19A8D692}" type="slidenum">
              <a:rPr lang="en-US" smtClean="0"/>
              <a:pPr/>
              <a:t>31</a:t>
            </a:fld>
            <a:endParaRPr lang="en-US"/>
          </a:p>
        </p:txBody>
      </p:sp>
    </p:spTree>
    <p:extLst>
      <p:ext uri="{BB962C8B-B14F-4D97-AF65-F5344CB8AC3E}">
        <p14:creationId xmlns:p14="http://schemas.microsoft.com/office/powerpoint/2010/main" val="2256054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32</a:t>
            </a:fld>
            <a:endParaRPr lang="en-US"/>
          </a:p>
        </p:txBody>
      </p:sp>
    </p:spTree>
    <p:extLst>
      <p:ext uri="{BB962C8B-B14F-4D97-AF65-F5344CB8AC3E}">
        <p14:creationId xmlns:p14="http://schemas.microsoft.com/office/powerpoint/2010/main" val="1219673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33</a:t>
            </a:fld>
            <a:endParaRPr lang="en-US"/>
          </a:p>
        </p:txBody>
      </p:sp>
    </p:spTree>
    <p:extLst>
      <p:ext uri="{BB962C8B-B14F-4D97-AF65-F5344CB8AC3E}">
        <p14:creationId xmlns:p14="http://schemas.microsoft.com/office/powerpoint/2010/main" val="1248041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34</a:t>
            </a:fld>
            <a:endParaRPr lang="en-US"/>
          </a:p>
        </p:txBody>
      </p:sp>
    </p:spTree>
    <p:extLst>
      <p:ext uri="{BB962C8B-B14F-4D97-AF65-F5344CB8AC3E}">
        <p14:creationId xmlns:p14="http://schemas.microsoft.com/office/powerpoint/2010/main" val="3789603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35</a:t>
            </a:fld>
            <a:endParaRPr lang="en-US"/>
          </a:p>
        </p:txBody>
      </p:sp>
    </p:spTree>
    <p:extLst>
      <p:ext uri="{BB962C8B-B14F-4D97-AF65-F5344CB8AC3E}">
        <p14:creationId xmlns:p14="http://schemas.microsoft.com/office/powerpoint/2010/main" val="3697847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36</a:t>
            </a:fld>
            <a:endParaRPr lang="en-US"/>
          </a:p>
        </p:txBody>
      </p:sp>
    </p:spTree>
    <p:extLst>
      <p:ext uri="{BB962C8B-B14F-4D97-AF65-F5344CB8AC3E}">
        <p14:creationId xmlns:p14="http://schemas.microsoft.com/office/powerpoint/2010/main" val="920874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747F533-47CE-7946-BCA4-113E19A8D692}" type="slidenum">
              <a:rPr lang="en-US" smtClean="0"/>
              <a:pPr/>
              <a:t>37</a:t>
            </a:fld>
            <a:endParaRPr lang="en-US"/>
          </a:p>
        </p:txBody>
      </p:sp>
    </p:spTree>
    <p:extLst>
      <p:ext uri="{BB962C8B-B14F-4D97-AF65-F5344CB8AC3E}">
        <p14:creationId xmlns:p14="http://schemas.microsoft.com/office/powerpoint/2010/main" val="1496170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7F533-47CE-7946-BCA4-113E19A8D692}" type="slidenum">
              <a:rPr lang="en-US" smtClean="0"/>
              <a:pPr/>
              <a:t>38</a:t>
            </a:fld>
            <a:endParaRPr lang="en-US"/>
          </a:p>
        </p:txBody>
      </p:sp>
    </p:spTree>
    <p:extLst>
      <p:ext uri="{BB962C8B-B14F-4D97-AF65-F5344CB8AC3E}">
        <p14:creationId xmlns:p14="http://schemas.microsoft.com/office/powerpoint/2010/main" val="1861603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7F533-47CE-7946-BCA4-113E19A8D692}" type="slidenum">
              <a:rPr lang="en-US" smtClean="0"/>
              <a:pPr/>
              <a:t>39</a:t>
            </a:fld>
            <a:endParaRPr lang="en-US"/>
          </a:p>
        </p:txBody>
      </p:sp>
    </p:spTree>
    <p:extLst>
      <p:ext uri="{BB962C8B-B14F-4D97-AF65-F5344CB8AC3E}">
        <p14:creationId xmlns:p14="http://schemas.microsoft.com/office/powerpoint/2010/main" val="383022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4</a:t>
            </a:fld>
            <a:endParaRPr lang="en-US"/>
          </a:p>
        </p:txBody>
      </p:sp>
    </p:spTree>
    <p:extLst>
      <p:ext uri="{BB962C8B-B14F-4D97-AF65-F5344CB8AC3E}">
        <p14:creationId xmlns:p14="http://schemas.microsoft.com/office/powerpoint/2010/main" val="1517560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40</a:t>
            </a:fld>
            <a:endParaRPr lang="en-US"/>
          </a:p>
        </p:txBody>
      </p:sp>
    </p:spTree>
    <p:extLst>
      <p:ext uri="{BB962C8B-B14F-4D97-AF65-F5344CB8AC3E}">
        <p14:creationId xmlns:p14="http://schemas.microsoft.com/office/powerpoint/2010/main" val="3244867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41</a:t>
            </a:fld>
            <a:endParaRPr lang="en-US"/>
          </a:p>
        </p:txBody>
      </p:sp>
    </p:spTree>
    <p:extLst>
      <p:ext uri="{BB962C8B-B14F-4D97-AF65-F5344CB8AC3E}">
        <p14:creationId xmlns:p14="http://schemas.microsoft.com/office/powerpoint/2010/main" val="3616083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42</a:t>
            </a:fld>
            <a:endParaRPr lang="en-US"/>
          </a:p>
        </p:txBody>
      </p:sp>
    </p:spTree>
    <p:extLst>
      <p:ext uri="{BB962C8B-B14F-4D97-AF65-F5344CB8AC3E}">
        <p14:creationId xmlns:p14="http://schemas.microsoft.com/office/powerpoint/2010/main" val="843597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43</a:t>
            </a:fld>
            <a:endParaRPr lang="en-US"/>
          </a:p>
        </p:txBody>
      </p:sp>
    </p:spTree>
    <p:extLst>
      <p:ext uri="{BB962C8B-B14F-4D97-AF65-F5344CB8AC3E}">
        <p14:creationId xmlns:p14="http://schemas.microsoft.com/office/powerpoint/2010/main" val="1351581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44</a:t>
            </a:fld>
            <a:endParaRPr lang="en-US"/>
          </a:p>
        </p:txBody>
      </p:sp>
    </p:spTree>
    <p:extLst>
      <p:ext uri="{BB962C8B-B14F-4D97-AF65-F5344CB8AC3E}">
        <p14:creationId xmlns:p14="http://schemas.microsoft.com/office/powerpoint/2010/main" val="2835794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45</a:t>
            </a:fld>
            <a:endParaRPr lang="en-US"/>
          </a:p>
        </p:txBody>
      </p:sp>
    </p:spTree>
    <p:extLst>
      <p:ext uri="{BB962C8B-B14F-4D97-AF65-F5344CB8AC3E}">
        <p14:creationId xmlns:p14="http://schemas.microsoft.com/office/powerpoint/2010/main" val="13202931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46</a:t>
            </a:fld>
            <a:endParaRPr lang="en-US"/>
          </a:p>
        </p:txBody>
      </p:sp>
    </p:spTree>
    <p:extLst>
      <p:ext uri="{BB962C8B-B14F-4D97-AF65-F5344CB8AC3E}">
        <p14:creationId xmlns:p14="http://schemas.microsoft.com/office/powerpoint/2010/main" val="4193224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47</a:t>
            </a:fld>
            <a:endParaRPr lang="en-US"/>
          </a:p>
        </p:txBody>
      </p:sp>
    </p:spTree>
    <p:extLst>
      <p:ext uri="{BB962C8B-B14F-4D97-AF65-F5344CB8AC3E}">
        <p14:creationId xmlns:p14="http://schemas.microsoft.com/office/powerpoint/2010/main" val="36941817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48</a:t>
            </a:fld>
            <a:endParaRPr lang="en-US"/>
          </a:p>
        </p:txBody>
      </p:sp>
    </p:spTree>
    <p:extLst>
      <p:ext uri="{BB962C8B-B14F-4D97-AF65-F5344CB8AC3E}">
        <p14:creationId xmlns:p14="http://schemas.microsoft.com/office/powerpoint/2010/main" val="33155397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49</a:t>
            </a:fld>
            <a:endParaRPr lang="en-US"/>
          </a:p>
        </p:txBody>
      </p:sp>
    </p:spTree>
    <p:extLst>
      <p:ext uri="{BB962C8B-B14F-4D97-AF65-F5344CB8AC3E}">
        <p14:creationId xmlns:p14="http://schemas.microsoft.com/office/powerpoint/2010/main" val="266308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5</a:t>
            </a:fld>
            <a:endParaRPr lang="en-US"/>
          </a:p>
        </p:txBody>
      </p:sp>
    </p:spTree>
    <p:extLst>
      <p:ext uri="{BB962C8B-B14F-4D97-AF65-F5344CB8AC3E}">
        <p14:creationId xmlns:p14="http://schemas.microsoft.com/office/powerpoint/2010/main" val="3508014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50</a:t>
            </a:fld>
            <a:endParaRPr lang="en-US"/>
          </a:p>
        </p:txBody>
      </p:sp>
    </p:spTree>
    <p:extLst>
      <p:ext uri="{BB962C8B-B14F-4D97-AF65-F5344CB8AC3E}">
        <p14:creationId xmlns:p14="http://schemas.microsoft.com/office/powerpoint/2010/main" val="17830716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51</a:t>
            </a:fld>
            <a:endParaRPr lang="en-US"/>
          </a:p>
        </p:txBody>
      </p:sp>
    </p:spTree>
    <p:extLst>
      <p:ext uri="{BB962C8B-B14F-4D97-AF65-F5344CB8AC3E}">
        <p14:creationId xmlns:p14="http://schemas.microsoft.com/office/powerpoint/2010/main" val="240781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6</a:t>
            </a:fld>
            <a:endParaRPr lang="en-US"/>
          </a:p>
        </p:txBody>
      </p:sp>
    </p:spTree>
    <p:extLst>
      <p:ext uri="{BB962C8B-B14F-4D97-AF65-F5344CB8AC3E}">
        <p14:creationId xmlns:p14="http://schemas.microsoft.com/office/powerpoint/2010/main" val="130113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7</a:t>
            </a:fld>
            <a:endParaRPr lang="en-US"/>
          </a:p>
        </p:txBody>
      </p:sp>
    </p:spTree>
    <p:extLst>
      <p:ext uri="{BB962C8B-B14F-4D97-AF65-F5344CB8AC3E}">
        <p14:creationId xmlns:p14="http://schemas.microsoft.com/office/powerpoint/2010/main" val="1368358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8</a:t>
            </a:fld>
            <a:endParaRPr lang="en-US"/>
          </a:p>
        </p:txBody>
      </p:sp>
    </p:spTree>
    <p:extLst>
      <p:ext uri="{BB962C8B-B14F-4D97-AF65-F5344CB8AC3E}">
        <p14:creationId xmlns:p14="http://schemas.microsoft.com/office/powerpoint/2010/main" val="339081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9</a:t>
            </a:fld>
            <a:endParaRPr lang="en-US"/>
          </a:p>
        </p:txBody>
      </p:sp>
    </p:spTree>
    <p:extLst>
      <p:ext uri="{BB962C8B-B14F-4D97-AF65-F5344CB8AC3E}">
        <p14:creationId xmlns:p14="http://schemas.microsoft.com/office/powerpoint/2010/main" val="216492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7821C0-C49E-46EE-90ED-A640E7C3D252}"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205581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821C0-C49E-46EE-90ED-A640E7C3D252}"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1754230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821C0-C49E-46EE-90ED-A640E7C3D252}"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69322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821C0-C49E-46EE-90ED-A640E7C3D252}"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136966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7821C0-C49E-46EE-90ED-A640E7C3D252}"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6593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7821C0-C49E-46EE-90ED-A640E7C3D252}"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310871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7821C0-C49E-46EE-90ED-A640E7C3D252}" type="datetimeFigureOut">
              <a:rPr lang="en-US" smtClean="0"/>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260802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7821C0-C49E-46EE-90ED-A640E7C3D252}" type="datetimeFigureOut">
              <a:rPr lang="en-US" smtClean="0"/>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271692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821C0-C49E-46EE-90ED-A640E7C3D252}" type="datetimeFigureOut">
              <a:rPr lang="en-US" smtClean="0"/>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98278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821C0-C49E-46EE-90ED-A640E7C3D252}"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230496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821C0-C49E-46EE-90ED-A640E7C3D252}"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185669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821C0-C49E-46EE-90ED-A640E7C3D252}" type="datetimeFigureOut">
              <a:rPr lang="en-US" smtClean="0"/>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F83A6-EA0F-4AEA-B960-E98E055D011F}" type="slidenum">
              <a:rPr lang="en-US" smtClean="0"/>
              <a:t>‹#›</a:t>
            </a:fld>
            <a:endParaRPr lang="en-US"/>
          </a:p>
        </p:txBody>
      </p:sp>
    </p:spTree>
    <p:extLst>
      <p:ext uri="{BB962C8B-B14F-4D97-AF65-F5344CB8AC3E}">
        <p14:creationId xmlns:p14="http://schemas.microsoft.com/office/powerpoint/2010/main" val="184773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50.png"/><Relationship Id="rId4" Type="http://schemas.openxmlformats.org/officeDocument/2006/relationships/image" Target="../media/image240.png"/></Relationships>
</file>

<file path=ppt/slides/_rels/slide3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Protein Quantitation II: Multiple Reaction Monitoring</a:t>
            </a:r>
            <a:endParaRPr lang="en-US" dirty="0"/>
          </a:p>
        </p:txBody>
      </p:sp>
      <p:sp>
        <p:nvSpPr>
          <p:cNvPr id="3" name="Subtitle 2"/>
          <p:cNvSpPr>
            <a:spLocks noGrp="1"/>
          </p:cNvSpPr>
          <p:nvPr>
            <p:ph type="subTitle" idx="1"/>
          </p:nvPr>
        </p:nvSpPr>
        <p:spPr/>
        <p:txBody>
          <a:bodyPr/>
          <a:lstStyle/>
          <a:p>
            <a:r>
              <a:rPr lang="en-US" dirty="0" smtClean="0"/>
              <a:t>Kelly </a:t>
            </a:r>
            <a:r>
              <a:rPr lang="en-US" dirty="0" err="1" smtClean="0"/>
              <a:t>Ruggles</a:t>
            </a:r>
            <a:endParaRPr lang="en-US" dirty="0" smtClean="0"/>
          </a:p>
          <a:p>
            <a:r>
              <a:rPr lang="en-US" dirty="0" smtClean="0"/>
              <a:t>kelly@fenyolab.org</a:t>
            </a:r>
          </a:p>
          <a:p>
            <a:r>
              <a:rPr lang="en-US" dirty="0" smtClean="0"/>
              <a:t>New York University	</a:t>
            </a:r>
          </a:p>
          <a:p>
            <a:endParaRPr lang="en-US" dirty="0"/>
          </a:p>
        </p:txBody>
      </p:sp>
    </p:spTree>
    <p:extLst>
      <p:ext uri="{BB962C8B-B14F-4D97-AF65-F5344CB8AC3E}">
        <p14:creationId xmlns:p14="http://schemas.microsoft.com/office/powerpoint/2010/main" val="188774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of </a:t>
            </a:r>
            <a:r>
              <a:rPr lang="en-US" dirty="0"/>
              <a:t>MRM</a:t>
            </a:r>
          </a:p>
        </p:txBody>
      </p:sp>
      <p:sp>
        <p:nvSpPr>
          <p:cNvPr id="3" name="Content Placeholder 2"/>
          <p:cNvSpPr>
            <a:spLocks noGrp="1"/>
          </p:cNvSpPr>
          <p:nvPr>
            <p:ph idx="1"/>
          </p:nvPr>
        </p:nvSpPr>
        <p:spPr/>
        <p:txBody>
          <a:bodyPr>
            <a:normAutofit fontScale="92500"/>
          </a:bodyPr>
          <a:lstStyle/>
          <a:p>
            <a:r>
              <a:rPr lang="en-US" dirty="0" smtClean="0"/>
              <a:t>Can detect multiple transitions on the order of 10msec per transition</a:t>
            </a:r>
          </a:p>
          <a:p>
            <a:r>
              <a:rPr lang="en-US" dirty="0" smtClean="0"/>
              <a:t>Can analyze many peptides (100s) per assay and the monitoring of many transitions per peptide </a:t>
            </a:r>
          </a:p>
          <a:p>
            <a:r>
              <a:rPr lang="en-US" dirty="0" smtClean="0"/>
              <a:t>High sensitivity</a:t>
            </a:r>
          </a:p>
          <a:p>
            <a:r>
              <a:rPr lang="en-US" dirty="0" smtClean="0"/>
              <a:t>High reproducibility</a:t>
            </a:r>
          </a:p>
          <a:p>
            <a:r>
              <a:rPr lang="en-US" dirty="0" smtClean="0"/>
              <a:t>Detects low level </a:t>
            </a:r>
            <a:r>
              <a:rPr lang="en-US" dirty="0" err="1" smtClean="0"/>
              <a:t>analytes</a:t>
            </a:r>
            <a:r>
              <a:rPr lang="en-US" dirty="0" smtClean="0"/>
              <a:t> even in complex matrix</a:t>
            </a:r>
          </a:p>
          <a:p>
            <a:r>
              <a:rPr lang="en-US" dirty="0" smtClean="0"/>
              <a:t>Golden standard for quantitation! </a:t>
            </a:r>
          </a:p>
        </p:txBody>
      </p:sp>
    </p:spTree>
    <p:extLst>
      <p:ext uri="{BB962C8B-B14F-4D97-AF65-F5344CB8AC3E}">
        <p14:creationId xmlns:p14="http://schemas.microsoft.com/office/powerpoint/2010/main" val="3301112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 of MRM</a:t>
            </a:r>
            <a:endParaRPr lang="en-US" dirty="0"/>
          </a:p>
        </p:txBody>
      </p:sp>
      <p:sp>
        <p:nvSpPr>
          <p:cNvPr id="3" name="Content Placeholder 2"/>
          <p:cNvSpPr>
            <a:spLocks noGrp="1"/>
          </p:cNvSpPr>
          <p:nvPr>
            <p:ph idx="1"/>
          </p:nvPr>
        </p:nvSpPr>
        <p:spPr/>
        <p:txBody>
          <a:bodyPr>
            <a:normAutofit/>
          </a:bodyPr>
          <a:lstStyle/>
          <a:p>
            <a:r>
              <a:rPr lang="en-US" dirty="0" smtClean="0"/>
              <a:t>Focuses on defined set of peptide candidates </a:t>
            </a:r>
          </a:p>
          <a:p>
            <a:pPr lvl="1"/>
            <a:r>
              <a:rPr lang="en-US" dirty="0" smtClean="0"/>
              <a:t>Need to know charge state, retention time and relative product ion intensities before experimentation</a:t>
            </a:r>
          </a:p>
          <a:p>
            <a:r>
              <a:rPr lang="en-US" dirty="0" smtClean="0"/>
              <a:t>Physical limit to the number of transitions that can be measured at once</a:t>
            </a:r>
          </a:p>
          <a:p>
            <a:pPr lvl="1"/>
            <a:r>
              <a:rPr lang="en-US" dirty="0" smtClean="0"/>
              <a:t>Can get around this by using time-scheduled MRM, monitor transitions for a peptide in small window near retention time </a:t>
            </a:r>
            <a:endParaRPr lang="en-US" dirty="0"/>
          </a:p>
        </p:txBody>
      </p:sp>
    </p:spTree>
    <p:extLst>
      <p:ext uri="{BB962C8B-B14F-4D97-AF65-F5344CB8AC3E}">
        <p14:creationId xmlns:p14="http://schemas.microsoft.com/office/powerpoint/2010/main" val="1595128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Reaction Monitoring (PRM)</a:t>
            </a:r>
            <a:endParaRPr lang="en-US" dirty="0"/>
          </a:p>
        </p:txBody>
      </p:sp>
      <p:sp>
        <p:nvSpPr>
          <p:cNvPr id="3" name="Content Placeholder 2"/>
          <p:cNvSpPr>
            <a:spLocks noGrp="1"/>
          </p:cNvSpPr>
          <p:nvPr>
            <p:ph idx="1"/>
          </p:nvPr>
        </p:nvSpPr>
        <p:spPr>
          <a:xfrm>
            <a:off x="457200" y="1295400"/>
            <a:ext cx="8229600" cy="2057397"/>
          </a:xfrm>
        </p:spPr>
        <p:txBody>
          <a:bodyPr>
            <a:normAutofit fontScale="85000" lnSpcReduction="20000"/>
          </a:bodyPr>
          <a:lstStyle/>
          <a:p>
            <a:r>
              <a:rPr lang="en-US" dirty="0" smtClean="0"/>
              <a:t>Q3 is substituted with a high resolution mass analyzer to detect all target product ions</a:t>
            </a:r>
          </a:p>
          <a:p>
            <a:r>
              <a:rPr lang="en-US" dirty="0" smtClean="0"/>
              <a:t>Generates high resolution, full scan MS/MS data</a:t>
            </a:r>
          </a:p>
          <a:p>
            <a:r>
              <a:rPr lang="en-US" dirty="0" smtClean="0"/>
              <a:t>All transitions can be used to confirm peptide ID</a:t>
            </a:r>
          </a:p>
          <a:p>
            <a:r>
              <a:rPr lang="en-US" dirty="0" smtClean="0"/>
              <a:t>Don’t have to choose ions beforehand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8363"/>
          <a:stretch/>
        </p:blipFill>
        <p:spPr bwMode="auto">
          <a:xfrm>
            <a:off x="1600200" y="3352797"/>
            <a:ext cx="5486400" cy="321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8000" y="6374906"/>
            <a:ext cx="2109167" cy="369332"/>
          </a:xfrm>
          <a:prstGeom prst="rect">
            <a:avLst/>
          </a:prstGeom>
          <a:noFill/>
        </p:spPr>
        <p:txBody>
          <a:bodyPr wrap="none" rtlCol="0">
            <a:spAutoFit/>
          </a:bodyPr>
          <a:lstStyle/>
          <a:p>
            <a:r>
              <a:rPr lang="en-US" dirty="0" smtClean="0"/>
              <a:t>Peterson et al., 2012</a:t>
            </a:r>
            <a:endParaRPr lang="en-US" dirty="0"/>
          </a:p>
        </p:txBody>
      </p:sp>
    </p:spTree>
    <p:extLst>
      <p:ext uri="{BB962C8B-B14F-4D97-AF65-F5344CB8AC3E}">
        <p14:creationId xmlns:p14="http://schemas.microsoft.com/office/powerpoint/2010/main" val="4062379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SWATH-MS: Data Collection</a:t>
            </a:r>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45" t="30953" r="73502" b="31967"/>
          <a:stretch/>
        </p:blipFill>
        <p:spPr bwMode="auto">
          <a:xfrm>
            <a:off x="1636023" y="3839311"/>
            <a:ext cx="2713220" cy="271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34375" y="4746674"/>
            <a:ext cx="4382162" cy="646331"/>
          </a:xfrm>
          <a:prstGeom prst="rect">
            <a:avLst/>
          </a:prstGeom>
          <a:noFill/>
        </p:spPr>
        <p:txBody>
          <a:bodyPr wrap="none" rtlCol="0">
            <a:spAutoFit/>
          </a:bodyPr>
          <a:lstStyle/>
          <a:p>
            <a:r>
              <a:rPr lang="en-US" dirty="0" smtClean="0"/>
              <a:t>32 discrete precursor isolation windows of </a:t>
            </a:r>
          </a:p>
          <a:p>
            <a:r>
              <a:rPr lang="en-US" dirty="0" smtClean="0"/>
              <a:t>25–Da width across the 400-1200  m/z range</a:t>
            </a:r>
            <a:endParaRPr lang="en-US" dirty="0"/>
          </a:p>
        </p:txBody>
      </p:sp>
      <p:sp>
        <p:nvSpPr>
          <p:cNvPr id="6" name="TextBox 5"/>
          <p:cNvSpPr txBox="1"/>
          <p:nvPr/>
        </p:nvSpPr>
        <p:spPr>
          <a:xfrm>
            <a:off x="7187418" y="6418452"/>
            <a:ext cx="1777218" cy="369332"/>
          </a:xfrm>
          <a:prstGeom prst="rect">
            <a:avLst/>
          </a:prstGeom>
          <a:noFill/>
        </p:spPr>
        <p:txBody>
          <a:bodyPr wrap="none" rtlCol="0">
            <a:spAutoFit/>
          </a:bodyPr>
          <a:lstStyle/>
          <a:p>
            <a:r>
              <a:rPr lang="en-US" dirty="0" err="1" smtClean="0"/>
              <a:t>Gillet</a:t>
            </a:r>
            <a:r>
              <a:rPr lang="en-US" dirty="0" smtClean="0"/>
              <a:t> et al., 2012</a:t>
            </a:r>
            <a:endParaRPr lang="en-US" dirty="0"/>
          </a:p>
        </p:txBody>
      </p:sp>
      <p:sp>
        <p:nvSpPr>
          <p:cNvPr id="8" name="Content Placeholder 2"/>
          <p:cNvSpPr txBox="1">
            <a:spLocks/>
          </p:cNvSpPr>
          <p:nvPr/>
        </p:nvSpPr>
        <p:spPr>
          <a:xfrm>
            <a:off x="457200" y="533400"/>
            <a:ext cx="8229600" cy="30178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a:p>
            <a:r>
              <a:rPr lang="en-US" sz="2400" dirty="0" smtClean="0"/>
              <a:t>Data acquired on </a:t>
            </a:r>
            <a:r>
              <a:rPr lang="en-US" sz="2400" dirty="0" err="1" smtClean="0"/>
              <a:t>quadrupole-quadrupole</a:t>
            </a:r>
            <a:r>
              <a:rPr lang="en-US" sz="2400" dirty="0" smtClean="0"/>
              <a:t> TOF high resolution instrument cycling through 32-consecutive 25-Da precursor isolation windows (swaths).  </a:t>
            </a:r>
          </a:p>
          <a:p>
            <a:r>
              <a:rPr lang="en-US" sz="2400" dirty="0" smtClean="0"/>
              <a:t>Generates fragment ion spectra for all precursor ions within a user defined precursor retention time and m/z </a:t>
            </a:r>
          </a:p>
          <a:p>
            <a:r>
              <a:rPr lang="en-US" sz="2400" dirty="0" smtClean="0"/>
              <a:t>Records the fragment ion spectra as complex fragment ion maps </a:t>
            </a:r>
            <a:endParaRPr lang="en-US" sz="2400" dirty="0"/>
          </a:p>
        </p:txBody>
      </p:sp>
    </p:spTree>
    <p:extLst>
      <p:ext uri="{BB962C8B-B14F-4D97-AF65-F5344CB8AC3E}">
        <p14:creationId xmlns:p14="http://schemas.microsoft.com/office/powerpoint/2010/main" val="673538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33" y="-60592"/>
            <a:ext cx="8229600" cy="1143000"/>
          </a:xfrm>
        </p:spPr>
        <p:txBody>
          <a:bodyPr/>
          <a:lstStyle/>
          <a:p>
            <a:r>
              <a:rPr lang="en-US" dirty="0" smtClean="0"/>
              <a:t>Applications of </a:t>
            </a:r>
            <a:r>
              <a:rPr lang="en-US" dirty="0"/>
              <a:t>MRM</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614" t="10915" r="9132"/>
          <a:stretch/>
        </p:blipFill>
        <p:spPr bwMode="auto">
          <a:xfrm>
            <a:off x="3124200" y="1351077"/>
            <a:ext cx="5481033" cy="515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2475" y="2506609"/>
            <a:ext cx="2236446" cy="646331"/>
          </a:xfrm>
          <a:prstGeom prst="rect">
            <a:avLst/>
          </a:prstGeom>
          <a:noFill/>
        </p:spPr>
        <p:txBody>
          <a:bodyPr wrap="none" rtlCol="0">
            <a:spAutoFit/>
          </a:bodyPr>
          <a:lstStyle/>
          <a:p>
            <a:pPr algn="ctr"/>
            <a:r>
              <a:rPr lang="en-US" dirty="0" smtClean="0"/>
              <a:t>Protein complex </a:t>
            </a:r>
          </a:p>
          <a:p>
            <a:pPr algn="ctr"/>
            <a:r>
              <a:rPr lang="en-US" dirty="0" smtClean="0"/>
              <a:t>subunit stoichiometry</a:t>
            </a:r>
            <a:endParaRPr lang="en-US" dirty="0"/>
          </a:p>
        </p:txBody>
      </p:sp>
      <p:sp>
        <p:nvSpPr>
          <p:cNvPr id="7" name="TextBox 6"/>
          <p:cNvSpPr txBox="1"/>
          <p:nvPr/>
        </p:nvSpPr>
        <p:spPr>
          <a:xfrm>
            <a:off x="181300" y="1606402"/>
            <a:ext cx="2971801" cy="369332"/>
          </a:xfrm>
          <a:prstGeom prst="rect">
            <a:avLst/>
          </a:prstGeom>
          <a:noFill/>
        </p:spPr>
        <p:txBody>
          <a:bodyPr wrap="square" rtlCol="0">
            <a:spAutoFit/>
          </a:bodyPr>
          <a:lstStyle/>
          <a:p>
            <a:pPr algn="ctr"/>
            <a:r>
              <a:rPr lang="en-US" dirty="0"/>
              <a:t>M</a:t>
            </a:r>
            <a:r>
              <a:rPr lang="en-US" dirty="0" smtClean="0"/>
              <a:t>etabolic pathway analysis</a:t>
            </a:r>
            <a:endParaRPr lang="en-US" dirty="0"/>
          </a:p>
        </p:txBody>
      </p:sp>
      <p:sp>
        <p:nvSpPr>
          <p:cNvPr id="8" name="TextBox 7"/>
          <p:cNvSpPr txBox="1"/>
          <p:nvPr/>
        </p:nvSpPr>
        <p:spPr>
          <a:xfrm>
            <a:off x="304799" y="3616923"/>
            <a:ext cx="2971801" cy="369332"/>
          </a:xfrm>
          <a:prstGeom prst="rect">
            <a:avLst/>
          </a:prstGeom>
          <a:noFill/>
        </p:spPr>
        <p:txBody>
          <a:bodyPr wrap="square" rtlCol="0">
            <a:spAutoFit/>
          </a:bodyPr>
          <a:lstStyle/>
          <a:p>
            <a:pPr algn="ctr"/>
            <a:r>
              <a:rPr lang="en-US" dirty="0" smtClean="0"/>
              <a:t>Phosphorylation</a:t>
            </a:r>
            <a:endParaRPr lang="en-US" dirty="0"/>
          </a:p>
        </p:txBody>
      </p:sp>
      <p:sp>
        <p:nvSpPr>
          <p:cNvPr id="9" name="TextBox 8"/>
          <p:cNvSpPr txBox="1"/>
          <p:nvPr/>
        </p:nvSpPr>
        <p:spPr>
          <a:xfrm>
            <a:off x="152399" y="4684564"/>
            <a:ext cx="2971801" cy="369332"/>
          </a:xfrm>
          <a:prstGeom prst="rect">
            <a:avLst/>
          </a:prstGeom>
          <a:noFill/>
        </p:spPr>
        <p:txBody>
          <a:bodyPr wrap="square" rtlCol="0">
            <a:spAutoFit/>
          </a:bodyPr>
          <a:lstStyle/>
          <a:p>
            <a:pPr algn="ctr"/>
            <a:r>
              <a:rPr lang="en-US" dirty="0" smtClean="0"/>
              <a:t>Modifications within protein</a:t>
            </a:r>
            <a:endParaRPr lang="en-US" dirty="0"/>
          </a:p>
        </p:txBody>
      </p:sp>
      <p:sp>
        <p:nvSpPr>
          <p:cNvPr id="10" name="TextBox 9"/>
          <p:cNvSpPr txBox="1"/>
          <p:nvPr/>
        </p:nvSpPr>
        <p:spPr>
          <a:xfrm>
            <a:off x="183928" y="5629870"/>
            <a:ext cx="2971801" cy="923330"/>
          </a:xfrm>
          <a:prstGeom prst="rect">
            <a:avLst/>
          </a:prstGeom>
          <a:noFill/>
        </p:spPr>
        <p:txBody>
          <a:bodyPr wrap="square" rtlCol="0">
            <a:spAutoFit/>
          </a:bodyPr>
          <a:lstStyle/>
          <a:p>
            <a:pPr algn="ctr"/>
            <a:r>
              <a:rPr lang="en-US" dirty="0"/>
              <a:t>Biomarkers</a:t>
            </a:r>
            <a:r>
              <a:rPr lang="en-US" dirty="0" smtClean="0"/>
              <a:t>: protein indicator </a:t>
            </a:r>
            <a:r>
              <a:rPr lang="en-US" dirty="0"/>
              <a:t>correlating to a disease state</a:t>
            </a:r>
          </a:p>
          <a:p>
            <a:pPr algn="ctr"/>
            <a:endParaRPr lang="en-US" dirty="0"/>
          </a:p>
        </p:txBody>
      </p:sp>
    </p:spTree>
    <p:extLst>
      <p:ext uri="{BB962C8B-B14F-4D97-AF65-F5344CB8AC3E}">
        <p14:creationId xmlns:p14="http://schemas.microsoft.com/office/powerpoint/2010/main" val="1007056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MRM and Biomarker Verification</a:t>
            </a:r>
            <a:endParaRPr lang="en-US" dirty="0"/>
          </a:p>
        </p:txBody>
      </p:sp>
      <p:sp>
        <p:nvSpPr>
          <p:cNvPr id="3" name="Content Placeholder 2"/>
          <p:cNvSpPr>
            <a:spLocks noGrp="1"/>
          </p:cNvSpPr>
          <p:nvPr>
            <p:ph idx="1"/>
          </p:nvPr>
        </p:nvSpPr>
        <p:spPr>
          <a:xfrm>
            <a:off x="457200" y="1600200"/>
            <a:ext cx="5867400" cy="4525963"/>
          </a:xfrm>
        </p:spPr>
        <p:txBody>
          <a:bodyPr>
            <a:normAutofit fontScale="70000" lnSpcReduction="20000"/>
          </a:bodyPr>
          <a:lstStyle/>
          <a:p>
            <a:r>
              <a:rPr lang="en-US" dirty="0"/>
              <a:t>Measurable indicator that provides the status of a biological state</a:t>
            </a:r>
          </a:p>
          <a:p>
            <a:pPr lvl="1"/>
            <a:r>
              <a:rPr lang="en-US" dirty="0"/>
              <a:t>Diagnosis</a:t>
            </a:r>
          </a:p>
          <a:p>
            <a:pPr lvl="1"/>
            <a:r>
              <a:rPr lang="en-US" dirty="0"/>
              <a:t>Prognosis</a:t>
            </a:r>
          </a:p>
          <a:p>
            <a:pPr lvl="1"/>
            <a:r>
              <a:rPr lang="en-US" dirty="0"/>
              <a:t>Treatment efficacy</a:t>
            </a:r>
          </a:p>
          <a:p>
            <a:r>
              <a:rPr lang="en-US" dirty="0" smtClean="0"/>
              <a:t>Shotgun proteomics </a:t>
            </a:r>
            <a:r>
              <a:rPr lang="en-US" dirty="0" smtClean="0">
                <a:sym typeface="Wingdings" panose="05000000000000000000" pitchFamily="2" charset="2"/>
              </a:rPr>
              <a:t> Biomarker Discovery (&lt;100 patients)</a:t>
            </a:r>
          </a:p>
          <a:p>
            <a:r>
              <a:rPr lang="en-US" dirty="0" smtClean="0">
                <a:sym typeface="Wingdings" panose="05000000000000000000" pitchFamily="2" charset="2"/>
              </a:rPr>
              <a:t>Targeted proteomics Biomarker Validation (~1000s patients)</a:t>
            </a:r>
          </a:p>
          <a:p>
            <a:pPr lvl="1"/>
            <a:r>
              <a:rPr lang="en-US" dirty="0" smtClean="0">
                <a:sym typeface="Wingdings" panose="05000000000000000000" pitchFamily="2" charset="2"/>
              </a:rPr>
              <a:t>Requires higher threshold of certainty</a:t>
            </a:r>
          </a:p>
          <a:p>
            <a:pPr lvl="1"/>
            <a:r>
              <a:rPr lang="en-US" dirty="0" smtClean="0">
                <a:sym typeface="Wingdings" panose="05000000000000000000" pitchFamily="2" charset="2"/>
              </a:rPr>
              <a:t>Remove high false positives from discovery phase</a:t>
            </a:r>
          </a:p>
          <a:p>
            <a:r>
              <a:rPr lang="en-US" dirty="0" smtClean="0">
                <a:sym typeface="Wingdings" panose="05000000000000000000" pitchFamily="2" charset="2"/>
              </a:rPr>
              <a:t>Most often plasma/serum, but can be tissue-based biomarkers</a:t>
            </a:r>
            <a:endParaRPr lang="en-US" dirty="0" smtClean="0"/>
          </a:p>
          <a:p>
            <a:pPr lvl="1"/>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408" y="2286000"/>
            <a:ext cx="2381251" cy="198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62369" y="4417890"/>
            <a:ext cx="2093202" cy="276999"/>
          </a:xfrm>
          <a:prstGeom prst="rect">
            <a:avLst/>
          </a:prstGeom>
          <a:noFill/>
        </p:spPr>
        <p:txBody>
          <a:bodyPr wrap="none" rtlCol="0">
            <a:spAutoFit/>
          </a:bodyPr>
          <a:lstStyle/>
          <a:p>
            <a:r>
              <a:rPr lang="en-US" sz="1200" dirty="0" err="1" smtClean="0"/>
              <a:t>Meng</a:t>
            </a:r>
            <a:r>
              <a:rPr lang="en-US" sz="1200" dirty="0" smtClean="0"/>
              <a:t> Z and </a:t>
            </a:r>
            <a:r>
              <a:rPr lang="en-US" sz="1200" dirty="0" err="1" smtClean="0"/>
              <a:t>Veenstra</a:t>
            </a:r>
            <a:r>
              <a:rPr lang="en-US" sz="1200" dirty="0" smtClean="0"/>
              <a:t> TD, 2011</a:t>
            </a:r>
            <a:endParaRPr lang="en-US" sz="1200" dirty="0"/>
          </a:p>
        </p:txBody>
      </p:sp>
    </p:spTree>
    <p:extLst>
      <p:ext uri="{BB962C8B-B14F-4D97-AF65-F5344CB8AC3E}">
        <p14:creationId xmlns:p14="http://schemas.microsoft.com/office/powerpoint/2010/main" val="311170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56" y="152400"/>
            <a:ext cx="8229600" cy="1143000"/>
          </a:xfrm>
        </p:spPr>
        <p:txBody>
          <a:bodyPr/>
          <a:lstStyle/>
          <a:p>
            <a:r>
              <a:rPr lang="en-US" dirty="0" smtClean="0"/>
              <a:t>MRM and Biomarker Verification</a:t>
            </a:r>
            <a:endParaRPr lang="en-US" dirty="0"/>
          </a:p>
        </p:txBody>
      </p:sp>
      <p:sp>
        <p:nvSpPr>
          <p:cNvPr id="6" name="Content Placeholder 2"/>
          <p:cNvSpPr txBox="1">
            <a:spLocks/>
          </p:cNvSpPr>
          <p:nvPr/>
        </p:nvSpPr>
        <p:spPr>
          <a:xfrm>
            <a:off x="228600" y="990600"/>
            <a:ext cx="8534399" cy="24384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Originally used to analyze small molecules since the late 1970s</a:t>
            </a:r>
          </a:p>
          <a:p>
            <a:r>
              <a:rPr lang="en-US" dirty="0"/>
              <a:t>More recently, used for proteins and peptide quantitation in complex biological matrices</a:t>
            </a:r>
          </a:p>
          <a:p>
            <a:r>
              <a:rPr lang="en-US" dirty="0" smtClean="0"/>
              <a:t>With small molecules, the matrix and </a:t>
            </a:r>
            <a:r>
              <a:rPr lang="en-US" dirty="0" err="1" smtClean="0"/>
              <a:t>analyte</a:t>
            </a:r>
            <a:r>
              <a:rPr lang="en-US" dirty="0" smtClean="0"/>
              <a:t> have different chemical natures so separation step is able to remove other components from </a:t>
            </a:r>
            <a:r>
              <a:rPr lang="en-US" dirty="0" err="1" smtClean="0"/>
              <a:t>analytes</a:t>
            </a:r>
            <a:endParaRPr lang="en-US" dirty="0" smtClean="0"/>
          </a:p>
          <a:p>
            <a:pPr marL="400050" lvl="2" indent="0">
              <a:buNone/>
            </a:pPr>
            <a:endParaRPr lang="en-US" dirty="0" smtClean="0"/>
          </a:p>
          <a:p>
            <a:pPr marL="0" indent="0">
              <a:buFont typeface="Arial" pitchFamily="34" charset="0"/>
              <a:buNone/>
            </a:pPr>
            <a:endParaRPr lang="en-US" dirty="0"/>
          </a:p>
        </p:txBody>
      </p:sp>
      <p:cxnSp>
        <p:nvCxnSpPr>
          <p:cNvPr id="4" name="Straight Arrow Connector 3"/>
          <p:cNvCxnSpPr/>
          <p:nvPr/>
        </p:nvCxnSpPr>
        <p:spPr>
          <a:xfrm>
            <a:off x="3316377" y="3959268"/>
            <a:ext cx="163662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2400" y="4491892"/>
            <a:ext cx="8610599" cy="1246495"/>
          </a:xfrm>
          <a:prstGeom prst="rect">
            <a:avLst/>
          </a:prstGeom>
        </p:spPr>
        <p:txBody>
          <a:bodyPr wrap="square">
            <a:spAutoFit/>
          </a:bodyPr>
          <a:lstStyle/>
          <a:p>
            <a:pPr marL="285750" indent="-285750">
              <a:buFont typeface="Arial" pitchFamily="34" charset="0"/>
              <a:buChar char="•"/>
            </a:pPr>
            <a:r>
              <a:rPr lang="en-US" sz="2500" dirty="0" smtClean="0"/>
              <a:t>With </a:t>
            </a:r>
            <a:r>
              <a:rPr lang="en-US" sz="2500" dirty="0"/>
              <a:t>proteomics, both the </a:t>
            </a:r>
            <a:r>
              <a:rPr lang="en-US" sz="2500" dirty="0" err="1"/>
              <a:t>analytes</a:t>
            </a:r>
            <a:r>
              <a:rPr lang="en-US" sz="2500" dirty="0"/>
              <a:t> and the background matrix are made up of peptides, so this separation </a:t>
            </a:r>
            <a:r>
              <a:rPr lang="en-US" sz="2500" dirty="0" smtClean="0"/>
              <a:t>cannot occur.  Leads to </a:t>
            </a:r>
            <a:r>
              <a:rPr lang="en-US" sz="2500" u="sng" dirty="0" smtClean="0"/>
              <a:t>decreased sensitivity </a:t>
            </a:r>
            <a:r>
              <a:rPr lang="en-US" sz="2500" dirty="0" smtClean="0"/>
              <a:t>and </a:t>
            </a:r>
            <a:r>
              <a:rPr lang="en-US" sz="2500" u="sng" dirty="0" smtClean="0"/>
              <a:t>increased interference</a:t>
            </a:r>
            <a:r>
              <a:rPr lang="en-US" sz="2500" dirty="0" smtClean="0"/>
              <a:t>. </a:t>
            </a:r>
            <a:endParaRPr lang="en-US" sz="2500" dirty="0"/>
          </a:p>
        </p:txBody>
      </p:sp>
      <p:sp>
        <p:nvSpPr>
          <p:cNvPr id="8" name="TextBox 7"/>
          <p:cNvSpPr txBox="1"/>
          <p:nvPr/>
        </p:nvSpPr>
        <p:spPr>
          <a:xfrm>
            <a:off x="3581400" y="3593068"/>
            <a:ext cx="1195712" cy="369332"/>
          </a:xfrm>
          <a:prstGeom prst="rect">
            <a:avLst/>
          </a:prstGeom>
          <a:noFill/>
        </p:spPr>
        <p:txBody>
          <a:bodyPr wrap="none" rtlCol="0">
            <a:spAutoFit/>
          </a:bodyPr>
          <a:lstStyle/>
          <a:p>
            <a:r>
              <a:rPr lang="en-US" dirty="0" smtClean="0"/>
              <a:t>Separation</a:t>
            </a:r>
            <a:endParaRPr lang="en-US" dirty="0"/>
          </a:p>
        </p:txBody>
      </p:sp>
      <p:cxnSp>
        <p:nvCxnSpPr>
          <p:cNvPr id="17" name="Straight Arrow Connector 16"/>
          <p:cNvCxnSpPr/>
          <p:nvPr/>
        </p:nvCxnSpPr>
        <p:spPr>
          <a:xfrm>
            <a:off x="6269688" y="3928996"/>
            <a:ext cx="9693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492010" y="3743901"/>
            <a:ext cx="1270989" cy="369332"/>
          </a:xfrm>
          <a:prstGeom prst="rect">
            <a:avLst/>
          </a:prstGeom>
          <a:noFill/>
        </p:spPr>
        <p:txBody>
          <a:bodyPr wrap="none" rtlCol="0">
            <a:spAutoFit/>
          </a:bodyPr>
          <a:lstStyle/>
          <a:p>
            <a:r>
              <a:rPr lang="en-US" dirty="0" smtClean="0"/>
              <a:t>MS analysis</a:t>
            </a:r>
            <a:endParaRPr lang="en-US" dirty="0"/>
          </a:p>
        </p:txBody>
      </p:sp>
      <p:cxnSp>
        <p:nvCxnSpPr>
          <p:cNvPr id="37" name="Straight Arrow Connector 36"/>
          <p:cNvCxnSpPr/>
          <p:nvPr/>
        </p:nvCxnSpPr>
        <p:spPr>
          <a:xfrm>
            <a:off x="3279496" y="6170635"/>
            <a:ext cx="163662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544519" y="5804435"/>
            <a:ext cx="1195712" cy="369332"/>
          </a:xfrm>
          <a:prstGeom prst="rect">
            <a:avLst/>
          </a:prstGeom>
          <a:noFill/>
        </p:spPr>
        <p:txBody>
          <a:bodyPr wrap="none" rtlCol="0">
            <a:spAutoFit/>
          </a:bodyPr>
          <a:lstStyle/>
          <a:p>
            <a:r>
              <a:rPr lang="en-US" dirty="0" smtClean="0"/>
              <a:t>Separation</a:t>
            </a:r>
            <a:endParaRPr lang="en-US" dirty="0"/>
          </a:p>
        </p:txBody>
      </p:sp>
      <p:cxnSp>
        <p:nvCxnSpPr>
          <p:cNvPr id="45" name="Straight Arrow Connector 44"/>
          <p:cNvCxnSpPr/>
          <p:nvPr/>
        </p:nvCxnSpPr>
        <p:spPr>
          <a:xfrm>
            <a:off x="6232807" y="6140363"/>
            <a:ext cx="9693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455129" y="5955268"/>
            <a:ext cx="1270989" cy="369332"/>
          </a:xfrm>
          <a:prstGeom prst="rect">
            <a:avLst/>
          </a:prstGeom>
          <a:noFill/>
        </p:spPr>
        <p:txBody>
          <a:bodyPr wrap="none" rtlCol="0">
            <a:spAutoFit/>
          </a:bodyPr>
          <a:lstStyle/>
          <a:p>
            <a:r>
              <a:rPr lang="en-US" dirty="0" smtClean="0"/>
              <a:t>MS analysis</a:t>
            </a:r>
            <a:endParaRPr lang="en-US" dirty="0"/>
          </a:p>
        </p:txBody>
      </p:sp>
      <p:sp>
        <p:nvSpPr>
          <p:cNvPr id="44" name="Freeform 43"/>
          <p:cNvSpPr/>
          <p:nvPr/>
        </p:nvSpPr>
        <p:spPr>
          <a:xfrm>
            <a:off x="659721" y="5852186"/>
            <a:ext cx="867965" cy="232475"/>
          </a:xfrm>
          <a:custGeom>
            <a:avLst/>
            <a:gdLst>
              <a:gd name="connsiteX0" fmla="*/ 0 w 867965"/>
              <a:gd name="connsiteY0" fmla="*/ 77492 h 232475"/>
              <a:gd name="connsiteX1" fmla="*/ 77491 w 867965"/>
              <a:gd name="connsiteY1" fmla="*/ 15499 h 232475"/>
              <a:gd name="connsiteX2" fmla="*/ 216976 w 867965"/>
              <a:gd name="connsiteY2" fmla="*/ 77492 h 232475"/>
              <a:gd name="connsiteX3" fmla="*/ 232474 w 867965"/>
              <a:gd name="connsiteY3" fmla="*/ 123987 h 232475"/>
              <a:gd name="connsiteX4" fmla="*/ 371959 w 867965"/>
              <a:gd name="connsiteY4" fmla="*/ 232475 h 232475"/>
              <a:gd name="connsiteX5" fmla="*/ 495945 w 867965"/>
              <a:gd name="connsiteY5" fmla="*/ 216977 h 232475"/>
              <a:gd name="connsiteX6" fmla="*/ 542440 w 867965"/>
              <a:gd name="connsiteY6" fmla="*/ 201478 h 232475"/>
              <a:gd name="connsiteX7" fmla="*/ 604433 w 867965"/>
              <a:gd name="connsiteY7" fmla="*/ 61993 h 232475"/>
              <a:gd name="connsiteX8" fmla="*/ 697423 w 867965"/>
              <a:gd name="connsiteY8" fmla="*/ 30997 h 232475"/>
              <a:gd name="connsiteX9" fmla="*/ 790413 w 867965"/>
              <a:gd name="connsiteY9" fmla="*/ 77492 h 232475"/>
              <a:gd name="connsiteX10" fmla="*/ 836908 w 867965"/>
              <a:gd name="connsiteY10" fmla="*/ 61993 h 232475"/>
              <a:gd name="connsiteX11" fmla="*/ 867905 w 867965"/>
              <a:gd name="connsiteY11" fmla="*/ 0 h 2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965" h="232475">
                <a:moveTo>
                  <a:pt x="0" y="77492"/>
                </a:moveTo>
                <a:cubicBezTo>
                  <a:pt x="25830" y="56828"/>
                  <a:pt x="45578" y="24203"/>
                  <a:pt x="77491" y="15499"/>
                </a:cubicBezTo>
                <a:cubicBezTo>
                  <a:pt x="152533" y="-4967"/>
                  <a:pt x="175858" y="36374"/>
                  <a:pt x="216976" y="77492"/>
                </a:cubicBezTo>
                <a:cubicBezTo>
                  <a:pt x="222142" y="92990"/>
                  <a:pt x="222444" y="111092"/>
                  <a:pt x="232474" y="123987"/>
                </a:cubicBezTo>
                <a:cubicBezTo>
                  <a:pt x="305653" y="218075"/>
                  <a:pt x="295566" y="207011"/>
                  <a:pt x="371959" y="232475"/>
                </a:cubicBezTo>
                <a:cubicBezTo>
                  <a:pt x="413288" y="227309"/>
                  <a:pt x="454967" y="224428"/>
                  <a:pt x="495945" y="216977"/>
                </a:cubicBezTo>
                <a:cubicBezTo>
                  <a:pt x="512018" y="214055"/>
                  <a:pt x="532944" y="214772"/>
                  <a:pt x="542440" y="201478"/>
                </a:cubicBezTo>
                <a:cubicBezTo>
                  <a:pt x="558196" y="179419"/>
                  <a:pt x="567360" y="85164"/>
                  <a:pt x="604433" y="61993"/>
                </a:cubicBezTo>
                <a:cubicBezTo>
                  <a:pt x="632140" y="44676"/>
                  <a:pt x="697423" y="30997"/>
                  <a:pt x="697423" y="30997"/>
                </a:cubicBezTo>
                <a:cubicBezTo>
                  <a:pt x="720929" y="46667"/>
                  <a:pt x="758332" y="77492"/>
                  <a:pt x="790413" y="77492"/>
                </a:cubicBezTo>
                <a:cubicBezTo>
                  <a:pt x="806750" y="77492"/>
                  <a:pt x="821410" y="67159"/>
                  <a:pt x="836908" y="61993"/>
                </a:cubicBezTo>
                <a:cubicBezTo>
                  <a:pt x="870771" y="11200"/>
                  <a:pt x="867905" y="34125"/>
                  <a:pt x="86790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839162" y="6456336"/>
            <a:ext cx="620959" cy="325464"/>
          </a:xfrm>
          <a:custGeom>
            <a:avLst/>
            <a:gdLst>
              <a:gd name="connsiteX0" fmla="*/ 0 w 620959"/>
              <a:gd name="connsiteY0" fmla="*/ 0 h 325464"/>
              <a:gd name="connsiteX1" fmla="*/ 139485 w 620959"/>
              <a:gd name="connsiteY1" fmla="*/ 46494 h 325464"/>
              <a:gd name="connsiteX2" fmla="*/ 201478 w 620959"/>
              <a:gd name="connsiteY2" fmla="*/ 139484 h 325464"/>
              <a:gd name="connsiteX3" fmla="*/ 232475 w 620959"/>
              <a:gd name="connsiteY3" fmla="*/ 185979 h 325464"/>
              <a:gd name="connsiteX4" fmla="*/ 356461 w 620959"/>
              <a:gd name="connsiteY4" fmla="*/ 294467 h 325464"/>
              <a:gd name="connsiteX5" fmla="*/ 433953 w 620959"/>
              <a:gd name="connsiteY5" fmla="*/ 309966 h 325464"/>
              <a:gd name="connsiteX6" fmla="*/ 511445 w 620959"/>
              <a:gd name="connsiteY6" fmla="*/ 294467 h 325464"/>
              <a:gd name="connsiteX7" fmla="*/ 526943 w 620959"/>
              <a:gd name="connsiteY7" fmla="*/ 154983 h 325464"/>
              <a:gd name="connsiteX8" fmla="*/ 480448 w 620959"/>
              <a:gd name="connsiteY8" fmla="*/ 123986 h 325464"/>
              <a:gd name="connsiteX9" fmla="*/ 371960 w 620959"/>
              <a:gd name="connsiteY9" fmla="*/ 139484 h 325464"/>
              <a:gd name="connsiteX10" fmla="*/ 433953 w 620959"/>
              <a:gd name="connsiteY10" fmla="*/ 309966 h 325464"/>
              <a:gd name="connsiteX11" fmla="*/ 480448 w 620959"/>
              <a:gd name="connsiteY11" fmla="*/ 325464 h 325464"/>
              <a:gd name="connsiteX12" fmla="*/ 619933 w 620959"/>
              <a:gd name="connsiteY12" fmla="*/ 263471 h 325464"/>
              <a:gd name="connsiteX13" fmla="*/ 619933 w 620959"/>
              <a:gd name="connsiteY13" fmla="*/ 247972 h 32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59" h="325464">
                <a:moveTo>
                  <a:pt x="0" y="0"/>
                </a:moveTo>
                <a:cubicBezTo>
                  <a:pt x="51581" y="8597"/>
                  <a:pt x="102279" y="3973"/>
                  <a:pt x="139485" y="46494"/>
                </a:cubicBezTo>
                <a:cubicBezTo>
                  <a:pt x="164016" y="74530"/>
                  <a:pt x="180814" y="108487"/>
                  <a:pt x="201478" y="139484"/>
                </a:cubicBezTo>
                <a:lnTo>
                  <a:pt x="232475" y="185979"/>
                </a:lnTo>
                <a:cubicBezTo>
                  <a:pt x="264664" y="234262"/>
                  <a:pt x="286918" y="280558"/>
                  <a:pt x="356461" y="294467"/>
                </a:cubicBezTo>
                <a:lnTo>
                  <a:pt x="433953" y="309966"/>
                </a:lnTo>
                <a:cubicBezTo>
                  <a:pt x="459784" y="304800"/>
                  <a:pt x="488574" y="307537"/>
                  <a:pt x="511445" y="294467"/>
                </a:cubicBezTo>
                <a:cubicBezTo>
                  <a:pt x="560246" y="266581"/>
                  <a:pt x="544872" y="190841"/>
                  <a:pt x="526943" y="154983"/>
                </a:cubicBezTo>
                <a:cubicBezTo>
                  <a:pt x="518613" y="138323"/>
                  <a:pt x="495946" y="134318"/>
                  <a:pt x="480448" y="123986"/>
                </a:cubicBezTo>
                <a:cubicBezTo>
                  <a:pt x="444285" y="129152"/>
                  <a:pt x="390754" y="108160"/>
                  <a:pt x="371960" y="139484"/>
                </a:cubicBezTo>
                <a:cubicBezTo>
                  <a:pt x="319592" y="226764"/>
                  <a:pt x="376375" y="281177"/>
                  <a:pt x="433953" y="309966"/>
                </a:cubicBezTo>
                <a:cubicBezTo>
                  <a:pt x="448565" y="317272"/>
                  <a:pt x="464950" y="320298"/>
                  <a:pt x="480448" y="325464"/>
                </a:cubicBezTo>
                <a:cubicBezTo>
                  <a:pt x="580309" y="311198"/>
                  <a:pt x="582474" y="338389"/>
                  <a:pt x="619933" y="263471"/>
                </a:cubicBezTo>
                <a:cubicBezTo>
                  <a:pt x="622243" y="258850"/>
                  <a:pt x="619933" y="253138"/>
                  <a:pt x="619933" y="247972"/>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1694930" y="5696919"/>
            <a:ext cx="588936" cy="511444"/>
          </a:xfrm>
          <a:custGeom>
            <a:avLst/>
            <a:gdLst>
              <a:gd name="connsiteX0" fmla="*/ 77492 w 588936"/>
              <a:gd name="connsiteY0" fmla="*/ 0 h 511444"/>
              <a:gd name="connsiteX1" fmla="*/ 154983 w 588936"/>
              <a:gd name="connsiteY1" fmla="*/ 15498 h 511444"/>
              <a:gd name="connsiteX2" fmla="*/ 216976 w 588936"/>
              <a:gd name="connsiteY2" fmla="*/ 139485 h 511444"/>
              <a:gd name="connsiteX3" fmla="*/ 185980 w 588936"/>
              <a:gd name="connsiteY3" fmla="*/ 185980 h 511444"/>
              <a:gd name="connsiteX4" fmla="*/ 46495 w 588936"/>
              <a:gd name="connsiteY4" fmla="*/ 247973 h 511444"/>
              <a:gd name="connsiteX5" fmla="*/ 0 w 588936"/>
              <a:gd name="connsiteY5" fmla="*/ 278969 h 511444"/>
              <a:gd name="connsiteX6" fmla="*/ 15498 w 588936"/>
              <a:gd name="connsiteY6" fmla="*/ 387458 h 511444"/>
              <a:gd name="connsiteX7" fmla="*/ 46495 w 588936"/>
              <a:gd name="connsiteY7" fmla="*/ 433952 h 511444"/>
              <a:gd name="connsiteX8" fmla="*/ 185980 w 588936"/>
              <a:gd name="connsiteY8" fmla="*/ 511444 h 511444"/>
              <a:gd name="connsiteX9" fmla="*/ 232475 w 588936"/>
              <a:gd name="connsiteY9" fmla="*/ 418454 h 511444"/>
              <a:gd name="connsiteX10" fmla="*/ 263471 w 588936"/>
              <a:gd name="connsiteY10" fmla="*/ 371959 h 511444"/>
              <a:gd name="connsiteX11" fmla="*/ 278970 w 588936"/>
              <a:gd name="connsiteY11" fmla="*/ 325464 h 511444"/>
              <a:gd name="connsiteX12" fmla="*/ 418454 w 588936"/>
              <a:gd name="connsiteY12" fmla="*/ 247973 h 511444"/>
              <a:gd name="connsiteX13" fmla="*/ 464949 w 588936"/>
              <a:gd name="connsiteY13" fmla="*/ 263471 h 511444"/>
              <a:gd name="connsiteX14" fmla="*/ 573437 w 588936"/>
              <a:gd name="connsiteY14" fmla="*/ 216976 h 511444"/>
              <a:gd name="connsiteX15" fmla="*/ 588936 w 588936"/>
              <a:gd name="connsiteY15" fmla="*/ 185980 h 51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8936" h="511444">
                <a:moveTo>
                  <a:pt x="77492" y="0"/>
                </a:moveTo>
                <a:cubicBezTo>
                  <a:pt x="103322" y="5166"/>
                  <a:pt x="132645" y="1537"/>
                  <a:pt x="154983" y="15498"/>
                </a:cubicBezTo>
                <a:cubicBezTo>
                  <a:pt x="201818" y="44770"/>
                  <a:pt x="205472" y="93467"/>
                  <a:pt x="216976" y="139485"/>
                </a:cubicBezTo>
                <a:cubicBezTo>
                  <a:pt x="206644" y="154983"/>
                  <a:pt x="199151" y="172809"/>
                  <a:pt x="185980" y="185980"/>
                </a:cubicBezTo>
                <a:cubicBezTo>
                  <a:pt x="122900" y="249060"/>
                  <a:pt x="138559" y="186598"/>
                  <a:pt x="46495" y="247973"/>
                </a:cubicBezTo>
                <a:lnTo>
                  <a:pt x="0" y="278969"/>
                </a:lnTo>
                <a:cubicBezTo>
                  <a:pt x="5166" y="315132"/>
                  <a:pt x="5001" y="352468"/>
                  <a:pt x="15498" y="387458"/>
                </a:cubicBezTo>
                <a:cubicBezTo>
                  <a:pt x="20850" y="405299"/>
                  <a:pt x="32477" y="421686"/>
                  <a:pt x="46495" y="433952"/>
                </a:cubicBezTo>
                <a:cubicBezTo>
                  <a:pt x="112087" y="491345"/>
                  <a:pt x="122119" y="490157"/>
                  <a:pt x="185980" y="511444"/>
                </a:cubicBezTo>
                <a:cubicBezTo>
                  <a:pt x="274810" y="378197"/>
                  <a:pt x="168309" y="546785"/>
                  <a:pt x="232475" y="418454"/>
                </a:cubicBezTo>
                <a:cubicBezTo>
                  <a:pt x="240805" y="401794"/>
                  <a:pt x="255141" y="388619"/>
                  <a:pt x="263471" y="371959"/>
                </a:cubicBezTo>
                <a:cubicBezTo>
                  <a:pt x="270777" y="357347"/>
                  <a:pt x="267418" y="337016"/>
                  <a:pt x="278970" y="325464"/>
                </a:cubicBezTo>
                <a:cubicBezTo>
                  <a:pt x="332262" y="272172"/>
                  <a:pt x="359987" y="267462"/>
                  <a:pt x="418454" y="247973"/>
                </a:cubicBezTo>
                <a:cubicBezTo>
                  <a:pt x="433952" y="253139"/>
                  <a:pt x="448612" y="263471"/>
                  <a:pt x="464949" y="263471"/>
                </a:cubicBezTo>
                <a:cubicBezTo>
                  <a:pt x="500520" y="263471"/>
                  <a:pt x="548128" y="242285"/>
                  <a:pt x="573437" y="216976"/>
                </a:cubicBezTo>
                <a:cubicBezTo>
                  <a:pt x="581605" y="208808"/>
                  <a:pt x="583770" y="196312"/>
                  <a:pt x="588936" y="185980"/>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2354643" y="6022383"/>
            <a:ext cx="480447" cy="389075"/>
          </a:xfrm>
          <a:custGeom>
            <a:avLst/>
            <a:gdLst>
              <a:gd name="connsiteX0" fmla="*/ 0 w 480447"/>
              <a:gd name="connsiteY0" fmla="*/ 17115 h 389075"/>
              <a:gd name="connsiteX1" fmla="*/ 77491 w 480447"/>
              <a:gd name="connsiteY1" fmla="*/ 1617 h 389075"/>
              <a:gd name="connsiteX2" fmla="*/ 170481 w 480447"/>
              <a:gd name="connsiteY2" fmla="*/ 63610 h 389075"/>
              <a:gd name="connsiteX3" fmla="*/ 247973 w 480447"/>
              <a:gd name="connsiteY3" fmla="*/ 141102 h 389075"/>
              <a:gd name="connsiteX4" fmla="*/ 325464 w 480447"/>
              <a:gd name="connsiteY4" fmla="*/ 203095 h 389075"/>
              <a:gd name="connsiteX5" fmla="*/ 356461 w 480447"/>
              <a:gd name="connsiteY5" fmla="*/ 249590 h 389075"/>
              <a:gd name="connsiteX6" fmla="*/ 402956 w 480447"/>
              <a:gd name="connsiteY6" fmla="*/ 280586 h 389075"/>
              <a:gd name="connsiteX7" fmla="*/ 464949 w 480447"/>
              <a:gd name="connsiteY7" fmla="*/ 373576 h 389075"/>
              <a:gd name="connsiteX8" fmla="*/ 480447 w 480447"/>
              <a:gd name="connsiteY8" fmla="*/ 389075 h 3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447" h="389075">
                <a:moveTo>
                  <a:pt x="0" y="17115"/>
                </a:moveTo>
                <a:cubicBezTo>
                  <a:pt x="25830" y="11949"/>
                  <a:pt x="52077" y="-5314"/>
                  <a:pt x="77491" y="1617"/>
                </a:cubicBezTo>
                <a:cubicBezTo>
                  <a:pt x="113432" y="11419"/>
                  <a:pt x="170481" y="63610"/>
                  <a:pt x="170481" y="63610"/>
                </a:cubicBezTo>
                <a:cubicBezTo>
                  <a:pt x="253142" y="187601"/>
                  <a:pt x="144648" y="37775"/>
                  <a:pt x="247973" y="141102"/>
                </a:cubicBezTo>
                <a:cubicBezTo>
                  <a:pt x="318074" y="211204"/>
                  <a:pt x="234948" y="172924"/>
                  <a:pt x="325464" y="203095"/>
                </a:cubicBezTo>
                <a:cubicBezTo>
                  <a:pt x="335796" y="218593"/>
                  <a:pt x="343290" y="236419"/>
                  <a:pt x="356461" y="249590"/>
                </a:cubicBezTo>
                <a:cubicBezTo>
                  <a:pt x="369632" y="262761"/>
                  <a:pt x="390690" y="266568"/>
                  <a:pt x="402956" y="280586"/>
                </a:cubicBezTo>
                <a:cubicBezTo>
                  <a:pt x="427487" y="308622"/>
                  <a:pt x="444285" y="342579"/>
                  <a:pt x="464949" y="373576"/>
                </a:cubicBezTo>
                <a:cubicBezTo>
                  <a:pt x="469002" y="379655"/>
                  <a:pt x="475281" y="383909"/>
                  <a:pt x="480447" y="389075"/>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1892356" y="6288095"/>
            <a:ext cx="356461" cy="356461"/>
          </a:xfrm>
          <a:custGeom>
            <a:avLst/>
            <a:gdLst>
              <a:gd name="connsiteX0" fmla="*/ 0 w 356461"/>
              <a:gd name="connsiteY0" fmla="*/ 356461 h 356461"/>
              <a:gd name="connsiteX1" fmla="*/ 46494 w 356461"/>
              <a:gd name="connsiteY1" fmla="*/ 278969 h 356461"/>
              <a:gd name="connsiteX2" fmla="*/ 77491 w 356461"/>
              <a:gd name="connsiteY2" fmla="*/ 154983 h 356461"/>
              <a:gd name="connsiteX3" fmla="*/ 123986 w 356461"/>
              <a:gd name="connsiteY3" fmla="*/ 170481 h 356461"/>
              <a:gd name="connsiteX4" fmla="*/ 216976 w 356461"/>
              <a:gd name="connsiteY4" fmla="*/ 232474 h 356461"/>
              <a:gd name="connsiteX5" fmla="*/ 263471 w 356461"/>
              <a:gd name="connsiteY5" fmla="*/ 201478 h 356461"/>
              <a:gd name="connsiteX6" fmla="*/ 294467 w 356461"/>
              <a:gd name="connsiteY6" fmla="*/ 108488 h 356461"/>
              <a:gd name="connsiteX7" fmla="*/ 309966 w 356461"/>
              <a:gd name="connsiteY7" fmla="*/ 30996 h 356461"/>
              <a:gd name="connsiteX8" fmla="*/ 356461 w 356461"/>
              <a:gd name="connsiteY8" fmla="*/ 0 h 35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461" h="356461">
                <a:moveTo>
                  <a:pt x="0" y="356461"/>
                </a:moveTo>
                <a:cubicBezTo>
                  <a:pt x="15498" y="330630"/>
                  <a:pt x="33023" y="305912"/>
                  <a:pt x="46494" y="278969"/>
                </a:cubicBezTo>
                <a:cubicBezTo>
                  <a:pt x="62382" y="247194"/>
                  <a:pt x="71595" y="184464"/>
                  <a:pt x="77491" y="154983"/>
                </a:cubicBezTo>
                <a:cubicBezTo>
                  <a:pt x="92989" y="160149"/>
                  <a:pt x="109705" y="162547"/>
                  <a:pt x="123986" y="170481"/>
                </a:cubicBezTo>
                <a:cubicBezTo>
                  <a:pt x="156551" y="188573"/>
                  <a:pt x="216976" y="232474"/>
                  <a:pt x="216976" y="232474"/>
                </a:cubicBezTo>
                <a:cubicBezTo>
                  <a:pt x="232474" y="222142"/>
                  <a:pt x="253599" y="217273"/>
                  <a:pt x="263471" y="201478"/>
                </a:cubicBezTo>
                <a:cubicBezTo>
                  <a:pt x="280788" y="173771"/>
                  <a:pt x="288059" y="140527"/>
                  <a:pt x="294467" y="108488"/>
                </a:cubicBezTo>
                <a:cubicBezTo>
                  <a:pt x="299633" y="82657"/>
                  <a:pt x="296896" y="53867"/>
                  <a:pt x="309966" y="30996"/>
                </a:cubicBezTo>
                <a:cubicBezTo>
                  <a:pt x="319207" y="14824"/>
                  <a:pt x="356461" y="0"/>
                  <a:pt x="356461"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513698" y="6238937"/>
            <a:ext cx="635648" cy="124409"/>
          </a:xfrm>
          <a:custGeom>
            <a:avLst/>
            <a:gdLst>
              <a:gd name="connsiteX0" fmla="*/ 0 w 635648"/>
              <a:gd name="connsiteY0" fmla="*/ 31419 h 124409"/>
              <a:gd name="connsiteX1" fmla="*/ 77492 w 635648"/>
              <a:gd name="connsiteY1" fmla="*/ 422 h 124409"/>
              <a:gd name="connsiteX2" fmla="*/ 108488 w 635648"/>
              <a:gd name="connsiteY2" fmla="*/ 46917 h 124409"/>
              <a:gd name="connsiteX3" fmla="*/ 154983 w 635648"/>
              <a:gd name="connsiteY3" fmla="*/ 77914 h 124409"/>
              <a:gd name="connsiteX4" fmla="*/ 294468 w 635648"/>
              <a:gd name="connsiteY4" fmla="*/ 62416 h 124409"/>
              <a:gd name="connsiteX5" fmla="*/ 340963 w 635648"/>
              <a:gd name="connsiteY5" fmla="*/ 31419 h 124409"/>
              <a:gd name="connsiteX6" fmla="*/ 464949 w 635648"/>
              <a:gd name="connsiteY6" fmla="*/ 93412 h 124409"/>
              <a:gd name="connsiteX7" fmla="*/ 511444 w 635648"/>
              <a:gd name="connsiteY7" fmla="*/ 124409 h 124409"/>
              <a:gd name="connsiteX8" fmla="*/ 619932 w 635648"/>
              <a:gd name="connsiteY8" fmla="*/ 93412 h 124409"/>
              <a:gd name="connsiteX9" fmla="*/ 635431 w 635648"/>
              <a:gd name="connsiteY9" fmla="*/ 15921 h 12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648" h="124409">
                <a:moveTo>
                  <a:pt x="0" y="31419"/>
                </a:moveTo>
                <a:cubicBezTo>
                  <a:pt x="25831" y="21087"/>
                  <a:pt x="49951" y="-3512"/>
                  <a:pt x="77492" y="422"/>
                </a:cubicBezTo>
                <a:cubicBezTo>
                  <a:pt x="95931" y="3056"/>
                  <a:pt x="95317" y="33746"/>
                  <a:pt x="108488" y="46917"/>
                </a:cubicBezTo>
                <a:cubicBezTo>
                  <a:pt x="121659" y="60088"/>
                  <a:pt x="139485" y="67582"/>
                  <a:pt x="154983" y="77914"/>
                </a:cubicBezTo>
                <a:cubicBezTo>
                  <a:pt x="263471" y="41751"/>
                  <a:pt x="216976" y="36584"/>
                  <a:pt x="294468" y="62416"/>
                </a:cubicBezTo>
                <a:cubicBezTo>
                  <a:pt x="309966" y="52084"/>
                  <a:pt x="322450" y="33476"/>
                  <a:pt x="340963" y="31419"/>
                </a:cubicBezTo>
                <a:cubicBezTo>
                  <a:pt x="461251" y="18053"/>
                  <a:pt x="411232" y="39694"/>
                  <a:pt x="464949" y="93412"/>
                </a:cubicBezTo>
                <a:cubicBezTo>
                  <a:pt x="478120" y="106583"/>
                  <a:pt x="495946" y="114077"/>
                  <a:pt x="511444" y="124409"/>
                </a:cubicBezTo>
                <a:cubicBezTo>
                  <a:pt x="511978" y="124275"/>
                  <a:pt x="612522" y="100822"/>
                  <a:pt x="619932" y="93412"/>
                </a:cubicBezTo>
                <a:cubicBezTo>
                  <a:pt x="638698" y="74646"/>
                  <a:pt x="635431" y="39518"/>
                  <a:pt x="635431" y="15921"/>
                </a:cubicBezTo>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5154378" y="5907888"/>
            <a:ext cx="867965" cy="232475"/>
          </a:xfrm>
          <a:custGeom>
            <a:avLst/>
            <a:gdLst>
              <a:gd name="connsiteX0" fmla="*/ 0 w 867965"/>
              <a:gd name="connsiteY0" fmla="*/ 77492 h 232475"/>
              <a:gd name="connsiteX1" fmla="*/ 77491 w 867965"/>
              <a:gd name="connsiteY1" fmla="*/ 15499 h 232475"/>
              <a:gd name="connsiteX2" fmla="*/ 216976 w 867965"/>
              <a:gd name="connsiteY2" fmla="*/ 77492 h 232475"/>
              <a:gd name="connsiteX3" fmla="*/ 232474 w 867965"/>
              <a:gd name="connsiteY3" fmla="*/ 123987 h 232475"/>
              <a:gd name="connsiteX4" fmla="*/ 371959 w 867965"/>
              <a:gd name="connsiteY4" fmla="*/ 232475 h 232475"/>
              <a:gd name="connsiteX5" fmla="*/ 495945 w 867965"/>
              <a:gd name="connsiteY5" fmla="*/ 216977 h 232475"/>
              <a:gd name="connsiteX6" fmla="*/ 542440 w 867965"/>
              <a:gd name="connsiteY6" fmla="*/ 201478 h 232475"/>
              <a:gd name="connsiteX7" fmla="*/ 604433 w 867965"/>
              <a:gd name="connsiteY7" fmla="*/ 61993 h 232475"/>
              <a:gd name="connsiteX8" fmla="*/ 697423 w 867965"/>
              <a:gd name="connsiteY8" fmla="*/ 30997 h 232475"/>
              <a:gd name="connsiteX9" fmla="*/ 790413 w 867965"/>
              <a:gd name="connsiteY9" fmla="*/ 77492 h 232475"/>
              <a:gd name="connsiteX10" fmla="*/ 836908 w 867965"/>
              <a:gd name="connsiteY10" fmla="*/ 61993 h 232475"/>
              <a:gd name="connsiteX11" fmla="*/ 867905 w 867965"/>
              <a:gd name="connsiteY11" fmla="*/ 0 h 2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965" h="232475">
                <a:moveTo>
                  <a:pt x="0" y="77492"/>
                </a:moveTo>
                <a:cubicBezTo>
                  <a:pt x="25830" y="56828"/>
                  <a:pt x="45578" y="24203"/>
                  <a:pt x="77491" y="15499"/>
                </a:cubicBezTo>
                <a:cubicBezTo>
                  <a:pt x="152533" y="-4967"/>
                  <a:pt x="175858" y="36374"/>
                  <a:pt x="216976" y="77492"/>
                </a:cubicBezTo>
                <a:cubicBezTo>
                  <a:pt x="222142" y="92990"/>
                  <a:pt x="222444" y="111092"/>
                  <a:pt x="232474" y="123987"/>
                </a:cubicBezTo>
                <a:cubicBezTo>
                  <a:pt x="305653" y="218075"/>
                  <a:pt x="295566" y="207011"/>
                  <a:pt x="371959" y="232475"/>
                </a:cubicBezTo>
                <a:cubicBezTo>
                  <a:pt x="413288" y="227309"/>
                  <a:pt x="454967" y="224428"/>
                  <a:pt x="495945" y="216977"/>
                </a:cubicBezTo>
                <a:cubicBezTo>
                  <a:pt x="512018" y="214055"/>
                  <a:pt x="532944" y="214772"/>
                  <a:pt x="542440" y="201478"/>
                </a:cubicBezTo>
                <a:cubicBezTo>
                  <a:pt x="558196" y="179419"/>
                  <a:pt x="567360" y="85164"/>
                  <a:pt x="604433" y="61993"/>
                </a:cubicBezTo>
                <a:cubicBezTo>
                  <a:pt x="632140" y="44676"/>
                  <a:pt x="697423" y="30997"/>
                  <a:pt x="697423" y="30997"/>
                </a:cubicBezTo>
                <a:cubicBezTo>
                  <a:pt x="720929" y="46667"/>
                  <a:pt x="758332" y="77492"/>
                  <a:pt x="790413" y="77492"/>
                </a:cubicBezTo>
                <a:cubicBezTo>
                  <a:pt x="806750" y="77492"/>
                  <a:pt x="821410" y="67159"/>
                  <a:pt x="836908" y="61993"/>
                </a:cubicBezTo>
                <a:cubicBezTo>
                  <a:pt x="870771" y="11200"/>
                  <a:pt x="867905" y="34125"/>
                  <a:pt x="86790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5763744" y="6262607"/>
            <a:ext cx="356461" cy="356461"/>
          </a:xfrm>
          <a:custGeom>
            <a:avLst/>
            <a:gdLst>
              <a:gd name="connsiteX0" fmla="*/ 0 w 356461"/>
              <a:gd name="connsiteY0" fmla="*/ 356461 h 356461"/>
              <a:gd name="connsiteX1" fmla="*/ 46494 w 356461"/>
              <a:gd name="connsiteY1" fmla="*/ 278969 h 356461"/>
              <a:gd name="connsiteX2" fmla="*/ 77491 w 356461"/>
              <a:gd name="connsiteY2" fmla="*/ 154983 h 356461"/>
              <a:gd name="connsiteX3" fmla="*/ 123986 w 356461"/>
              <a:gd name="connsiteY3" fmla="*/ 170481 h 356461"/>
              <a:gd name="connsiteX4" fmla="*/ 216976 w 356461"/>
              <a:gd name="connsiteY4" fmla="*/ 232474 h 356461"/>
              <a:gd name="connsiteX5" fmla="*/ 263471 w 356461"/>
              <a:gd name="connsiteY5" fmla="*/ 201478 h 356461"/>
              <a:gd name="connsiteX6" fmla="*/ 294467 w 356461"/>
              <a:gd name="connsiteY6" fmla="*/ 108488 h 356461"/>
              <a:gd name="connsiteX7" fmla="*/ 309966 w 356461"/>
              <a:gd name="connsiteY7" fmla="*/ 30996 h 356461"/>
              <a:gd name="connsiteX8" fmla="*/ 356461 w 356461"/>
              <a:gd name="connsiteY8" fmla="*/ 0 h 35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461" h="356461">
                <a:moveTo>
                  <a:pt x="0" y="356461"/>
                </a:moveTo>
                <a:cubicBezTo>
                  <a:pt x="15498" y="330630"/>
                  <a:pt x="33023" y="305912"/>
                  <a:pt x="46494" y="278969"/>
                </a:cubicBezTo>
                <a:cubicBezTo>
                  <a:pt x="62382" y="247194"/>
                  <a:pt x="71595" y="184464"/>
                  <a:pt x="77491" y="154983"/>
                </a:cubicBezTo>
                <a:cubicBezTo>
                  <a:pt x="92989" y="160149"/>
                  <a:pt x="109705" y="162547"/>
                  <a:pt x="123986" y="170481"/>
                </a:cubicBezTo>
                <a:cubicBezTo>
                  <a:pt x="156551" y="188573"/>
                  <a:pt x="216976" y="232474"/>
                  <a:pt x="216976" y="232474"/>
                </a:cubicBezTo>
                <a:cubicBezTo>
                  <a:pt x="232474" y="222142"/>
                  <a:pt x="253599" y="217273"/>
                  <a:pt x="263471" y="201478"/>
                </a:cubicBezTo>
                <a:cubicBezTo>
                  <a:pt x="280788" y="173771"/>
                  <a:pt x="288059" y="140527"/>
                  <a:pt x="294467" y="108488"/>
                </a:cubicBezTo>
                <a:cubicBezTo>
                  <a:pt x="299633" y="82657"/>
                  <a:pt x="296896" y="53867"/>
                  <a:pt x="309966" y="30996"/>
                </a:cubicBezTo>
                <a:cubicBezTo>
                  <a:pt x="319207" y="14824"/>
                  <a:pt x="356461" y="0"/>
                  <a:pt x="356461"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5008355" y="6294639"/>
            <a:ext cx="635648" cy="124409"/>
          </a:xfrm>
          <a:custGeom>
            <a:avLst/>
            <a:gdLst>
              <a:gd name="connsiteX0" fmla="*/ 0 w 635648"/>
              <a:gd name="connsiteY0" fmla="*/ 31419 h 124409"/>
              <a:gd name="connsiteX1" fmla="*/ 77492 w 635648"/>
              <a:gd name="connsiteY1" fmla="*/ 422 h 124409"/>
              <a:gd name="connsiteX2" fmla="*/ 108488 w 635648"/>
              <a:gd name="connsiteY2" fmla="*/ 46917 h 124409"/>
              <a:gd name="connsiteX3" fmla="*/ 154983 w 635648"/>
              <a:gd name="connsiteY3" fmla="*/ 77914 h 124409"/>
              <a:gd name="connsiteX4" fmla="*/ 294468 w 635648"/>
              <a:gd name="connsiteY4" fmla="*/ 62416 h 124409"/>
              <a:gd name="connsiteX5" fmla="*/ 340963 w 635648"/>
              <a:gd name="connsiteY5" fmla="*/ 31419 h 124409"/>
              <a:gd name="connsiteX6" fmla="*/ 464949 w 635648"/>
              <a:gd name="connsiteY6" fmla="*/ 93412 h 124409"/>
              <a:gd name="connsiteX7" fmla="*/ 511444 w 635648"/>
              <a:gd name="connsiteY7" fmla="*/ 124409 h 124409"/>
              <a:gd name="connsiteX8" fmla="*/ 619932 w 635648"/>
              <a:gd name="connsiteY8" fmla="*/ 93412 h 124409"/>
              <a:gd name="connsiteX9" fmla="*/ 635431 w 635648"/>
              <a:gd name="connsiteY9" fmla="*/ 15921 h 12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648" h="124409">
                <a:moveTo>
                  <a:pt x="0" y="31419"/>
                </a:moveTo>
                <a:cubicBezTo>
                  <a:pt x="25831" y="21087"/>
                  <a:pt x="49951" y="-3512"/>
                  <a:pt x="77492" y="422"/>
                </a:cubicBezTo>
                <a:cubicBezTo>
                  <a:pt x="95931" y="3056"/>
                  <a:pt x="95317" y="33746"/>
                  <a:pt x="108488" y="46917"/>
                </a:cubicBezTo>
                <a:cubicBezTo>
                  <a:pt x="121659" y="60088"/>
                  <a:pt x="139485" y="67582"/>
                  <a:pt x="154983" y="77914"/>
                </a:cubicBezTo>
                <a:cubicBezTo>
                  <a:pt x="263471" y="41751"/>
                  <a:pt x="216976" y="36584"/>
                  <a:pt x="294468" y="62416"/>
                </a:cubicBezTo>
                <a:cubicBezTo>
                  <a:pt x="309966" y="52084"/>
                  <a:pt x="322450" y="33476"/>
                  <a:pt x="340963" y="31419"/>
                </a:cubicBezTo>
                <a:cubicBezTo>
                  <a:pt x="461251" y="18053"/>
                  <a:pt x="411232" y="39694"/>
                  <a:pt x="464949" y="93412"/>
                </a:cubicBezTo>
                <a:cubicBezTo>
                  <a:pt x="478120" y="106583"/>
                  <a:pt x="495946" y="114077"/>
                  <a:pt x="511444" y="124409"/>
                </a:cubicBezTo>
                <a:cubicBezTo>
                  <a:pt x="511978" y="124275"/>
                  <a:pt x="612522" y="100822"/>
                  <a:pt x="619932" y="93412"/>
                </a:cubicBezTo>
                <a:cubicBezTo>
                  <a:pt x="638698" y="74646"/>
                  <a:pt x="635431" y="39518"/>
                  <a:pt x="635431" y="15921"/>
                </a:cubicBezTo>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2" descr="File:Cholesterol-3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13" b="26754"/>
          <a:stretch/>
        </p:blipFill>
        <p:spPr bwMode="auto">
          <a:xfrm>
            <a:off x="1125346" y="3952594"/>
            <a:ext cx="831521" cy="587827"/>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74"/>
          <p:cNvSpPr/>
          <p:nvPr/>
        </p:nvSpPr>
        <p:spPr>
          <a:xfrm>
            <a:off x="706295" y="3526347"/>
            <a:ext cx="867965" cy="232475"/>
          </a:xfrm>
          <a:custGeom>
            <a:avLst/>
            <a:gdLst>
              <a:gd name="connsiteX0" fmla="*/ 0 w 867965"/>
              <a:gd name="connsiteY0" fmla="*/ 77492 h 232475"/>
              <a:gd name="connsiteX1" fmla="*/ 77491 w 867965"/>
              <a:gd name="connsiteY1" fmla="*/ 15499 h 232475"/>
              <a:gd name="connsiteX2" fmla="*/ 216976 w 867965"/>
              <a:gd name="connsiteY2" fmla="*/ 77492 h 232475"/>
              <a:gd name="connsiteX3" fmla="*/ 232474 w 867965"/>
              <a:gd name="connsiteY3" fmla="*/ 123987 h 232475"/>
              <a:gd name="connsiteX4" fmla="*/ 371959 w 867965"/>
              <a:gd name="connsiteY4" fmla="*/ 232475 h 232475"/>
              <a:gd name="connsiteX5" fmla="*/ 495945 w 867965"/>
              <a:gd name="connsiteY5" fmla="*/ 216977 h 232475"/>
              <a:gd name="connsiteX6" fmla="*/ 542440 w 867965"/>
              <a:gd name="connsiteY6" fmla="*/ 201478 h 232475"/>
              <a:gd name="connsiteX7" fmla="*/ 604433 w 867965"/>
              <a:gd name="connsiteY7" fmla="*/ 61993 h 232475"/>
              <a:gd name="connsiteX8" fmla="*/ 697423 w 867965"/>
              <a:gd name="connsiteY8" fmla="*/ 30997 h 232475"/>
              <a:gd name="connsiteX9" fmla="*/ 790413 w 867965"/>
              <a:gd name="connsiteY9" fmla="*/ 77492 h 232475"/>
              <a:gd name="connsiteX10" fmla="*/ 836908 w 867965"/>
              <a:gd name="connsiteY10" fmla="*/ 61993 h 232475"/>
              <a:gd name="connsiteX11" fmla="*/ 867905 w 867965"/>
              <a:gd name="connsiteY11" fmla="*/ 0 h 2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965" h="232475">
                <a:moveTo>
                  <a:pt x="0" y="77492"/>
                </a:moveTo>
                <a:cubicBezTo>
                  <a:pt x="25830" y="56828"/>
                  <a:pt x="45578" y="24203"/>
                  <a:pt x="77491" y="15499"/>
                </a:cubicBezTo>
                <a:cubicBezTo>
                  <a:pt x="152533" y="-4967"/>
                  <a:pt x="175858" y="36374"/>
                  <a:pt x="216976" y="77492"/>
                </a:cubicBezTo>
                <a:cubicBezTo>
                  <a:pt x="222142" y="92990"/>
                  <a:pt x="222444" y="111092"/>
                  <a:pt x="232474" y="123987"/>
                </a:cubicBezTo>
                <a:cubicBezTo>
                  <a:pt x="305653" y="218075"/>
                  <a:pt x="295566" y="207011"/>
                  <a:pt x="371959" y="232475"/>
                </a:cubicBezTo>
                <a:cubicBezTo>
                  <a:pt x="413288" y="227309"/>
                  <a:pt x="454967" y="224428"/>
                  <a:pt x="495945" y="216977"/>
                </a:cubicBezTo>
                <a:cubicBezTo>
                  <a:pt x="512018" y="214055"/>
                  <a:pt x="532944" y="214772"/>
                  <a:pt x="542440" y="201478"/>
                </a:cubicBezTo>
                <a:cubicBezTo>
                  <a:pt x="558196" y="179419"/>
                  <a:pt x="567360" y="85164"/>
                  <a:pt x="604433" y="61993"/>
                </a:cubicBezTo>
                <a:cubicBezTo>
                  <a:pt x="632140" y="44676"/>
                  <a:pt x="697423" y="30997"/>
                  <a:pt x="697423" y="30997"/>
                </a:cubicBezTo>
                <a:cubicBezTo>
                  <a:pt x="720929" y="46667"/>
                  <a:pt x="758332" y="77492"/>
                  <a:pt x="790413" y="77492"/>
                </a:cubicBezTo>
                <a:cubicBezTo>
                  <a:pt x="806750" y="77492"/>
                  <a:pt x="821410" y="67159"/>
                  <a:pt x="836908" y="61993"/>
                </a:cubicBezTo>
                <a:cubicBezTo>
                  <a:pt x="870771" y="11200"/>
                  <a:pt x="867905" y="34125"/>
                  <a:pt x="86790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49241" y="4105793"/>
            <a:ext cx="620959" cy="325464"/>
          </a:xfrm>
          <a:custGeom>
            <a:avLst/>
            <a:gdLst>
              <a:gd name="connsiteX0" fmla="*/ 0 w 620959"/>
              <a:gd name="connsiteY0" fmla="*/ 0 h 325464"/>
              <a:gd name="connsiteX1" fmla="*/ 139485 w 620959"/>
              <a:gd name="connsiteY1" fmla="*/ 46494 h 325464"/>
              <a:gd name="connsiteX2" fmla="*/ 201478 w 620959"/>
              <a:gd name="connsiteY2" fmla="*/ 139484 h 325464"/>
              <a:gd name="connsiteX3" fmla="*/ 232475 w 620959"/>
              <a:gd name="connsiteY3" fmla="*/ 185979 h 325464"/>
              <a:gd name="connsiteX4" fmla="*/ 356461 w 620959"/>
              <a:gd name="connsiteY4" fmla="*/ 294467 h 325464"/>
              <a:gd name="connsiteX5" fmla="*/ 433953 w 620959"/>
              <a:gd name="connsiteY5" fmla="*/ 309966 h 325464"/>
              <a:gd name="connsiteX6" fmla="*/ 511445 w 620959"/>
              <a:gd name="connsiteY6" fmla="*/ 294467 h 325464"/>
              <a:gd name="connsiteX7" fmla="*/ 526943 w 620959"/>
              <a:gd name="connsiteY7" fmla="*/ 154983 h 325464"/>
              <a:gd name="connsiteX8" fmla="*/ 480448 w 620959"/>
              <a:gd name="connsiteY8" fmla="*/ 123986 h 325464"/>
              <a:gd name="connsiteX9" fmla="*/ 371960 w 620959"/>
              <a:gd name="connsiteY9" fmla="*/ 139484 h 325464"/>
              <a:gd name="connsiteX10" fmla="*/ 433953 w 620959"/>
              <a:gd name="connsiteY10" fmla="*/ 309966 h 325464"/>
              <a:gd name="connsiteX11" fmla="*/ 480448 w 620959"/>
              <a:gd name="connsiteY11" fmla="*/ 325464 h 325464"/>
              <a:gd name="connsiteX12" fmla="*/ 619933 w 620959"/>
              <a:gd name="connsiteY12" fmla="*/ 263471 h 325464"/>
              <a:gd name="connsiteX13" fmla="*/ 619933 w 620959"/>
              <a:gd name="connsiteY13" fmla="*/ 247972 h 32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59" h="325464">
                <a:moveTo>
                  <a:pt x="0" y="0"/>
                </a:moveTo>
                <a:cubicBezTo>
                  <a:pt x="51581" y="8597"/>
                  <a:pt x="102279" y="3973"/>
                  <a:pt x="139485" y="46494"/>
                </a:cubicBezTo>
                <a:cubicBezTo>
                  <a:pt x="164016" y="74530"/>
                  <a:pt x="180814" y="108487"/>
                  <a:pt x="201478" y="139484"/>
                </a:cubicBezTo>
                <a:lnTo>
                  <a:pt x="232475" y="185979"/>
                </a:lnTo>
                <a:cubicBezTo>
                  <a:pt x="264664" y="234262"/>
                  <a:pt x="286918" y="280558"/>
                  <a:pt x="356461" y="294467"/>
                </a:cubicBezTo>
                <a:lnTo>
                  <a:pt x="433953" y="309966"/>
                </a:lnTo>
                <a:cubicBezTo>
                  <a:pt x="459784" y="304800"/>
                  <a:pt x="488574" y="307537"/>
                  <a:pt x="511445" y="294467"/>
                </a:cubicBezTo>
                <a:cubicBezTo>
                  <a:pt x="560246" y="266581"/>
                  <a:pt x="544872" y="190841"/>
                  <a:pt x="526943" y="154983"/>
                </a:cubicBezTo>
                <a:cubicBezTo>
                  <a:pt x="518613" y="138323"/>
                  <a:pt x="495946" y="134318"/>
                  <a:pt x="480448" y="123986"/>
                </a:cubicBezTo>
                <a:cubicBezTo>
                  <a:pt x="444285" y="129152"/>
                  <a:pt x="390754" y="108160"/>
                  <a:pt x="371960" y="139484"/>
                </a:cubicBezTo>
                <a:cubicBezTo>
                  <a:pt x="319592" y="226764"/>
                  <a:pt x="376375" y="281177"/>
                  <a:pt x="433953" y="309966"/>
                </a:cubicBezTo>
                <a:cubicBezTo>
                  <a:pt x="448565" y="317272"/>
                  <a:pt x="464950" y="320298"/>
                  <a:pt x="480448" y="325464"/>
                </a:cubicBezTo>
                <a:cubicBezTo>
                  <a:pt x="580309" y="311198"/>
                  <a:pt x="582474" y="338389"/>
                  <a:pt x="619933" y="263471"/>
                </a:cubicBezTo>
                <a:cubicBezTo>
                  <a:pt x="622243" y="258850"/>
                  <a:pt x="619933" y="253138"/>
                  <a:pt x="619933" y="247972"/>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1741504" y="3371080"/>
            <a:ext cx="588936" cy="511444"/>
          </a:xfrm>
          <a:custGeom>
            <a:avLst/>
            <a:gdLst>
              <a:gd name="connsiteX0" fmla="*/ 77492 w 588936"/>
              <a:gd name="connsiteY0" fmla="*/ 0 h 511444"/>
              <a:gd name="connsiteX1" fmla="*/ 154983 w 588936"/>
              <a:gd name="connsiteY1" fmla="*/ 15498 h 511444"/>
              <a:gd name="connsiteX2" fmla="*/ 216976 w 588936"/>
              <a:gd name="connsiteY2" fmla="*/ 139485 h 511444"/>
              <a:gd name="connsiteX3" fmla="*/ 185980 w 588936"/>
              <a:gd name="connsiteY3" fmla="*/ 185980 h 511444"/>
              <a:gd name="connsiteX4" fmla="*/ 46495 w 588936"/>
              <a:gd name="connsiteY4" fmla="*/ 247973 h 511444"/>
              <a:gd name="connsiteX5" fmla="*/ 0 w 588936"/>
              <a:gd name="connsiteY5" fmla="*/ 278969 h 511444"/>
              <a:gd name="connsiteX6" fmla="*/ 15498 w 588936"/>
              <a:gd name="connsiteY6" fmla="*/ 387458 h 511444"/>
              <a:gd name="connsiteX7" fmla="*/ 46495 w 588936"/>
              <a:gd name="connsiteY7" fmla="*/ 433952 h 511444"/>
              <a:gd name="connsiteX8" fmla="*/ 185980 w 588936"/>
              <a:gd name="connsiteY8" fmla="*/ 511444 h 511444"/>
              <a:gd name="connsiteX9" fmla="*/ 232475 w 588936"/>
              <a:gd name="connsiteY9" fmla="*/ 418454 h 511444"/>
              <a:gd name="connsiteX10" fmla="*/ 263471 w 588936"/>
              <a:gd name="connsiteY10" fmla="*/ 371959 h 511444"/>
              <a:gd name="connsiteX11" fmla="*/ 278970 w 588936"/>
              <a:gd name="connsiteY11" fmla="*/ 325464 h 511444"/>
              <a:gd name="connsiteX12" fmla="*/ 418454 w 588936"/>
              <a:gd name="connsiteY12" fmla="*/ 247973 h 511444"/>
              <a:gd name="connsiteX13" fmla="*/ 464949 w 588936"/>
              <a:gd name="connsiteY13" fmla="*/ 263471 h 511444"/>
              <a:gd name="connsiteX14" fmla="*/ 573437 w 588936"/>
              <a:gd name="connsiteY14" fmla="*/ 216976 h 511444"/>
              <a:gd name="connsiteX15" fmla="*/ 588936 w 588936"/>
              <a:gd name="connsiteY15" fmla="*/ 185980 h 51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8936" h="511444">
                <a:moveTo>
                  <a:pt x="77492" y="0"/>
                </a:moveTo>
                <a:cubicBezTo>
                  <a:pt x="103322" y="5166"/>
                  <a:pt x="132645" y="1537"/>
                  <a:pt x="154983" y="15498"/>
                </a:cubicBezTo>
                <a:cubicBezTo>
                  <a:pt x="201818" y="44770"/>
                  <a:pt x="205472" y="93467"/>
                  <a:pt x="216976" y="139485"/>
                </a:cubicBezTo>
                <a:cubicBezTo>
                  <a:pt x="206644" y="154983"/>
                  <a:pt x="199151" y="172809"/>
                  <a:pt x="185980" y="185980"/>
                </a:cubicBezTo>
                <a:cubicBezTo>
                  <a:pt x="122900" y="249060"/>
                  <a:pt x="138559" y="186598"/>
                  <a:pt x="46495" y="247973"/>
                </a:cubicBezTo>
                <a:lnTo>
                  <a:pt x="0" y="278969"/>
                </a:lnTo>
                <a:cubicBezTo>
                  <a:pt x="5166" y="315132"/>
                  <a:pt x="5001" y="352468"/>
                  <a:pt x="15498" y="387458"/>
                </a:cubicBezTo>
                <a:cubicBezTo>
                  <a:pt x="20850" y="405299"/>
                  <a:pt x="32477" y="421686"/>
                  <a:pt x="46495" y="433952"/>
                </a:cubicBezTo>
                <a:cubicBezTo>
                  <a:pt x="112087" y="491345"/>
                  <a:pt x="122119" y="490157"/>
                  <a:pt x="185980" y="511444"/>
                </a:cubicBezTo>
                <a:cubicBezTo>
                  <a:pt x="274810" y="378197"/>
                  <a:pt x="168309" y="546785"/>
                  <a:pt x="232475" y="418454"/>
                </a:cubicBezTo>
                <a:cubicBezTo>
                  <a:pt x="240805" y="401794"/>
                  <a:pt x="255141" y="388619"/>
                  <a:pt x="263471" y="371959"/>
                </a:cubicBezTo>
                <a:cubicBezTo>
                  <a:pt x="270777" y="357347"/>
                  <a:pt x="267418" y="337016"/>
                  <a:pt x="278970" y="325464"/>
                </a:cubicBezTo>
                <a:cubicBezTo>
                  <a:pt x="332262" y="272172"/>
                  <a:pt x="359987" y="267462"/>
                  <a:pt x="418454" y="247973"/>
                </a:cubicBezTo>
                <a:cubicBezTo>
                  <a:pt x="433952" y="253139"/>
                  <a:pt x="448612" y="263471"/>
                  <a:pt x="464949" y="263471"/>
                </a:cubicBezTo>
                <a:cubicBezTo>
                  <a:pt x="500520" y="263471"/>
                  <a:pt x="548128" y="242285"/>
                  <a:pt x="573437" y="216976"/>
                </a:cubicBezTo>
                <a:cubicBezTo>
                  <a:pt x="581605" y="208808"/>
                  <a:pt x="583770" y="196312"/>
                  <a:pt x="588936" y="185980"/>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2401217" y="3696544"/>
            <a:ext cx="480447" cy="389075"/>
          </a:xfrm>
          <a:custGeom>
            <a:avLst/>
            <a:gdLst>
              <a:gd name="connsiteX0" fmla="*/ 0 w 480447"/>
              <a:gd name="connsiteY0" fmla="*/ 17115 h 389075"/>
              <a:gd name="connsiteX1" fmla="*/ 77491 w 480447"/>
              <a:gd name="connsiteY1" fmla="*/ 1617 h 389075"/>
              <a:gd name="connsiteX2" fmla="*/ 170481 w 480447"/>
              <a:gd name="connsiteY2" fmla="*/ 63610 h 389075"/>
              <a:gd name="connsiteX3" fmla="*/ 247973 w 480447"/>
              <a:gd name="connsiteY3" fmla="*/ 141102 h 389075"/>
              <a:gd name="connsiteX4" fmla="*/ 325464 w 480447"/>
              <a:gd name="connsiteY4" fmla="*/ 203095 h 389075"/>
              <a:gd name="connsiteX5" fmla="*/ 356461 w 480447"/>
              <a:gd name="connsiteY5" fmla="*/ 249590 h 389075"/>
              <a:gd name="connsiteX6" fmla="*/ 402956 w 480447"/>
              <a:gd name="connsiteY6" fmla="*/ 280586 h 389075"/>
              <a:gd name="connsiteX7" fmla="*/ 464949 w 480447"/>
              <a:gd name="connsiteY7" fmla="*/ 373576 h 389075"/>
              <a:gd name="connsiteX8" fmla="*/ 480447 w 480447"/>
              <a:gd name="connsiteY8" fmla="*/ 389075 h 3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447" h="389075">
                <a:moveTo>
                  <a:pt x="0" y="17115"/>
                </a:moveTo>
                <a:cubicBezTo>
                  <a:pt x="25830" y="11949"/>
                  <a:pt x="52077" y="-5314"/>
                  <a:pt x="77491" y="1617"/>
                </a:cubicBezTo>
                <a:cubicBezTo>
                  <a:pt x="113432" y="11419"/>
                  <a:pt x="170481" y="63610"/>
                  <a:pt x="170481" y="63610"/>
                </a:cubicBezTo>
                <a:cubicBezTo>
                  <a:pt x="253142" y="187601"/>
                  <a:pt x="144648" y="37775"/>
                  <a:pt x="247973" y="141102"/>
                </a:cubicBezTo>
                <a:cubicBezTo>
                  <a:pt x="318074" y="211204"/>
                  <a:pt x="234948" y="172924"/>
                  <a:pt x="325464" y="203095"/>
                </a:cubicBezTo>
                <a:cubicBezTo>
                  <a:pt x="335796" y="218593"/>
                  <a:pt x="343290" y="236419"/>
                  <a:pt x="356461" y="249590"/>
                </a:cubicBezTo>
                <a:cubicBezTo>
                  <a:pt x="369632" y="262761"/>
                  <a:pt x="390690" y="266568"/>
                  <a:pt x="402956" y="280586"/>
                </a:cubicBezTo>
                <a:cubicBezTo>
                  <a:pt x="427487" y="308622"/>
                  <a:pt x="444285" y="342579"/>
                  <a:pt x="464949" y="373576"/>
                </a:cubicBezTo>
                <a:cubicBezTo>
                  <a:pt x="469002" y="379655"/>
                  <a:pt x="475281" y="383909"/>
                  <a:pt x="480447" y="389075"/>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1938930" y="3962256"/>
            <a:ext cx="356461" cy="356461"/>
          </a:xfrm>
          <a:custGeom>
            <a:avLst/>
            <a:gdLst>
              <a:gd name="connsiteX0" fmla="*/ 0 w 356461"/>
              <a:gd name="connsiteY0" fmla="*/ 356461 h 356461"/>
              <a:gd name="connsiteX1" fmla="*/ 46494 w 356461"/>
              <a:gd name="connsiteY1" fmla="*/ 278969 h 356461"/>
              <a:gd name="connsiteX2" fmla="*/ 77491 w 356461"/>
              <a:gd name="connsiteY2" fmla="*/ 154983 h 356461"/>
              <a:gd name="connsiteX3" fmla="*/ 123986 w 356461"/>
              <a:gd name="connsiteY3" fmla="*/ 170481 h 356461"/>
              <a:gd name="connsiteX4" fmla="*/ 216976 w 356461"/>
              <a:gd name="connsiteY4" fmla="*/ 232474 h 356461"/>
              <a:gd name="connsiteX5" fmla="*/ 263471 w 356461"/>
              <a:gd name="connsiteY5" fmla="*/ 201478 h 356461"/>
              <a:gd name="connsiteX6" fmla="*/ 294467 w 356461"/>
              <a:gd name="connsiteY6" fmla="*/ 108488 h 356461"/>
              <a:gd name="connsiteX7" fmla="*/ 309966 w 356461"/>
              <a:gd name="connsiteY7" fmla="*/ 30996 h 356461"/>
              <a:gd name="connsiteX8" fmla="*/ 356461 w 356461"/>
              <a:gd name="connsiteY8" fmla="*/ 0 h 35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461" h="356461">
                <a:moveTo>
                  <a:pt x="0" y="356461"/>
                </a:moveTo>
                <a:cubicBezTo>
                  <a:pt x="15498" y="330630"/>
                  <a:pt x="33023" y="305912"/>
                  <a:pt x="46494" y="278969"/>
                </a:cubicBezTo>
                <a:cubicBezTo>
                  <a:pt x="62382" y="247194"/>
                  <a:pt x="71595" y="184464"/>
                  <a:pt x="77491" y="154983"/>
                </a:cubicBezTo>
                <a:cubicBezTo>
                  <a:pt x="92989" y="160149"/>
                  <a:pt x="109705" y="162547"/>
                  <a:pt x="123986" y="170481"/>
                </a:cubicBezTo>
                <a:cubicBezTo>
                  <a:pt x="156551" y="188573"/>
                  <a:pt x="216976" y="232474"/>
                  <a:pt x="216976" y="232474"/>
                </a:cubicBezTo>
                <a:cubicBezTo>
                  <a:pt x="232474" y="222142"/>
                  <a:pt x="253599" y="217273"/>
                  <a:pt x="263471" y="201478"/>
                </a:cubicBezTo>
                <a:cubicBezTo>
                  <a:pt x="280788" y="173771"/>
                  <a:pt x="288059" y="140527"/>
                  <a:pt x="294467" y="108488"/>
                </a:cubicBezTo>
                <a:cubicBezTo>
                  <a:pt x="299633" y="82657"/>
                  <a:pt x="296896" y="53867"/>
                  <a:pt x="309966" y="30996"/>
                </a:cubicBezTo>
                <a:cubicBezTo>
                  <a:pt x="319207" y="14824"/>
                  <a:pt x="356461" y="0"/>
                  <a:pt x="356461"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560272" y="3913098"/>
            <a:ext cx="635648" cy="124409"/>
          </a:xfrm>
          <a:custGeom>
            <a:avLst/>
            <a:gdLst>
              <a:gd name="connsiteX0" fmla="*/ 0 w 635648"/>
              <a:gd name="connsiteY0" fmla="*/ 31419 h 124409"/>
              <a:gd name="connsiteX1" fmla="*/ 77492 w 635648"/>
              <a:gd name="connsiteY1" fmla="*/ 422 h 124409"/>
              <a:gd name="connsiteX2" fmla="*/ 108488 w 635648"/>
              <a:gd name="connsiteY2" fmla="*/ 46917 h 124409"/>
              <a:gd name="connsiteX3" fmla="*/ 154983 w 635648"/>
              <a:gd name="connsiteY3" fmla="*/ 77914 h 124409"/>
              <a:gd name="connsiteX4" fmla="*/ 294468 w 635648"/>
              <a:gd name="connsiteY4" fmla="*/ 62416 h 124409"/>
              <a:gd name="connsiteX5" fmla="*/ 340963 w 635648"/>
              <a:gd name="connsiteY5" fmla="*/ 31419 h 124409"/>
              <a:gd name="connsiteX6" fmla="*/ 464949 w 635648"/>
              <a:gd name="connsiteY6" fmla="*/ 93412 h 124409"/>
              <a:gd name="connsiteX7" fmla="*/ 511444 w 635648"/>
              <a:gd name="connsiteY7" fmla="*/ 124409 h 124409"/>
              <a:gd name="connsiteX8" fmla="*/ 619932 w 635648"/>
              <a:gd name="connsiteY8" fmla="*/ 93412 h 124409"/>
              <a:gd name="connsiteX9" fmla="*/ 635431 w 635648"/>
              <a:gd name="connsiteY9" fmla="*/ 15921 h 12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648" h="124409">
                <a:moveTo>
                  <a:pt x="0" y="31419"/>
                </a:moveTo>
                <a:cubicBezTo>
                  <a:pt x="25831" y="21087"/>
                  <a:pt x="49951" y="-3512"/>
                  <a:pt x="77492" y="422"/>
                </a:cubicBezTo>
                <a:cubicBezTo>
                  <a:pt x="95931" y="3056"/>
                  <a:pt x="95317" y="33746"/>
                  <a:pt x="108488" y="46917"/>
                </a:cubicBezTo>
                <a:cubicBezTo>
                  <a:pt x="121659" y="60088"/>
                  <a:pt x="139485" y="67582"/>
                  <a:pt x="154983" y="77914"/>
                </a:cubicBezTo>
                <a:cubicBezTo>
                  <a:pt x="263471" y="41751"/>
                  <a:pt x="216976" y="36584"/>
                  <a:pt x="294468" y="62416"/>
                </a:cubicBezTo>
                <a:cubicBezTo>
                  <a:pt x="309966" y="52084"/>
                  <a:pt x="322450" y="33476"/>
                  <a:pt x="340963" y="31419"/>
                </a:cubicBezTo>
                <a:cubicBezTo>
                  <a:pt x="461251" y="18053"/>
                  <a:pt x="411232" y="39694"/>
                  <a:pt x="464949" y="93412"/>
                </a:cubicBezTo>
                <a:cubicBezTo>
                  <a:pt x="478120" y="106583"/>
                  <a:pt x="495946" y="114077"/>
                  <a:pt x="511444" y="124409"/>
                </a:cubicBezTo>
                <a:cubicBezTo>
                  <a:pt x="511978" y="124275"/>
                  <a:pt x="612522" y="100822"/>
                  <a:pt x="619932" y="93412"/>
                </a:cubicBezTo>
                <a:cubicBezTo>
                  <a:pt x="638698" y="74646"/>
                  <a:pt x="635431" y="39518"/>
                  <a:pt x="635431" y="15921"/>
                </a:cubicBezTo>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2" descr="File:Cholesterol-3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13" b="26754"/>
          <a:stretch/>
        </p:blipFill>
        <p:spPr bwMode="auto">
          <a:xfrm>
            <a:off x="5228242" y="3668342"/>
            <a:ext cx="831521" cy="58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575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Enhancing MRM Sensitivity for Biomarker Discovery</a:t>
            </a:r>
            <a:endParaRPr lang="en-US" dirty="0"/>
          </a:p>
        </p:txBody>
      </p:sp>
      <p:pic>
        <p:nvPicPr>
          <p:cNvPr id="2050" name="Picture 2" descr="An external file that holds a picture, illustration, etc.&#10;Object name is nihms-382323-f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71357"/>
            <a:ext cx="4648200" cy="2428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52088" y="5149007"/>
            <a:ext cx="1264064" cy="276999"/>
          </a:xfrm>
          <a:prstGeom prst="rect">
            <a:avLst/>
          </a:prstGeom>
          <a:noFill/>
        </p:spPr>
        <p:txBody>
          <a:bodyPr wrap="none" rtlCol="0">
            <a:spAutoFit/>
          </a:bodyPr>
          <a:lstStyle/>
          <a:p>
            <a:r>
              <a:rPr lang="en-US" sz="1200" dirty="0" smtClean="0"/>
              <a:t>Shi T., et al. 2012</a:t>
            </a:r>
            <a:endParaRPr lang="en-US" sz="1200" dirty="0"/>
          </a:p>
        </p:txBody>
      </p:sp>
      <p:sp>
        <p:nvSpPr>
          <p:cNvPr id="7" name="Content Placeholder 2"/>
          <p:cNvSpPr txBox="1">
            <a:spLocks/>
          </p:cNvSpPr>
          <p:nvPr/>
        </p:nvSpPr>
        <p:spPr>
          <a:xfrm>
            <a:off x="228600" y="1981200"/>
            <a:ext cx="451104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u="sng" dirty="0" smtClean="0"/>
              <a:t>Sample Enrichment</a:t>
            </a:r>
            <a:endParaRPr lang="en-US" sz="2000" u="sng" dirty="0"/>
          </a:p>
        </p:txBody>
      </p:sp>
      <p:sp>
        <p:nvSpPr>
          <p:cNvPr id="8" name="Content Placeholder 2"/>
          <p:cNvSpPr txBox="1">
            <a:spLocks/>
          </p:cNvSpPr>
          <p:nvPr/>
        </p:nvSpPr>
        <p:spPr>
          <a:xfrm>
            <a:off x="4191000" y="1676400"/>
            <a:ext cx="5425440" cy="990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u="sng" dirty="0" smtClean="0"/>
              <a:t>MRM3</a:t>
            </a:r>
          </a:p>
          <a:p>
            <a:pPr marL="0" indent="0" algn="ctr">
              <a:buFont typeface="Arial" pitchFamily="34" charset="0"/>
              <a:buNone/>
            </a:pPr>
            <a:r>
              <a:rPr lang="en-US" sz="2800" dirty="0" smtClean="0"/>
              <a:t>Further fragments product ions</a:t>
            </a:r>
          </a:p>
          <a:p>
            <a:pPr marL="0" indent="0" algn="ctr">
              <a:buFont typeface="Arial" pitchFamily="34" charset="0"/>
              <a:buNone/>
            </a:pPr>
            <a:r>
              <a:rPr lang="en-US" sz="2800" dirty="0" smtClean="0"/>
              <a:t>Reduces background</a:t>
            </a:r>
            <a:endParaRPr lang="en-US" sz="2800"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8014" y="2667000"/>
            <a:ext cx="2971411" cy="3664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019800" y="6428601"/>
            <a:ext cx="2093202" cy="276999"/>
          </a:xfrm>
          <a:prstGeom prst="rect">
            <a:avLst/>
          </a:prstGeom>
          <a:noFill/>
        </p:spPr>
        <p:txBody>
          <a:bodyPr wrap="none" rtlCol="0">
            <a:spAutoFit/>
          </a:bodyPr>
          <a:lstStyle/>
          <a:p>
            <a:r>
              <a:rPr lang="en-US" sz="1200" dirty="0" err="1" smtClean="0"/>
              <a:t>Meng</a:t>
            </a:r>
            <a:r>
              <a:rPr lang="en-US" sz="1200" dirty="0" smtClean="0"/>
              <a:t> Z and </a:t>
            </a:r>
            <a:r>
              <a:rPr lang="en-US" sz="1200" dirty="0" err="1" smtClean="0"/>
              <a:t>Veenstra</a:t>
            </a:r>
            <a:r>
              <a:rPr lang="en-US" sz="1200" dirty="0" smtClean="0"/>
              <a:t> TD, 2011</a:t>
            </a:r>
            <a:endParaRPr lang="en-US" sz="1200" dirty="0"/>
          </a:p>
        </p:txBody>
      </p:sp>
    </p:spTree>
    <p:extLst>
      <p:ext uri="{BB962C8B-B14F-4D97-AF65-F5344CB8AC3E}">
        <p14:creationId xmlns:p14="http://schemas.microsoft.com/office/powerpoint/2010/main" val="348343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30733953"/>
              </p:ext>
            </p:extLst>
          </p:nvPr>
        </p:nvGraphicFramePr>
        <p:xfrm>
          <a:off x="-381000" y="179206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Bent-Up Arrow 3"/>
          <p:cNvSpPr/>
          <p:nvPr/>
        </p:nvSpPr>
        <p:spPr>
          <a:xfrm rot="16200000">
            <a:off x="3299393" y="3517017"/>
            <a:ext cx="620077" cy="705936"/>
          </a:xfrm>
          <a:prstGeom prst="bentUpArrow">
            <a:avLst>
              <a:gd name="adj1" fmla="val 32840"/>
              <a:gd name="adj2" fmla="val 25000"/>
              <a:gd name="adj3" fmla="val 3578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6" name="Straight Connector 5"/>
          <p:cNvCxnSpPr/>
          <p:nvPr/>
        </p:nvCxnSpPr>
        <p:spPr>
          <a:xfrm flipV="1">
            <a:off x="679356" y="4260377"/>
            <a:ext cx="8077200" cy="16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1722" y="4044185"/>
            <a:ext cx="487634" cy="369332"/>
          </a:xfrm>
          <a:prstGeom prst="rect">
            <a:avLst/>
          </a:prstGeom>
          <a:noFill/>
        </p:spPr>
        <p:txBody>
          <a:bodyPr wrap="none" rtlCol="0">
            <a:spAutoFit/>
          </a:bodyPr>
          <a:lstStyle/>
          <a:p>
            <a:r>
              <a:rPr lang="en-US" dirty="0" smtClean="0"/>
              <a:t>MS</a:t>
            </a:r>
            <a:endParaRPr lang="en-US" dirty="0"/>
          </a:p>
        </p:txBody>
      </p:sp>
      <p:sp>
        <p:nvSpPr>
          <p:cNvPr id="2" name="TextBox 1"/>
          <p:cNvSpPr txBox="1"/>
          <p:nvPr/>
        </p:nvSpPr>
        <p:spPr>
          <a:xfrm>
            <a:off x="2838966" y="1474266"/>
            <a:ext cx="184731" cy="369332"/>
          </a:xfrm>
          <a:prstGeom prst="rect">
            <a:avLst/>
          </a:prstGeom>
          <a:noFill/>
        </p:spPr>
        <p:txBody>
          <a:bodyPr wrap="none" rtlCol="0">
            <a:spAutoFit/>
          </a:bodyPr>
          <a:lstStyle/>
          <a:p>
            <a:endParaRPr lang="en-US" dirty="0"/>
          </a:p>
        </p:txBody>
      </p:sp>
      <p:grpSp>
        <p:nvGrpSpPr>
          <p:cNvPr id="11" name="Group 10"/>
          <p:cNvGrpSpPr/>
          <p:nvPr/>
        </p:nvGrpSpPr>
        <p:grpSpPr>
          <a:xfrm>
            <a:off x="4409719" y="1863487"/>
            <a:ext cx="4505681" cy="4013738"/>
            <a:chOff x="1939562" y="1422130"/>
            <a:chExt cx="4505681" cy="4013738"/>
          </a:xfrm>
        </p:grpSpPr>
        <p:sp>
          <p:nvSpPr>
            <p:cNvPr id="12" name="Bent-Up Arrow 11"/>
            <p:cNvSpPr/>
            <p:nvPr/>
          </p:nvSpPr>
          <p:spPr>
            <a:xfrm rot="5400000">
              <a:off x="2103845" y="2200781"/>
              <a:ext cx="620077" cy="705936"/>
            </a:xfrm>
            <a:prstGeom prst="bentUpArrow">
              <a:avLst>
                <a:gd name="adj1" fmla="val 32840"/>
                <a:gd name="adj2" fmla="val 25000"/>
                <a:gd name="adj3" fmla="val 3578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1939562" y="1422130"/>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Target Selection</a:t>
              </a:r>
              <a:endParaRPr lang="en-US" sz="1300" kern="1200" dirty="0"/>
            </a:p>
          </p:txBody>
        </p:sp>
        <p:sp>
          <p:nvSpPr>
            <p:cNvPr id="14" name="Freeform 13"/>
            <p:cNvSpPr/>
            <p:nvPr/>
          </p:nvSpPr>
          <p:spPr>
            <a:xfrm>
              <a:off x="2983408" y="149181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dirty="0"/>
            </a:p>
          </p:txBody>
        </p:sp>
        <p:sp>
          <p:nvSpPr>
            <p:cNvPr id="15" name="Freeform 14"/>
            <p:cNvSpPr/>
            <p:nvPr/>
          </p:nvSpPr>
          <p:spPr>
            <a:xfrm>
              <a:off x="2805021" y="2242900"/>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Selection of peptides</a:t>
              </a:r>
            </a:p>
          </p:txBody>
        </p:sp>
        <p:sp>
          <p:nvSpPr>
            <p:cNvPr id="16" name="Freeform 15"/>
            <p:cNvSpPr/>
            <p:nvPr/>
          </p:nvSpPr>
          <p:spPr>
            <a:xfrm>
              <a:off x="3848867" y="231258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a:p>
          </p:txBody>
        </p:sp>
        <p:sp>
          <p:nvSpPr>
            <p:cNvPr id="17" name="Freeform 16"/>
            <p:cNvSpPr/>
            <p:nvPr/>
          </p:nvSpPr>
          <p:spPr>
            <a:xfrm>
              <a:off x="3670480" y="2997468"/>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Selection of transitions</a:t>
              </a:r>
              <a:endParaRPr lang="en-US" sz="1300" kern="1200" dirty="0"/>
            </a:p>
          </p:txBody>
        </p:sp>
        <p:sp>
          <p:nvSpPr>
            <p:cNvPr id="18" name="Freeform 17"/>
            <p:cNvSpPr/>
            <p:nvPr/>
          </p:nvSpPr>
          <p:spPr>
            <a:xfrm>
              <a:off x="4714325" y="313335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a:p>
          </p:txBody>
        </p:sp>
        <p:sp>
          <p:nvSpPr>
            <p:cNvPr id="19" name="Bent-Up Arrow 18"/>
            <p:cNvSpPr/>
            <p:nvPr/>
          </p:nvSpPr>
          <p:spPr>
            <a:xfrm rot="5400000">
              <a:off x="4700222" y="4571809"/>
              <a:ext cx="620077" cy="705936"/>
            </a:xfrm>
            <a:prstGeom prst="bentUpArrow">
              <a:avLst>
                <a:gd name="adj1" fmla="val 32840"/>
                <a:gd name="adj2" fmla="val 25000"/>
                <a:gd name="adj3" fmla="val 3578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Freeform 19"/>
            <p:cNvSpPr/>
            <p:nvPr/>
          </p:nvSpPr>
          <p:spPr>
            <a:xfrm>
              <a:off x="4535939" y="3884441"/>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Selection/ Validation of transitions</a:t>
              </a:r>
              <a:endParaRPr lang="en-US" sz="1300" kern="1200" dirty="0"/>
            </a:p>
          </p:txBody>
        </p:sp>
        <p:sp>
          <p:nvSpPr>
            <p:cNvPr id="21" name="Freeform 20"/>
            <p:cNvSpPr/>
            <p:nvPr/>
          </p:nvSpPr>
          <p:spPr>
            <a:xfrm>
              <a:off x="5579784" y="395412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a:p>
          </p:txBody>
        </p:sp>
        <p:sp>
          <p:nvSpPr>
            <p:cNvPr id="22" name="Freeform 21"/>
            <p:cNvSpPr/>
            <p:nvPr/>
          </p:nvSpPr>
          <p:spPr>
            <a:xfrm>
              <a:off x="5401398" y="4705211"/>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Peptide Calibration Curves</a:t>
              </a:r>
              <a:endParaRPr lang="en-US" sz="1300" kern="1200" dirty="0"/>
            </a:p>
          </p:txBody>
        </p:sp>
        <p:grpSp>
          <p:nvGrpSpPr>
            <p:cNvPr id="23" name="Group 22"/>
            <p:cNvGrpSpPr/>
            <p:nvPr/>
          </p:nvGrpSpPr>
          <p:grpSpPr>
            <a:xfrm>
              <a:off x="2992459" y="2996780"/>
              <a:ext cx="1430956" cy="1391008"/>
              <a:chOff x="2992459" y="2996780"/>
              <a:chExt cx="1430956" cy="1391008"/>
            </a:xfrm>
          </p:grpSpPr>
          <p:cxnSp>
            <p:nvCxnSpPr>
              <p:cNvPr id="24" name="Straight Connector 23"/>
              <p:cNvCxnSpPr/>
              <p:nvPr/>
            </p:nvCxnSpPr>
            <p:spPr>
              <a:xfrm flipV="1">
                <a:off x="3161212" y="4284617"/>
                <a:ext cx="1079862" cy="2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2459" y="2996780"/>
                <a:ext cx="0" cy="1391008"/>
              </a:xfrm>
              <a:prstGeom prst="line">
                <a:avLst/>
              </a:prstGeom>
              <a:ln w="177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59208" y="3704871"/>
                <a:ext cx="0" cy="1213434"/>
              </a:xfrm>
              <a:prstGeom prst="line">
                <a:avLst/>
              </a:prstGeom>
              <a:ln w="1778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a:xfrm rot="5400000">
                <a:off x="4236486" y="4198390"/>
                <a:ext cx="221458" cy="152400"/>
              </a:xfrm>
              <a:prstGeom prst="triangle">
                <a:avLst>
                  <a:gd name="adj" fmla="val 52128"/>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27"/>
          <p:cNvSpPr txBox="1"/>
          <p:nvPr/>
        </p:nvSpPr>
        <p:spPr>
          <a:xfrm>
            <a:off x="6741172" y="1447800"/>
            <a:ext cx="689612" cy="400110"/>
          </a:xfrm>
          <a:prstGeom prst="rect">
            <a:avLst/>
          </a:prstGeom>
          <a:noFill/>
        </p:spPr>
        <p:txBody>
          <a:bodyPr wrap="none" rtlCol="0">
            <a:spAutoFit/>
          </a:bodyPr>
          <a:lstStyle/>
          <a:p>
            <a:r>
              <a:rPr lang="en-US" sz="2000" b="1" dirty="0"/>
              <a:t>PRM</a:t>
            </a:r>
          </a:p>
        </p:txBody>
      </p:sp>
      <p:sp>
        <p:nvSpPr>
          <p:cNvPr id="29" name="TextBox 28"/>
          <p:cNvSpPr txBox="1"/>
          <p:nvPr/>
        </p:nvSpPr>
        <p:spPr>
          <a:xfrm>
            <a:off x="1905000" y="1413475"/>
            <a:ext cx="689612" cy="400110"/>
          </a:xfrm>
          <a:prstGeom prst="rect">
            <a:avLst/>
          </a:prstGeom>
          <a:noFill/>
        </p:spPr>
        <p:txBody>
          <a:bodyPr wrap="none" rtlCol="0">
            <a:spAutoFit/>
          </a:bodyPr>
          <a:lstStyle/>
          <a:p>
            <a:r>
              <a:rPr lang="en-US" sz="2000" b="1" dirty="0" smtClean="0"/>
              <a:t>SRM</a:t>
            </a:r>
            <a:endParaRPr lang="en-US" sz="2000" b="1" dirty="0"/>
          </a:p>
        </p:txBody>
      </p:sp>
      <p:sp>
        <p:nvSpPr>
          <p:cNvPr id="30" name="Title 1"/>
          <p:cNvSpPr txBox="1">
            <a:spLocks/>
          </p:cNvSpPr>
          <p:nvPr/>
        </p:nvSpPr>
        <p:spPr>
          <a:xfrm>
            <a:off x="457200" y="274638"/>
            <a:ext cx="84582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Workflow of MRM and PRM MS/MS</a:t>
            </a:r>
            <a:endParaRPr lang="en-US" dirty="0"/>
          </a:p>
        </p:txBody>
      </p:sp>
      <p:sp>
        <p:nvSpPr>
          <p:cNvPr id="3" name="TextBox 2"/>
          <p:cNvSpPr txBox="1"/>
          <p:nvPr/>
        </p:nvSpPr>
        <p:spPr>
          <a:xfrm>
            <a:off x="10467" y="6488668"/>
            <a:ext cx="6204840" cy="369332"/>
          </a:xfrm>
          <a:prstGeom prst="rect">
            <a:avLst/>
          </a:prstGeom>
          <a:noFill/>
        </p:spPr>
        <p:txBody>
          <a:bodyPr wrap="none" rtlCol="0">
            <a:spAutoFit/>
          </a:bodyPr>
          <a:lstStyle/>
          <a:p>
            <a:r>
              <a:rPr lang="en-US" dirty="0" smtClean="0"/>
              <a:t>Slide from Dr. Reid Townsend, Washington </a:t>
            </a:r>
            <a:r>
              <a:rPr lang="en-US" smtClean="0"/>
              <a:t>University in </a:t>
            </a:r>
            <a:r>
              <a:rPr lang="en-US" dirty="0" smtClean="0"/>
              <a:t>St. Louis</a:t>
            </a:r>
            <a:endParaRPr lang="en-US" dirty="0"/>
          </a:p>
        </p:txBody>
      </p:sp>
    </p:spTree>
    <p:extLst>
      <p:ext uri="{BB962C8B-B14F-4D97-AF65-F5344CB8AC3E}">
        <p14:creationId xmlns:p14="http://schemas.microsoft.com/office/powerpoint/2010/main" val="3721789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24908965"/>
              </p:ext>
            </p:extLst>
          </p:nvPr>
        </p:nvGraphicFramePr>
        <p:xfrm>
          <a:off x="-381000" y="179206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Bent-Up Arrow 3"/>
          <p:cNvSpPr/>
          <p:nvPr/>
        </p:nvSpPr>
        <p:spPr>
          <a:xfrm rot="16200000">
            <a:off x="3299393" y="3517017"/>
            <a:ext cx="620077" cy="705936"/>
          </a:xfrm>
          <a:prstGeom prst="bentUpArrow">
            <a:avLst>
              <a:gd name="adj1" fmla="val 32840"/>
              <a:gd name="adj2" fmla="val 25000"/>
              <a:gd name="adj3" fmla="val 3578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6" name="Straight Connector 5"/>
          <p:cNvCxnSpPr/>
          <p:nvPr/>
        </p:nvCxnSpPr>
        <p:spPr>
          <a:xfrm flipV="1">
            <a:off x="679356" y="4260377"/>
            <a:ext cx="8077200" cy="16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1722" y="4044185"/>
            <a:ext cx="487634" cy="369332"/>
          </a:xfrm>
          <a:prstGeom prst="rect">
            <a:avLst/>
          </a:prstGeom>
          <a:noFill/>
        </p:spPr>
        <p:txBody>
          <a:bodyPr wrap="none" rtlCol="0">
            <a:spAutoFit/>
          </a:bodyPr>
          <a:lstStyle/>
          <a:p>
            <a:r>
              <a:rPr lang="en-US" dirty="0" smtClean="0"/>
              <a:t>MS</a:t>
            </a:r>
            <a:endParaRPr lang="en-US" dirty="0"/>
          </a:p>
        </p:txBody>
      </p:sp>
      <p:sp>
        <p:nvSpPr>
          <p:cNvPr id="2" name="TextBox 1"/>
          <p:cNvSpPr txBox="1"/>
          <p:nvPr/>
        </p:nvSpPr>
        <p:spPr>
          <a:xfrm>
            <a:off x="2838966" y="1474266"/>
            <a:ext cx="184731" cy="369332"/>
          </a:xfrm>
          <a:prstGeom prst="rect">
            <a:avLst/>
          </a:prstGeom>
          <a:noFill/>
        </p:spPr>
        <p:txBody>
          <a:bodyPr wrap="none" rtlCol="0">
            <a:spAutoFit/>
          </a:bodyPr>
          <a:lstStyle/>
          <a:p>
            <a:endParaRPr lang="en-US" dirty="0"/>
          </a:p>
        </p:txBody>
      </p:sp>
      <p:grpSp>
        <p:nvGrpSpPr>
          <p:cNvPr id="11" name="Group 10"/>
          <p:cNvGrpSpPr/>
          <p:nvPr/>
        </p:nvGrpSpPr>
        <p:grpSpPr>
          <a:xfrm>
            <a:off x="4409719" y="1863487"/>
            <a:ext cx="4505681" cy="4013738"/>
            <a:chOff x="1939562" y="1422130"/>
            <a:chExt cx="4505681" cy="4013738"/>
          </a:xfrm>
        </p:grpSpPr>
        <p:sp>
          <p:nvSpPr>
            <p:cNvPr id="12" name="Bent-Up Arrow 11"/>
            <p:cNvSpPr/>
            <p:nvPr/>
          </p:nvSpPr>
          <p:spPr>
            <a:xfrm rot="5400000">
              <a:off x="2103845" y="2200781"/>
              <a:ext cx="620077" cy="705936"/>
            </a:xfrm>
            <a:prstGeom prst="bentUpArrow">
              <a:avLst>
                <a:gd name="adj1" fmla="val 32840"/>
                <a:gd name="adj2" fmla="val 25000"/>
                <a:gd name="adj3" fmla="val 3578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1939562" y="1422130"/>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Target Selection</a:t>
              </a:r>
              <a:endParaRPr lang="en-US" sz="1300" kern="1200" dirty="0"/>
            </a:p>
          </p:txBody>
        </p:sp>
        <p:sp>
          <p:nvSpPr>
            <p:cNvPr id="14" name="Freeform 13"/>
            <p:cNvSpPr/>
            <p:nvPr/>
          </p:nvSpPr>
          <p:spPr>
            <a:xfrm>
              <a:off x="2983408" y="149181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dirty="0"/>
            </a:p>
          </p:txBody>
        </p:sp>
        <p:sp>
          <p:nvSpPr>
            <p:cNvPr id="15" name="Freeform 14"/>
            <p:cNvSpPr/>
            <p:nvPr/>
          </p:nvSpPr>
          <p:spPr>
            <a:xfrm>
              <a:off x="2805021" y="2242900"/>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Selection of peptides</a:t>
              </a:r>
            </a:p>
          </p:txBody>
        </p:sp>
        <p:sp>
          <p:nvSpPr>
            <p:cNvPr id="16" name="Freeform 15"/>
            <p:cNvSpPr/>
            <p:nvPr/>
          </p:nvSpPr>
          <p:spPr>
            <a:xfrm>
              <a:off x="3848867" y="231258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a:p>
          </p:txBody>
        </p:sp>
        <p:sp>
          <p:nvSpPr>
            <p:cNvPr id="17" name="Freeform 16"/>
            <p:cNvSpPr/>
            <p:nvPr/>
          </p:nvSpPr>
          <p:spPr>
            <a:xfrm>
              <a:off x="3670480" y="2997468"/>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Selection of transitions</a:t>
              </a:r>
              <a:endParaRPr lang="en-US" sz="1300" kern="1200" dirty="0"/>
            </a:p>
          </p:txBody>
        </p:sp>
        <p:sp>
          <p:nvSpPr>
            <p:cNvPr id="18" name="Freeform 17"/>
            <p:cNvSpPr/>
            <p:nvPr/>
          </p:nvSpPr>
          <p:spPr>
            <a:xfrm>
              <a:off x="4714325" y="313335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a:p>
          </p:txBody>
        </p:sp>
        <p:sp>
          <p:nvSpPr>
            <p:cNvPr id="19" name="Bent-Up Arrow 18"/>
            <p:cNvSpPr/>
            <p:nvPr/>
          </p:nvSpPr>
          <p:spPr>
            <a:xfrm rot="5400000">
              <a:off x="4700222" y="4571809"/>
              <a:ext cx="620077" cy="705936"/>
            </a:xfrm>
            <a:prstGeom prst="bentUpArrow">
              <a:avLst>
                <a:gd name="adj1" fmla="val 32840"/>
                <a:gd name="adj2" fmla="val 25000"/>
                <a:gd name="adj3" fmla="val 3578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Freeform 19"/>
            <p:cNvSpPr/>
            <p:nvPr/>
          </p:nvSpPr>
          <p:spPr>
            <a:xfrm>
              <a:off x="4535939" y="3884441"/>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Selection/ Validation of transitions</a:t>
              </a:r>
              <a:endParaRPr lang="en-US" sz="1300" kern="1200" dirty="0"/>
            </a:p>
          </p:txBody>
        </p:sp>
        <p:sp>
          <p:nvSpPr>
            <p:cNvPr id="21" name="Freeform 20"/>
            <p:cNvSpPr/>
            <p:nvPr/>
          </p:nvSpPr>
          <p:spPr>
            <a:xfrm>
              <a:off x="5579784" y="395412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a:p>
          </p:txBody>
        </p:sp>
        <p:sp>
          <p:nvSpPr>
            <p:cNvPr id="22" name="Freeform 21"/>
            <p:cNvSpPr/>
            <p:nvPr/>
          </p:nvSpPr>
          <p:spPr>
            <a:xfrm>
              <a:off x="5401398" y="4705211"/>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Peptide Calibration Curves</a:t>
              </a:r>
              <a:endParaRPr lang="en-US" sz="1300" kern="1200" dirty="0"/>
            </a:p>
          </p:txBody>
        </p:sp>
        <p:grpSp>
          <p:nvGrpSpPr>
            <p:cNvPr id="23" name="Group 22"/>
            <p:cNvGrpSpPr/>
            <p:nvPr/>
          </p:nvGrpSpPr>
          <p:grpSpPr>
            <a:xfrm>
              <a:off x="2992459" y="2996780"/>
              <a:ext cx="1430956" cy="1391008"/>
              <a:chOff x="2992459" y="2996780"/>
              <a:chExt cx="1430956" cy="1391008"/>
            </a:xfrm>
          </p:grpSpPr>
          <p:cxnSp>
            <p:nvCxnSpPr>
              <p:cNvPr id="24" name="Straight Connector 23"/>
              <p:cNvCxnSpPr/>
              <p:nvPr/>
            </p:nvCxnSpPr>
            <p:spPr>
              <a:xfrm flipV="1">
                <a:off x="3161212" y="4284617"/>
                <a:ext cx="1079862" cy="2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2459" y="2996780"/>
                <a:ext cx="0" cy="1391008"/>
              </a:xfrm>
              <a:prstGeom prst="line">
                <a:avLst/>
              </a:prstGeom>
              <a:ln w="177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59208" y="3704871"/>
                <a:ext cx="0" cy="1213434"/>
              </a:xfrm>
              <a:prstGeom prst="line">
                <a:avLst/>
              </a:prstGeom>
              <a:ln w="1778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a:xfrm rot="5400000">
                <a:off x="4236486" y="4198390"/>
                <a:ext cx="221458" cy="152400"/>
              </a:xfrm>
              <a:prstGeom prst="triangle">
                <a:avLst>
                  <a:gd name="adj" fmla="val 52128"/>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27"/>
          <p:cNvSpPr txBox="1"/>
          <p:nvPr/>
        </p:nvSpPr>
        <p:spPr>
          <a:xfrm>
            <a:off x="6741172" y="1447800"/>
            <a:ext cx="689612" cy="400110"/>
          </a:xfrm>
          <a:prstGeom prst="rect">
            <a:avLst/>
          </a:prstGeom>
          <a:noFill/>
        </p:spPr>
        <p:txBody>
          <a:bodyPr wrap="none" rtlCol="0">
            <a:spAutoFit/>
          </a:bodyPr>
          <a:lstStyle/>
          <a:p>
            <a:r>
              <a:rPr lang="en-US" sz="2000" b="1" dirty="0"/>
              <a:t>PRM</a:t>
            </a:r>
          </a:p>
        </p:txBody>
      </p:sp>
      <p:sp>
        <p:nvSpPr>
          <p:cNvPr id="29" name="TextBox 28"/>
          <p:cNvSpPr txBox="1"/>
          <p:nvPr/>
        </p:nvSpPr>
        <p:spPr>
          <a:xfrm>
            <a:off x="1905000" y="1413475"/>
            <a:ext cx="689612" cy="400110"/>
          </a:xfrm>
          <a:prstGeom prst="rect">
            <a:avLst/>
          </a:prstGeom>
          <a:noFill/>
        </p:spPr>
        <p:txBody>
          <a:bodyPr wrap="none" rtlCol="0">
            <a:spAutoFit/>
          </a:bodyPr>
          <a:lstStyle/>
          <a:p>
            <a:r>
              <a:rPr lang="en-US" sz="2000" b="1" dirty="0" smtClean="0"/>
              <a:t>SRM</a:t>
            </a:r>
            <a:endParaRPr lang="en-US" sz="2000" b="1" dirty="0"/>
          </a:p>
        </p:txBody>
      </p:sp>
      <p:sp>
        <p:nvSpPr>
          <p:cNvPr id="30" name="Title 1"/>
          <p:cNvSpPr txBox="1">
            <a:spLocks/>
          </p:cNvSpPr>
          <p:nvPr/>
        </p:nvSpPr>
        <p:spPr>
          <a:xfrm>
            <a:off x="457200" y="274638"/>
            <a:ext cx="84582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Workflow of MRM and PRM MS/MS</a:t>
            </a:r>
            <a:endParaRPr lang="en-US" dirty="0"/>
          </a:p>
        </p:txBody>
      </p:sp>
      <p:sp>
        <p:nvSpPr>
          <p:cNvPr id="31" name="TextBox 30"/>
          <p:cNvSpPr txBox="1"/>
          <p:nvPr/>
        </p:nvSpPr>
        <p:spPr>
          <a:xfrm>
            <a:off x="0" y="6172200"/>
            <a:ext cx="9181103" cy="523220"/>
          </a:xfrm>
          <a:prstGeom prst="rect">
            <a:avLst/>
          </a:prstGeom>
          <a:noFill/>
        </p:spPr>
        <p:txBody>
          <a:bodyPr wrap="none" rtlCol="0">
            <a:spAutoFit/>
          </a:bodyPr>
          <a:lstStyle/>
          <a:p>
            <a:r>
              <a:rPr lang="en-US" sz="2800" dirty="0" smtClean="0"/>
              <a:t>Define a set of proteins based on clinical/biological question</a:t>
            </a:r>
            <a:endParaRPr lang="en-US" sz="2800" dirty="0"/>
          </a:p>
        </p:txBody>
      </p:sp>
    </p:spTree>
    <p:extLst>
      <p:ext uri="{BB962C8B-B14F-4D97-AF65-F5344CB8AC3E}">
        <p14:creationId xmlns:p14="http://schemas.microsoft.com/office/powerpoint/2010/main" val="4249246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07" y="152400"/>
            <a:ext cx="8229600" cy="1143000"/>
          </a:xfrm>
        </p:spPr>
        <p:txBody>
          <a:bodyPr>
            <a:normAutofit fontScale="90000"/>
          </a:bodyPr>
          <a:lstStyle/>
          <a:p>
            <a:r>
              <a:rPr lang="en-US" dirty="0" smtClean="0"/>
              <a:t>Traditional Affinity-based proteomics </a:t>
            </a:r>
            <a:endParaRPr lang="en-US" dirty="0"/>
          </a:p>
        </p:txBody>
      </p:sp>
      <p:sp>
        <p:nvSpPr>
          <p:cNvPr id="3" name="Content Placeholder 2"/>
          <p:cNvSpPr>
            <a:spLocks noGrp="1"/>
          </p:cNvSpPr>
          <p:nvPr>
            <p:ph idx="1"/>
          </p:nvPr>
        </p:nvSpPr>
        <p:spPr>
          <a:xfrm>
            <a:off x="542452" y="1066800"/>
            <a:ext cx="7956799" cy="552146"/>
          </a:xfrm>
        </p:spPr>
        <p:txBody>
          <a:bodyPr>
            <a:normAutofit lnSpcReduction="10000"/>
          </a:bodyPr>
          <a:lstStyle/>
          <a:p>
            <a:pPr marL="0" indent="0" algn="ctr">
              <a:buNone/>
            </a:pPr>
            <a:r>
              <a:rPr lang="en-US" dirty="0" smtClean="0"/>
              <a:t>Use antibodies to quantify proteins</a:t>
            </a:r>
          </a:p>
          <a:p>
            <a:endParaRPr lang="en-US" dirty="0"/>
          </a:p>
          <a:p>
            <a:pPr marL="0" indent="0">
              <a:buNone/>
            </a:pPr>
            <a:endParaRPr lang="en-US" dirty="0" smtClean="0"/>
          </a:p>
          <a:p>
            <a:pPr marL="0" indent="0">
              <a:buNone/>
            </a:pPr>
            <a:endParaRPr lang="en-US" dirty="0" smtClean="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62200" y="1752600"/>
            <a:ext cx="3698651" cy="20804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52717" y="3240078"/>
            <a:ext cx="1867114" cy="369332"/>
          </a:xfrm>
          <a:prstGeom prst="rect">
            <a:avLst/>
          </a:prstGeom>
        </p:spPr>
        <p:txBody>
          <a:bodyPr wrap="none">
            <a:spAutoFit/>
          </a:bodyPr>
          <a:lstStyle/>
          <a:p>
            <a:pPr lvl="1" algn="ctr"/>
            <a:r>
              <a:rPr lang="en-US" dirty="0"/>
              <a:t>Western Blot</a:t>
            </a:r>
          </a:p>
        </p:txBody>
      </p:sp>
      <p:sp>
        <p:nvSpPr>
          <p:cNvPr id="5" name="Rectangle 4"/>
          <p:cNvSpPr/>
          <p:nvPr/>
        </p:nvSpPr>
        <p:spPr>
          <a:xfrm>
            <a:off x="6553200" y="3799031"/>
            <a:ext cx="1124667" cy="369332"/>
          </a:xfrm>
          <a:prstGeom prst="rect">
            <a:avLst/>
          </a:prstGeom>
        </p:spPr>
        <p:txBody>
          <a:bodyPr wrap="none">
            <a:spAutoFit/>
          </a:bodyPr>
          <a:lstStyle/>
          <a:p>
            <a:pPr lvl="1"/>
            <a:r>
              <a:rPr lang="en-US" dirty="0"/>
              <a:t>RPPA</a:t>
            </a:r>
          </a:p>
        </p:txBody>
      </p:sp>
      <p:sp>
        <p:nvSpPr>
          <p:cNvPr id="6" name="Rectangle 5"/>
          <p:cNvSpPr/>
          <p:nvPr/>
        </p:nvSpPr>
        <p:spPr>
          <a:xfrm>
            <a:off x="5900410" y="5079453"/>
            <a:ext cx="2759282" cy="369332"/>
          </a:xfrm>
          <a:prstGeom prst="rect">
            <a:avLst/>
          </a:prstGeom>
        </p:spPr>
        <p:txBody>
          <a:bodyPr wrap="none">
            <a:spAutoFit/>
          </a:bodyPr>
          <a:lstStyle/>
          <a:p>
            <a:pPr lvl="1"/>
            <a:r>
              <a:rPr lang="en-US" dirty="0"/>
              <a:t>Immunofluorescence </a:t>
            </a:r>
          </a:p>
        </p:txBody>
      </p:sp>
      <p:sp>
        <p:nvSpPr>
          <p:cNvPr id="7" name="Rectangle 6"/>
          <p:cNvSpPr/>
          <p:nvPr/>
        </p:nvSpPr>
        <p:spPr>
          <a:xfrm>
            <a:off x="2728746" y="4298973"/>
            <a:ext cx="2818592" cy="369332"/>
          </a:xfrm>
          <a:prstGeom prst="rect">
            <a:avLst/>
          </a:prstGeom>
        </p:spPr>
        <p:txBody>
          <a:bodyPr wrap="none">
            <a:spAutoFit/>
          </a:bodyPr>
          <a:lstStyle/>
          <a:p>
            <a:pPr lvl="1"/>
            <a:r>
              <a:rPr lang="en-US" dirty="0"/>
              <a:t>Immunohistochemistry</a:t>
            </a:r>
          </a:p>
        </p:txBody>
      </p:sp>
      <p:sp>
        <p:nvSpPr>
          <p:cNvPr id="10" name="Rectangle 9"/>
          <p:cNvSpPr/>
          <p:nvPr/>
        </p:nvSpPr>
        <p:spPr>
          <a:xfrm>
            <a:off x="533400" y="4859746"/>
            <a:ext cx="1151213" cy="369332"/>
          </a:xfrm>
          <a:prstGeom prst="rect">
            <a:avLst/>
          </a:prstGeom>
        </p:spPr>
        <p:txBody>
          <a:bodyPr wrap="none">
            <a:spAutoFit/>
          </a:bodyPr>
          <a:lstStyle/>
          <a:p>
            <a:pPr lvl="1"/>
            <a:r>
              <a:rPr lang="en-US" dirty="0" smtClean="0"/>
              <a:t>ELISA</a:t>
            </a:r>
            <a:endParaRPr lang="en-US" dirty="0"/>
          </a:p>
        </p:txBody>
      </p:sp>
      <p:pic>
        <p:nvPicPr>
          <p:cNvPr id="8" name="Picture 2" descr="http://www.immunoportal.com/modules/Immunohistochemistry/images/Immunohistochemistry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8689" y="4646747"/>
            <a:ext cx="2138768" cy="1604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iology.arizona.edu/immunology/activities/elisa/graphics/elisa_plat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313689"/>
            <a:ext cx="2081957" cy="13532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rotWithShape="1">
          <a:blip r:embed="rId7">
            <a:extLst>
              <a:ext uri="{28A0092B-C50C-407E-A947-70E740481C1C}">
                <a14:useLocalDpi xmlns:a14="http://schemas.microsoft.com/office/drawing/2010/main" val="0"/>
              </a:ext>
            </a:extLst>
          </a:blip>
          <a:srcRect t="14895" b="27108"/>
          <a:stretch/>
        </p:blipFill>
        <p:spPr bwMode="auto">
          <a:xfrm>
            <a:off x="6060851" y="4151439"/>
            <a:ext cx="2438400" cy="81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7334" r="68870" b="9333"/>
          <a:stretch/>
        </p:blipFill>
        <p:spPr bwMode="auto">
          <a:xfrm>
            <a:off x="651341" y="3609410"/>
            <a:ext cx="1011936" cy="134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http://rockland-inc.com/images/products/200-901-E52-Ubiquitin-Hydrolase-UCHL1-1-IF-4x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5600" y="5448785"/>
            <a:ext cx="1491993" cy="111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392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Motivating Example: </a:t>
            </a:r>
            <a:br>
              <a:rPr lang="en-US" dirty="0" smtClean="0"/>
            </a:br>
            <a:r>
              <a:rPr lang="en-US" dirty="0" smtClean="0"/>
              <a:t>AKT1 and Breast Cancer</a:t>
            </a:r>
            <a:endParaRPr lang="en-US" dirty="0"/>
          </a:p>
        </p:txBody>
      </p:sp>
      <p:pic>
        <p:nvPicPr>
          <p:cNvPr id="1026" name="Picture 2" descr="http://www.biobest.com.au/sab/resurgam/p_img/Akt_Pathwa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4999244" cy="474066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6400800" y="1859949"/>
            <a:ext cx="2209800" cy="4525963"/>
          </a:xfrm>
        </p:spPr>
        <p:txBody>
          <a:bodyPr/>
          <a:lstStyle/>
          <a:p>
            <a:r>
              <a:rPr lang="en-US" dirty="0" smtClean="0"/>
              <a:t>AKT</a:t>
            </a:r>
          </a:p>
          <a:p>
            <a:r>
              <a:rPr lang="en-US" dirty="0" smtClean="0"/>
              <a:t>PDK</a:t>
            </a:r>
          </a:p>
          <a:p>
            <a:r>
              <a:rPr lang="en-US" dirty="0" smtClean="0"/>
              <a:t>BAD</a:t>
            </a:r>
          </a:p>
          <a:p>
            <a:r>
              <a:rPr lang="en-US" dirty="0" smtClean="0"/>
              <a:t>MDM2</a:t>
            </a:r>
          </a:p>
          <a:p>
            <a:r>
              <a:rPr lang="en-US" dirty="0" smtClean="0"/>
              <a:t>GSK3</a:t>
            </a:r>
          </a:p>
          <a:p>
            <a:r>
              <a:rPr lang="en-US" dirty="0" err="1" smtClean="0"/>
              <a:t>mTOR</a:t>
            </a:r>
            <a:endParaRPr lang="en-US" dirty="0" smtClean="0"/>
          </a:p>
          <a:p>
            <a:r>
              <a:rPr lang="en-US" dirty="0" smtClean="0"/>
              <a:t>RAF1</a:t>
            </a:r>
            <a:endParaRPr lang="en-US" dirty="0"/>
          </a:p>
        </p:txBody>
      </p:sp>
    </p:spTree>
    <p:extLst>
      <p:ext uri="{BB962C8B-B14F-4D97-AF65-F5344CB8AC3E}">
        <p14:creationId xmlns:p14="http://schemas.microsoft.com/office/powerpoint/2010/main" val="16960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49108627"/>
              </p:ext>
            </p:extLst>
          </p:nvPr>
        </p:nvGraphicFramePr>
        <p:xfrm>
          <a:off x="-381000" y="179206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Bent-Up Arrow 3"/>
          <p:cNvSpPr/>
          <p:nvPr/>
        </p:nvSpPr>
        <p:spPr>
          <a:xfrm rot="16200000">
            <a:off x="3299393" y="3517017"/>
            <a:ext cx="620077" cy="705936"/>
          </a:xfrm>
          <a:prstGeom prst="bentUpArrow">
            <a:avLst>
              <a:gd name="adj1" fmla="val 32840"/>
              <a:gd name="adj2" fmla="val 25000"/>
              <a:gd name="adj3" fmla="val 3578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6" name="Straight Connector 5"/>
          <p:cNvCxnSpPr/>
          <p:nvPr/>
        </p:nvCxnSpPr>
        <p:spPr>
          <a:xfrm flipV="1">
            <a:off x="679356" y="4260377"/>
            <a:ext cx="8077200" cy="16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1722" y="4044185"/>
            <a:ext cx="487634" cy="369332"/>
          </a:xfrm>
          <a:prstGeom prst="rect">
            <a:avLst/>
          </a:prstGeom>
          <a:noFill/>
        </p:spPr>
        <p:txBody>
          <a:bodyPr wrap="none" rtlCol="0">
            <a:spAutoFit/>
          </a:bodyPr>
          <a:lstStyle/>
          <a:p>
            <a:r>
              <a:rPr lang="en-US" dirty="0" smtClean="0"/>
              <a:t>MS</a:t>
            </a:r>
            <a:endParaRPr lang="en-US" dirty="0"/>
          </a:p>
        </p:txBody>
      </p:sp>
      <p:sp>
        <p:nvSpPr>
          <p:cNvPr id="2" name="TextBox 1"/>
          <p:cNvSpPr txBox="1"/>
          <p:nvPr/>
        </p:nvSpPr>
        <p:spPr>
          <a:xfrm>
            <a:off x="2838966" y="1474266"/>
            <a:ext cx="184731" cy="369332"/>
          </a:xfrm>
          <a:prstGeom prst="rect">
            <a:avLst/>
          </a:prstGeom>
          <a:noFill/>
        </p:spPr>
        <p:txBody>
          <a:bodyPr wrap="none" rtlCol="0">
            <a:spAutoFit/>
          </a:bodyPr>
          <a:lstStyle/>
          <a:p>
            <a:endParaRPr lang="en-US" dirty="0"/>
          </a:p>
        </p:txBody>
      </p:sp>
      <p:grpSp>
        <p:nvGrpSpPr>
          <p:cNvPr id="11" name="Group 10"/>
          <p:cNvGrpSpPr/>
          <p:nvPr/>
        </p:nvGrpSpPr>
        <p:grpSpPr>
          <a:xfrm>
            <a:off x="4409719" y="1863487"/>
            <a:ext cx="4505681" cy="4013738"/>
            <a:chOff x="1939562" y="1422130"/>
            <a:chExt cx="4505681" cy="4013738"/>
          </a:xfrm>
        </p:grpSpPr>
        <p:sp>
          <p:nvSpPr>
            <p:cNvPr id="12" name="Bent-Up Arrow 11"/>
            <p:cNvSpPr/>
            <p:nvPr/>
          </p:nvSpPr>
          <p:spPr>
            <a:xfrm rot="5400000">
              <a:off x="2103845" y="2200781"/>
              <a:ext cx="620077" cy="705936"/>
            </a:xfrm>
            <a:prstGeom prst="bentUpArrow">
              <a:avLst>
                <a:gd name="adj1" fmla="val 32840"/>
                <a:gd name="adj2" fmla="val 25000"/>
                <a:gd name="adj3" fmla="val 3578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1939562" y="1422130"/>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Target Selection</a:t>
              </a:r>
              <a:endParaRPr lang="en-US" sz="1300" kern="1200" dirty="0"/>
            </a:p>
          </p:txBody>
        </p:sp>
        <p:sp>
          <p:nvSpPr>
            <p:cNvPr id="14" name="Freeform 13"/>
            <p:cNvSpPr/>
            <p:nvPr/>
          </p:nvSpPr>
          <p:spPr>
            <a:xfrm>
              <a:off x="2983408" y="149181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dirty="0"/>
            </a:p>
          </p:txBody>
        </p:sp>
        <p:sp>
          <p:nvSpPr>
            <p:cNvPr id="15" name="Freeform 14"/>
            <p:cNvSpPr/>
            <p:nvPr/>
          </p:nvSpPr>
          <p:spPr>
            <a:xfrm>
              <a:off x="2805021" y="2242900"/>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Selection of peptides</a:t>
              </a:r>
            </a:p>
          </p:txBody>
        </p:sp>
        <p:sp>
          <p:nvSpPr>
            <p:cNvPr id="16" name="Freeform 15"/>
            <p:cNvSpPr/>
            <p:nvPr/>
          </p:nvSpPr>
          <p:spPr>
            <a:xfrm>
              <a:off x="3848867" y="231258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a:p>
          </p:txBody>
        </p:sp>
        <p:sp>
          <p:nvSpPr>
            <p:cNvPr id="17" name="Freeform 16"/>
            <p:cNvSpPr/>
            <p:nvPr/>
          </p:nvSpPr>
          <p:spPr>
            <a:xfrm>
              <a:off x="3670480" y="2997468"/>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Selection of transitions</a:t>
              </a:r>
              <a:endParaRPr lang="en-US" sz="1300" kern="1200" dirty="0"/>
            </a:p>
          </p:txBody>
        </p:sp>
        <p:sp>
          <p:nvSpPr>
            <p:cNvPr id="18" name="Freeform 17"/>
            <p:cNvSpPr/>
            <p:nvPr/>
          </p:nvSpPr>
          <p:spPr>
            <a:xfrm>
              <a:off x="4714325" y="313335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a:p>
          </p:txBody>
        </p:sp>
        <p:sp>
          <p:nvSpPr>
            <p:cNvPr id="19" name="Bent-Up Arrow 18"/>
            <p:cNvSpPr/>
            <p:nvPr/>
          </p:nvSpPr>
          <p:spPr>
            <a:xfrm rot="5400000">
              <a:off x="4700222" y="4571809"/>
              <a:ext cx="620077" cy="705936"/>
            </a:xfrm>
            <a:prstGeom prst="bentUpArrow">
              <a:avLst>
                <a:gd name="adj1" fmla="val 32840"/>
                <a:gd name="adj2" fmla="val 25000"/>
                <a:gd name="adj3" fmla="val 3578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Freeform 19"/>
            <p:cNvSpPr/>
            <p:nvPr/>
          </p:nvSpPr>
          <p:spPr>
            <a:xfrm>
              <a:off x="4535939" y="3884441"/>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Selection/ Validation of transitions</a:t>
              </a:r>
              <a:endParaRPr lang="en-US" sz="1300" kern="1200" dirty="0"/>
            </a:p>
          </p:txBody>
        </p:sp>
        <p:sp>
          <p:nvSpPr>
            <p:cNvPr id="21" name="Freeform 20"/>
            <p:cNvSpPr/>
            <p:nvPr/>
          </p:nvSpPr>
          <p:spPr>
            <a:xfrm>
              <a:off x="5579784" y="395412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a:p>
          </p:txBody>
        </p:sp>
        <p:sp>
          <p:nvSpPr>
            <p:cNvPr id="22" name="Freeform 21"/>
            <p:cNvSpPr/>
            <p:nvPr/>
          </p:nvSpPr>
          <p:spPr>
            <a:xfrm>
              <a:off x="5401398" y="4705211"/>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Peptide Calibration Curves</a:t>
              </a:r>
              <a:endParaRPr lang="en-US" sz="1300" kern="1200" dirty="0"/>
            </a:p>
          </p:txBody>
        </p:sp>
        <p:grpSp>
          <p:nvGrpSpPr>
            <p:cNvPr id="23" name="Group 22"/>
            <p:cNvGrpSpPr/>
            <p:nvPr/>
          </p:nvGrpSpPr>
          <p:grpSpPr>
            <a:xfrm>
              <a:off x="2992459" y="2996780"/>
              <a:ext cx="1430956" cy="1391008"/>
              <a:chOff x="2992459" y="2996780"/>
              <a:chExt cx="1430956" cy="1391008"/>
            </a:xfrm>
          </p:grpSpPr>
          <p:cxnSp>
            <p:nvCxnSpPr>
              <p:cNvPr id="24" name="Straight Connector 23"/>
              <p:cNvCxnSpPr/>
              <p:nvPr/>
            </p:nvCxnSpPr>
            <p:spPr>
              <a:xfrm flipV="1">
                <a:off x="3161212" y="4284617"/>
                <a:ext cx="1079862" cy="2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2459" y="2996780"/>
                <a:ext cx="0" cy="1391008"/>
              </a:xfrm>
              <a:prstGeom prst="line">
                <a:avLst/>
              </a:prstGeom>
              <a:ln w="177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59208" y="3704871"/>
                <a:ext cx="0" cy="1213434"/>
              </a:xfrm>
              <a:prstGeom prst="line">
                <a:avLst/>
              </a:prstGeom>
              <a:ln w="1778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a:xfrm rot="5400000">
                <a:off x="4236486" y="4198390"/>
                <a:ext cx="221458" cy="152400"/>
              </a:xfrm>
              <a:prstGeom prst="triangle">
                <a:avLst>
                  <a:gd name="adj" fmla="val 52128"/>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27"/>
          <p:cNvSpPr txBox="1"/>
          <p:nvPr/>
        </p:nvSpPr>
        <p:spPr>
          <a:xfrm>
            <a:off x="6741172" y="1447800"/>
            <a:ext cx="689612" cy="400110"/>
          </a:xfrm>
          <a:prstGeom prst="rect">
            <a:avLst/>
          </a:prstGeom>
          <a:noFill/>
        </p:spPr>
        <p:txBody>
          <a:bodyPr wrap="none" rtlCol="0">
            <a:spAutoFit/>
          </a:bodyPr>
          <a:lstStyle/>
          <a:p>
            <a:r>
              <a:rPr lang="en-US" sz="2000" b="1" dirty="0"/>
              <a:t>PRM</a:t>
            </a:r>
          </a:p>
        </p:txBody>
      </p:sp>
      <p:sp>
        <p:nvSpPr>
          <p:cNvPr id="29" name="TextBox 28"/>
          <p:cNvSpPr txBox="1"/>
          <p:nvPr/>
        </p:nvSpPr>
        <p:spPr>
          <a:xfrm>
            <a:off x="1905000" y="1413475"/>
            <a:ext cx="689612" cy="400110"/>
          </a:xfrm>
          <a:prstGeom prst="rect">
            <a:avLst/>
          </a:prstGeom>
          <a:noFill/>
        </p:spPr>
        <p:txBody>
          <a:bodyPr wrap="none" rtlCol="0">
            <a:spAutoFit/>
          </a:bodyPr>
          <a:lstStyle/>
          <a:p>
            <a:r>
              <a:rPr lang="en-US" sz="2000" b="1" dirty="0" smtClean="0"/>
              <a:t>SRM</a:t>
            </a:r>
            <a:endParaRPr lang="en-US" sz="2000" b="1" dirty="0"/>
          </a:p>
        </p:txBody>
      </p:sp>
      <p:sp>
        <p:nvSpPr>
          <p:cNvPr id="31" name="TextBox 30"/>
          <p:cNvSpPr txBox="1"/>
          <p:nvPr/>
        </p:nvSpPr>
        <p:spPr>
          <a:xfrm>
            <a:off x="143553" y="5922358"/>
            <a:ext cx="4782078" cy="646331"/>
          </a:xfrm>
          <a:prstGeom prst="rect">
            <a:avLst/>
          </a:prstGeom>
          <a:noFill/>
        </p:spPr>
        <p:txBody>
          <a:bodyPr wrap="none" rtlCol="0">
            <a:spAutoFit/>
          </a:bodyPr>
          <a:lstStyle/>
          <a:p>
            <a:pPr marL="285750" indent="-285750">
              <a:buFont typeface="Arial" pitchFamily="34" charset="0"/>
              <a:buChar char="•"/>
            </a:pPr>
            <a:r>
              <a:rPr lang="en-US" dirty="0" err="1" smtClean="0"/>
              <a:t>Proteotypic</a:t>
            </a:r>
            <a:endParaRPr lang="en-US" dirty="0"/>
          </a:p>
          <a:p>
            <a:pPr marL="285750" indent="-285750">
              <a:buFont typeface="Arial" pitchFamily="34" charset="0"/>
              <a:buChar char="•"/>
            </a:pPr>
            <a:r>
              <a:rPr lang="en-US" dirty="0" smtClean="0"/>
              <a:t>Consistently observed by LC-MS methods</a:t>
            </a:r>
            <a:endParaRPr lang="en-US" dirty="0"/>
          </a:p>
        </p:txBody>
      </p:sp>
      <p:sp>
        <p:nvSpPr>
          <p:cNvPr id="32" name="Title 1"/>
          <p:cNvSpPr txBox="1">
            <a:spLocks/>
          </p:cNvSpPr>
          <p:nvPr/>
        </p:nvSpPr>
        <p:spPr>
          <a:xfrm>
            <a:off x="457200" y="274638"/>
            <a:ext cx="84582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Workflow of MRM and PRM MS/MS</a:t>
            </a:r>
            <a:endParaRPr lang="en-US" dirty="0"/>
          </a:p>
        </p:txBody>
      </p:sp>
    </p:spTree>
    <p:extLst>
      <p:ext uri="{BB962C8B-B14F-4D97-AF65-F5344CB8AC3E}">
        <p14:creationId xmlns:p14="http://schemas.microsoft.com/office/powerpoint/2010/main" val="2083068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Peptides </a:t>
            </a:r>
            <a:endParaRPr lang="en-US" dirty="0"/>
          </a:p>
        </p:txBody>
      </p:sp>
      <p:sp>
        <p:nvSpPr>
          <p:cNvPr id="1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A few representative peptides will be used to quantify each protein</a:t>
            </a:r>
          </a:p>
          <a:p>
            <a:r>
              <a:rPr lang="en-US" dirty="0" smtClean="0"/>
              <a:t>Need to fulfill certain characteristics</a:t>
            </a:r>
          </a:p>
          <a:p>
            <a:pPr lvl="1"/>
            <a:r>
              <a:rPr lang="en-US" dirty="0" smtClean="0"/>
              <a:t>Have an unique sequence</a:t>
            </a:r>
          </a:p>
          <a:p>
            <a:pPr lvl="1"/>
            <a:r>
              <a:rPr lang="en-US" dirty="0" smtClean="0"/>
              <a:t>Consistently observed by LC-MS methods</a:t>
            </a:r>
          </a:p>
          <a:p>
            <a:pPr lvl="1"/>
            <a:r>
              <a:rPr lang="en-US" dirty="0" smtClean="0"/>
              <a:t>8-25 amino acids</a:t>
            </a:r>
          </a:p>
          <a:p>
            <a:pPr lvl="1"/>
            <a:r>
              <a:rPr lang="en-US" dirty="0" smtClean="0"/>
              <a:t>Good ionization efficiency </a:t>
            </a:r>
          </a:p>
          <a:p>
            <a:pPr lvl="1"/>
            <a:r>
              <a:rPr lang="en-US" dirty="0" smtClean="0"/>
              <a:t>m/z within the range of the instrument</a:t>
            </a:r>
          </a:p>
          <a:p>
            <a:pPr lvl="1"/>
            <a:r>
              <a:rPr lang="en-US" dirty="0" smtClean="0"/>
              <a:t>No missed cleavages</a:t>
            </a:r>
          </a:p>
          <a:p>
            <a:pPr lvl="1"/>
            <a:r>
              <a:rPr lang="en-US" dirty="0" smtClean="0"/>
              <a:t>Not too </a:t>
            </a:r>
            <a:r>
              <a:rPr lang="en-US" dirty="0" err="1" smtClean="0"/>
              <a:t>hydrophillic</a:t>
            </a:r>
            <a:r>
              <a:rPr lang="en-US" dirty="0" smtClean="0"/>
              <a:t> (poorly retained) or hydrophobic (may stick to column)</a:t>
            </a:r>
          </a:p>
        </p:txBody>
      </p:sp>
    </p:spTree>
    <p:extLst>
      <p:ext uri="{BB962C8B-B14F-4D97-AF65-F5344CB8AC3E}">
        <p14:creationId xmlns:p14="http://schemas.microsoft.com/office/powerpoint/2010/main" val="2400100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t>
            </a:r>
            <a:r>
              <a:rPr lang="en-US" dirty="0" err="1" smtClean="0"/>
              <a:t>Proteotypic</a:t>
            </a:r>
            <a:r>
              <a:rPr lang="en-US" dirty="0" smtClean="0"/>
              <a:t> Peptides</a:t>
            </a:r>
            <a:endParaRPr lang="en-US" dirty="0"/>
          </a:p>
        </p:txBody>
      </p:sp>
      <p:sp>
        <p:nvSpPr>
          <p:cNvPr id="4" name="Rectangle 3"/>
          <p:cNvSpPr/>
          <p:nvPr/>
        </p:nvSpPr>
        <p:spPr>
          <a:xfrm>
            <a:off x="325500" y="1625025"/>
            <a:ext cx="1828800" cy="338554"/>
          </a:xfrm>
          <a:prstGeom prst="rect">
            <a:avLst/>
          </a:prstGeom>
          <a:ln>
            <a:solidFill>
              <a:schemeClr val="tx1"/>
            </a:solidFill>
          </a:ln>
        </p:spPr>
        <p:txBody>
          <a:bodyPr wrap="square" anchor="ctr">
            <a:spAutoFit/>
          </a:bodyPr>
          <a:lstStyle/>
          <a:p>
            <a:pPr algn="ctr"/>
            <a:r>
              <a:rPr lang="en-US" sz="1600" dirty="0" smtClean="0"/>
              <a:t>Set of Proteins</a:t>
            </a:r>
          </a:p>
        </p:txBody>
      </p:sp>
      <p:sp>
        <p:nvSpPr>
          <p:cNvPr id="5" name="TextBox 4"/>
          <p:cNvSpPr txBox="1"/>
          <p:nvPr/>
        </p:nvSpPr>
        <p:spPr>
          <a:xfrm>
            <a:off x="280811" y="3200400"/>
            <a:ext cx="1828800" cy="338554"/>
          </a:xfrm>
          <a:prstGeom prst="rect">
            <a:avLst/>
          </a:prstGeom>
          <a:noFill/>
          <a:ln>
            <a:solidFill>
              <a:schemeClr val="tx1"/>
            </a:solidFill>
          </a:ln>
        </p:spPr>
        <p:txBody>
          <a:bodyPr wrap="square" rtlCol="0" anchor="ctr">
            <a:spAutoFit/>
          </a:bodyPr>
          <a:lstStyle/>
          <a:p>
            <a:pPr algn="ctr"/>
            <a:r>
              <a:rPr lang="en-US" sz="1600" dirty="0" smtClean="0"/>
              <a:t>Peptides</a:t>
            </a:r>
            <a:endParaRPr lang="en-US" sz="1600" dirty="0"/>
          </a:p>
        </p:txBody>
      </p:sp>
      <p:sp>
        <p:nvSpPr>
          <p:cNvPr id="6" name="TextBox 5"/>
          <p:cNvSpPr txBox="1"/>
          <p:nvPr/>
        </p:nvSpPr>
        <p:spPr>
          <a:xfrm>
            <a:off x="280811" y="4535862"/>
            <a:ext cx="1828800" cy="584775"/>
          </a:xfrm>
          <a:prstGeom prst="rect">
            <a:avLst/>
          </a:prstGeom>
          <a:noFill/>
          <a:ln>
            <a:solidFill>
              <a:schemeClr val="tx1"/>
            </a:solidFill>
          </a:ln>
        </p:spPr>
        <p:txBody>
          <a:bodyPr wrap="square" rtlCol="0" anchor="ctr">
            <a:spAutoFit/>
          </a:bodyPr>
          <a:lstStyle/>
          <a:p>
            <a:pPr algn="ctr"/>
            <a:r>
              <a:rPr lang="en-US" sz="1600" dirty="0" err="1" smtClean="0"/>
              <a:t>Proteotypic</a:t>
            </a:r>
            <a:r>
              <a:rPr lang="en-US" sz="1600" dirty="0" smtClean="0"/>
              <a:t> Peptides</a:t>
            </a:r>
            <a:endParaRPr lang="en-US" sz="1600" dirty="0"/>
          </a:p>
        </p:txBody>
      </p:sp>
      <p:cxnSp>
        <p:nvCxnSpPr>
          <p:cNvPr id="7" name="Straight Arrow Connector 6"/>
          <p:cNvCxnSpPr/>
          <p:nvPr/>
        </p:nvCxnSpPr>
        <p:spPr>
          <a:xfrm>
            <a:off x="1256171" y="2006025"/>
            <a:ext cx="0" cy="111817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264567" y="3649652"/>
            <a:ext cx="1" cy="76994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68" t="10448" r="67385" b="78882"/>
          <a:stretch/>
        </p:blipFill>
        <p:spPr bwMode="auto">
          <a:xfrm>
            <a:off x="3904596" y="1832991"/>
            <a:ext cx="4149920" cy="828917"/>
          </a:xfrm>
          <a:prstGeom prst="rect">
            <a:avLst/>
          </a:prstGeom>
          <a:noFill/>
          <a:ln w="952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2285999" y="1777936"/>
            <a:ext cx="1143001" cy="0"/>
          </a:xfrm>
          <a:prstGeom prst="straightConnector1">
            <a:avLst/>
          </a:prstGeom>
          <a:ln w="38100">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50762" y="1447800"/>
            <a:ext cx="4570193" cy="369332"/>
          </a:xfrm>
          <a:prstGeom prst="rect">
            <a:avLst/>
          </a:prstGeom>
          <a:noFill/>
        </p:spPr>
        <p:txBody>
          <a:bodyPr wrap="square" rtlCol="0">
            <a:spAutoFit/>
          </a:bodyPr>
          <a:lstStyle/>
          <a:p>
            <a:pPr algn="ctr"/>
            <a:r>
              <a:rPr lang="en-US" b="1" dirty="0" smtClean="0"/>
              <a:t>Step 1: </a:t>
            </a:r>
            <a:r>
              <a:rPr lang="en-US" dirty="0" smtClean="0"/>
              <a:t>Full protein sequence in FASTA format</a:t>
            </a:r>
          </a:p>
        </p:txBody>
      </p:sp>
      <p:sp>
        <p:nvSpPr>
          <p:cNvPr id="14" name="TextBox 13"/>
          <p:cNvSpPr txBox="1"/>
          <p:nvPr/>
        </p:nvSpPr>
        <p:spPr>
          <a:xfrm>
            <a:off x="1426290" y="2438400"/>
            <a:ext cx="707310" cy="307777"/>
          </a:xfrm>
          <a:prstGeom prst="rect">
            <a:avLst/>
          </a:prstGeom>
          <a:noFill/>
        </p:spPr>
        <p:txBody>
          <a:bodyPr wrap="none" rtlCol="0">
            <a:spAutoFit/>
          </a:bodyPr>
          <a:lstStyle/>
          <a:p>
            <a:r>
              <a:rPr lang="en-US" sz="1400" dirty="0" smtClean="0"/>
              <a:t>Trypsin</a:t>
            </a:r>
            <a:endParaRPr lang="en-US" sz="1400" dirty="0"/>
          </a:p>
        </p:txBody>
      </p:sp>
      <p:cxnSp>
        <p:nvCxnSpPr>
          <p:cNvPr id="15" name="Straight Arrow Connector 14"/>
          <p:cNvCxnSpPr/>
          <p:nvPr/>
        </p:nvCxnSpPr>
        <p:spPr>
          <a:xfrm>
            <a:off x="2209800" y="3421052"/>
            <a:ext cx="1143001" cy="0"/>
          </a:xfrm>
          <a:prstGeom prst="straightConnector1">
            <a:avLst/>
          </a:prstGeom>
          <a:ln w="38100">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52800" y="3280320"/>
            <a:ext cx="4570193" cy="369332"/>
          </a:xfrm>
          <a:prstGeom prst="rect">
            <a:avLst/>
          </a:prstGeom>
          <a:noFill/>
        </p:spPr>
        <p:txBody>
          <a:bodyPr wrap="square" rtlCol="0">
            <a:spAutoFit/>
          </a:bodyPr>
          <a:lstStyle/>
          <a:p>
            <a:r>
              <a:rPr lang="en-US" b="1" dirty="0" smtClean="0"/>
              <a:t>Step </a:t>
            </a:r>
            <a:r>
              <a:rPr lang="en-US" b="1" dirty="0"/>
              <a:t>2</a:t>
            </a:r>
            <a:r>
              <a:rPr lang="en-US" b="1" dirty="0" smtClean="0"/>
              <a:t>: </a:t>
            </a:r>
            <a:r>
              <a:rPr lang="en-US" dirty="0" err="1" smtClean="0"/>
              <a:t>Tryptic</a:t>
            </a:r>
            <a:r>
              <a:rPr lang="en-US" dirty="0" smtClean="0"/>
              <a:t> Peptides </a:t>
            </a:r>
          </a:p>
        </p:txBody>
      </p:sp>
      <p:sp>
        <p:nvSpPr>
          <p:cNvPr id="21" name="TextBox 20"/>
          <p:cNvSpPr txBox="1"/>
          <p:nvPr/>
        </p:nvSpPr>
        <p:spPr>
          <a:xfrm>
            <a:off x="1365654" y="5562600"/>
            <a:ext cx="2230098" cy="861774"/>
          </a:xfrm>
          <a:prstGeom prst="rect">
            <a:avLst/>
          </a:prstGeom>
          <a:noFill/>
          <a:ln>
            <a:noFill/>
          </a:ln>
        </p:spPr>
        <p:txBody>
          <a:bodyPr wrap="none" rtlCol="0">
            <a:spAutoFit/>
          </a:bodyPr>
          <a:lstStyle/>
          <a:p>
            <a:r>
              <a:rPr lang="en-US" sz="1000" dirty="0" smtClean="0"/>
              <a:t>PTPIQLNPAPDGSAVNGTSSAETNLEALQK</a:t>
            </a:r>
          </a:p>
          <a:p>
            <a:r>
              <a:rPr lang="en-US" sz="1000" dirty="0" smtClean="0"/>
              <a:t>LEAFLTQK</a:t>
            </a:r>
          </a:p>
          <a:p>
            <a:r>
              <a:rPr lang="en-US" sz="1000" dirty="0" smtClean="0"/>
              <a:t>PSNIVLVNSR</a:t>
            </a:r>
          </a:p>
          <a:p>
            <a:r>
              <a:rPr lang="en-US" sz="1000" dirty="0" smtClean="0"/>
              <a:t>LEELELDEQQR</a:t>
            </a:r>
          </a:p>
          <a:p>
            <a:r>
              <a:rPr lang="en-US" sz="1000" dirty="0" smtClean="0"/>
              <a:t>DDDFEK…..</a:t>
            </a:r>
            <a:endParaRPr lang="en-US" sz="1000" dirty="0"/>
          </a:p>
        </p:txBody>
      </p:sp>
      <p:cxnSp>
        <p:nvCxnSpPr>
          <p:cNvPr id="27" name="Straight Arrow Connector 26"/>
          <p:cNvCxnSpPr/>
          <p:nvPr/>
        </p:nvCxnSpPr>
        <p:spPr>
          <a:xfrm>
            <a:off x="2209799" y="4790955"/>
            <a:ext cx="1143001" cy="0"/>
          </a:xfrm>
          <a:prstGeom prst="straightConnector1">
            <a:avLst/>
          </a:prstGeom>
          <a:ln w="38100">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29000" y="4572000"/>
            <a:ext cx="4570193" cy="369332"/>
          </a:xfrm>
          <a:prstGeom prst="rect">
            <a:avLst/>
          </a:prstGeom>
          <a:noFill/>
        </p:spPr>
        <p:txBody>
          <a:bodyPr wrap="square" rtlCol="0">
            <a:spAutoFit/>
          </a:bodyPr>
          <a:lstStyle/>
          <a:p>
            <a:r>
              <a:rPr lang="en-US" b="1" dirty="0" smtClean="0"/>
              <a:t>Step 3: </a:t>
            </a:r>
            <a:r>
              <a:rPr lang="en-US" dirty="0" smtClean="0"/>
              <a:t>Compare to human reference database</a:t>
            </a:r>
          </a:p>
        </p:txBody>
      </p:sp>
      <p:sp>
        <p:nvSpPr>
          <p:cNvPr id="32" name="Rectangle 31"/>
          <p:cNvSpPr/>
          <p:nvPr/>
        </p:nvSpPr>
        <p:spPr>
          <a:xfrm>
            <a:off x="3884992" y="5613367"/>
            <a:ext cx="1295400" cy="923330"/>
          </a:xfrm>
          <a:prstGeom prst="rect">
            <a:avLst/>
          </a:prstGeom>
          <a:ln>
            <a:noFill/>
          </a:ln>
        </p:spPr>
        <p:txBody>
          <a:bodyPr wrap="square">
            <a:spAutoFit/>
          </a:bodyPr>
          <a:lstStyle/>
          <a:p>
            <a:pPr algn="ctr"/>
            <a:r>
              <a:rPr lang="en-US" dirty="0" smtClean="0"/>
              <a:t>Match peptide to proteins</a:t>
            </a:r>
          </a:p>
        </p:txBody>
      </p:sp>
      <p:sp>
        <p:nvSpPr>
          <p:cNvPr id="33" name="Rectangle 32"/>
          <p:cNvSpPr/>
          <p:nvPr/>
        </p:nvSpPr>
        <p:spPr>
          <a:xfrm>
            <a:off x="4248955" y="4828249"/>
            <a:ext cx="4876800" cy="646331"/>
          </a:xfrm>
          <a:prstGeom prst="rect">
            <a:avLst/>
          </a:prstGeom>
        </p:spPr>
        <p:txBody>
          <a:bodyPr wrap="square">
            <a:spAutoFit/>
          </a:bodyPr>
          <a:lstStyle/>
          <a:p>
            <a:r>
              <a:rPr lang="en-US" dirty="0" smtClean="0"/>
              <a:t>-Contain all peptide sequences </a:t>
            </a:r>
          </a:p>
          <a:p>
            <a:r>
              <a:rPr lang="en-US" dirty="0" smtClean="0"/>
              <a:t>-Find all peptides that only map back to one gene</a:t>
            </a:r>
            <a:endParaRPr lang="en-US" dirty="0"/>
          </a:p>
        </p:txBody>
      </p:sp>
      <p:cxnSp>
        <p:nvCxnSpPr>
          <p:cNvPr id="34" name="Straight Arrow Connector 33"/>
          <p:cNvCxnSpPr/>
          <p:nvPr/>
        </p:nvCxnSpPr>
        <p:spPr>
          <a:xfrm>
            <a:off x="2741991" y="6079497"/>
            <a:ext cx="1143001" cy="0"/>
          </a:xfrm>
          <a:prstGeom prst="straightConnector1">
            <a:avLst/>
          </a:prstGeom>
          <a:ln w="38100">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180391" y="6079497"/>
            <a:ext cx="1143001" cy="0"/>
          </a:xfrm>
          <a:prstGeom prst="straightConnector1">
            <a:avLst/>
          </a:prstGeom>
          <a:ln w="38100">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295400" y="3680936"/>
            <a:ext cx="1066801" cy="738664"/>
          </a:xfrm>
          <a:prstGeom prst="rect">
            <a:avLst/>
          </a:prstGeom>
          <a:ln>
            <a:noFill/>
          </a:ln>
        </p:spPr>
        <p:txBody>
          <a:bodyPr wrap="square">
            <a:spAutoFit/>
          </a:bodyPr>
          <a:lstStyle/>
          <a:p>
            <a:pPr algn="ctr"/>
            <a:r>
              <a:rPr lang="en-US" sz="1400" dirty="0" smtClean="0"/>
              <a:t>RefSeq</a:t>
            </a:r>
          </a:p>
          <a:p>
            <a:pPr algn="ctr"/>
            <a:r>
              <a:rPr lang="en-US" sz="1400" dirty="0" err="1" smtClean="0"/>
              <a:t>Ensembl</a:t>
            </a:r>
            <a:endParaRPr lang="en-US" sz="1400" dirty="0" smtClean="0"/>
          </a:p>
          <a:p>
            <a:pPr algn="ctr"/>
            <a:r>
              <a:rPr lang="en-US" sz="1400" dirty="0" err="1" smtClean="0"/>
              <a:t>Uniprot</a:t>
            </a:r>
            <a:endParaRPr lang="en-US" sz="1400" dirty="0"/>
          </a:p>
        </p:txBody>
      </p:sp>
      <p:sp>
        <p:nvSpPr>
          <p:cNvPr id="37" name="Rectangle 36"/>
          <p:cNvSpPr/>
          <p:nvPr/>
        </p:nvSpPr>
        <p:spPr>
          <a:xfrm>
            <a:off x="3335205" y="6460497"/>
            <a:ext cx="2454786" cy="307777"/>
          </a:xfrm>
          <a:prstGeom prst="rect">
            <a:avLst/>
          </a:prstGeom>
          <a:ln>
            <a:noFill/>
          </a:ln>
        </p:spPr>
        <p:txBody>
          <a:bodyPr wrap="square">
            <a:spAutoFit/>
          </a:bodyPr>
          <a:lstStyle/>
          <a:p>
            <a:pPr algn="ctr"/>
            <a:r>
              <a:rPr lang="en-US" sz="1400" dirty="0" smtClean="0"/>
              <a:t>(Reference Protein DB)</a:t>
            </a:r>
            <a:endParaRPr lang="en-US" sz="1400" dirty="0"/>
          </a:p>
        </p:txBody>
      </p:sp>
      <p:sp>
        <p:nvSpPr>
          <p:cNvPr id="38" name="Rectangle 37"/>
          <p:cNvSpPr/>
          <p:nvPr/>
        </p:nvSpPr>
        <p:spPr>
          <a:xfrm>
            <a:off x="6567170" y="5622297"/>
            <a:ext cx="1295400" cy="923330"/>
          </a:xfrm>
          <a:prstGeom prst="rect">
            <a:avLst/>
          </a:prstGeom>
          <a:ln>
            <a:noFill/>
          </a:ln>
        </p:spPr>
        <p:txBody>
          <a:bodyPr wrap="square">
            <a:spAutoFit/>
          </a:bodyPr>
          <a:lstStyle/>
          <a:p>
            <a:pPr algn="ctr"/>
            <a:r>
              <a:rPr lang="en-US" dirty="0" smtClean="0"/>
              <a:t>Match proteins to genes</a:t>
            </a:r>
          </a:p>
        </p:txBody>
      </p:sp>
      <p:sp>
        <p:nvSpPr>
          <p:cNvPr id="39" name="Rectangle 38"/>
          <p:cNvSpPr/>
          <p:nvPr/>
        </p:nvSpPr>
        <p:spPr>
          <a:xfrm>
            <a:off x="5713791" y="6469427"/>
            <a:ext cx="3201609" cy="307777"/>
          </a:xfrm>
          <a:prstGeom prst="rect">
            <a:avLst/>
          </a:prstGeom>
          <a:ln>
            <a:noFill/>
          </a:ln>
        </p:spPr>
        <p:txBody>
          <a:bodyPr wrap="square">
            <a:spAutoFit/>
          </a:bodyPr>
          <a:lstStyle/>
          <a:p>
            <a:pPr algn="ctr"/>
            <a:r>
              <a:rPr lang="en-US" sz="1400" dirty="0" smtClean="0"/>
              <a:t>(Using protein names and genomic DB)</a:t>
            </a:r>
            <a:endParaRPr lang="en-US" sz="1400" dirty="0"/>
          </a:p>
        </p:txBody>
      </p:sp>
      <p:sp>
        <p:nvSpPr>
          <p:cNvPr id="40" name="Rectangle 39"/>
          <p:cNvSpPr/>
          <p:nvPr/>
        </p:nvSpPr>
        <p:spPr>
          <a:xfrm>
            <a:off x="1239900" y="5474580"/>
            <a:ext cx="7510232" cy="130262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890857" y="3340700"/>
            <a:ext cx="2230098" cy="861774"/>
          </a:xfrm>
          <a:prstGeom prst="rect">
            <a:avLst/>
          </a:prstGeom>
          <a:noFill/>
          <a:ln>
            <a:solidFill>
              <a:srgbClr val="7030A0"/>
            </a:solidFill>
          </a:ln>
        </p:spPr>
        <p:txBody>
          <a:bodyPr wrap="none" rtlCol="0">
            <a:spAutoFit/>
          </a:bodyPr>
          <a:lstStyle/>
          <a:p>
            <a:r>
              <a:rPr lang="en-US" sz="1000" dirty="0" smtClean="0"/>
              <a:t>PTPIQLNPAPDGSAVNGTSSAETNLEALQK</a:t>
            </a:r>
          </a:p>
          <a:p>
            <a:r>
              <a:rPr lang="en-US" sz="1000" dirty="0" smtClean="0"/>
              <a:t>LEAFLTQK</a:t>
            </a:r>
          </a:p>
          <a:p>
            <a:r>
              <a:rPr lang="en-US" sz="1000" dirty="0" smtClean="0"/>
              <a:t>PSNIVLVNSR</a:t>
            </a:r>
          </a:p>
          <a:p>
            <a:r>
              <a:rPr lang="en-US" sz="1000" dirty="0" smtClean="0"/>
              <a:t>LEELELDEQQR</a:t>
            </a:r>
          </a:p>
          <a:p>
            <a:r>
              <a:rPr lang="en-US" sz="1000" dirty="0" smtClean="0"/>
              <a:t>DDDFEK…..</a:t>
            </a:r>
            <a:endParaRPr lang="en-US" sz="1000" dirty="0"/>
          </a:p>
        </p:txBody>
      </p:sp>
    </p:spTree>
    <p:extLst>
      <p:ext uri="{BB962C8B-B14F-4D97-AF65-F5344CB8AC3E}">
        <p14:creationId xmlns:p14="http://schemas.microsoft.com/office/powerpoint/2010/main" val="3525112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LC/MS Properties: GPMDB</a:t>
            </a:r>
            <a:endParaRPr lang="en-US" dirty="0"/>
          </a:p>
        </p:txBody>
      </p:sp>
      <p:sp>
        <p:nvSpPr>
          <p:cNvPr id="3" name="Content Placeholder 2"/>
          <p:cNvSpPr>
            <a:spLocks noGrp="1"/>
          </p:cNvSpPr>
          <p:nvPr>
            <p:ph idx="1"/>
          </p:nvPr>
        </p:nvSpPr>
        <p:spPr>
          <a:xfrm>
            <a:off x="228600" y="1143000"/>
            <a:ext cx="8763000" cy="1447800"/>
          </a:xfrm>
        </p:spPr>
        <p:txBody>
          <a:bodyPr>
            <a:normAutofit fontScale="47500" lnSpcReduction="20000"/>
          </a:bodyPr>
          <a:lstStyle/>
          <a:p>
            <a:pPr marL="0" indent="0">
              <a:buNone/>
            </a:pPr>
            <a:r>
              <a:rPr lang="en-US" sz="4900" dirty="0" smtClean="0"/>
              <a:t>-Compares peptides to  a collection of previously observed results</a:t>
            </a:r>
          </a:p>
          <a:p>
            <a:pPr marL="0" indent="0">
              <a:buNone/>
            </a:pPr>
            <a:r>
              <a:rPr lang="en-US" sz="4900" dirty="0" smtClean="0"/>
              <a:t>-Determines </a:t>
            </a:r>
            <a:r>
              <a:rPr lang="en-US" sz="4900" dirty="0"/>
              <a:t>how many times the peptide has been observed by </a:t>
            </a:r>
            <a:r>
              <a:rPr lang="en-US" sz="4900" dirty="0" smtClean="0"/>
              <a:t>others</a:t>
            </a:r>
          </a:p>
          <a:p>
            <a:pPr marL="0" indent="0">
              <a:buNone/>
            </a:pPr>
            <a:r>
              <a:rPr lang="en-US" sz="4900" dirty="0" smtClean="0">
                <a:cs typeface="Calibri"/>
              </a:rPr>
              <a:t>-</a:t>
            </a:r>
            <a:r>
              <a:rPr lang="en-US" sz="4900" u="sng" dirty="0" smtClean="0">
                <a:cs typeface="Calibri"/>
              </a:rPr>
              <a:t>Most </a:t>
            </a:r>
            <a:r>
              <a:rPr lang="en-US" sz="4900" u="sng" dirty="0">
                <a:cs typeface="Calibri"/>
              </a:rPr>
              <a:t>proteins show very reproducible peptide patterns</a:t>
            </a:r>
            <a:r>
              <a:rPr lang="en-US" sz="4900" dirty="0">
                <a:cs typeface="Calibri"/>
              </a:rPr>
              <a:t> </a:t>
            </a:r>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269" t="30769" r="34936" b="25356"/>
          <a:stretch/>
        </p:blipFill>
        <p:spPr bwMode="auto">
          <a:xfrm>
            <a:off x="457200" y="2286000"/>
            <a:ext cx="7772400" cy="409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7204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t>LC/MS Properties: Skyline</a:t>
            </a:r>
            <a:endParaRPr lang="en-US"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8060" b="7149"/>
          <a:stretch/>
        </p:blipFill>
        <p:spPr bwMode="auto">
          <a:xfrm>
            <a:off x="533400" y="2133600"/>
            <a:ext cx="791413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147065" y="1066800"/>
            <a:ext cx="8686800" cy="914400"/>
          </a:xfrm>
        </p:spPr>
        <p:txBody>
          <a:bodyPr>
            <a:normAutofit lnSpcReduction="10000"/>
          </a:bodyPr>
          <a:lstStyle/>
          <a:p>
            <a:pPr marL="0" indent="0">
              <a:buNone/>
            </a:pPr>
            <a:r>
              <a:rPr lang="en-US" sz="2500" dirty="0" smtClean="0"/>
              <a:t>-Compares peptides to MS/MS spectral library</a:t>
            </a:r>
          </a:p>
          <a:p>
            <a:pPr marL="0" indent="0">
              <a:buNone/>
            </a:pPr>
            <a:r>
              <a:rPr lang="en-US" sz="2500" dirty="0" smtClean="0"/>
              <a:t>-Predicts most abundant transitions </a:t>
            </a:r>
          </a:p>
          <a:p>
            <a:pPr marL="0" indent="0">
              <a:buNone/>
            </a:pPr>
            <a:endParaRPr lang="en-US" sz="2500" dirty="0"/>
          </a:p>
          <a:p>
            <a:pPr marL="0" indent="0">
              <a:buNone/>
            </a:pPr>
            <a:endParaRPr lang="en-US" dirty="0"/>
          </a:p>
        </p:txBody>
      </p:sp>
    </p:spTree>
    <p:extLst>
      <p:ext uri="{BB962C8B-B14F-4D97-AF65-F5344CB8AC3E}">
        <p14:creationId xmlns:p14="http://schemas.microsoft.com/office/powerpoint/2010/main" val="4149254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46711860"/>
              </p:ext>
            </p:extLst>
          </p:nvPr>
        </p:nvGraphicFramePr>
        <p:xfrm>
          <a:off x="-381000" y="179206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Bent-Up Arrow 3"/>
          <p:cNvSpPr/>
          <p:nvPr/>
        </p:nvSpPr>
        <p:spPr>
          <a:xfrm rot="16200000">
            <a:off x="3299393" y="3517017"/>
            <a:ext cx="620077" cy="705936"/>
          </a:xfrm>
          <a:prstGeom prst="bentUpArrow">
            <a:avLst>
              <a:gd name="adj1" fmla="val 32840"/>
              <a:gd name="adj2" fmla="val 25000"/>
              <a:gd name="adj3" fmla="val 3578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6" name="Straight Connector 5"/>
          <p:cNvCxnSpPr/>
          <p:nvPr/>
        </p:nvCxnSpPr>
        <p:spPr>
          <a:xfrm flipV="1">
            <a:off x="679356" y="4260377"/>
            <a:ext cx="8077200" cy="16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1722" y="4044185"/>
            <a:ext cx="487634" cy="369332"/>
          </a:xfrm>
          <a:prstGeom prst="rect">
            <a:avLst/>
          </a:prstGeom>
          <a:noFill/>
        </p:spPr>
        <p:txBody>
          <a:bodyPr wrap="none" rtlCol="0">
            <a:spAutoFit/>
          </a:bodyPr>
          <a:lstStyle/>
          <a:p>
            <a:r>
              <a:rPr lang="en-US" dirty="0" smtClean="0"/>
              <a:t>MS</a:t>
            </a:r>
            <a:endParaRPr lang="en-US" dirty="0"/>
          </a:p>
        </p:txBody>
      </p:sp>
      <p:sp>
        <p:nvSpPr>
          <p:cNvPr id="2" name="TextBox 1"/>
          <p:cNvSpPr txBox="1"/>
          <p:nvPr/>
        </p:nvSpPr>
        <p:spPr>
          <a:xfrm>
            <a:off x="2838966" y="1474266"/>
            <a:ext cx="184731" cy="369332"/>
          </a:xfrm>
          <a:prstGeom prst="rect">
            <a:avLst/>
          </a:prstGeom>
          <a:noFill/>
        </p:spPr>
        <p:txBody>
          <a:bodyPr wrap="none" rtlCol="0">
            <a:spAutoFit/>
          </a:bodyPr>
          <a:lstStyle/>
          <a:p>
            <a:endParaRPr lang="en-US" dirty="0"/>
          </a:p>
        </p:txBody>
      </p:sp>
      <p:grpSp>
        <p:nvGrpSpPr>
          <p:cNvPr id="11" name="Group 10"/>
          <p:cNvGrpSpPr/>
          <p:nvPr/>
        </p:nvGrpSpPr>
        <p:grpSpPr>
          <a:xfrm>
            <a:off x="4409719" y="1863487"/>
            <a:ext cx="4505681" cy="4013738"/>
            <a:chOff x="1939562" y="1422130"/>
            <a:chExt cx="4505681" cy="4013738"/>
          </a:xfrm>
        </p:grpSpPr>
        <p:sp>
          <p:nvSpPr>
            <p:cNvPr id="12" name="Bent-Up Arrow 11"/>
            <p:cNvSpPr/>
            <p:nvPr/>
          </p:nvSpPr>
          <p:spPr>
            <a:xfrm rot="5400000">
              <a:off x="2103845" y="2200781"/>
              <a:ext cx="620077" cy="705936"/>
            </a:xfrm>
            <a:prstGeom prst="bentUpArrow">
              <a:avLst>
                <a:gd name="adj1" fmla="val 32840"/>
                <a:gd name="adj2" fmla="val 25000"/>
                <a:gd name="adj3" fmla="val 3578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1939562" y="1422130"/>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Target Selection</a:t>
              </a:r>
              <a:endParaRPr lang="en-US" sz="1300" kern="1200" dirty="0"/>
            </a:p>
          </p:txBody>
        </p:sp>
        <p:sp>
          <p:nvSpPr>
            <p:cNvPr id="14" name="Freeform 13"/>
            <p:cNvSpPr/>
            <p:nvPr/>
          </p:nvSpPr>
          <p:spPr>
            <a:xfrm>
              <a:off x="2983408" y="149181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dirty="0"/>
            </a:p>
          </p:txBody>
        </p:sp>
        <p:sp>
          <p:nvSpPr>
            <p:cNvPr id="15" name="Freeform 14"/>
            <p:cNvSpPr/>
            <p:nvPr/>
          </p:nvSpPr>
          <p:spPr>
            <a:xfrm>
              <a:off x="2805021" y="2242900"/>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Selection of peptides</a:t>
              </a:r>
            </a:p>
          </p:txBody>
        </p:sp>
        <p:sp>
          <p:nvSpPr>
            <p:cNvPr id="16" name="Freeform 15"/>
            <p:cNvSpPr/>
            <p:nvPr/>
          </p:nvSpPr>
          <p:spPr>
            <a:xfrm>
              <a:off x="3848867" y="231258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a:p>
          </p:txBody>
        </p:sp>
        <p:sp>
          <p:nvSpPr>
            <p:cNvPr id="17" name="Freeform 16"/>
            <p:cNvSpPr/>
            <p:nvPr/>
          </p:nvSpPr>
          <p:spPr>
            <a:xfrm>
              <a:off x="3670480" y="2997468"/>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Selection of transitions</a:t>
              </a:r>
              <a:endParaRPr lang="en-US" sz="1300" kern="1200" dirty="0"/>
            </a:p>
          </p:txBody>
        </p:sp>
        <p:sp>
          <p:nvSpPr>
            <p:cNvPr id="18" name="Freeform 17"/>
            <p:cNvSpPr/>
            <p:nvPr/>
          </p:nvSpPr>
          <p:spPr>
            <a:xfrm>
              <a:off x="4714325" y="313335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a:p>
          </p:txBody>
        </p:sp>
        <p:sp>
          <p:nvSpPr>
            <p:cNvPr id="19" name="Bent-Up Arrow 18"/>
            <p:cNvSpPr/>
            <p:nvPr/>
          </p:nvSpPr>
          <p:spPr>
            <a:xfrm rot="5400000">
              <a:off x="4700222" y="4571809"/>
              <a:ext cx="620077" cy="705936"/>
            </a:xfrm>
            <a:prstGeom prst="bentUpArrow">
              <a:avLst>
                <a:gd name="adj1" fmla="val 32840"/>
                <a:gd name="adj2" fmla="val 25000"/>
                <a:gd name="adj3" fmla="val 3578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Freeform 19"/>
            <p:cNvSpPr/>
            <p:nvPr/>
          </p:nvSpPr>
          <p:spPr>
            <a:xfrm>
              <a:off x="4535939" y="3884441"/>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Selection/ Validation of transitions</a:t>
              </a:r>
              <a:endParaRPr lang="en-US" sz="1300" kern="1200" dirty="0"/>
            </a:p>
          </p:txBody>
        </p:sp>
        <p:sp>
          <p:nvSpPr>
            <p:cNvPr id="21" name="Freeform 20"/>
            <p:cNvSpPr/>
            <p:nvPr/>
          </p:nvSpPr>
          <p:spPr>
            <a:xfrm>
              <a:off x="5579784" y="395412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a:p>
          </p:txBody>
        </p:sp>
        <p:sp>
          <p:nvSpPr>
            <p:cNvPr id="22" name="Freeform 21"/>
            <p:cNvSpPr/>
            <p:nvPr/>
          </p:nvSpPr>
          <p:spPr>
            <a:xfrm>
              <a:off x="5401398" y="4705211"/>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Peptide Calibration Curves</a:t>
              </a:r>
              <a:endParaRPr lang="en-US" sz="1300" kern="1200" dirty="0"/>
            </a:p>
          </p:txBody>
        </p:sp>
        <p:grpSp>
          <p:nvGrpSpPr>
            <p:cNvPr id="23" name="Group 22"/>
            <p:cNvGrpSpPr/>
            <p:nvPr/>
          </p:nvGrpSpPr>
          <p:grpSpPr>
            <a:xfrm>
              <a:off x="2992459" y="2996780"/>
              <a:ext cx="1430956" cy="1391008"/>
              <a:chOff x="2992459" y="2996780"/>
              <a:chExt cx="1430956" cy="1391008"/>
            </a:xfrm>
          </p:grpSpPr>
          <p:cxnSp>
            <p:nvCxnSpPr>
              <p:cNvPr id="24" name="Straight Connector 23"/>
              <p:cNvCxnSpPr/>
              <p:nvPr/>
            </p:nvCxnSpPr>
            <p:spPr>
              <a:xfrm flipV="1">
                <a:off x="3161212" y="4284617"/>
                <a:ext cx="1079862" cy="2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2459" y="2996780"/>
                <a:ext cx="0" cy="1391008"/>
              </a:xfrm>
              <a:prstGeom prst="line">
                <a:avLst/>
              </a:prstGeom>
              <a:ln w="177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59208" y="3704871"/>
                <a:ext cx="0" cy="1213434"/>
              </a:xfrm>
              <a:prstGeom prst="line">
                <a:avLst/>
              </a:prstGeom>
              <a:ln w="1778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a:xfrm rot="5400000">
                <a:off x="4236486" y="4198390"/>
                <a:ext cx="221458" cy="152400"/>
              </a:xfrm>
              <a:prstGeom prst="triangle">
                <a:avLst>
                  <a:gd name="adj" fmla="val 52128"/>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27"/>
          <p:cNvSpPr txBox="1"/>
          <p:nvPr/>
        </p:nvSpPr>
        <p:spPr>
          <a:xfrm>
            <a:off x="6741172" y="1447800"/>
            <a:ext cx="689612" cy="400110"/>
          </a:xfrm>
          <a:prstGeom prst="rect">
            <a:avLst/>
          </a:prstGeom>
          <a:noFill/>
        </p:spPr>
        <p:txBody>
          <a:bodyPr wrap="none" rtlCol="0">
            <a:spAutoFit/>
          </a:bodyPr>
          <a:lstStyle/>
          <a:p>
            <a:r>
              <a:rPr lang="en-US" sz="2000" b="1" dirty="0"/>
              <a:t>PRM</a:t>
            </a:r>
          </a:p>
        </p:txBody>
      </p:sp>
      <p:sp>
        <p:nvSpPr>
          <p:cNvPr id="29" name="TextBox 28"/>
          <p:cNvSpPr txBox="1"/>
          <p:nvPr/>
        </p:nvSpPr>
        <p:spPr>
          <a:xfrm>
            <a:off x="1905000" y="1413475"/>
            <a:ext cx="689612" cy="400110"/>
          </a:xfrm>
          <a:prstGeom prst="rect">
            <a:avLst/>
          </a:prstGeom>
          <a:noFill/>
        </p:spPr>
        <p:txBody>
          <a:bodyPr wrap="none" rtlCol="0">
            <a:spAutoFit/>
          </a:bodyPr>
          <a:lstStyle/>
          <a:p>
            <a:r>
              <a:rPr lang="en-US" sz="2000" b="1" dirty="0" smtClean="0"/>
              <a:t>SRM</a:t>
            </a:r>
            <a:endParaRPr lang="en-US" sz="2000" b="1" dirty="0"/>
          </a:p>
        </p:txBody>
      </p:sp>
      <p:sp>
        <p:nvSpPr>
          <p:cNvPr id="30" name="Title 1"/>
          <p:cNvSpPr txBox="1">
            <a:spLocks/>
          </p:cNvSpPr>
          <p:nvPr/>
        </p:nvSpPr>
        <p:spPr>
          <a:xfrm>
            <a:off x="457200" y="274638"/>
            <a:ext cx="84582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Workflow of MRM and PRM MS/MS</a:t>
            </a:r>
            <a:endParaRPr lang="en-US" dirty="0"/>
          </a:p>
        </p:txBody>
      </p:sp>
      <p:sp>
        <p:nvSpPr>
          <p:cNvPr id="31" name="TextBox 30"/>
          <p:cNvSpPr txBox="1"/>
          <p:nvPr/>
        </p:nvSpPr>
        <p:spPr>
          <a:xfrm>
            <a:off x="152694" y="6172200"/>
            <a:ext cx="8909042" cy="523220"/>
          </a:xfrm>
          <a:prstGeom prst="rect">
            <a:avLst/>
          </a:prstGeom>
          <a:noFill/>
        </p:spPr>
        <p:txBody>
          <a:bodyPr wrap="none" rtlCol="0">
            <a:spAutoFit/>
          </a:bodyPr>
          <a:lstStyle/>
          <a:p>
            <a:r>
              <a:rPr lang="en-US" sz="2800" dirty="0" smtClean="0"/>
              <a:t>PRM allows for selection of transitions post-data acquisition</a:t>
            </a:r>
            <a:endParaRPr lang="en-US" sz="2800" dirty="0"/>
          </a:p>
        </p:txBody>
      </p:sp>
    </p:spTree>
    <p:extLst>
      <p:ext uri="{BB962C8B-B14F-4D97-AF65-F5344CB8AC3E}">
        <p14:creationId xmlns:p14="http://schemas.microsoft.com/office/powerpoint/2010/main" val="916827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Selecting Transitions</a:t>
            </a:r>
            <a:endParaRPr lang="en-US" dirty="0"/>
          </a:p>
        </p:txBody>
      </p:sp>
      <p:sp>
        <p:nvSpPr>
          <p:cNvPr id="3" name="Content Placeholder 2"/>
          <p:cNvSpPr>
            <a:spLocks noGrp="1"/>
          </p:cNvSpPr>
          <p:nvPr>
            <p:ph idx="1"/>
          </p:nvPr>
        </p:nvSpPr>
        <p:spPr>
          <a:xfrm>
            <a:off x="457200" y="1119686"/>
            <a:ext cx="8229600" cy="4026825"/>
          </a:xfrm>
        </p:spPr>
        <p:txBody>
          <a:bodyPr>
            <a:noAutofit/>
          </a:bodyPr>
          <a:lstStyle/>
          <a:p>
            <a:r>
              <a:rPr lang="en-US" sz="2900" dirty="0" smtClean="0"/>
              <a:t>Limitation of MRM-MS: ~1-2 m/z unit window for precursor and fragment ion occasionally let in interfering peptides with similar characteristics</a:t>
            </a:r>
          </a:p>
          <a:p>
            <a:r>
              <a:rPr lang="en-US" sz="2900" dirty="0" smtClean="0"/>
              <a:t>If we want to use these transitions for quantitation, we need to be confident there are no interferences </a:t>
            </a:r>
          </a:p>
          <a:p>
            <a:r>
              <a:rPr lang="en-US" sz="2900" dirty="0"/>
              <a:t>Largest always largest, smallest always smallest etc.  </a:t>
            </a:r>
            <a:endParaRPr lang="en-US" sz="2900" dirty="0" smtClean="0"/>
          </a:p>
          <a:p>
            <a:pPr marL="342900" lvl="1" indent="-342900">
              <a:buFont typeface="Arial" pitchFamily="34" charset="0"/>
              <a:buChar char="•"/>
            </a:pPr>
            <a:r>
              <a:rPr lang="en-US" sz="2900" dirty="0"/>
              <a:t>b-fragments of high m/z are less represented on </a:t>
            </a:r>
            <a:r>
              <a:rPr lang="en-US" sz="2900" dirty="0" err="1" smtClean="0"/>
              <a:t>QqQ</a:t>
            </a:r>
            <a:endParaRPr lang="en-US" sz="2900" dirty="0" smtClean="0"/>
          </a:p>
          <a:p>
            <a:pPr marL="0" indent="0">
              <a:buNone/>
            </a:pPr>
            <a:endParaRPr lang="en-US" sz="2900" dirty="0"/>
          </a:p>
        </p:txBody>
      </p:sp>
      <p:sp>
        <p:nvSpPr>
          <p:cNvPr id="30" name="Rectangle 29"/>
          <p:cNvSpPr/>
          <p:nvPr/>
        </p:nvSpPr>
        <p:spPr>
          <a:xfrm>
            <a:off x="4191000" y="5146511"/>
            <a:ext cx="3048000" cy="14429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Connector 30"/>
          <p:cNvCxnSpPr/>
          <p:nvPr/>
        </p:nvCxnSpPr>
        <p:spPr>
          <a:xfrm>
            <a:off x="4419600" y="5627506"/>
            <a:ext cx="528" cy="9619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76813" y="6106360"/>
            <a:ext cx="2" cy="4831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00071" y="6300897"/>
            <a:ext cx="529" cy="2885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5958308" y="5089063"/>
            <a:ext cx="1280692" cy="400110"/>
          </a:xfrm>
          <a:prstGeom prst="rect">
            <a:avLst/>
          </a:prstGeom>
          <a:noFill/>
          <a:ln w="9525">
            <a:noFill/>
            <a:miter lim="800000"/>
            <a:headEnd/>
            <a:tailEnd/>
          </a:ln>
        </p:spPr>
        <p:txBody>
          <a:bodyPr wrap="square">
            <a:spAutoFit/>
          </a:bodyPr>
          <a:lstStyle/>
          <a:p>
            <a:r>
              <a:rPr lang="en-US" sz="2000" dirty="0" smtClean="0"/>
              <a:t>MRM</a:t>
            </a:r>
            <a:endParaRPr lang="en-US" sz="2000" dirty="0"/>
          </a:p>
        </p:txBody>
      </p:sp>
      <p:cxnSp>
        <p:nvCxnSpPr>
          <p:cNvPr id="35" name="Straight Connector 34"/>
          <p:cNvCxnSpPr/>
          <p:nvPr/>
        </p:nvCxnSpPr>
        <p:spPr>
          <a:xfrm>
            <a:off x="5410200" y="5819904"/>
            <a:ext cx="529" cy="7695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159404" y="6012299"/>
            <a:ext cx="529" cy="577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86104" y="6300898"/>
            <a:ext cx="528" cy="2885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34000" y="5336772"/>
            <a:ext cx="528" cy="1252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867400" y="5817764"/>
            <a:ext cx="0" cy="7717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13752" y="6300897"/>
            <a:ext cx="529" cy="2885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24600" y="5627503"/>
            <a:ext cx="529" cy="9619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34200" y="6012299"/>
            <a:ext cx="529" cy="577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629400" y="6397094"/>
            <a:ext cx="529" cy="19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24600" y="6186000"/>
            <a:ext cx="1058" cy="403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10729" y="6186000"/>
            <a:ext cx="1058" cy="403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19600" y="5850375"/>
            <a:ext cx="1586" cy="7391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270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Selecting Transitions</a:t>
            </a:r>
            <a:endParaRPr lang="en-US" dirty="0"/>
          </a:p>
        </p:txBody>
      </p:sp>
      <p:sp>
        <p:nvSpPr>
          <p:cNvPr id="21" name="Rectangle 20"/>
          <p:cNvSpPr/>
          <p:nvPr/>
        </p:nvSpPr>
        <p:spPr>
          <a:xfrm>
            <a:off x="4191000" y="5146511"/>
            <a:ext cx="3048000" cy="14429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Connector 21"/>
          <p:cNvCxnSpPr/>
          <p:nvPr/>
        </p:nvCxnSpPr>
        <p:spPr>
          <a:xfrm>
            <a:off x="4419600" y="5627506"/>
            <a:ext cx="528" cy="961989"/>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76813" y="6106360"/>
            <a:ext cx="2" cy="48313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00071" y="6300897"/>
            <a:ext cx="529" cy="28859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5958308" y="5089063"/>
            <a:ext cx="1280692" cy="400110"/>
          </a:xfrm>
          <a:prstGeom prst="rect">
            <a:avLst/>
          </a:prstGeom>
          <a:noFill/>
          <a:ln w="9525">
            <a:noFill/>
            <a:miter lim="800000"/>
            <a:headEnd/>
            <a:tailEnd/>
          </a:ln>
        </p:spPr>
        <p:txBody>
          <a:bodyPr wrap="square">
            <a:spAutoFit/>
          </a:bodyPr>
          <a:lstStyle/>
          <a:p>
            <a:r>
              <a:rPr lang="en-US" sz="2000" dirty="0" smtClean="0"/>
              <a:t>MRM</a:t>
            </a:r>
            <a:endParaRPr lang="en-US" sz="2000" dirty="0"/>
          </a:p>
        </p:txBody>
      </p:sp>
      <p:cxnSp>
        <p:nvCxnSpPr>
          <p:cNvPr id="26" name="Straight Connector 25"/>
          <p:cNvCxnSpPr/>
          <p:nvPr/>
        </p:nvCxnSpPr>
        <p:spPr>
          <a:xfrm>
            <a:off x="5410200" y="5819904"/>
            <a:ext cx="529" cy="7695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59404" y="6012299"/>
            <a:ext cx="529" cy="57719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86104" y="6300898"/>
            <a:ext cx="528" cy="28859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34000" y="5336772"/>
            <a:ext cx="528" cy="125272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867400" y="5817764"/>
            <a:ext cx="0" cy="77173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13752" y="6300897"/>
            <a:ext cx="529" cy="28859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24600" y="5627503"/>
            <a:ext cx="529" cy="96199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934200" y="6012299"/>
            <a:ext cx="529" cy="57719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29400" y="6397094"/>
            <a:ext cx="529" cy="19240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24600" y="6186000"/>
            <a:ext cx="1058" cy="403495"/>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410729" y="6186000"/>
            <a:ext cx="1058" cy="403495"/>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419600" y="5850375"/>
            <a:ext cx="1586" cy="73912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33600" y="5567196"/>
            <a:ext cx="528" cy="28859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133600" y="5959803"/>
            <a:ext cx="528" cy="288597"/>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134128" y="5496935"/>
            <a:ext cx="1919308" cy="369332"/>
          </a:xfrm>
          <a:prstGeom prst="rect">
            <a:avLst/>
          </a:prstGeom>
          <a:noFill/>
        </p:spPr>
        <p:txBody>
          <a:bodyPr wrap="none" rtlCol="0">
            <a:spAutoFit/>
          </a:bodyPr>
          <a:lstStyle/>
          <a:p>
            <a:r>
              <a:rPr lang="en-US" dirty="0" smtClean="0"/>
              <a:t>Peptide of interest</a:t>
            </a:r>
          </a:p>
        </p:txBody>
      </p:sp>
      <p:sp>
        <p:nvSpPr>
          <p:cNvPr id="58" name="TextBox 57"/>
          <p:cNvSpPr txBox="1"/>
          <p:nvPr/>
        </p:nvSpPr>
        <p:spPr>
          <a:xfrm>
            <a:off x="2133600" y="5879068"/>
            <a:ext cx="1954189" cy="369332"/>
          </a:xfrm>
          <a:prstGeom prst="rect">
            <a:avLst/>
          </a:prstGeom>
          <a:noFill/>
        </p:spPr>
        <p:txBody>
          <a:bodyPr wrap="none" rtlCol="0">
            <a:spAutoFit/>
          </a:bodyPr>
          <a:lstStyle/>
          <a:p>
            <a:r>
              <a:rPr lang="en-US" dirty="0" smtClean="0"/>
              <a:t>Interfering peptide</a:t>
            </a:r>
          </a:p>
        </p:txBody>
      </p:sp>
      <p:sp>
        <p:nvSpPr>
          <p:cNvPr id="30" name="Content Placeholder 2"/>
          <p:cNvSpPr>
            <a:spLocks noGrp="1"/>
          </p:cNvSpPr>
          <p:nvPr>
            <p:ph idx="1"/>
          </p:nvPr>
        </p:nvSpPr>
        <p:spPr>
          <a:xfrm>
            <a:off x="457200" y="1119686"/>
            <a:ext cx="8229600" cy="4026825"/>
          </a:xfrm>
        </p:spPr>
        <p:txBody>
          <a:bodyPr>
            <a:noAutofit/>
          </a:bodyPr>
          <a:lstStyle/>
          <a:p>
            <a:r>
              <a:rPr lang="en-US" sz="2900" dirty="0" smtClean="0"/>
              <a:t>Limitation of MRM-MS: ~1-2 m/z unit window for precursor and fragment ion occasionally let in interfering peptides with similar characteristics</a:t>
            </a:r>
          </a:p>
          <a:p>
            <a:r>
              <a:rPr lang="en-US" sz="2900" dirty="0" smtClean="0"/>
              <a:t>If we want to use these transitions for quantitation, we need to be confident there are no interferences </a:t>
            </a:r>
          </a:p>
          <a:p>
            <a:r>
              <a:rPr lang="en-US" sz="2900" dirty="0"/>
              <a:t>Largest always largest, smallest always smallest etc.  </a:t>
            </a:r>
            <a:endParaRPr lang="en-US" sz="2900" dirty="0" smtClean="0"/>
          </a:p>
          <a:p>
            <a:pPr marL="342900" lvl="1" indent="-342900">
              <a:buFont typeface="Arial" pitchFamily="34" charset="0"/>
              <a:buChar char="•"/>
            </a:pPr>
            <a:r>
              <a:rPr lang="en-US" sz="2900" dirty="0"/>
              <a:t>b-fragments of high m/z are less represented on </a:t>
            </a:r>
            <a:r>
              <a:rPr lang="en-US" sz="2900" dirty="0" err="1" smtClean="0"/>
              <a:t>QqQ</a:t>
            </a:r>
            <a:endParaRPr lang="en-US" sz="2900" dirty="0" smtClean="0"/>
          </a:p>
          <a:p>
            <a:pPr marL="0" indent="0">
              <a:buNone/>
            </a:pPr>
            <a:endParaRPr lang="en-US" sz="2900" dirty="0"/>
          </a:p>
        </p:txBody>
      </p:sp>
    </p:spTree>
    <p:extLst>
      <p:ext uri="{BB962C8B-B14F-4D97-AF65-F5344CB8AC3E}">
        <p14:creationId xmlns:p14="http://schemas.microsoft.com/office/powerpoint/2010/main" val="3494146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Selecting Transitions: </a:t>
            </a:r>
            <a:r>
              <a:rPr lang="en-US" dirty="0" err="1" smtClean="0"/>
              <a:t>SRMCollider</a:t>
            </a:r>
            <a:endParaRPr lang="en-US" dirty="0"/>
          </a:p>
        </p:txBody>
      </p:sp>
      <p:sp>
        <p:nvSpPr>
          <p:cNvPr id="5" name="Content Placeholder 2"/>
          <p:cNvSpPr>
            <a:spLocks noGrp="1"/>
          </p:cNvSpPr>
          <p:nvPr>
            <p:ph idx="1"/>
          </p:nvPr>
        </p:nvSpPr>
        <p:spPr>
          <a:xfrm>
            <a:off x="205349" y="1295401"/>
            <a:ext cx="3962400" cy="5508390"/>
          </a:xfrm>
        </p:spPr>
        <p:txBody>
          <a:bodyPr>
            <a:normAutofit fontScale="77500" lnSpcReduction="20000"/>
          </a:bodyPr>
          <a:lstStyle/>
          <a:p>
            <a:r>
              <a:rPr lang="en-US" dirty="0" smtClean="0"/>
              <a:t>Input peptides of interest</a:t>
            </a:r>
          </a:p>
          <a:p>
            <a:r>
              <a:rPr lang="en-US" dirty="0" smtClean="0"/>
              <a:t>Determines the m/z values for transition pair </a:t>
            </a:r>
          </a:p>
          <a:p>
            <a:r>
              <a:rPr lang="en-US" dirty="0" smtClean="0"/>
              <a:t>Simulates a typical SRM experiment</a:t>
            </a:r>
          </a:p>
          <a:p>
            <a:r>
              <a:rPr lang="en-US" dirty="0" smtClean="0"/>
              <a:t>Predicts fragment intensities and retention time information  for input peptide</a:t>
            </a:r>
          </a:p>
          <a:p>
            <a:r>
              <a:rPr lang="en-US" dirty="0" smtClean="0"/>
              <a:t>Compares the transition to all other transitions in a background proteome</a:t>
            </a:r>
          </a:p>
          <a:p>
            <a:r>
              <a:rPr lang="en-US" dirty="0" smtClean="0"/>
              <a:t>Outputs the number of predicted interferences for each transition for that peptide</a:t>
            </a:r>
          </a:p>
          <a:p>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01" t="6168" r="31343" b="10582"/>
          <a:stretch/>
        </p:blipFill>
        <p:spPr bwMode="auto">
          <a:xfrm>
            <a:off x="4167749" y="1295400"/>
            <a:ext cx="3211259" cy="39618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019284" y="2514600"/>
            <a:ext cx="1581684" cy="246221"/>
          </a:xfrm>
          <a:prstGeom prst="rect">
            <a:avLst/>
          </a:prstGeom>
          <a:noFill/>
        </p:spPr>
        <p:txBody>
          <a:bodyPr wrap="square" rtlCol="0">
            <a:spAutoFit/>
          </a:bodyPr>
          <a:lstStyle/>
          <a:p>
            <a:pPr algn="ctr"/>
            <a:r>
              <a:rPr lang="en-US" sz="1000" b="1" dirty="0" smtClean="0"/>
              <a:t>Input peptide sequence</a:t>
            </a:r>
          </a:p>
        </p:txBody>
      </p:sp>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0701" t="36752" r="38012" b="8598"/>
          <a:stretch/>
        </p:blipFill>
        <p:spPr bwMode="auto">
          <a:xfrm>
            <a:off x="5312133" y="3061251"/>
            <a:ext cx="3809078" cy="37425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063349" y="4371536"/>
            <a:ext cx="1752600" cy="553998"/>
          </a:xfrm>
          <a:prstGeom prst="rect">
            <a:avLst/>
          </a:prstGeom>
          <a:noFill/>
        </p:spPr>
        <p:txBody>
          <a:bodyPr wrap="square" rtlCol="0">
            <a:spAutoFit/>
          </a:bodyPr>
          <a:lstStyle/>
          <a:p>
            <a:pPr algn="ctr"/>
            <a:r>
              <a:rPr lang="en-US" sz="1000" b="1" dirty="0" smtClean="0"/>
              <a:t>Choose peptides that have at least one transition with zero interferences</a:t>
            </a:r>
          </a:p>
        </p:txBody>
      </p:sp>
    </p:spTree>
    <p:extLst>
      <p:ext uri="{BB962C8B-B14F-4D97-AF65-F5344CB8AC3E}">
        <p14:creationId xmlns:p14="http://schemas.microsoft.com/office/powerpoint/2010/main" val="299620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33" y="152400"/>
            <a:ext cx="8229600" cy="1143000"/>
          </a:xfrm>
        </p:spPr>
        <p:txBody>
          <a:bodyPr>
            <a:normAutofit fontScale="90000"/>
          </a:bodyPr>
          <a:lstStyle/>
          <a:p>
            <a:r>
              <a:rPr lang="en-US" dirty="0" smtClean="0"/>
              <a:t>Mass Spectrometry based proteomic quantitation</a:t>
            </a:r>
            <a:endParaRPr lang="en-US" dirty="0"/>
          </a:p>
        </p:txBody>
      </p:sp>
      <p:sp>
        <p:nvSpPr>
          <p:cNvPr id="5" name="TextBox 5"/>
          <p:cNvSpPr txBox="1">
            <a:spLocks noChangeArrowheads="1"/>
          </p:cNvSpPr>
          <p:nvPr/>
        </p:nvSpPr>
        <p:spPr bwMode="auto">
          <a:xfrm>
            <a:off x="3757185" y="3480827"/>
            <a:ext cx="1598515" cy="400110"/>
          </a:xfrm>
          <a:prstGeom prst="rect">
            <a:avLst/>
          </a:prstGeom>
          <a:noFill/>
          <a:ln w="9525">
            <a:noFill/>
            <a:miter lim="800000"/>
            <a:headEnd/>
            <a:tailEnd/>
          </a:ln>
        </p:spPr>
        <p:txBody>
          <a:bodyPr wrap="none">
            <a:spAutoFit/>
          </a:bodyPr>
          <a:lstStyle/>
          <a:p>
            <a:pPr algn="ctr"/>
            <a:r>
              <a:rPr lang="en-US" sz="2000" b="1" dirty="0"/>
              <a:t>Fractionation</a:t>
            </a:r>
          </a:p>
        </p:txBody>
      </p:sp>
      <p:sp>
        <p:nvSpPr>
          <p:cNvPr id="6" name="TextBox 6"/>
          <p:cNvSpPr txBox="1">
            <a:spLocks noChangeArrowheads="1"/>
          </p:cNvSpPr>
          <p:nvPr/>
        </p:nvSpPr>
        <p:spPr bwMode="auto">
          <a:xfrm>
            <a:off x="3948305" y="2539364"/>
            <a:ext cx="1184107" cy="400110"/>
          </a:xfrm>
          <a:prstGeom prst="rect">
            <a:avLst/>
          </a:prstGeom>
          <a:noFill/>
          <a:ln w="9525">
            <a:noFill/>
            <a:miter lim="800000"/>
            <a:headEnd/>
            <a:tailEnd/>
          </a:ln>
        </p:spPr>
        <p:txBody>
          <a:bodyPr wrap="none">
            <a:spAutoFit/>
          </a:bodyPr>
          <a:lstStyle/>
          <a:p>
            <a:pPr algn="ctr"/>
            <a:r>
              <a:rPr lang="en-US" sz="2000" b="1" dirty="0"/>
              <a:t>Digestion</a:t>
            </a:r>
          </a:p>
        </p:txBody>
      </p:sp>
      <p:sp>
        <p:nvSpPr>
          <p:cNvPr id="7" name="TextBox 7"/>
          <p:cNvSpPr txBox="1">
            <a:spLocks noChangeArrowheads="1"/>
          </p:cNvSpPr>
          <p:nvPr/>
        </p:nvSpPr>
        <p:spPr bwMode="auto">
          <a:xfrm>
            <a:off x="4114568" y="1524000"/>
            <a:ext cx="851580" cy="400110"/>
          </a:xfrm>
          <a:prstGeom prst="rect">
            <a:avLst/>
          </a:prstGeom>
          <a:noFill/>
          <a:ln w="9525">
            <a:noFill/>
            <a:miter lim="800000"/>
            <a:headEnd/>
            <a:tailEnd/>
          </a:ln>
        </p:spPr>
        <p:txBody>
          <a:bodyPr wrap="none">
            <a:spAutoFit/>
          </a:bodyPr>
          <a:lstStyle/>
          <a:p>
            <a:pPr algn="ctr"/>
            <a:r>
              <a:rPr lang="en-US" sz="2000" b="1" dirty="0"/>
              <a:t>LC-MS</a:t>
            </a:r>
          </a:p>
        </p:txBody>
      </p:sp>
      <p:sp>
        <p:nvSpPr>
          <p:cNvPr id="12" name="TextBox 37"/>
          <p:cNvSpPr txBox="1">
            <a:spLocks noChangeArrowheads="1"/>
          </p:cNvSpPr>
          <p:nvPr/>
        </p:nvSpPr>
        <p:spPr bwMode="auto">
          <a:xfrm>
            <a:off x="4244501" y="4426196"/>
            <a:ext cx="671209" cy="400110"/>
          </a:xfrm>
          <a:prstGeom prst="rect">
            <a:avLst/>
          </a:prstGeom>
          <a:noFill/>
          <a:ln w="9525">
            <a:noFill/>
            <a:miter lim="800000"/>
            <a:headEnd/>
            <a:tailEnd/>
          </a:ln>
        </p:spPr>
        <p:txBody>
          <a:bodyPr wrap="none">
            <a:spAutoFit/>
          </a:bodyPr>
          <a:lstStyle/>
          <a:p>
            <a:pPr algn="ctr"/>
            <a:r>
              <a:rPr lang="en-US" sz="2000" b="1" dirty="0" err="1"/>
              <a:t>Lysis</a:t>
            </a:r>
            <a:endParaRPr lang="en-US" sz="2000" b="1" dirty="0"/>
          </a:p>
        </p:txBody>
      </p:sp>
      <p:grpSp>
        <p:nvGrpSpPr>
          <p:cNvPr id="27" name="Group 26"/>
          <p:cNvGrpSpPr/>
          <p:nvPr/>
        </p:nvGrpSpPr>
        <p:grpSpPr>
          <a:xfrm>
            <a:off x="3968859" y="5595431"/>
            <a:ext cx="1143000" cy="841375"/>
            <a:chOff x="156414" y="3348409"/>
            <a:chExt cx="1143000" cy="841375"/>
          </a:xfrm>
        </p:grpSpPr>
        <p:sp>
          <p:nvSpPr>
            <p:cNvPr id="18" name="Oval 17"/>
            <p:cNvSpPr/>
            <p:nvPr/>
          </p:nvSpPr>
          <p:spPr>
            <a:xfrm>
              <a:off x="955149" y="3645762"/>
              <a:ext cx="142875" cy="2466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156414" y="3348409"/>
              <a:ext cx="1143000" cy="8413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31" name="Straight Arrow Connector 30"/>
          <p:cNvCxnSpPr/>
          <p:nvPr/>
        </p:nvCxnSpPr>
        <p:spPr>
          <a:xfrm flipV="1">
            <a:off x="4544083" y="4826306"/>
            <a:ext cx="0" cy="66806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915710" y="1724055"/>
            <a:ext cx="1371600"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572294" y="2195622"/>
            <a:ext cx="2360612" cy="1144587"/>
            <a:chOff x="3354388" y="5643563"/>
            <a:chExt cx="2360612" cy="1144587"/>
          </a:xfrm>
        </p:grpSpPr>
        <p:sp>
          <p:nvSpPr>
            <p:cNvPr id="41" name="Rectangle 40"/>
            <p:cNvSpPr/>
            <p:nvPr/>
          </p:nvSpPr>
          <p:spPr>
            <a:xfrm>
              <a:off x="3711575" y="5715000"/>
              <a:ext cx="428625" cy="1071563"/>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3354388" y="5715000"/>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3" name="Straight Connector 42"/>
            <p:cNvCxnSpPr/>
            <p:nvPr/>
          </p:nvCxnSpPr>
          <p:spPr>
            <a:xfrm rot="5400000">
              <a:off x="3425031" y="6430169"/>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710781" y="657304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960813" y="6680200"/>
              <a:ext cx="21431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7"/>
            <p:cNvSpPr txBox="1">
              <a:spLocks noChangeArrowheads="1"/>
            </p:cNvSpPr>
            <p:nvPr/>
          </p:nvSpPr>
          <p:spPr bwMode="auto">
            <a:xfrm>
              <a:off x="5068888" y="5643563"/>
              <a:ext cx="646112" cy="461962"/>
            </a:xfrm>
            <a:prstGeom prst="rect">
              <a:avLst/>
            </a:prstGeom>
            <a:noFill/>
            <a:ln w="9525">
              <a:noFill/>
              <a:miter lim="800000"/>
              <a:headEnd/>
              <a:tailEnd/>
            </a:ln>
          </p:spPr>
          <p:txBody>
            <a:bodyPr wrap="none">
              <a:spAutoFit/>
            </a:bodyPr>
            <a:lstStyle/>
            <a:p>
              <a:r>
                <a:rPr lang="en-US" sz="2400" b="1"/>
                <a:t>MS</a:t>
              </a:r>
            </a:p>
          </p:txBody>
        </p:sp>
      </p:grpSp>
      <p:cxnSp>
        <p:nvCxnSpPr>
          <p:cNvPr id="55" name="Straight Connector 54"/>
          <p:cNvCxnSpPr/>
          <p:nvPr/>
        </p:nvCxnSpPr>
        <p:spPr>
          <a:xfrm flipH="1">
            <a:off x="3581400" y="1459257"/>
            <a:ext cx="7127" cy="5334000"/>
          </a:xfrm>
          <a:prstGeom prst="line">
            <a:avLst/>
          </a:prstGeom>
          <a:ln w="285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638800" y="1482281"/>
            <a:ext cx="7127" cy="5334000"/>
          </a:xfrm>
          <a:prstGeom prst="line">
            <a:avLst/>
          </a:prstGeom>
          <a:ln w="285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72294" y="1530697"/>
            <a:ext cx="2102627" cy="369332"/>
          </a:xfrm>
          <a:prstGeom prst="rect">
            <a:avLst/>
          </a:prstGeom>
        </p:spPr>
        <p:txBody>
          <a:bodyPr wrap="none">
            <a:spAutoFit/>
          </a:bodyPr>
          <a:lstStyle/>
          <a:p>
            <a:pPr algn="ctr"/>
            <a:r>
              <a:rPr lang="en-US" b="1" dirty="0" smtClean="0"/>
              <a:t>Shotgun proteomics</a:t>
            </a:r>
          </a:p>
        </p:txBody>
      </p:sp>
      <p:sp>
        <p:nvSpPr>
          <p:cNvPr id="58" name="Rectangle 57"/>
          <p:cNvSpPr/>
          <p:nvPr/>
        </p:nvSpPr>
        <p:spPr>
          <a:xfrm>
            <a:off x="6322246" y="1524000"/>
            <a:ext cx="1374287" cy="369332"/>
          </a:xfrm>
          <a:prstGeom prst="rect">
            <a:avLst/>
          </a:prstGeom>
        </p:spPr>
        <p:txBody>
          <a:bodyPr wrap="none">
            <a:spAutoFit/>
          </a:bodyPr>
          <a:lstStyle/>
          <a:p>
            <a:pPr algn="ctr"/>
            <a:r>
              <a:rPr lang="en-US" b="1" dirty="0" smtClean="0"/>
              <a:t>Targeted MS</a:t>
            </a:r>
          </a:p>
        </p:txBody>
      </p:sp>
      <p:cxnSp>
        <p:nvCxnSpPr>
          <p:cNvPr id="60" name="Straight Arrow Connector 59"/>
          <p:cNvCxnSpPr/>
          <p:nvPr/>
        </p:nvCxnSpPr>
        <p:spPr>
          <a:xfrm flipV="1">
            <a:off x="4540359" y="3852454"/>
            <a:ext cx="0" cy="66806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4540359" y="2939474"/>
            <a:ext cx="0" cy="66806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553541" y="1953813"/>
            <a:ext cx="0" cy="66806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2742968" y="1724055"/>
            <a:ext cx="1371600"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79613" y="1873580"/>
            <a:ext cx="1634422" cy="369332"/>
          </a:xfrm>
          <a:prstGeom prst="rect">
            <a:avLst/>
          </a:prstGeom>
        </p:spPr>
        <p:txBody>
          <a:bodyPr wrap="none">
            <a:spAutoFit/>
          </a:bodyPr>
          <a:lstStyle/>
          <a:p>
            <a:pPr algn="ctr"/>
            <a:r>
              <a:rPr lang="en-US" dirty="0" smtClean="0"/>
              <a:t>1. Records M/Z</a:t>
            </a:r>
          </a:p>
        </p:txBody>
      </p:sp>
      <p:sp>
        <p:nvSpPr>
          <p:cNvPr id="68" name="Rectangle 67"/>
          <p:cNvSpPr/>
          <p:nvPr/>
        </p:nvSpPr>
        <p:spPr>
          <a:xfrm>
            <a:off x="48971" y="3496215"/>
            <a:ext cx="3075229" cy="646331"/>
          </a:xfrm>
          <a:prstGeom prst="rect">
            <a:avLst/>
          </a:prstGeom>
        </p:spPr>
        <p:txBody>
          <a:bodyPr wrap="square">
            <a:spAutoFit/>
          </a:bodyPr>
          <a:lstStyle/>
          <a:p>
            <a:r>
              <a:rPr lang="en-US" dirty="0" smtClean="0"/>
              <a:t>2. Selects peptides based on abundance and fragments</a:t>
            </a:r>
          </a:p>
        </p:txBody>
      </p:sp>
      <p:grpSp>
        <p:nvGrpSpPr>
          <p:cNvPr id="77" name="Group 76"/>
          <p:cNvGrpSpPr/>
          <p:nvPr/>
        </p:nvGrpSpPr>
        <p:grpSpPr>
          <a:xfrm>
            <a:off x="501650" y="4137143"/>
            <a:ext cx="2339975" cy="1144587"/>
            <a:chOff x="501650" y="4137143"/>
            <a:chExt cx="2339975" cy="1144587"/>
          </a:xfrm>
        </p:grpSpPr>
        <p:sp>
          <p:nvSpPr>
            <p:cNvPr id="69" name="Rectangle 68"/>
            <p:cNvSpPr/>
            <p:nvPr/>
          </p:nvSpPr>
          <p:spPr>
            <a:xfrm>
              <a:off x="501650" y="4208580"/>
              <a:ext cx="2286000" cy="10715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0" name="Straight Connector 69"/>
            <p:cNvCxnSpPr/>
            <p:nvPr/>
          </p:nvCxnSpPr>
          <p:spPr>
            <a:xfrm rot="5400000">
              <a:off x="1146968" y="4923749"/>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858043" y="506662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1968500" y="5173780"/>
              <a:ext cx="21431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
            <p:cNvSpPr txBox="1">
              <a:spLocks noChangeArrowheads="1"/>
            </p:cNvSpPr>
            <p:nvPr/>
          </p:nvSpPr>
          <p:spPr bwMode="auto">
            <a:xfrm>
              <a:off x="1647825" y="4137143"/>
              <a:ext cx="1193800" cy="461962"/>
            </a:xfrm>
            <a:prstGeom prst="rect">
              <a:avLst/>
            </a:prstGeom>
            <a:noFill/>
            <a:ln w="9525">
              <a:noFill/>
              <a:miter lim="800000"/>
              <a:headEnd/>
              <a:tailEnd/>
            </a:ln>
          </p:spPr>
          <p:txBody>
            <a:bodyPr wrap="none">
              <a:spAutoFit/>
            </a:bodyPr>
            <a:lstStyle/>
            <a:p>
              <a:r>
                <a:rPr lang="en-US" sz="2400" b="1"/>
                <a:t>MS/MS</a:t>
              </a:r>
            </a:p>
          </p:txBody>
        </p:sp>
        <p:cxnSp>
          <p:nvCxnSpPr>
            <p:cNvPr id="74" name="Straight Connector 73"/>
            <p:cNvCxnSpPr/>
            <p:nvPr/>
          </p:nvCxnSpPr>
          <p:spPr>
            <a:xfrm rot="5400000">
              <a:off x="2254249" y="5172193"/>
              <a:ext cx="214313"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2004218" y="5065037"/>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1287462" y="4208580"/>
              <a:ext cx="428625" cy="1071563"/>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8" name="Rectangle 77"/>
          <p:cNvSpPr/>
          <p:nvPr/>
        </p:nvSpPr>
        <p:spPr>
          <a:xfrm>
            <a:off x="25395" y="5493123"/>
            <a:ext cx="3379797" cy="646331"/>
          </a:xfrm>
          <a:prstGeom prst="rect">
            <a:avLst/>
          </a:prstGeom>
        </p:spPr>
        <p:txBody>
          <a:bodyPr wrap="square">
            <a:spAutoFit/>
          </a:bodyPr>
          <a:lstStyle/>
          <a:p>
            <a:r>
              <a:rPr lang="en-US" dirty="0" smtClean="0"/>
              <a:t>3. Protein database search for peptide identification</a:t>
            </a:r>
          </a:p>
        </p:txBody>
      </p:sp>
      <p:sp>
        <p:nvSpPr>
          <p:cNvPr id="79" name="Rectangle 78"/>
          <p:cNvSpPr/>
          <p:nvPr/>
        </p:nvSpPr>
        <p:spPr>
          <a:xfrm>
            <a:off x="48971" y="6354616"/>
            <a:ext cx="3644915" cy="369332"/>
          </a:xfrm>
          <a:prstGeom prst="rect">
            <a:avLst/>
          </a:prstGeom>
        </p:spPr>
        <p:txBody>
          <a:bodyPr wrap="square">
            <a:spAutoFit/>
          </a:bodyPr>
          <a:lstStyle/>
          <a:p>
            <a:r>
              <a:rPr lang="en-US" u="sng" dirty="0"/>
              <a:t>D</a:t>
            </a:r>
            <a:r>
              <a:rPr lang="en-US" dirty="0" smtClean="0"/>
              <a:t>ata </a:t>
            </a:r>
            <a:r>
              <a:rPr lang="en-US" u="sng" dirty="0" smtClean="0"/>
              <a:t>D</a:t>
            </a:r>
            <a:r>
              <a:rPr lang="en-US" dirty="0" smtClean="0"/>
              <a:t>ependent </a:t>
            </a:r>
            <a:r>
              <a:rPr lang="en-US" u="sng" dirty="0" smtClean="0"/>
              <a:t>A</a:t>
            </a:r>
            <a:r>
              <a:rPr lang="en-US" dirty="0" smtClean="0"/>
              <a:t>cquisition (DDA)</a:t>
            </a:r>
          </a:p>
        </p:txBody>
      </p:sp>
      <p:sp>
        <p:nvSpPr>
          <p:cNvPr id="80" name="Rectangle 79"/>
          <p:cNvSpPr/>
          <p:nvPr/>
        </p:nvSpPr>
        <p:spPr>
          <a:xfrm>
            <a:off x="5783262" y="6349000"/>
            <a:ext cx="3211841" cy="369332"/>
          </a:xfrm>
          <a:prstGeom prst="rect">
            <a:avLst/>
          </a:prstGeom>
        </p:spPr>
        <p:txBody>
          <a:bodyPr wrap="none">
            <a:spAutoFit/>
          </a:bodyPr>
          <a:lstStyle/>
          <a:p>
            <a:pPr algn="ctr"/>
            <a:r>
              <a:rPr lang="en-US" dirty="0" smtClean="0"/>
              <a:t>Uses predefined set of peptides </a:t>
            </a:r>
          </a:p>
        </p:txBody>
      </p:sp>
      <p:sp>
        <p:nvSpPr>
          <p:cNvPr id="81" name="Rectangle 80"/>
          <p:cNvSpPr/>
          <p:nvPr/>
        </p:nvSpPr>
        <p:spPr>
          <a:xfrm>
            <a:off x="5757941" y="1873580"/>
            <a:ext cx="2333716" cy="369332"/>
          </a:xfrm>
          <a:prstGeom prst="rect">
            <a:avLst/>
          </a:prstGeom>
        </p:spPr>
        <p:txBody>
          <a:bodyPr wrap="none">
            <a:spAutoFit/>
          </a:bodyPr>
          <a:lstStyle/>
          <a:p>
            <a:pPr algn="ctr"/>
            <a:r>
              <a:rPr lang="en-US" dirty="0" smtClean="0"/>
              <a:t>1. Select precursor ion </a:t>
            </a:r>
          </a:p>
        </p:txBody>
      </p:sp>
      <p:grpSp>
        <p:nvGrpSpPr>
          <p:cNvPr id="89" name="Group 88"/>
          <p:cNvGrpSpPr/>
          <p:nvPr/>
        </p:nvGrpSpPr>
        <p:grpSpPr>
          <a:xfrm>
            <a:off x="6194323" y="2267059"/>
            <a:ext cx="2360612" cy="1143000"/>
            <a:chOff x="5792559" y="2677623"/>
            <a:chExt cx="2360612" cy="1143000"/>
          </a:xfrm>
        </p:grpSpPr>
        <p:sp>
          <p:nvSpPr>
            <p:cNvPr id="83" name="Rectangle 82"/>
            <p:cNvSpPr/>
            <p:nvPr/>
          </p:nvSpPr>
          <p:spPr>
            <a:xfrm>
              <a:off x="6149746" y="2749060"/>
              <a:ext cx="428625" cy="1071563"/>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83"/>
            <p:cNvSpPr/>
            <p:nvPr/>
          </p:nvSpPr>
          <p:spPr>
            <a:xfrm>
              <a:off x="5792559" y="2749060"/>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5" name="Straight Connector 84"/>
            <p:cNvCxnSpPr/>
            <p:nvPr/>
          </p:nvCxnSpPr>
          <p:spPr>
            <a:xfrm rot="5400000">
              <a:off x="5917469" y="3461400"/>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6187959" y="360427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6437991" y="3711430"/>
              <a:ext cx="21431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7"/>
            <p:cNvSpPr txBox="1">
              <a:spLocks noChangeArrowheads="1"/>
            </p:cNvSpPr>
            <p:nvPr/>
          </p:nvSpPr>
          <p:spPr bwMode="auto">
            <a:xfrm>
              <a:off x="7507059" y="2677623"/>
              <a:ext cx="646112" cy="461962"/>
            </a:xfrm>
            <a:prstGeom prst="rect">
              <a:avLst/>
            </a:prstGeom>
            <a:noFill/>
            <a:ln w="9525">
              <a:noFill/>
              <a:miter lim="800000"/>
              <a:headEnd/>
              <a:tailEnd/>
            </a:ln>
          </p:spPr>
          <p:txBody>
            <a:bodyPr wrap="none">
              <a:spAutoFit/>
            </a:bodyPr>
            <a:lstStyle/>
            <a:p>
              <a:r>
                <a:rPr lang="en-US" sz="2400" b="1"/>
                <a:t>MS</a:t>
              </a:r>
            </a:p>
          </p:txBody>
        </p:sp>
      </p:grpSp>
      <p:sp>
        <p:nvSpPr>
          <p:cNvPr id="90" name="Rectangle 89"/>
          <p:cNvSpPr/>
          <p:nvPr/>
        </p:nvSpPr>
        <p:spPr>
          <a:xfrm>
            <a:off x="5715771" y="3607541"/>
            <a:ext cx="2705036" cy="369332"/>
          </a:xfrm>
          <a:prstGeom prst="rect">
            <a:avLst/>
          </a:prstGeom>
        </p:spPr>
        <p:txBody>
          <a:bodyPr wrap="none">
            <a:spAutoFit/>
          </a:bodyPr>
          <a:lstStyle/>
          <a:p>
            <a:pPr algn="ctr"/>
            <a:r>
              <a:rPr lang="en-US" dirty="0" smtClean="0"/>
              <a:t>2. Precursor fragmentation</a:t>
            </a:r>
          </a:p>
        </p:txBody>
      </p:sp>
      <p:grpSp>
        <p:nvGrpSpPr>
          <p:cNvPr id="91" name="Group 90"/>
          <p:cNvGrpSpPr/>
          <p:nvPr/>
        </p:nvGrpSpPr>
        <p:grpSpPr>
          <a:xfrm>
            <a:off x="6231629" y="4062352"/>
            <a:ext cx="2339975" cy="1144587"/>
            <a:chOff x="501650" y="4137143"/>
            <a:chExt cx="2339975" cy="1144587"/>
          </a:xfrm>
        </p:grpSpPr>
        <p:sp>
          <p:nvSpPr>
            <p:cNvPr id="92" name="Rectangle 91"/>
            <p:cNvSpPr/>
            <p:nvPr/>
          </p:nvSpPr>
          <p:spPr>
            <a:xfrm>
              <a:off x="501650" y="4208580"/>
              <a:ext cx="2286000" cy="107156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3" name="Straight Connector 92"/>
            <p:cNvCxnSpPr/>
            <p:nvPr/>
          </p:nvCxnSpPr>
          <p:spPr>
            <a:xfrm rot="5400000">
              <a:off x="1146968" y="4923749"/>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858043" y="506662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1968500" y="5173780"/>
              <a:ext cx="21431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7"/>
            <p:cNvSpPr txBox="1">
              <a:spLocks noChangeArrowheads="1"/>
            </p:cNvSpPr>
            <p:nvPr/>
          </p:nvSpPr>
          <p:spPr bwMode="auto">
            <a:xfrm>
              <a:off x="1647825" y="4137143"/>
              <a:ext cx="1193800" cy="461962"/>
            </a:xfrm>
            <a:prstGeom prst="rect">
              <a:avLst/>
            </a:prstGeom>
            <a:noFill/>
            <a:ln w="9525">
              <a:noFill/>
              <a:miter lim="800000"/>
              <a:headEnd/>
              <a:tailEnd/>
            </a:ln>
          </p:spPr>
          <p:txBody>
            <a:bodyPr wrap="none">
              <a:spAutoFit/>
            </a:bodyPr>
            <a:lstStyle/>
            <a:p>
              <a:r>
                <a:rPr lang="en-US" sz="2400" b="1" dirty="0"/>
                <a:t>MS/MS</a:t>
              </a:r>
            </a:p>
          </p:txBody>
        </p:sp>
        <p:cxnSp>
          <p:nvCxnSpPr>
            <p:cNvPr id="97" name="Straight Connector 96"/>
            <p:cNvCxnSpPr/>
            <p:nvPr/>
          </p:nvCxnSpPr>
          <p:spPr>
            <a:xfrm rot="5400000">
              <a:off x="2254249" y="5172193"/>
              <a:ext cx="214313"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2004218" y="5065037"/>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5860096" y="5490209"/>
            <a:ext cx="3135007" cy="649245"/>
          </a:xfrm>
          <a:prstGeom prst="rect">
            <a:avLst/>
          </a:prstGeom>
        </p:spPr>
        <p:txBody>
          <a:bodyPr wrap="square">
            <a:spAutoFit/>
          </a:bodyPr>
          <a:lstStyle/>
          <a:p>
            <a:r>
              <a:rPr lang="en-US" dirty="0" smtClean="0"/>
              <a:t>3. Use Precursor-Fragment pairs for identification </a:t>
            </a:r>
          </a:p>
        </p:txBody>
      </p:sp>
    </p:spTree>
    <p:extLst>
      <p:ext uri="{BB962C8B-B14F-4D97-AF65-F5344CB8AC3E}">
        <p14:creationId xmlns:p14="http://schemas.microsoft.com/office/powerpoint/2010/main" val="1430381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828800"/>
          </a:xfrm>
        </p:spPr>
        <p:txBody>
          <a:bodyPr/>
          <a:lstStyle/>
          <a:p>
            <a:r>
              <a:rPr lang="en-US" dirty="0" smtClean="0"/>
              <a:t>Can use to find best transitions to pick </a:t>
            </a:r>
          </a:p>
          <a:p>
            <a:pPr lvl="1"/>
            <a:r>
              <a:rPr lang="en-US" dirty="0" smtClean="0"/>
              <a:t>Intensity (rank)</a:t>
            </a:r>
          </a:p>
          <a:p>
            <a:pPr lvl="1"/>
            <a:r>
              <a:rPr lang="en-US" dirty="0" smtClean="0"/>
              <a:t>Dot product (similarity to reference spectra)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733800"/>
            <a:ext cx="305752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05199"/>
            <a:ext cx="29622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86334" y="6248400"/>
            <a:ext cx="3464923" cy="369332"/>
          </a:xfrm>
          <a:prstGeom prst="rect">
            <a:avLst/>
          </a:prstGeom>
          <a:noFill/>
        </p:spPr>
        <p:txBody>
          <a:bodyPr wrap="none" rtlCol="0">
            <a:spAutoFit/>
          </a:bodyPr>
          <a:lstStyle/>
          <a:p>
            <a:r>
              <a:rPr lang="en-US" dirty="0" smtClean="0"/>
              <a:t>Want high rank and </a:t>
            </a:r>
            <a:r>
              <a:rPr lang="en-US" dirty="0" err="1" smtClean="0"/>
              <a:t>dotp</a:t>
            </a:r>
            <a:r>
              <a:rPr lang="en-US" dirty="0" smtClean="0"/>
              <a:t> close to 1</a:t>
            </a:r>
            <a:endParaRPr lang="en-US" dirty="0"/>
          </a:p>
        </p:txBody>
      </p:sp>
      <p:sp>
        <p:nvSpPr>
          <p:cNvPr id="7" name="Title 1"/>
          <p:cNvSpPr txBox="1">
            <a:spLocks/>
          </p:cNvSpPr>
          <p:nvPr/>
        </p:nvSpPr>
        <p:spPr>
          <a:xfrm>
            <a:off x="457200" y="1524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Selecting Transitions: Skyline</a:t>
            </a:r>
            <a:endParaRPr lang="en-US" dirty="0"/>
          </a:p>
        </p:txBody>
      </p:sp>
    </p:spTree>
    <p:extLst>
      <p:ext uri="{BB962C8B-B14F-4D97-AF65-F5344CB8AC3E}">
        <p14:creationId xmlns:p14="http://schemas.microsoft.com/office/powerpoint/2010/main" val="4074502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94206237"/>
              </p:ext>
            </p:extLst>
          </p:nvPr>
        </p:nvGraphicFramePr>
        <p:xfrm>
          <a:off x="-381000" y="179206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Bent-Up Arrow 3"/>
          <p:cNvSpPr/>
          <p:nvPr/>
        </p:nvSpPr>
        <p:spPr>
          <a:xfrm rot="16200000">
            <a:off x="3299393" y="3517017"/>
            <a:ext cx="620077" cy="705936"/>
          </a:xfrm>
          <a:prstGeom prst="bentUpArrow">
            <a:avLst>
              <a:gd name="adj1" fmla="val 32840"/>
              <a:gd name="adj2" fmla="val 25000"/>
              <a:gd name="adj3" fmla="val 3578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6" name="Straight Connector 5"/>
          <p:cNvCxnSpPr/>
          <p:nvPr/>
        </p:nvCxnSpPr>
        <p:spPr>
          <a:xfrm flipV="1">
            <a:off x="679356" y="4260377"/>
            <a:ext cx="8077200" cy="16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1722" y="4044185"/>
            <a:ext cx="487634" cy="369332"/>
          </a:xfrm>
          <a:prstGeom prst="rect">
            <a:avLst/>
          </a:prstGeom>
          <a:noFill/>
        </p:spPr>
        <p:txBody>
          <a:bodyPr wrap="none" rtlCol="0">
            <a:spAutoFit/>
          </a:bodyPr>
          <a:lstStyle/>
          <a:p>
            <a:r>
              <a:rPr lang="en-US" dirty="0" smtClean="0"/>
              <a:t>MS</a:t>
            </a:r>
            <a:endParaRPr lang="en-US" dirty="0"/>
          </a:p>
        </p:txBody>
      </p:sp>
      <p:sp>
        <p:nvSpPr>
          <p:cNvPr id="2" name="TextBox 1"/>
          <p:cNvSpPr txBox="1"/>
          <p:nvPr/>
        </p:nvSpPr>
        <p:spPr>
          <a:xfrm>
            <a:off x="2838966" y="1474266"/>
            <a:ext cx="184731" cy="369332"/>
          </a:xfrm>
          <a:prstGeom prst="rect">
            <a:avLst/>
          </a:prstGeom>
          <a:noFill/>
        </p:spPr>
        <p:txBody>
          <a:bodyPr wrap="none" rtlCol="0">
            <a:spAutoFit/>
          </a:bodyPr>
          <a:lstStyle/>
          <a:p>
            <a:endParaRPr lang="en-US" dirty="0"/>
          </a:p>
        </p:txBody>
      </p:sp>
      <p:grpSp>
        <p:nvGrpSpPr>
          <p:cNvPr id="11" name="Group 10"/>
          <p:cNvGrpSpPr/>
          <p:nvPr/>
        </p:nvGrpSpPr>
        <p:grpSpPr>
          <a:xfrm>
            <a:off x="4409719" y="1863487"/>
            <a:ext cx="4505681" cy="4013738"/>
            <a:chOff x="1939562" y="1422130"/>
            <a:chExt cx="4505681" cy="4013738"/>
          </a:xfrm>
        </p:grpSpPr>
        <p:sp>
          <p:nvSpPr>
            <p:cNvPr id="12" name="Bent-Up Arrow 11"/>
            <p:cNvSpPr/>
            <p:nvPr/>
          </p:nvSpPr>
          <p:spPr>
            <a:xfrm rot="5400000">
              <a:off x="2103845" y="2200781"/>
              <a:ext cx="620077" cy="705936"/>
            </a:xfrm>
            <a:prstGeom prst="bentUpArrow">
              <a:avLst>
                <a:gd name="adj1" fmla="val 32840"/>
                <a:gd name="adj2" fmla="val 25000"/>
                <a:gd name="adj3" fmla="val 3578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1939562" y="1422130"/>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Target Selection</a:t>
              </a:r>
              <a:endParaRPr lang="en-US" sz="1300" kern="1200" dirty="0"/>
            </a:p>
          </p:txBody>
        </p:sp>
        <p:sp>
          <p:nvSpPr>
            <p:cNvPr id="14" name="Freeform 13"/>
            <p:cNvSpPr/>
            <p:nvPr/>
          </p:nvSpPr>
          <p:spPr>
            <a:xfrm>
              <a:off x="2983408" y="149181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dirty="0"/>
            </a:p>
          </p:txBody>
        </p:sp>
        <p:sp>
          <p:nvSpPr>
            <p:cNvPr id="15" name="Freeform 14"/>
            <p:cNvSpPr/>
            <p:nvPr/>
          </p:nvSpPr>
          <p:spPr>
            <a:xfrm>
              <a:off x="2805021" y="2242900"/>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Selection of peptides</a:t>
              </a:r>
            </a:p>
          </p:txBody>
        </p:sp>
        <p:sp>
          <p:nvSpPr>
            <p:cNvPr id="16" name="Freeform 15"/>
            <p:cNvSpPr/>
            <p:nvPr/>
          </p:nvSpPr>
          <p:spPr>
            <a:xfrm>
              <a:off x="3848867" y="231258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a:p>
          </p:txBody>
        </p:sp>
        <p:sp>
          <p:nvSpPr>
            <p:cNvPr id="17" name="Freeform 16"/>
            <p:cNvSpPr/>
            <p:nvPr/>
          </p:nvSpPr>
          <p:spPr>
            <a:xfrm>
              <a:off x="3670480" y="2997468"/>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Selection of transitions</a:t>
              </a:r>
              <a:endParaRPr lang="en-US" sz="1300" kern="1200" dirty="0"/>
            </a:p>
          </p:txBody>
        </p:sp>
        <p:sp>
          <p:nvSpPr>
            <p:cNvPr id="18" name="Freeform 17"/>
            <p:cNvSpPr/>
            <p:nvPr/>
          </p:nvSpPr>
          <p:spPr>
            <a:xfrm>
              <a:off x="4714325" y="313335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a:p>
          </p:txBody>
        </p:sp>
        <p:sp>
          <p:nvSpPr>
            <p:cNvPr id="19" name="Bent-Up Arrow 18"/>
            <p:cNvSpPr/>
            <p:nvPr/>
          </p:nvSpPr>
          <p:spPr>
            <a:xfrm rot="5400000">
              <a:off x="4700222" y="4571809"/>
              <a:ext cx="620077" cy="705936"/>
            </a:xfrm>
            <a:prstGeom prst="bentUpArrow">
              <a:avLst>
                <a:gd name="adj1" fmla="val 32840"/>
                <a:gd name="adj2" fmla="val 25000"/>
                <a:gd name="adj3" fmla="val 3578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Freeform 19"/>
            <p:cNvSpPr/>
            <p:nvPr/>
          </p:nvSpPr>
          <p:spPr>
            <a:xfrm>
              <a:off x="4535939" y="3884441"/>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Selection/ Validation of transitions</a:t>
              </a:r>
              <a:endParaRPr lang="en-US" sz="1300" kern="1200" dirty="0"/>
            </a:p>
          </p:txBody>
        </p:sp>
        <p:sp>
          <p:nvSpPr>
            <p:cNvPr id="21" name="Freeform 20"/>
            <p:cNvSpPr/>
            <p:nvPr/>
          </p:nvSpPr>
          <p:spPr>
            <a:xfrm>
              <a:off x="5579784" y="3954125"/>
              <a:ext cx="759193" cy="590549"/>
            </a:xfrm>
            <a:custGeom>
              <a:avLst/>
              <a:gdLst>
                <a:gd name="connsiteX0" fmla="*/ 0 w 759193"/>
                <a:gd name="connsiteY0" fmla="*/ 0 h 590549"/>
                <a:gd name="connsiteX1" fmla="*/ 759193 w 759193"/>
                <a:gd name="connsiteY1" fmla="*/ 0 h 590549"/>
                <a:gd name="connsiteX2" fmla="*/ 759193 w 759193"/>
                <a:gd name="connsiteY2" fmla="*/ 590549 h 590549"/>
                <a:gd name="connsiteX3" fmla="*/ 0 w 759193"/>
                <a:gd name="connsiteY3" fmla="*/ 590549 h 590549"/>
                <a:gd name="connsiteX4" fmla="*/ 0 w 759193"/>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93" h="590549">
                  <a:moveTo>
                    <a:pt x="0" y="0"/>
                  </a:moveTo>
                  <a:lnTo>
                    <a:pt x="759193" y="0"/>
                  </a:lnTo>
                  <a:lnTo>
                    <a:pt x="759193"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a:p>
          </p:txBody>
        </p:sp>
        <p:sp>
          <p:nvSpPr>
            <p:cNvPr id="22" name="Freeform 21"/>
            <p:cNvSpPr/>
            <p:nvPr/>
          </p:nvSpPr>
          <p:spPr>
            <a:xfrm>
              <a:off x="5401398" y="4705211"/>
              <a:ext cx="1043845" cy="730657"/>
            </a:xfrm>
            <a:custGeom>
              <a:avLst/>
              <a:gdLst>
                <a:gd name="connsiteX0" fmla="*/ 0 w 1043845"/>
                <a:gd name="connsiteY0" fmla="*/ 121801 h 730657"/>
                <a:gd name="connsiteX1" fmla="*/ 121801 w 1043845"/>
                <a:gd name="connsiteY1" fmla="*/ 0 h 730657"/>
                <a:gd name="connsiteX2" fmla="*/ 922044 w 1043845"/>
                <a:gd name="connsiteY2" fmla="*/ 0 h 730657"/>
                <a:gd name="connsiteX3" fmla="*/ 1043845 w 1043845"/>
                <a:gd name="connsiteY3" fmla="*/ 121801 h 730657"/>
                <a:gd name="connsiteX4" fmla="*/ 1043845 w 1043845"/>
                <a:gd name="connsiteY4" fmla="*/ 608856 h 730657"/>
                <a:gd name="connsiteX5" fmla="*/ 922044 w 1043845"/>
                <a:gd name="connsiteY5" fmla="*/ 730657 h 730657"/>
                <a:gd name="connsiteX6" fmla="*/ 121801 w 1043845"/>
                <a:gd name="connsiteY6" fmla="*/ 730657 h 730657"/>
                <a:gd name="connsiteX7" fmla="*/ 0 w 1043845"/>
                <a:gd name="connsiteY7" fmla="*/ 608856 h 730657"/>
                <a:gd name="connsiteX8" fmla="*/ 0 w 1043845"/>
                <a:gd name="connsiteY8" fmla="*/ 121801 h 7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45" h="730657">
                  <a:moveTo>
                    <a:pt x="0" y="121801"/>
                  </a:moveTo>
                  <a:cubicBezTo>
                    <a:pt x="0" y="54532"/>
                    <a:pt x="54532" y="0"/>
                    <a:pt x="121801" y="0"/>
                  </a:cubicBezTo>
                  <a:lnTo>
                    <a:pt x="922044" y="0"/>
                  </a:lnTo>
                  <a:cubicBezTo>
                    <a:pt x="989313" y="0"/>
                    <a:pt x="1043845" y="54532"/>
                    <a:pt x="1043845" y="121801"/>
                  </a:cubicBezTo>
                  <a:lnTo>
                    <a:pt x="1043845" y="608856"/>
                  </a:lnTo>
                  <a:cubicBezTo>
                    <a:pt x="1043845" y="676125"/>
                    <a:pt x="989313" y="730657"/>
                    <a:pt x="922044" y="730657"/>
                  </a:cubicBezTo>
                  <a:lnTo>
                    <a:pt x="121801" y="730657"/>
                  </a:lnTo>
                  <a:cubicBezTo>
                    <a:pt x="54532" y="730657"/>
                    <a:pt x="0" y="676125"/>
                    <a:pt x="0" y="608856"/>
                  </a:cubicBezTo>
                  <a:lnTo>
                    <a:pt x="0" y="121801"/>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4" tIns="85204" rIns="85204" bIns="85204" numCol="1" spcCol="1270" anchor="ctr" anchorCtr="0">
              <a:noAutofit/>
            </a:bodyPr>
            <a:lstStyle/>
            <a:p>
              <a:pPr lvl="0" algn="ctr" defTabSz="577850">
                <a:lnSpc>
                  <a:spcPct val="90000"/>
                </a:lnSpc>
                <a:spcBef>
                  <a:spcPct val="0"/>
                </a:spcBef>
                <a:spcAft>
                  <a:spcPct val="35000"/>
                </a:spcAft>
              </a:pPr>
              <a:r>
                <a:rPr lang="en-US" sz="1300" kern="1200" dirty="0" smtClean="0"/>
                <a:t>Peptide Calibration Curves</a:t>
              </a:r>
              <a:endParaRPr lang="en-US" sz="1300" kern="1200" dirty="0"/>
            </a:p>
          </p:txBody>
        </p:sp>
        <p:grpSp>
          <p:nvGrpSpPr>
            <p:cNvPr id="23" name="Group 22"/>
            <p:cNvGrpSpPr/>
            <p:nvPr/>
          </p:nvGrpSpPr>
          <p:grpSpPr>
            <a:xfrm>
              <a:off x="2992459" y="2996780"/>
              <a:ext cx="1430956" cy="1391008"/>
              <a:chOff x="2992459" y="2996780"/>
              <a:chExt cx="1430956" cy="1391008"/>
            </a:xfrm>
          </p:grpSpPr>
          <p:cxnSp>
            <p:nvCxnSpPr>
              <p:cNvPr id="24" name="Straight Connector 23"/>
              <p:cNvCxnSpPr/>
              <p:nvPr/>
            </p:nvCxnSpPr>
            <p:spPr>
              <a:xfrm flipV="1">
                <a:off x="3161212" y="4284617"/>
                <a:ext cx="1079862" cy="2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2459" y="2996780"/>
                <a:ext cx="0" cy="1391008"/>
              </a:xfrm>
              <a:prstGeom prst="line">
                <a:avLst/>
              </a:prstGeom>
              <a:ln w="177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59208" y="3704871"/>
                <a:ext cx="0" cy="1213434"/>
              </a:xfrm>
              <a:prstGeom prst="line">
                <a:avLst/>
              </a:prstGeom>
              <a:ln w="1778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a:xfrm rot="5400000">
                <a:off x="4236486" y="4198390"/>
                <a:ext cx="221458" cy="152400"/>
              </a:xfrm>
              <a:prstGeom prst="triangle">
                <a:avLst>
                  <a:gd name="adj" fmla="val 52128"/>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27"/>
          <p:cNvSpPr txBox="1"/>
          <p:nvPr/>
        </p:nvSpPr>
        <p:spPr>
          <a:xfrm>
            <a:off x="6741172" y="1447800"/>
            <a:ext cx="689612" cy="400110"/>
          </a:xfrm>
          <a:prstGeom prst="rect">
            <a:avLst/>
          </a:prstGeom>
          <a:noFill/>
        </p:spPr>
        <p:txBody>
          <a:bodyPr wrap="none" rtlCol="0">
            <a:spAutoFit/>
          </a:bodyPr>
          <a:lstStyle/>
          <a:p>
            <a:r>
              <a:rPr lang="en-US" sz="2000" b="1" dirty="0"/>
              <a:t>PRM</a:t>
            </a:r>
          </a:p>
        </p:txBody>
      </p:sp>
      <p:sp>
        <p:nvSpPr>
          <p:cNvPr id="29" name="TextBox 28"/>
          <p:cNvSpPr txBox="1"/>
          <p:nvPr/>
        </p:nvSpPr>
        <p:spPr>
          <a:xfrm>
            <a:off x="1905000" y="1413475"/>
            <a:ext cx="689612" cy="400110"/>
          </a:xfrm>
          <a:prstGeom prst="rect">
            <a:avLst/>
          </a:prstGeom>
          <a:noFill/>
        </p:spPr>
        <p:txBody>
          <a:bodyPr wrap="none" rtlCol="0">
            <a:spAutoFit/>
          </a:bodyPr>
          <a:lstStyle/>
          <a:p>
            <a:r>
              <a:rPr lang="en-US" sz="2000" b="1" dirty="0" smtClean="0"/>
              <a:t>SRM</a:t>
            </a:r>
            <a:endParaRPr lang="en-US" sz="2000" b="1" dirty="0"/>
          </a:p>
        </p:txBody>
      </p:sp>
      <p:sp>
        <p:nvSpPr>
          <p:cNvPr id="30" name="Title 1"/>
          <p:cNvSpPr txBox="1">
            <a:spLocks/>
          </p:cNvSpPr>
          <p:nvPr/>
        </p:nvSpPr>
        <p:spPr>
          <a:xfrm>
            <a:off x="457200" y="274638"/>
            <a:ext cx="84582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Workflow of MRM and PRM MS/MS</a:t>
            </a:r>
            <a:endParaRPr lang="en-US" dirty="0"/>
          </a:p>
        </p:txBody>
      </p:sp>
    </p:spTree>
    <p:extLst>
      <p:ext uri="{BB962C8B-B14F-4D97-AF65-F5344CB8AC3E}">
        <p14:creationId xmlns:p14="http://schemas.microsoft.com/office/powerpoint/2010/main" val="2267875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Validating </a:t>
            </a:r>
            <a:r>
              <a:rPr lang="en-US" dirty="0" smtClean="0"/>
              <a:t>Transitions: Contrast Angle</a:t>
            </a:r>
            <a:endParaRPr lang="en-US" dirty="0"/>
          </a:p>
        </p:txBody>
      </p:sp>
      <p:sp>
        <p:nvSpPr>
          <p:cNvPr id="3" name="Content Placeholder 2"/>
          <p:cNvSpPr>
            <a:spLocks noGrp="1"/>
          </p:cNvSpPr>
          <p:nvPr>
            <p:ph idx="1"/>
          </p:nvPr>
        </p:nvSpPr>
        <p:spPr>
          <a:xfrm>
            <a:off x="342900" y="1365084"/>
            <a:ext cx="8229600" cy="1600200"/>
          </a:xfrm>
        </p:spPr>
        <p:txBody>
          <a:bodyPr>
            <a:normAutofit fontScale="85000" lnSpcReduction="20000"/>
          </a:bodyPr>
          <a:lstStyle/>
          <a:p>
            <a:r>
              <a:rPr lang="en-US" dirty="0" smtClean="0"/>
              <a:t>Spectral Contrast Angle: each spectrum represented as a vector in N-dimensional space </a:t>
            </a:r>
          </a:p>
          <a:p>
            <a:r>
              <a:rPr lang="en-US" dirty="0"/>
              <a:t>Spectra that resemble each other have vectors pointing in the same direction (</a:t>
            </a:r>
            <a:r>
              <a:rPr lang="el-GR" dirty="0"/>
              <a:t>θ</a:t>
            </a:r>
            <a:r>
              <a:rPr lang="en-US" dirty="0"/>
              <a:t> ~ 0°) </a:t>
            </a:r>
          </a:p>
          <a:p>
            <a:pPr marL="0" indent="0">
              <a:buNone/>
            </a:pPr>
            <a:endParaRPr lang="en-US" dirty="0"/>
          </a:p>
        </p:txBody>
      </p:sp>
      <p:sp>
        <p:nvSpPr>
          <p:cNvPr id="6" name="Rectangle 5"/>
          <p:cNvSpPr/>
          <p:nvPr/>
        </p:nvSpPr>
        <p:spPr>
          <a:xfrm>
            <a:off x="848187" y="3521805"/>
            <a:ext cx="1067329" cy="369332"/>
          </a:xfrm>
          <a:prstGeom prst="rect">
            <a:avLst/>
          </a:prstGeom>
        </p:spPr>
        <p:txBody>
          <a:bodyPr wrap="square">
            <a:spAutoFit/>
          </a:bodyPr>
          <a:lstStyle/>
          <a:p>
            <a:pPr algn="ctr"/>
            <a:r>
              <a:rPr lang="en-US" dirty="0" err="1" smtClean="0"/>
              <a:t>Analyte</a:t>
            </a:r>
            <a:endParaRPr lang="en-US" dirty="0"/>
          </a:p>
        </p:txBody>
      </p:sp>
      <p:sp>
        <p:nvSpPr>
          <p:cNvPr id="7" name="Rectangle 6"/>
          <p:cNvSpPr/>
          <p:nvPr/>
        </p:nvSpPr>
        <p:spPr>
          <a:xfrm>
            <a:off x="609600" y="3983470"/>
            <a:ext cx="1714500" cy="1905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1905000" y="5311808"/>
            <a:ext cx="529" cy="577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6800" y="4636280"/>
            <a:ext cx="528" cy="1252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743200" y="3983470"/>
            <a:ext cx="1714500" cy="19053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4038600" y="4873630"/>
            <a:ext cx="529" cy="10151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00928" y="5167284"/>
            <a:ext cx="0" cy="7214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71271" y="3489539"/>
            <a:ext cx="1067329" cy="369332"/>
          </a:xfrm>
          <a:prstGeom prst="rect">
            <a:avLst/>
          </a:prstGeom>
        </p:spPr>
        <p:txBody>
          <a:bodyPr wrap="square">
            <a:spAutoFit/>
          </a:bodyPr>
          <a:lstStyle/>
          <a:p>
            <a:pPr algn="ctr"/>
            <a:r>
              <a:rPr lang="en-US" dirty="0" smtClean="0"/>
              <a:t>SIS</a:t>
            </a:r>
            <a:endParaRPr lang="en-US" dirty="0"/>
          </a:p>
        </p:txBody>
      </p:sp>
      <p:sp>
        <p:nvSpPr>
          <p:cNvPr id="14" name="TextBox 13"/>
          <p:cNvSpPr txBox="1"/>
          <p:nvPr/>
        </p:nvSpPr>
        <p:spPr>
          <a:xfrm>
            <a:off x="3040467" y="4715877"/>
            <a:ext cx="385042" cy="369332"/>
          </a:xfrm>
          <a:prstGeom prst="rect">
            <a:avLst/>
          </a:prstGeom>
          <a:noFill/>
        </p:spPr>
        <p:txBody>
          <a:bodyPr wrap="none" rtlCol="0">
            <a:spAutoFit/>
          </a:bodyPr>
          <a:lstStyle/>
          <a:p>
            <a:r>
              <a:rPr lang="en-US" dirty="0"/>
              <a:t>b</a:t>
            </a:r>
            <a:r>
              <a:rPr lang="en-US" baseline="-25000" dirty="0" smtClean="0"/>
              <a:t>1</a:t>
            </a:r>
            <a:endParaRPr lang="en-US" dirty="0"/>
          </a:p>
        </p:txBody>
      </p:sp>
      <p:sp>
        <p:nvSpPr>
          <p:cNvPr id="16" name="TextBox 15"/>
          <p:cNvSpPr txBox="1"/>
          <p:nvPr/>
        </p:nvSpPr>
        <p:spPr>
          <a:xfrm>
            <a:off x="906339" y="4228450"/>
            <a:ext cx="373820" cy="369332"/>
          </a:xfrm>
          <a:prstGeom prst="rect">
            <a:avLst/>
          </a:prstGeom>
          <a:noFill/>
        </p:spPr>
        <p:txBody>
          <a:bodyPr wrap="none" rtlCol="0">
            <a:spAutoFit/>
          </a:bodyPr>
          <a:lstStyle/>
          <a:p>
            <a:r>
              <a:rPr lang="en-US" dirty="0"/>
              <a:t>a</a:t>
            </a:r>
            <a:r>
              <a:rPr lang="en-US" baseline="-25000" dirty="0" smtClean="0"/>
              <a:t>1</a:t>
            </a:r>
            <a:endParaRPr lang="en-US" dirty="0"/>
          </a:p>
        </p:txBody>
      </p:sp>
      <p:sp>
        <p:nvSpPr>
          <p:cNvPr id="20" name="TextBox 19"/>
          <p:cNvSpPr txBox="1"/>
          <p:nvPr/>
        </p:nvSpPr>
        <p:spPr>
          <a:xfrm>
            <a:off x="3878139" y="4444123"/>
            <a:ext cx="385042" cy="369332"/>
          </a:xfrm>
          <a:prstGeom prst="rect">
            <a:avLst/>
          </a:prstGeom>
          <a:noFill/>
        </p:spPr>
        <p:txBody>
          <a:bodyPr wrap="none" rtlCol="0">
            <a:spAutoFit/>
          </a:bodyPr>
          <a:lstStyle/>
          <a:p>
            <a:r>
              <a:rPr lang="en-US" dirty="0" smtClean="0"/>
              <a:t>b</a:t>
            </a:r>
            <a:r>
              <a:rPr lang="en-US" baseline="-25000" dirty="0"/>
              <a:t>2</a:t>
            </a:r>
            <a:endParaRPr lang="en-US" dirty="0"/>
          </a:p>
        </p:txBody>
      </p:sp>
      <p:sp>
        <p:nvSpPr>
          <p:cNvPr id="21" name="TextBox 20"/>
          <p:cNvSpPr txBox="1"/>
          <p:nvPr/>
        </p:nvSpPr>
        <p:spPr>
          <a:xfrm>
            <a:off x="1744539" y="4943665"/>
            <a:ext cx="373820" cy="369332"/>
          </a:xfrm>
          <a:prstGeom prst="rect">
            <a:avLst/>
          </a:prstGeom>
          <a:noFill/>
        </p:spPr>
        <p:txBody>
          <a:bodyPr wrap="none" rtlCol="0">
            <a:spAutoFit/>
          </a:bodyPr>
          <a:lstStyle/>
          <a:p>
            <a:r>
              <a:rPr lang="en-US" dirty="0" smtClean="0"/>
              <a:t>a</a:t>
            </a:r>
            <a:r>
              <a:rPr lang="en-US" baseline="-25000" dirty="0"/>
              <a:t>2</a:t>
            </a:r>
            <a:endParaRPr lang="en-US" dirty="0"/>
          </a:p>
        </p:txBody>
      </p:sp>
      <mc:AlternateContent xmlns:mc="http://schemas.openxmlformats.org/markup-compatibility/2006" xmlns:a14="http://schemas.microsoft.com/office/drawing/2010/main">
        <mc:Choice Requires="a14">
          <p:sp>
            <p:nvSpPr>
              <p:cNvPr id="35" name="Rectangle 34"/>
              <p:cNvSpPr/>
              <p:nvPr/>
            </p:nvSpPr>
            <p:spPr>
              <a:xfrm>
                <a:off x="4953000" y="2965284"/>
                <a:ext cx="2895600" cy="1263166"/>
              </a:xfrm>
              <a:prstGeom prst="rect">
                <a:avLst/>
              </a:prstGeom>
            </p:spPr>
            <p:txBody>
              <a:bodyPr wrap="square">
                <a:spAutoFit/>
              </a:bodyPr>
              <a:lstStyle/>
              <a:p>
                <a:r>
                  <a:rPr lang="en-US" dirty="0"/>
                  <a:t> </a:t>
                </a:r>
              </a:p>
              <a:p>
                <a:pPr/>
                <a14:m>
                  <m:oMathPara xmlns:m="http://schemas.openxmlformats.org/officeDocument/2006/math">
                    <m:oMathParaPr>
                      <m:jc m:val="centerGroup"/>
                    </m:oMathParaPr>
                    <m:oMath xmlns:m="http://schemas.openxmlformats.org/officeDocument/2006/math">
                      <m:r>
                        <a:rPr lang="en-US" i="1">
                          <a:latin typeface="Cambria Math"/>
                        </a:rPr>
                        <m:t>𝑐𝑜𝑠</m:t>
                      </m:r>
                      <m:r>
                        <a:rPr lang="en-US" i="1">
                          <a:latin typeface="Cambria Math"/>
                        </a:rPr>
                        <m:t>𝜃</m:t>
                      </m:r>
                      <m:r>
                        <a:rPr lang="en-US" i="1">
                          <a:latin typeface="Cambria Math"/>
                        </a:rPr>
                        <m:t>=</m:t>
                      </m:r>
                      <m:f>
                        <m:fPr>
                          <m:ctrlPr>
                            <a:rPr lang="en-US" i="1">
                              <a:latin typeface="Cambria Math"/>
                            </a:rPr>
                          </m:ctrlPr>
                        </m:fPr>
                        <m:num>
                          <m:nary>
                            <m:naryPr>
                              <m:chr m:val="∑"/>
                              <m:limLoc m:val="undOvr"/>
                              <m:subHide m:val="on"/>
                              <m:supHide m:val="on"/>
                              <m:ctrlPr>
                                <a:rPr lang="en-US" i="1">
                                  <a:latin typeface="Cambria Math"/>
                                </a:rPr>
                              </m:ctrlPr>
                            </m:naryPr>
                            <m:sub/>
                            <m:sup/>
                            <m:e>
                              <m:sSub>
                                <m:sSubPr>
                                  <m:ctrlPr>
                                    <a:rPr lang="en-US" i="1">
                                      <a:latin typeface="Cambria Math"/>
                                    </a:rPr>
                                  </m:ctrlPr>
                                </m:sSubPr>
                                <m:e>
                                  <m:sSub>
                                    <m:sSubPr>
                                      <m:ctrlPr>
                                        <a:rPr lang="en-US" i="1">
                                          <a:latin typeface="Cambria Math"/>
                                        </a:rPr>
                                      </m:ctrlPr>
                                    </m:sSubPr>
                                    <m:e>
                                      <m:r>
                                        <a:rPr lang="en-US" i="1">
                                          <a:latin typeface="Cambria Math"/>
                                        </a:rPr>
                                        <m:t>𝑎</m:t>
                                      </m:r>
                                    </m:e>
                                    <m:sub>
                                      <m:r>
                                        <a:rPr lang="en-US" i="1">
                                          <a:latin typeface="Cambria Math"/>
                                        </a:rPr>
                                        <m:t>𝑖</m:t>
                                      </m:r>
                                    </m:sub>
                                  </m:sSub>
                                  <m:r>
                                    <a:rPr lang="en-US" i="1">
                                      <a:latin typeface="Cambria Math"/>
                                    </a:rPr>
                                    <m:t>𝑏</m:t>
                                  </m:r>
                                </m:e>
                                <m:sub>
                                  <m:r>
                                    <a:rPr lang="en-US" i="1">
                                      <a:latin typeface="Cambria Math"/>
                                    </a:rPr>
                                    <m:t>𝑖</m:t>
                                  </m:r>
                                  <m:r>
                                    <a:rPr lang="en-US" i="1">
                                      <a:latin typeface="Cambria Math"/>
                                    </a:rPr>
                                    <m:t> </m:t>
                                  </m:r>
                                </m:sub>
                              </m:sSub>
                            </m:e>
                          </m:nary>
                        </m:num>
                        <m:den>
                          <m:rad>
                            <m:radPr>
                              <m:degHide m:val="on"/>
                              <m:ctrlPr>
                                <a:rPr lang="en-US" i="1">
                                  <a:latin typeface="Cambria Math"/>
                                </a:rPr>
                              </m:ctrlPr>
                            </m:radPr>
                            <m:deg/>
                            <m:e>
                              <m:nary>
                                <m:naryPr>
                                  <m:chr m:val="∑"/>
                                  <m:limLoc m:val="undOvr"/>
                                  <m:subHide m:val="on"/>
                                  <m:supHide m:val="on"/>
                                  <m:ctrlPr>
                                    <a:rPr lang="en-US" i="1">
                                      <a:latin typeface="Cambria Math"/>
                                    </a:rPr>
                                  </m:ctrlPr>
                                </m:naryPr>
                                <m:sub/>
                                <m:sup/>
                                <m:e>
                                  <m:sSup>
                                    <m:sSupPr>
                                      <m:ctrlPr>
                                        <a:rPr lang="en-US" i="1">
                                          <a:latin typeface="Cambria Math"/>
                                        </a:rPr>
                                      </m:ctrlPr>
                                    </m:sSupPr>
                                    <m:e>
                                      <m:sSub>
                                        <m:sSubPr>
                                          <m:ctrlPr>
                                            <a:rPr lang="en-US" i="1">
                                              <a:latin typeface="Cambria Math"/>
                                            </a:rPr>
                                          </m:ctrlPr>
                                        </m:sSubPr>
                                        <m:e>
                                          <m:r>
                                            <a:rPr lang="en-US" i="1">
                                              <a:latin typeface="Cambria Math"/>
                                            </a:rPr>
                                            <m:t>𝑎</m:t>
                                          </m:r>
                                        </m:e>
                                        <m:sub>
                                          <m:r>
                                            <a:rPr lang="en-US" i="1">
                                              <a:latin typeface="Cambria Math"/>
                                            </a:rPr>
                                            <m:t>𝑖</m:t>
                                          </m:r>
                                        </m:sub>
                                      </m:sSub>
                                    </m:e>
                                    <m:sup>
                                      <m:r>
                                        <a:rPr lang="en-US" i="1">
                                          <a:latin typeface="Cambria Math"/>
                                        </a:rPr>
                                        <m:t>2</m:t>
                                      </m:r>
                                    </m:sup>
                                  </m:sSup>
                                </m:e>
                              </m:nary>
                              <m:r>
                                <a:rPr lang="en-US" i="1">
                                  <a:latin typeface="Cambria Math"/>
                                </a:rPr>
                                <m:t>∙</m:t>
                              </m:r>
                              <m:nary>
                                <m:naryPr>
                                  <m:chr m:val="∑"/>
                                  <m:limLoc m:val="undOvr"/>
                                  <m:subHide m:val="on"/>
                                  <m:supHide m:val="on"/>
                                  <m:ctrlPr>
                                    <a:rPr lang="en-US" i="1">
                                      <a:latin typeface="Cambria Math"/>
                                    </a:rPr>
                                  </m:ctrlPr>
                                </m:naryPr>
                                <m:sub/>
                                <m:sup/>
                                <m:e>
                                  <m:sSup>
                                    <m:sSupPr>
                                      <m:ctrlPr>
                                        <a:rPr lang="en-US" i="1">
                                          <a:latin typeface="Cambria Math"/>
                                        </a:rPr>
                                      </m:ctrlPr>
                                    </m:sSupPr>
                                    <m:e>
                                      <m:sSub>
                                        <m:sSubPr>
                                          <m:ctrlPr>
                                            <a:rPr lang="en-US" i="1">
                                              <a:latin typeface="Cambria Math"/>
                                            </a:rPr>
                                          </m:ctrlPr>
                                        </m:sSubPr>
                                        <m:e>
                                          <m:r>
                                            <a:rPr lang="en-US" i="1">
                                              <a:latin typeface="Cambria Math"/>
                                            </a:rPr>
                                            <m:t>𝑏</m:t>
                                          </m:r>
                                        </m:e>
                                        <m:sub>
                                          <m:r>
                                            <a:rPr lang="en-US" i="1">
                                              <a:latin typeface="Cambria Math"/>
                                            </a:rPr>
                                            <m:t>𝑖</m:t>
                                          </m:r>
                                        </m:sub>
                                      </m:sSub>
                                    </m:e>
                                    <m:sup>
                                      <m:r>
                                        <a:rPr lang="en-US" i="1">
                                          <a:latin typeface="Cambria Math"/>
                                        </a:rPr>
                                        <m:t>2</m:t>
                                      </m:r>
                                    </m:sup>
                                  </m:sSup>
                                </m:e>
                              </m:nary>
                            </m:e>
                          </m:rad>
                        </m:den>
                      </m:f>
                    </m:oMath>
                  </m:oMathPara>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4953000" y="2965284"/>
                <a:ext cx="2895600" cy="1263166"/>
              </a:xfrm>
              <a:prstGeom prst="rect">
                <a:avLst/>
              </a:prstGeom>
              <a:blipFill rotWithShape="1">
                <a:blip r:embed="rId3"/>
                <a:stretch>
                  <a:fillRect/>
                </a:stretch>
              </a:blipFill>
            </p:spPr>
            <p:txBody>
              <a:bodyPr/>
              <a:lstStyle/>
              <a:p>
                <a:r>
                  <a:rPr lang="en-US">
                    <a:noFill/>
                  </a:rPr>
                  <a:t> </a:t>
                </a:r>
              </a:p>
            </p:txBody>
          </p:sp>
        </mc:Fallback>
      </mc:AlternateContent>
      <p:sp>
        <p:nvSpPr>
          <p:cNvPr id="36" name="Rectangle 35"/>
          <p:cNvSpPr/>
          <p:nvPr/>
        </p:nvSpPr>
        <p:spPr>
          <a:xfrm>
            <a:off x="5321484" y="4460868"/>
            <a:ext cx="1714500" cy="1905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7" name="Straight Connector 36"/>
          <p:cNvCxnSpPr/>
          <p:nvPr/>
        </p:nvCxnSpPr>
        <p:spPr>
          <a:xfrm flipH="1">
            <a:off x="5322012" y="5038489"/>
            <a:ext cx="628122" cy="1327913"/>
          </a:xfrm>
          <a:prstGeom prst="line">
            <a:avLst/>
          </a:prstGeom>
          <a:ln w="254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322012" y="5778645"/>
            <a:ext cx="1161522" cy="587757"/>
          </a:xfrm>
          <a:prstGeom prst="line">
            <a:avLst/>
          </a:prstGeom>
          <a:ln w="254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449163" y="5030132"/>
            <a:ext cx="333809" cy="369332"/>
          </a:xfrm>
          <a:prstGeom prst="rect">
            <a:avLst/>
          </a:prstGeom>
          <a:noFill/>
        </p:spPr>
        <p:txBody>
          <a:bodyPr wrap="none" rtlCol="0">
            <a:spAutoFit/>
          </a:bodyPr>
          <a:lstStyle/>
          <a:p>
            <a:r>
              <a:rPr lang="en-US" dirty="0" err="1" smtClean="0"/>
              <a:t>r</a:t>
            </a:r>
            <a:r>
              <a:rPr lang="en-US" baseline="-25000" dirty="0" err="1"/>
              <a:t>a</a:t>
            </a:r>
            <a:endParaRPr lang="en-US" dirty="0"/>
          </a:p>
        </p:txBody>
      </p:sp>
      <p:sp>
        <p:nvSpPr>
          <p:cNvPr id="40" name="TextBox 39"/>
          <p:cNvSpPr txBox="1"/>
          <p:nvPr/>
        </p:nvSpPr>
        <p:spPr>
          <a:xfrm>
            <a:off x="6179947" y="5887857"/>
            <a:ext cx="344966" cy="369332"/>
          </a:xfrm>
          <a:prstGeom prst="rect">
            <a:avLst/>
          </a:prstGeom>
          <a:noFill/>
        </p:spPr>
        <p:txBody>
          <a:bodyPr wrap="none" rtlCol="0">
            <a:spAutoFit/>
          </a:bodyPr>
          <a:lstStyle/>
          <a:p>
            <a:r>
              <a:rPr lang="en-US" dirty="0" err="1" smtClean="0"/>
              <a:t>r</a:t>
            </a:r>
            <a:r>
              <a:rPr lang="en-US" baseline="-25000" dirty="0" err="1" smtClean="0"/>
              <a:t>b</a:t>
            </a:r>
            <a:endParaRPr lang="en-US" dirty="0"/>
          </a:p>
        </p:txBody>
      </p:sp>
      <mc:AlternateContent xmlns:mc="http://schemas.openxmlformats.org/markup-compatibility/2006" xmlns:a14="http://schemas.microsoft.com/office/drawing/2010/main">
        <mc:Choice Requires="a14">
          <p:sp>
            <p:nvSpPr>
              <p:cNvPr id="41" name="Rectangle 40"/>
              <p:cNvSpPr/>
              <p:nvPr/>
            </p:nvSpPr>
            <p:spPr>
              <a:xfrm>
                <a:off x="7192240" y="5120605"/>
                <a:ext cx="1218923"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𝑟</m:t>
                          </m:r>
                        </m:e>
                        <m:sub>
                          <m:r>
                            <a:rPr lang="en-US" b="0" i="1" smtClean="0">
                              <a:latin typeface="Cambria Math"/>
                            </a:rPr>
                            <m:t>𝑏</m:t>
                          </m:r>
                        </m:sub>
                      </m:sSub>
                      <m:r>
                        <a:rPr lang="en-US" i="1">
                          <a:latin typeface="Cambria Math"/>
                        </a:rPr>
                        <m:t>=</m:t>
                      </m:r>
                      <m:rad>
                        <m:radPr>
                          <m:degHide m:val="on"/>
                          <m:ctrlPr>
                            <a:rPr lang="en-US" i="1">
                              <a:latin typeface="Cambria Math"/>
                            </a:rPr>
                          </m:ctrlPr>
                        </m:radPr>
                        <m:deg/>
                        <m:e>
                          <m:sSup>
                            <m:sSupPr>
                              <m:ctrlPr>
                                <a:rPr lang="en-US" i="1">
                                  <a:latin typeface="Cambria Math"/>
                                </a:rPr>
                              </m:ctrlPr>
                            </m:sSupPr>
                            <m:e>
                              <m:sSub>
                                <m:sSubPr>
                                  <m:ctrlPr>
                                    <a:rPr lang="en-US" i="1">
                                      <a:latin typeface="Cambria Math"/>
                                    </a:rPr>
                                  </m:ctrlPr>
                                </m:sSubPr>
                                <m:e>
                                  <m:r>
                                    <a:rPr lang="en-US" b="0" i="1" smtClean="0">
                                      <a:latin typeface="Cambria Math"/>
                                    </a:rPr>
                                    <m:t>𝑏</m:t>
                                  </m:r>
                                </m:e>
                                <m:sub>
                                  <m:r>
                                    <a:rPr lang="en-US" i="1">
                                      <a:latin typeface="Cambria Math"/>
                                    </a:rPr>
                                    <m:t>𝑖</m:t>
                                  </m:r>
                                </m:sub>
                              </m:sSub>
                            </m:e>
                            <m:sup>
                              <m:r>
                                <a:rPr lang="en-US" i="1">
                                  <a:latin typeface="Cambria Math"/>
                                </a:rPr>
                                <m:t>2</m:t>
                              </m:r>
                            </m:sup>
                          </m:sSup>
                        </m:e>
                      </m:rad>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7192240" y="5120605"/>
                <a:ext cx="1218923" cy="65601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7177000" y="4755001"/>
                <a:ext cx="1216743" cy="429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𝑟</m:t>
                          </m:r>
                        </m:e>
                        <m:sub>
                          <m:r>
                            <a:rPr lang="en-US" i="1">
                              <a:latin typeface="Cambria Math"/>
                            </a:rPr>
                            <m:t>𝑎</m:t>
                          </m:r>
                        </m:sub>
                      </m:sSub>
                      <m:r>
                        <a:rPr lang="en-US" i="1">
                          <a:latin typeface="Cambria Math"/>
                        </a:rPr>
                        <m:t>=</m:t>
                      </m:r>
                      <m:rad>
                        <m:radPr>
                          <m:degHide m:val="on"/>
                          <m:ctrlPr>
                            <a:rPr lang="en-US" i="1">
                              <a:latin typeface="Cambria Math"/>
                            </a:rPr>
                          </m:ctrlPr>
                        </m:radPr>
                        <m:deg/>
                        <m:e>
                          <m:sSup>
                            <m:sSupPr>
                              <m:ctrlPr>
                                <a:rPr lang="en-US" i="1">
                                  <a:latin typeface="Cambria Math"/>
                                </a:rPr>
                              </m:ctrlPr>
                            </m:sSupPr>
                            <m:e>
                              <m:sSub>
                                <m:sSubPr>
                                  <m:ctrlPr>
                                    <a:rPr lang="en-US" i="1">
                                      <a:latin typeface="Cambria Math"/>
                                    </a:rPr>
                                  </m:ctrlPr>
                                </m:sSubPr>
                                <m:e>
                                  <m:r>
                                    <a:rPr lang="en-US" i="1">
                                      <a:latin typeface="Cambria Math"/>
                                    </a:rPr>
                                    <m:t>𝑎</m:t>
                                  </m:r>
                                </m:e>
                                <m:sub>
                                  <m:r>
                                    <a:rPr lang="en-US" i="1">
                                      <a:latin typeface="Cambria Math"/>
                                    </a:rPr>
                                    <m:t>𝑖</m:t>
                                  </m:r>
                                </m:sub>
                              </m:sSub>
                            </m:e>
                            <m:sup>
                              <m:r>
                                <a:rPr lang="en-US" i="1">
                                  <a:latin typeface="Cambria Math"/>
                                </a:rPr>
                                <m:t>2</m:t>
                              </m:r>
                            </m:sup>
                          </m:sSup>
                        </m:e>
                      </m:rad>
                    </m:oMath>
                  </m:oMathPara>
                </a14:m>
                <a:endParaRPr 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7177000" y="4755001"/>
                <a:ext cx="1216743" cy="429220"/>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32936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Validating Transitions:</a:t>
            </a:r>
            <a:br>
              <a:rPr lang="en-US" dirty="0" smtClean="0"/>
            </a:br>
            <a:r>
              <a:rPr lang="en-US" dirty="0" smtClean="0"/>
              <a:t> “Branching ratio”</a:t>
            </a:r>
            <a:endParaRPr lang="en-US" dirty="0"/>
          </a:p>
        </p:txBody>
      </p:sp>
      <p:sp>
        <p:nvSpPr>
          <p:cNvPr id="3" name="Content Placeholder 2"/>
          <p:cNvSpPr>
            <a:spLocks noGrp="1"/>
          </p:cNvSpPr>
          <p:nvPr>
            <p:ph idx="1"/>
          </p:nvPr>
        </p:nvSpPr>
        <p:spPr>
          <a:xfrm>
            <a:off x="316468" y="1350685"/>
            <a:ext cx="8229600" cy="782916"/>
          </a:xfrm>
        </p:spPr>
        <p:txBody>
          <a:bodyPr>
            <a:normAutofit fontScale="92500"/>
          </a:bodyPr>
          <a:lstStyle/>
          <a:p>
            <a:pPr marL="0" indent="0">
              <a:buNone/>
            </a:pPr>
            <a:r>
              <a:rPr lang="en-US" dirty="0" smtClean="0"/>
              <a:t>Branching Ratio (BR): ratio of the peak intensities</a:t>
            </a:r>
          </a:p>
          <a:p>
            <a:pPr marL="0" indent="0">
              <a:buNone/>
            </a:pPr>
            <a:endParaRPr lang="en-US" dirty="0"/>
          </a:p>
        </p:txBody>
      </p:sp>
      <mc:AlternateContent xmlns:mc="http://schemas.openxmlformats.org/markup-compatibility/2006" xmlns:a14="http://schemas.microsoft.com/office/drawing/2010/main">
        <mc:Choice Requires="a14">
          <p:sp>
            <p:nvSpPr>
              <p:cNvPr id="4" name="Rectangle 3"/>
              <p:cNvSpPr/>
              <p:nvPr/>
            </p:nvSpPr>
            <p:spPr>
              <a:xfrm>
                <a:off x="1219200" y="2362200"/>
                <a:ext cx="2212913" cy="14801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𝐵</m:t>
                      </m:r>
                      <m:r>
                        <a:rPr lang="en-US" sz="2000" i="1">
                          <a:latin typeface="Cambria Math"/>
                        </a:rPr>
                        <m:t>𝑅</m:t>
                      </m:r>
                      <m:r>
                        <a:rPr lang="en-US" sz="2000" i="1">
                          <a:latin typeface="Cambria Math"/>
                        </a:rPr>
                        <m:t>=</m:t>
                      </m:r>
                      <m:r>
                        <a:rPr lang="en-US" sz="2000" i="1">
                          <a:latin typeface="Cambria Math"/>
                        </a:rPr>
                        <m:t>𝑙𝑛</m:t>
                      </m:r>
                      <m:d>
                        <m:dPr>
                          <m:begChr m:val="{"/>
                          <m:endChr m:val="}"/>
                          <m:ctrlPr>
                            <a:rPr lang="en-US" sz="2000" i="1">
                              <a:latin typeface="Cambria Math"/>
                            </a:rPr>
                          </m:ctrlPr>
                        </m:dPr>
                        <m:e>
                          <m:f>
                            <m:fPr>
                              <m:ctrlPr>
                                <a:rPr lang="en-US" sz="2000" i="1">
                                  <a:latin typeface="Cambria Math"/>
                                </a:rPr>
                              </m:ctrlPr>
                            </m:fPr>
                            <m:num>
                              <m:f>
                                <m:fPr>
                                  <m:ctrlPr>
                                    <a:rPr lang="en-US" sz="2000" i="1">
                                      <a:latin typeface="Cambria Math"/>
                                    </a:rPr>
                                  </m:ctrlPr>
                                </m:fPr>
                                <m:num>
                                  <m:sSub>
                                    <m:sSubPr>
                                      <m:ctrlPr>
                                        <a:rPr lang="en-US" sz="2000" i="1">
                                          <a:latin typeface="Cambria Math"/>
                                        </a:rPr>
                                      </m:ctrlPr>
                                    </m:sSubPr>
                                    <m:e>
                                      <m:r>
                                        <a:rPr lang="en-US" sz="2000" i="1">
                                          <a:latin typeface="Cambria Math"/>
                                        </a:rPr>
                                        <m:t>𝐼</m:t>
                                      </m:r>
                                    </m:e>
                                    <m:sub>
                                      <m:r>
                                        <a:rPr lang="en-US" sz="2000" i="1">
                                          <a:latin typeface="Cambria Math"/>
                                        </a:rPr>
                                        <m:t>𝐴𝑥</m:t>
                                      </m:r>
                                    </m:sub>
                                  </m:sSub>
                                </m:num>
                                <m:den>
                                  <m:sSub>
                                    <m:sSubPr>
                                      <m:ctrlPr>
                                        <a:rPr lang="en-US" sz="2000" i="1">
                                          <a:latin typeface="Cambria Math"/>
                                        </a:rPr>
                                      </m:ctrlPr>
                                    </m:sSubPr>
                                    <m:e>
                                      <m:r>
                                        <a:rPr lang="en-US" sz="2000" i="1">
                                          <a:latin typeface="Cambria Math"/>
                                        </a:rPr>
                                        <m:t>𝐼</m:t>
                                      </m:r>
                                    </m:e>
                                    <m:sub>
                                      <m:r>
                                        <a:rPr lang="en-US" sz="2000" i="1">
                                          <a:latin typeface="Cambria Math"/>
                                        </a:rPr>
                                        <m:t>𝐵𝑥</m:t>
                                      </m:r>
                                    </m:sub>
                                  </m:sSub>
                                </m:den>
                              </m:f>
                            </m:num>
                            <m:den>
                              <m:f>
                                <m:fPr>
                                  <m:ctrlPr>
                                    <a:rPr lang="en-US" sz="2000" i="1">
                                      <a:latin typeface="Cambria Math"/>
                                    </a:rPr>
                                  </m:ctrlPr>
                                </m:fPr>
                                <m:num>
                                  <m:nary>
                                    <m:naryPr>
                                      <m:chr m:val="∑"/>
                                      <m:limLoc m:val="undOvr"/>
                                      <m:subHide m:val="on"/>
                                      <m:supHide m:val="on"/>
                                      <m:ctrlPr>
                                        <a:rPr lang="en-US" sz="2000" i="1">
                                          <a:latin typeface="Cambria Math"/>
                                        </a:rPr>
                                      </m:ctrlPr>
                                    </m:naryPr>
                                    <m:sub/>
                                    <m:sup/>
                                    <m:e>
                                      <m:f>
                                        <m:fPr>
                                          <m:ctrlPr>
                                            <a:rPr lang="en-US" sz="2000" i="1">
                                              <a:latin typeface="Cambria Math"/>
                                            </a:rPr>
                                          </m:ctrlPr>
                                        </m:fPr>
                                        <m:num>
                                          <m:sSub>
                                            <m:sSubPr>
                                              <m:ctrlPr>
                                                <a:rPr lang="en-US" sz="2000" i="1">
                                                  <a:latin typeface="Cambria Math"/>
                                                </a:rPr>
                                              </m:ctrlPr>
                                            </m:sSubPr>
                                            <m:e>
                                              <m:r>
                                                <a:rPr lang="en-US" sz="2000" i="1">
                                                  <a:latin typeface="Cambria Math"/>
                                                </a:rPr>
                                                <m:t>𝐼</m:t>
                                              </m:r>
                                            </m:e>
                                            <m:sub>
                                              <m:r>
                                                <a:rPr lang="en-US" sz="2000" i="1">
                                                  <a:latin typeface="Cambria Math"/>
                                                </a:rPr>
                                                <m:t>𝐴𝑥𝑆</m:t>
                                              </m:r>
                                            </m:sub>
                                          </m:sSub>
                                        </m:num>
                                        <m:den>
                                          <m:sSub>
                                            <m:sSubPr>
                                              <m:ctrlPr>
                                                <a:rPr lang="en-US" sz="2000" i="1">
                                                  <a:latin typeface="Cambria Math"/>
                                                </a:rPr>
                                              </m:ctrlPr>
                                            </m:sSubPr>
                                            <m:e>
                                              <m:r>
                                                <a:rPr lang="en-US" sz="2000" i="1">
                                                  <a:latin typeface="Cambria Math"/>
                                                </a:rPr>
                                                <m:t>𝐼</m:t>
                                              </m:r>
                                            </m:e>
                                            <m:sub>
                                              <m:r>
                                                <a:rPr lang="en-US" sz="2000" i="1">
                                                  <a:latin typeface="Cambria Math"/>
                                                </a:rPr>
                                                <m:t>𝐵𝑥𝑆</m:t>
                                              </m:r>
                                            </m:sub>
                                          </m:sSub>
                                        </m:den>
                                      </m:f>
                                    </m:e>
                                  </m:nary>
                                </m:num>
                                <m:den>
                                  <m:r>
                                    <a:rPr lang="en-US" sz="2000" i="1">
                                      <a:latin typeface="Cambria Math"/>
                                    </a:rPr>
                                    <m:t>𝑛</m:t>
                                  </m:r>
                                </m:den>
                              </m:f>
                            </m:den>
                          </m:f>
                        </m:e>
                      </m:d>
                    </m:oMath>
                  </m:oMathPara>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1219200" y="2362200"/>
                <a:ext cx="2212913" cy="1480149"/>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699052" y="4632089"/>
            <a:ext cx="2971800" cy="1200329"/>
          </a:xfrm>
          <a:prstGeom prst="rect">
            <a:avLst/>
          </a:prstGeom>
        </p:spPr>
        <p:txBody>
          <a:bodyPr wrap="square">
            <a:spAutoFit/>
          </a:bodyPr>
          <a:lstStyle/>
          <a:p>
            <a:r>
              <a:rPr lang="en-US" dirty="0" err="1"/>
              <a:t>I</a:t>
            </a:r>
            <a:r>
              <a:rPr lang="en-US" baseline="-25000" dirty="0" err="1"/>
              <a:t>Ax</a:t>
            </a:r>
            <a:r>
              <a:rPr lang="en-US" dirty="0"/>
              <a:t>, </a:t>
            </a:r>
            <a:r>
              <a:rPr lang="en-US" dirty="0" err="1"/>
              <a:t>I</a:t>
            </a:r>
            <a:r>
              <a:rPr lang="en-US" baseline="-25000" dirty="0" err="1"/>
              <a:t>Bx</a:t>
            </a:r>
            <a:r>
              <a:rPr lang="en-US" dirty="0"/>
              <a:t> : Peak </a:t>
            </a:r>
            <a:r>
              <a:rPr lang="en-US" dirty="0" smtClean="0"/>
              <a:t>areas </a:t>
            </a:r>
            <a:r>
              <a:rPr lang="en-US" dirty="0"/>
              <a:t>of </a:t>
            </a:r>
            <a:r>
              <a:rPr lang="en-US" dirty="0" err="1"/>
              <a:t>Analyte</a:t>
            </a:r>
            <a:endParaRPr lang="en-US" dirty="0"/>
          </a:p>
          <a:p>
            <a:r>
              <a:rPr lang="en-US" dirty="0" err="1"/>
              <a:t>I</a:t>
            </a:r>
            <a:r>
              <a:rPr lang="en-US" baseline="-25000" dirty="0" err="1"/>
              <a:t>AxS</a:t>
            </a:r>
            <a:r>
              <a:rPr lang="en-US" dirty="0"/>
              <a:t>, </a:t>
            </a:r>
            <a:r>
              <a:rPr lang="en-US" dirty="0" err="1"/>
              <a:t>I</a:t>
            </a:r>
            <a:r>
              <a:rPr lang="en-US" baseline="-25000" dirty="0" err="1"/>
              <a:t>BxS</a:t>
            </a:r>
            <a:r>
              <a:rPr lang="en-US" dirty="0"/>
              <a:t> : Peak areas of SIS</a:t>
            </a:r>
          </a:p>
          <a:p>
            <a:r>
              <a:rPr lang="en-US" dirty="0"/>
              <a:t>n=number of SIS </a:t>
            </a:r>
            <a:r>
              <a:rPr lang="en-US" dirty="0" smtClean="0"/>
              <a:t>transitions</a:t>
            </a:r>
          </a:p>
          <a:p>
            <a:endParaRPr lang="en-US" dirty="0"/>
          </a:p>
        </p:txBody>
      </p:sp>
      <p:sp>
        <p:nvSpPr>
          <p:cNvPr id="7" name="Rectangle 6"/>
          <p:cNvSpPr/>
          <p:nvPr/>
        </p:nvSpPr>
        <p:spPr>
          <a:xfrm>
            <a:off x="4782079" y="2562176"/>
            <a:ext cx="1714499" cy="369332"/>
          </a:xfrm>
          <a:prstGeom prst="rect">
            <a:avLst/>
          </a:prstGeom>
        </p:spPr>
        <p:txBody>
          <a:bodyPr wrap="square">
            <a:spAutoFit/>
          </a:bodyPr>
          <a:lstStyle/>
          <a:p>
            <a:pPr algn="ctr"/>
            <a:r>
              <a:rPr lang="en-US" dirty="0" smtClean="0"/>
              <a:t>Light (</a:t>
            </a:r>
            <a:r>
              <a:rPr lang="en-US" dirty="0" err="1" smtClean="0"/>
              <a:t>Analyte</a:t>
            </a:r>
            <a:r>
              <a:rPr lang="en-US" dirty="0" smtClean="0"/>
              <a:t>)</a:t>
            </a:r>
            <a:endParaRPr lang="en-US" dirty="0"/>
          </a:p>
        </p:txBody>
      </p:sp>
      <p:sp>
        <p:nvSpPr>
          <p:cNvPr id="8" name="Rectangle 7"/>
          <p:cNvSpPr/>
          <p:nvPr/>
        </p:nvSpPr>
        <p:spPr>
          <a:xfrm>
            <a:off x="4621089" y="3023841"/>
            <a:ext cx="1714500" cy="1905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p:cNvCxnSpPr/>
          <p:nvPr/>
        </p:nvCxnSpPr>
        <p:spPr>
          <a:xfrm>
            <a:off x="5916489" y="4352179"/>
            <a:ext cx="529" cy="577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8289" y="3676651"/>
            <a:ext cx="528" cy="1252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754689" y="3023841"/>
            <a:ext cx="1714500" cy="19053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Connector 25"/>
          <p:cNvCxnSpPr/>
          <p:nvPr/>
        </p:nvCxnSpPr>
        <p:spPr>
          <a:xfrm>
            <a:off x="8050618" y="3842349"/>
            <a:ext cx="0" cy="10867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34" idx="2"/>
          </p:cNvCxnSpPr>
          <p:nvPr/>
        </p:nvCxnSpPr>
        <p:spPr>
          <a:xfrm>
            <a:off x="7212417" y="3810000"/>
            <a:ext cx="0" cy="11295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982760" y="2529910"/>
            <a:ext cx="1257900" cy="369332"/>
          </a:xfrm>
          <a:prstGeom prst="rect">
            <a:avLst/>
          </a:prstGeom>
        </p:spPr>
        <p:txBody>
          <a:bodyPr wrap="square">
            <a:spAutoFit/>
          </a:bodyPr>
          <a:lstStyle/>
          <a:p>
            <a:pPr algn="ctr"/>
            <a:r>
              <a:rPr lang="en-US" dirty="0" smtClean="0"/>
              <a:t>Heavy(SIS)</a:t>
            </a:r>
            <a:endParaRPr lang="en-US" dirty="0"/>
          </a:p>
        </p:txBody>
      </p:sp>
      <p:sp>
        <p:nvSpPr>
          <p:cNvPr id="34" name="TextBox 33"/>
          <p:cNvSpPr txBox="1"/>
          <p:nvPr/>
        </p:nvSpPr>
        <p:spPr>
          <a:xfrm>
            <a:off x="7051956" y="3440668"/>
            <a:ext cx="320922" cy="369332"/>
          </a:xfrm>
          <a:prstGeom prst="rect">
            <a:avLst/>
          </a:prstGeom>
          <a:noFill/>
        </p:spPr>
        <p:txBody>
          <a:bodyPr wrap="none" rtlCol="0">
            <a:spAutoFit/>
          </a:bodyPr>
          <a:lstStyle/>
          <a:p>
            <a:r>
              <a:rPr lang="en-US" dirty="0" smtClean="0"/>
              <a:t>I</a:t>
            </a:r>
            <a:r>
              <a:rPr lang="en-US" baseline="-25000" dirty="0" smtClean="0"/>
              <a:t>1</a:t>
            </a:r>
            <a:endParaRPr lang="en-US" dirty="0"/>
          </a:p>
        </p:txBody>
      </p:sp>
      <p:sp>
        <p:nvSpPr>
          <p:cNvPr id="35" name="TextBox 34"/>
          <p:cNvSpPr txBox="1"/>
          <p:nvPr/>
        </p:nvSpPr>
        <p:spPr>
          <a:xfrm>
            <a:off x="7516424" y="3676651"/>
            <a:ext cx="320922" cy="369332"/>
          </a:xfrm>
          <a:prstGeom prst="rect">
            <a:avLst/>
          </a:prstGeom>
          <a:noFill/>
        </p:spPr>
        <p:txBody>
          <a:bodyPr wrap="none" rtlCol="0">
            <a:spAutoFit/>
          </a:bodyPr>
          <a:lstStyle/>
          <a:p>
            <a:r>
              <a:rPr lang="en-US" dirty="0" smtClean="0"/>
              <a:t>I</a:t>
            </a:r>
            <a:r>
              <a:rPr lang="en-US" baseline="-25000" dirty="0"/>
              <a:t>2</a:t>
            </a:r>
            <a:endParaRPr lang="en-US" dirty="0"/>
          </a:p>
        </p:txBody>
      </p:sp>
      <p:sp>
        <p:nvSpPr>
          <p:cNvPr id="36" name="TextBox 35"/>
          <p:cNvSpPr txBox="1"/>
          <p:nvPr/>
        </p:nvSpPr>
        <p:spPr>
          <a:xfrm>
            <a:off x="4917828" y="3268821"/>
            <a:ext cx="320922" cy="369332"/>
          </a:xfrm>
          <a:prstGeom prst="rect">
            <a:avLst/>
          </a:prstGeom>
          <a:noFill/>
        </p:spPr>
        <p:txBody>
          <a:bodyPr wrap="none" rtlCol="0">
            <a:spAutoFit/>
          </a:bodyPr>
          <a:lstStyle/>
          <a:p>
            <a:r>
              <a:rPr lang="en-US" dirty="0" smtClean="0"/>
              <a:t>I</a:t>
            </a:r>
            <a:r>
              <a:rPr lang="en-US" baseline="-25000" dirty="0" smtClean="0"/>
              <a:t>1</a:t>
            </a:r>
            <a:endParaRPr lang="en-US" dirty="0"/>
          </a:p>
        </p:txBody>
      </p:sp>
      <p:sp>
        <p:nvSpPr>
          <p:cNvPr id="37" name="TextBox 36"/>
          <p:cNvSpPr txBox="1"/>
          <p:nvPr/>
        </p:nvSpPr>
        <p:spPr>
          <a:xfrm>
            <a:off x="5318407" y="3686590"/>
            <a:ext cx="320922" cy="369332"/>
          </a:xfrm>
          <a:prstGeom prst="rect">
            <a:avLst/>
          </a:prstGeom>
          <a:noFill/>
        </p:spPr>
        <p:txBody>
          <a:bodyPr wrap="none" rtlCol="0">
            <a:spAutoFit/>
          </a:bodyPr>
          <a:lstStyle/>
          <a:p>
            <a:r>
              <a:rPr lang="en-US" dirty="0" smtClean="0"/>
              <a:t>I</a:t>
            </a:r>
            <a:r>
              <a:rPr lang="en-US" baseline="-25000" dirty="0"/>
              <a:t>2</a:t>
            </a:r>
            <a:endParaRPr lang="en-US" dirty="0"/>
          </a:p>
        </p:txBody>
      </p:sp>
      <p:cxnSp>
        <p:nvCxnSpPr>
          <p:cNvPr id="38" name="Straight Connector 37"/>
          <p:cNvCxnSpPr/>
          <p:nvPr/>
        </p:nvCxnSpPr>
        <p:spPr>
          <a:xfrm>
            <a:off x="5478868" y="4098667"/>
            <a:ext cx="0" cy="8307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669089" y="4098438"/>
            <a:ext cx="0" cy="8307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889628" y="3317258"/>
            <a:ext cx="320922" cy="369332"/>
          </a:xfrm>
          <a:prstGeom prst="rect">
            <a:avLst/>
          </a:prstGeom>
          <a:noFill/>
        </p:spPr>
        <p:txBody>
          <a:bodyPr wrap="none" rtlCol="0">
            <a:spAutoFit/>
          </a:bodyPr>
          <a:lstStyle/>
          <a:p>
            <a:r>
              <a:rPr lang="en-US" dirty="0" smtClean="0"/>
              <a:t>I</a:t>
            </a:r>
            <a:r>
              <a:rPr lang="en-US" baseline="-25000" dirty="0" smtClean="0"/>
              <a:t>3</a:t>
            </a:r>
            <a:endParaRPr lang="en-US" dirty="0"/>
          </a:p>
        </p:txBody>
      </p:sp>
      <p:sp>
        <p:nvSpPr>
          <p:cNvPr id="42" name="TextBox 41"/>
          <p:cNvSpPr txBox="1"/>
          <p:nvPr/>
        </p:nvSpPr>
        <p:spPr>
          <a:xfrm>
            <a:off x="5756028" y="3984036"/>
            <a:ext cx="320922" cy="369332"/>
          </a:xfrm>
          <a:prstGeom prst="rect">
            <a:avLst/>
          </a:prstGeom>
          <a:noFill/>
        </p:spPr>
        <p:txBody>
          <a:bodyPr wrap="none" rtlCol="0">
            <a:spAutoFit/>
          </a:bodyPr>
          <a:lstStyle/>
          <a:p>
            <a:r>
              <a:rPr lang="en-US" dirty="0" smtClean="0"/>
              <a:t>I</a:t>
            </a:r>
            <a:r>
              <a:rPr lang="en-US" baseline="-25000" dirty="0" smtClean="0"/>
              <a:t>3</a:t>
            </a:r>
            <a:endParaRPr lang="en-US" dirty="0"/>
          </a:p>
        </p:txBody>
      </p:sp>
      <p:sp>
        <p:nvSpPr>
          <p:cNvPr id="45" name="TextBox 44"/>
          <p:cNvSpPr txBox="1"/>
          <p:nvPr/>
        </p:nvSpPr>
        <p:spPr>
          <a:xfrm>
            <a:off x="7516424" y="6280666"/>
            <a:ext cx="1448473" cy="369332"/>
          </a:xfrm>
          <a:prstGeom prst="rect">
            <a:avLst/>
          </a:prstGeom>
          <a:noFill/>
        </p:spPr>
        <p:txBody>
          <a:bodyPr wrap="none" rtlCol="0">
            <a:spAutoFit/>
          </a:bodyPr>
          <a:lstStyle/>
          <a:p>
            <a:r>
              <a:rPr lang="en-US" dirty="0" err="1" smtClean="0"/>
              <a:t>Kushnir</a:t>
            </a:r>
            <a:r>
              <a:rPr lang="en-US" dirty="0" smtClean="0"/>
              <a:t>, 2005</a:t>
            </a:r>
            <a:endParaRPr lang="en-US" dirty="0"/>
          </a:p>
        </p:txBody>
      </p:sp>
    </p:spTree>
    <p:extLst>
      <p:ext uri="{BB962C8B-B14F-4D97-AF65-F5344CB8AC3E}">
        <p14:creationId xmlns:p14="http://schemas.microsoft.com/office/powerpoint/2010/main" val="2939737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1478946"/>
            <a:ext cx="3962399" cy="5150454"/>
          </a:xfrm>
        </p:spPr>
        <p:txBody>
          <a:bodyPr>
            <a:normAutofit fontScale="85000" lnSpcReduction="10000"/>
          </a:bodyPr>
          <a:lstStyle/>
          <a:p>
            <a:r>
              <a:rPr lang="en-US" u="sng" dirty="0" err="1" smtClean="0"/>
              <a:t>AuDIT</a:t>
            </a:r>
            <a:r>
              <a:rPr lang="en-US" dirty="0" smtClean="0"/>
              <a:t>: </a:t>
            </a:r>
            <a:r>
              <a:rPr lang="en-US" u="sng" dirty="0" smtClean="0"/>
              <a:t>A</a:t>
            </a:r>
            <a:r>
              <a:rPr lang="en-US" dirty="0" smtClean="0"/>
              <a:t>utomated </a:t>
            </a:r>
            <a:r>
              <a:rPr lang="en-US" u="sng" dirty="0" smtClean="0"/>
              <a:t>D</a:t>
            </a:r>
            <a:r>
              <a:rPr lang="en-US" dirty="0" smtClean="0"/>
              <a:t>etection of </a:t>
            </a:r>
            <a:r>
              <a:rPr lang="en-US" u="sng" dirty="0" smtClean="0"/>
              <a:t>I</a:t>
            </a:r>
            <a:r>
              <a:rPr lang="en-US" dirty="0" smtClean="0"/>
              <a:t>naccurate and imprecise </a:t>
            </a:r>
            <a:r>
              <a:rPr lang="en-US" u="sng" dirty="0" smtClean="0"/>
              <a:t>T</a:t>
            </a:r>
            <a:r>
              <a:rPr lang="en-US" dirty="0" smtClean="0"/>
              <a:t>ransitions</a:t>
            </a:r>
          </a:p>
          <a:p>
            <a:r>
              <a:rPr lang="en-US" dirty="0" smtClean="0"/>
              <a:t>Uses “branching ratio”</a:t>
            </a:r>
          </a:p>
          <a:p>
            <a:pPr marL="0" indent="0">
              <a:buNone/>
            </a:pPr>
            <a:r>
              <a:rPr lang="en-US" dirty="0" smtClean="0"/>
              <a:t>1. Calculate relative ratios of each transition from the same precursor </a:t>
            </a:r>
          </a:p>
          <a:p>
            <a:pPr marL="0" indent="0">
              <a:buNone/>
            </a:pPr>
            <a:r>
              <a:rPr lang="en-US" dirty="0" smtClean="0"/>
              <a:t>2.  Apply t-test to determine if relative ratios of </a:t>
            </a:r>
            <a:r>
              <a:rPr lang="en-US" dirty="0" err="1" smtClean="0"/>
              <a:t>analyte</a:t>
            </a:r>
            <a:r>
              <a:rPr lang="en-US" dirty="0" smtClean="0"/>
              <a:t> are different from relative ratios of SIS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295400"/>
            <a:ext cx="4876800" cy="489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6396335"/>
            <a:ext cx="8001000" cy="369332"/>
          </a:xfrm>
          <a:prstGeom prst="rect">
            <a:avLst/>
          </a:prstGeom>
        </p:spPr>
        <p:txBody>
          <a:bodyPr wrap="square">
            <a:spAutoFit/>
          </a:bodyPr>
          <a:lstStyle/>
          <a:p>
            <a:r>
              <a:rPr lang="en-US" dirty="0"/>
              <a:t>http://</a:t>
            </a:r>
            <a:r>
              <a:rPr lang="en-US" dirty="0" smtClean="0"/>
              <a:t>www.broadinstitute.org/cancer/software/genepattern/modules/AuDIT.html</a:t>
            </a:r>
            <a:r>
              <a:rPr lang="en-US" dirty="0"/>
              <a:t>.</a:t>
            </a:r>
          </a:p>
        </p:txBody>
      </p:sp>
      <p:sp>
        <p:nvSpPr>
          <p:cNvPr id="6" name="Title 1"/>
          <p:cNvSpPr txBox="1">
            <a:spLocks/>
          </p:cNvSpPr>
          <p:nvPr/>
        </p:nvSpPr>
        <p:spPr>
          <a:xfrm>
            <a:off x="457200" y="152400"/>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Validating Transitions in MRM: </a:t>
            </a:r>
            <a:r>
              <a:rPr lang="en-US" dirty="0" err="1" smtClean="0"/>
              <a:t>AuDIT</a:t>
            </a:r>
            <a:endParaRPr lang="en-US" dirty="0"/>
          </a:p>
        </p:txBody>
      </p:sp>
    </p:spTree>
    <p:extLst>
      <p:ext uri="{BB962C8B-B14F-4D97-AF65-F5344CB8AC3E}">
        <p14:creationId xmlns:p14="http://schemas.microsoft.com/office/powerpoint/2010/main" val="2261566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Validating Transitions in MRM: </a:t>
            </a:r>
            <a:r>
              <a:rPr lang="en-US" dirty="0" err="1" smtClean="0"/>
              <a:t>AuDIT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189340"/>
            <a:ext cx="6106245" cy="454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39000" y="6315975"/>
            <a:ext cx="1717265" cy="369332"/>
          </a:xfrm>
          <a:prstGeom prst="rect">
            <a:avLst/>
          </a:prstGeom>
          <a:noFill/>
        </p:spPr>
        <p:txBody>
          <a:bodyPr wrap="none" rtlCol="0">
            <a:spAutoFit/>
          </a:bodyPr>
          <a:lstStyle/>
          <a:p>
            <a:r>
              <a:rPr lang="en-US" dirty="0" err="1" smtClean="0"/>
              <a:t>Abbatiello</a:t>
            </a:r>
            <a:r>
              <a:rPr lang="en-US" dirty="0" smtClean="0"/>
              <a:t>, 2009</a:t>
            </a:r>
            <a:endParaRPr lang="en-US" dirty="0"/>
          </a:p>
        </p:txBody>
      </p:sp>
      <p:sp>
        <p:nvSpPr>
          <p:cNvPr id="4" name="TextBox 3"/>
          <p:cNvSpPr txBox="1"/>
          <p:nvPr/>
        </p:nvSpPr>
        <p:spPr>
          <a:xfrm>
            <a:off x="2057400" y="5762944"/>
            <a:ext cx="5649045" cy="369332"/>
          </a:xfrm>
          <a:prstGeom prst="rect">
            <a:avLst/>
          </a:prstGeom>
          <a:noFill/>
        </p:spPr>
        <p:txBody>
          <a:bodyPr wrap="square" rtlCol="0">
            <a:spAutoFit/>
          </a:bodyPr>
          <a:lstStyle/>
          <a:p>
            <a:pPr algn="ctr"/>
            <a:r>
              <a:rPr lang="en-US" dirty="0" smtClean="0"/>
              <a:t>Relative product ions should have a constant relationship</a:t>
            </a:r>
            <a:endParaRPr lang="en-US" dirty="0"/>
          </a:p>
        </p:txBody>
      </p:sp>
      <p:sp>
        <p:nvSpPr>
          <p:cNvPr id="6" name="TextBox 5"/>
          <p:cNvSpPr txBox="1"/>
          <p:nvPr/>
        </p:nvSpPr>
        <p:spPr>
          <a:xfrm>
            <a:off x="7755214" y="1524000"/>
            <a:ext cx="1234505" cy="646331"/>
          </a:xfrm>
          <a:prstGeom prst="rect">
            <a:avLst/>
          </a:prstGeom>
          <a:noFill/>
        </p:spPr>
        <p:txBody>
          <a:bodyPr wrap="none" rtlCol="0">
            <a:spAutoFit/>
          </a:bodyPr>
          <a:lstStyle/>
          <a:p>
            <a:r>
              <a:rPr lang="en-US" dirty="0" smtClean="0"/>
              <a:t>Blue: Light</a:t>
            </a:r>
          </a:p>
          <a:p>
            <a:r>
              <a:rPr lang="en-US" dirty="0" smtClean="0"/>
              <a:t>Red: Heavy</a:t>
            </a:r>
            <a:endParaRPr lang="en-US" dirty="0"/>
          </a:p>
        </p:txBody>
      </p:sp>
    </p:spTree>
    <p:extLst>
      <p:ext uri="{BB962C8B-B14F-4D97-AF65-F5344CB8AC3E}">
        <p14:creationId xmlns:p14="http://schemas.microsoft.com/office/powerpoint/2010/main" val="3995881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PRM and MRM are most useful when quantifying protein in a complex matrix </a:t>
            </a:r>
          </a:p>
          <a:p>
            <a:pPr lvl="1"/>
            <a:r>
              <a:rPr lang="en-US" dirty="0" smtClean="0"/>
              <a:t>Tumor lysate</a:t>
            </a:r>
          </a:p>
          <a:p>
            <a:pPr lvl="1"/>
            <a:r>
              <a:rPr lang="en-US" dirty="0" smtClean="0"/>
              <a:t>Plasma </a:t>
            </a:r>
          </a:p>
          <a:p>
            <a:r>
              <a:rPr lang="en-US" dirty="0" smtClean="0"/>
              <a:t>Simple Matrix (buffer) should have no interferences</a:t>
            </a:r>
          </a:p>
          <a:p>
            <a:r>
              <a:rPr lang="en-US" dirty="0" smtClean="0"/>
              <a:t>Compare the transitions in complex to those in simple </a:t>
            </a:r>
          </a:p>
          <a:p>
            <a:r>
              <a:rPr lang="en-US" dirty="0" smtClean="0"/>
              <a:t>Ratio close to 1 indicates low interference</a:t>
            </a:r>
            <a:endParaRPr lang="en-US" dirty="0"/>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Validating Transitions in PRM: CRAFTS</a:t>
            </a:r>
            <a:endParaRPr lang="en-US" dirty="0"/>
          </a:p>
        </p:txBody>
      </p:sp>
    </p:spTree>
    <p:extLst>
      <p:ext uri="{BB962C8B-B14F-4D97-AF65-F5344CB8AC3E}">
        <p14:creationId xmlns:p14="http://schemas.microsoft.com/office/powerpoint/2010/main" val="3947738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9554" y="1754816"/>
            <a:ext cx="3048000" cy="1442984"/>
          </a:xfrm>
          <a:prstGeom prst="rect">
            <a:avLst/>
          </a:prstGeom>
          <a:solidFill>
            <a:schemeClr val="bg1"/>
          </a:solidFill>
          <a:ln w="127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3414022" y="1338369"/>
            <a:ext cx="1280692" cy="400110"/>
          </a:xfrm>
          <a:prstGeom prst="rect">
            <a:avLst/>
          </a:prstGeom>
          <a:noFill/>
          <a:ln w="9525">
            <a:noFill/>
            <a:miter lim="800000"/>
            <a:headEnd/>
            <a:tailEnd/>
          </a:ln>
        </p:spPr>
        <p:txBody>
          <a:bodyPr wrap="square">
            <a:spAutoFit/>
          </a:bodyPr>
          <a:lstStyle/>
          <a:p>
            <a:r>
              <a:rPr lang="en-US" sz="2000" dirty="0" smtClean="0"/>
              <a:t>Light</a:t>
            </a:r>
            <a:endParaRPr lang="en-US" sz="2000" dirty="0"/>
          </a:p>
        </p:txBody>
      </p:sp>
      <p:sp>
        <p:nvSpPr>
          <p:cNvPr id="21" name="Rectangle 20"/>
          <p:cNvSpPr/>
          <p:nvPr/>
        </p:nvSpPr>
        <p:spPr>
          <a:xfrm>
            <a:off x="2392352" y="3251200"/>
            <a:ext cx="3048000" cy="1442984"/>
          </a:xfrm>
          <a:prstGeom prst="rect">
            <a:avLst/>
          </a:prstGeom>
          <a:solidFill>
            <a:schemeClr val="bg1"/>
          </a:solidFill>
          <a:ln w="127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Connector 21"/>
          <p:cNvCxnSpPr/>
          <p:nvPr/>
        </p:nvCxnSpPr>
        <p:spPr>
          <a:xfrm>
            <a:off x="2620952" y="3732195"/>
            <a:ext cx="528" cy="961989"/>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178165" y="4211049"/>
            <a:ext cx="2" cy="48313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01423" y="4405586"/>
            <a:ext cx="529" cy="28859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1327725" y="2317364"/>
            <a:ext cx="1280692" cy="400110"/>
          </a:xfrm>
          <a:prstGeom prst="rect">
            <a:avLst/>
          </a:prstGeom>
          <a:noFill/>
          <a:ln w="9525">
            <a:noFill/>
            <a:miter lim="800000"/>
            <a:headEnd/>
            <a:tailEnd/>
          </a:ln>
        </p:spPr>
        <p:txBody>
          <a:bodyPr wrap="square">
            <a:spAutoFit/>
          </a:bodyPr>
          <a:lstStyle/>
          <a:p>
            <a:r>
              <a:rPr lang="en-US" sz="2000" dirty="0" smtClean="0"/>
              <a:t>Simple</a:t>
            </a:r>
            <a:endParaRPr lang="en-US" sz="2000" dirty="0"/>
          </a:p>
        </p:txBody>
      </p:sp>
      <p:cxnSp>
        <p:nvCxnSpPr>
          <p:cNvPr id="26" name="Straight Connector 25"/>
          <p:cNvCxnSpPr/>
          <p:nvPr/>
        </p:nvCxnSpPr>
        <p:spPr>
          <a:xfrm>
            <a:off x="3611552" y="3924593"/>
            <a:ext cx="529" cy="76959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60756" y="4116988"/>
            <a:ext cx="529" cy="57719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87984" y="3924593"/>
            <a:ext cx="0" cy="76959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35352" y="3441461"/>
            <a:ext cx="528" cy="125272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68752" y="3441461"/>
            <a:ext cx="0" cy="125272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715104" y="4405586"/>
            <a:ext cx="529" cy="28859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25952" y="3732192"/>
            <a:ext cx="529" cy="96199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135552" y="4116988"/>
            <a:ext cx="529" cy="57719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30752" y="4501783"/>
            <a:ext cx="529" cy="19240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25952" y="4290689"/>
            <a:ext cx="1058" cy="40349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612081" y="4290689"/>
            <a:ext cx="1058" cy="40349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620952" y="3955064"/>
            <a:ext cx="1586" cy="7391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509627" y="1752958"/>
            <a:ext cx="3048000" cy="1442984"/>
          </a:xfrm>
          <a:prstGeom prst="rect">
            <a:avLst/>
          </a:prstGeom>
          <a:solidFill>
            <a:schemeClr val="bg1"/>
          </a:solidFill>
          <a:ln w="127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9" name="Straight Connector 38"/>
          <p:cNvCxnSpPr/>
          <p:nvPr/>
        </p:nvCxnSpPr>
        <p:spPr>
          <a:xfrm>
            <a:off x="5813898" y="2233953"/>
            <a:ext cx="528" cy="96198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371111" y="2712807"/>
            <a:ext cx="2" cy="48313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80402" y="2907345"/>
            <a:ext cx="528" cy="28859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61698" y="2424211"/>
            <a:ext cx="0" cy="77173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718898" y="2233950"/>
            <a:ext cx="529" cy="96199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328498" y="2618746"/>
            <a:ext cx="529" cy="57719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23698" y="3003541"/>
            <a:ext cx="529" cy="19240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718898" y="2792447"/>
            <a:ext cx="1058" cy="40349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805027" y="2792447"/>
            <a:ext cx="1058" cy="40349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813898" y="2456822"/>
            <a:ext cx="1586" cy="73912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522425" y="3255997"/>
            <a:ext cx="3048000" cy="1442984"/>
          </a:xfrm>
          <a:prstGeom prst="rect">
            <a:avLst/>
          </a:prstGeom>
          <a:solidFill>
            <a:schemeClr val="bg1"/>
          </a:solidFill>
          <a:ln w="127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6" name="Straight Connector 55"/>
          <p:cNvCxnSpPr/>
          <p:nvPr/>
        </p:nvCxnSpPr>
        <p:spPr>
          <a:xfrm>
            <a:off x="5751025" y="3736992"/>
            <a:ext cx="528" cy="96198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08238" y="4215846"/>
            <a:ext cx="2" cy="48313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31496" y="4410383"/>
            <a:ext cx="529" cy="28859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a:spLocks noChangeArrowheads="1"/>
          </p:cNvSpPr>
          <p:nvPr/>
        </p:nvSpPr>
        <p:spPr bwMode="auto">
          <a:xfrm>
            <a:off x="1176116" y="3841839"/>
            <a:ext cx="1280692" cy="400110"/>
          </a:xfrm>
          <a:prstGeom prst="rect">
            <a:avLst/>
          </a:prstGeom>
          <a:noFill/>
          <a:ln w="9525">
            <a:noFill/>
            <a:miter lim="800000"/>
            <a:headEnd/>
            <a:tailEnd/>
          </a:ln>
        </p:spPr>
        <p:txBody>
          <a:bodyPr wrap="square">
            <a:spAutoFit/>
          </a:bodyPr>
          <a:lstStyle/>
          <a:p>
            <a:r>
              <a:rPr lang="en-US" sz="2000" dirty="0" smtClean="0"/>
              <a:t>Complex</a:t>
            </a:r>
            <a:endParaRPr lang="en-US" sz="2000" dirty="0"/>
          </a:p>
        </p:txBody>
      </p:sp>
      <p:cxnSp>
        <p:nvCxnSpPr>
          <p:cNvPr id="60" name="Straight Connector 59"/>
          <p:cNvCxnSpPr/>
          <p:nvPr/>
        </p:nvCxnSpPr>
        <p:spPr>
          <a:xfrm>
            <a:off x="6741625" y="3929390"/>
            <a:ext cx="529" cy="76959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490829" y="4121785"/>
            <a:ext cx="529" cy="57719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17529" y="4410384"/>
            <a:ext cx="528" cy="28859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665425" y="3446258"/>
            <a:ext cx="528" cy="125272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198825" y="3927250"/>
            <a:ext cx="0" cy="77173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845177" y="4410383"/>
            <a:ext cx="529" cy="28859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656025" y="3736989"/>
            <a:ext cx="529" cy="96199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265625" y="4121785"/>
            <a:ext cx="529" cy="57719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960825" y="4506580"/>
            <a:ext cx="529" cy="19240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656025" y="4295486"/>
            <a:ext cx="1058" cy="40349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742154" y="4295486"/>
            <a:ext cx="1058" cy="40349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751025" y="3959861"/>
            <a:ext cx="1586" cy="73912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606568" y="2227574"/>
            <a:ext cx="528" cy="961989"/>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163781" y="2706428"/>
            <a:ext cx="2" cy="48313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873072" y="2900966"/>
            <a:ext cx="528" cy="28859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054368" y="2417832"/>
            <a:ext cx="0" cy="77173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511568" y="2227571"/>
            <a:ext cx="529" cy="96199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121168" y="2612367"/>
            <a:ext cx="529" cy="57719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816368" y="2997162"/>
            <a:ext cx="529" cy="19240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511568" y="2786068"/>
            <a:ext cx="1058" cy="40349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597697" y="2786068"/>
            <a:ext cx="1058" cy="40349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606568" y="2450443"/>
            <a:ext cx="1586" cy="7391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2" name="TextBox 81"/>
          <p:cNvSpPr txBox="1">
            <a:spLocks noChangeArrowheads="1"/>
          </p:cNvSpPr>
          <p:nvPr/>
        </p:nvSpPr>
        <p:spPr bwMode="auto">
          <a:xfrm>
            <a:off x="6645431" y="1295400"/>
            <a:ext cx="1280692" cy="400110"/>
          </a:xfrm>
          <a:prstGeom prst="rect">
            <a:avLst/>
          </a:prstGeom>
          <a:noFill/>
          <a:ln w="9525">
            <a:noFill/>
            <a:miter lim="800000"/>
            <a:headEnd/>
            <a:tailEnd/>
          </a:ln>
        </p:spPr>
        <p:txBody>
          <a:bodyPr wrap="square">
            <a:spAutoFit/>
          </a:bodyPr>
          <a:lstStyle/>
          <a:p>
            <a:r>
              <a:rPr lang="en-US" sz="2000" dirty="0" smtClean="0"/>
              <a:t>Heavy</a:t>
            </a:r>
            <a:endParaRPr lang="en-US" sz="2000" dirty="0"/>
          </a:p>
        </p:txBody>
      </p:sp>
      <p:sp>
        <p:nvSpPr>
          <p:cNvPr id="83" name="TextBox 82"/>
          <p:cNvSpPr txBox="1">
            <a:spLocks noChangeArrowheads="1"/>
          </p:cNvSpPr>
          <p:nvPr/>
        </p:nvSpPr>
        <p:spPr bwMode="auto">
          <a:xfrm>
            <a:off x="65175" y="3062439"/>
            <a:ext cx="1280692" cy="400110"/>
          </a:xfrm>
          <a:prstGeom prst="rect">
            <a:avLst/>
          </a:prstGeom>
          <a:noFill/>
          <a:ln w="9525">
            <a:noFill/>
            <a:miter lim="800000"/>
            <a:headEnd/>
            <a:tailEnd/>
          </a:ln>
        </p:spPr>
        <p:txBody>
          <a:bodyPr wrap="square">
            <a:spAutoFit/>
          </a:bodyPr>
          <a:lstStyle/>
          <a:p>
            <a:r>
              <a:rPr lang="en-US" sz="2000" dirty="0" smtClean="0"/>
              <a:t>MATRIX</a:t>
            </a:r>
            <a:endParaRPr lang="en-US" sz="2000" dirty="0"/>
          </a:p>
        </p:txBody>
      </p:sp>
      <p:sp>
        <p:nvSpPr>
          <p:cNvPr id="84" name="TextBox 83"/>
          <p:cNvSpPr txBox="1">
            <a:spLocks noChangeArrowheads="1"/>
          </p:cNvSpPr>
          <p:nvPr/>
        </p:nvSpPr>
        <p:spPr bwMode="auto">
          <a:xfrm>
            <a:off x="4739108" y="838200"/>
            <a:ext cx="1280692" cy="400110"/>
          </a:xfrm>
          <a:prstGeom prst="rect">
            <a:avLst/>
          </a:prstGeom>
          <a:noFill/>
          <a:ln w="9525">
            <a:noFill/>
            <a:miter lim="800000"/>
            <a:headEnd/>
            <a:tailEnd/>
          </a:ln>
        </p:spPr>
        <p:txBody>
          <a:bodyPr wrap="square">
            <a:spAutoFit/>
          </a:bodyPr>
          <a:lstStyle/>
          <a:p>
            <a:r>
              <a:rPr lang="en-US" sz="2000" dirty="0" smtClean="0"/>
              <a:t>PEPTIDE</a:t>
            </a:r>
            <a:endParaRPr lang="en-US" sz="2000" dirty="0"/>
          </a:p>
        </p:txBody>
      </p:sp>
      <p:cxnSp>
        <p:nvCxnSpPr>
          <p:cNvPr id="86" name="Straight Connector 85"/>
          <p:cNvCxnSpPr/>
          <p:nvPr/>
        </p:nvCxnSpPr>
        <p:spPr>
          <a:xfrm>
            <a:off x="3208816" y="1295400"/>
            <a:ext cx="42220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188816" y="2213123"/>
            <a:ext cx="0" cy="24553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a:spLocks noChangeArrowheads="1"/>
          </p:cNvSpPr>
          <p:nvPr/>
        </p:nvSpPr>
        <p:spPr bwMode="auto">
          <a:xfrm>
            <a:off x="0" y="4747471"/>
            <a:ext cx="9051289" cy="1754326"/>
          </a:xfrm>
          <a:prstGeom prst="rect">
            <a:avLst/>
          </a:prstGeom>
          <a:noFill/>
          <a:ln w="9525">
            <a:noFill/>
            <a:miter lim="800000"/>
            <a:headEnd/>
            <a:tailEnd/>
          </a:ln>
        </p:spPr>
        <p:txBody>
          <a:bodyPr wrap="square">
            <a:spAutoFit/>
          </a:bodyPr>
          <a:lstStyle/>
          <a:p>
            <a:pPr marL="342900" indent="-342900">
              <a:buFont typeface="Arial" pitchFamily="34" charset="0"/>
              <a:buChar char="•"/>
            </a:pPr>
            <a:r>
              <a:rPr lang="en-US" dirty="0" smtClean="0"/>
              <a:t>Simple matrix: peptide carrier solution</a:t>
            </a:r>
          </a:p>
          <a:p>
            <a:pPr marL="342900" indent="-342900">
              <a:buFont typeface="Arial" pitchFamily="34" charset="0"/>
              <a:buChar char="•"/>
            </a:pPr>
            <a:r>
              <a:rPr lang="en-US" dirty="0" smtClean="0"/>
              <a:t>Complex matrix: unfractionated </a:t>
            </a:r>
            <a:r>
              <a:rPr lang="en-US" dirty="0"/>
              <a:t>t</a:t>
            </a:r>
            <a:r>
              <a:rPr lang="en-US" dirty="0" smtClean="0"/>
              <a:t>umor </a:t>
            </a:r>
            <a:r>
              <a:rPr lang="en-US" dirty="0"/>
              <a:t>d</a:t>
            </a:r>
            <a:r>
              <a:rPr lang="en-US" dirty="0" smtClean="0"/>
              <a:t>igest</a:t>
            </a:r>
          </a:p>
          <a:p>
            <a:pPr marL="342900" indent="-342900">
              <a:buFont typeface="Arial" pitchFamily="34" charset="0"/>
              <a:buChar char="•"/>
            </a:pPr>
            <a:r>
              <a:rPr lang="en-US" dirty="0" smtClean="0"/>
              <a:t>Simple matrix should have minimal interference- </a:t>
            </a:r>
            <a:r>
              <a:rPr lang="en-US" u="sng" dirty="0" smtClean="0"/>
              <a:t>use this as reference</a:t>
            </a:r>
          </a:p>
          <a:p>
            <a:pPr marL="342900" indent="-342900">
              <a:buFont typeface="Arial" pitchFamily="34" charset="0"/>
              <a:buChar char="•"/>
            </a:pPr>
            <a:r>
              <a:rPr lang="en-US" dirty="0" smtClean="0"/>
              <a:t>Transitions in complex buffer should have the same relative intensities of transitions within the spectra </a:t>
            </a:r>
          </a:p>
          <a:p>
            <a:pPr marL="342900" indent="-342900">
              <a:buFont typeface="Arial" pitchFamily="34" charset="0"/>
              <a:buChar char="•"/>
            </a:pPr>
            <a:r>
              <a:rPr lang="en-US" dirty="0" smtClean="0"/>
              <a:t>Transitions in complex with relative intensities different from simple </a:t>
            </a:r>
            <a:r>
              <a:rPr lang="en-US" dirty="0" smtClean="0">
                <a:sym typeface="Wingdings" pitchFamily="2" charset="2"/>
              </a:rPr>
              <a:t> </a:t>
            </a:r>
            <a:r>
              <a:rPr lang="en-US" dirty="0">
                <a:sym typeface="Wingdings" pitchFamily="2" charset="2"/>
              </a:rPr>
              <a:t>i</a:t>
            </a:r>
            <a:r>
              <a:rPr lang="en-US" dirty="0" smtClean="0">
                <a:sym typeface="Wingdings" pitchFamily="2" charset="2"/>
              </a:rPr>
              <a:t>nterference</a:t>
            </a:r>
            <a:endParaRPr lang="en-US" dirty="0"/>
          </a:p>
        </p:txBody>
      </p:sp>
      <p:sp>
        <p:nvSpPr>
          <p:cNvPr id="3" name="Slide Number Placeholder 2"/>
          <p:cNvSpPr>
            <a:spLocks noGrp="1"/>
          </p:cNvSpPr>
          <p:nvPr>
            <p:ph type="sldNum" sz="quarter" idx="12"/>
          </p:nvPr>
        </p:nvSpPr>
        <p:spPr/>
        <p:txBody>
          <a:bodyPr/>
          <a:lstStyle/>
          <a:p>
            <a:fld id="{29C1CE91-27F5-4F3F-A997-1384BB9F309E}" type="slidenum">
              <a:rPr lang="en-US" smtClean="0"/>
              <a:t>37</a:t>
            </a:fld>
            <a:endParaRPr lang="en-US" dirty="0"/>
          </a:p>
        </p:txBody>
      </p:sp>
      <p:sp>
        <p:nvSpPr>
          <p:cNvPr id="85" name="Title 1"/>
          <p:cNvSpPr txBox="1">
            <a:spLocks/>
          </p:cNvSpPr>
          <p:nvPr/>
        </p:nvSpPr>
        <p:spPr>
          <a:xfrm>
            <a:off x="551360" y="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Validating Transitions in PRM: CRAFTS</a:t>
            </a:r>
            <a:endParaRPr lang="en-US" dirty="0"/>
          </a:p>
        </p:txBody>
      </p:sp>
    </p:spTree>
    <p:extLst>
      <p:ext uri="{BB962C8B-B14F-4D97-AF65-F5344CB8AC3E}">
        <p14:creationId xmlns:p14="http://schemas.microsoft.com/office/powerpoint/2010/main" val="2785916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146" y="-42559"/>
            <a:ext cx="8229600" cy="1143000"/>
          </a:xfrm>
        </p:spPr>
        <p:txBody>
          <a:bodyPr>
            <a:normAutofit/>
          </a:bodyPr>
          <a:lstStyle/>
          <a:p>
            <a:r>
              <a:rPr lang="en-US" sz="4000" dirty="0"/>
              <a:t>Validating </a:t>
            </a:r>
            <a:r>
              <a:rPr lang="en-US" sz="4000" dirty="0" smtClean="0"/>
              <a:t>Transitions in </a:t>
            </a:r>
            <a:r>
              <a:rPr lang="en-US" sz="4000" dirty="0"/>
              <a:t>PRM: CRAFTS</a:t>
            </a:r>
          </a:p>
        </p:txBody>
      </p:sp>
      <p:sp>
        <p:nvSpPr>
          <p:cNvPr id="4" name="Rectangle 3"/>
          <p:cNvSpPr/>
          <p:nvPr/>
        </p:nvSpPr>
        <p:spPr>
          <a:xfrm>
            <a:off x="1127238" y="1407047"/>
            <a:ext cx="3048000" cy="1442984"/>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2161706" y="990600"/>
            <a:ext cx="1280692" cy="400110"/>
          </a:xfrm>
          <a:prstGeom prst="rect">
            <a:avLst/>
          </a:prstGeom>
          <a:noFill/>
          <a:ln w="9525">
            <a:noFill/>
            <a:miter lim="800000"/>
            <a:headEnd/>
            <a:tailEnd/>
          </a:ln>
        </p:spPr>
        <p:txBody>
          <a:bodyPr wrap="square">
            <a:spAutoFit/>
          </a:bodyPr>
          <a:lstStyle/>
          <a:p>
            <a:r>
              <a:rPr lang="en-US" sz="2000" dirty="0" smtClean="0"/>
              <a:t>Light</a:t>
            </a:r>
            <a:endParaRPr lang="en-US" sz="2000" dirty="0"/>
          </a:p>
        </p:txBody>
      </p:sp>
      <p:sp>
        <p:nvSpPr>
          <p:cNvPr id="21" name="Rectangle 20"/>
          <p:cNvSpPr/>
          <p:nvPr/>
        </p:nvSpPr>
        <p:spPr>
          <a:xfrm>
            <a:off x="1109884" y="3101829"/>
            <a:ext cx="3048000" cy="1442984"/>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Connector 21"/>
          <p:cNvCxnSpPr/>
          <p:nvPr/>
        </p:nvCxnSpPr>
        <p:spPr>
          <a:xfrm>
            <a:off x="1385261" y="3582824"/>
            <a:ext cx="528" cy="961989"/>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42474" y="4061678"/>
            <a:ext cx="2" cy="48313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65732" y="4256215"/>
            <a:ext cx="529" cy="28859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75409" y="1969595"/>
            <a:ext cx="1280692" cy="400110"/>
          </a:xfrm>
          <a:prstGeom prst="rect">
            <a:avLst/>
          </a:prstGeom>
          <a:noFill/>
          <a:ln w="9525">
            <a:noFill/>
            <a:miter lim="800000"/>
            <a:headEnd/>
            <a:tailEnd/>
          </a:ln>
        </p:spPr>
        <p:txBody>
          <a:bodyPr wrap="square">
            <a:spAutoFit/>
          </a:bodyPr>
          <a:lstStyle/>
          <a:p>
            <a:r>
              <a:rPr lang="en-US" sz="2000" dirty="0" smtClean="0"/>
              <a:t>Simple</a:t>
            </a:r>
            <a:endParaRPr lang="en-US" sz="2000" dirty="0"/>
          </a:p>
        </p:txBody>
      </p:sp>
      <p:cxnSp>
        <p:nvCxnSpPr>
          <p:cNvPr id="26" name="Straight Connector 25"/>
          <p:cNvCxnSpPr/>
          <p:nvPr/>
        </p:nvCxnSpPr>
        <p:spPr>
          <a:xfrm>
            <a:off x="2375861" y="3775222"/>
            <a:ext cx="529" cy="76959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25065" y="3967617"/>
            <a:ext cx="529" cy="57719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52293" y="3775222"/>
            <a:ext cx="0" cy="76959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99661" y="3450563"/>
            <a:ext cx="528" cy="109425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33061" y="3292090"/>
            <a:ext cx="0" cy="125272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79413" y="4256215"/>
            <a:ext cx="529" cy="28859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290261" y="3582821"/>
            <a:ext cx="529" cy="96199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899861" y="3967617"/>
            <a:ext cx="529" cy="57719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95061" y="4352412"/>
            <a:ext cx="529" cy="19240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90261" y="4141318"/>
            <a:ext cx="1058" cy="40349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376390" y="4141318"/>
            <a:ext cx="1058" cy="40349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85261" y="3805693"/>
            <a:ext cx="1586" cy="7391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TextBox 58"/>
          <p:cNvSpPr txBox="1">
            <a:spLocks noChangeArrowheads="1"/>
          </p:cNvSpPr>
          <p:nvPr/>
        </p:nvSpPr>
        <p:spPr bwMode="auto">
          <a:xfrm>
            <a:off x="-76200" y="3671870"/>
            <a:ext cx="1280692" cy="400110"/>
          </a:xfrm>
          <a:prstGeom prst="rect">
            <a:avLst/>
          </a:prstGeom>
          <a:noFill/>
          <a:ln w="9525">
            <a:noFill/>
            <a:miter lim="800000"/>
            <a:headEnd/>
            <a:tailEnd/>
          </a:ln>
        </p:spPr>
        <p:txBody>
          <a:bodyPr wrap="square">
            <a:spAutoFit/>
          </a:bodyPr>
          <a:lstStyle/>
          <a:p>
            <a:r>
              <a:rPr lang="en-US" sz="2000" dirty="0" smtClean="0"/>
              <a:t>Complex</a:t>
            </a:r>
            <a:endParaRPr lang="en-US" sz="2000" dirty="0"/>
          </a:p>
        </p:txBody>
      </p:sp>
      <p:cxnSp>
        <p:nvCxnSpPr>
          <p:cNvPr id="72" name="Straight Connector 71"/>
          <p:cNvCxnSpPr/>
          <p:nvPr/>
        </p:nvCxnSpPr>
        <p:spPr>
          <a:xfrm>
            <a:off x="1354252" y="1879805"/>
            <a:ext cx="528" cy="961989"/>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911465" y="2358659"/>
            <a:ext cx="2" cy="48313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620756" y="2553197"/>
            <a:ext cx="528" cy="28859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802052" y="2070063"/>
            <a:ext cx="0" cy="77173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259252" y="1879802"/>
            <a:ext cx="529" cy="96199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8852" y="2264598"/>
            <a:ext cx="529" cy="57719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564052" y="2649393"/>
            <a:ext cx="529" cy="19240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259252" y="2438299"/>
            <a:ext cx="1058" cy="40349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45381" y="2438299"/>
            <a:ext cx="1058" cy="40349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354252" y="2102674"/>
            <a:ext cx="1586" cy="7391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09884" y="1532385"/>
            <a:ext cx="535724" cy="369332"/>
          </a:xfrm>
          <a:prstGeom prst="rect">
            <a:avLst/>
          </a:prstGeom>
          <a:noFill/>
        </p:spPr>
        <p:txBody>
          <a:bodyPr wrap="none" rtlCol="0">
            <a:spAutoFit/>
          </a:bodyPr>
          <a:lstStyle/>
          <a:p>
            <a:r>
              <a:rPr lang="en-US" dirty="0" smtClean="0"/>
              <a:t>100</a:t>
            </a:r>
            <a:endParaRPr lang="en-US" dirty="0"/>
          </a:p>
        </p:txBody>
      </p:sp>
      <p:sp>
        <p:nvSpPr>
          <p:cNvPr id="85" name="TextBox 84"/>
          <p:cNvSpPr txBox="1"/>
          <p:nvPr/>
        </p:nvSpPr>
        <p:spPr>
          <a:xfrm>
            <a:off x="1109884" y="3265897"/>
            <a:ext cx="535724" cy="369332"/>
          </a:xfrm>
          <a:prstGeom prst="rect">
            <a:avLst/>
          </a:prstGeom>
          <a:noFill/>
        </p:spPr>
        <p:txBody>
          <a:bodyPr wrap="none" rtlCol="0">
            <a:spAutoFit/>
          </a:bodyPr>
          <a:lstStyle/>
          <a:p>
            <a:r>
              <a:rPr lang="en-US" dirty="0" smtClean="0"/>
              <a:t>150</a:t>
            </a:r>
            <a:endParaRPr lang="en-US" dirty="0"/>
          </a:p>
        </p:txBody>
      </p:sp>
      <p:sp>
        <p:nvSpPr>
          <p:cNvPr id="88" name="TextBox 87"/>
          <p:cNvSpPr txBox="1"/>
          <p:nvPr/>
        </p:nvSpPr>
        <p:spPr>
          <a:xfrm>
            <a:off x="2138980" y="2026099"/>
            <a:ext cx="418704" cy="369332"/>
          </a:xfrm>
          <a:prstGeom prst="rect">
            <a:avLst/>
          </a:prstGeom>
          <a:noFill/>
        </p:spPr>
        <p:txBody>
          <a:bodyPr wrap="none" rtlCol="0">
            <a:spAutoFit/>
          </a:bodyPr>
          <a:lstStyle/>
          <a:p>
            <a:r>
              <a:rPr lang="en-US" dirty="0" smtClean="0"/>
              <a:t>40</a:t>
            </a:r>
            <a:endParaRPr lang="en-US" dirty="0"/>
          </a:p>
        </p:txBody>
      </p:sp>
      <p:sp>
        <p:nvSpPr>
          <p:cNvPr id="89" name="TextBox 88"/>
          <p:cNvSpPr txBox="1"/>
          <p:nvPr/>
        </p:nvSpPr>
        <p:spPr>
          <a:xfrm>
            <a:off x="2024284" y="3081231"/>
            <a:ext cx="535724" cy="369332"/>
          </a:xfrm>
          <a:prstGeom prst="rect">
            <a:avLst/>
          </a:prstGeom>
          <a:noFill/>
        </p:spPr>
        <p:txBody>
          <a:bodyPr wrap="none" rtlCol="0">
            <a:spAutoFit/>
          </a:bodyPr>
          <a:lstStyle/>
          <a:p>
            <a:r>
              <a:rPr lang="en-US" dirty="0" smtClean="0"/>
              <a:t>220</a:t>
            </a:r>
            <a:endParaRPr lang="en-US" dirty="0"/>
          </a:p>
        </p:txBody>
      </p:sp>
      <p:sp>
        <p:nvSpPr>
          <p:cNvPr id="90" name="TextBox 89"/>
          <p:cNvSpPr txBox="1"/>
          <p:nvPr/>
        </p:nvSpPr>
        <p:spPr>
          <a:xfrm>
            <a:off x="3662980" y="1878016"/>
            <a:ext cx="418704" cy="369332"/>
          </a:xfrm>
          <a:prstGeom prst="rect">
            <a:avLst/>
          </a:prstGeom>
          <a:noFill/>
        </p:spPr>
        <p:txBody>
          <a:bodyPr wrap="none" rtlCol="0">
            <a:spAutoFit/>
          </a:bodyPr>
          <a:lstStyle/>
          <a:p>
            <a:r>
              <a:rPr lang="en-US" dirty="0" smtClean="0"/>
              <a:t>60</a:t>
            </a:r>
            <a:endParaRPr lang="en-US" dirty="0"/>
          </a:p>
        </p:txBody>
      </p:sp>
      <p:sp>
        <p:nvSpPr>
          <p:cNvPr id="91" name="TextBox 90"/>
          <p:cNvSpPr txBox="1"/>
          <p:nvPr/>
        </p:nvSpPr>
        <p:spPr>
          <a:xfrm>
            <a:off x="3700684" y="3570697"/>
            <a:ext cx="418704" cy="369332"/>
          </a:xfrm>
          <a:prstGeom prst="rect">
            <a:avLst/>
          </a:prstGeom>
          <a:noFill/>
        </p:spPr>
        <p:txBody>
          <a:bodyPr wrap="none" rtlCol="0">
            <a:spAutoFit/>
          </a:bodyPr>
          <a:lstStyle/>
          <a:p>
            <a:r>
              <a:rPr lang="en-US" dirty="0" smtClean="0"/>
              <a:t>90</a:t>
            </a:r>
            <a:endParaRPr lang="en-US" dirty="0"/>
          </a:p>
        </p:txBody>
      </p:sp>
      <p:graphicFrame>
        <p:nvGraphicFramePr>
          <p:cNvPr id="93" name="Table 92"/>
          <p:cNvGraphicFramePr>
            <a:graphicFrameLocks noGrp="1"/>
          </p:cNvGraphicFramePr>
          <p:nvPr>
            <p:extLst>
              <p:ext uri="{D42A27DB-BD31-4B8C-83A1-F6EECF244321}">
                <p14:modId xmlns:p14="http://schemas.microsoft.com/office/powerpoint/2010/main" val="1774292266"/>
              </p:ext>
            </p:extLst>
          </p:nvPr>
        </p:nvGraphicFramePr>
        <p:xfrm>
          <a:off x="1045303" y="4757631"/>
          <a:ext cx="3211869" cy="1483360"/>
        </p:xfrm>
        <a:graphic>
          <a:graphicData uri="http://schemas.openxmlformats.org/drawingml/2006/table">
            <a:tbl>
              <a:tblPr firstRow="1" bandRow="1">
                <a:tableStyleId>{5940675A-B579-460E-94D1-54222C63F5DA}</a:tableStyleId>
              </a:tblPr>
              <a:tblGrid>
                <a:gridCol w="1096188"/>
                <a:gridCol w="1035989"/>
                <a:gridCol w="1079692"/>
              </a:tblGrid>
              <a:tr h="370840">
                <a:tc>
                  <a:txBody>
                    <a:bodyPr/>
                    <a:lstStyle/>
                    <a:p>
                      <a:pPr algn="ctr"/>
                      <a:r>
                        <a:rPr lang="en-US" sz="1600" dirty="0" smtClean="0"/>
                        <a:t>Transition</a:t>
                      </a:r>
                      <a:endParaRPr lang="en-US" sz="1600" dirty="0"/>
                    </a:p>
                  </a:txBody>
                  <a:tcPr/>
                </a:tc>
                <a:tc>
                  <a:txBody>
                    <a:bodyPr/>
                    <a:lstStyle/>
                    <a:p>
                      <a:pPr algn="ctr"/>
                      <a:r>
                        <a:rPr lang="en-US" sz="1600" dirty="0" smtClean="0"/>
                        <a:t>Simple</a:t>
                      </a:r>
                      <a:endParaRPr lang="en-US" sz="1600" dirty="0"/>
                    </a:p>
                  </a:txBody>
                  <a:tcPr/>
                </a:tc>
                <a:tc>
                  <a:txBody>
                    <a:bodyPr/>
                    <a:lstStyle/>
                    <a:p>
                      <a:pPr algn="ctr"/>
                      <a:r>
                        <a:rPr lang="en-US" sz="1600" dirty="0" smtClean="0"/>
                        <a:t>Complex</a:t>
                      </a:r>
                      <a:endParaRPr lang="en-US" sz="1600" dirty="0"/>
                    </a:p>
                  </a:txBody>
                  <a:tcPr/>
                </a:tc>
              </a:tr>
              <a:tr h="370840">
                <a:tc>
                  <a:txBody>
                    <a:bodyPr/>
                    <a:lstStyle/>
                    <a:p>
                      <a:pPr algn="ctr"/>
                      <a:r>
                        <a:rPr lang="en-US" sz="1600" dirty="0" smtClean="0"/>
                        <a:t>y2</a:t>
                      </a:r>
                      <a:endParaRPr lang="en-US" sz="1600" dirty="0"/>
                    </a:p>
                  </a:txBody>
                  <a:tcPr/>
                </a:tc>
                <a:tc>
                  <a:txBody>
                    <a:bodyPr/>
                    <a:lstStyle/>
                    <a:p>
                      <a:pPr algn="ctr"/>
                      <a:r>
                        <a:rPr lang="en-US" sz="1600" dirty="0" smtClean="0"/>
                        <a:t>100</a:t>
                      </a:r>
                      <a:endParaRPr lang="en-US" sz="1600" dirty="0"/>
                    </a:p>
                  </a:txBody>
                  <a:tcPr/>
                </a:tc>
                <a:tc>
                  <a:txBody>
                    <a:bodyPr/>
                    <a:lstStyle/>
                    <a:p>
                      <a:pPr algn="ctr"/>
                      <a:r>
                        <a:rPr lang="en-US" sz="1600" dirty="0" smtClean="0"/>
                        <a:t>150</a:t>
                      </a:r>
                      <a:endParaRPr lang="en-US" sz="1600" dirty="0"/>
                    </a:p>
                  </a:txBody>
                  <a:tcPr/>
                </a:tc>
              </a:tr>
              <a:tr h="370840">
                <a:tc>
                  <a:txBody>
                    <a:bodyPr/>
                    <a:lstStyle/>
                    <a:p>
                      <a:pPr algn="ctr"/>
                      <a:r>
                        <a:rPr lang="en-US" sz="1600" dirty="0" smtClean="0"/>
                        <a:t>y5</a:t>
                      </a:r>
                      <a:endParaRPr lang="en-US" sz="1600" dirty="0"/>
                    </a:p>
                  </a:txBody>
                  <a:tcPr/>
                </a:tc>
                <a:tc>
                  <a:txBody>
                    <a:bodyPr/>
                    <a:lstStyle/>
                    <a:p>
                      <a:pPr algn="ctr"/>
                      <a:r>
                        <a:rPr lang="en-US" sz="1600" dirty="0" smtClean="0"/>
                        <a:t>40</a:t>
                      </a:r>
                      <a:endParaRPr lang="en-US" sz="1600" dirty="0"/>
                    </a:p>
                  </a:txBody>
                  <a:tcPr/>
                </a:tc>
                <a:tc>
                  <a:txBody>
                    <a:bodyPr/>
                    <a:lstStyle/>
                    <a:p>
                      <a:pPr algn="ctr"/>
                      <a:r>
                        <a:rPr lang="en-US" sz="1600" dirty="0" smtClean="0"/>
                        <a:t>220</a:t>
                      </a:r>
                      <a:endParaRPr lang="en-US" sz="1600" dirty="0"/>
                    </a:p>
                  </a:txBody>
                  <a:tcPr/>
                </a:tc>
              </a:tr>
              <a:tr h="370840">
                <a:tc>
                  <a:txBody>
                    <a:bodyPr/>
                    <a:lstStyle/>
                    <a:p>
                      <a:pPr algn="ctr"/>
                      <a:r>
                        <a:rPr lang="en-US" sz="1600" dirty="0" smtClean="0"/>
                        <a:t>y10</a:t>
                      </a:r>
                      <a:endParaRPr lang="en-US" sz="1600" dirty="0"/>
                    </a:p>
                  </a:txBody>
                  <a:tcPr/>
                </a:tc>
                <a:tc>
                  <a:txBody>
                    <a:bodyPr/>
                    <a:lstStyle/>
                    <a:p>
                      <a:pPr algn="ctr"/>
                      <a:r>
                        <a:rPr lang="en-US" sz="1600" dirty="0" smtClean="0"/>
                        <a:t>60</a:t>
                      </a:r>
                      <a:endParaRPr lang="en-US" sz="1600" dirty="0"/>
                    </a:p>
                  </a:txBody>
                  <a:tcPr/>
                </a:tc>
                <a:tc>
                  <a:txBody>
                    <a:bodyPr/>
                    <a:lstStyle/>
                    <a:p>
                      <a:pPr algn="ctr"/>
                      <a:r>
                        <a:rPr lang="en-US" sz="1600" dirty="0" smtClean="0"/>
                        <a:t>90</a:t>
                      </a:r>
                      <a:endParaRPr lang="en-US" sz="1600" dirty="0"/>
                    </a:p>
                  </a:txBody>
                  <a:tcPr/>
                </a:tc>
              </a:tr>
            </a:tbl>
          </a:graphicData>
        </a:graphic>
      </p:graphicFrame>
      <p:graphicFrame>
        <p:nvGraphicFramePr>
          <p:cNvPr id="94" name="Table 93"/>
          <p:cNvGraphicFramePr>
            <a:graphicFrameLocks noGrp="1"/>
          </p:cNvGraphicFramePr>
          <p:nvPr>
            <p:extLst>
              <p:ext uri="{D42A27DB-BD31-4B8C-83A1-F6EECF244321}">
                <p14:modId xmlns:p14="http://schemas.microsoft.com/office/powerpoint/2010/main" val="3700910848"/>
              </p:ext>
            </p:extLst>
          </p:nvPr>
        </p:nvGraphicFramePr>
        <p:xfrm>
          <a:off x="5950034" y="4746726"/>
          <a:ext cx="2736766" cy="1447800"/>
        </p:xfrm>
        <a:graphic>
          <a:graphicData uri="http://schemas.openxmlformats.org/drawingml/2006/table">
            <a:tbl>
              <a:tblPr firstRow="1" bandRow="1">
                <a:tableStyleId>{5940675A-B579-460E-94D1-54222C63F5DA}</a:tableStyleId>
              </a:tblPr>
              <a:tblGrid>
                <a:gridCol w="658505"/>
                <a:gridCol w="831305"/>
                <a:gridCol w="653168"/>
                <a:gridCol w="593788"/>
              </a:tblGrid>
              <a:tr h="361950">
                <a:tc>
                  <a:txBody>
                    <a:bodyPr/>
                    <a:lstStyle/>
                    <a:p>
                      <a:pPr algn="ctr"/>
                      <a:endParaRPr lang="en-US" sz="1600" dirty="0"/>
                    </a:p>
                  </a:txBody>
                  <a:tcPr/>
                </a:tc>
                <a:tc>
                  <a:txBody>
                    <a:bodyPr/>
                    <a:lstStyle/>
                    <a:p>
                      <a:pPr algn="ctr"/>
                      <a:r>
                        <a:rPr lang="en-US" sz="1600" b="0" dirty="0" smtClean="0">
                          <a:solidFill>
                            <a:schemeClr val="tx1"/>
                          </a:solidFill>
                        </a:rPr>
                        <a:t>y2</a:t>
                      </a:r>
                      <a:endParaRPr lang="en-US" sz="1600" b="0" dirty="0">
                        <a:solidFill>
                          <a:schemeClr val="tx1"/>
                        </a:solidFill>
                      </a:endParaRPr>
                    </a:p>
                  </a:txBody>
                  <a:tcPr/>
                </a:tc>
                <a:tc>
                  <a:txBody>
                    <a:bodyPr/>
                    <a:lstStyle/>
                    <a:p>
                      <a:pPr algn="ctr"/>
                      <a:r>
                        <a:rPr lang="en-US" sz="1600" b="0" dirty="0" smtClean="0">
                          <a:solidFill>
                            <a:schemeClr val="tx1"/>
                          </a:solidFill>
                        </a:rPr>
                        <a:t>y5</a:t>
                      </a:r>
                      <a:endParaRPr lang="en-US" sz="1600" b="0" dirty="0">
                        <a:solidFill>
                          <a:schemeClr val="tx1"/>
                        </a:solidFill>
                      </a:endParaRPr>
                    </a:p>
                  </a:txBody>
                  <a:tcPr/>
                </a:tc>
                <a:tc>
                  <a:txBody>
                    <a:bodyPr/>
                    <a:lstStyle/>
                    <a:p>
                      <a:pPr algn="ctr"/>
                      <a:r>
                        <a:rPr lang="en-US" sz="1600" b="0" dirty="0" smtClean="0">
                          <a:solidFill>
                            <a:schemeClr val="tx1"/>
                          </a:solidFill>
                        </a:rPr>
                        <a:t>y10</a:t>
                      </a:r>
                      <a:endParaRPr lang="en-US" sz="1600" b="0" dirty="0">
                        <a:solidFill>
                          <a:schemeClr val="tx1"/>
                        </a:solidFill>
                      </a:endParaRPr>
                    </a:p>
                  </a:txBody>
                  <a:tcPr/>
                </a:tc>
              </a:tr>
              <a:tr h="361950">
                <a:tc>
                  <a:txBody>
                    <a:bodyPr/>
                    <a:lstStyle/>
                    <a:p>
                      <a:pPr algn="ctr"/>
                      <a:r>
                        <a:rPr lang="en-US" sz="1600" dirty="0" smtClean="0"/>
                        <a:t>y2</a:t>
                      </a:r>
                      <a:endParaRPr lang="en-US" sz="1600" dirty="0"/>
                    </a:p>
                  </a:txBody>
                  <a:tcPr/>
                </a:tc>
                <a:tc>
                  <a:txBody>
                    <a:bodyPr/>
                    <a:lstStyle/>
                    <a:p>
                      <a:pPr algn="ctr"/>
                      <a:r>
                        <a:rPr lang="en-US" sz="1600" b="0" dirty="0" smtClean="0">
                          <a:solidFill>
                            <a:schemeClr val="tx1"/>
                          </a:solidFill>
                        </a:rPr>
                        <a:t>1</a:t>
                      </a:r>
                      <a:endParaRPr lang="en-US" sz="1600" b="0" dirty="0">
                        <a:solidFill>
                          <a:schemeClr val="tx1"/>
                        </a:solidFill>
                      </a:endParaRPr>
                    </a:p>
                  </a:txBody>
                  <a:tcPr/>
                </a:tc>
                <a:tc>
                  <a:txBody>
                    <a:bodyPr/>
                    <a:lstStyle/>
                    <a:p>
                      <a:pPr algn="ctr"/>
                      <a:r>
                        <a:rPr lang="en-US" sz="1600" b="1" dirty="0" smtClean="0">
                          <a:solidFill>
                            <a:srgbClr val="C00000"/>
                          </a:solidFill>
                        </a:rPr>
                        <a:t>1.47</a:t>
                      </a:r>
                      <a:endParaRPr lang="en-US" sz="1600" b="1" dirty="0">
                        <a:solidFill>
                          <a:srgbClr val="C00000"/>
                        </a:solidFill>
                      </a:endParaRPr>
                    </a:p>
                  </a:txBody>
                  <a:tcPr/>
                </a:tc>
                <a:tc>
                  <a:txBody>
                    <a:bodyPr/>
                    <a:lstStyle/>
                    <a:p>
                      <a:pPr algn="ctr"/>
                      <a:r>
                        <a:rPr lang="en-US" sz="1600" b="0" dirty="0" smtClean="0">
                          <a:solidFill>
                            <a:schemeClr val="tx1"/>
                          </a:solidFill>
                        </a:rPr>
                        <a:t>0.6</a:t>
                      </a:r>
                      <a:endParaRPr lang="en-US" sz="1600" b="0" dirty="0">
                        <a:solidFill>
                          <a:schemeClr val="tx1"/>
                        </a:solidFill>
                      </a:endParaRPr>
                    </a:p>
                  </a:txBody>
                  <a:tcPr/>
                </a:tc>
              </a:tr>
              <a:tr h="361950">
                <a:tc>
                  <a:txBody>
                    <a:bodyPr/>
                    <a:lstStyle/>
                    <a:p>
                      <a:pPr algn="ctr"/>
                      <a:r>
                        <a:rPr lang="en-US" sz="1600" dirty="0" smtClean="0"/>
                        <a:t>y5</a:t>
                      </a:r>
                      <a:endParaRPr lang="en-US" sz="1600" dirty="0"/>
                    </a:p>
                  </a:txBody>
                  <a:tcPr/>
                </a:tc>
                <a:tc>
                  <a:txBody>
                    <a:bodyPr/>
                    <a:lstStyle/>
                    <a:p>
                      <a:pPr algn="ctr"/>
                      <a:r>
                        <a:rPr lang="en-US" sz="1600" b="1" dirty="0" smtClean="0">
                          <a:solidFill>
                            <a:srgbClr val="C00000"/>
                          </a:solidFill>
                        </a:rPr>
                        <a:t>0.68</a:t>
                      </a:r>
                      <a:endParaRPr lang="en-US" sz="1600" b="1" dirty="0">
                        <a:solidFill>
                          <a:srgbClr val="C00000"/>
                        </a:solidFill>
                      </a:endParaRPr>
                    </a:p>
                  </a:txBody>
                  <a:tcPr/>
                </a:tc>
                <a:tc>
                  <a:txBody>
                    <a:bodyPr/>
                    <a:lstStyle/>
                    <a:p>
                      <a:pPr algn="ctr"/>
                      <a:r>
                        <a:rPr lang="en-US" sz="1600" b="0" dirty="0" smtClean="0">
                          <a:solidFill>
                            <a:schemeClr val="tx1"/>
                          </a:solidFill>
                        </a:rPr>
                        <a:t>1</a:t>
                      </a:r>
                      <a:endParaRPr lang="en-US" sz="1600" b="0" dirty="0">
                        <a:solidFill>
                          <a:schemeClr val="tx1"/>
                        </a:solidFill>
                      </a:endParaRPr>
                    </a:p>
                  </a:txBody>
                  <a:tcPr/>
                </a:tc>
                <a:tc>
                  <a:txBody>
                    <a:bodyPr/>
                    <a:lstStyle/>
                    <a:p>
                      <a:pPr algn="ctr"/>
                      <a:r>
                        <a:rPr lang="en-US" sz="1600" b="1" dirty="0" smtClean="0">
                          <a:solidFill>
                            <a:srgbClr val="C00000"/>
                          </a:solidFill>
                        </a:rPr>
                        <a:t>0.41</a:t>
                      </a:r>
                      <a:endParaRPr lang="en-US" sz="1600" b="1" dirty="0">
                        <a:solidFill>
                          <a:srgbClr val="C00000"/>
                        </a:solidFill>
                      </a:endParaRPr>
                    </a:p>
                  </a:txBody>
                  <a:tcPr/>
                </a:tc>
              </a:tr>
              <a:tr h="361950">
                <a:tc>
                  <a:txBody>
                    <a:bodyPr/>
                    <a:lstStyle/>
                    <a:p>
                      <a:pPr algn="ctr"/>
                      <a:r>
                        <a:rPr lang="en-US" sz="1600" dirty="0" smtClean="0"/>
                        <a:t>y10</a:t>
                      </a:r>
                      <a:endParaRPr lang="en-US" sz="1600" dirty="0"/>
                    </a:p>
                  </a:txBody>
                  <a:tcPr/>
                </a:tc>
                <a:tc>
                  <a:txBody>
                    <a:bodyPr/>
                    <a:lstStyle/>
                    <a:p>
                      <a:pPr algn="ctr"/>
                      <a:r>
                        <a:rPr lang="en-US" sz="1600" b="0" dirty="0" smtClean="0">
                          <a:solidFill>
                            <a:schemeClr val="tx1"/>
                          </a:solidFill>
                        </a:rPr>
                        <a:t>1.67</a:t>
                      </a:r>
                      <a:endParaRPr lang="en-US" sz="1600" b="0" dirty="0">
                        <a:solidFill>
                          <a:schemeClr val="tx1"/>
                        </a:solidFill>
                      </a:endParaRPr>
                    </a:p>
                  </a:txBody>
                  <a:tcPr/>
                </a:tc>
                <a:tc>
                  <a:txBody>
                    <a:bodyPr/>
                    <a:lstStyle/>
                    <a:p>
                      <a:pPr algn="ctr"/>
                      <a:r>
                        <a:rPr lang="en-US" sz="1600" b="1" dirty="0" smtClean="0">
                          <a:solidFill>
                            <a:srgbClr val="C00000"/>
                          </a:solidFill>
                        </a:rPr>
                        <a:t>2.44</a:t>
                      </a:r>
                      <a:endParaRPr lang="en-US" sz="1600" b="1" dirty="0">
                        <a:solidFill>
                          <a:srgbClr val="C00000"/>
                        </a:solidFill>
                      </a:endParaRPr>
                    </a:p>
                  </a:txBody>
                  <a:tcPr/>
                </a:tc>
                <a:tc>
                  <a:txBody>
                    <a:bodyPr/>
                    <a:lstStyle/>
                    <a:p>
                      <a:pPr algn="ctr"/>
                      <a:r>
                        <a:rPr lang="en-US" sz="1600" b="0" dirty="0" smtClean="0">
                          <a:solidFill>
                            <a:schemeClr val="tx1"/>
                          </a:solidFill>
                        </a:rPr>
                        <a:t>1</a:t>
                      </a:r>
                      <a:endParaRPr lang="en-US" sz="1600" b="0" dirty="0">
                        <a:solidFill>
                          <a:schemeClr val="tx1"/>
                        </a:solidFill>
                      </a:endParaRPr>
                    </a:p>
                  </a:txBody>
                  <a:tcPr/>
                </a:tc>
              </a:tr>
            </a:tbl>
          </a:graphicData>
        </a:graphic>
      </p:graphicFrame>
      <p:graphicFrame>
        <p:nvGraphicFramePr>
          <p:cNvPr id="95" name="Table 94"/>
          <p:cNvGraphicFramePr>
            <a:graphicFrameLocks noGrp="1"/>
          </p:cNvGraphicFramePr>
          <p:nvPr>
            <p:extLst>
              <p:ext uri="{D42A27DB-BD31-4B8C-83A1-F6EECF244321}">
                <p14:modId xmlns:p14="http://schemas.microsoft.com/office/powerpoint/2010/main" val="891484849"/>
              </p:ext>
            </p:extLst>
          </p:nvPr>
        </p:nvGraphicFramePr>
        <p:xfrm>
          <a:off x="6026234" y="2883932"/>
          <a:ext cx="2621094" cy="1447800"/>
        </p:xfrm>
        <a:graphic>
          <a:graphicData uri="http://schemas.openxmlformats.org/drawingml/2006/table">
            <a:tbl>
              <a:tblPr firstRow="1" bandRow="1">
                <a:tableStyleId>{5940675A-B579-460E-94D1-54222C63F5DA}</a:tableStyleId>
              </a:tblPr>
              <a:tblGrid>
                <a:gridCol w="630672"/>
                <a:gridCol w="796169"/>
                <a:gridCol w="625561"/>
                <a:gridCol w="568692"/>
              </a:tblGrid>
              <a:tr h="324647">
                <a:tc>
                  <a:txBody>
                    <a:bodyPr/>
                    <a:lstStyle/>
                    <a:p>
                      <a:pPr algn="ctr"/>
                      <a:endParaRPr lang="en-US" sz="1600" dirty="0"/>
                    </a:p>
                  </a:txBody>
                  <a:tcPr/>
                </a:tc>
                <a:tc>
                  <a:txBody>
                    <a:bodyPr/>
                    <a:lstStyle/>
                    <a:p>
                      <a:pPr algn="ctr"/>
                      <a:r>
                        <a:rPr lang="en-US" sz="1600" b="0" dirty="0" smtClean="0">
                          <a:solidFill>
                            <a:schemeClr val="tx1"/>
                          </a:solidFill>
                        </a:rPr>
                        <a:t>y2</a:t>
                      </a:r>
                      <a:endParaRPr lang="en-US" sz="1600" b="0" dirty="0">
                        <a:solidFill>
                          <a:schemeClr val="tx1"/>
                        </a:solidFill>
                      </a:endParaRPr>
                    </a:p>
                  </a:txBody>
                  <a:tcPr/>
                </a:tc>
                <a:tc>
                  <a:txBody>
                    <a:bodyPr/>
                    <a:lstStyle/>
                    <a:p>
                      <a:pPr algn="ctr"/>
                      <a:r>
                        <a:rPr lang="en-US" sz="1600" b="0" dirty="0" smtClean="0">
                          <a:solidFill>
                            <a:schemeClr val="tx1"/>
                          </a:solidFill>
                        </a:rPr>
                        <a:t>y5</a:t>
                      </a:r>
                      <a:endParaRPr lang="en-US" sz="1600" b="0" dirty="0">
                        <a:solidFill>
                          <a:schemeClr val="tx1"/>
                        </a:solidFill>
                      </a:endParaRPr>
                    </a:p>
                  </a:txBody>
                  <a:tcPr/>
                </a:tc>
                <a:tc>
                  <a:txBody>
                    <a:bodyPr/>
                    <a:lstStyle/>
                    <a:p>
                      <a:pPr algn="ctr"/>
                      <a:r>
                        <a:rPr lang="en-US" sz="1600" b="0" dirty="0" smtClean="0">
                          <a:solidFill>
                            <a:schemeClr val="tx1"/>
                          </a:solidFill>
                        </a:rPr>
                        <a:t>y10</a:t>
                      </a:r>
                      <a:endParaRPr lang="en-US" sz="1600" b="0" dirty="0">
                        <a:solidFill>
                          <a:schemeClr val="tx1"/>
                        </a:solidFill>
                      </a:endParaRPr>
                    </a:p>
                  </a:txBody>
                  <a:tcPr/>
                </a:tc>
              </a:tr>
              <a:tr h="370840">
                <a:tc>
                  <a:txBody>
                    <a:bodyPr/>
                    <a:lstStyle/>
                    <a:p>
                      <a:pPr algn="ctr"/>
                      <a:r>
                        <a:rPr lang="en-US" sz="1600" dirty="0" smtClean="0"/>
                        <a:t>y2</a:t>
                      </a:r>
                      <a:endParaRPr lang="en-US" sz="1600" dirty="0"/>
                    </a:p>
                  </a:txBody>
                  <a:tcPr/>
                </a:tc>
                <a:tc>
                  <a:txBody>
                    <a:bodyPr/>
                    <a:lstStyle/>
                    <a:p>
                      <a:pPr algn="ctr"/>
                      <a:r>
                        <a:rPr lang="en-US" sz="1600" b="0" dirty="0" smtClean="0">
                          <a:solidFill>
                            <a:schemeClr val="tx1"/>
                          </a:solidFill>
                        </a:rPr>
                        <a:t>1</a:t>
                      </a:r>
                      <a:endParaRPr lang="en-US" sz="1600" b="0" dirty="0">
                        <a:solidFill>
                          <a:schemeClr val="tx1"/>
                        </a:solidFill>
                      </a:endParaRPr>
                    </a:p>
                  </a:txBody>
                  <a:tcPr/>
                </a:tc>
                <a:tc>
                  <a:txBody>
                    <a:bodyPr/>
                    <a:lstStyle/>
                    <a:p>
                      <a:pPr algn="ctr"/>
                      <a:r>
                        <a:rPr lang="en-US" sz="1600" b="0" dirty="0" smtClean="0">
                          <a:solidFill>
                            <a:schemeClr val="tx1"/>
                          </a:solidFill>
                        </a:rPr>
                        <a:t>0.4</a:t>
                      </a:r>
                      <a:endParaRPr lang="en-US" sz="1600" b="0" dirty="0">
                        <a:solidFill>
                          <a:schemeClr val="tx1"/>
                        </a:solidFill>
                      </a:endParaRPr>
                    </a:p>
                  </a:txBody>
                  <a:tcPr/>
                </a:tc>
                <a:tc>
                  <a:txBody>
                    <a:bodyPr/>
                    <a:lstStyle/>
                    <a:p>
                      <a:pPr algn="ctr"/>
                      <a:r>
                        <a:rPr lang="en-US" sz="1600" b="0" dirty="0" smtClean="0">
                          <a:solidFill>
                            <a:schemeClr val="tx1"/>
                          </a:solidFill>
                        </a:rPr>
                        <a:t>0.6</a:t>
                      </a:r>
                      <a:endParaRPr lang="en-US" sz="1600" b="0" dirty="0">
                        <a:solidFill>
                          <a:schemeClr val="tx1"/>
                        </a:solidFill>
                      </a:endParaRPr>
                    </a:p>
                  </a:txBody>
                  <a:tcPr/>
                </a:tc>
              </a:tr>
              <a:tr h="370840">
                <a:tc>
                  <a:txBody>
                    <a:bodyPr/>
                    <a:lstStyle/>
                    <a:p>
                      <a:pPr algn="ctr"/>
                      <a:r>
                        <a:rPr lang="en-US" sz="1600" dirty="0" smtClean="0"/>
                        <a:t>y5</a:t>
                      </a:r>
                      <a:endParaRPr lang="en-US" sz="1600" dirty="0"/>
                    </a:p>
                  </a:txBody>
                  <a:tcPr/>
                </a:tc>
                <a:tc>
                  <a:txBody>
                    <a:bodyPr/>
                    <a:lstStyle/>
                    <a:p>
                      <a:pPr algn="ctr"/>
                      <a:r>
                        <a:rPr lang="en-US" sz="1600" b="0" dirty="0" smtClean="0">
                          <a:solidFill>
                            <a:schemeClr val="tx1"/>
                          </a:solidFill>
                        </a:rPr>
                        <a:t>2.5</a:t>
                      </a:r>
                      <a:endParaRPr lang="en-US" sz="1600" b="0" dirty="0">
                        <a:solidFill>
                          <a:schemeClr val="tx1"/>
                        </a:solidFill>
                      </a:endParaRPr>
                    </a:p>
                  </a:txBody>
                  <a:tcPr/>
                </a:tc>
                <a:tc>
                  <a:txBody>
                    <a:bodyPr/>
                    <a:lstStyle/>
                    <a:p>
                      <a:pPr algn="ctr"/>
                      <a:r>
                        <a:rPr lang="en-US" sz="1600" b="0" dirty="0" smtClean="0">
                          <a:solidFill>
                            <a:schemeClr val="tx1"/>
                          </a:solidFill>
                        </a:rPr>
                        <a:t>1</a:t>
                      </a:r>
                      <a:endParaRPr lang="en-US" sz="1600" b="0" dirty="0">
                        <a:solidFill>
                          <a:schemeClr val="tx1"/>
                        </a:solidFill>
                      </a:endParaRPr>
                    </a:p>
                  </a:txBody>
                  <a:tcPr/>
                </a:tc>
                <a:tc>
                  <a:txBody>
                    <a:bodyPr/>
                    <a:lstStyle/>
                    <a:p>
                      <a:pPr algn="ctr"/>
                      <a:r>
                        <a:rPr lang="en-US" sz="1600" b="0" dirty="0" smtClean="0">
                          <a:solidFill>
                            <a:schemeClr val="tx1"/>
                          </a:solidFill>
                        </a:rPr>
                        <a:t>1.5</a:t>
                      </a:r>
                      <a:endParaRPr lang="en-US" sz="1600" b="0" dirty="0">
                        <a:solidFill>
                          <a:schemeClr val="tx1"/>
                        </a:solidFill>
                      </a:endParaRPr>
                    </a:p>
                  </a:txBody>
                  <a:tcPr/>
                </a:tc>
              </a:tr>
              <a:tr h="370840">
                <a:tc>
                  <a:txBody>
                    <a:bodyPr/>
                    <a:lstStyle/>
                    <a:p>
                      <a:pPr algn="ctr"/>
                      <a:r>
                        <a:rPr lang="en-US" sz="1600" dirty="0" smtClean="0"/>
                        <a:t>y10</a:t>
                      </a:r>
                      <a:endParaRPr lang="en-US" sz="1600" dirty="0"/>
                    </a:p>
                  </a:txBody>
                  <a:tcPr/>
                </a:tc>
                <a:tc>
                  <a:txBody>
                    <a:bodyPr/>
                    <a:lstStyle/>
                    <a:p>
                      <a:pPr algn="ctr"/>
                      <a:r>
                        <a:rPr lang="en-US" sz="1600" b="0" dirty="0" smtClean="0">
                          <a:solidFill>
                            <a:schemeClr val="tx1"/>
                          </a:solidFill>
                        </a:rPr>
                        <a:t>1.67</a:t>
                      </a:r>
                      <a:endParaRPr lang="en-US" sz="1600" b="0" dirty="0">
                        <a:solidFill>
                          <a:schemeClr val="tx1"/>
                        </a:solidFill>
                      </a:endParaRPr>
                    </a:p>
                  </a:txBody>
                  <a:tcPr/>
                </a:tc>
                <a:tc>
                  <a:txBody>
                    <a:bodyPr/>
                    <a:lstStyle/>
                    <a:p>
                      <a:pPr algn="ctr"/>
                      <a:r>
                        <a:rPr lang="en-US" sz="1600" b="0" dirty="0" smtClean="0">
                          <a:solidFill>
                            <a:schemeClr val="tx1"/>
                          </a:solidFill>
                        </a:rPr>
                        <a:t>0.67</a:t>
                      </a:r>
                      <a:endParaRPr lang="en-US" sz="1600" b="0" dirty="0">
                        <a:solidFill>
                          <a:schemeClr val="tx1"/>
                        </a:solidFill>
                      </a:endParaRPr>
                    </a:p>
                  </a:txBody>
                  <a:tcPr/>
                </a:tc>
                <a:tc>
                  <a:txBody>
                    <a:bodyPr/>
                    <a:lstStyle/>
                    <a:p>
                      <a:pPr algn="ctr"/>
                      <a:r>
                        <a:rPr lang="en-US" sz="1600" b="0" dirty="0" smtClean="0">
                          <a:solidFill>
                            <a:schemeClr val="tx1"/>
                          </a:solidFill>
                        </a:rPr>
                        <a:t>1</a:t>
                      </a:r>
                      <a:endParaRPr lang="en-US" sz="1600" b="0" dirty="0">
                        <a:solidFill>
                          <a:schemeClr val="tx1"/>
                        </a:solidFill>
                      </a:endParaRPr>
                    </a:p>
                  </a:txBody>
                  <a:tcPr/>
                </a:tc>
              </a:tr>
            </a:tbl>
          </a:graphicData>
        </a:graphic>
      </p:graphicFrame>
      <p:graphicFrame>
        <p:nvGraphicFramePr>
          <p:cNvPr id="96" name="Table 95"/>
          <p:cNvGraphicFramePr>
            <a:graphicFrameLocks noGrp="1"/>
          </p:cNvGraphicFramePr>
          <p:nvPr>
            <p:extLst>
              <p:ext uri="{D42A27DB-BD31-4B8C-83A1-F6EECF244321}">
                <p14:modId xmlns:p14="http://schemas.microsoft.com/office/powerpoint/2010/main" val="1547476277"/>
              </p:ext>
            </p:extLst>
          </p:nvPr>
        </p:nvGraphicFramePr>
        <p:xfrm>
          <a:off x="5669281" y="1079996"/>
          <a:ext cx="3200399" cy="1412240"/>
        </p:xfrm>
        <a:graphic>
          <a:graphicData uri="http://schemas.openxmlformats.org/drawingml/2006/table">
            <a:tbl>
              <a:tblPr firstRow="1" bandRow="1">
                <a:tableStyleId>{5940675A-B579-460E-94D1-54222C63F5DA}</a:tableStyleId>
              </a:tblPr>
              <a:tblGrid>
                <a:gridCol w="624944"/>
                <a:gridCol w="902697"/>
                <a:gridCol w="833259"/>
                <a:gridCol w="839499"/>
              </a:tblGrid>
              <a:tr h="316468">
                <a:tc>
                  <a:txBody>
                    <a:bodyPr/>
                    <a:lstStyle/>
                    <a:p>
                      <a:pPr algn="ctr"/>
                      <a:endParaRPr lang="en-US" sz="1600" dirty="0"/>
                    </a:p>
                  </a:txBody>
                  <a:tcPr/>
                </a:tc>
                <a:tc>
                  <a:txBody>
                    <a:bodyPr/>
                    <a:lstStyle/>
                    <a:p>
                      <a:pPr algn="ctr"/>
                      <a:r>
                        <a:rPr lang="en-US" sz="1600" dirty="0" smtClean="0"/>
                        <a:t>y2</a:t>
                      </a:r>
                      <a:endParaRPr lang="en-US" sz="1600" dirty="0"/>
                    </a:p>
                  </a:txBody>
                  <a:tcPr/>
                </a:tc>
                <a:tc>
                  <a:txBody>
                    <a:bodyPr/>
                    <a:lstStyle/>
                    <a:p>
                      <a:pPr algn="ctr"/>
                      <a:r>
                        <a:rPr lang="en-US" sz="1600" dirty="0" smtClean="0"/>
                        <a:t>y5</a:t>
                      </a:r>
                      <a:endParaRPr lang="en-US" sz="1600" dirty="0"/>
                    </a:p>
                  </a:txBody>
                  <a:tcPr/>
                </a:tc>
                <a:tc>
                  <a:txBody>
                    <a:bodyPr/>
                    <a:lstStyle/>
                    <a:p>
                      <a:pPr algn="ctr"/>
                      <a:r>
                        <a:rPr lang="en-US" sz="1600" dirty="0" smtClean="0"/>
                        <a:t>y10</a:t>
                      </a:r>
                      <a:endParaRPr lang="en-US" sz="1600" dirty="0"/>
                    </a:p>
                  </a:txBody>
                  <a:tcPr/>
                </a:tc>
              </a:tr>
              <a:tr h="0">
                <a:tc>
                  <a:txBody>
                    <a:bodyPr/>
                    <a:lstStyle/>
                    <a:p>
                      <a:pPr algn="ctr"/>
                      <a:r>
                        <a:rPr lang="en-US" sz="1600" dirty="0" smtClean="0"/>
                        <a:t>y2</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y5/y2</a:t>
                      </a:r>
                      <a:endParaRPr lang="en-US" sz="1600" dirty="0"/>
                    </a:p>
                  </a:txBody>
                  <a:tcPr/>
                </a:tc>
                <a:tc>
                  <a:txBody>
                    <a:bodyPr/>
                    <a:lstStyle/>
                    <a:p>
                      <a:pPr algn="ctr"/>
                      <a:r>
                        <a:rPr lang="en-US" sz="1600" dirty="0" smtClean="0"/>
                        <a:t>y10/y2</a:t>
                      </a:r>
                      <a:endParaRPr lang="en-US" sz="1600" dirty="0"/>
                    </a:p>
                  </a:txBody>
                  <a:tcPr/>
                </a:tc>
              </a:tr>
              <a:tr h="370840">
                <a:tc>
                  <a:txBody>
                    <a:bodyPr/>
                    <a:lstStyle/>
                    <a:p>
                      <a:pPr algn="ctr"/>
                      <a:r>
                        <a:rPr lang="en-US" sz="1600" dirty="0" smtClean="0"/>
                        <a:t>y5</a:t>
                      </a:r>
                      <a:endParaRPr lang="en-US" sz="1600" dirty="0"/>
                    </a:p>
                  </a:txBody>
                  <a:tcPr/>
                </a:tc>
                <a:tc>
                  <a:txBody>
                    <a:bodyPr/>
                    <a:lstStyle/>
                    <a:p>
                      <a:pPr algn="ctr"/>
                      <a:r>
                        <a:rPr lang="en-US" sz="1600" dirty="0" smtClean="0"/>
                        <a:t>y2/y5</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y10/y5</a:t>
                      </a:r>
                      <a:endParaRPr lang="en-US" sz="1600" dirty="0"/>
                    </a:p>
                  </a:txBody>
                  <a:tcPr/>
                </a:tc>
              </a:tr>
              <a:tr h="370840">
                <a:tc>
                  <a:txBody>
                    <a:bodyPr/>
                    <a:lstStyle/>
                    <a:p>
                      <a:pPr algn="ctr"/>
                      <a:r>
                        <a:rPr lang="en-US" sz="1600" dirty="0" smtClean="0"/>
                        <a:t>y10</a:t>
                      </a:r>
                      <a:endParaRPr lang="en-US" sz="1600" dirty="0"/>
                    </a:p>
                  </a:txBody>
                  <a:tcPr/>
                </a:tc>
                <a:tc>
                  <a:txBody>
                    <a:bodyPr/>
                    <a:lstStyle/>
                    <a:p>
                      <a:pPr algn="ctr"/>
                      <a:r>
                        <a:rPr lang="en-US" sz="1600" dirty="0" smtClean="0"/>
                        <a:t>y2/y10</a:t>
                      </a:r>
                      <a:endParaRPr lang="en-US" sz="1600" dirty="0"/>
                    </a:p>
                  </a:txBody>
                  <a:tcPr/>
                </a:tc>
                <a:tc>
                  <a:txBody>
                    <a:bodyPr/>
                    <a:lstStyle/>
                    <a:p>
                      <a:pPr algn="ctr"/>
                      <a:r>
                        <a:rPr lang="en-US" sz="1600" dirty="0" smtClean="0"/>
                        <a:t>y5/y10</a:t>
                      </a:r>
                      <a:endParaRPr lang="en-US" sz="1600" dirty="0"/>
                    </a:p>
                  </a:txBody>
                  <a:tcPr/>
                </a:tc>
                <a:tc>
                  <a:txBody>
                    <a:bodyPr/>
                    <a:lstStyle/>
                    <a:p>
                      <a:pPr algn="ctr"/>
                      <a:r>
                        <a:rPr lang="en-US" sz="1600" dirty="0" smtClean="0"/>
                        <a:t>1</a:t>
                      </a:r>
                      <a:endParaRPr lang="en-US" sz="1600" dirty="0"/>
                    </a:p>
                  </a:txBody>
                  <a:tcPr/>
                </a:tc>
              </a:tr>
            </a:tbl>
          </a:graphicData>
        </a:graphic>
      </p:graphicFrame>
      <p:sp>
        <p:nvSpPr>
          <p:cNvPr id="97" name="TextBox 96"/>
          <p:cNvSpPr txBox="1"/>
          <p:nvPr/>
        </p:nvSpPr>
        <p:spPr>
          <a:xfrm>
            <a:off x="4282440" y="1063865"/>
            <a:ext cx="1387362" cy="646331"/>
          </a:xfrm>
          <a:prstGeom prst="rect">
            <a:avLst/>
          </a:prstGeom>
          <a:noFill/>
        </p:spPr>
        <p:txBody>
          <a:bodyPr wrap="square" rtlCol="0">
            <a:spAutoFit/>
          </a:bodyPr>
          <a:lstStyle/>
          <a:p>
            <a:pPr algn="ctr"/>
            <a:r>
              <a:rPr lang="en-US" dirty="0" smtClean="0"/>
              <a:t>Ratio of Transitions</a:t>
            </a:r>
          </a:p>
        </p:txBody>
      </p:sp>
      <p:sp>
        <p:nvSpPr>
          <p:cNvPr id="98" name="TextBox 97"/>
          <p:cNvSpPr txBox="1"/>
          <p:nvPr/>
        </p:nvSpPr>
        <p:spPr>
          <a:xfrm>
            <a:off x="4959252" y="3355894"/>
            <a:ext cx="870751" cy="646331"/>
          </a:xfrm>
          <a:prstGeom prst="rect">
            <a:avLst/>
          </a:prstGeom>
          <a:noFill/>
        </p:spPr>
        <p:txBody>
          <a:bodyPr wrap="none" rtlCol="0">
            <a:spAutoFit/>
          </a:bodyPr>
          <a:lstStyle/>
          <a:p>
            <a:pPr algn="ctr"/>
            <a:r>
              <a:rPr lang="en-US" dirty="0" smtClean="0"/>
              <a:t>Simple </a:t>
            </a:r>
          </a:p>
          <a:p>
            <a:pPr algn="ctr"/>
            <a:r>
              <a:rPr lang="en-US" dirty="0" smtClean="0"/>
              <a:t>Matrix </a:t>
            </a:r>
          </a:p>
        </p:txBody>
      </p:sp>
      <p:sp>
        <p:nvSpPr>
          <p:cNvPr id="99" name="TextBox 98"/>
          <p:cNvSpPr txBox="1"/>
          <p:nvPr/>
        </p:nvSpPr>
        <p:spPr>
          <a:xfrm>
            <a:off x="4646191" y="5181600"/>
            <a:ext cx="1053237" cy="646331"/>
          </a:xfrm>
          <a:prstGeom prst="rect">
            <a:avLst/>
          </a:prstGeom>
          <a:noFill/>
        </p:spPr>
        <p:txBody>
          <a:bodyPr wrap="none" rtlCol="0">
            <a:spAutoFit/>
          </a:bodyPr>
          <a:lstStyle/>
          <a:p>
            <a:pPr algn="ctr"/>
            <a:r>
              <a:rPr lang="en-US" dirty="0" smtClean="0"/>
              <a:t>Complex </a:t>
            </a:r>
          </a:p>
          <a:p>
            <a:pPr algn="ctr"/>
            <a:r>
              <a:rPr lang="en-US" dirty="0" smtClean="0"/>
              <a:t>Matrix </a:t>
            </a:r>
          </a:p>
        </p:txBody>
      </p:sp>
      <p:sp>
        <p:nvSpPr>
          <p:cNvPr id="7" name="Freeform 6"/>
          <p:cNvSpPr/>
          <p:nvPr/>
        </p:nvSpPr>
        <p:spPr>
          <a:xfrm>
            <a:off x="4282441" y="1710196"/>
            <a:ext cx="1387362" cy="3073104"/>
          </a:xfrm>
          <a:custGeom>
            <a:avLst/>
            <a:gdLst>
              <a:gd name="connsiteX0" fmla="*/ 0 w 2118360"/>
              <a:gd name="connsiteY0" fmla="*/ 3560784 h 3560784"/>
              <a:gd name="connsiteX1" fmla="*/ 990600 w 2118360"/>
              <a:gd name="connsiteY1" fmla="*/ 482304 h 3560784"/>
              <a:gd name="connsiteX2" fmla="*/ 2118360 w 2118360"/>
              <a:gd name="connsiteY2" fmla="*/ 9864 h 3560784"/>
              <a:gd name="connsiteX3" fmla="*/ 2118360 w 2118360"/>
              <a:gd name="connsiteY3" fmla="*/ 9864 h 3560784"/>
            </a:gdLst>
            <a:ahLst/>
            <a:cxnLst>
              <a:cxn ang="0">
                <a:pos x="connsiteX0" y="connsiteY0"/>
              </a:cxn>
              <a:cxn ang="0">
                <a:pos x="connsiteX1" y="connsiteY1"/>
              </a:cxn>
              <a:cxn ang="0">
                <a:pos x="connsiteX2" y="connsiteY2"/>
              </a:cxn>
              <a:cxn ang="0">
                <a:pos x="connsiteX3" y="connsiteY3"/>
              </a:cxn>
            </a:cxnLst>
            <a:rect l="l" t="t" r="r" b="b"/>
            <a:pathLst>
              <a:path w="2118360" h="3560784">
                <a:moveTo>
                  <a:pt x="0" y="3560784"/>
                </a:moveTo>
                <a:cubicBezTo>
                  <a:pt x="318770" y="2317454"/>
                  <a:pt x="637540" y="1074124"/>
                  <a:pt x="990600" y="482304"/>
                </a:cubicBezTo>
                <a:cubicBezTo>
                  <a:pt x="1343660" y="-109516"/>
                  <a:pt x="2118360" y="9864"/>
                  <a:pt x="2118360" y="9864"/>
                </a:cubicBezTo>
                <a:lnTo>
                  <a:pt x="2118360" y="9864"/>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134867" y="2042423"/>
            <a:ext cx="421028" cy="307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058914" y="3072380"/>
            <a:ext cx="421028" cy="34873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34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7" grpId="0" animBg="1"/>
      <p:bldP spid="5" grpId="0" animBg="1"/>
      <p:bldP spid="4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 name="Table 95"/>
          <p:cNvGraphicFramePr>
            <a:graphicFrameLocks noGrp="1"/>
          </p:cNvGraphicFramePr>
          <p:nvPr>
            <p:extLst>
              <p:ext uri="{D42A27DB-BD31-4B8C-83A1-F6EECF244321}">
                <p14:modId xmlns:p14="http://schemas.microsoft.com/office/powerpoint/2010/main" val="3205595736"/>
              </p:ext>
            </p:extLst>
          </p:nvPr>
        </p:nvGraphicFramePr>
        <p:xfrm>
          <a:off x="1476272" y="1286131"/>
          <a:ext cx="3200399" cy="1412240"/>
        </p:xfrm>
        <a:graphic>
          <a:graphicData uri="http://schemas.openxmlformats.org/drawingml/2006/table">
            <a:tbl>
              <a:tblPr firstRow="1" bandRow="1">
                <a:tableStyleId>{5940675A-B579-460E-94D1-54222C63F5DA}</a:tableStyleId>
              </a:tblPr>
              <a:tblGrid>
                <a:gridCol w="624944"/>
                <a:gridCol w="902697"/>
                <a:gridCol w="833259"/>
                <a:gridCol w="839499"/>
              </a:tblGrid>
              <a:tr h="316468">
                <a:tc>
                  <a:txBody>
                    <a:bodyPr/>
                    <a:lstStyle/>
                    <a:p>
                      <a:pPr algn="ctr"/>
                      <a:endParaRPr lang="en-US" sz="1600" dirty="0"/>
                    </a:p>
                  </a:txBody>
                  <a:tcPr/>
                </a:tc>
                <a:tc>
                  <a:txBody>
                    <a:bodyPr/>
                    <a:lstStyle/>
                    <a:p>
                      <a:pPr algn="ctr"/>
                      <a:r>
                        <a:rPr lang="en-US" sz="1600" dirty="0" smtClean="0"/>
                        <a:t>y2</a:t>
                      </a:r>
                      <a:endParaRPr lang="en-US" sz="1600" dirty="0"/>
                    </a:p>
                  </a:txBody>
                  <a:tcPr/>
                </a:tc>
                <a:tc>
                  <a:txBody>
                    <a:bodyPr/>
                    <a:lstStyle/>
                    <a:p>
                      <a:pPr algn="ctr"/>
                      <a:r>
                        <a:rPr lang="en-US" sz="1600" dirty="0" smtClean="0"/>
                        <a:t>y5</a:t>
                      </a:r>
                      <a:endParaRPr lang="en-US" sz="1600" dirty="0"/>
                    </a:p>
                  </a:txBody>
                  <a:tcPr/>
                </a:tc>
                <a:tc>
                  <a:txBody>
                    <a:bodyPr/>
                    <a:lstStyle/>
                    <a:p>
                      <a:pPr algn="ctr"/>
                      <a:r>
                        <a:rPr lang="en-US" sz="1600" dirty="0" smtClean="0"/>
                        <a:t>y10</a:t>
                      </a:r>
                      <a:endParaRPr lang="en-US" sz="1600" dirty="0"/>
                    </a:p>
                  </a:txBody>
                  <a:tcPr/>
                </a:tc>
              </a:tr>
              <a:tr h="0">
                <a:tc>
                  <a:txBody>
                    <a:bodyPr/>
                    <a:lstStyle/>
                    <a:p>
                      <a:pPr algn="ctr"/>
                      <a:r>
                        <a:rPr lang="en-US" sz="1600" dirty="0" smtClean="0"/>
                        <a:t>y2</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y5/y2</a:t>
                      </a:r>
                      <a:endParaRPr lang="en-US" sz="1600" dirty="0"/>
                    </a:p>
                  </a:txBody>
                  <a:tcPr/>
                </a:tc>
                <a:tc>
                  <a:txBody>
                    <a:bodyPr/>
                    <a:lstStyle/>
                    <a:p>
                      <a:pPr algn="ctr"/>
                      <a:r>
                        <a:rPr lang="en-US" sz="1600" dirty="0" smtClean="0"/>
                        <a:t>y10/y2</a:t>
                      </a:r>
                      <a:endParaRPr lang="en-US" sz="1600" dirty="0"/>
                    </a:p>
                  </a:txBody>
                  <a:tcPr/>
                </a:tc>
              </a:tr>
              <a:tr h="370840">
                <a:tc>
                  <a:txBody>
                    <a:bodyPr/>
                    <a:lstStyle/>
                    <a:p>
                      <a:pPr algn="ctr"/>
                      <a:r>
                        <a:rPr lang="en-US" sz="1600" dirty="0" smtClean="0"/>
                        <a:t>y5</a:t>
                      </a:r>
                      <a:endParaRPr lang="en-US" sz="1600" dirty="0"/>
                    </a:p>
                  </a:txBody>
                  <a:tcPr/>
                </a:tc>
                <a:tc>
                  <a:txBody>
                    <a:bodyPr/>
                    <a:lstStyle/>
                    <a:p>
                      <a:pPr algn="ctr"/>
                      <a:r>
                        <a:rPr lang="en-US" sz="1600" dirty="0" smtClean="0"/>
                        <a:t>y2/y5</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y10/y5</a:t>
                      </a:r>
                      <a:endParaRPr lang="en-US" sz="1600" dirty="0"/>
                    </a:p>
                  </a:txBody>
                  <a:tcPr/>
                </a:tc>
              </a:tr>
              <a:tr h="370840">
                <a:tc>
                  <a:txBody>
                    <a:bodyPr/>
                    <a:lstStyle/>
                    <a:p>
                      <a:pPr algn="ctr"/>
                      <a:r>
                        <a:rPr lang="en-US" sz="1600" dirty="0" smtClean="0"/>
                        <a:t>y10</a:t>
                      </a:r>
                      <a:endParaRPr lang="en-US" sz="1600" dirty="0"/>
                    </a:p>
                  </a:txBody>
                  <a:tcPr/>
                </a:tc>
                <a:tc>
                  <a:txBody>
                    <a:bodyPr/>
                    <a:lstStyle/>
                    <a:p>
                      <a:pPr algn="ctr"/>
                      <a:r>
                        <a:rPr lang="en-US" sz="1600" dirty="0" smtClean="0"/>
                        <a:t>y2/y10</a:t>
                      </a:r>
                      <a:endParaRPr lang="en-US" sz="1600" dirty="0"/>
                    </a:p>
                  </a:txBody>
                  <a:tcPr/>
                </a:tc>
                <a:tc>
                  <a:txBody>
                    <a:bodyPr/>
                    <a:lstStyle/>
                    <a:p>
                      <a:pPr algn="ctr"/>
                      <a:r>
                        <a:rPr lang="en-US" sz="1600" dirty="0" smtClean="0"/>
                        <a:t>y5/y10</a:t>
                      </a:r>
                      <a:endParaRPr lang="en-US" sz="1600" dirty="0"/>
                    </a:p>
                  </a:txBody>
                  <a:tcPr/>
                </a:tc>
                <a:tc>
                  <a:txBody>
                    <a:bodyPr/>
                    <a:lstStyle/>
                    <a:p>
                      <a:pPr algn="ctr"/>
                      <a:r>
                        <a:rPr lang="en-US" sz="1600" dirty="0" smtClean="0"/>
                        <a:t>1</a:t>
                      </a:r>
                      <a:endParaRPr lang="en-US" sz="1600" dirty="0"/>
                    </a:p>
                  </a:txBody>
                  <a:tcPr/>
                </a:tc>
              </a:tr>
            </a:tbl>
          </a:graphicData>
        </a:graphic>
      </p:graphicFrame>
      <p:sp>
        <p:nvSpPr>
          <p:cNvPr id="97" name="TextBox 96"/>
          <p:cNvSpPr txBox="1"/>
          <p:nvPr/>
        </p:nvSpPr>
        <p:spPr>
          <a:xfrm>
            <a:off x="89431" y="1270000"/>
            <a:ext cx="1387362" cy="646331"/>
          </a:xfrm>
          <a:prstGeom prst="rect">
            <a:avLst/>
          </a:prstGeom>
          <a:noFill/>
        </p:spPr>
        <p:txBody>
          <a:bodyPr wrap="square" rtlCol="0">
            <a:spAutoFit/>
          </a:bodyPr>
          <a:lstStyle/>
          <a:p>
            <a:pPr algn="ctr"/>
            <a:r>
              <a:rPr lang="en-US" dirty="0" smtClean="0"/>
              <a:t>Ratio of Transitions</a:t>
            </a:r>
          </a:p>
        </p:txBody>
      </p:sp>
      <p:sp>
        <p:nvSpPr>
          <p:cNvPr id="98" name="TextBox 97"/>
          <p:cNvSpPr txBox="1"/>
          <p:nvPr/>
        </p:nvSpPr>
        <p:spPr>
          <a:xfrm>
            <a:off x="766243" y="3562029"/>
            <a:ext cx="870751" cy="646331"/>
          </a:xfrm>
          <a:prstGeom prst="rect">
            <a:avLst/>
          </a:prstGeom>
          <a:noFill/>
        </p:spPr>
        <p:txBody>
          <a:bodyPr wrap="none" rtlCol="0">
            <a:spAutoFit/>
          </a:bodyPr>
          <a:lstStyle/>
          <a:p>
            <a:pPr algn="ctr"/>
            <a:r>
              <a:rPr lang="en-US" dirty="0" smtClean="0"/>
              <a:t>Simple </a:t>
            </a:r>
          </a:p>
          <a:p>
            <a:pPr algn="ctr"/>
            <a:r>
              <a:rPr lang="en-US" dirty="0" smtClean="0"/>
              <a:t>Matrix </a:t>
            </a:r>
          </a:p>
        </p:txBody>
      </p:sp>
      <p:sp>
        <p:nvSpPr>
          <p:cNvPr id="99" name="TextBox 98"/>
          <p:cNvSpPr txBox="1"/>
          <p:nvPr/>
        </p:nvSpPr>
        <p:spPr>
          <a:xfrm>
            <a:off x="453182" y="5387735"/>
            <a:ext cx="1053237" cy="646331"/>
          </a:xfrm>
          <a:prstGeom prst="rect">
            <a:avLst/>
          </a:prstGeom>
          <a:noFill/>
        </p:spPr>
        <p:txBody>
          <a:bodyPr wrap="none" rtlCol="0">
            <a:spAutoFit/>
          </a:bodyPr>
          <a:lstStyle/>
          <a:p>
            <a:pPr algn="ctr"/>
            <a:r>
              <a:rPr lang="en-US" dirty="0" smtClean="0"/>
              <a:t>Complex </a:t>
            </a:r>
          </a:p>
          <a:p>
            <a:pPr algn="ctr"/>
            <a:r>
              <a:rPr lang="en-US" dirty="0" smtClean="0"/>
              <a:t>Matrix </a:t>
            </a:r>
          </a:p>
        </p:txBody>
      </p:sp>
      <p:graphicFrame>
        <p:nvGraphicFramePr>
          <p:cNvPr id="47" name="Table 46"/>
          <p:cNvGraphicFramePr>
            <a:graphicFrameLocks noGrp="1"/>
          </p:cNvGraphicFramePr>
          <p:nvPr>
            <p:extLst>
              <p:ext uri="{D42A27DB-BD31-4B8C-83A1-F6EECF244321}">
                <p14:modId xmlns:p14="http://schemas.microsoft.com/office/powerpoint/2010/main" val="3670083328"/>
              </p:ext>
            </p:extLst>
          </p:nvPr>
        </p:nvGraphicFramePr>
        <p:xfrm>
          <a:off x="1652234" y="4885394"/>
          <a:ext cx="2736766" cy="1447800"/>
        </p:xfrm>
        <a:graphic>
          <a:graphicData uri="http://schemas.openxmlformats.org/drawingml/2006/table">
            <a:tbl>
              <a:tblPr firstRow="1" bandRow="1">
                <a:tableStyleId>{5940675A-B579-460E-94D1-54222C63F5DA}</a:tableStyleId>
              </a:tblPr>
              <a:tblGrid>
                <a:gridCol w="658505"/>
                <a:gridCol w="831305"/>
                <a:gridCol w="653168"/>
                <a:gridCol w="593788"/>
              </a:tblGrid>
              <a:tr h="361950">
                <a:tc>
                  <a:txBody>
                    <a:bodyPr/>
                    <a:lstStyle/>
                    <a:p>
                      <a:pPr algn="ctr"/>
                      <a:endParaRPr lang="en-US" sz="1600" dirty="0"/>
                    </a:p>
                  </a:txBody>
                  <a:tcPr/>
                </a:tc>
                <a:tc>
                  <a:txBody>
                    <a:bodyPr/>
                    <a:lstStyle/>
                    <a:p>
                      <a:pPr algn="ctr"/>
                      <a:r>
                        <a:rPr lang="en-US" sz="1600" b="0" dirty="0" smtClean="0">
                          <a:solidFill>
                            <a:schemeClr val="tx1"/>
                          </a:solidFill>
                        </a:rPr>
                        <a:t>y2</a:t>
                      </a:r>
                      <a:endParaRPr lang="en-US" sz="1600" b="0" dirty="0">
                        <a:solidFill>
                          <a:schemeClr val="tx1"/>
                        </a:solidFill>
                      </a:endParaRPr>
                    </a:p>
                  </a:txBody>
                  <a:tcPr/>
                </a:tc>
                <a:tc>
                  <a:txBody>
                    <a:bodyPr/>
                    <a:lstStyle/>
                    <a:p>
                      <a:pPr algn="ctr"/>
                      <a:r>
                        <a:rPr lang="en-US" sz="1600" b="0" dirty="0" smtClean="0">
                          <a:solidFill>
                            <a:schemeClr val="tx1"/>
                          </a:solidFill>
                        </a:rPr>
                        <a:t>y5</a:t>
                      </a:r>
                      <a:endParaRPr lang="en-US" sz="1600" b="0" dirty="0">
                        <a:solidFill>
                          <a:schemeClr val="tx1"/>
                        </a:solidFill>
                      </a:endParaRPr>
                    </a:p>
                  </a:txBody>
                  <a:tcPr/>
                </a:tc>
                <a:tc>
                  <a:txBody>
                    <a:bodyPr/>
                    <a:lstStyle/>
                    <a:p>
                      <a:pPr algn="ctr"/>
                      <a:r>
                        <a:rPr lang="en-US" sz="1600" b="0" dirty="0" smtClean="0">
                          <a:solidFill>
                            <a:schemeClr val="tx1"/>
                          </a:solidFill>
                        </a:rPr>
                        <a:t>y10</a:t>
                      </a:r>
                      <a:endParaRPr lang="en-US" sz="1600" b="0" dirty="0">
                        <a:solidFill>
                          <a:schemeClr val="tx1"/>
                        </a:solidFill>
                      </a:endParaRPr>
                    </a:p>
                  </a:txBody>
                  <a:tcPr/>
                </a:tc>
              </a:tr>
              <a:tr h="361950">
                <a:tc>
                  <a:txBody>
                    <a:bodyPr/>
                    <a:lstStyle/>
                    <a:p>
                      <a:pPr algn="ctr"/>
                      <a:r>
                        <a:rPr lang="en-US" sz="1600" dirty="0" smtClean="0"/>
                        <a:t>y2</a:t>
                      </a:r>
                      <a:endParaRPr lang="en-US" sz="1600" dirty="0"/>
                    </a:p>
                  </a:txBody>
                  <a:tcPr/>
                </a:tc>
                <a:tc>
                  <a:txBody>
                    <a:bodyPr/>
                    <a:lstStyle/>
                    <a:p>
                      <a:pPr algn="ctr"/>
                      <a:r>
                        <a:rPr lang="en-US" sz="1600" b="0" dirty="0" smtClean="0">
                          <a:solidFill>
                            <a:schemeClr val="tx1"/>
                          </a:solidFill>
                        </a:rPr>
                        <a:t>1</a:t>
                      </a:r>
                      <a:endParaRPr lang="en-US" sz="1600" b="0" dirty="0">
                        <a:solidFill>
                          <a:schemeClr val="tx1"/>
                        </a:solidFill>
                      </a:endParaRPr>
                    </a:p>
                  </a:txBody>
                  <a:tcPr/>
                </a:tc>
                <a:tc>
                  <a:txBody>
                    <a:bodyPr/>
                    <a:lstStyle/>
                    <a:p>
                      <a:pPr algn="ctr"/>
                      <a:r>
                        <a:rPr lang="en-US" sz="1600" b="1" dirty="0" smtClean="0">
                          <a:solidFill>
                            <a:srgbClr val="C00000"/>
                          </a:solidFill>
                        </a:rPr>
                        <a:t>1.47</a:t>
                      </a:r>
                      <a:endParaRPr lang="en-US" sz="1600" b="1" dirty="0">
                        <a:solidFill>
                          <a:srgbClr val="C00000"/>
                        </a:solidFill>
                      </a:endParaRPr>
                    </a:p>
                  </a:txBody>
                  <a:tcPr/>
                </a:tc>
                <a:tc>
                  <a:txBody>
                    <a:bodyPr/>
                    <a:lstStyle/>
                    <a:p>
                      <a:pPr algn="ctr"/>
                      <a:r>
                        <a:rPr lang="en-US" sz="1600" b="0" dirty="0" smtClean="0">
                          <a:solidFill>
                            <a:schemeClr val="tx1"/>
                          </a:solidFill>
                        </a:rPr>
                        <a:t>0.6</a:t>
                      </a:r>
                      <a:endParaRPr lang="en-US" sz="1600" b="0" dirty="0">
                        <a:solidFill>
                          <a:schemeClr val="tx1"/>
                        </a:solidFill>
                      </a:endParaRPr>
                    </a:p>
                  </a:txBody>
                  <a:tcPr/>
                </a:tc>
              </a:tr>
              <a:tr h="361950">
                <a:tc>
                  <a:txBody>
                    <a:bodyPr/>
                    <a:lstStyle/>
                    <a:p>
                      <a:pPr algn="ctr"/>
                      <a:r>
                        <a:rPr lang="en-US" sz="1600" dirty="0" smtClean="0"/>
                        <a:t>y5</a:t>
                      </a:r>
                      <a:endParaRPr lang="en-US" sz="1600" dirty="0"/>
                    </a:p>
                  </a:txBody>
                  <a:tcPr/>
                </a:tc>
                <a:tc>
                  <a:txBody>
                    <a:bodyPr/>
                    <a:lstStyle/>
                    <a:p>
                      <a:pPr algn="ctr"/>
                      <a:r>
                        <a:rPr lang="en-US" sz="1600" b="1" dirty="0" smtClean="0">
                          <a:solidFill>
                            <a:srgbClr val="C00000"/>
                          </a:solidFill>
                        </a:rPr>
                        <a:t>0.68</a:t>
                      </a:r>
                      <a:endParaRPr lang="en-US" sz="1600" b="1" dirty="0">
                        <a:solidFill>
                          <a:srgbClr val="C00000"/>
                        </a:solidFill>
                      </a:endParaRPr>
                    </a:p>
                  </a:txBody>
                  <a:tcPr/>
                </a:tc>
                <a:tc>
                  <a:txBody>
                    <a:bodyPr/>
                    <a:lstStyle/>
                    <a:p>
                      <a:pPr algn="ctr"/>
                      <a:r>
                        <a:rPr lang="en-US" sz="1600" b="0" dirty="0" smtClean="0">
                          <a:solidFill>
                            <a:schemeClr val="tx1"/>
                          </a:solidFill>
                        </a:rPr>
                        <a:t>1</a:t>
                      </a:r>
                      <a:endParaRPr lang="en-US" sz="1600" b="0" dirty="0">
                        <a:solidFill>
                          <a:schemeClr val="tx1"/>
                        </a:solidFill>
                      </a:endParaRPr>
                    </a:p>
                  </a:txBody>
                  <a:tcPr/>
                </a:tc>
                <a:tc>
                  <a:txBody>
                    <a:bodyPr/>
                    <a:lstStyle/>
                    <a:p>
                      <a:pPr algn="ctr"/>
                      <a:r>
                        <a:rPr lang="en-US" sz="1600" b="1" dirty="0" smtClean="0">
                          <a:solidFill>
                            <a:srgbClr val="C00000"/>
                          </a:solidFill>
                        </a:rPr>
                        <a:t>0.41</a:t>
                      </a:r>
                      <a:endParaRPr lang="en-US" sz="1600" b="1" dirty="0">
                        <a:solidFill>
                          <a:srgbClr val="C00000"/>
                        </a:solidFill>
                      </a:endParaRPr>
                    </a:p>
                  </a:txBody>
                  <a:tcPr/>
                </a:tc>
              </a:tr>
              <a:tr h="361950">
                <a:tc>
                  <a:txBody>
                    <a:bodyPr/>
                    <a:lstStyle/>
                    <a:p>
                      <a:pPr algn="ctr"/>
                      <a:r>
                        <a:rPr lang="en-US" sz="1600" dirty="0" smtClean="0"/>
                        <a:t>y10</a:t>
                      </a:r>
                      <a:endParaRPr lang="en-US" sz="1600" dirty="0"/>
                    </a:p>
                  </a:txBody>
                  <a:tcPr/>
                </a:tc>
                <a:tc>
                  <a:txBody>
                    <a:bodyPr/>
                    <a:lstStyle/>
                    <a:p>
                      <a:pPr algn="ctr"/>
                      <a:r>
                        <a:rPr lang="en-US" sz="1600" b="0" dirty="0" smtClean="0">
                          <a:solidFill>
                            <a:schemeClr val="tx1"/>
                          </a:solidFill>
                        </a:rPr>
                        <a:t>1.67</a:t>
                      </a:r>
                      <a:endParaRPr lang="en-US" sz="1600" b="0" dirty="0">
                        <a:solidFill>
                          <a:schemeClr val="tx1"/>
                        </a:solidFill>
                      </a:endParaRPr>
                    </a:p>
                  </a:txBody>
                  <a:tcPr/>
                </a:tc>
                <a:tc>
                  <a:txBody>
                    <a:bodyPr/>
                    <a:lstStyle/>
                    <a:p>
                      <a:pPr algn="ctr"/>
                      <a:r>
                        <a:rPr lang="en-US" sz="1600" b="1" dirty="0" smtClean="0">
                          <a:solidFill>
                            <a:srgbClr val="C00000"/>
                          </a:solidFill>
                        </a:rPr>
                        <a:t>2.44</a:t>
                      </a:r>
                      <a:endParaRPr lang="en-US" sz="1600" b="1" dirty="0">
                        <a:solidFill>
                          <a:srgbClr val="C00000"/>
                        </a:solidFill>
                      </a:endParaRPr>
                    </a:p>
                  </a:txBody>
                  <a:tcPr/>
                </a:tc>
                <a:tc>
                  <a:txBody>
                    <a:bodyPr/>
                    <a:lstStyle/>
                    <a:p>
                      <a:pPr algn="ctr"/>
                      <a:r>
                        <a:rPr lang="en-US" sz="1600" b="0" dirty="0" smtClean="0">
                          <a:solidFill>
                            <a:schemeClr val="tx1"/>
                          </a:solidFill>
                        </a:rPr>
                        <a:t>1</a:t>
                      </a:r>
                      <a:endParaRPr lang="en-US" sz="1600" b="0" dirty="0">
                        <a:solidFill>
                          <a:schemeClr val="tx1"/>
                        </a:solidFill>
                      </a:endParaRPr>
                    </a:p>
                  </a:txBody>
                  <a:tcPr/>
                </a:tc>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2916000129"/>
              </p:ext>
            </p:extLst>
          </p:nvPr>
        </p:nvGraphicFramePr>
        <p:xfrm>
          <a:off x="1728434" y="3022600"/>
          <a:ext cx="2621094" cy="1447800"/>
        </p:xfrm>
        <a:graphic>
          <a:graphicData uri="http://schemas.openxmlformats.org/drawingml/2006/table">
            <a:tbl>
              <a:tblPr firstRow="1" bandRow="1">
                <a:tableStyleId>{5940675A-B579-460E-94D1-54222C63F5DA}</a:tableStyleId>
              </a:tblPr>
              <a:tblGrid>
                <a:gridCol w="630672"/>
                <a:gridCol w="796169"/>
                <a:gridCol w="625561"/>
                <a:gridCol w="568692"/>
              </a:tblGrid>
              <a:tr h="324647">
                <a:tc>
                  <a:txBody>
                    <a:bodyPr/>
                    <a:lstStyle/>
                    <a:p>
                      <a:pPr algn="ctr"/>
                      <a:endParaRPr lang="en-US" sz="1600" dirty="0"/>
                    </a:p>
                  </a:txBody>
                  <a:tcPr/>
                </a:tc>
                <a:tc>
                  <a:txBody>
                    <a:bodyPr/>
                    <a:lstStyle/>
                    <a:p>
                      <a:pPr algn="ctr"/>
                      <a:r>
                        <a:rPr lang="en-US" sz="1600" b="0" dirty="0" smtClean="0">
                          <a:solidFill>
                            <a:schemeClr val="tx1"/>
                          </a:solidFill>
                        </a:rPr>
                        <a:t>y2</a:t>
                      </a:r>
                      <a:endParaRPr lang="en-US" sz="1600" b="0" dirty="0">
                        <a:solidFill>
                          <a:schemeClr val="tx1"/>
                        </a:solidFill>
                      </a:endParaRPr>
                    </a:p>
                  </a:txBody>
                  <a:tcPr/>
                </a:tc>
                <a:tc>
                  <a:txBody>
                    <a:bodyPr/>
                    <a:lstStyle/>
                    <a:p>
                      <a:pPr algn="ctr"/>
                      <a:r>
                        <a:rPr lang="en-US" sz="1600" b="0" dirty="0" smtClean="0">
                          <a:solidFill>
                            <a:schemeClr val="tx1"/>
                          </a:solidFill>
                        </a:rPr>
                        <a:t>y5</a:t>
                      </a:r>
                      <a:endParaRPr lang="en-US" sz="1600" b="0" dirty="0">
                        <a:solidFill>
                          <a:schemeClr val="tx1"/>
                        </a:solidFill>
                      </a:endParaRPr>
                    </a:p>
                  </a:txBody>
                  <a:tcPr/>
                </a:tc>
                <a:tc>
                  <a:txBody>
                    <a:bodyPr/>
                    <a:lstStyle/>
                    <a:p>
                      <a:pPr algn="ctr"/>
                      <a:r>
                        <a:rPr lang="en-US" sz="1600" b="0" dirty="0" smtClean="0">
                          <a:solidFill>
                            <a:schemeClr val="tx1"/>
                          </a:solidFill>
                        </a:rPr>
                        <a:t>y10</a:t>
                      </a:r>
                      <a:endParaRPr lang="en-US" sz="1600" b="0" dirty="0">
                        <a:solidFill>
                          <a:schemeClr val="tx1"/>
                        </a:solidFill>
                      </a:endParaRPr>
                    </a:p>
                  </a:txBody>
                  <a:tcPr/>
                </a:tc>
              </a:tr>
              <a:tr h="370840">
                <a:tc>
                  <a:txBody>
                    <a:bodyPr/>
                    <a:lstStyle/>
                    <a:p>
                      <a:pPr algn="ctr"/>
                      <a:r>
                        <a:rPr lang="en-US" sz="1600" dirty="0" smtClean="0"/>
                        <a:t>y2</a:t>
                      </a:r>
                      <a:endParaRPr lang="en-US" sz="1600" dirty="0"/>
                    </a:p>
                  </a:txBody>
                  <a:tcPr/>
                </a:tc>
                <a:tc>
                  <a:txBody>
                    <a:bodyPr/>
                    <a:lstStyle/>
                    <a:p>
                      <a:pPr algn="ctr"/>
                      <a:r>
                        <a:rPr lang="en-US" sz="1600" b="0" dirty="0" smtClean="0">
                          <a:solidFill>
                            <a:schemeClr val="tx1"/>
                          </a:solidFill>
                        </a:rPr>
                        <a:t>1</a:t>
                      </a:r>
                      <a:endParaRPr lang="en-US" sz="1600" b="0" dirty="0">
                        <a:solidFill>
                          <a:schemeClr val="tx1"/>
                        </a:solidFill>
                      </a:endParaRPr>
                    </a:p>
                  </a:txBody>
                  <a:tcPr/>
                </a:tc>
                <a:tc>
                  <a:txBody>
                    <a:bodyPr/>
                    <a:lstStyle/>
                    <a:p>
                      <a:pPr algn="ctr"/>
                      <a:r>
                        <a:rPr lang="en-US" sz="1600" b="1" dirty="0" smtClean="0">
                          <a:solidFill>
                            <a:srgbClr val="C00000"/>
                          </a:solidFill>
                        </a:rPr>
                        <a:t>0.4</a:t>
                      </a:r>
                      <a:endParaRPr lang="en-US" sz="1600" b="1" dirty="0">
                        <a:solidFill>
                          <a:srgbClr val="C00000"/>
                        </a:solidFill>
                      </a:endParaRPr>
                    </a:p>
                  </a:txBody>
                  <a:tcPr/>
                </a:tc>
                <a:tc>
                  <a:txBody>
                    <a:bodyPr/>
                    <a:lstStyle/>
                    <a:p>
                      <a:pPr algn="ctr"/>
                      <a:r>
                        <a:rPr lang="en-US" sz="1600" b="0" dirty="0" smtClean="0">
                          <a:solidFill>
                            <a:schemeClr val="tx1"/>
                          </a:solidFill>
                        </a:rPr>
                        <a:t>0.6</a:t>
                      </a:r>
                      <a:endParaRPr lang="en-US" sz="1600" b="0" dirty="0">
                        <a:solidFill>
                          <a:schemeClr val="tx1"/>
                        </a:solidFill>
                      </a:endParaRPr>
                    </a:p>
                  </a:txBody>
                  <a:tcPr/>
                </a:tc>
              </a:tr>
              <a:tr h="370840">
                <a:tc>
                  <a:txBody>
                    <a:bodyPr/>
                    <a:lstStyle/>
                    <a:p>
                      <a:pPr algn="ctr"/>
                      <a:r>
                        <a:rPr lang="en-US" sz="1600" dirty="0" smtClean="0"/>
                        <a:t>y5</a:t>
                      </a:r>
                      <a:endParaRPr lang="en-US" sz="1600" dirty="0"/>
                    </a:p>
                  </a:txBody>
                  <a:tcPr/>
                </a:tc>
                <a:tc>
                  <a:txBody>
                    <a:bodyPr/>
                    <a:lstStyle/>
                    <a:p>
                      <a:pPr algn="ctr"/>
                      <a:r>
                        <a:rPr lang="en-US" sz="1600" b="1" dirty="0" smtClean="0">
                          <a:solidFill>
                            <a:srgbClr val="C00000"/>
                          </a:solidFill>
                        </a:rPr>
                        <a:t>2.5</a:t>
                      </a:r>
                      <a:endParaRPr lang="en-US" sz="1600" b="1" dirty="0">
                        <a:solidFill>
                          <a:srgbClr val="C00000"/>
                        </a:solidFill>
                      </a:endParaRPr>
                    </a:p>
                  </a:txBody>
                  <a:tcPr/>
                </a:tc>
                <a:tc>
                  <a:txBody>
                    <a:bodyPr/>
                    <a:lstStyle/>
                    <a:p>
                      <a:pPr algn="ctr"/>
                      <a:r>
                        <a:rPr lang="en-US" sz="1600" b="0" dirty="0" smtClean="0">
                          <a:solidFill>
                            <a:schemeClr val="tx1"/>
                          </a:solidFill>
                        </a:rPr>
                        <a:t>1</a:t>
                      </a:r>
                      <a:endParaRPr lang="en-US" sz="1600" b="0" dirty="0">
                        <a:solidFill>
                          <a:schemeClr val="tx1"/>
                        </a:solidFill>
                      </a:endParaRPr>
                    </a:p>
                  </a:txBody>
                  <a:tcPr/>
                </a:tc>
                <a:tc>
                  <a:txBody>
                    <a:bodyPr/>
                    <a:lstStyle/>
                    <a:p>
                      <a:pPr algn="ctr"/>
                      <a:r>
                        <a:rPr lang="en-US" sz="1600" b="1" dirty="0" smtClean="0">
                          <a:solidFill>
                            <a:srgbClr val="C00000"/>
                          </a:solidFill>
                        </a:rPr>
                        <a:t>1.5</a:t>
                      </a:r>
                      <a:endParaRPr lang="en-US" sz="1600" b="1" dirty="0">
                        <a:solidFill>
                          <a:srgbClr val="C00000"/>
                        </a:solidFill>
                      </a:endParaRPr>
                    </a:p>
                  </a:txBody>
                  <a:tcPr/>
                </a:tc>
              </a:tr>
              <a:tr h="370840">
                <a:tc>
                  <a:txBody>
                    <a:bodyPr/>
                    <a:lstStyle/>
                    <a:p>
                      <a:pPr algn="ctr"/>
                      <a:r>
                        <a:rPr lang="en-US" sz="1600" dirty="0" smtClean="0"/>
                        <a:t>y10</a:t>
                      </a:r>
                      <a:endParaRPr lang="en-US" sz="1600" dirty="0"/>
                    </a:p>
                  </a:txBody>
                  <a:tcPr/>
                </a:tc>
                <a:tc>
                  <a:txBody>
                    <a:bodyPr/>
                    <a:lstStyle/>
                    <a:p>
                      <a:pPr algn="ctr"/>
                      <a:r>
                        <a:rPr lang="en-US" sz="1600" b="0" dirty="0" smtClean="0">
                          <a:solidFill>
                            <a:schemeClr val="tx1"/>
                          </a:solidFill>
                        </a:rPr>
                        <a:t>1.67</a:t>
                      </a:r>
                      <a:endParaRPr lang="en-US" sz="1600" b="0" dirty="0">
                        <a:solidFill>
                          <a:schemeClr val="tx1"/>
                        </a:solidFill>
                      </a:endParaRPr>
                    </a:p>
                  </a:txBody>
                  <a:tcPr/>
                </a:tc>
                <a:tc>
                  <a:txBody>
                    <a:bodyPr/>
                    <a:lstStyle/>
                    <a:p>
                      <a:pPr algn="ctr"/>
                      <a:r>
                        <a:rPr lang="en-US" sz="1600" b="1" dirty="0" smtClean="0">
                          <a:solidFill>
                            <a:srgbClr val="C00000"/>
                          </a:solidFill>
                        </a:rPr>
                        <a:t>0.67</a:t>
                      </a:r>
                      <a:endParaRPr lang="en-US" sz="1600" b="1" dirty="0">
                        <a:solidFill>
                          <a:srgbClr val="C00000"/>
                        </a:solidFill>
                      </a:endParaRPr>
                    </a:p>
                  </a:txBody>
                  <a:tcPr/>
                </a:tc>
                <a:tc>
                  <a:txBody>
                    <a:bodyPr/>
                    <a:lstStyle/>
                    <a:p>
                      <a:pPr algn="ctr"/>
                      <a:r>
                        <a:rPr lang="en-US" sz="1600" b="0" dirty="0" smtClean="0">
                          <a:solidFill>
                            <a:schemeClr val="tx1"/>
                          </a:solidFill>
                        </a:rPr>
                        <a:t>1</a:t>
                      </a:r>
                      <a:endParaRPr lang="en-US" sz="1600" b="0" dirty="0">
                        <a:solidFill>
                          <a:schemeClr val="tx1"/>
                        </a:solidFill>
                      </a:endParaRPr>
                    </a:p>
                  </a:txBody>
                  <a:tcPr/>
                </a:tc>
              </a:tr>
            </a:tbl>
          </a:graphicData>
        </a:graphic>
      </p:graphicFrame>
      <p:sp>
        <p:nvSpPr>
          <p:cNvPr id="5" name="Right Brace 4"/>
          <p:cNvSpPr/>
          <p:nvPr/>
        </p:nvSpPr>
        <p:spPr>
          <a:xfrm>
            <a:off x="4572000" y="3784600"/>
            <a:ext cx="914400" cy="18288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51" name="TextBox 50"/>
          <p:cNvSpPr txBox="1"/>
          <p:nvPr/>
        </p:nvSpPr>
        <p:spPr>
          <a:xfrm>
            <a:off x="6400800" y="3415268"/>
            <a:ext cx="1723293" cy="369332"/>
          </a:xfrm>
          <a:prstGeom prst="rect">
            <a:avLst/>
          </a:prstGeom>
          <a:noFill/>
        </p:spPr>
        <p:txBody>
          <a:bodyPr wrap="none" rtlCol="0">
            <a:spAutoFit/>
          </a:bodyPr>
          <a:lstStyle/>
          <a:p>
            <a:pPr algn="ctr"/>
            <a:r>
              <a:rPr lang="en-US" dirty="0" smtClean="0"/>
              <a:t>Complex/Simple</a:t>
            </a:r>
          </a:p>
        </p:txBody>
      </p:sp>
      <p:graphicFrame>
        <p:nvGraphicFramePr>
          <p:cNvPr id="52" name="Table 51"/>
          <p:cNvGraphicFramePr>
            <a:graphicFrameLocks noGrp="1"/>
          </p:cNvGraphicFramePr>
          <p:nvPr>
            <p:extLst>
              <p:ext uri="{D42A27DB-BD31-4B8C-83A1-F6EECF244321}">
                <p14:modId xmlns:p14="http://schemas.microsoft.com/office/powerpoint/2010/main" val="2363795157"/>
              </p:ext>
            </p:extLst>
          </p:nvPr>
        </p:nvGraphicFramePr>
        <p:xfrm>
          <a:off x="5791200" y="3885194"/>
          <a:ext cx="2736766" cy="1447800"/>
        </p:xfrm>
        <a:graphic>
          <a:graphicData uri="http://schemas.openxmlformats.org/drawingml/2006/table">
            <a:tbl>
              <a:tblPr firstRow="1" bandRow="1">
                <a:tableStyleId>{5940675A-B579-460E-94D1-54222C63F5DA}</a:tableStyleId>
              </a:tblPr>
              <a:tblGrid>
                <a:gridCol w="658505"/>
                <a:gridCol w="831305"/>
                <a:gridCol w="653168"/>
                <a:gridCol w="593788"/>
              </a:tblGrid>
              <a:tr h="361950">
                <a:tc>
                  <a:txBody>
                    <a:bodyPr/>
                    <a:lstStyle/>
                    <a:p>
                      <a:pPr algn="ctr"/>
                      <a:endParaRPr lang="en-US" sz="1600" dirty="0"/>
                    </a:p>
                  </a:txBody>
                  <a:tcPr/>
                </a:tc>
                <a:tc>
                  <a:txBody>
                    <a:bodyPr/>
                    <a:lstStyle/>
                    <a:p>
                      <a:pPr algn="ctr"/>
                      <a:r>
                        <a:rPr lang="en-US" sz="1600" b="0" dirty="0" smtClean="0">
                          <a:solidFill>
                            <a:schemeClr val="tx1"/>
                          </a:solidFill>
                        </a:rPr>
                        <a:t>y2</a:t>
                      </a:r>
                      <a:endParaRPr lang="en-US" sz="1600" b="0" dirty="0">
                        <a:solidFill>
                          <a:schemeClr val="tx1"/>
                        </a:solidFill>
                      </a:endParaRPr>
                    </a:p>
                  </a:txBody>
                  <a:tcPr/>
                </a:tc>
                <a:tc>
                  <a:txBody>
                    <a:bodyPr/>
                    <a:lstStyle/>
                    <a:p>
                      <a:pPr algn="ctr"/>
                      <a:r>
                        <a:rPr lang="en-US" sz="1600" b="0" dirty="0" smtClean="0">
                          <a:solidFill>
                            <a:schemeClr val="tx1"/>
                          </a:solidFill>
                        </a:rPr>
                        <a:t>y5</a:t>
                      </a:r>
                      <a:endParaRPr lang="en-US" sz="1600" b="0" dirty="0">
                        <a:solidFill>
                          <a:schemeClr val="tx1"/>
                        </a:solidFill>
                      </a:endParaRPr>
                    </a:p>
                  </a:txBody>
                  <a:tcPr/>
                </a:tc>
                <a:tc>
                  <a:txBody>
                    <a:bodyPr/>
                    <a:lstStyle/>
                    <a:p>
                      <a:pPr algn="ctr"/>
                      <a:r>
                        <a:rPr lang="en-US" sz="1600" b="0" dirty="0" smtClean="0">
                          <a:solidFill>
                            <a:schemeClr val="tx1"/>
                          </a:solidFill>
                        </a:rPr>
                        <a:t>y10</a:t>
                      </a:r>
                      <a:endParaRPr lang="en-US" sz="1600" b="0" dirty="0">
                        <a:solidFill>
                          <a:schemeClr val="tx1"/>
                        </a:solidFill>
                      </a:endParaRPr>
                    </a:p>
                  </a:txBody>
                  <a:tcPr/>
                </a:tc>
              </a:tr>
              <a:tr h="361950">
                <a:tc>
                  <a:txBody>
                    <a:bodyPr/>
                    <a:lstStyle/>
                    <a:p>
                      <a:pPr algn="ctr"/>
                      <a:r>
                        <a:rPr lang="en-US" sz="1600" dirty="0" smtClean="0"/>
                        <a:t>y2</a:t>
                      </a:r>
                      <a:endParaRPr lang="en-US" sz="1600" dirty="0"/>
                    </a:p>
                  </a:txBody>
                  <a:tcPr/>
                </a:tc>
                <a:tc>
                  <a:txBody>
                    <a:bodyPr/>
                    <a:lstStyle/>
                    <a:p>
                      <a:pPr algn="ctr" fontAlgn="b"/>
                      <a:r>
                        <a:rPr lang="en-US" sz="1600" b="0" i="0" u="none" strike="noStrike" dirty="0">
                          <a:solidFill>
                            <a:srgbClr val="000000"/>
                          </a:solidFill>
                          <a:effectLst/>
                          <a:latin typeface="Calibri"/>
                        </a:rPr>
                        <a:t>1</a:t>
                      </a:r>
                    </a:p>
                  </a:txBody>
                  <a:tcPr marL="9525" marR="9525" marT="9525" marB="0" anchor="ctr"/>
                </a:tc>
                <a:tc>
                  <a:txBody>
                    <a:bodyPr/>
                    <a:lstStyle/>
                    <a:p>
                      <a:pPr algn="ctr" fontAlgn="b"/>
                      <a:r>
                        <a:rPr lang="en-US" sz="1600" b="1" i="0" u="none" strike="noStrike" dirty="0">
                          <a:solidFill>
                            <a:srgbClr val="C00000"/>
                          </a:solidFill>
                          <a:effectLst/>
                          <a:latin typeface="Calibri"/>
                        </a:rPr>
                        <a:t>3.675</a:t>
                      </a:r>
                    </a:p>
                  </a:txBody>
                  <a:tcPr marL="9525" marR="9525" marT="9525" marB="0" anchor="ctr"/>
                </a:tc>
                <a:tc>
                  <a:txBody>
                    <a:bodyPr/>
                    <a:lstStyle/>
                    <a:p>
                      <a:pPr algn="ctr" fontAlgn="b"/>
                      <a:r>
                        <a:rPr lang="en-US" sz="1600" b="0" i="0" u="none" strike="noStrike">
                          <a:solidFill>
                            <a:srgbClr val="000000"/>
                          </a:solidFill>
                          <a:effectLst/>
                          <a:latin typeface="Calibri"/>
                        </a:rPr>
                        <a:t>1</a:t>
                      </a:r>
                    </a:p>
                  </a:txBody>
                  <a:tcPr marL="9525" marR="9525" marT="9525" marB="0" anchor="ctr"/>
                </a:tc>
              </a:tr>
              <a:tr h="361950">
                <a:tc>
                  <a:txBody>
                    <a:bodyPr/>
                    <a:lstStyle/>
                    <a:p>
                      <a:pPr algn="ctr"/>
                      <a:r>
                        <a:rPr lang="en-US" sz="1600" dirty="0" smtClean="0"/>
                        <a:t>y5</a:t>
                      </a:r>
                      <a:endParaRPr lang="en-US" sz="1600" dirty="0"/>
                    </a:p>
                  </a:txBody>
                  <a:tcPr/>
                </a:tc>
                <a:tc>
                  <a:txBody>
                    <a:bodyPr/>
                    <a:lstStyle/>
                    <a:p>
                      <a:pPr algn="ctr" fontAlgn="b"/>
                      <a:r>
                        <a:rPr lang="en-US" sz="1600" b="1" i="0" u="none" strike="noStrike" dirty="0">
                          <a:solidFill>
                            <a:srgbClr val="C00000"/>
                          </a:solidFill>
                          <a:effectLst/>
                          <a:latin typeface="Calibri"/>
                        </a:rPr>
                        <a:t>0.272</a:t>
                      </a:r>
                    </a:p>
                  </a:txBody>
                  <a:tcPr marL="9525" marR="9525" marT="9525" marB="0" anchor="ctr"/>
                </a:tc>
                <a:tc>
                  <a:txBody>
                    <a:bodyPr/>
                    <a:lstStyle/>
                    <a:p>
                      <a:pPr algn="ctr" fontAlgn="b"/>
                      <a:r>
                        <a:rPr lang="en-US" sz="1600" b="0" i="0" u="none" strike="noStrike" dirty="0">
                          <a:solidFill>
                            <a:srgbClr val="000000"/>
                          </a:solidFill>
                          <a:effectLst/>
                          <a:latin typeface="Calibri"/>
                        </a:rPr>
                        <a:t>1</a:t>
                      </a:r>
                    </a:p>
                  </a:txBody>
                  <a:tcPr marL="9525" marR="9525" marT="9525" marB="0" anchor="ctr"/>
                </a:tc>
                <a:tc>
                  <a:txBody>
                    <a:bodyPr/>
                    <a:lstStyle/>
                    <a:p>
                      <a:pPr algn="ctr" fontAlgn="b"/>
                      <a:r>
                        <a:rPr lang="en-US" sz="1600" b="1" i="0" u="none" strike="noStrike" dirty="0" smtClean="0">
                          <a:solidFill>
                            <a:srgbClr val="C00000"/>
                          </a:solidFill>
                          <a:effectLst/>
                          <a:latin typeface="Calibri"/>
                        </a:rPr>
                        <a:t>0.273</a:t>
                      </a:r>
                      <a:endParaRPr lang="en-US" sz="1600" b="1" i="0" u="none" strike="noStrike" dirty="0">
                        <a:solidFill>
                          <a:srgbClr val="C00000"/>
                        </a:solidFill>
                        <a:effectLst/>
                        <a:latin typeface="Calibri"/>
                      </a:endParaRPr>
                    </a:p>
                  </a:txBody>
                  <a:tcPr marL="9525" marR="9525" marT="9525" marB="0" anchor="ctr"/>
                </a:tc>
              </a:tr>
              <a:tr h="361950">
                <a:tc>
                  <a:txBody>
                    <a:bodyPr/>
                    <a:lstStyle/>
                    <a:p>
                      <a:pPr algn="ctr"/>
                      <a:r>
                        <a:rPr lang="en-US" sz="1600" dirty="0" smtClean="0"/>
                        <a:t>y10</a:t>
                      </a:r>
                      <a:endParaRPr lang="en-US" sz="1600" dirty="0"/>
                    </a:p>
                  </a:txBody>
                  <a:tcPr/>
                </a:tc>
                <a:tc>
                  <a:txBody>
                    <a:bodyPr/>
                    <a:lstStyle/>
                    <a:p>
                      <a:pPr algn="ctr" fontAlgn="b"/>
                      <a:r>
                        <a:rPr lang="en-US" sz="1600" b="0" i="0" u="none" strike="noStrike">
                          <a:solidFill>
                            <a:srgbClr val="000000"/>
                          </a:solidFill>
                          <a:effectLst/>
                          <a:latin typeface="Calibri"/>
                        </a:rPr>
                        <a:t>1</a:t>
                      </a:r>
                    </a:p>
                  </a:txBody>
                  <a:tcPr marL="9525" marR="9525" marT="9525" marB="0" anchor="ctr"/>
                </a:tc>
                <a:tc>
                  <a:txBody>
                    <a:bodyPr/>
                    <a:lstStyle/>
                    <a:p>
                      <a:pPr algn="ctr" fontAlgn="b"/>
                      <a:r>
                        <a:rPr lang="en-US" sz="1600" b="1" i="0" u="none" strike="noStrike" dirty="0" smtClean="0">
                          <a:solidFill>
                            <a:srgbClr val="C00000"/>
                          </a:solidFill>
                          <a:effectLst/>
                          <a:latin typeface="Calibri"/>
                        </a:rPr>
                        <a:t>3.641</a:t>
                      </a:r>
                      <a:endParaRPr lang="en-US" sz="1600" b="1" i="0" u="none" strike="noStrike" dirty="0">
                        <a:solidFill>
                          <a:srgbClr val="C00000"/>
                        </a:solidFill>
                        <a:effectLst/>
                        <a:latin typeface="Calibri"/>
                      </a:endParaRPr>
                    </a:p>
                  </a:txBody>
                  <a:tcPr marL="9525" marR="9525" marT="9525" marB="0" anchor="ctr"/>
                </a:tc>
                <a:tc>
                  <a:txBody>
                    <a:bodyPr/>
                    <a:lstStyle/>
                    <a:p>
                      <a:pPr algn="ctr" fontAlgn="b"/>
                      <a:r>
                        <a:rPr lang="en-US" sz="1600" b="0" i="0" u="none" strike="noStrike" dirty="0">
                          <a:solidFill>
                            <a:srgbClr val="000000"/>
                          </a:solidFill>
                          <a:effectLst/>
                          <a:latin typeface="Calibri"/>
                        </a:rPr>
                        <a:t>1</a:t>
                      </a:r>
                    </a:p>
                  </a:txBody>
                  <a:tcPr marL="9525" marR="9525" marT="9525" marB="0" anchor="ctr"/>
                </a:tc>
              </a:tr>
            </a:tbl>
          </a:graphicData>
        </a:graphic>
      </p:graphicFrame>
      <p:sp>
        <p:nvSpPr>
          <p:cNvPr id="13" name="Title 1"/>
          <p:cNvSpPr txBox="1">
            <a:spLocks/>
          </p:cNvSpPr>
          <p:nvPr/>
        </p:nvSpPr>
        <p:spPr>
          <a:xfrm>
            <a:off x="564146" y="-4255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Validating </a:t>
            </a:r>
            <a:r>
              <a:rPr lang="en-US" sz="4000" dirty="0" smtClean="0"/>
              <a:t>Transitions in </a:t>
            </a:r>
            <a:r>
              <a:rPr lang="en-US" sz="4000" dirty="0"/>
              <a:t>PRM: CRAFTS</a:t>
            </a:r>
          </a:p>
        </p:txBody>
      </p:sp>
    </p:spTree>
    <p:extLst>
      <p:ext uri="{BB962C8B-B14F-4D97-AF65-F5344CB8AC3E}">
        <p14:creationId xmlns:p14="http://schemas.microsoft.com/office/powerpoint/2010/main" val="1753227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143000"/>
          </a:xfrm>
        </p:spPr>
        <p:txBody>
          <a:bodyPr>
            <a:normAutofit/>
          </a:bodyPr>
          <a:lstStyle/>
          <a:p>
            <a:r>
              <a:rPr lang="en-US" dirty="0" smtClean="0"/>
              <a:t>Multiple Reaction Monitoring (MRM)</a:t>
            </a:r>
            <a:endParaRPr lang="en-US" dirty="0"/>
          </a:p>
        </p:txBody>
      </p:sp>
      <p:sp>
        <p:nvSpPr>
          <p:cNvPr id="3" name="Content Placeholder 2"/>
          <p:cNvSpPr>
            <a:spLocks noGrp="1"/>
          </p:cNvSpPr>
          <p:nvPr>
            <p:ph idx="1"/>
          </p:nvPr>
        </p:nvSpPr>
        <p:spPr>
          <a:xfrm>
            <a:off x="304800" y="1600200"/>
            <a:ext cx="8458200" cy="1981200"/>
          </a:xfrm>
        </p:spPr>
        <p:txBody>
          <a:bodyPr>
            <a:normAutofit fontScale="77500" lnSpcReduction="20000"/>
          </a:bodyPr>
          <a:lstStyle/>
          <a:p>
            <a:r>
              <a:rPr lang="en-US" dirty="0" smtClean="0"/>
              <a:t>Triple </a:t>
            </a:r>
            <a:r>
              <a:rPr lang="en-US" dirty="0" err="1" smtClean="0"/>
              <a:t>Quadrupole</a:t>
            </a:r>
            <a:r>
              <a:rPr lang="en-US" dirty="0" smtClean="0"/>
              <a:t> acts as ion filters</a:t>
            </a:r>
          </a:p>
          <a:p>
            <a:r>
              <a:rPr lang="en-US" dirty="0" smtClean="0"/>
              <a:t>Precursor selected in first mass analyzer (Q1)</a:t>
            </a:r>
          </a:p>
          <a:p>
            <a:r>
              <a:rPr lang="en-US" dirty="0" smtClean="0"/>
              <a:t>Fragmented by collision activated dissociation (Q2)</a:t>
            </a:r>
          </a:p>
          <a:p>
            <a:r>
              <a:rPr lang="en-US" dirty="0" smtClean="0"/>
              <a:t>One or several of the fragments are specifically measured in the second mass analyzer (Q3)</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812" y="3581400"/>
            <a:ext cx="5752473" cy="316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093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01869" y="1969735"/>
            <a:ext cx="817853" cy="369332"/>
          </a:xfrm>
          <a:prstGeom prst="rect">
            <a:avLst/>
          </a:prstGeom>
          <a:noFill/>
        </p:spPr>
        <p:txBody>
          <a:bodyPr wrap="none" rtlCol="0">
            <a:spAutoFit/>
          </a:bodyPr>
          <a:lstStyle/>
          <a:p>
            <a:r>
              <a:rPr lang="en-US" dirty="0" smtClean="0"/>
              <a:t>Simple</a:t>
            </a:r>
            <a:endParaRPr lang="en-US" dirty="0"/>
          </a:p>
        </p:txBody>
      </p:sp>
      <p:sp>
        <p:nvSpPr>
          <p:cNvPr id="11" name="TextBox 10"/>
          <p:cNvSpPr txBox="1"/>
          <p:nvPr/>
        </p:nvSpPr>
        <p:spPr>
          <a:xfrm>
            <a:off x="0" y="4870512"/>
            <a:ext cx="760849" cy="369332"/>
          </a:xfrm>
          <a:prstGeom prst="rect">
            <a:avLst/>
          </a:prstGeom>
          <a:noFill/>
        </p:spPr>
        <p:txBody>
          <a:bodyPr wrap="none" rtlCol="0">
            <a:spAutoFit/>
          </a:bodyPr>
          <a:lstStyle/>
          <a:p>
            <a:r>
              <a:rPr lang="en-US" dirty="0" smtClean="0"/>
              <a:t>Heavy</a:t>
            </a:r>
            <a:endParaRPr lang="en-US" dirty="0"/>
          </a:p>
        </p:txBody>
      </p:sp>
      <p:sp>
        <p:nvSpPr>
          <p:cNvPr id="13" name="TextBox 12"/>
          <p:cNvSpPr txBox="1"/>
          <p:nvPr/>
        </p:nvSpPr>
        <p:spPr>
          <a:xfrm>
            <a:off x="810627" y="3621964"/>
            <a:ext cx="1000338" cy="369332"/>
          </a:xfrm>
          <a:prstGeom prst="rect">
            <a:avLst/>
          </a:prstGeom>
          <a:noFill/>
        </p:spPr>
        <p:txBody>
          <a:bodyPr wrap="none" rtlCol="0">
            <a:spAutoFit/>
          </a:bodyPr>
          <a:lstStyle/>
          <a:p>
            <a:r>
              <a:rPr lang="en-US" dirty="0" smtClean="0"/>
              <a:t>Complex</a:t>
            </a:r>
            <a:endParaRPr lang="en-US" dirty="0"/>
          </a:p>
        </p:txBody>
      </p:sp>
      <p:cxnSp>
        <p:nvCxnSpPr>
          <p:cNvPr id="18" name="Straight Arrow Connector 17"/>
          <p:cNvCxnSpPr/>
          <p:nvPr/>
        </p:nvCxnSpPr>
        <p:spPr>
          <a:xfrm>
            <a:off x="1994827" y="2640808"/>
            <a:ext cx="65433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353522" y="1646568"/>
            <a:ext cx="1966180" cy="584775"/>
          </a:xfrm>
          <a:prstGeom prst="rect">
            <a:avLst/>
          </a:prstGeom>
          <a:noFill/>
        </p:spPr>
        <p:txBody>
          <a:bodyPr wrap="none" rtlCol="0">
            <a:spAutoFit/>
          </a:bodyPr>
          <a:lstStyle/>
          <a:p>
            <a:pPr algn="ctr"/>
            <a:r>
              <a:rPr lang="en-US" sz="1600" dirty="0" smtClean="0"/>
              <a:t>Complex/Simple</a:t>
            </a:r>
          </a:p>
          <a:p>
            <a:pPr algn="ctr"/>
            <a:r>
              <a:rPr lang="en-US" sz="1600" dirty="0" smtClean="0"/>
              <a:t>(Combinatorial Ratio)</a:t>
            </a:r>
            <a:endParaRPr lang="en-US" sz="1600" dirty="0"/>
          </a:p>
        </p:txBody>
      </p:sp>
      <p:sp>
        <p:nvSpPr>
          <p:cNvPr id="32" name="TextBox 31"/>
          <p:cNvSpPr txBox="1"/>
          <p:nvPr/>
        </p:nvSpPr>
        <p:spPr>
          <a:xfrm>
            <a:off x="35181" y="2756397"/>
            <a:ext cx="641009" cy="369332"/>
          </a:xfrm>
          <a:prstGeom prst="rect">
            <a:avLst/>
          </a:prstGeom>
          <a:noFill/>
        </p:spPr>
        <p:txBody>
          <a:bodyPr wrap="none" rtlCol="0">
            <a:spAutoFit/>
          </a:bodyPr>
          <a:lstStyle/>
          <a:p>
            <a:r>
              <a:rPr lang="en-US" dirty="0" smtClean="0"/>
              <a:t>Light</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b="51597"/>
          <a:stretch/>
        </p:blipFill>
        <p:spPr bwMode="auto">
          <a:xfrm>
            <a:off x="694837" y="2347402"/>
            <a:ext cx="1268528" cy="615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49420"/>
          <a:stretch/>
        </p:blipFill>
        <p:spPr bwMode="auto">
          <a:xfrm>
            <a:off x="694838" y="3035032"/>
            <a:ext cx="1267236" cy="62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155" b="48508"/>
          <a:stretch/>
        </p:blipFill>
        <p:spPr bwMode="auto">
          <a:xfrm>
            <a:off x="734555" y="4353008"/>
            <a:ext cx="1260272"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000" t="50000"/>
          <a:stretch/>
        </p:blipFill>
        <p:spPr bwMode="auto">
          <a:xfrm>
            <a:off x="744165" y="5029200"/>
            <a:ext cx="1267235" cy="63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TextBox 88"/>
          <p:cNvSpPr txBox="1"/>
          <p:nvPr/>
        </p:nvSpPr>
        <p:spPr>
          <a:xfrm>
            <a:off x="987807" y="4074439"/>
            <a:ext cx="817853" cy="369332"/>
          </a:xfrm>
          <a:prstGeom prst="rect">
            <a:avLst/>
          </a:prstGeom>
          <a:noFill/>
        </p:spPr>
        <p:txBody>
          <a:bodyPr wrap="none" rtlCol="0">
            <a:spAutoFit/>
          </a:bodyPr>
          <a:lstStyle/>
          <a:p>
            <a:r>
              <a:rPr lang="en-US" dirty="0" smtClean="0"/>
              <a:t>Simple</a:t>
            </a:r>
            <a:endParaRPr lang="en-US" dirty="0"/>
          </a:p>
        </p:txBody>
      </p:sp>
      <p:sp>
        <p:nvSpPr>
          <p:cNvPr id="90" name="TextBox 89"/>
          <p:cNvSpPr txBox="1"/>
          <p:nvPr/>
        </p:nvSpPr>
        <p:spPr>
          <a:xfrm>
            <a:off x="896565" y="5726668"/>
            <a:ext cx="1000338" cy="369332"/>
          </a:xfrm>
          <a:prstGeom prst="rect">
            <a:avLst/>
          </a:prstGeom>
          <a:noFill/>
        </p:spPr>
        <p:txBody>
          <a:bodyPr wrap="none" rtlCol="0">
            <a:spAutoFit/>
          </a:bodyPr>
          <a:lstStyle/>
          <a:p>
            <a:r>
              <a:rPr lang="en-US" dirty="0" smtClean="0"/>
              <a:t>Complex</a:t>
            </a:r>
            <a:endParaRPr lang="en-US" dirty="0"/>
          </a:p>
        </p:txBody>
      </p:sp>
      <p:sp>
        <p:nvSpPr>
          <p:cNvPr id="3" name="TextBox 2"/>
          <p:cNvSpPr txBox="1"/>
          <p:nvPr/>
        </p:nvSpPr>
        <p:spPr>
          <a:xfrm>
            <a:off x="2332640" y="1646569"/>
            <a:ext cx="2068761" cy="584775"/>
          </a:xfrm>
          <a:prstGeom prst="rect">
            <a:avLst/>
          </a:prstGeom>
          <a:noFill/>
        </p:spPr>
        <p:txBody>
          <a:bodyPr wrap="square" rtlCol="0">
            <a:spAutoFit/>
          </a:bodyPr>
          <a:lstStyle/>
          <a:p>
            <a:pPr algn="ctr"/>
            <a:r>
              <a:rPr lang="en-US" sz="1600" dirty="0" smtClean="0"/>
              <a:t>Ratio of transitions (Branching Ratio)</a:t>
            </a:r>
            <a:endParaRPr lang="en-US" sz="1600" dirty="0"/>
          </a:p>
        </p:txBody>
      </p:sp>
      <p:cxnSp>
        <p:nvCxnSpPr>
          <p:cNvPr id="97" name="Straight Arrow Connector 96"/>
          <p:cNvCxnSpPr/>
          <p:nvPr/>
        </p:nvCxnSpPr>
        <p:spPr>
          <a:xfrm>
            <a:off x="2045471" y="4626771"/>
            <a:ext cx="65433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2062160" y="5363432"/>
            <a:ext cx="63764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2011516" y="3329225"/>
            <a:ext cx="63764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3995209" y="4626771"/>
            <a:ext cx="654338" cy="1797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4011898" y="5239844"/>
            <a:ext cx="587005" cy="1818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5778497" y="2924135"/>
            <a:ext cx="39584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5879433" y="4993087"/>
            <a:ext cx="32716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3944565" y="2514600"/>
            <a:ext cx="654338" cy="1797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V="1">
            <a:off x="3961254" y="3127673"/>
            <a:ext cx="587005" cy="1818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430420" y="1647865"/>
            <a:ext cx="2546979" cy="584775"/>
          </a:xfrm>
          <a:prstGeom prst="rect">
            <a:avLst/>
          </a:prstGeom>
          <a:noFill/>
        </p:spPr>
        <p:txBody>
          <a:bodyPr wrap="none" rtlCol="0">
            <a:spAutoFit/>
          </a:bodyPr>
          <a:lstStyle/>
          <a:p>
            <a:pPr algn="ctr"/>
            <a:r>
              <a:rPr lang="en-US" sz="1600" dirty="0" smtClean="0"/>
              <a:t>Visualize Complex/Simple</a:t>
            </a:r>
          </a:p>
          <a:p>
            <a:pPr algn="ctr"/>
            <a:r>
              <a:rPr lang="en-US" sz="1600" dirty="0" smtClean="0"/>
              <a:t>Choose “good” transitions</a:t>
            </a:r>
            <a:endParaRPr lang="en-US" sz="1600" dirty="0"/>
          </a:p>
        </p:txBody>
      </p:sp>
      <p:sp>
        <p:nvSpPr>
          <p:cNvPr id="129" name="Rectangle 128"/>
          <p:cNvSpPr/>
          <p:nvPr/>
        </p:nvSpPr>
        <p:spPr>
          <a:xfrm>
            <a:off x="4748654" y="2751143"/>
            <a:ext cx="971629" cy="499067"/>
          </a:xfrm>
          <a:prstGeom prst="rect">
            <a:avLst/>
          </a:prstGeom>
          <a:pattFill prst="smGrid">
            <a:fgClr>
              <a:schemeClr val="tx1">
                <a:lumMod val="75000"/>
                <a:lumOff val="25000"/>
              </a:schemeClr>
            </a:fgClr>
            <a:bgClr>
              <a:schemeClr val="bg1"/>
            </a:bgClr>
          </a:pattFill>
          <a:ln w="31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Rectangle 130"/>
          <p:cNvSpPr/>
          <p:nvPr/>
        </p:nvSpPr>
        <p:spPr>
          <a:xfrm>
            <a:off x="4806868" y="4800600"/>
            <a:ext cx="971629" cy="499067"/>
          </a:xfrm>
          <a:prstGeom prst="rect">
            <a:avLst/>
          </a:prstGeom>
          <a:pattFill prst="smGrid">
            <a:fgClr>
              <a:schemeClr val="tx1">
                <a:lumMod val="75000"/>
                <a:lumOff val="25000"/>
              </a:schemeClr>
            </a:fgClr>
            <a:bgClr>
              <a:schemeClr val="bg1"/>
            </a:bgClr>
          </a:pattFill>
          <a:ln w="31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Rectangle 131"/>
          <p:cNvSpPr/>
          <p:nvPr/>
        </p:nvSpPr>
        <p:spPr>
          <a:xfrm>
            <a:off x="2877765" y="2330654"/>
            <a:ext cx="971629" cy="499067"/>
          </a:xfrm>
          <a:prstGeom prst="rect">
            <a:avLst/>
          </a:prstGeom>
          <a:pattFill prst="smGrid">
            <a:fgClr>
              <a:schemeClr val="tx1">
                <a:lumMod val="75000"/>
                <a:lumOff val="25000"/>
              </a:schemeClr>
            </a:fgClr>
            <a:bgClr>
              <a:schemeClr val="bg1"/>
            </a:bgClr>
          </a:pattFill>
          <a:ln w="31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Rectangle 132"/>
          <p:cNvSpPr/>
          <p:nvPr/>
        </p:nvSpPr>
        <p:spPr>
          <a:xfrm>
            <a:off x="2877765" y="3059971"/>
            <a:ext cx="971629" cy="499067"/>
          </a:xfrm>
          <a:prstGeom prst="rect">
            <a:avLst/>
          </a:prstGeom>
          <a:pattFill prst="smGrid">
            <a:fgClr>
              <a:schemeClr val="tx1">
                <a:lumMod val="75000"/>
                <a:lumOff val="25000"/>
              </a:schemeClr>
            </a:fgClr>
            <a:bgClr>
              <a:schemeClr val="bg1"/>
            </a:bgClr>
          </a:pattFill>
          <a:ln w="31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Rectangle 133"/>
          <p:cNvSpPr/>
          <p:nvPr/>
        </p:nvSpPr>
        <p:spPr>
          <a:xfrm>
            <a:off x="2881205" y="4358150"/>
            <a:ext cx="971629" cy="499067"/>
          </a:xfrm>
          <a:prstGeom prst="rect">
            <a:avLst/>
          </a:prstGeom>
          <a:pattFill prst="smGrid">
            <a:fgClr>
              <a:schemeClr val="tx1">
                <a:lumMod val="75000"/>
                <a:lumOff val="25000"/>
              </a:schemeClr>
            </a:fgClr>
            <a:bgClr>
              <a:schemeClr val="bg1"/>
            </a:bgClr>
          </a:pattFill>
          <a:ln w="31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Rectangle 134"/>
          <p:cNvSpPr/>
          <p:nvPr/>
        </p:nvSpPr>
        <p:spPr>
          <a:xfrm>
            <a:off x="2881204" y="5227601"/>
            <a:ext cx="971629" cy="499067"/>
          </a:xfrm>
          <a:prstGeom prst="rect">
            <a:avLst/>
          </a:prstGeom>
          <a:pattFill prst="smGrid">
            <a:fgClr>
              <a:schemeClr val="tx1">
                <a:lumMod val="75000"/>
                <a:lumOff val="25000"/>
              </a:schemeClr>
            </a:fgClr>
            <a:bgClr>
              <a:schemeClr val="bg1"/>
            </a:bgClr>
          </a:pattFill>
          <a:ln w="31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67"/>
          <a:stretch/>
        </p:blipFill>
        <p:spPr bwMode="auto">
          <a:xfrm>
            <a:off x="6411729" y="2232640"/>
            <a:ext cx="2503653" cy="17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67"/>
          <a:stretch/>
        </p:blipFill>
        <p:spPr bwMode="auto">
          <a:xfrm>
            <a:off x="6477092" y="4358150"/>
            <a:ext cx="2500307" cy="16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66371" y="3902626"/>
            <a:ext cx="4090351" cy="307777"/>
          </a:xfrm>
          <a:prstGeom prst="rect">
            <a:avLst/>
          </a:prstGeom>
          <a:noFill/>
        </p:spPr>
        <p:txBody>
          <a:bodyPr wrap="none" rtlCol="0">
            <a:spAutoFit/>
          </a:bodyPr>
          <a:lstStyle/>
          <a:p>
            <a:r>
              <a:rPr lang="en-US" sz="1400" dirty="0" smtClean="0"/>
              <a:t>Minimal Interference: y3, y4, b3, y5, y6, y7, b6, b7, y8</a:t>
            </a:r>
            <a:endParaRPr lang="en-US" sz="1400" dirty="0"/>
          </a:p>
        </p:txBody>
      </p:sp>
      <p:sp>
        <p:nvSpPr>
          <p:cNvPr id="39" name="TextBox 38"/>
          <p:cNvSpPr txBox="1"/>
          <p:nvPr/>
        </p:nvSpPr>
        <p:spPr>
          <a:xfrm>
            <a:off x="5154638" y="6115367"/>
            <a:ext cx="3989362" cy="307777"/>
          </a:xfrm>
          <a:prstGeom prst="rect">
            <a:avLst/>
          </a:prstGeom>
          <a:noFill/>
        </p:spPr>
        <p:txBody>
          <a:bodyPr wrap="none" rtlCol="0">
            <a:spAutoFit/>
          </a:bodyPr>
          <a:lstStyle/>
          <a:p>
            <a:r>
              <a:rPr lang="en-US" sz="1400" dirty="0" smtClean="0"/>
              <a:t>Minimal Interference: y3, y4, b3, y5, y6, y7, y10, y11</a:t>
            </a:r>
            <a:endParaRPr lang="en-US" sz="1400" dirty="0"/>
          </a:p>
        </p:txBody>
      </p:sp>
      <p:pic>
        <p:nvPicPr>
          <p:cNvPr id="4098"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r="57446"/>
          <a:stretch/>
        </p:blipFill>
        <p:spPr bwMode="auto">
          <a:xfrm>
            <a:off x="2533174" y="5952139"/>
            <a:ext cx="362426" cy="634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72997" y="5943600"/>
            <a:ext cx="1265603" cy="584775"/>
          </a:xfrm>
          <a:prstGeom prst="rect">
            <a:avLst/>
          </a:prstGeom>
          <a:noFill/>
        </p:spPr>
        <p:txBody>
          <a:bodyPr wrap="none" rtlCol="0">
            <a:spAutoFit/>
          </a:bodyPr>
          <a:lstStyle/>
          <a:p>
            <a:r>
              <a:rPr lang="en-US" sz="1600" dirty="0" smtClean="0"/>
              <a:t>&lt;= Threshold</a:t>
            </a:r>
          </a:p>
          <a:p>
            <a:r>
              <a:rPr lang="en-US" sz="1600" dirty="0" smtClean="0"/>
              <a:t>&gt; Threshold</a:t>
            </a:r>
            <a:endParaRPr lang="en-US" sz="1600" dirty="0"/>
          </a:p>
        </p:txBody>
      </p:sp>
      <p:sp>
        <p:nvSpPr>
          <p:cNvPr id="40" name="Title 1"/>
          <p:cNvSpPr>
            <a:spLocks noGrp="1"/>
          </p:cNvSpPr>
          <p:nvPr>
            <p:ph type="title"/>
          </p:nvPr>
        </p:nvSpPr>
        <p:spPr>
          <a:xfrm>
            <a:off x="564146" y="-42559"/>
            <a:ext cx="8229600" cy="1143000"/>
          </a:xfrm>
        </p:spPr>
        <p:txBody>
          <a:bodyPr>
            <a:normAutofit/>
          </a:bodyPr>
          <a:lstStyle/>
          <a:p>
            <a:r>
              <a:rPr lang="en-US" sz="4000" dirty="0"/>
              <a:t>Validating Transitions </a:t>
            </a:r>
            <a:r>
              <a:rPr lang="en-US" sz="4000" dirty="0" smtClean="0"/>
              <a:t>in PRM</a:t>
            </a:r>
            <a:r>
              <a:rPr lang="en-US" sz="4000" dirty="0"/>
              <a:t>: CRAFTS</a:t>
            </a:r>
          </a:p>
        </p:txBody>
      </p:sp>
    </p:spTree>
    <p:extLst>
      <p:ext uri="{BB962C8B-B14F-4D97-AF65-F5344CB8AC3E}">
        <p14:creationId xmlns:p14="http://schemas.microsoft.com/office/powerpoint/2010/main" val="26650992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66" t="6000" r="8701"/>
          <a:stretch/>
        </p:blipFill>
        <p:spPr bwMode="auto">
          <a:xfrm>
            <a:off x="1179313" y="1076980"/>
            <a:ext cx="294737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39" t="7098" r="20415"/>
          <a:stretch/>
        </p:blipFill>
        <p:spPr bwMode="auto">
          <a:xfrm>
            <a:off x="5486400" y="1039599"/>
            <a:ext cx="2609433" cy="255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36945" y="707648"/>
            <a:ext cx="641009" cy="369332"/>
          </a:xfrm>
          <a:prstGeom prst="rect">
            <a:avLst/>
          </a:prstGeom>
          <a:noFill/>
        </p:spPr>
        <p:txBody>
          <a:bodyPr wrap="none" rtlCol="0">
            <a:spAutoFit/>
          </a:bodyPr>
          <a:lstStyle/>
          <a:p>
            <a:r>
              <a:rPr lang="en-US" dirty="0" smtClean="0"/>
              <a:t>Light</a:t>
            </a:r>
            <a:endParaRPr lang="en-US" dirty="0"/>
          </a:p>
        </p:txBody>
      </p:sp>
      <p:sp>
        <p:nvSpPr>
          <p:cNvPr id="11" name="TextBox 10"/>
          <p:cNvSpPr txBox="1"/>
          <p:nvPr/>
        </p:nvSpPr>
        <p:spPr>
          <a:xfrm>
            <a:off x="6410691" y="655503"/>
            <a:ext cx="760849" cy="369332"/>
          </a:xfrm>
          <a:prstGeom prst="rect">
            <a:avLst/>
          </a:prstGeom>
          <a:noFill/>
        </p:spPr>
        <p:txBody>
          <a:bodyPr wrap="none" rtlCol="0">
            <a:spAutoFit/>
          </a:bodyPr>
          <a:lstStyle/>
          <a:p>
            <a:r>
              <a:rPr lang="en-US" dirty="0" smtClean="0"/>
              <a:t>Heavy</a:t>
            </a:r>
            <a:endParaRPr lang="en-US" dirty="0"/>
          </a:p>
        </p:txBody>
      </p:sp>
      <p:sp>
        <p:nvSpPr>
          <p:cNvPr id="12" name="TextBox 11"/>
          <p:cNvSpPr txBox="1"/>
          <p:nvPr/>
        </p:nvSpPr>
        <p:spPr>
          <a:xfrm>
            <a:off x="607826" y="3591580"/>
            <a:ext cx="4090351" cy="523220"/>
          </a:xfrm>
          <a:prstGeom prst="rect">
            <a:avLst/>
          </a:prstGeom>
          <a:noFill/>
        </p:spPr>
        <p:txBody>
          <a:bodyPr wrap="none" rtlCol="0">
            <a:spAutoFit/>
          </a:bodyPr>
          <a:lstStyle/>
          <a:p>
            <a:r>
              <a:rPr lang="en-US" sz="1400" dirty="0" smtClean="0"/>
              <a:t>Minimal Interference: y3, y4, b3, y5, y6, y7, b6, b7, y8</a:t>
            </a:r>
          </a:p>
          <a:p>
            <a:r>
              <a:rPr lang="en-US" sz="1400" dirty="0" smtClean="0"/>
              <a:t>With Interference: y9, y11</a:t>
            </a:r>
            <a:endParaRPr lang="en-US" sz="1400" dirty="0"/>
          </a:p>
        </p:txBody>
      </p:sp>
      <p:sp>
        <p:nvSpPr>
          <p:cNvPr id="13" name="TextBox 12"/>
          <p:cNvSpPr txBox="1"/>
          <p:nvPr/>
        </p:nvSpPr>
        <p:spPr>
          <a:xfrm>
            <a:off x="4953000" y="3591580"/>
            <a:ext cx="3989362" cy="523220"/>
          </a:xfrm>
          <a:prstGeom prst="rect">
            <a:avLst/>
          </a:prstGeom>
          <a:noFill/>
        </p:spPr>
        <p:txBody>
          <a:bodyPr wrap="none" rtlCol="0">
            <a:spAutoFit/>
          </a:bodyPr>
          <a:lstStyle/>
          <a:p>
            <a:r>
              <a:rPr lang="en-US" sz="1400" dirty="0" smtClean="0"/>
              <a:t>Minimal Interference: y3, y4, b3, y5, y6, y7, y10, y11</a:t>
            </a:r>
          </a:p>
          <a:p>
            <a:r>
              <a:rPr lang="en-US" sz="1400" dirty="0"/>
              <a:t>With Interference: </a:t>
            </a:r>
            <a:r>
              <a:rPr lang="en-US" sz="1400" dirty="0" smtClean="0"/>
              <a:t>y8, y9</a:t>
            </a:r>
            <a:endParaRPr lang="en-US" sz="1400" dirty="0"/>
          </a:p>
        </p:txBody>
      </p:sp>
      <p:pic>
        <p:nvPicPr>
          <p:cNvPr id="1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66" t="6000" r="8701"/>
          <a:stretch/>
        </p:blipFill>
        <p:spPr bwMode="auto">
          <a:xfrm>
            <a:off x="1066800" y="4129321"/>
            <a:ext cx="294737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39" t="7098" r="20415"/>
          <a:stretch/>
        </p:blipFill>
        <p:spPr bwMode="auto">
          <a:xfrm>
            <a:off x="5373887" y="4091940"/>
            <a:ext cx="2609433" cy="255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179313" y="4129321"/>
            <a:ext cx="2137174" cy="1890479"/>
          </a:xfrm>
          <a:prstGeom prst="rect">
            <a:avLst/>
          </a:prstGeom>
          <a:solidFill>
            <a:srgbClr val="FFFF00">
              <a:alpha val="3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62600" y="4129320"/>
            <a:ext cx="1446489" cy="1357080"/>
          </a:xfrm>
          <a:prstGeom prst="rect">
            <a:avLst/>
          </a:prstGeom>
          <a:solidFill>
            <a:srgbClr val="FFFF00">
              <a:alpha val="3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548607" y="5965381"/>
            <a:ext cx="1446489" cy="435419"/>
          </a:xfrm>
          <a:prstGeom prst="rect">
            <a:avLst/>
          </a:prstGeom>
          <a:solidFill>
            <a:srgbClr val="FFFF00">
              <a:alpha val="3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6988079" y="4571461"/>
            <a:ext cx="1394460" cy="435419"/>
          </a:xfrm>
          <a:prstGeom prst="rect">
            <a:avLst/>
          </a:prstGeom>
          <a:solidFill>
            <a:srgbClr val="FFFF00">
              <a:alpha val="3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5400000">
            <a:off x="7461703" y="5959486"/>
            <a:ext cx="447209" cy="435419"/>
          </a:xfrm>
          <a:prstGeom prst="rect">
            <a:avLst/>
          </a:prstGeom>
          <a:solidFill>
            <a:srgbClr val="FFFF00">
              <a:alpha val="3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0" y="6507718"/>
            <a:ext cx="4026039" cy="369332"/>
          </a:xfrm>
          <a:prstGeom prst="rect">
            <a:avLst/>
          </a:prstGeom>
          <a:noFill/>
        </p:spPr>
        <p:txBody>
          <a:bodyPr wrap="none" rtlCol="0">
            <a:spAutoFit/>
          </a:bodyPr>
          <a:lstStyle/>
          <a:p>
            <a:r>
              <a:rPr lang="en-US" b="1" dirty="0" smtClean="0"/>
              <a:t>Use highlighted values to get mean ratio</a:t>
            </a:r>
            <a:endParaRPr lang="en-US" b="1" dirty="0"/>
          </a:p>
        </p:txBody>
      </p:sp>
      <p:sp>
        <p:nvSpPr>
          <p:cNvPr id="22" name="Title 1"/>
          <p:cNvSpPr>
            <a:spLocks noGrp="1"/>
          </p:cNvSpPr>
          <p:nvPr>
            <p:ph type="title"/>
          </p:nvPr>
        </p:nvSpPr>
        <p:spPr>
          <a:xfrm>
            <a:off x="564146" y="-42559"/>
            <a:ext cx="8229600" cy="1143000"/>
          </a:xfrm>
        </p:spPr>
        <p:txBody>
          <a:bodyPr>
            <a:normAutofit/>
          </a:bodyPr>
          <a:lstStyle/>
          <a:p>
            <a:r>
              <a:rPr lang="en-US" sz="4000" dirty="0"/>
              <a:t>Validating Transitions </a:t>
            </a:r>
            <a:r>
              <a:rPr lang="en-US" sz="4000" dirty="0" smtClean="0"/>
              <a:t>in PRM</a:t>
            </a:r>
            <a:r>
              <a:rPr lang="en-US" sz="4000" dirty="0"/>
              <a:t>: CRAFTS</a:t>
            </a:r>
          </a:p>
        </p:txBody>
      </p:sp>
    </p:spTree>
    <p:extLst>
      <p:ext uri="{BB962C8B-B14F-4D97-AF65-F5344CB8AC3E}">
        <p14:creationId xmlns:p14="http://schemas.microsoft.com/office/powerpoint/2010/main" val="4015949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CRAFTS: Ranking Transitions by Mean Combinatorial Ratio</a:t>
            </a:r>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733"/>
          <a:stretch/>
        </p:blipFill>
        <p:spPr bwMode="auto">
          <a:xfrm>
            <a:off x="990600" y="2133600"/>
            <a:ext cx="7387551" cy="352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632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 y="518160"/>
            <a:ext cx="8323521"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722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47" y="167641"/>
            <a:ext cx="8229600" cy="1143000"/>
          </a:xfrm>
        </p:spPr>
        <p:txBody>
          <a:bodyPr>
            <a:normAutofit/>
          </a:bodyPr>
          <a:lstStyle/>
          <a:p>
            <a:r>
              <a:rPr lang="en-US" dirty="0" smtClean="0"/>
              <a:t>Open Source MRM analysis tools</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626" t="9155" r="33285" b="6250"/>
          <a:stretch/>
        </p:blipFill>
        <p:spPr bwMode="auto">
          <a:xfrm>
            <a:off x="2374095" y="1295401"/>
            <a:ext cx="4560105" cy="541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2662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1"/>
            <a:ext cx="8839200" cy="1447800"/>
          </a:xfrm>
        </p:spPr>
        <p:txBody>
          <a:bodyPr>
            <a:normAutofit/>
          </a:bodyPr>
          <a:lstStyle/>
          <a:p>
            <a:pPr marL="0" indent="0" algn="ctr">
              <a:buNone/>
            </a:pPr>
            <a:r>
              <a:rPr lang="en-US" dirty="0" smtClean="0"/>
              <a:t>Skyline digests proteins and fragments peptides and uses spectral library to find transition intensity </a:t>
            </a:r>
          </a:p>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151" t="12104" r="11402" b="12383"/>
          <a:stretch/>
        </p:blipFill>
        <p:spPr bwMode="auto">
          <a:xfrm>
            <a:off x="1219200" y="2664864"/>
            <a:ext cx="6705600" cy="4161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1143000"/>
          </a:xfrm>
        </p:spPr>
        <p:txBody>
          <a:bodyPr>
            <a:normAutofit fontScale="90000"/>
          </a:bodyPr>
          <a:lstStyle/>
          <a:p>
            <a:r>
              <a:rPr lang="en-US" dirty="0" smtClean="0"/>
              <a:t>SKYLINE for creating targeted MS/MS methods</a:t>
            </a:r>
            <a:endParaRPr lang="en-US" dirty="0"/>
          </a:p>
        </p:txBody>
      </p:sp>
    </p:spTree>
    <p:extLst>
      <p:ext uri="{BB962C8B-B14F-4D97-AF65-F5344CB8AC3E}">
        <p14:creationId xmlns:p14="http://schemas.microsoft.com/office/powerpoint/2010/main" val="1393865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Skyline for MRM: Method Building</a:t>
            </a:r>
            <a:endParaRPr lang="en-US" dirty="0"/>
          </a:p>
        </p:txBody>
      </p:sp>
      <p:sp>
        <p:nvSpPr>
          <p:cNvPr id="3" name="Content Placeholder 2"/>
          <p:cNvSpPr>
            <a:spLocks noGrp="1"/>
          </p:cNvSpPr>
          <p:nvPr>
            <p:ph idx="1"/>
          </p:nvPr>
        </p:nvSpPr>
        <p:spPr>
          <a:xfrm>
            <a:off x="0" y="5257800"/>
            <a:ext cx="8991600" cy="1401763"/>
          </a:xfrm>
        </p:spPr>
        <p:txBody>
          <a:bodyPr>
            <a:normAutofit/>
          </a:bodyPr>
          <a:lstStyle/>
          <a:p>
            <a:pPr marL="0" indent="0">
              <a:buNone/>
            </a:pPr>
            <a:r>
              <a:rPr lang="en-US" dirty="0" smtClean="0"/>
              <a:t>Input all peptides of interest</a:t>
            </a:r>
          </a:p>
          <a:p>
            <a:pPr marL="0" indent="0">
              <a:buNone/>
            </a:pPr>
            <a:r>
              <a:rPr lang="en-US" dirty="0" smtClean="0"/>
              <a:t>Shows graphs of MS/MS spectra from spectral library</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6858000" cy="422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703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Helps generate </a:t>
            </a:r>
            <a:r>
              <a:rPr lang="en-US" dirty="0" err="1" smtClean="0"/>
              <a:t>protetypic</a:t>
            </a:r>
            <a:r>
              <a:rPr lang="en-US" dirty="0" smtClean="0"/>
              <a:t> peptide lists using MS/MS spectral libraries </a:t>
            </a:r>
          </a:p>
          <a:p>
            <a:r>
              <a:rPr lang="en-US" dirty="0" smtClean="0"/>
              <a:t>Find which peptides can be measured in specific matrix </a:t>
            </a:r>
          </a:p>
          <a:p>
            <a:r>
              <a:rPr lang="en-US" dirty="0" smtClean="0"/>
              <a:t>Find best transitions to measure for a peptide</a:t>
            </a:r>
          </a:p>
          <a:p>
            <a:r>
              <a:rPr lang="en-US" dirty="0" smtClean="0"/>
              <a:t>Creates transition lists and vendor-specific instrument methods for MRM </a:t>
            </a:r>
            <a:r>
              <a:rPr lang="en-US" dirty="0" err="1" smtClean="0"/>
              <a:t>experiements</a:t>
            </a:r>
            <a:endParaRPr lang="en-US" dirty="0" smtClean="0"/>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Skyline for MRM: </a:t>
            </a:r>
            <a:br>
              <a:rPr lang="en-US" dirty="0" smtClean="0"/>
            </a:br>
            <a:r>
              <a:rPr lang="en-US" dirty="0" smtClean="0"/>
              <a:t>Method Building</a:t>
            </a:r>
            <a:endParaRPr lang="en-US" dirty="0"/>
          </a:p>
        </p:txBody>
      </p:sp>
    </p:spTree>
    <p:extLst>
      <p:ext uri="{BB962C8B-B14F-4D97-AF65-F5344CB8AC3E}">
        <p14:creationId xmlns:p14="http://schemas.microsoft.com/office/powerpoint/2010/main" val="12988853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Skyline for MRM: Quantification</a:t>
            </a:r>
            <a:endParaRPr lang="en-US" dirty="0"/>
          </a:p>
        </p:txBody>
      </p:sp>
      <p:sp>
        <p:nvSpPr>
          <p:cNvPr id="3" name="Content Placeholder 2"/>
          <p:cNvSpPr>
            <a:spLocks noGrp="1"/>
          </p:cNvSpPr>
          <p:nvPr>
            <p:ph idx="1"/>
          </p:nvPr>
        </p:nvSpPr>
        <p:spPr>
          <a:xfrm>
            <a:off x="130807" y="1371600"/>
            <a:ext cx="8229600" cy="1295400"/>
          </a:xfrm>
        </p:spPr>
        <p:txBody>
          <a:bodyPr>
            <a:normAutofit fontScale="85000" lnSpcReduction="20000"/>
          </a:bodyPr>
          <a:lstStyle/>
          <a:p>
            <a:r>
              <a:rPr lang="en-US" dirty="0" smtClean="0"/>
              <a:t>Import raw files into skyline </a:t>
            </a:r>
          </a:p>
          <a:p>
            <a:r>
              <a:rPr lang="en-US" dirty="0" smtClean="0"/>
              <a:t>Pick peptide of interest</a:t>
            </a:r>
          </a:p>
          <a:p>
            <a:r>
              <a:rPr lang="en-US" dirty="0" smtClean="0"/>
              <a:t>Check standard peaks </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092" t="7787" r="15552" b="46517"/>
          <a:stretch/>
        </p:blipFill>
        <p:spPr bwMode="auto">
          <a:xfrm>
            <a:off x="119921" y="2895600"/>
            <a:ext cx="9024079" cy="3342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703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Skyline for MRM: Quantification</a:t>
            </a:r>
            <a:endParaRPr lang="en-US" dirty="0"/>
          </a:p>
        </p:txBody>
      </p:sp>
      <p:sp>
        <p:nvSpPr>
          <p:cNvPr id="3" name="Content Placeholder 2"/>
          <p:cNvSpPr>
            <a:spLocks noGrp="1"/>
          </p:cNvSpPr>
          <p:nvPr>
            <p:ph idx="1"/>
          </p:nvPr>
        </p:nvSpPr>
        <p:spPr>
          <a:xfrm>
            <a:off x="130807" y="1371600"/>
            <a:ext cx="8229600" cy="1295400"/>
          </a:xfrm>
        </p:spPr>
        <p:txBody>
          <a:bodyPr>
            <a:normAutofit fontScale="92500" lnSpcReduction="20000"/>
          </a:bodyPr>
          <a:lstStyle/>
          <a:p>
            <a:r>
              <a:rPr lang="en-US" dirty="0" smtClean="0"/>
              <a:t>Use the heavy standard PAR to make calibration curve </a:t>
            </a:r>
          </a:p>
          <a:p>
            <a:r>
              <a:rPr lang="en-US" dirty="0" smtClean="0"/>
              <a:t>Determine sample quantity based on curve</a:t>
            </a:r>
            <a:endParaRPr lang="en-US" dirty="0"/>
          </a:p>
        </p:txBody>
      </p:sp>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860" t="25295" r="16319" b="20224"/>
          <a:stretch/>
        </p:blipFill>
        <p:spPr bwMode="auto">
          <a:xfrm>
            <a:off x="0" y="2667000"/>
            <a:ext cx="8954219" cy="398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484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Peptide Identification with MRM</a:t>
            </a:r>
            <a:endParaRPr lang="en-US" dirty="0"/>
          </a:p>
        </p:txBody>
      </p:sp>
      <p:sp>
        <p:nvSpPr>
          <p:cNvPr id="3" name="Content Placeholder 2"/>
          <p:cNvSpPr>
            <a:spLocks noGrp="1"/>
          </p:cNvSpPr>
          <p:nvPr>
            <p:ph idx="1"/>
          </p:nvPr>
        </p:nvSpPr>
        <p:spPr>
          <a:xfrm>
            <a:off x="497237" y="4038600"/>
            <a:ext cx="8229600" cy="2544763"/>
          </a:xfrm>
        </p:spPr>
        <p:txBody>
          <a:bodyPr>
            <a:normAutofit fontScale="77500" lnSpcReduction="20000"/>
          </a:bodyPr>
          <a:lstStyle/>
          <a:p>
            <a:r>
              <a:rPr lang="en-US" dirty="0" smtClean="0"/>
              <a:t>Transition: Precursor-Fragment ion pair are used for  protein identification</a:t>
            </a:r>
          </a:p>
          <a:p>
            <a:r>
              <a:rPr lang="en-US" dirty="0" smtClean="0"/>
              <a:t>Select both Q1 and Q3 prior to run</a:t>
            </a:r>
          </a:p>
          <a:p>
            <a:pPr lvl="1"/>
            <a:r>
              <a:rPr lang="en-US" dirty="0" smtClean="0"/>
              <a:t>Pick Q3 fragment ions based on discovery experiments, spectral libraries</a:t>
            </a:r>
          </a:p>
          <a:p>
            <a:pPr lvl="1"/>
            <a:r>
              <a:rPr lang="en-US" dirty="0" smtClean="0"/>
              <a:t>Q1 doubly or triply charged peptides</a:t>
            </a:r>
          </a:p>
          <a:p>
            <a:r>
              <a:rPr lang="en-US" dirty="0" smtClean="0"/>
              <a:t>Use the 3 most intense transitions for quantitation</a:t>
            </a:r>
            <a:endParaRPr lang="en-US" dirty="0"/>
          </a:p>
        </p:txBody>
      </p:sp>
      <p:sp>
        <p:nvSpPr>
          <p:cNvPr id="4" name="Rectangle 3"/>
          <p:cNvSpPr/>
          <p:nvPr/>
        </p:nvSpPr>
        <p:spPr>
          <a:xfrm>
            <a:off x="2438400" y="2044485"/>
            <a:ext cx="17526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4191000" y="2044485"/>
            <a:ext cx="17526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a:off x="5943600" y="2044485"/>
            <a:ext cx="17526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TextBox 6"/>
          <p:cNvSpPr txBox="1"/>
          <p:nvPr/>
        </p:nvSpPr>
        <p:spPr>
          <a:xfrm>
            <a:off x="3124200" y="2958885"/>
            <a:ext cx="457176" cy="369332"/>
          </a:xfrm>
          <a:prstGeom prst="rect">
            <a:avLst/>
          </a:prstGeom>
          <a:noFill/>
        </p:spPr>
        <p:txBody>
          <a:bodyPr wrap="none" rtlCol="0">
            <a:spAutoFit/>
          </a:bodyPr>
          <a:lstStyle/>
          <a:p>
            <a:r>
              <a:rPr lang="en-US" dirty="0" smtClean="0"/>
              <a:t>Q1</a:t>
            </a:r>
            <a:endParaRPr lang="en-US" dirty="0"/>
          </a:p>
        </p:txBody>
      </p:sp>
      <p:sp>
        <p:nvSpPr>
          <p:cNvPr id="8" name="TextBox 7"/>
          <p:cNvSpPr txBox="1"/>
          <p:nvPr/>
        </p:nvSpPr>
        <p:spPr>
          <a:xfrm>
            <a:off x="4838712" y="2970509"/>
            <a:ext cx="457176" cy="369332"/>
          </a:xfrm>
          <a:prstGeom prst="rect">
            <a:avLst/>
          </a:prstGeom>
          <a:noFill/>
        </p:spPr>
        <p:txBody>
          <a:bodyPr wrap="none" rtlCol="0">
            <a:spAutoFit/>
          </a:bodyPr>
          <a:lstStyle/>
          <a:p>
            <a:r>
              <a:rPr lang="en-US" dirty="0" smtClean="0"/>
              <a:t>Q2</a:t>
            </a:r>
            <a:endParaRPr lang="en-US" dirty="0"/>
          </a:p>
        </p:txBody>
      </p:sp>
      <p:sp>
        <p:nvSpPr>
          <p:cNvPr id="9" name="TextBox 8"/>
          <p:cNvSpPr txBox="1"/>
          <p:nvPr/>
        </p:nvSpPr>
        <p:spPr>
          <a:xfrm>
            <a:off x="6591312" y="2983468"/>
            <a:ext cx="457176" cy="369332"/>
          </a:xfrm>
          <a:prstGeom prst="rect">
            <a:avLst/>
          </a:prstGeom>
          <a:noFill/>
        </p:spPr>
        <p:txBody>
          <a:bodyPr wrap="none" rtlCol="0">
            <a:spAutoFit/>
          </a:bodyPr>
          <a:lstStyle/>
          <a:p>
            <a:r>
              <a:rPr lang="en-US" dirty="0" smtClean="0"/>
              <a:t>Q3</a:t>
            </a:r>
            <a:endParaRPr lang="en-US" dirty="0"/>
          </a:p>
        </p:txBody>
      </p:sp>
      <p:sp>
        <p:nvSpPr>
          <p:cNvPr id="22" name="TextBox 21"/>
          <p:cNvSpPr txBox="1"/>
          <p:nvPr/>
        </p:nvSpPr>
        <p:spPr>
          <a:xfrm>
            <a:off x="2670132" y="1380883"/>
            <a:ext cx="1342034" cy="646331"/>
          </a:xfrm>
          <a:prstGeom prst="rect">
            <a:avLst/>
          </a:prstGeom>
          <a:noFill/>
        </p:spPr>
        <p:txBody>
          <a:bodyPr wrap="none" rtlCol="0">
            <a:spAutoFit/>
          </a:bodyPr>
          <a:lstStyle/>
          <a:p>
            <a:pPr algn="ctr"/>
            <a:r>
              <a:rPr lang="en-US" dirty="0" smtClean="0"/>
              <a:t>Mass Select </a:t>
            </a:r>
          </a:p>
          <a:p>
            <a:pPr algn="ctr"/>
            <a:r>
              <a:rPr lang="en-US" dirty="0" smtClean="0"/>
              <a:t>Precursor</a:t>
            </a:r>
            <a:endParaRPr lang="en-US" dirty="0"/>
          </a:p>
        </p:txBody>
      </p:sp>
      <p:sp>
        <p:nvSpPr>
          <p:cNvPr id="27" name="TextBox 26"/>
          <p:cNvSpPr txBox="1"/>
          <p:nvPr/>
        </p:nvSpPr>
        <p:spPr>
          <a:xfrm>
            <a:off x="4526350" y="1597076"/>
            <a:ext cx="1081899" cy="369332"/>
          </a:xfrm>
          <a:prstGeom prst="rect">
            <a:avLst/>
          </a:prstGeom>
          <a:noFill/>
        </p:spPr>
        <p:txBody>
          <a:bodyPr wrap="none" rtlCol="0">
            <a:spAutoFit/>
          </a:bodyPr>
          <a:lstStyle/>
          <a:p>
            <a:r>
              <a:rPr lang="en-US" dirty="0" smtClean="0"/>
              <a:t>Fragment</a:t>
            </a:r>
            <a:endParaRPr lang="en-US" dirty="0"/>
          </a:p>
        </p:txBody>
      </p:sp>
      <p:sp>
        <p:nvSpPr>
          <p:cNvPr id="28" name="TextBox 27"/>
          <p:cNvSpPr txBox="1"/>
          <p:nvPr/>
        </p:nvSpPr>
        <p:spPr>
          <a:xfrm>
            <a:off x="6075369" y="1299170"/>
            <a:ext cx="1489062" cy="646331"/>
          </a:xfrm>
          <a:prstGeom prst="rect">
            <a:avLst/>
          </a:prstGeom>
          <a:noFill/>
        </p:spPr>
        <p:txBody>
          <a:bodyPr wrap="none" rtlCol="0">
            <a:spAutoFit/>
          </a:bodyPr>
          <a:lstStyle/>
          <a:p>
            <a:pPr algn="ctr"/>
            <a:r>
              <a:rPr lang="en-US" dirty="0" smtClean="0"/>
              <a:t>Mass Select </a:t>
            </a:r>
          </a:p>
          <a:p>
            <a:pPr algn="ctr"/>
            <a:r>
              <a:rPr lang="en-US" dirty="0" smtClean="0"/>
              <a:t>Fragment Ion </a:t>
            </a:r>
            <a:endParaRPr lang="en-US" dirty="0"/>
          </a:p>
        </p:txBody>
      </p:sp>
      <p:sp>
        <p:nvSpPr>
          <p:cNvPr id="29" name="Freeform 28"/>
          <p:cNvSpPr/>
          <p:nvPr/>
        </p:nvSpPr>
        <p:spPr>
          <a:xfrm>
            <a:off x="4565542" y="2273107"/>
            <a:ext cx="340963" cy="139485"/>
          </a:xfrm>
          <a:custGeom>
            <a:avLst/>
            <a:gdLst>
              <a:gd name="connsiteX0" fmla="*/ 0 w 340963"/>
              <a:gd name="connsiteY0" fmla="*/ 0 h 139485"/>
              <a:gd name="connsiteX1" fmla="*/ 77492 w 340963"/>
              <a:gd name="connsiteY1" fmla="*/ 15498 h 139485"/>
              <a:gd name="connsiteX2" fmla="*/ 92990 w 340963"/>
              <a:gd name="connsiteY2" fmla="*/ 61993 h 139485"/>
              <a:gd name="connsiteX3" fmla="*/ 170482 w 340963"/>
              <a:gd name="connsiteY3" fmla="*/ 139485 h 139485"/>
              <a:gd name="connsiteX4" fmla="*/ 325465 w 340963"/>
              <a:gd name="connsiteY4" fmla="*/ 77491 h 139485"/>
              <a:gd name="connsiteX5" fmla="*/ 340963 w 340963"/>
              <a:gd name="connsiteY5" fmla="*/ 61993 h 13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63" h="139485">
                <a:moveTo>
                  <a:pt x="0" y="0"/>
                </a:moveTo>
                <a:cubicBezTo>
                  <a:pt x="25831" y="5166"/>
                  <a:pt x="55574" y="886"/>
                  <a:pt x="77492" y="15498"/>
                </a:cubicBezTo>
                <a:cubicBezTo>
                  <a:pt x="91085" y="24560"/>
                  <a:pt x="85684" y="47381"/>
                  <a:pt x="92990" y="61993"/>
                </a:cubicBezTo>
                <a:cubicBezTo>
                  <a:pt x="118820" y="113653"/>
                  <a:pt x="123988" y="108489"/>
                  <a:pt x="170482" y="139485"/>
                </a:cubicBezTo>
                <a:cubicBezTo>
                  <a:pt x="329636" y="119590"/>
                  <a:pt x="263903" y="159574"/>
                  <a:pt x="325465" y="77491"/>
                </a:cubicBezTo>
                <a:cubicBezTo>
                  <a:pt x="329849" y="71646"/>
                  <a:pt x="335797" y="67159"/>
                  <a:pt x="340963" y="619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4767020" y="2645066"/>
            <a:ext cx="108488" cy="108488"/>
          </a:xfrm>
          <a:custGeom>
            <a:avLst/>
            <a:gdLst>
              <a:gd name="connsiteX0" fmla="*/ 0 w 108488"/>
              <a:gd name="connsiteY0" fmla="*/ 0 h 108488"/>
              <a:gd name="connsiteX1" fmla="*/ 77492 w 108488"/>
              <a:gd name="connsiteY1" fmla="*/ 61993 h 108488"/>
              <a:gd name="connsiteX2" fmla="*/ 108488 w 108488"/>
              <a:gd name="connsiteY2" fmla="*/ 108488 h 108488"/>
            </a:gdLst>
            <a:ahLst/>
            <a:cxnLst>
              <a:cxn ang="0">
                <a:pos x="connsiteX0" y="connsiteY0"/>
              </a:cxn>
              <a:cxn ang="0">
                <a:pos x="connsiteX1" y="connsiteY1"/>
              </a:cxn>
              <a:cxn ang="0">
                <a:pos x="connsiteX2" y="connsiteY2"/>
              </a:cxn>
            </a:cxnLst>
            <a:rect l="l" t="t" r="r" b="b"/>
            <a:pathLst>
              <a:path w="108488" h="108488">
                <a:moveTo>
                  <a:pt x="0" y="0"/>
                </a:moveTo>
                <a:cubicBezTo>
                  <a:pt x="25831" y="20664"/>
                  <a:pt x="54101" y="38602"/>
                  <a:pt x="77492" y="61993"/>
                </a:cubicBezTo>
                <a:cubicBezTo>
                  <a:pt x="90663" y="75164"/>
                  <a:pt x="108488" y="108488"/>
                  <a:pt x="108488" y="1084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200973" y="2273107"/>
            <a:ext cx="232474" cy="154983"/>
          </a:xfrm>
          <a:custGeom>
            <a:avLst/>
            <a:gdLst>
              <a:gd name="connsiteX0" fmla="*/ 0 w 232474"/>
              <a:gd name="connsiteY0" fmla="*/ 154983 h 154983"/>
              <a:gd name="connsiteX1" fmla="*/ 77491 w 232474"/>
              <a:gd name="connsiteY1" fmla="*/ 77491 h 154983"/>
              <a:gd name="connsiteX2" fmla="*/ 92990 w 232474"/>
              <a:gd name="connsiteY2" fmla="*/ 30996 h 154983"/>
              <a:gd name="connsiteX3" fmla="*/ 185980 w 232474"/>
              <a:gd name="connsiteY3" fmla="*/ 0 h 154983"/>
              <a:gd name="connsiteX4" fmla="*/ 232474 w 232474"/>
              <a:gd name="connsiteY4" fmla="*/ 15498 h 154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4" h="154983">
                <a:moveTo>
                  <a:pt x="0" y="154983"/>
                </a:moveTo>
                <a:cubicBezTo>
                  <a:pt x="25830" y="129152"/>
                  <a:pt x="55573" y="106715"/>
                  <a:pt x="77491" y="77491"/>
                </a:cubicBezTo>
                <a:cubicBezTo>
                  <a:pt x="87293" y="64422"/>
                  <a:pt x="79696" y="40491"/>
                  <a:pt x="92990" y="30996"/>
                </a:cubicBezTo>
                <a:cubicBezTo>
                  <a:pt x="119577" y="12005"/>
                  <a:pt x="185980" y="0"/>
                  <a:pt x="185980" y="0"/>
                </a:cubicBezTo>
                <a:lnTo>
                  <a:pt x="232474" y="1549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169976" y="2629568"/>
            <a:ext cx="449451" cy="154983"/>
          </a:xfrm>
          <a:custGeom>
            <a:avLst/>
            <a:gdLst>
              <a:gd name="connsiteX0" fmla="*/ 0 w 449451"/>
              <a:gd name="connsiteY0" fmla="*/ 77491 h 154983"/>
              <a:gd name="connsiteX1" fmla="*/ 123987 w 449451"/>
              <a:gd name="connsiteY1" fmla="*/ 0 h 154983"/>
              <a:gd name="connsiteX2" fmla="*/ 170482 w 449451"/>
              <a:gd name="connsiteY2" fmla="*/ 15498 h 154983"/>
              <a:gd name="connsiteX3" fmla="*/ 278970 w 449451"/>
              <a:gd name="connsiteY3" fmla="*/ 154983 h 154983"/>
              <a:gd name="connsiteX4" fmla="*/ 402956 w 449451"/>
              <a:gd name="connsiteY4" fmla="*/ 139485 h 154983"/>
              <a:gd name="connsiteX5" fmla="*/ 418455 w 449451"/>
              <a:gd name="connsiteY5" fmla="*/ 92990 h 154983"/>
              <a:gd name="connsiteX6" fmla="*/ 449451 w 449451"/>
              <a:gd name="connsiteY6" fmla="*/ 0 h 1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51" h="154983">
                <a:moveTo>
                  <a:pt x="0" y="77491"/>
                </a:moveTo>
                <a:cubicBezTo>
                  <a:pt x="24546" y="57854"/>
                  <a:pt x="78558" y="0"/>
                  <a:pt x="123987" y="0"/>
                </a:cubicBezTo>
                <a:cubicBezTo>
                  <a:pt x="140324" y="0"/>
                  <a:pt x="154984" y="10332"/>
                  <a:pt x="170482" y="15498"/>
                </a:cubicBezTo>
                <a:cubicBezTo>
                  <a:pt x="244633" y="126725"/>
                  <a:pt x="206133" y="82146"/>
                  <a:pt x="278970" y="154983"/>
                </a:cubicBezTo>
                <a:cubicBezTo>
                  <a:pt x="320299" y="149817"/>
                  <a:pt x="364895" y="156401"/>
                  <a:pt x="402956" y="139485"/>
                </a:cubicBezTo>
                <a:cubicBezTo>
                  <a:pt x="417885" y="132850"/>
                  <a:pt x="414493" y="108839"/>
                  <a:pt x="418455" y="92990"/>
                </a:cubicBezTo>
                <a:cubicBezTo>
                  <a:pt x="441030" y="2689"/>
                  <a:pt x="413761" y="35690"/>
                  <a:pt x="44945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4317569" y="2504920"/>
            <a:ext cx="294468" cy="295129"/>
          </a:xfrm>
          <a:custGeom>
            <a:avLst/>
            <a:gdLst>
              <a:gd name="connsiteX0" fmla="*/ 0 w 294468"/>
              <a:gd name="connsiteY0" fmla="*/ 16160 h 295129"/>
              <a:gd name="connsiteX1" fmla="*/ 139485 w 294468"/>
              <a:gd name="connsiteY1" fmla="*/ 16160 h 295129"/>
              <a:gd name="connsiteX2" fmla="*/ 170482 w 294468"/>
              <a:gd name="connsiteY2" fmla="*/ 109150 h 295129"/>
              <a:gd name="connsiteX3" fmla="*/ 185980 w 294468"/>
              <a:gd name="connsiteY3" fmla="*/ 155645 h 295129"/>
              <a:gd name="connsiteX4" fmla="*/ 139485 w 294468"/>
              <a:gd name="connsiteY4" fmla="*/ 186641 h 295129"/>
              <a:gd name="connsiteX5" fmla="*/ 154984 w 294468"/>
              <a:gd name="connsiteY5" fmla="*/ 233136 h 295129"/>
              <a:gd name="connsiteX6" fmla="*/ 263472 w 294468"/>
              <a:gd name="connsiteY6" fmla="*/ 264133 h 295129"/>
              <a:gd name="connsiteX7" fmla="*/ 294468 w 294468"/>
              <a:gd name="connsiteY7" fmla="*/ 295129 h 29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468" h="295129">
                <a:moveTo>
                  <a:pt x="0" y="16160"/>
                </a:moveTo>
                <a:cubicBezTo>
                  <a:pt x="25759" y="11008"/>
                  <a:pt x="110657" y="-17473"/>
                  <a:pt x="139485" y="16160"/>
                </a:cubicBezTo>
                <a:cubicBezTo>
                  <a:pt x="160748" y="40968"/>
                  <a:pt x="160150" y="78153"/>
                  <a:pt x="170482" y="109150"/>
                </a:cubicBezTo>
                <a:lnTo>
                  <a:pt x="185980" y="155645"/>
                </a:lnTo>
                <a:cubicBezTo>
                  <a:pt x="170482" y="165977"/>
                  <a:pt x="146403" y="169347"/>
                  <a:pt x="139485" y="186641"/>
                </a:cubicBezTo>
                <a:cubicBezTo>
                  <a:pt x="133418" y="201809"/>
                  <a:pt x="143432" y="221584"/>
                  <a:pt x="154984" y="233136"/>
                </a:cubicBezTo>
                <a:cubicBezTo>
                  <a:pt x="162599" y="240751"/>
                  <a:pt x="262671" y="263733"/>
                  <a:pt x="263472" y="264133"/>
                </a:cubicBezTo>
                <a:cubicBezTo>
                  <a:pt x="276541" y="270668"/>
                  <a:pt x="284136" y="284797"/>
                  <a:pt x="294468" y="2951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937502" y="2211114"/>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906505" y="2226612"/>
            <a:ext cx="186063" cy="139485"/>
          </a:xfrm>
          <a:custGeom>
            <a:avLst/>
            <a:gdLst>
              <a:gd name="connsiteX0" fmla="*/ 0 w 186063"/>
              <a:gd name="connsiteY0" fmla="*/ 0 h 139485"/>
              <a:gd name="connsiteX1" fmla="*/ 154983 w 186063"/>
              <a:gd name="connsiteY1" fmla="*/ 15498 h 139485"/>
              <a:gd name="connsiteX2" fmla="*/ 185980 w 186063"/>
              <a:gd name="connsiteY2" fmla="*/ 139485 h 139485"/>
            </a:gdLst>
            <a:ahLst/>
            <a:cxnLst>
              <a:cxn ang="0">
                <a:pos x="connsiteX0" y="connsiteY0"/>
              </a:cxn>
              <a:cxn ang="0">
                <a:pos x="connsiteX1" y="connsiteY1"/>
              </a:cxn>
              <a:cxn ang="0">
                <a:pos x="connsiteX2" y="connsiteY2"/>
              </a:cxn>
            </a:cxnLst>
            <a:rect l="l" t="t" r="r" b="b"/>
            <a:pathLst>
              <a:path w="186063" h="139485">
                <a:moveTo>
                  <a:pt x="0" y="0"/>
                </a:moveTo>
                <a:lnTo>
                  <a:pt x="154983" y="15498"/>
                </a:lnTo>
                <a:cubicBezTo>
                  <a:pt x="189247" y="35486"/>
                  <a:pt x="185980" y="102000"/>
                  <a:pt x="185980" y="1394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5603929" y="2195615"/>
            <a:ext cx="77491" cy="232475"/>
          </a:xfrm>
          <a:custGeom>
            <a:avLst/>
            <a:gdLst>
              <a:gd name="connsiteX0" fmla="*/ 0 w 77491"/>
              <a:gd name="connsiteY0" fmla="*/ 0 h 232475"/>
              <a:gd name="connsiteX1" fmla="*/ 61993 w 77491"/>
              <a:gd name="connsiteY1" fmla="*/ 77492 h 232475"/>
              <a:gd name="connsiteX2" fmla="*/ 46495 w 77491"/>
              <a:gd name="connsiteY2" fmla="*/ 170482 h 232475"/>
              <a:gd name="connsiteX3" fmla="*/ 77491 w 77491"/>
              <a:gd name="connsiteY3" fmla="*/ 232475 h 232475"/>
            </a:gdLst>
            <a:ahLst/>
            <a:cxnLst>
              <a:cxn ang="0">
                <a:pos x="connsiteX0" y="connsiteY0"/>
              </a:cxn>
              <a:cxn ang="0">
                <a:pos x="connsiteX1" y="connsiteY1"/>
              </a:cxn>
              <a:cxn ang="0">
                <a:pos x="connsiteX2" y="connsiteY2"/>
              </a:cxn>
              <a:cxn ang="0">
                <a:pos x="connsiteX3" y="connsiteY3"/>
              </a:cxn>
            </a:cxnLst>
            <a:rect l="l" t="t" r="r" b="b"/>
            <a:pathLst>
              <a:path w="77491" h="232475">
                <a:moveTo>
                  <a:pt x="0" y="0"/>
                </a:moveTo>
                <a:cubicBezTo>
                  <a:pt x="20664" y="25831"/>
                  <a:pt x="53289" y="45578"/>
                  <a:pt x="61993" y="77492"/>
                </a:cubicBezTo>
                <a:cubicBezTo>
                  <a:pt x="70261" y="107809"/>
                  <a:pt x="46495" y="139058"/>
                  <a:pt x="46495" y="170482"/>
                </a:cubicBezTo>
                <a:cubicBezTo>
                  <a:pt x="46495" y="206100"/>
                  <a:pt x="58405" y="213389"/>
                  <a:pt x="77491" y="2324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6591312" y="2333329"/>
            <a:ext cx="449451" cy="154983"/>
          </a:xfrm>
          <a:custGeom>
            <a:avLst/>
            <a:gdLst>
              <a:gd name="connsiteX0" fmla="*/ 0 w 449451"/>
              <a:gd name="connsiteY0" fmla="*/ 77491 h 154983"/>
              <a:gd name="connsiteX1" fmla="*/ 123987 w 449451"/>
              <a:gd name="connsiteY1" fmla="*/ 0 h 154983"/>
              <a:gd name="connsiteX2" fmla="*/ 170482 w 449451"/>
              <a:gd name="connsiteY2" fmla="*/ 15498 h 154983"/>
              <a:gd name="connsiteX3" fmla="*/ 278970 w 449451"/>
              <a:gd name="connsiteY3" fmla="*/ 154983 h 154983"/>
              <a:gd name="connsiteX4" fmla="*/ 402956 w 449451"/>
              <a:gd name="connsiteY4" fmla="*/ 139485 h 154983"/>
              <a:gd name="connsiteX5" fmla="*/ 418455 w 449451"/>
              <a:gd name="connsiteY5" fmla="*/ 92990 h 154983"/>
              <a:gd name="connsiteX6" fmla="*/ 449451 w 449451"/>
              <a:gd name="connsiteY6" fmla="*/ 0 h 1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51" h="154983">
                <a:moveTo>
                  <a:pt x="0" y="77491"/>
                </a:moveTo>
                <a:cubicBezTo>
                  <a:pt x="24546" y="57854"/>
                  <a:pt x="78558" y="0"/>
                  <a:pt x="123987" y="0"/>
                </a:cubicBezTo>
                <a:cubicBezTo>
                  <a:pt x="140324" y="0"/>
                  <a:pt x="154984" y="10332"/>
                  <a:pt x="170482" y="15498"/>
                </a:cubicBezTo>
                <a:cubicBezTo>
                  <a:pt x="244633" y="126725"/>
                  <a:pt x="206133" y="82146"/>
                  <a:pt x="278970" y="154983"/>
                </a:cubicBezTo>
                <a:cubicBezTo>
                  <a:pt x="320299" y="149817"/>
                  <a:pt x="364895" y="156401"/>
                  <a:pt x="402956" y="139485"/>
                </a:cubicBezTo>
                <a:cubicBezTo>
                  <a:pt x="417885" y="132850"/>
                  <a:pt x="414493" y="108839"/>
                  <a:pt x="418455" y="92990"/>
                </a:cubicBezTo>
                <a:cubicBezTo>
                  <a:pt x="441030" y="2689"/>
                  <a:pt x="413761" y="35690"/>
                  <a:pt x="44945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2798736" y="2443588"/>
            <a:ext cx="867965" cy="232475"/>
          </a:xfrm>
          <a:custGeom>
            <a:avLst/>
            <a:gdLst>
              <a:gd name="connsiteX0" fmla="*/ 0 w 867965"/>
              <a:gd name="connsiteY0" fmla="*/ 77492 h 232475"/>
              <a:gd name="connsiteX1" fmla="*/ 77491 w 867965"/>
              <a:gd name="connsiteY1" fmla="*/ 15499 h 232475"/>
              <a:gd name="connsiteX2" fmla="*/ 216976 w 867965"/>
              <a:gd name="connsiteY2" fmla="*/ 77492 h 232475"/>
              <a:gd name="connsiteX3" fmla="*/ 232474 w 867965"/>
              <a:gd name="connsiteY3" fmla="*/ 123987 h 232475"/>
              <a:gd name="connsiteX4" fmla="*/ 371959 w 867965"/>
              <a:gd name="connsiteY4" fmla="*/ 232475 h 232475"/>
              <a:gd name="connsiteX5" fmla="*/ 495945 w 867965"/>
              <a:gd name="connsiteY5" fmla="*/ 216977 h 232475"/>
              <a:gd name="connsiteX6" fmla="*/ 542440 w 867965"/>
              <a:gd name="connsiteY6" fmla="*/ 201478 h 232475"/>
              <a:gd name="connsiteX7" fmla="*/ 604433 w 867965"/>
              <a:gd name="connsiteY7" fmla="*/ 61993 h 232475"/>
              <a:gd name="connsiteX8" fmla="*/ 697423 w 867965"/>
              <a:gd name="connsiteY8" fmla="*/ 30997 h 232475"/>
              <a:gd name="connsiteX9" fmla="*/ 790413 w 867965"/>
              <a:gd name="connsiteY9" fmla="*/ 77492 h 232475"/>
              <a:gd name="connsiteX10" fmla="*/ 836908 w 867965"/>
              <a:gd name="connsiteY10" fmla="*/ 61993 h 232475"/>
              <a:gd name="connsiteX11" fmla="*/ 867905 w 867965"/>
              <a:gd name="connsiteY11" fmla="*/ 0 h 2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965" h="232475">
                <a:moveTo>
                  <a:pt x="0" y="77492"/>
                </a:moveTo>
                <a:cubicBezTo>
                  <a:pt x="25830" y="56828"/>
                  <a:pt x="45578" y="24203"/>
                  <a:pt x="77491" y="15499"/>
                </a:cubicBezTo>
                <a:cubicBezTo>
                  <a:pt x="152533" y="-4967"/>
                  <a:pt x="175858" y="36374"/>
                  <a:pt x="216976" y="77492"/>
                </a:cubicBezTo>
                <a:cubicBezTo>
                  <a:pt x="222142" y="92990"/>
                  <a:pt x="222444" y="111092"/>
                  <a:pt x="232474" y="123987"/>
                </a:cubicBezTo>
                <a:cubicBezTo>
                  <a:pt x="305653" y="218075"/>
                  <a:pt x="295566" y="207011"/>
                  <a:pt x="371959" y="232475"/>
                </a:cubicBezTo>
                <a:cubicBezTo>
                  <a:pt x="413288" y="227309"/>
                  <a:pt x="454967" y="224428"/>
                  <a:pt x="495945" y="216977"/>
                </a:cubicBezTo>
                <a:cubicBezTo>
                  <a:pt x="512018" y="214055"/>
                  <a:pt x="532944" y="214772"/>
                  <a:pt x="542440" y="201478"/>
                </a:cubicBezTo>
                <a:cubicBezTo>
                  <a:pt x="558196" y="179419"/>
                  <a:pt x="567360" y="85164"/>
                  <a:pt x="604433" y="61993"/>
                </a:cubicBezTo>
                <a:cubicBezTo>
                  <a:pt x="632140" y="44676"/>
                  <a:pt x="697423" y="30997"/>
                  <a:pt x="697423" y="30997"/>
                </a:cubicBezTo>
                <a:cubicBezTo>
                  <a:pt x="720929" y="46667"/>
                  <a:pt x="758332" y="77492"/>
                  <a:pt x="790413" y="77492"/>
                </a:cubicBezTo>
                <a:cubicBezTo>
                  <a:pt x="806750" y="77492"/>
                  <a:pt x="821410" y="67159"/>
                  <a:pt x="836908" y="61993"/>
                </a:cubicBezTo>
                <a:cubicBezTo>
                  <a:pt x="870771" y="11200"/>
                  <a:pt x="867905" y="34125"/>
                  <a:pt x="86790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1143000" y="2255837"/>
            <a:ext cx="867965" cy="232475"/>
          </a:xfrm>
          <a:custGeom>
            <a:avLst/>
            <a:gdLst>
              <a:gd name="connsiteX0" fmla="*/ 0 w 867965"/>
              <a:gd name="connsiteY0" fmla="*/ 77492 h 232475"/>
              <a:gd name="connsiteX1" fmla="*/ 77491 w 867965"/>
              <a:gd name="connsiteY1" fmla="*/ 15499 h 232475"/>
              <a:gd name="connsiteX2" fmla="*/ 216976 w 867965"/>
              <a:gd name="connsiteY2" fmla="*/ 77492 h 232475"/>
              <a:gd name="connsiteX3" fmla="*/ 232474 w 867965"/>
              <a:gd name="connsiteY3" fmla="*/ 123987 h 232475"/>
              <a:gd name="connsiteX4" fmla="*/ 371959 w 867965"/>
              <a:gd name="connsiteY4" fmla="*/ 232475 h 232475"/>
              <a:gd name="connsiteX5" fmla="*/ 495945 w 867965"/>
              <a:gd name="connsiteY5" fmla="*/ 216977 h 232475"/>
              <a:gd name="connsiteX6" fmla="*/ 542440 w 867965"/>
              <a:gd name="connsiteY6" fmla="*/ 201478 h 232475"/>
              <a:gd name="connsiteX7" fmla="*/ 604433 w 867965"/>
              <a:gd name="connsiteY7" fmla="*/ 61993 h 232475"/>
              <a:gd name="connsiteX8" fmla="*/ 697423 w 867965"/>
              <a:gd name="connsiteY8" fmla="*/ 30997 h 232475"/>
              <a:gd name="connsiteX9" fmla="*/ 790413 w 867965"/>
              <a:gd name="connsiteY9" fmla="*/ 77492 h 232475"/>
              <a:gd name="connsiteX10" fmla="*/ 836908 w 867965"/>
              <a:gd name="connsiteY10" fmla="*/ 61993 h 232475"/>
              <a:gd name="connsiteX11" fmla="*/ 867905 w 867965"/>
              <a:gd name="connsiteY11" fmla="*/ 0 h 2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965" h="232475">
                <a:moveTo>
                  <a:pt x="0" y="77492"/>
                </a:moveTo>
                <a:cubicBezTo>
                  <a:pt x="25830" y="56828"/>
                  <a:pt x="45578" y="24203"/>
                  <a:pt x="77491" y="15499"/>
                </a:cubicBezTo>
                <a:cubicBezTo>
                  <a:pt x="152533" y="-4967"/>
                  <a:pt x="175858" y="36374"/>
                  <a:pt x="216976" y="77492"/>
                </a:cubicBezTo>
                <a:cubicBezTo>
                  <a:pt x="222142" y="92990"/>
                  <a:pt x="222444" y="111092"/>
                  <a:pt x="232474" y="123987"/>
                </a:cubicBezTo>
                <a:cubicBezTo>
                  <a:pt x="305653" y="218075"/>
                  <a:pt x="295566" y="207011"/>
                  <a:pt x="371959" y="232475"/>
                </a:cubicBezTo>
                <a:cubicBezTo>
                  <a:pt x="413288" y="227309"/>
                  <a:pt x="454967" y="224428"/>
                  <a:pt x="495945" y="216977"/>
                </a:cubicBezTo>
                <a:cubicBezTo>
                  <a:pt x="512018" y="214055"/>
                  <a:pt x="532944" y="214772"/>
                  <a:pt x="542440" y="201478"/>
                </a:cubicBezTo>
                <a:cubicBezTo>
                  <a:pt x="558196" y="179419"/>
                  <a:pt x="567360" y="85164"/>
                  <a:pt x="604433" y="61993"/>
                </a:cubicBezTo>
                <a:cubicBezTo>
                  <a:pt x="632140" y="44676"/>
                  <a:pt x="697423" y="30997"/>
                  <a:pt x="697423" y="30997"/>
                </a:cubicBezTo>
                <a:cubicBezTo>
                  <a:pt x="720929" y="46667"/>
                  <a:pt x="758332" y="77492"/>
                  <a:pt x="790413" y="77492"/>
                </a:cubicBezTo>
                <a:cubicBezTo>
                  <a:pt x="806750" y="77492"/>
                  <a:pt x="821410" y="67159"/>
                  <a:pt x="836908" y="61993"/>
                </a:cubicBezTo>
                <a:cubicBezTo>
                  <a:pt x="870771" y="11200"/>
                  <a:pt x="867905" y="34125"/>
                  <a:pt x="86790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861447" y="2815548"/>
            <a:ext cx="620959" cy="325464"/>
          </a:xfrm>
          <a:custGeom>
            <a:avLst/>
            <a:gdLst>
              <a:gd name="connsiteX0" fmla="*/ 0 w 620959"/>
              <a:gd name="connsiteY0" fmla="*/ 0 h 325464"/>
              <a:gd name="connsiteX1" fmla="*/ 139485 w 620959"/>
              <a:gd name="connsiteY1" fmla="*/ 46494 h 325464"/>
              <a:gd name="connsiteX2" fmla="*/ 201478 w 620959"/>
              <a:gd name="connsiteY2" fmla="*/ 139484 h 325464"/>
              <a:gd name="connsiteX3" fmla="*/ 232475 w 620959"/>
              <a:gd name="connsiteY3" fmla="*/ 185979 h 325464"/>
              <a:gd name="connsiteX4" fmla="*/ 356461 w 620959"/>
              <a:gd name="connsiteY4" fmla="*/ 294467 h 325464"/>
              <a:gd name="connsiteX5" fmla="*/ 433953 w 620959"/>
              <a:gd name="connsiteY5" fmla="*/ 309966 h 325464"/>
              <a:gd name="connsiteX6" fmla="*/ 511445 w 620959"/>
              <a:gd name="connsiteY6" fmla="*/ 294467 h 325464"/>
              <a:gd name="connsiteX7" fmla="*/ 526943 w 620959"/>
              <a:gd name="connsiteY7" fmla="*/ 154983 h 325464"/>
              <a:gd name="connsiteX8" fmla="*/ 480448 w 620959"/>
              <a:gd name="connsiteY8" fmla="*/ 123986 h 325464"/>
              <a:gd name="connsiteX9" fmla="*/ 371960 w 620959"/>
              <a:gd name="connsiteY9" fmla="*/ 139484 h 325464"/>
              <a:gd name="connsiteX10" fmla="*/ 433953 w 620959"/>
              <a:gd name="connsiteY10" fmla="*/ 309966 h 325464"/>
              <a:gd name="connsiteX11" fmla="*/ 480448 w 620959"/>
              <a:gd name="connsiteY11" fmla="*/ 325464 h 325464"/>
              <a:gd name="connsiteX12" fmla="*/ 619933 w 620959"/>
              <a:gd name="connsiteY12" fmla="*/ 263471 h 325464"/>
              <a:gd name="connsiteX13" fmla="*/ 619933 w 620959"/>
              <a:gd name="connsiteY13" fmla="*/ 247972 h 32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59" h="325464">
                <a:moveTo>
                  <a:pt x="0" y="0"/>
                </a:moveTo>
                <a:cubicBezTo>
                  <a:pt x="51581" y="8597"/>
                  <a:pt x="102279" y="3973"/>
                  <a:pt x="139485" y="46494"/>
                </a:cubicBezTo>
                <a:cubicBezTo>
                  <a:pt x="164016" y="74530"/>
                  <a:pt x="180814" y="108487"/>
                  <a:pt x="201478" y="139484"/>
                </a:cubicBezTo>
                <a:lnTo>
                  <a:pt x="232475" y="185979"/>
                </a:lnTo>
                <a:cubicBezTo>
                  <a:pt x="264664" y="234262"/>
                  <a:pt x="286918" y="280558"/>
                  <a:pt x="356461" y="294467"/>
                </a:cubicBezTo>
                <a:lnTo>
                  <a:pt x="433953" y="309966"/>
                </a:lnTo>
                <a:cubicBezTo>
                  <a:pt x="459784" y="304800"/>
                  <a:pt x="488574" y="307537"/>
                  <a:pt x="511445" y="294467"/>
                </a:cubicBezTo>
                <a:cubicBezTo>
                  <a:pt x="560246" y="266581"/>
                  <a:pt x="544872" y="190841"/>
                  <a:pt x="526943" y="154983"/>
                </a:cubicBezTo>
                <a:cubicBezTo>
                  <a:pt x="518613" y="138323"/>
                  <a:pt x="495946" y="134318"/>
                  <a:pt x="480448" y="123986"/>
                </a:cubicBezTo>
                <a:cubicBezTo>
                  <a:pt x="444285" y="129152"/>
                  <a:pt x="390754" y="108160"/>
                  <a:pt x="371960" y="139484"/>
                </a:cubicBezTo>
                <a:cubicBezTo>
                  <a:pt x="319592" y="226764"/>
                  <a:pt x="376375" y="281177"/>
                  <a:pt x="433953" y="309966"/>
                </a:cubicBezTo>
                <a:cubicBezTo>
                  <a:pt x="448565" y="317272"/>
                  <a:pt x="464950" y="320298"/>
                  <a:pt x="480448" y="325464"/>
                </a:cubicBezTo>
                <a:cubicBezTo>
                  <a:pt x="580309" y="311198"/>
                  <a:pt x="582474" y="338389"/>
                  <a:pt x="619933" y="263471"/>
                </a:cubicBezTo>
                <a:cubicBezTo>
                  <a:pt x="622243" y="258850"/>
                  <a:pt x="619933" y="253138"/>
                  <a:pt x="619933" y="247972"/>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737461" y="1870151"/>
            <a:ext cx="588936" cy="511444"/>
          </a:xfrm>
          <a:custGeom>
            <a:avLst/>
            <a:gdLst>
              <a:gd name="connsiteX0" fmla="*/ 77492 w 588936"/>
              <a:gd name="connsiteY0" fmla="*/ 0 h 511444"/>
              <a:gd name="connsiteX1" fmla="*/ 154983 w 588936"/>
              <a:gd name="connsiteY1" fmla="*/ 15498 h 511444"/>
              <a:gd name="connsiteX2" fmla="*/ 216976 w 588936"/>
              <a:gd name="connsiteY2" fmla="*/ 139485 h 511444"/>
              <a:gd name="connsiteX3" fmla="*/ 185980 w 588936"/>
              <a:gd name="connsiteY3" fmla="*/ 185980 h 511444"/>
              <a:gd name="connsiteX4" fmla="*/ 46495 w 588936"/>
              <a:gd name="connsiteY4" fmla="*/ 247973 h 511444"/>
              <a:gd name="connsiteX5" fmla="*/ 0 w 588936"/>
              <a:gd name="connsiteY5" fmla="*/ 278969 h 511444"/>
              <a:gd name="connsiteX6" fmla="*/ 15498 w 588936"/>
              <a:gd name="connsiteY6" fmla="*/ 387458 h 511444"/>
              <a:gd name="connsiteX7" fmla="*/ 46495 w 588936"/>
              <a:gd name="connsiteY7" fmla="*/ 433952 h 511444"/>
              <a:gd name="connsiteX8" fmla="*/ 185980 w 588936"/>
              <a:gd name="connsiteY8" fmla="*/ 511444 h 511444"/>
              <a:gd name="connsiteX9" fmla="*/ 232475 w 588936"/>
              <a:gd name="connsiteY9" fmla="*/ 418454 h 511444"/>
              <a:gd name="connsiteX10" fmla="*/ 263471 w 588936"/>
              <a:gd name="connsiteY10" fmla="*/ 371959 h 511444"/>
              <a:gd name="connsiteX11" fmla="*/ 278970 w 588936"/>
              <a:gd name="connsiteY11" fmla="*/ 325464 h 511444"/>
              <a:gd name="connsiteX12" fmla="*/ 418454 w 588936"/>
              <a:gd name="connsiteY12" fmla="*/ 247973 h 511444"/>
              <a:gd name="connsiteX13" fmla="*/ 464949 w 588936"/>
              <a:gd name="connsiteY13" fmla="*/ 263471 h 511444"/>
              <a:gd name="connsiteX14" fmla="*/ 573437 w 588936"/>
              <a:gd name="connsiteY14" fmla="*/ 216976 h 511444"/>
              <a:gd name="connsiteX15" fmla="*/ 588936 w 588936"/>
              <a:gd name="connsiteY15" fmla="*/ 185980 h 51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8936" h="511444">
                <a:moveTo>
                  <a:pt x="77492" y="0"/>
                </a:moveTo>
                <a:cubicBezTo>
                  <a:pt x="103322" y="5166"/>
                  <a:pt x="132645" y="1537"/>
                  <a:pt x="154983" y="15498"/>
                </a:cubicBezTo>
                <a:cubicBezTo>
                  <a:pt x="201818" y="44770"/>
                  <a:pt x="205472" y="93467"/>
                  <a:pt x="216976" y="139485"/>
                </a:cubicBezTo>
                <a:cubicBezTo>
                  <a:pt x="206644" y="154983"/>
                  <a:pt x="199151" y="172809"/>
                  <a:pt x="185980" y="185980"/>
                </a:cubicBezTo>
                <a:cubicBezTo>
                  <a:pt x="122900" y="249060"/>
                  <a:pt x="138559" y="186598"/>
                  <a:pt x="46495" y="247973"/>
                </a:cubicBezTo>
                <a:lnTo>
                  <a:pt x="0" y="278969"/>
                </a:lnTo>
                <a:cubicBezTo>
                  <a:pt x="5166" y="315132"/>
                  <a:pt x="5001" y="352468"/>
                  <a:pt x="15498" y="387458"/>
                </a:cubicBezTo>
                <a:cubicBezTo>
                  <a:pt x="20850" y="405299"/>
                  <a:pt x="32477" y="421686"/>
                  <a:pt x="46495" y="433952"/>
                </a:cubicBezTo>
                <a:cubicBezTo>
                  <a:pt x="112087" y="491345"/>
                  <a:pt x="122119" y="490157"/>
                  <a:pt x="185980" y="511444"/>
                </a:cubicBezTo>
                <a:cubicBezTo>
                  <a:pt x="274810" y="378197"/>
                  <a:pt x="168309" y="546785"/>
                  <a:pt x="232475" y="418454"/>
                </a:cubicBezTo>
                <a:cubicBezTo>
                  <a:pt x="240805" y="401794"/>
                  <a:pt x="255141" y="388619"/>
                  <a:pt x="263471" y="371959"/>
                </a:cubicBezTo>
                <a:cubicBezTo>
                  <a:pt x="270777" y="357347"/>
                  <a:pt x="267418" y="337016"/>
                  <a:pt x="278970" y="325464"/>
                </a:cubicBezTo>
                <a:cubicBezTo>
                  <a:pt x="332262" y="272172"/>
                  <a:pt x="359987" y="267462"/>
                  <a:pt x="418454" y="247973"/>
                </a:cubicBezTo>
                <a:cubicBezTo>
                  <a:pt x="433952" y="253139"/>
                  <a:pt x="448612" y="263471"/>
                  <a:pt x="464949" y="263471"/>
                </a:cubicBezTo>
                <a:cubicBezTo>
                  <a:pt x="500520" y="263471"/>
                  <a:pt x="548128" y="242285"/>
                  <a:pt x="573437" y="216976"/>
                </a:cubicBezTo>
                <a:cubicBezTo>
                  <a:pt x="581605" y="208808"/>
                  <a:pt x="583770" y="196312"/>
                  <a:pt x="588936" y="185980"/>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698356" y="1868534"/>
            <a:ext cx="480447" cy="389075"/>
          </a:xfrm>
          <a:custGeom>
            <a:avLst/>
            <a:gdLst>
              <a:gd name="connsiteX0" fmla="*/ 0 w 480447"/>
              <a:gd name="connsiteY0" fmla="*/ 17115 h 389075"/>
              <a:gd name="connsiteX1" fmla="*/ 77491 w 480447"/>
              <a:gd name="connsiteY1" fmla="*/ 1617 h 389075"/>
              <a:gd name="connsiteX2" fmla="*/ 170481 w 480447"/>
              <a:gd name="connsiteY2" fmla="*/ 63610 h 389075"/>
              <a:gd name="connsiteX3" fmla="*/ 247973 w 480447"/>
              <a:gd name="connsiteY3" fmla="*/ 141102 h 389075"/>
              <a:gd name="connsiteX4" fmla="*/ 325464 w 480447"/>
              <a:gd name="connsiteY4" fmla="*/ 203095 h 389075"/>
              <a:gd name="connsiteX5" fmla="*/ 356461 w 480447"/>
              <a:gd name="connsiteY5" fmla="*/ 249590 h 389075"/>
              <a:gd name="connsiteX6" fmla="*/ 402956 w 480447"/>
              <a:gd name="connsiteY6" fmla="*/ 280586 h 389075"/>
              <a:gd name="connsiteX7" fmla="*/ 464949 w 480447"/>
              <a:gd name="connsiteY7" fmla="*/ 373576 h 389075"/>
              <a:gd name="connsiteX8" fmla="*/ 480447 w 480447"/>
              <a:gd name="connsiteY8" fmla="*/ 389075 h 3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447" h="389075">
                <a:moveTo>
                  <a:pt x="0" y="17115"/>
                </a:moveTo>
                <a:cubicBezTo>
                  <a:pt x="25830" y="11949"/>
                  <a:pt x="52077" y="-5314"/>
                  <a:pt x="77491" y="1617"/>
                </a:cubicBezTo>
                <a:cubicBezTo>
                  <a:pt x="113432" y="11419"/>
                  <a:pt x="170481" y="63610"/>
                  <a:pt x="170481" y="63610"/>
                </a:cubicBezTo>
                <a:cubicBezTo>
                  <a:pt x="253142" y="187601"/>
                  <a:pt x="144648" y="37775"/>
                  <a:pt x="247973" y="141102"/>
                </a:cubicBezTo>
                <a:cubicBezTo>
                  <a:pt x="318074" y="211204"/>
                  <a:pt x="234948" y="172924"/>
                  <a:pt x="325464" y="203095"/>
                </a:cubicBezTo>
                <a:cubicBezTo>
                  <a:pt x="335796" y="218593"/>
                  <a:pt x="343290" y="236419"/>
                  <a:pt x="356461" y="249590"/>
                </a:cubicBezTo>
                <a:cubicBezTo>
                  <a:pt x="369632" y="262761"/>
                  <a:pt x="390690" y="266568"/>
                  <a:pt x="402956" y="280586"/>
                </a:cubicBezTo>
                <a:cubicBezTo>
                  <a:pt x="427487" y="308622"/>
                  <a:pt x="444285" y="342579"/>
                  <a:pt x="464949" y="373576"/>
                </a:cubicBezTo>
                <a:cubicBezTo>
                  <a:pt x="469002" y="379655"/>
                  <a:pt x="475281" y="383909"/>
                  <a:pt x="480447" y="389075"/>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729353" y="2567575"/>
            <a:ext cx="356461" cy="356461"/>
          </a:xfrm>
          <a:custGeom>
            <a:avLst/>
            <a:gdLst>
              <a:gd name="connsiteX0" fmla="*/ 0 w 356461"/>
              <a:gd name="connsiteY0" fmla="*/ 356461 h 356461"/>
              <a:gd name="connsiteX1" fmla="*/ 46494 w 356461"/>
              <a:gd name="connsiteY1" fmla="*/ 278969 h 356461"/>
              <a:gd name="connsiteX2" fmla="*/ 77491 w 356461"/>
              <a:gd name="connsiteY2" fmla="*/ 154983 h 356461"/>
              <a:gd name="connsiteX3" fmla="*/ 123986 w 356461"/>
              <a:gd name="connsiteY3" fmla="*/ 170481 h 356461"/>
              <a:gd name="connsiteX4" fmla="*/ 216976 w 356461"/>
              <a:gd name="connsiteY4" fmla="*/ 232474 h 356461"/>
              <a:gd name="connsiteX5" fmla="*/ 263471 w 356461"/>
              <a:gd name="connsiteY5" fmla="*/ 201478 h 356461"/>
              <a:gd name="connsiteX6" fmla="*/ 294467 w 356461"/>
              <a:gd name="connsiteY6" fmla="*/ 108488 h 356461"/>
              <a:gd name="connsiteX7" fmla="*/ 309966 w 356461"/>
              <a:gd name="connsiteY7" fmla="*/ 30996 h 356461"/>
              <a:gd name="connsiteX8" fmla="*/ 356461 w 356461"/>
              <a:gd name="connsiteY8" fmla="*/ 0 h 35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461" h="356461">
                <a:moveTo>
                  <a:pt x="0" y="356461"/>
                </a:moveTo>
                <a:cubicBezTo>
                  <a:pt x="15498" y="330630"/>
                  <a:pt x="33023" y="305912"/>
                  <a:pt x="46494" y="278969"/>
                </a:cubicBezTo>
                <a:cubicBezTo>
                  <a:pt x="62382" y="247194"/>
                  <a:pt x="71595" y="184464"/>
                  <a:pt x="77491" y="154983"/>
                </a:cubicBezTo>
                <a:cubicBezTo>
                  <a:pt x="92989" y="160149"/>
                  <a:pt x="109705" y="162547"/>
                  <a:pt x="123986" y="170481"/>
                </a:cubicBezTo>
                <a:cubicBezTo>
                  <a:pt x="156551" y="188573"/>
                  <a:pt x="216976" y="232474"/>
                  <a:pt x="216976" y="232474"/>
                </a:cubicBezTo>
                <a:cubicBezTo>
                  <a:pt x="232474" y="222142"/>
                  <a:pt x="253599" y="217273"/>
                  <a:pt x="263471" y="201478"/>
                </a:cubicBezTo>
                <a:cubicBezTo>
                  <a:pt x="280788" y="173771"/>
                  <a:pt x="288059" y="140527"/>
                  <a:pt x="294467" y="108488"/>
                </a:cubicBezTo>
                <a:cubicBezTo>
                  <a:pt x="299633" y="82657"/>
                  <a:pt x="296896" y="53867"/>
                  <a:pt x="309966" y="30996"/>
                </a:cubicBezTo>
                <a:cubicBezTo>
                  <a:pt x="319207" y="14824"/>
                  <a:pt x="356461" y="0"/>
                  <a:pt x="356461"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535983" y="2598149"/>
            <a:ext cx="635648" cy="124409"/>
          </a:xfrm>
          <a:custGeom>
            <a:avLst/>
            <a:gdLst>
              <a:gd name="connsiteX0" fmla="*/ 0 w 635648"/>
              <a:gd name="connsiteY0" fmla="*/ 31419 h 124409"/>
              <a:gd name="connsiteX1" fmla="*/ 77492 w 635648"/>
              <a:gd name="connsiteY1" fmla="*/ 422 h 124409"/>
              <a:gd name="connsiteX2" fmla="*/ 108488 w 635648"/>
              <a:gd name="connsiteY2" fmla="*/ 46917 h 124409"/>
              <a:gd name="connsiteX3" fmla="*/ 154983 w 635648"/>
              <a:gd name="connsiteY3" fmla="*/ 77914 h 124409"/>
              <a:gd name="connsiteX4" fmla="*/ 294468 w 635648"/>
              <a:gd name="connsiteY4" fmla="*/ 62416 h 124409"/>
              <a:gd name="connsiteX5" fmla="*/ 340963 w 635648"/>
              <a:gd name="connsiteY5" fmla="*/ 31419 h 124409"/>
              <a:gd name="connsiteX6" fmla="*/ 464949 w 635648"/>
              <a:gd name="connsiteY6" fmla="*/ 93412 h 124409"/>
              <a:gd name="connsiteX7" fmla="*/ 511444 w 635648"/>
              <a:gd name="connsiteY7" fmla="*/ 124409 h 124409"/>
              <a:gd name="connsiteX8" fmla="*/ 619932 w 635648"/>
              <a:gd name="connsiteY8" fmla="*/ 93412 h 124409"/>
              <a:gd name="connsiteX9" fmla="*/ 635431 w 635648"/>
              <a:gd name="connsiteY9" fmla="*/ 15921 h 12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648" h="124409">
                <a:moveTo>
                  <a:pt x="0" y="31419"/>
                </a:moveTo>
                <a:cubicBezTo>
                  <a:pt x="25831" y="21087"/>
                  <a:pt x="49951" y="-3512"/>
                  <a:pt x="77492" y="422"/>
                </a:cubicBezTo>
                <a:cubicBezTo>
                  <a:pt x="95931" y="3056"/>
                  <a:pt x="95317" y="33746"/>
                  <a:pt x="108488" y="46917"/>
                </a:cubicBezTo>
                <a:cubicBezTo>
                  <a:pt x="121659" y="60088"/>
                  <a:pt x="139485" y="67582"/>
                  <a:pt x="154983" y="77914"/>
                </a:cubicBezTo>
                <a:cubicBezTo>
                  <a:pt x="263471" y="41751"/>
                  <a:pt x="216976" y="36584"/>
                  <a:pt x="294468" y="62416"/>
                </a:cubicBezTo>
                <a:cubicBezTo>
                  <a:pt x="309966" y="52084"/>
                  <a:pt x="322450" y="33476"/>
                  <a:pt x="340963" y="31419"/>
                </a:cubicBezTo>
                <a:cubicBezTo>
                  <a:pt x="461251" y="18053"/>
                  <a:pt x="411232" y="39694"/>
                  <a:pt x="464949" y="93412"/>
                </a:cubicBezTo>
                <a:cubicBezTo>
                  <a:pt x="478120" y="106583"/>
                  <a:pt x="495946" y="114077"/>
                  <a:pt x="511444" y="124409"/>
                </a:cubicBezTo>
                <a:cubicBezTo>
                  <a:pt x="511978" y="124275"/>
                  <a:pt x="612522" y="100822"/>
                  <a:pt x="619932" y="93412"/>
                </a:cubicBezTo>
                <a:cubicBezTo>
                  <a:pt x="638698" y="74646"/>
                  <a:pt x="635431" y="39518"/>
                  <a:pt x="635431" y="15921"/>
                </a:cubicBezTo>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a:off x="3581376" y="3352800"/>
            <a:ext cx="964781" cy="4817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5703491" y="3352800"/>
            <a:ext cx="887821" cy="4817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572000" y="3625334"/>
            <a:ext cx="1106585" cy="369332"/>
          </a:xfrm>
          <a:prstGeom prst="rect">
            <a:avLst/>
          </a:prstGeom>
          <a:noFill/>
        </p:spPr>
        <p:txBody>
          <a:bodyPr wrap="none" rtlCol="0">
            <a:spAutoFit/>
          </a:bodyPr>
          <a:lstStyle/>
          <a:p>
            <a:r>
              <a:rPr lang="en-US" dirty="0" smtClean="0"/>
              <a:t>Transition</a:t>
            </a:r>
            <a:endParaRPr lang="en-US" dirty="0"/>
          </a:p>
        </p:txBody>
      </p:sp>
    </p:spTree>
    <p:extLst>
      <p:ext uri="{BB962C8B-B14F-4D97-AF65-F5344CB8AC3E}">
        <p14:creationId xmlns:p14="http://schemas.microsoft.com/office/powerpoint/2010/main" val="37611561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dirty="0" smtClean="0"/>
              <a:t>Questions? </a:t>
            </a:r>
            <a:endParaRPr lang="en-US" dirty="0"/>
          </a:p>
        </p:txBody>
      </p:sp>
    </p:spTree>
    <p:extLst>
      <p:ext uri="{BB962C8B-B14F-4D97-AF65-F5344CB8AC3E}">
        <p14:creationId xmlns:p14="http://schemas.microsoft.com/office/powerpoint/2010/main" val="17756501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378"/>
            <a:ext cx="8229600" cy="1143000"/>
          </a:xfrm>
        </p:spPr>
        <p:txBody>
          <a:bodyPr/>
          <a:lstStyle/>
          <a:p>
            <a:r>
              <a:rPr lang="en-US" dirty="0" smtClean="0"/>
              <a:t>MRM Instrumentation</a:t>
            </a:r>
            <a:endParaRPr lang="en-US" dirty="0"/>
          </a:p>
        </p:txBody>
      </p:sp>
      <p:pic>
        <p:nvPicPr>
          <p:cNvPr id="2050" name="Picture 2" descr="http://www.thomson.iqm.unicamp.br/images_site/instruments/Q_TO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27217"/>
            <a:ext cx="4876800" cy="2362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5600" y="4090151"/>
            <a:ext cx="3657600" cy="369332"/>
          </a:xfrm>
          <a:prstGeom prst="rect">
            <a:avLst/>
          </a:prstGeom>
          <a:noFill/>
        </p:spPr>
        <p:txBody>
          <a:bodyPr wrap="square" rtlCol="0">
            <a:spAutoFit/>
          </a:bodyPr>
          <a:lstStyle/>
          <a:p>
            <a:pPr algn="ctr"/>
            <a:r>
              <a:rPr lang="en-US" dirty="0" err="1" smtClean="0"/>
              <a:t>Quadrupole</a:t>
            </a:r>
            <a:r>
              <a:rPr lang="en-US" dirty="0"/>
              <a:t> </a:t>
            </a:r>
            <a:r>
              <a:rPr lang="en-US" dirty="0" smtClean="0"/>
              <a:t>Time-of-Flight (</a:t>
            </a:r>
            <a:r>
              <a:rPr lang="en-US" dirty="0" err="1" smtClean="0"/>
              <a:t>Qqtof</a:t>
            </a:r>
            <a:r>
              <a:rPr lang="en-US" dirty="0" smtClean="0"/>
              <a:t>) </a:t>
            </a:r>
            <a:endParaRPr lang="en-US" dirty="0"/>
          </a:p>
        </p:txBody>
      </p:sp>
      <p:sp>
        <p:nvSpPr>
          <p:cNvPr id="6" name="TextBox 5"/>
          <p:cNvSpPr txBox="1"/>
          <p:nvPr/>
        </p:nvSpPr>
        <p:spPr>
          <a:xfrm>
            <a:off x="2514600" y="1295400"/>
            <a:ext cx="3657600" cy="369332"/>
          </a:xfrm>
          <a:prstGeom prst="rect">
            <a:avLst/>
          </a:prstGeom>
          <a:noFill/>
        </p:spPr>
        <p:txBody>
          <a:bodyPr wrap="square" rtlCol="0">
            <a:spAutoFit/>
          </a:bodyPr>
          <a:lstStyle/>
          <a:p>
            <a:pPr algn="ctr"/>
            <a:r>
              <a:rPr lang="en-US" dirty="0" smtClean="0"/>
              <a:t>Triple </a:t>
            </a:r>
            <a:r>
              <a:rPr lang="en-US" dirty="0" err="1" smtClean="0"/>
              <a:t>Quadrupole</a:t>
            </a:r>
            <a:endParaRPr lang="en-US" dirty="0"/>
          </a:p>
        </p:txBody>
      </p:sp>
      <p:pic>
        <p:nvPicPr>
          <p:cNvPr id="2052" name="Picture 4" descr="http://www.chromacademy.com/essential-guide/dec2011/figure-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661844"/>
            <a:ext cx="3352800" cy="22851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eview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5999"/>
          <a:stretch/>
        </p:blipFill>
        <p:spPr bwMode="auto">
          <a:xfrm>
            <a:off x="1326210" y="2036340"/>
            <a:ext cx="2376780" cy="1536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071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Label-free quantification</a:t>
            </a:r>
            <a:endParaRPr lang="en-US" dirty="0"/>
          </a:p>
        </p:txBody>
      </p:sp>
      <p:sp>
        <p:nvSpPr>
          <p:cNvPr id="3" name="Content Placeholder 2"/>
          <p:cNvSpPr>
            <a:spLocks noGrp="1"/>
          </p:cNvSpPr>
          <p:nvPr>
            <p:ph idx="1"/>
          </p:nvPr>
        </p:nvSpPr>
        <p:spPr/>
        <p:txBody>
          <a:bodyPr>
            <a:normAutofit lnSpcReduction="10000"/>
          </a:bodyPr>
          <a:lstStyle/>
          <a:p>
            <a:r>
              <a:rPr lang="en-US" dirty="0"/>
              <a:t>Usually use 3 or more precursor-product ion pairs (transitions) for quantitation</a:t>
            </a:r>
          </a:p>
          <a:p>
            <a:r>
              <a:rPr lang="en-US" dirty="0" smtClean="0"/>
              <a:t>Relies on direct evaluation of MS signal intensities of naturally occurring peptides in a sample.  </a:t>
            </a:r>
          </a:p>
          <a:p>
            <a:r>
              <a:rPr lang="en-US" dirty="0" smtClean="0"/>
              <a:t>Simple and straightforward</a:t>
            </a:r>
          </a:p>
          <a:p>
            <a:r>
              <a:rPr lang="en-US" dirty="0" smtClean="0"/>
              <a:t>Low precision</a:t>
            </a:r>
          </a:p>
          <a:p>
            <a:r>
              <a:rPr lang="en-US" dirty="0" smtClean="0"/>
              <a:t>Several peptides for each protein should be quantified to avoid false quantification</a:t>
            </a:r>
            <a:endParaRPr lang="en-US" dirty="0"/>
          </a:p>
        </p:txBody>
      </p:sp>
    </p:spTree>
    <p:extLst>
      <p:ext uri="{BB962C8B-B14F-4D97-AF65-F5344CB8AC3E}">
        <p14:creationId xmlns:p14="http://schemas.microsoft.com/office/powerpoint/2010/main" val="3934695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254" y="274638"/>
            <a:ext cx="7015545" cy="1143000"/>
          </a:xfrm>
        </p:spPr>
        <p:txBody>
          <a:bodyPr/>
          <a:lstStyle/>
          <a:p>
            <a:r>
              <a:rPr lang="en-US" dirty="0" smtClean="0"/>
              <a:t>Stable Isotope Dilution (SID)</a:t>
            </a:r>
            <a:endParaRPr lang="en-US" dirty="0"/>
          </a:p>
        </p:txBody>
      </p:sp>
      <p:sp>
        <p:nvSpPr>
          <p:cNvPr id="3" name="Content Placeholder 2"/>
          <p:cNvSpPr>
            <a:spLocks noGrp="1"/>
          </p:cNvSpPr>
          <p:nvPr>
            <p:ph idx="1"/>
          </p:nvPr>
        </p:nvSpPr>
        <p:spPr>
          <a:xfrm>
            <a:off x="4953000" y="1483111"/>
            <a:ext cx="3581400" cy="5070737"/>
          </a:xfrm>
        </p:spPr>
        <p:txBody>
          <a:bodyPr>
            <a:normAutofit fontScale="77500" lnSpcReduction="20000"/>
          </a:bodyPr>
          <a:lstStyle/>
          <a:p>
            <a:r>
              <a:rPr lang="en-US" dirty="0" smtClean="0"/>
              <a:t>Use </a:t>
            </a:r>
            <a:r>
              <a:rPr lang="en-US" dirty="0" err="1" smtClean="0"/>
              <a:t>isotopically</a:t>
            </a:r>
            <a:r>
              <a:rPr lang="en-US" dirty="0" smtClean="0"/>
              <a:t> labeled reference protein </a:t>
            </a:r>
          </a:p>
          <a:p>
            <a:r>
              <a:rPr lang="en-US" dirty="0" smtClean="0"/>
              <a:t>13C and/or 15N labeled peptide analogs</a:t>
            </a:r>
          </a:p>
          <a:p>
            <a:r>
              <a:rPr lang="en-US" dirty="0" smtClean="0"/>
              <a:t>Chemically identical to the target peptide but with mass difference</a:t>
            </a:r>
          </a:p>
          <a:p>
            <a:r>
              <a:rPr lang="en-US" dirty="0" smtClean="0"/>
              <a:t>Add known quantity of heavy standard  </a:t>
            </a:r>
          </a:p>
          <a:p>
            <a:r>
              <a:rPr lang="en-US" dirty="0" smtClean="0"/>
              <a:t>Compare signals for the light to the heavy reference to determine  for precise quantification </a:t>
            </a:r>
            <a:endParaRPr lang="en-US" dirty="0"/>
          </a:p>
        </p:txBody>
      </p:sp>
      <p:grpSp>
        <p:nvGrpSpPr>
          <p:cNvPr id="4" name="Group 28"/>
          <p:cNvGrpSpPr>
            <a:grpSpLocks/>
          </p:cNvGrpSpPr>
          <p:nvPr/>
        </p:nvGrpSpPr>
        <p:grpSpPr bwMode="auto">
          <a:xfrm>
            <a:off x="814005" y="5587855"/>
            <a:ext cx="1307871" cy="1073150"/>
            <a:chOff x="3786182" y="5715016"/>
            <a:chExt cx="1307381" cy="1073134"/>
          </a:xfrm>
        </p:grpSpPr>
        <p:cxnSp>
          <p:nvCxnSpPr>
            <p:cNvPr id="5" name="Straight Connector 4"/>
            <p:cNvCxnSpPr/>
            <p:nvPr/>
          </p:nvCxnSpPr>
          <p:spPr bwMode="auto">
            <a:xfrm rot="5400000">
              <a:off x="4263678" y="6335720"/>
              <a:ext cx="900100" cy="15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rot="5400000">
              <a:off x="4613665" y="6542886"/>
              <a:ext cx="485768" cy="15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rot="5400000">
              <a:off x="4863642" y="6635753"/>
              <a:ext cx="271458" cy="15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28"/>
            <p:cNvSpPr txBox="1">
              <a:spLocks noChangeArrowheads="1"/>
            </p:cNvSpPr>
            <p:nvPr/>
          </p:nvSpPr>
          <p:spPr bwMode="auto">
            <a:xfrm>
              <a:off x="4714875" y="5786490"/>
              <a:ext cx="378688" cy="461658"/>
            </a:xfrm>
            <a:prstGeom prst="rect">
              <a:avLst/>
            </a:prstGeom>
            <a:noFill/>
            <a:ln w="9525">
              <a:noFill/>
              <a:miter lim="800000"/>
              <a:headEnd/>
              <a:tailEnd/>
            </a:ln>
          </p:spPr>
          <p:txBody>
            <a:bodyPr wrap="none">
              <a:spAutoFit/>
            </a:bodyPr>
            <a:lstStyle/>
            <a:p>
              <a:r>
                <a:rPr lang="en-US" sz="2400" b="1">
                  <a:solidFill>
                    <a:srgbClr val="C00000"/>
                  </a:solidFill>
                  <a:latin typeface="Calibri"/>
                  <a:cs typeface="Calibri"/>
                </a:rPr>
                <a:t>H</a:t>
              </a:r>
            </a:p>
          </p:txBody>
        </p:sp>
        <p:sp>
          <p:nvSpPr>
            <p:cNvPr id="9" name="Rectangle 8"/>
            <p:cNvSpPr/>
            <p:nvPr/>
          </p:nvSpPr>
          <p:spPr>
            <a:xfrm>
              <a:off x="4643111" y="5715016"/>
              <a:ext cx="428464" cy="1071547"/>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10" name="Rectangle 9"/>
            <p:cNvSpPr/>
            <p:nvPr/>
          </p:nvSpPr>
          <p:spPr>
            <a:xfrm>
              <a:off x="3786182" y="5715016"/>
              <a:ext cx="428464" cy="1071547"/>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cxnSp>
          <p:nvCxnSpPr>
            <p:cNvPr id="11" name="Straight Connector 10"/>
            <p:cNvCxnSpPr/>
            <p:nvPr/>
          </p:nvCxnSpPr>
          <p:spPr bwMode="auto">
            <a:xfrm rot="5400000">
              <a:off x="3500411" y="6429381"/>
              <a:ext cx="714364" cy="317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rot="5400000">
              <a:off x="3786105" y="6572254"/>
              <a:ext cx="428619" cy="317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rot="5400000">
              <a:off x="4036082" y="6679408"/>
              <a:ext cx="214309" cy="317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27"/>
            <p:cNvSpPr txBox="1">
              <a:spLocks noChangeArrowheads="1"/>
            </p:cNvSpPr>
            <p:nvPr/>
          </p:nvSpPr>
          <p:spPr bwMode="auto">
            <a:xfrm>
              <a:off x="3857626" y="5917320"/>
              <a:ext cx="314692" cy="461658"/>
            </a:xfrm>
            <a:prstGeom prst="rect">
              <a:avLst/>
            </a:prstGeom>
            <a:noFill/>
            <a:ln w="9525">
              <a:noFill/>
              <a:miter lim="800000"/>
              <a:headEnd/>
              <a:tailEnd/>
            </a:ln>
          </p:spPr>
          <p:txBody>
            <a:bodyPr wrap="none">
              <a:spAutoFit/>
            </a:bodyPr>
            <a:lstStyle/>
            <a:p>
              <a:r>
                <a:rPr lang="en-US" sz="2400" b="1">
                  <a:solidFill>
                    <a:srgbClr val="0070C0"/>
                  </a:solidFill>
                  <a:latin typeface="Calibri"/>
                  <a:cs typeface="Calibri"/>
                </a:rPr>
                <a:t>L</a:t>
              </a:r>
            </a:p>
          </p:txBody>
        </p:sp>
      </p:grpSp>
      <p:sp>
        <p:nvSpPr>
          <p:cNvPr id="15" name="Oval 14"/>
          <p:cNvSpPr/>
          <p:nvPr/>
        </p:nvSpPr>
        <p:spPr>
          <a:xfrm rot="5400000">
            <a:off x="988253" y="768206"/>
            <a:ext cx="285750" cy="6429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16" name="Oval 15"/>
          <p:cNvSpPr/>
          <p:nvPr/>
        </p:nvSpPr>
        <p:spPr>
          <a:xfrm rot="5400000">
            <a:off x="452471" y="375300"/>
            <a:ext cx="1066801" cy="12811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17" name="TextBox 5"/>
          <p:cNvSpPr txBox="1">
            <a:spLocks noChangeArrowheads="1"/>
          </p:cNvSpPr>
          <p:nvPr/>
        </p:nvSpPr>
        <p:spPr bwMode="auto">
          <a:xfrm>
            <a:off x="385381" y="2706543"/>
            <a:ext cx="2167455" cy="523220"/>
          </a:xfrm>
          <a:prstGeom prst="rect">
            <a:avLst/>
          </a:prstGeom>
          <a:noFill/>
          <a:ln w="9525">
            <a:noFill/>
            <a:miter lim="800000"/>
            <a:headEnd/>
            <a:tailEnd/>
          </a:ln>
        </p:spPr>
        <p:txBody>
          <a:bodyPr wrap="none">
            <a:spAutoFit/>
          </a:bodyPr>
          <a:lstStyle/>
          <a:p>
            <a:r>
              <a:rPr lang="en-US" sz="2800" b="1" dirty="0">
                <a:latin typeface="Calibri"/>
                <a:cs typeface="Calibri"/>
              </a:rPr>
              <a:t>Fractionation</a:t>
            </a:r>
          </a:p>
        </p:txBody>
      </p:sp>
      <p:sp>
        <p:nvSpPr>
          <p:cNvPr id="18" name="TextBox 6"/>
          <p:cNvSpPr txBox="1">
            <a:spLocks noChangeArrowheads="1"/>
          </p:cNvSpPr>
          <p:nvPr/>
        </p:nvSpPr>
        <p:spPr bwMode="auto">
          <a:xfrm>
            <a:off x="704468" y="3563793"/>
            <a:ext cx="1583962" cy="523220"/>
          </a:xfrm>
          <a:prstGeom prst="rect">
            <a:avLst/>
          </a:prstGeom>
          <a:noFill/>
          <a:ln w="9525">
            <a:noFill/>
            <a:miter lim="800000"/>
            <a:headEnd/>
            <a:tailEnd/>
          </a:ln>
        </p:spPr>
        <p:txBody>
          <a:bodyPr wrap="none">
            <a:spAutoFit/>
          </a:bodyPr>
          <a:lstStyle/>
          <a:p>
            <a:r>
              <a:rPr lang="en-US" sz="2800" b="1">
                <a:latin typeface="Calibri"/>
                <a:cs typeface="Calibri"/>
              </a:rPr>
              <a:t>Digestion</a:t>
            </a:r>
          </a:p>
        </p:txBody>
      </p:sp>
      <p:sp>
        <p:nvSpPr>
          <p:cNvPr id="19" name="TextBox 7"/>
          <p:cNvSpPr txBox="1">
            <a:spLocks noChangeArrowheads="1"/>
          </p:cNvSpPr>
          <p:nvPr/>
        </p:nvSpPr>
        <p:spPr bwMode="auto">
          <a:xfrm>
            <a:off x="955293" y="4516293"/>
            <a:ext cx="1115660" cy="523220"/>
          </a:xfrm>
          <a:prstGeom prst="rect">
            <a:avLst/>
          </a:prstGeom>
          <a:noFill/>
          <a:ln w="9525">
            <a:noFill/>
            <a:miter lim="800000"/>
            <a:headEnd/>
            <a:tailEnd/>
          </a:ln>
        </p:spPr>
        <p:txBody>
          <a:bodyPr wrap="none">
            <a:spAutoFit/>
          </a:bodyPr>
          <a:lstStyle/>
          <a:p>
            <a:r>
              <a:rPr lang="en-US" sz="2800" b="1">
                <a:latin typeface="Calibri"/>
                <a:cs typeface="Calibri"/>
              </a:rPr>
              <a:t>LC-MS</a:t>
            </a:r>
          </a:p>
        </p:txBody>
      </p:sp>
      <p:sp>
        <p:nvSpPr>
          <p:cNvPr id="20" name="Rectangle 19"/>
          <p:cNvSpPr/>
          <p:nvPr/>
        </p:nvSpPr>
        <p:spPr bwMode="auto">
          <a:xfrm>
            <a:off x="456818" y="5587855"/>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cxnSp>
        <p:nvCxnSpPr>
          <p:cNvPr id="21" name="Straight Arrow Connector 20"/>
          <p:cNvCxnSpPr/>
          <p:nvPr/>
        </p:nvCxnSpPr>
        <p:spPr>
          <a:xfrm rot="5400000">
            <a:off x="1329943" y="5246543"/>
            <a:ext cx="5397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2700000">
            <a:off x="996568" y="4325793"/>
            <a:ext cx="5397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8900000" flipH="1">
            <a:off x="1663318" y="4325793"/>
            <a:ext cx="5397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9"/>
          <p:cNvSpPr txBox="1">
            <a:spLocks noChangeArrowheads="1"/>
          </p:cNvSpPr>
          <p:nvPr/>
        </p:nvSpPr>
        <p:spPr bwMode="auto">
          <a:xfrm>
            <a:off x="171068" y="3911455"/>
            <a:ext cx="805329" cy="461665"/>
          </a:xfrm>
          <a:prstGeom prst="rect">
            <a:avLst/>
          </a:prstGeom>
          <a:noFill/>
          <a:ln w="9525">
            <a:noFill/>
            <a:miter lim="800000"/>
            <a:headEnd/>
            <a:tailEnd/>
          </a:ln>
        </p:spPr>
        <p:txBody>
          <a:bodyPr wrap="none">
            <a:spAutoFit/>
          </a:bodyPr>
          <a:lstStyle/>
          <a:p>
            <a:r>
              <a:rPr lang="en-US" sz="2400" b="1">
                <a:solidFill>
                  <a:srgbClr val="0070C0"/>
                </a:solidFill>
                <a:latin typeface="Calibri"/>
                <a:cs typeface="Calibri"/>
              </a:rPr>
              <a:t>Light</a:t>
            </a:r>
          </a:p>
        </p:txBody>
      </p:sp>
      <p:sp>
        <p:nvSpPr>
          <p:cNvPr id="25" name="TextBox 37"/>
          <p:cNvSpPr txBox="1">
            <a:spLocks noChangeArrowheads="1"/>
          </p:cNvSpPr>
          <p:nvPr/>
        </p:nvSpPr>
        <p:spPr bwMode="auto">
          <a:xfrm>
            <a:off x="1028318" y="1873105"/>
            <a:ext cx="864414" cy="523220"/>
          </a:xfrm>
          <a:prstGeom prst="rect">
            <a:avLst/>
          </a:prstGeom>
          <a:noFill/>
          <a:ln w="9525">
            <a:noFill/>
            <a:miter lim="800000"/>
            <a:headEnd/>
            <a:tailEnd/>
          </a:ln>
        </p:spPr>
        <p:txBody>
          <a:bodyPr wrap="none">
            <a:spAutoFit/>
          </a:bodyPr>
          <a:lstStyle/>
          <a:p>
            <a:r>
              <a:rPr lang="en-US" sz="2800" b="1">
                <a:latin typeface="Calibri"/>
                <a:cs typeface="Calibri"/>
              </a:rPr>
              <a:t>Lysis</a:t>
            </a:r>
          </a:p>
        </p:txBody>
      </p:sp>
      <p:cxnSp>
        <p:nvCxnSpPr>
          <p:cNvPr id="26" name="Straight Arrow Connector 25"/>
          <p:cNvCxnSpPr/>
          <p:nvPr/>
        </p:nvCxnSpPr>
        <p:spPr>
          <a:xfrm rot="5400000">
            <a:off x="758443" y="1850880"/>
            <a:ext cx="5397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758443" y="2531918"/>
            <a:ext cx="5397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758443" y="3389168"/>
            <a:ext cx="5397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2191956" y="4133705"/>
            <a:ext cx="12858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6"/>
          <p:cNvSpPr txBox="1">
            <a:spLocks noChangeArrowheads="1"/>
          </p:cNvSpPr>
          <p:nvPr/>
        </p:nvSpPr>
        <p:spPr bwMode="auto">
          <a:xfrm>
            <a:off x="3457193" y="3530455"/>
            <a:ext cx="1369636" cy="1200328"/>
          </a:xfrm>
          <a:prstGeom prst="rect">
            <a:avLst/>
          </a:prstGeom>
          <a:noFill/>
          <a:ln w="9525">
            <a:noFill/>
            <a:miter lim="800000"/>
            <a:headEnd/>
            <a:tailEnd/>
          </a:ln>
        </p:spPr>
        <p:txBody>
          <a:bodyPr wrap="none">
            <a:spAutoFit/>
          </a:bodyPr>
          <a:lstStyle/>
          <a:p>
            <a:pPr algn="ctr"/>
            <a:r>
              <a:rPr lang="en-US" sz="2400" b="1" dirty="0">
                <a:solidFill>
                  <a:srgbClr val="C00000"/>
                </a:solidFill>
                <a:latin typeface="Calibri"/>
                <a:cs typeface="Calibri"/>
              </a:rPr>
              <a:t>Synthetic</a:t>
            </a:r>
          </a:p>
          <a:p>
            <a:pPr algn="ctr"/>
            <a:r>
              <a:rPr lang="en-US" sz="2400" b="1" dirty="0">
                <a:solidFill>
                  <a:srgbClr val="C00000"/>
                </a:solidFill>
                <a:latin typeface="Calibri"/>
                <a:cs typeface="Calibri"/>
              </a:rPr>
              <a:t>Peptides</a:t>
            </a:r>
          </a:p>
          <a:p>
            <a:pPr algn="ctr"/>
            <a:r>
              <a:rPr lang="en-US" sz="2400" b="1" dirty="0">
                <a:solidFill>
                  <a:srgbClr val="C00000"/>
                </a:solidFill>
                <a:latin typeface="Calibri"/>
                <a:cs typeface="Calibri"/>
              </a:rPr>
              <a:t>(Heavy)</a:t>
            </a:r>
          </a:p>
        </p:txBody>
      </p:sp>
      <p:sp>
        <p:nvSpPr>
          <p:cNvPr id="31" name="TextBox 7"/>
          <p:cNvSpPr txBox="1">
            <a:spLocks noChangeArrowheads="1"/>
          </p:cNvSpPr>
          <p:nvPr/>
        </p:nvSpPr>
        <p:spPr bwMode="auto">
          <a:xfrm>
            <a:off x="2168143" y="5516418"/>
            <a:ext cx="599142" cy="461665"/>
          </a:xfrm>
          <a:prstGeom prst="rect">
            <a:avLst/>
          </a:prstGeom>
          <a:noFill/>
          <a:ln w="9525">
            <a:noFill/>
            <a:miter lim="800000"/>
            <a:headEnd/>
            <a:tailEnd/>
          </a:ln>
        </p:spPr>
        <p:txBody>
          <a:bodyPr wrap="none">
            <a:spAutoFit/>
          </a:bodyPr>
          <a:lstStyle/>
          <a:p>
            <a:r>
              <a:rPr lang="en-US" sz="2400" b="1">
                <a:latin typeface="Calibri"/>
                <a:cs typeface="Calibri"/>
              </a:rPr>
              <a:t>MS</a:t>
            </a:r>
          </a:p>
        </p:txBody>
      </p:sp>
    </p:spTree>
    <p:extLst>
      <p:ext uri="{BB962C8B-B14F-4D97-AF65-F5344CB8AC3E}">
        <p14:creationId xmlns:p14="http://schemas.microsoft.com/office/powerpoint/2010/main" val="941670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Fragment Ion Detection and Protein Quantitation</a:t>
            </a:r>
            <a:endParaRPr lang="en-US" dirty="0"/>
          </a:p>
        </p:txBody>
      </p:sp>
      <p:pic>
        <p:nvPicPr>
          <p:cNvPr id="1026" name="Picture 2" descr="http://www.broadinstitute.org/files/shared/proteomics/images/mrm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746" y="1524000"/>
            <a:ext cx="554735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sciencedirect.com/cache/MiamiImageURL/1-s2.0-S1874391911001667-gr2_lrg.jpg/0?wchp=dGLbVlS-zSkzV&amp;pii=S18743919110016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4724400"/>
            <a:ext cx="5915685" cy="18259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19800" y="6288745"/>
            <a:ext cx="2093202" cy="276999"/>
          </a:xfrm>
          <a:prstGeom prst="rect">
            <a:avLst/>
          </a:prstGeom>
          <a:noFill/>
        </p:spPr>
        <p:txBody>
          <a:bodyPr wrap="none" rtlCol="0">
            <a:spAutoFit/>
          </a:bodyPr>
          <a:lstStyle/>
          <a:p>
            <a:r>
              <a:rPr lang="en-US" sz="1200" dirty="0" err="1" smtClean="0"/>
              <a:t>Meng</a:t>
            </a:r>
            <a:r>
              <a:rPr lang="en-US" sz="1200" dirty="0" smtClean="0"/>
              <a:t> Z and </a:t>
            </a:r>
            <a:r>
              <a:rPr lang="en-US" sz="1200" dirty="0" err="1" smtClean="0"/>
              <a:t>Veenstra</a:t>
            </a:r>
            <a:r>
              <a:rPr lang="en-US" sz="1200" dirty="0" smtClean="0"/>
              <a:t> TD, 2011</a:t>
            </a:r>
            <a:endParaRPr lang="en-US" sz="1200" dirty="0"/>
          </a:p>
        </p:txBody>
      </p:sp>
      <p:sp>
        <p:nvSpPr>
          <p:cNvPr id="4" name="TextBox 3"/>
          <p:cNvSpPr txBox="1"/>
          <p:nvPr/>
        </p:nvSpPr>
        <p:spPr>
          <a:xfrm>
            <a:off x="1067375" y="3581400"/>
            <a:ext cx="760849" cy="369332"/>
          </a:xfrm>
          <a:prstGeom prst="rect">
            <a:avLst/>
          </a:prstGeom>
          <a:noFill/>
        </p:spPr>
        <p:txBody>
          <a:bodyPr wrap="none" rtlCol="0">
            <a:spAutoFit/>
          </a:bodyPr>
          <a:lstStyle/>
          <a:p>
            <a:r>
              <a:rPr lang="en-US" dirty="0" smtClean="0"/>
              <a:t>Heavy</a:t>
            </a:r>
            <a:endParaRPr lang="en-US" dirty="0"/>
          </a:p>
        </p:txBody>
      </p:sp>
      <p:sp>
        <p:nvSpPr>
          <p:cNvPr id="7" name="TextBox 6"/>
          <p:cNvSpPr txBox="1"/>
          <p:nvPr/>
        </p:nvSpPr>
        <p:spPr>
          <a:xfrm>
            <a:off x="1219775" y="2133600"/>
            <a:ext cx="641009" cy="369332"/>
          </a:xfrm>
          <a:prstGeom prst="rect">
            <a:avLst/>
          </a:prstGeom>
          <a:noFill/>
        </p:spPr>
        <p:txBody>
          <a:bodyPr wrap="none" rtlCol="0">
            <a:spAutoFit/>
          </a:bodyPr>
          <a:lstStyle/>
          <a:p>
            <a:r>
              <a:rPr lang="en-US" dirty="0" smtClean="0"/>
              <a:t>Light</a:t>
            </a:r>
            <a:endParaRPr lang="en-US" dirty="0"/>
          </a:p>
        </p:txBody>
      </p:sp>
      <p:sp>
        <p:nvSpPr>
          <p:cNvPr id="5" name="TextBox 4"/>
          <p:cNvSpPr txBox="1"/>
          <p:nvPr/>
        </p:nvSpPr>
        <p:spPr>
          <a:xfrm>
            <a:off x="2895600" y="1339334"/>
            <a:ext cx="457176" cy="369332"/>
          </a:xfrm>
          <a:prstGeom prst="rect">
            <a:avLst/>
          </a:prstGeom>
          <a:noFill/>
        </p:spPr>
        <p:txBody>
          <a:bodyPr wrap="none" rtlCol="0">
            <a:spAutoFit/>
          </a:bodyPr>
          <a:lstStyle/>
          <a:p>
            <a:r>
              <a:rPr lang="en-US" dirty="0" smtClean="0"/>
              <a:t>Q1</a:t>
            </a:r>
            <a:endParaRPr lang="en-US" dirty="0"/>
          </a:p>
        </p:txBody>
      </p:sp>
      <p:sp>
        <p:nvSpPr>
          <p:cNvPr id="9" name="TextBox 8"/>
          <p:cNvSpPr txBox="1"/>
          <p:nvPr/>
        </p:nvSpPr>
        <p:spPr>
          <a:xfrm>
            <a:off x="4506249" y="1339334"/>
            <a:ext cx="457176" cy="369332"/>
          </a:xfrm>
          <a:prstGeom prst="rect">
            <a:avLst/>
          </a:prstGeom>
          <a:noFill/>
        </p:spPr>
        <p:txBody>
          <a:bodyPr wrap="none" rtlCol="0">
            <a:spAutoFit/>
          </a:bodyPr>
          <a:lstStyle/>
          <a:p>
            <a:r>
              <a:rPr lang="en-US" dirty="0" smtClean="0"/>
              <a:t>Q3</a:t>
            </a:r>
            <a:endParaRPr lang="en-US" dirty="0"/>
          </a:p>
        </p:txBody>
      </p:sp>
    </p:spTree>
    <p:extLst>
      <p:ext uri="{BB962C8B-B14F-4D97-AF65-F5344CB8AC3E}">
        <p14:creationId xmlns:p14="http://schemas.microsoft.com/office/powerpoint/2010/main" val="2848179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Quantification Details</a:t>
            </a:r>
            <a:endParaRPr lang="en-US" dirty="0"/>
          </a:p>
        </p:txBody>
      </p:sp>
      <p:sp>
        <p:nvSpPr>
          <p:cNvPr id="3" name="Content Placeholder 2"/>
          <p:cNvSpPr>
            <a:spLocks noGrp="1"/>
          </p:cNvSpPr>
          <p:nvPr>
            <p:ph idx="1"/>
          </p:nvPr>
        </p:nvSpPr>
        <p:spPr>
          <a:xfrm>
            <a:off x="2322865" y="3048000"/>
            <a:ext cx="3849335" cy="838200"/>
          </a:xfrm>
        </p:spPr>
        <p:txBody>
          <a:bodyPr>
            <a:normAutofit fontScale="70000" lnSpcReduction="20000"/>
          </a:bodyPr>
          <a:lstStyle/>
          <a:p>
            <a:pPr marL="0" indent="0">
              <a:buNone/>
            </a:pPr>
            <a:r>
              <a:rPr lang="en-US" dirty="0" smtClean="0"/>
              <a:t>PAR = </a:t>
            </a:r>
            <a:r>
              <a:rPr lang="en-US" u="sng" dirty="0" smtClean="0"/>
              <a:t>Light (</a:t>
            </a:r>
            <a:r>
              <a:rPr lang="en-US" u="sng" dirty="0" err="1" smtClean="0"/>
              <a:t>Analyte</a:t>
            </a:r>
            <a:r>
              <a:rPr lang="en-US" u="sng" dirty="0" smtClean="0"/>
              <a:t>) Peak Area</a:t>
            </a:r>
          </a:p>
          <a:p>
            <a:pPr marL="0" indent="0">
              <a:buNone/>
            </a:pPr>
            <a:r>
              <a:rPr lang="en-US" dirty="0"/>
              <a:t>	</a:t>
            </a:r>
            <a:r>
              <a:rPr lang="en-US" dirty="0" smtClean="0"/>
              <a:t>   Heavy (SIS) Peak Area</a:t>
            </a:r>
          </a:p>
          <a:p>
            <a:pPr marL="0" indent="0">
              <a:buNone/>
            </a:pPr>
            <a:endParaRPr lang="en-US" dirty="0"/>
          </a:p>
        </p:txBody>
      </p:sp>
      <p:grpSp>
        <p:nvGrpSpPr>
          <p:cNvPr id="4" name="Group 28"/>
          <p:cNvGrpSpPr>
            <a:grpSpLocks/>
          </p:cNvGrpSpPr>
          <p:nvPr/>
        </p:nvGrpSpPr>
        <p:grpSpPr bwMode="auto">
          <a:xfrm>
            <a:off x="1094720" y="1295400"/>
            <a:ext cx="1307871" cy="1073150"/>
            <a:chOff x="3786182" y="5715016"/>
            <a:chExt cx="1307381" cy="1073134"/>
          </a:xfrm>
        </p:grpSpPr>
        <p:cxnSp>
          <p:nvCxnSpPr>
            <p:cNvPr id="5" name="Straight Connector 4"/>
            <p:cNvCxnSpPr/>
            <p:nvPr/>
          </p:nvCxnSpPr>
          <p:spPr bwMode="auto">
            <a:xfrm rot="5400000">
              <a:off x="4263678" y="6335720"/>
              <a:ext cx="900100" cy="15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rot="5400000">
              <a:off x="4613665" y="6542886"/>
              <a:ext cx="485768" cy="15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rot="5400000">
              <a:off x="4863642" y="6635753"/>
              <a:ext cx="271458" cy="15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28"/>
            <p:cNvSpPr txBox="1">
              <a:spLocks noChangeArrowheads="1"/>
            </p:cNvSpPr>
            <p:nvPr/>
          </p:nvSpPr>
          <p:spPr bwMode="auto">
            <a:xfrm>
              <a:off x="4714875" y="5786490"/>
              <a:ext cx="378688" cy="461658"/>
            </a:xfrm>
            <a:prstGeom prst="rect">
              <a:avLst/>
            </a:prstGeom>
            <a:noFill/>
            <a:ln w="9525">
              <a:noFill/>
              <a:miter lim="800000"/>
              <a:headEnd/>
              <a:tailEnd/>
            </a:ln>
          </p:spPr>
          <p:txBody>
            <a:bodyPr wrap="none">
              <a:spAutoFit/>
            </a:bodyPr>
            <a:lstStyle/>
            <a:p>
              <a:r>
                <a:rPr lang="en-US" sz="2400" b="1">
                  <a:solidFill>
                    <a:srgbClr val="C00000"/>
                  </a:solidFill>
                  <a:latin typeface="Calibri"/>
                  <a:cs typeface="Calibri"/>
                </a:rPr>
                <a:t>H</a:t>
              </a:r>
            </a:p>
          </p:txBody>
        </p:sp>
        <p:sp>
          <p:nvSpPr>
            <p:cNvPr id="9" name="Rectangle 8"/>
            <p:cNvSpPr/>
            <p:nvPr/>
          </p:nvSpPr>
          <p:spPr>
            <a:xfrm>
              <a:off x="4643111" y="5715016"/>
              <a:ext cx="428464" cy="1071547"/>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10" name="Rectangle 9"/>
            <p:cNvSpPr/>
            <p:nvPr/>
          </p:nvSpPr>
          <p:spPr>
            <a:xfrm>
              <a:off x="3786182" y="5715016"/>
              <a:ext cx="428464" cy="1071547"/>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cxnSp>
          <p:nvCxnSpPr>
            <p:cNvPr id="11" name="Straight Connector 10"/>
            <p:cNvCxnSpPr/>
            <p:nvPr/>
          </p:nvCxnSpPr>
          <p:spPr bwMode="auto">
            <a:xfrm rot="5400000">
              <a:off x="3500411" y="6429381"/>
              <a:ext cx="714364" cy="317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rot="5400000">
              <a:off x="3786105" y="6572254"/>
              <a:ext cx="428619" cy="317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rot="5400000">
              <a:off x="4036082" y="6679408"/>
              <a:ext cx="214309" cy="317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27"/>
            <p:cNvSpPr txBox="1">
              <a:spLocks noChangeArrowheads="1"/>
            </p:cNvSpPr>
            <p:nvPr/>
          </p:nvSpPr>
          <p:spPr bwMode="auto">
            <a:xfrm>
              <a:off x="3857626" y="5917320"/>
              <a:ext cx="314692" cy="461658"/>
            </a:xfrm>
            <a:prstGeom prst="rect">
              <a:avLst/>
            </a:prstGeom>
            <a:noFill/>
            <a:ln w="9525">
              <a:noFill/>
              <a:miter lim="800000"/>
              <a:headEnd/>
              <a:tailEnd/>
            </a:ln>
          </p:spPr>
          <p:txBody>
            <a:bodyPr wrap="none">
              <a:spAutoFit/>
            </a:bodyPr>
            <a:lstStyle/>
            <a:p>
              <a:r>
                <a:rPr lang="en-US" sz="2400" b="1">
                  <a:solidFill>
                    <a:srgbClr val="0070C0"/>
                  </a:solidFill>
                  <a:latin typeface="Calibri"/>
                  <a:cs typeface="Calibri"/>
                </a:rPr>
                <a:t>L</a:t>
              </a:r>
            </a:p>
          </p:txBody>
        </p:sp>
      </p:grpSp>
      <p:sp>
        <p:nvSpPr>
          <p:cNvPr id="15" name="Rectangle 14"/>
          <p:cNvSpPr/>
          <p:nvPr/>
        </p:nvSpPr>
        <p:spPr bwMode="auto">
          <a:xfrm>
            <a:off x="737533" y="1295400"/>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16" name="TextBox 7"/>
          <p:cNvSpPr txBox="1">
            <a:spLocks noChangeArrowheads="1"/>
          </p:cNvSpPr>
          <p:nvPr/>
        </p:nvSpPr>
        <p:spPr bwMode="auto">
          <a:xfrm>
            <a:off x="2448858" y="1223963"/>
            <a:ext cx="599142" cy="461665"/>
          </a:xfrm>
          <a:prstGeom prst="rect">
            <a:avLst/>
          </a:prstGeom>
          <a:noFill/>
          <a:ln w="9525">
            <a:noFill/>
            <a:miter lim="800000"/>
            <a:headEnd/>
            <a:tailEnd/>
          </a:ln>
        </p:spPr>
        <p:txBody>
          <a:bodyPr wrap="none">
            <a:spAutoFit/>
          </a:bodyPr>
          <a:lstStyle/>
          <a:p>
            <a:r>
              <a:rPr lang="en-US" sz="2400" b="1" dirty="0">
                <a:latin typeface="Calibri"/>
                <a:cs typeface="Calibri"/>
              </a:rPr>
              <a:t>MS</a:t>
            </a:r>
          </a:p>
        </p:txBody>
      </p:sp>
      <p:sp>
        <p:nvSpPr>
          <p:cNvPr id="17" name="TextBox 7"/>
          <p:cNvSpPr txBox="1">
            <a:spLocks noChangeArrowheads="1"/>
          </p:cNvSpPr>
          <p:nvPr/>
        </p:nvSpPr>
        <p:spPr bwMode="auto">
          <a:xfrm>
            <a:off x="779866" y="2387071"/>
            <a:ext cx="1136593" cy="461665"/>
          </a:xfrm>
          <a:prstGeom prst="rect">
            <a:avLst/>
          </a:prstGeom>
          <a:noFill/>
          <a:ln w="9525">
            <a:noFill/>
            <a:miter lim="800000"/>
            <a:headEnd/>
            <a:tailEnd/>
          </a:ln>
        </p:spPr>
        <p:txBody>
          <a:bodyPr wrap="none">
            <a:spAutoFit/>
          </a:bodyPr>
          <a:lstStyle/>
          <a:p>
            <a:r>
              <a:rPr lang="en-US" sz="2400" dirty="0" err="1" smtClean="0">
                <a:latin typeface="Calibri"/>
                <a:cs typeface="Calibri"/>
              </a:rPr>
              <a:t>Analyte</a:t>
            </a:r>
            <a:endParaRPr lang="en-US" sz="2400" dirty="0">
              <a:latin typeface="Calibri"/>
              <a:cs typeface="Calibri"/>
            </a:endParaRPr>
          </a:p>
        </p:txBody>
      </p:sp>
      <p:sp>
        <p:nvSpPr>
          <p:cNvPr id="18" name="TextBox 7"/>
          <p:cNvSpPr txBox="1">
            <a:spLocks noChangeArrowheads="1"/>
          </p:cNvSpPr>
          <p:nvPr/>
        </p:nvSpPr>
        <p:spPr bwMode="auto">
          <a:xfrm>
            <a:off x="2069798" y="2404766"/>
            <a:ext cx="543739" cy="461665"/>
          </a:xfrm>
          <a:prstGeom prst="rect">
            <a:avLst/>
          </a:prstGeom>
          <a:noFill/>
          <a:ln w="9525">
            <a:noFill/>
            <a:miter lim="800000"/>
            <a:headEnd/>
            <a:tailEnd/>
          </a:ln>
        </p:spPr>
        <p:txBody>
          <a:bodyPr wrap="none">
            <a:spAutoFit/>
          </a:bodyPr>
          <a:lstStyle/>
          <a:p>
            <a:r>
              <a:rPr lang="en-US" sz="2400" dirty="0" smtClean="0">
                <a:latin typeface="Calibri"/>
                <a:cs typeface="Calibri"/>
              </a:rPr>
              <a:t>SIS</a:t>
            </a:r>
            <a:endParaRPr lang="en-US" sz="2400" dirty="0">
              <a:latin typeface="Calibri"/>
              <a:cs typeface="Calibri"/>
            </a:endParaRPr>
          </a:p>
        </p:txBody>
      </p:sp>
      <p:sp>
        <p:nvSpPr>
          <p:cNvPr id="19" name="TextBox 7"/>
          <p:cNvSpPr txBox="1">
            <a:spLocks noChangeArrowheads="1"/>
          </p:cNvSpPr>
          <p:nvPr/>
        </p:nvSpPr>
        <p:spPr bwMode="auto">
          <a:xfrm>
            <a:off x="3505200" y="1455241"/>
            <a:ext cx="3666004" cy="830997"/>
          </a:xfrm>
          <a:prstGeom prst="rect">
            <a:avLst/>
          </a:prstGeom>
          <a:noFill/>
          <a:ln w="9525">
            <a:noFill/>
            <a:miter lim="800000"/>
            <a:headEnd/>
            <a:tailEnd/>
          </a:ln>
        </p:spPr>
        <p:txBody>
          <a:bodyPr wrap="none">
            <a:spAutoFit/>
          </a:bodyPr>
          <a:lstStyle/>
          <a:p>
            <a:r>
              <a:rPr lang="en-US" sz="2400" dirty="0" smtClean="0">
                <a:latin typeface="Calibri"/>
                <a:cs typeface="Calibri"/>
              </a:rPr>
              <a:t>SIS: </a:t>
            </a:r>
            <a:r>
              <a:rPr lang="en-US" sz="2400" u="sng" dirty="0" smtClean="0">
                <a:latin typeface="Calibri"/>
                <a:cs typeface="Calibri"/>
              </a:rPr>
              <a:t>S</a:t>
            </a:r>
            <a:r>
              <a:rPr lang="en-US" sz="2400" dirty="0" smtClean="0">
                <a:latin typeface="Calibri"/>
                <a:cs typeface="Calibri"/>
              </a:rPr>
              <a:t>table </a:t>
            </a:r>
            <a:r>
              <a:rPr lang="en-US" sz="2400" u="sng" dirty="0" smtClean="0">
                <a:latin typeface="Calibri"/>
                <a:cs typeface="Calibri"/>
              </a:rPr>
              <a:t>I</a:t>
            </a:r>
            <a:r>
              <a:rPr lang="en-US" sz="2400" dirty="0" smtClean="0">
                <a:latin typeface="Calibri"/>
                <a:cs typeface="Calibri"/>
              </a:rPr>
              <a:t>sotope </a:t>
            </a:r>
            <a:r>
              <a:rPr lang="en-US" sz="2400" u="sng" dirty="0" smtClean="0">
                <a:latin typeface="Calibri"/>
                <a:cs typeface="Calibri"/>
              </a:rPr>
              <a:t>S</a:t>
            </a:r>
            <a:r>
              <a:rPr lang="en-US" sz="2400" dirty="0" smtClean="0">
                <a:latin typeface="Calibri"/>
                <a:cs typeface="Calibri"/>
              </a:rPr>
              <a:t>tandard</a:t>
            </a:r>
          </a:p>
          <a:p>
            <a:r>
              <a:rPr lang="en-US" sz="2400" dirty="0" smtClean="0">
                <a:latin typeface="Calibri"/>
                <a:cs typeface="Calibri"/>
              </a:rPr>
              <a:t>PAR: </a:t>
            </a:r>
            <a:r>
              <a:rPr lang="en-US" sz="2400" u="sng" dirty="0" smtClean="0">
                <a:latin typeface="Calibri"/>
                <a:cs typeface="Calibri"/>
              </a:rPr>
              <a:t>P</a:t>
            </a:r>
            <a:r>
              <a:rPr lang="en-US" sz="2400" dirty="0" smtClean="0">
                <a:latin typeface="Calibri"/>
                <a:cs typeface="Calibri"/>
              </a:rPr>
              <a:t>eak </a:t>
            </a:r>
            <a:r>
              <a:rPr lang="en-US" sz="2400" u="sng" dirty="0" smtClean="0">
                <a:latin typeface="Calibri"/>
                <a:cs typeface="Calibri"/>
              </a:rPr>
              <a:t>A</a:t>
            </a:r>
            <a:r>
              <a:rPr lang="en-US" sz="2400" dirty="0" smtClean="0">
                <a:latin typeface="Calibri"/>
                <a:cs typeface="Calibri"/>
              </a:rPr>
              <a:t>rea </a:t>
            </a:r>
            <a:r>
              <a:rPr lang="en-US" sz="2400" u="sng" dirty="0" smtClean="0">
                <a:latin typeface="Calibri"/>
                <a:cs typeface="Calibri"/>
              </a:rPr>
              <a:t>R</a:t>
            </a:r>
            <a:r>
              <a:rPr lang="en-US" sz="2400" dirty="0" smtClean="0">
                <a:latin typeface="Calibri"/>
                <a:cs typeface="Calibri"/>
              </a:rPr>
              <a:t>atio</a:t>
            </a:r>
            <a:endParaRPr lang="en-US" sz="2400" dirty="0">
              <a:latin typeface="Calibri"/>
              <a:cs typeface="Calibri"/>
            </a:endParaRPr>
          </a:p>
        </p:txBody>
      </p:sp>
      <p:sp>
        <p:nvSpPr>
          <p:cNvPr id="20" name="Content Placeholder 2"/>
          <p:cNvSpPr txBox="1">
            <a:spLocks/>
          </p:cNvSpPr>
          <p:nvPr/>
        </p:nvSpPr>
        <p:spPr>
          <a:xfrm>
            <a:off x="465667" y="4720695"/>
            <a:ext cx="8229600" cy="16801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700" dirty="0" smtClean="0"/>
              <a:t>-Use at least 3 transitions </a:t>
            </a:r>
          </a:p>
          <a:p>
            <a:pPr marL="0" indent="0">
              <a:buFont typeface="Arial" pitchFamily="34" charset="0"/>
              <a:buNone/>
            </a:pPr>
            <a:r>
              <a:rPr lang="en-US" sz="2700" dirty="0" smtClean="0"/>
              <a:t>-Have to make sure these transitions do not have interferences </a:t>
            </a:r>
            <a:endParaRPr lang="en-US" sz="2700" dirty="0"/>
          </a:p>
        </p:txBody>
      </p:sp>
      <p:sp>
        <p:nvSpPr>
          <p:cNvPr id="21" name="Content Placeholder 2"/>
          <p:cNvSpPr txBox="1">
            <a:spLocks/>
          </p:cNvSpPr>
          <p:nvPr/>
        </p:nvSpPr>
        <p:spPr>
          <a:xfrm>
            <a:off x="491067" y="3962400"/>
            <a:ext cx="8881533"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700" dirty="0" err="1" smtClean="0"/>
              <a:t>Analyte</a:t>
            </a:r>
            <a:r>
              <a:rPr lang="en-US" sz="2700" dirty="0" smtClean="0"/>
              <a:t> concentration= PAR*SIS peptide concentration</a:t>
            </a:r>
          </a:p>
          <a:p>
            <a:pPr marL="0" indent="0">
              <a:buFont typeface="Arial" pitchFamily="34" charset="0"/>
              <a:buNone/>
            </a:pPr>
            <a:endParaRPr lang="en-US" dirty="0"/>
          </a:p>
        </p:txBody>
      </p:sp>
    </p:spTree>
    <p:extLst>
      <p:ext uri="{BB962C8B-B14F-4D97-AF65-F5344CB8AC3E}">
        <p14:creationId xmlns:p14="http://schemas.microsoft.com/office/powerpoint/2010/main" val="2473534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1340</TotalTime>
  <Words>2315</Words>
  <Application>Microsoft Office PowerPoint</Application>
  <PresentationFormat>On-screen Show (4:3)</PresentationFormat>
  <Paragraphs>607</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Protein Quantitation II: Multiple Reaction Monitoring</vt:lpstr>
      <vt:lpstr>Traditional Affinity-based proteomics </vt:lpstr>
      <vt:lpstr>Mass Spectrometry based proteomic quantitation</vt:lpstr>
      <vt:lpstr>Multiple Reaction Monitoring (MRM)</vt:lpstr>
      <vt:lpstr>Peptide Identification with MRM</vt:lpstr>
      <vt:lpstr>Label-free quantification</vt:lpstr>
      <vt:lpstr>Stable Isotope Dilution (SID)</vt:lpstr>
      <vt:lpstr>Fragment Ion Detection and Protein Quantitation</vt:lpstr>
      <vt:lpstr>Quantification Details</vt:lpstr>
      <vt:lpstr>Strengths of MRM</vt:lpstr>
      <vt:lpstr>Weaknesses of MRM</vt:lpstr>
      <vt:lpstr>Parallel Reaction Monitoring (PRM)</vt:lpstr>
      <vt:lpstr>SWATH-MS: Data Collection</vt:lpstr>
      <vt:lpstr>Applications of MRM</vt:lpstr>
      <vt:lpstr>MRM and Biomarker Verification</vt:lpstr>
      <vt:lpstr>MRM and Biomarker Verification</vt:lpstr>
      <vt:lpstr>Enhancing MRM Sensitivity for Biomarker Discovery</vt:lpstr>
      <vt:lpstr>PowerPoint Presentation</vt:lpstr>
      <vt:lpstr>PowerPoint Presentation</vt:lpstr>
      <vt:lpstr>Motivating Example:  AKT1 and Breast Cancer</vt:lpstr>
      <vt:lpstr>PowerPoint Presentation</vt:lpstr>
      <vt:lpstr>Selecting Peptides </vt:lpstr>
      <vt:lpstr>Identifying Proteotypic Peptides</vt:lpstr>
      <vt:lpstr>LC/MS Properties: GPMDB</vt:lpstr>
      <vt:lpstr>LC/MS Properties: Skyline</vt:lpstr>
      <vt:lpstr>PowerPoint Presentation</vt:lpstr>
      <vt:lpstr>Selecting Transitions</vt:lpstr>
      <vt:lpstr>Selecting Transitions</vt:lpstr>
      <vt:lpstr>Selecting Transitions: SRMCollider</vt:lpstr>
      <vt:lpstr>PowerPoint Presentation</vt:lpstr>
      <vt:lpstr>PowerPoint Presentation</vt:lpstr>
      <vt:lpstr>Validating Transitions: Contrast Angle</vt:lpstr>
      <vt:lpstr>Validating Transitions:  “Branching ratio”</vt:lpstr>
      <vt:lpstr>PowerPoint Presentation</vt:lpstr>
      <vt:lpstr>Validating Transitions in MRM: AuDIT</vt:lpstr>
      <vt:lpstr>Validating Transitions in PRM: CRAFTS</vt:lpstr>
      <vt:lpstr>PowerPoint Presentation</vt:lpstr>
      <vt:lpstr>Validating Transitions in PRM: CRAFTS</vt:lpstr>
      <vt:lpstr>PowerPoint Presentation</vt:lpstr>
      <vt:lpstr>Validating Transitions in PRM: CRAFTS</vt:lpstr>
      <vt:lpstr>Validating Transitions in PRM: CRAFTS</vt:lpstr>
      <vt:lpstr>CRAFTS: Ranking Transitions by Mean Combinatorial Ratio</vt:lpstr>
      <vt:lpstr>PowerPoint Presentation</vt:lpstr>
      <vt:lpstr>Open Source MRM analysis tools</vt:lpstr>
      <vt:lpstr>SKYLINE for creating targeted MS/MS methods</vt:lpstr>
      <vt:lpstr>Skyline for MRM: Method Building</vt:lpstr>
      <vt:lpstr>Skyline for MRM:  Method Building</vt:lpstr>
      <vt:lpstr>Skyline for MRM: Quantification</vt:lpstr>
      <vt:lpstr>Skyline for MRM: Quantification</vt:lpstr>
      <vt:lpstr>Questions? </vt:lpstr>
      <vt:lpstr>MRM Instrumentation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dc:creator>
  <cp:lastModifiedBy>Kelly</cp:lastModifiedBy>
  <cp:revision>244</cp:revision>
  <cp:lastPrinted>2014-03-11T17:12:20Z</cp:lastPrinted>
  <dcterms:created xsi:type="dcterms:W3CDTF">2013-03-25T14:07:20Z</dcterms:created>
  <dcterms:modified xsi:type="dcterms:W3CDTF">2014-03-19T14:05:03Z</dcterms:modified>
</cp:coreProperties>
</file>