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77" r:id="rId4"/>
    <p:sldId id="286" r:id="rId5"/>
    <p:sldId id="319" r:id="rId6"/>
    <p:sldId id="370" r:id="rId7"/>
    <p:sldId id="321" r:id="rId8"/>
    <p:sldId id="311" r:id="rId9"/>
    <p:sldId id="307" r:id="rId10"/>
    <p:sldId id="315" r:id="rId11"/>
    <p:sldId id="280" r:id="rId12"/>
    <p:sldId id="314" r:id="rId13"/>
    <p:sldId id="376" r:id="rId14"/>
    <p:sldId id="310" r:id="rId15"/>
    <p:sldId id="313" r:id="rId16"/>
    <p:sldId id="303" r:id="rId17"/>
    <p:sldId id="276" r:id="rId18"/>
    <p:sldId id="371" r:id="rId19"/>
    <p:sldId id="287" r:id="rId20"/>
    <p:sldId id="336" r:id="rId21"/>
    <p:sldId id="356" r:id="rId22"/>
    <p:sldId id="324" r:id="rId23"/>
    <p:sldId id="338" r:id="rId24"/>
    <p:sldId id="347" r:id="rId25"/>
    <p:sldId id="368" r:id="rId26"/>
    <p:sldId id="367" r:id="rId27"/>
    <p:sldId id="357" r:id="rId28"/>
    <p:sldId id="362" r:id="rId29"/>
    <p:sldId id="363" r:id="rId30"/>
    <p:sldId id="364" r:id="rId31"/>
    <p:sldId id="373" r:id="rId32"/>
    <p:sldId id="374" r:id="rId33"/>
    <p:sldId id="365" r:id="rId34"/>
    <p:sldId id="375" r:id="rId35"/>
    <p:sldId id="372" r:id="rId36"/>
    <p:sldId id="349" r:id="rId37"/>
    <p:sldId id="350" r:id="rId38"/>
    <p:sldId id="358" r:id="rId39"/>
    <p:sldId id="359" r:id="rId40"/>
    <p:sldId id="360" r:id="rId41"/>
    <p:sldId id="361" r:id="rId42"/>
    <p:sldId id="35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681" autoAdjust="0"/>
  </p:normalViewPr>
  <p:slideViewPr>
    <p:cSldViewPr>
      <p:cViewPr>
        <p:scale>
          <a:sx n="83" d="100"/>
          <a:sy n="83" d="100"/>
        </p:scale>
        <p:origin x="-2664" y="-522"/>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7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C9016-F2CB-46A8-8271-93CA2A283DFD}"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0FDCE-E45A-4C0E-B941-DF36A042373C}" type="slidenum">
              <a:rPr lang="en-US" smtClean="0"/>
              <a:t>‹#›</a:t>
            </a:fld>
            <a:endParaRPr lang="en-US"/>
          </a:p>
        </p:txBody>
      </p:sp>
    </p:spTree>
    <p:extLst>
      <p:ext uri="{BB962C8B-B14F-4D97-AF65-F5344CB8AC3E}">
        <p14:creationId xmlns:p14="http://schemas.microsoft.com/office/powerpoint/2010/main" val="66115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0FDCE-E45A-4C0E-B941-DF36A042373C}" type="slidenum">
              <a:rPr lang="en-US" smtClean="0"/>
              <a:t>7</a:t>
            </a:fld>
            <a:endParaRPr lang="en-US"/>
          </a:p>
        </p:txBody>
      </p:sp>
    </p:spTree>
    <p:extLst>
      <p:ext uri="{BB962C8B-B14F-4D97-AF65-F5344CB8AC3E}">
        <p14:creationId xmlns:p14="http://schemas.microsoft.com/office/powerpoint/2010/main" val="363725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this</a:t>
            </a:r>
            <a:r>
              <a:rPr lang="en-US" dirty="0" smtClean="0"/>
              <a:t> by using the RNA-Seq and Genomic Sequencing information to create a tumor specific database of</a:t>
            </a:r>
            <a:r>
              <a:rPr lang="en-US" baseline="0" dirty="0" smtClean="0"/>
              <a:t> potential variant proteins, as coded within the genome.  </a:t>
            </a:r>
            <a:r>
              <a:rPr lang="en-US" dirty="0" smtClean="0"/>
              <a:t>As sequencing gets cheaper,</a:t>
            </a:r>
            <a:r>
              <a:rPr lang="en-US" baseline="0" dirty="0" smtClean="0"/>
              <a:t> its within the scope for proteomics projects to do this on a large scale.  Once we have incorporated these novel peptides into our protein DB we can then identify tumor specific and patient specific peptides from our MS analysis.    </a:t>
            </a:r>
          </a:p>
          <a:p>
            <a:endParaRPr lang="en-US" baseline="0" dirty="0" smtClean="0"/>
          </a:p>
          <a:p>
            <a:r>
              <a:rPr lang="en-US" baseline="0" dirty="0" err="1" smtClean="0"/>
              <a:t>TopHat</a:t>
            </a:r>
            <a:r>
              <a:rPr lang="en-US" baseline="0" dirty="0" smtClean="0"/>
              <a:t>: </a:t>
            </a:r>
            <a:r>
              <a:rPr lang="en-US" baseline="0" dirty="0" err="1" smtClean="0"/>
              <a:t>unspliced</a:t>
            </a:r>
            <a:r>
              <a:rPr lang="en-US" baseline="0" dirty="0" smtClean="0"/>
              <a:t> reads are aligned with bowtie and then after these reads are assembled resulting in islands of sequences.  The splice junctions are then determined based on the initially unmapped reads.  </a:t>
            </a:r>
          </a:p>
          <a:p>
            <a:r>
              <a:rPr lang="en-US" baseline="0" dirty="0" smtClean="0"/>
              <a:t>Star: ultrafast tool employs “sequential maximum </a:t>
            </a:r>
            <a:r>
              <a:rPr lang="en-US" baseline="0" dirty="0" err="1" smtClean="0"/>
              <a:t>mappable</a:t>
            </a:r>
            <a:r>
              <a:rPr lang="en-US" baseline="0" dirty="0" smtClean="0"/>
              <a:t> seed search followed by seed clustering and stitching”.  Detects canonical, non-canonical splice junctions and chimeric fusion sequences.  </a:t>
            </a:r>
          </a:p>
          <a:p>
            <a:endParaRPr lang="en-US" baseline="0" dirty="0" smtClean="0"/>
          </a:p>
          <a:p>
            <a:r>
              <a:rPr lang="en-US" baseline="0" dirty="0" smtClean="0"/>
              <a:t>Variants: GATK, CASAVA, </a:t>
            </a:r>
            <a:r>
              <a:rPr lang="en-US" baseline="0" dirty="0" err="1" smtClean="0"/>
              <a:t>SAMtools</a:t>
            </a:r>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32</a:t>
            </a:fld>
            <a:endParaRPr lang="en-US"/>
          </a:p>
        </p:txBody>
      </p:sp>
    </p:spTree>
    <p:extLst>
      <p:ext uri="{BB962C8B-B14F-4D97-AF65-F5344CB8AC3E}">
        <p14:creationId xmlns:p14="http://schemas.microsoft.com/office/powerpoint/2010/main" val="143901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focus on the creation of the tumor specific protein database.  We start</a:t>
            </a:r>
            <a:r>
              <a:rPr lang="en-US" baseline="0" dirty="0" smtClean="0"/>
              <a:t> with a reference human database.  We then incorporate patient specific germline variants, determined through genome sequencing into the database.  We also use sequencing information from the tumor, which gives us somatic variants, alternative splicing and novel expression.  </a:t>
            </a:r>
          </a:p>
          <a:p>
            <a:endParaRPr lang="en-US" baseline="0" dirty="0" smtClean="0"/>
          </a:p>
          <a:p>
            <a:r>
              <a:rPr lang="en-US" baseline="0" dirty="0" smtClean="0"/>
              <a:t>Here are examples of these changes within the </a:t>
            </a:r>
            <a:r>
              <a:rPr lang="en-US" baseline="0" dirty="0" err="1" smtClean="0"/>
              <a:t>transcriptome</a:t>
            </a:r>
            <a:r>
              <a:rPr lang="en-US" baseline="0" dirty="0" smtClean="0"/>
              <a:t> with orange lines representing RNA-Seq reads.  Alternative splicing occurs when exons from one gene are recombined in new ways through exon skipping as seen in the first panel.  Novel expression, when there is evidence for transcription in a part of the genome which was thought to be noncoding.  Fusion genes occur when two different genes, from the same chromosome or different chromosome are combined and lastly variants, which indicate single nucleotide changes in the genome.  All of these sample specific proteins must be incorporated into the protein database to allow for their potential identification from proteomic data.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33</a:t>
            </a:fld>
            <a:endParaRPr lang="en-US"/>
          </a:p>
        </p:txBody>
      </p:sp>
    </p:spTree>
    <p:extLst>
      <p:ext uri="{BB962C8B-B14F-4D97-AF65-F5344CB8AC3E}">
        <p14:creationId xmlns:p14="http://schemas.microsoft.com/office/powerpoint/2010/main" val="90287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38</a:t>
            </a:fld>
            <a:endParaRPr lang="en-US"/>
          </a:p>
        </p:txBody>
      </p:sp>
    </p:spTree>
    <p:extLst>
      <p:ext uri="{BB962C8B-B14F-4D97-AF65-F5344CB8AC3E}">
        <p14:creationId xmlns:p14="http://schemas.microsoft.com/office/powerpoint/2010/main" val="30861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39</a:t>
            </a:fld>
            <a:endParaRPr lang="en-US"/>
          </a:p>
        </p:txBody>
      </p:sp>
    </p:spTree>
    <p:extLst>
      <p:ext uri="{BB962C8B-B14F-4D97-AF65-F5344CB8AC3E}">
        <p14:creationId xmlns:p14="http://schemas.microsoft.com/office/powerpoint/2010/main" val="178724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40</a:t>
            </a:fld>
            <a:endParaRPr lang="en-US"/>
          </a:p>
        </p:txBody>
      </p:sp>
    </p:spTree>
    <p:extLst>
      <p:ext uri="{BB962C8B-B14F-4D97-AF65-F5344CB8AC3E}">
        <p14:creationId xmlns:p14="http://schemas.microsoft.com/office/powerpoint/2010/main" val="178724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41</a:t>
            </a:fld>
            <a:endParaRPr lang="en-US"/>
          </a:p>
        </p:txBody>
      </p:sp>
    </p:spTree>
    <p:extLst>
      <p:ext uri="{BB962C8B-B14F-4D97-AF65-F5344CB8AC3E}">
        <p14:creationId xmlns:p14="http://schemas.microsoft.com/office/powerpoint/2010/main" val="347186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0FDCE-E45A-4C0E-B941-DF36A042373C}" type="slidenum">
              <a:rPr lang="en-US" smtClean="0"/>
              <a:t>8</a:t>
            </a:fld>
            <a:endParaRPr lang="en-US"/>
          </a:p>
        </p:txBody>
      </p:sp>
    </p:spTree>
    <p:extLst>
      <p:ext uri="{BB962C8B-B14F-4D97-AF65-F5344CB8AC3E}">
        <p14:creationId xmlns:p14="http://schemas.microsoft.com/office/powerpoint/2010/main" val="148202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9</a:t>
            </a:fld>
            <a:endParaRPr lang="en-US"/>
          </a:p>
        </p:txBody>
      </p:sp>
    </p:spTree>
    <p:extLst>
      <p:ext uri="{BB962C8B-B14F-4D97-AF65-F5344CB8AC3E}">
        <p14:creationId xmlns:p14="http://schemas.microsoft.com/office/powerpoint/2010/main" val="275243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14</a:t>
            </a:fld>
            <a:endParaRPr lang="en-US"/>
          </a:p>
        </p:txBody>
      </p:sp>
    </p:spTree>
    <p:extLst>
      <p:ext uri="{BB962C8B-B14F-4D97-AF65-F5344CB8AC3E}">
        <p14:creationId xmlns:p14="http://schemas.microsoft.com/office/powerpoint/2010/main" val="27524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15</a:t>
            </a:fld>
            <a:endParaRPr lang="en-US"/>
          </a:p>
        </p:txBody>
      </p:sp>
    </p:spTree>
    <p:extLst>
      <p:ext uri="{BB962C8B-B14F-4D97-AF65-F5344CB8AC3E}">
        <p14:creationId xmlns:p14="http://schemas.microsoft.com/office/powerpoint/2010/main" val="275243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28</a:t>
            </a:fld>
            <a:endParaRPr lang="en-US"/>
          </a:p>
        </p:txBody>
      </p:sp>
    </p:spTree>
    <p:extLst>
      <p:ext uri="{BB962C8B-B14F-4D97-AF65-F5344CB8AC3E}">
        <p14:creationId xmlns:p14="http://schemas.microsoft.com/office/powerpoint/2010/main" val="281394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29</a:t>
            </a:fld>
            <a:endParaRPr lang="en-US"/>
          </a:p>
        </p:txBody>
      </p:sp>
    </p:spTree>
    <p:extLst>
      <p:ext uri="{BB962C8B-B14F-4D97-AF65-F5344CB8AC3E}">
        <p14:creationId xmlns:p14="http://schemas.microsoft.com/office/powerpoint/2010/main" val="281394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36CC306-BF7D-40F8-BE45-0FA67F0A2337}" type="slidenum">
              <a:rPr lang="en-US" smtClean="0"/>
              <a:t>30</a:t>
            </a:fld>
            <a:endParaRPr lang="en-US"/>
          </a:p>
        </p:txBody>
      </p:sp>
    </p:spTree>
    <p:extLst>
      <p:ext uri="{BB962C8B-B14F-4D97-AF65-F5344CB8AC3E}">
        <p14:creationId xmlns:p14="http://schemas.microsoft.com/office/powerpoint/2010/main" val="396086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protein</a:t>
            </a:r>
            <a:r>
              <a:rPr lang="en-US" baseline="0" dirty="0" smtClean="0"/>
              <a:t> identification is done as follows, prepare and separate peptides from samples and analyze by MS to identify these we compare the MS measurements to protein sequence DB. If the protein sequence is not in the DB we won’t find it, but if we add irrelevant sequences then it decreases our sensitivity because we add a lot of noise.  In many cases we can use the protein sequence DB and get good results, but sometimes the samples are different from what we can predict from a reference genome.  Because tumor samples have unpredicted genetic </a:t>
            </a:r>
            <a:r>
              <a:rPr lang="en-US" baseline="0" dirty="0" err="1" smtClean="0"/>
              <a:t>rearrangments</a:t>
            </a:r>
            <a:r>
              <a:rPr lang="en-US" baseline="0" dirty="0" smtClean="0"/>
              <a:t>, it is likely that many protein variants will not be present in a normal reference database.  Therefore, both germline (patient specific) and somatic (tumor specific) variants will not be identified.  In order to identify these novel peptides, we need to add all possible variant proteins into our database.  </a:t>
            </a:r>
          </a:p>
          <a:p>
            <a:endParaRPr lang="en-US" baseline="0" dirty="0" smtClean="0"/>
          </a:p>
          <a:p>
            <a:r>
              <a:rPr lang="en-US" sz="1200" kern="1200" dirty="0" smtClean="0">
                <a:solidFill>
                  <a:schemeClr val="tx1"/>
                </a:solidFill>
                <a:effectLst/>
                <a:latin typeface="+mn-lt"/>
                <a:ea typeface="+mn-ea"/>
                <a:cs typeface="+mn-cs"/>
              </a:rPr>
              <a:t>In a typical proteomics workflow, tandem mass spectra are compared to peptide sequences in the protein database to find the best match. The quality of the protein sequence databases used greatly affects protein identification, i.e. ideally databases should contain the sequences for all proteins in the sample and no other sequences. If a sequence is not in the collection, the corresponding protein cannot be identified, and if there are many irrelevant sequences the sensitivity of the search decreases (</a:t>
            </a:r>
            <a:r>
              <a:rPr lang="en-US" sz="1200" kern="1200" dirty="0" err="1" smtClean="0">
                <a:solidFill>
                  <a:schemeClr val="tx1"/>
                </a:solidFill>
                <a:effectLst/>
                <a:latin typeface="+mn-lt"/>
                <a:ea typeface="+mn-ea"/>
                <a:cs typeface="+mn-cs"/>
              </a:rPr>
              <a:t>Fenyö</a:t>
            </a:r>
            <a:r>
              <a:rPr lang="en-US" sz="1200" kern="1200" dirty="0" smtClean="0">
                <a:solidFill>
                  <a:schemeClr val="tx1"/>
                </a:solidFill>
                <a:effectLst/>
                <a:latin typeface="+mn-lt"/>
                <a:ea typeface="+mn-ea"/>
                <a:cs typeface="+mn-cs"/>
              </a:rPr>
              <a:t> et al. 2010). Given the large diversity of protein sequences that are expected in the CPTAC samples, and the availability of personalized sequence for each tumor, it is advantageous and desirable to create a personalized protein sequence database for each tumor sample.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6CC306-BF7D-40F8-BE45-0FA67F0A2337}" type="slidenum">
              <a:rPr lang="en-US" smtClean="0"/>
              <a:t>31</a:t>
            </a:fld>
            <a:endParaRPr lang="en-US"/>
          </a:p>
        </p:txBody>
      </p:sp>
    </p:spTree>
    <p:extLst>
      <p:ext uri="{BB962C8B-B14F-4D97-AF65-F5344CB8AC3E}">
        <p14:creationId xmlns:p14="http://schemas.microsoft.com/office/powerpoint/2010/main" val="275243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C4EBC-5418-4B58-A830-3DA1D945A749}"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90588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C4EBC-5418-4B58-A830-3DA1D945A749}"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403315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C4EBC-5418-4B58-A830-3DA1D945A749}"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24765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C4EBC-5418-4B58-A830-3DA1D945A749}"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213956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C4EBC-5418-4B58-A830-3DA1D945A749}"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30648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5C4EBC-5418-4B58-A830-3DA1D945A749}"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35442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C4EBC-5418-4B58-A830-3DA1D945A749}"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55017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5C4EBC-5418-4B58-A830-3DA1D945A749}"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93174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C4EBC-5418-4B58-A830-3DA1D945A749}"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112792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C4EBC-5418-4B58-A830-3DA1D945A749}"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28667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C4EBC-5418-4B58-A830-3DA1D945A749}"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31F2-A64E-431F-8573-BAA668EBC218}" type="slidenum">
              <a:rPr lang="en-US" smtClean="0"/>
              <a:t>‹#›</a:t>
            </a:fld>
            <a:endParaRPr lang="en-US"/>
          </a:p>
        </p:txBody>
      </p:sp>
    </p:spTree>
    <p:extLst>
      <p:ext uri="{BB962C8B-B14F-4D97-AF65-F5344CB8AC3E}">
        <p14:creationId xmlns:p14="http://schemas.microsoft.com/office/powerpoint/2010/main" val="38801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4EBC-5418-4B58-A830-3DA1D945A749}"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131F2-A64E-431F-8573-BAA668EBC218}" type="slidenum">
              <a:rPr lang="en-US" smtClean="0"/>
              <a:t>‹#›</a:t>
            </a:fld>
            <a:endParaRPr lang="en-US"/>
          </a:p>
        </p:txBody>
      </p:sp>
    </p:spTree>
    <p:extLst>
      <p:ext uri="{BB962C8B-B14F-4D97-AF65-F5344CB8AC3E}">
        <p14:creationId xmlns:p14="http://schemas.microsoft.com/office/powerpoint/2010/main" val="7811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Proteogenomics</a:t>
            </a:r>
            <a:endParaRPr lang="en-US" dirty="0"/>
          </a:p>
        </p:txBody>
      </p:sp>
      <p:sp>
        <p:nvSpPr>
          <p:cNvPr id="3" name="Subtitle 2"/>
          <p:cNvSpPr>
            <a:spLocks noGrp="1"/>
          </p:cNvSpPr>
          <p:nvPr>
            <p:ph type="subTitle" idx="1"/>
          </p:nvPr>
        </p:nvSpPr>
        <p:spPr/>
        <p:txBody>
          <a:bodyPr/>
          <a:lstStyle/>
          <a:p>
            <a:r>
              <a:rPr lang="en-US" dirty="0" smtClean="0"/>
              <a:t>Kelly Ruggles, Ph.D. </a:t>
            </a:r>
          </a:p>
          <a:p>
            <a:r>
              <a:rPr lang="en-US" dirty="0" smtClean="0"/>
              <a:t>Proteomics Informatics</a:t>
            </a:r>
          </a:p>
          <a:p>
            <a:r>
              <a:rPr lang="en-US" dirty="0" smtClean="0"/>
              <a:t>Week 9</a:t>
            </a:r>
            <a:endParaRPr lang="en-US" dirty="0"/>
          </a:p>
        </p:txBody>
      </p:sp>
    </p:spTree>
    <p:extLst>
      <p:ext uri="{BB962C8B-B14F-4D97-AF65-F5344CB8AC3E}">
        <p14:creationId xmlns:p14="http://schemas.microsoft.com/office/powerpoint/2010/main" val="2543112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6-frame translation database</a:t>
            </a:r>
            <a:endParaRPr lang="en-US" dirty="0"/>
          </a:p>
        </p:txBody>
      </p:sp>
      <p:sp>
        <p:nvSpPr>
          <p:cNvPr id="5" name="TextBox 4"/>
          <p:cNvSpPr txBox="1"/>
          <p:nvPr/>
        </p:nvSpPr>
        <p:spPr>
          <a:xfrm>
            <a:off x="508456" y="1524000"/>
            <a:ext cx="8323817" cy="369332"/>
          </a:xfrm>
          <a:prstGeom prst="rect">
            <a:avLst/>
          </a:prstGeom>
          <a:noFill/>
        </p:spPr>
        <p:txBody>
          <a:bodyPr wrap="none" rtlCol="0">
            <a:spAutoFit/>
          </a:bodyPr>
          <a:lstStyle/>
          <a:p>
            <a:r>
              <a:rPr lang="en-US" b="1" dirty="0" smtClean="0"/>
              <a:t>ATGAAAAGCCTCAGCCTACAGAAACTCTTTTAATATGCATCAGTCAGAATTTAAAAAAAAAATC</a:t>
            </a:r>
            <a:endParaRPr lang="en-US" b="1" dirty="0"/>
          </a:p>
        </p:txBody>
      </p:sp>
      <p:sp>
        <p:nvSpPr>
          <p:cNvPr id="7" name="Rectangle 6"/>
          <p:cNvSpPr/>
          <p:nvPr/>
        </p:nvSpPr>
        <p:spPr>
          <a:xfrm>
            <a:off x="5334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10" name="Rectangle 9"/>
          <p:cNvSpPr/>
          <p:nvPr/>
        </p:nvSpPr>
        <p:spPr>
          <a:xfrm>
            <a:off x="9144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11" name="Rectangle 10"/>
          <p:cNvSpPr/>
          <p:nvPr/>
        </p:nvSpPr>
        <p:spPr>
          <a:xfrm>
            <a:off x="1336964"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2" name="Rectangle 11"/>
          <p:cNvSpPr/>
          <p:nvPr/>
        </p:nvSpPr>
        <p:spPr>
          <a:xfrm>
            <a:off x="17526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13" name="Rectangle 12"/>
          <p:cNvSpPr/>
          <p:nvPr/>
        </p:nvSpPr>
        <p:spPr>
          <a:xfrm>
            <a:off x="2133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4" name="Rectangle 13"/>
          <p:cNvSpPr/>
          <p:nvPr/>
        </p:nvSpPr>
        <p:spPr>
          <a:xfrm>
            <a:off x="2514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15" name="Rectangle 14"/>
          <p:cNvSpPr/>
          <p:nvPr/>
        </p:nvSpPr>
        <p:spPr>
          <a:xfrm>
            <a:off x="2888673"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16" name="Rectangle 15"/>
          <p:cNvSpPr/>
          <p:nvPr/>
        </p:nvSpPr>
        <p:spPr>
          <a:xfrm>
            <a:off x="3276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17" name="Rectangle 16"/>
          <p:cNvSpPr/>
          <p:nvPr/>
        </p:nvSpPr>
        <p:spPr>
          <a:xfrm>
            <a:off x="3657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18" name="Rectangle 17"/>
          <p:cNvSpPr/>
          <p:nvPr/>
        </p:nvSpPr>
        <p:spPr>
          <a:xfrm>
            <a:off x="40386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9" name="Rectangle 18"/>
          <p:cNvSpPr/>
          <p:nvPr/>
        </p:nvSpPr>
        <p:spPr>
          <a:xfrm>
            <a:off x="4419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0" name="Rectangle 19"/>
          <p:cNvSpPr/>
          <p:nvPr/>
        </p:nvSpPr>
        <p:spPr>
          <a:xfrm>
            <a:off x="4800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21" name="Rectangle 20"/>
          <p:cNvSpPr/>
          <p:nvPr/>
        </p:nvSpPr>
        <p:spPr>
          <a:xfrm>
            <a:off x="51816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2" name="Rectangle 21"/>
          <p:cNvSpPr/>
          <p:nvPr/>
        </p:nvSpPr>
        <p:spPr>
          <a:xfrm>
            <a:off x="5562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3" name="Rectangle 22"/>
          <p:cNvSpPr/>
          <p:nvPr/>
        </p:nvSpPr>
        <p:spPr>
          <a:xfrm>
            <a:off x="5943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4" name="Rectangle 23"/>
          <p:cNvSpPr/>
          <p:nvPr/>
        </p:nvSpPr>
        <p:spPr>
          <a:xfrm>
            <a:off x="63246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25" name="Rectangle 24"/>
          <p:cNvSpPr/>
          <p:nvPr/>
        </p:nvSpPr>
        <p:spPr>
          <a:xfrm>
            <a:off x="6705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26" name="Rectangle 25"/>
          <p:cNvSpPr/>
          <p:nvPr/>
        </p:nvSpPr>
        <p:spPr>
          <a:xfrm>
            <a:off x="7086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7" name="Rectangle 26"/>
          <p:cNvSpPr/>
          <p:nvPr/>
        </p:nvSpPr>
        <p:spPr>
          <a:xfrm>
            <a:off x="7467600" y="2209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28" name="Rectangle 27"/>
          <p:cNvSpPr/>
          <p:nvPr/>
        </p:nvSpPr>
        <p:spPr>
          <a:xfrm>
            <a:off x="7848600" y="2209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29" name="Rectangle 28"/>
          <p:cNvSpPr/>
          <p:nvPr/>
        </p:nvSpPr>
        <p:spPr>
          <a:xfrm>
            <a:off x="8229600" y="2209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30" name="Rectangle 29"/>
          <p:cNvSpPr/>
          <p:nvPr/>
        </p:nvSpPr>
        <p:spPr>
          <a:xfrm>
            <a:off x="6858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1" name="Rectangle 30"/>
          <p:cNvSpPr/>
          <p:nvPr/>
        </p:nvSpPr>
        <p:spPr>
          <a:xfrm>
            <a:off x="10668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32" name="Rectangle 31"/>
          <p:cNvSpPr/>
          <p:nvPr/>
        </p:nvSpPr>
        <p:spPr>
          <a:xfrm>
            <a:off x="1489364"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3" name="Rectangle 32"/>
          <p:cNvSpPr/>
          <p:nvPr/>
        </p:nvSpPr>
        <p:spPr>
          <a:xfrm>
            <a:off x="19050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34" name="Rectangle 33"/>
          <p:cNvSpPr/>
          <p:nvPr/>
        </p:nvSpPr>
        <p:spPr>
          <a:xfrm>
            <a:off x="2286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Rectangle 34"/>
          <p:cNvSpPr/>
          <p:nvPr/>
        </p:nvSpPr>
        <p:spPr>
          <a:xfrm>
            <a:off x="2667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36" name="Rectangle 35"/>
          <p:cNvSpPr/>
          <p:nvPr/>
        </p:nvSpPr>
        <p:spPr>
          <a:xfrm>
            <a:off x="3041073"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37" name="Rectangle 36"/>
          <p:cNvSpPr/>
          <p:nvPr/>
        </p:nvSpPr>
        <p:spPr>
          <a:xfrm>
            <a:off x="3429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38" name="Rectangle 37"/>
          <p:cNvSpPr/>
          <p:nvPr/>
        </p:nvSpPr>
        <p:spPr>
          <a:xfrm>
            <a:off x="3810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39" name="Rectangle 38"/>
          <p:cNvSpPr/>
          <p:nvPr/>
        </p:nvSpPr>
        <p:spPr>
          <a:xfrm>
            <a:off x="41910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40" name="Rectangle 39"/>
          <p:cNvSpPr/>
          <p:nvPr/>
        </p:nvSpPr>
        <p:spPr>
          <a:xfrm>
            <a:off x="4572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41" name="Rectangle 40"/>
          <p:cNvSpPr/>
          <p:nvPr/>
        </p:nvSpPr>
        <p:spPr>
          <a:xfrm>
            <a:off x="4953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42" name="Rectangle 41"/>
          <p:cNvSpPr/>
          <p:nvPr/>
        </p:nvSpPr>
        <p:spPr>
          <a:xfrm>
            <a:off x="53340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3" name="Rectangle 42"/>
          <p:cNvSpPr/>
          <p:nvPr/>
        </p:nvSpPr>
        <p:spPr>
          <a:xfrm>
            <a:off x="5715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44" name="Rectangle 43"/>
          <p:cNvSpPr/>
          <p:nvPr/>
        </p:nvSpPr>
        <p:spPr>
          <a:xfrm>
            <a:off x="6096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45" name="Rectangle 44"/>
          <p:cNvSpPr/>
          <p:nvPr/>
        </p:nvSpPr>
        <p:spPr>
          <a:xfrm>
            <a:off x="64770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6" name="Rectangle 45"/>
          <p:cNvSpPr/>
          <p:nvPr/>
        </p:nvSpPr>
        <p:spPr>
          <a:xfrm>
            <a:off x="6858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7" name="Rectangle 46"/>
          <p:cNvSpPr/>
          <p:nvPr/>
        </p:nvSpPr>
        <p:spPr>
          <a:xfrm>
            <a:off x="7239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48" name="Rectangle 47"/>
          <p:cNvSpPr/>
          <p:nvPr/>
        </p:nvSpPr>
        <p:spPr>
          <a:xfrm>
            <a:off x="7620000" y="2590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49" name="Rectangle 48"/>
          <p:cNvSpPr/>
          <p:nvPr/>
        </p:nvSpPr>
        <p:spPr>
          <a:xfrm>
            <a:off x="8001000" y="2590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50" name="Rectangle 49"/>
          <p:cNvSpPr/>
          <p:nvPr/>
        </p:nvSpPr>
        <p:spPr>
          <a:xfrm>
            <a:off x="8382000" y="2590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51" name="Rectangle 50"/>
          <p:cNvSpPr/>
          <p:nvPr/>
        </p:nvSpPr>
        <p:spPr>
          <a:xfrm>
            <a:off x="8382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52" name="Rectangle 51"/>
          <p:cNvSpPr/>
          <p:nvPr/>
        </p:nvSpPr>
        <p:spPr>
          <a:xfrm>
            <a:off x="12192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53" name="Rectangle 52"/>
          <p:cNvSpPr/>
          <p:nvPr/>
        </p:nvSpPr>
        <p:spPr>
          <a:xfrm>
            <a:off x="1641764"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54" name="Rectangle 53"/>
          <p:cNvSpPr/>
          <p:nvPr/>
        </p:nvSpPr>
        <p:spPr>
          <a:xfrm>
            <a:off x="20574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55" name="Rectangle 54"/>
          <p:cNvSpPr/>
          <p:nvPr/>
        </p:nvSpPr>
        <p:spPr>
          <a:xfrm>
            <a:off x="2438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56" name="Rectangle 55"/>
          <p:cNvSpPr/>
          <p:nvPr/>
        </p:nvSpPr>
        <p:spPr>
          <a:xfrm>
            <a:off x="2819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57" name="Rectangle 56"/>
          <p:cNvSpPr/>
          <p:nvPr/>
        </p:nvSpPr>
        <p:spPr>
          <a:xfrm>
            <a:off x="3193473"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58" name="Rectangle 57"/>
          <p:cNvSpPr/>
          <p:nvPr/>
        </p:nvSpPr>
        <p:spPr>
          <a:xfrm>
            <a:off x="3581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59" name="Rectangle 58"/>
          <p:cNvSpPr/>
          <p:nvPr/>
        </p:nvSpPr>
        <p:spPr>
          <a:xfrm>
            <a:off x="3962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60" name="Rectangle 59"/>
          <p:cNvSpPr/>
          <p:nvPr/>
        </p:nvSpPr>
        <p:spPr>
          <a:xfrm>
            <a:off x="43434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61" name="Rectangle 60"/>
          <p:cNvSpPr/>
          <p:nvPr/>
        </p:nvSpPr>
        <p:spPr>
          <a:xfrm>
            <a:off x="4724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62" name="Rectangle 61"/>
          <p:cNvSpPr/>
          <p:nvPr/>
        </p:nvSpPr>
        <p:spPr>
          <a:xfrm>
            <a:off x="5105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3" name="Rectangle 62"/>
          <p:cNvSpPr/>
          <p:nvPr/>
        </p:nvSpPr>
        <p:spPr>
          <a:xfrm>
            <a:off x="54864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64" name="Rectangle 63"/>
          <p:cNvSpPr/>
          <p:nvPr/>
        </p:nvSpPr>
        <p:spPr>
          <a:xfrm>
            <a:off x="5867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65" name="Rectangle 64"/>
          <p:cNvSpPr/>
          <p:nvPr/>
        </p:nvSpPr>
        <p:spPr>
          <a:xfrm>
            <a:off x="6248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66" name="Rectangle 65"/>
          <p:cNvSpPr/>
          <p:nvPr/>
        </p:nvSpPr>
        <p:spPr>
          <a:xfrm>
            <a:off x="66294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67" name="Rectangle 66"/>
          <p:cNvSpPr/>
          <p:nvPr/>
        </p:nvSpPr>
        <p:spPr>
          <a:xfrm>
            <a:off x="7010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68" name="Rectangle 67"/>
          <p:cNvSpPr/>
          <p:nvPr/>
        </p:nvSpPr>
        <p:spPr>
          <a:xfrm>
            <a:off x="7391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69" name="Rectangle 68"/>
          <p:cNvSpPr/>
          <p:nvPr/>
        </p:nvSpPr>
        <p:spPr>
          <a:xfrm>
            <a:off x="7772400" y="2971800"/>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70" name="Rectangle 69"/>
          <p:cNvSpPr/>
          <p:nvPr/>
        </p:nvSpPr>
        <p:spPr>
          <a:xfrm>
            <a:off x="8153400" y="2971800"/>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71" name="Rectangle 70"/>
          <p:cNvSpPr/>
          <p:nvPr/>
        </p:nvSpPr>
        <p:spPr>
          <a:xfrm>
            <a:off x="8534400" y="2971800"/>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cxnSp>
        <p:nvCxnSpPr>
          <p:cNvPr id="73" name="Straight Arrow Connector 72"/>
          <p:cNvCxnSpPr/>
          <p:nvPr/>
        </p:nvCxnSpPr>
        <p:spPr>
          <a:xfrm>
            <a:off x="152400" y="2384167"/>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04800" y="27432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57200" y="31242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096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80" name="Rectangle 79"/>
          <p:cNvSpPr/>
          <p:nvPr/>
        </p:nvSpPr>
        <p:spPr>
          <a:xfrm>
            <a:off x="9906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1" name="Rectangle 80"/>
          <p:cNvSpPr/>
          <p:nvPr/>
        </p:nvSpPr>
        <p:spPr>
          <a:xfrm>
            <a:off x="1413164"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82" name="Rectangle 81"/>
          <p:cNvSpPr/>
          <p:nvPr/>
        </p:nvSpPr>
        <p:spPr>
          <a:xfrm>
            <a:off x="18288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3" name="Rectangle 82"/>
          <p:cNvSpPr/>
          <p:nvPr/>
        </p:nvSpPr>
        <p:spPr>
          <a:xfrm>
            <a:off x="2209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84" name="Rectangle 83"/>
          <p:cNvSpPr/>
          <p:nvPr/>
        </p:nvSpPr>
        <p:spPr>
          <a:xfrm>
            <a:off x="2590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5" name="Rectangle 84"/>
          <p:cNvSpPr/>
          <p:nvPr/>
        </p:nvSpPr>
        <p:spPr>
          <a:xfrm>
            <a:off x="2964873"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86" name="Rectangle 85"/>
          <p:cNvSpPr/>
          <p:nvPr/>
        </p:nvSpPr>
        <p:spPr>
          <a:xfrm>
            <a:off x="3352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7" name="Rectangle 86"/>
          <p:cNvSpPr/>
          <p:nvPr/>
        </p:nvSpPr>
        <p:spPr>
          <a:xfrm>
            <a:off x="3733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8" name="Rectangle 87"/>
          <p:cNvSpPr/>
          <p:nvPr/>
        </p:nvSpPr>
        <p:spPr>
          <a:xfrm>
            <a:off x="41148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89" name="Rectangle 88"/>
          <p:cNvSpPr/>
          <p:nvPr/>
        </p:nvSpPr>
        <p:spPr>
          <a:xfrm>
            <a:off x="4495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90" name="Rectangle 89"/>
          <p:cNvSpPr/>
          <p:nvPr/>
        </p:nvSpPr>
        <p:spPr>
          <a:xfrm>
            <a:off x="4876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91" name="Rectangle 90"/>
          <p:cNvSpPr/>
          <p:nvPr/>
        </p:nvSpPr>
        <p:spPr>
          <a:xfrm>
            <a:off x="52578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2" name="Rectangle 91"/>
          <p:cNvSpPr/>
          <p:nvPr/>
        </p:nvSpPr>
        <p:spPr>
          <a:xfrm>
            <a:off x="5638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3" name="Rectangle 92"/>
          <p:cNvSpPr/>
          <p:nvPr/>
        </p:nvSpPr>
        <p:spPr>
          <a:xfrm>
            <a:off x="6019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94" name="Rectangle 93"/>
          <p:cNvSpPr/>
          <p:nvPr/>
        </p:nvSpPr>
        <p:spPr>
          <a:xfrm>
            <a:off x="64008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95" name="Rectangle 94"/>
          <p:cNvSpPr/>
          <p:nvPr/>
        </p:nvSpPr>
        <p:spPr>
          <a:xfrm>
            <a:off x="6781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96" name="Rectangle 95"/>
          <p:cNvSpPr/>
          <p:nvPr/>
        </p:nvSpPr>
        <p:spPr>
          <a:xfrm>
            <a:off x="7162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97" name="Rectangle 96"/>
          <p:cNvSpPr/>
          <p:nvPr/>
        </p:nvSpPr>
        <p:spPr>
          <a:xfrm>
            <a:off x="7543800" y="3776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98" name="Rectangle 97"/>
          <p:cNvSpPr/>
          <p:nvPr/>
        </p:nvSpPr>
        <p:spPr>
          <a:xfrm>
            <a:off x="7924800" y="3776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9" name="Rectangle 98"/>
          <p:cNvSpPr/>
          <p:nvPr/>
        </p:nvSpPr>
        <p:spPr>
          <a:xfrm>
            <a:off x="8305800" y="3776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00" name="Rectangle 99"/>
          <p:cNvSpPr/>
          <p:nvPr/>
        </p:nvSpPr>
        <p:spPr>
          <a:xfrm>
            <a:off x="7620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01" name="Rectangle 100"/>
          <p:cNvSpPr/>
          <p:nvPr/>
        </p:nvSpPr>
        <p:spPr>
          <a:xfrm>
            <a:off x="11430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02" name="Rectangle 101"/>
          <p:cNvSpPr/>
          <p:nvPr/>
        </p:nvSpPr>
        <p:spPr>
          <a:xfrm>
            <a:off x="1565564"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03" name="Rectangle 102"/>
          <p:cNvSpPr/>
          <p:nvPr/>
        </p:nvSpPr>
        <p:spPr>
          <a:xfrm>
            <a:off x="19812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4" name="Rectangle 103"/>
          <p:cNvSpPr/>
          <p:nvPr/>
        </p:nvSpPr>
        <p:spPr>
          <a:xfrm>
            <a:off x="2362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05" name="Rectangle 104"/>
          <p:cNvSpPr/>
          <p:nvPr/>
        </p:nvSpPr>
        <p:spPr>
          <a:xfrm>
            <a:off x="2743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6" name="Rectangle 105"/>
          <p:cNvSpPr/>
          <p:nvPr/>
        </p:nvSpPr>
        <p:spPr>
          <a:xfrm>
            <a:off x="3117273"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07" name="Rectangle 106"/>
          <p:cNvSpPr/>
          <p:nvPr/>
        </p:nvSpPr>
        <p:spPr>
          <a:xfrm>
            <a:off x="3505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8" name="Rectangle 107"/>
          <p:cNvSpPr/>
          <p:nvPr/>
        </p:nvSpPr>
        <p:spPr>
          <a:xfrm>
            <a:off x="3886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109" name="Rectangle 108"/>
          <p:cNvSpPr/>
          <p:nvPr/>
        </p:nvSpPr>
        <p:spPr>
          <a:xfrm>
            <a:off x="42672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110" name="Rectangle 109"/>
          <p:cNvSpPr/>
          <p:nvPr/>
        </p:nvSpPr>
        <p:spPr>
          <a:xfrm>
            <a:off x="4648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11" name="Rectangle 110"/>
          <p:cNvSpPr/>
          <p:nvPr/>
        </p:nvSpPr>
        <p:spPr>
          <a:xfrm>
            <a:off x="5029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12" name="Rectangle 111"/>
          <p:cNvSpPr/>
          <p:nvPr/>
        </p:nvSpPr>
        <p:spPr>
          <a:xfrm>
            <a:off x="54102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113" name="Rectangle 112"/>
          <p:cNvSpPr/>
          <p:nvPr/>
        </p:nvSpPr>
        <p:spPr>
          <a:xfrm>
            <a:off x="5791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114" name="Rectangle 113"/>
          <p:cNvSpPr/>
          <p:nvPr/>
        </p:nvSpPr>
        <p:spPr>
          <a:xfrm>
            <a:off x="6172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5" name="Rectangle 114"/>
          <p:cNvSpPr/>
          <p:nvPr/>
        </p:nvSpPr>
        <p:spPr>
          <a:xfrm>
            <a:off x="65532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16" name="Rectangle 115"/>
          <p:cNvSpPr/>
          <p:nvPr/>
        </p:nvSpPr>
        <p:spPr>
          <a:xfrm>
            <a:off x="6934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117" name="Rectangle 116"/>
          <p:cNvSpPr/>
          <p:nvPr/>
        </p:nvSpPr>
        <p:spPr>
          <a:xfrm>
            <a:off x="7315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18" name="Rectangle 117"/>
          <p:cNvSpPr/>
          <p:nvPr/>
        </p:nvSpPr>
        <p:spPr>
          <a:xfrm>
            <a:off x="7696200" y="4157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19" name="Rectangle 118"/>
          <p:cNvSpPr/>
          <p:nvPr/>
        </p:nvSpPr>
        <p:spPr>
          <a:xfrm>
            <a:off x="8077200" y="4157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20" name="Rectangle 119"/>
          <p:cNvSpPr/>
          <p:nvPr/>
        </p:nvSpPr>
        <p:spPr>
          <a:xfrm>
            <a:off x="8458200" y="4157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21" name="Rectangle 120"/>
          <p:cNvSpPr/>
          <p:nvPr/>
        </p:nvSpPr>
        <p:spPr>
          <a:xfrm>
            <a:off x="9144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22" name="Rectangle 121"/>
          <p:cNvSpPr/>
          <p:nvPr/>
        </p:nvSpPr>
        <p:spPr>
          <a:xfrm>
            <a:off x="12954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123" name="Rectangle 122"/>
          <p:cNvSpPr/>
          <p:nvPr/>
        </p:nvSpPr>
        <p:spPr>
          <a:xfrm>
            <a:off x="1717964"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24" name="Rectangle 123"/>
          <p:cNvSpPr/>
          <p:nvPr/>
        </p:nvSpPr>
        <p:spPr>
          <a:xfrm>
            <a:off x="21336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125" name="Rectangle 124"/>
          <p:cNvSpPr/>
          <p:nvPr/>
        </p:nvSpPr>
        <p:spPr>
          <a:xfrm>
            <a:off x="2514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26" name="Rectangle 125"/>
          <p:cNvSpPr/>
          <p:nvPr/>
        </p:nvSpPr>
        <p:spPr>
          <a:xfrm>
            <a:off x="2895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27" name="Rectangle 126"/>
          <p:cNvSpPr/>
          <p:nvPr/>
        </p:nvSpPr>
        <p:spPr>
          <a:xfrm>
            <a:off x="3269673"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28" name="Rectangle 127"/>
          <p:cNvSpPr/>
          <p:nvPr/>
        </p:nvSpPr>
        <p:spPr>
          <a:xfrm>
            <a:off x="3657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29" name="Rectangle 128"/>
          <p:cNvSpPr/>
          <p:nvPr/>
        </p:nvSpPr>
        <p:spPr>
          <a:xfrm>
            <a:off x="4038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130" name="Rectangle 129"/>
          <p:cNvSpPr/>
          <p:nvPr/>
        </p:nvSpPr>
        <p:spPr>
          <a:xfrm>
            <a:off x="44196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31" name="Rectangle 130"/>
          <p:cNvSpPr/>
          <p:nvPr/>
        </p:nvSpPr>
        <p:spPr>
          <a:xfrm>
            <a:off x="4800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132" name="Rectangle 131"/>
          <p:cNvSpPr/>
          <p:nvPr/>
        </p:nvSpPr>
        <p:spPr>
          <a:xfrm>
            <a:off x="5181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33" name="Rectangle 132"/>
          <p:cNvSpPr/>
          <p:nvPr/>
        </p:nvSpPr>
        <p:spPr>
          <a:xfrm>
            <a:off x="55626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34" name="Rectangle 133"/>
          <p:cNvSpPr/>
          <p:nvPr/>
        </p:nvSpPr>
        <p:spPr>
          <a:xfrm>
            <a:off x="5943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35" name="Rectangle 134"/>
          <p:cNvSpPr/>
          <p:nvPr/>
        </p:nvSpPr>
        <p:spPr>
          <a:xfrm>
            <a:off x="6324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136" name="Rectangle 135"/>
          <p:cNvSpPr/>
          <p:nvPr/>
        </p:nvSpPr>
        <p:spPr>
          <a:xfrm>
            <a:off x="67056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37" name="Rectangle 136"/>
          <p:cNvSpPr/>
          <p:nvPr/>
        </p:nvSpPr>
        <p:spPr>
          <a:xfrm>
            <a:off x="7086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8" name="Rectangle 137"/>
          <p:cNvSpPr/>
          <p:nvPr/>
        </p:nvSpPr>
        <p:spPr>
          <a:xfrm>
            <a:off x="7467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39" name="Rectangle 138"/>
          <p:cNvSpPr/>
          <p:nvPr/>
        </p:nvSpPr>
        <p:spPr>
          <a:xfrm>
            <a:off x="7848600" y="4538472"/>
            <a:ext cx="457200" cy="338328"/>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40" name="Rectangle 139"/>
          <p:cNvSpPr/>
          <p:nvPr/>
        </p:nvSpPr>
        <p:spPr>
          <a:xfrm>
            <a:off x="8229600" y="4538472"/>
            <a:ext cx="457200" cy="338328"/>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41" name="Rectangle 140"/>
          <p:cNvSpPr/>
          <p:nvPr/>
        </p:nvSpPr>
        <p:spPr>
          <a:xfrm>
            <a:off x="8610600" y="4538472"/>
            <a:ext cx="457200" cy="338328"/>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cxnSp>
        <p:nvCxnSpPr>
          <p:cNvPr id="142" name="Straight Arrow Connector 141"/>
          <p:cNvCxnSpPr/>
          <p:nvPr/>
        </p:nvCxnSpPr>
        <p:spPr>
          <a:xfrm flipH="1">
            <a:off x="152400" y="3950839"/>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304800" y="4309872"/>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457200" y="4690872"/>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6076" y="1828800"/>
            <a:ext cx="1575688" cy="369332"/>
          </a:xfrm>
          <a:prstGeom prst="rect">
            <a:avLst/>
          </a:prstGeom>
          <a:noFill/>
        </p:spPr>
        <p:txBody>
          <a:bodyPr wrap="none" rtlCol="0">
            <a:spAutoFit/>
          </a:bodyPr>
          <a:lstStyle/>
          <a:p>
            <a:r>
              <a:rPr lang="en-US" dirty="0" smtClean="0"/>
              <a:t>Positive Strand</a:t>
            </a:r>
            <a:endParaRPr lang="en-US" dirty="0"/>
          </a:p>
        </p:txBody>
      </p:sp>
      <p:sp>
        <p:nvSpPr>
          <p:cNvPr id="149" name="TextBox 148"/>
          <p:cNvSpPr txBox="1"/>
          <p:nvPr/>
        </p:nvSpPr>
        <p:spPr>
          <a:xfrm>
            <a:off x="76200" y="3440668"/>
            <a:ext cx="1674882" cy="369332"/>
          </a:xfrm>
          <a:prstGeom prst="rect">
            <a:avLst/>
          </a:prstGeom>
          <a:noFill/>
        </p:spPr>
        <p:txBody>
          <a:bodyPr wrap="none" rtlCol="0">
            <a:spAutoFit/>
          </a:bodyPr>
          <a:lstStyle/>
          <a:p>
            <a:r>
              <a:rPr lang="en-US" dirty="0" smtClean="0"/>
              <a:t>Negative Strand</a:t>
            </a:r>
            <a:endParaRPr lang="en-US" dirty="0"/>
          </a:p>
        </p:txBody>
      </p:sp>
      <p:sp>
        <p:nvSpPr>
          <p:cNvPr id="150" name="TextBox 149"/>
          <p:cNvSpPr txBox="1"/>
          <p:nvPr/>
        </p:nvSpPr>
        <p:spPr>
          <a:xfrm>
            <a:off x="529936" y="5167745"/>
            <a:ext cx="8077200" cy="1446550"/>
          </a:xfrm>
          <a:prstGeom prst="rect">
            <a:avLst/>
          </a:prstGeom>
          <a:noFill/>
        </p:spPr>
        <p:txBody>
          <a:bodyPr wrap="square" rtlCol="0">
            <a:spAutoFit/>
          </a:bodyPr>
          <a:lstStyle/>
          <a:p>
            <a:r>
              <a:rPr lang="en-US" sz="2200" u="sng" dirty="0" smtClean="0"/>
              <a:t>Software: </a:t>
            </a:r>
          </a:p>
          <a:p>
            <a:pPr marL="285750" indent="-285750">
              <a:buFont typeface="Arial" panose="020B0604020202020204" pitchFamily="34" charset="0"/>
              <a:buChar char="•"/>
            </a:pPr>
            <a:r>
              <a:rPr lang="en-US" sz="2200" b="1" dirty="0" smtClean="0"/>
              <a:t>Peppy</a:t>
            </a:r>
            <a:r>
              <a:rPr lang="en-US" sz="2200" dirty="0" smtClean="0"/>
              <a:t>: creates the database + searches MS, Risk BA, et. al (2013)</a:t>
            </a:r>
          </a:p>
          <a:p>
            <a:pPr marL="285750" indent="-285750">
              <a:buFont typeface="Arial" panose="020B0604020202020204" pitchFamily="34" charset="0"/>
              <a:buChar char="•"/>
            </a:pPr>
            <a:r>
              <a:rPr lang="en-US" sz="2200" b="1" dirty="0" smtClean="0"/>
              <a:t>BCM Search Launcher</a:t>
            </a:r>
            <a:r>
              <a:rPr lang="en-US" sz="2200" dirty="0" smtClean="0"/>
              <a:t>: web-based  Smith et al., (1996)</a:t>
            </a:r>
          </a:p>
          <a:p>
            <a:pPr marL="285750" indent="-285750">
              <a:buFont typeface="Arial" panose="020B0604020202020204" pitchFamily="34" charset="0"/>
              <a:buChar char="•"/>
            </a:pPr>
            <a:r>
              <a:rPr lang="en-US" sz="2200" b="1" dirty="0" err="1" smtClean="0"/>
              <a:t>InsPecT</a:t>
            </a:r>
            <a:r>
              <a:rPr lang="en-US" sz="2200" b="1" dirty="0" smtClean="0"/>
              <a:t>: </a:t>
            </a:r>
            <a:r>
              <a:rPr lang="en-US" sz="2200" dirty="0" err="1" smtClean="0"/>
              <a:t>perl</a:t>
            </a:r>
            <a:r>
              <a:rPr lang="en-US" sz="2200" dirty="0" smtClean="0"/>
              <a:t> script Tanner et. al, (2005)</a:t>
            </a:r>
          </a:p>
        </p:txBody>
      </p:sp>
    </p:spTree>
    <p:extLst>
      <p:ext uri="{BB962C8B-B14F-4D97-AF65-F5344CB8AC3E}">
        <p14:creationId xmlns:p14="http://schemas.microsoft.com/office/powerpoint/2010/main" val="44616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4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0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0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0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1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1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1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1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1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1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2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2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2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2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2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2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2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2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2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3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3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32"/>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33"/>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3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35"/>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36"/>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3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38"/>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39"/>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40"/>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41"/>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42"/>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43"/>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44"/>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49"/>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8" grpId="0"/>
      <p:bldP spid="149" grpId="0"/>
      <p:bldP spid="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Genome Annotation Example 1: </a:t>
            </a:r>
            <a:br>
              <a:rPr lang="en-US" dirty="0" smtClean="0"/>
            </a:br>
            <a:r>
              <a:rPr lang="en-US" i="1" dirty="0" smtClean="0"/>
              <a:t>A. </a:t>
            </a:r>
            <a:r>
              <a:rPr lang="en-US" i="1" dirty="0" err="1" smtClean="0"/>
              <a:t>gambiae</a:t>
            </a:r>
            <a:endParaRPr lang="en-US" i="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3" t="15065" r="28409" b="68223"/>
          <a:stretch/>
        </p:blipFill>
        <p:spPr bwMode="auto">
          <a:xfrm>
            <a:off x="1246886" y="1900843"/>
            <a:ext cx="6754114" cy="150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2252" y="6477000"/>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3" t="31980" r="28409" b="41666"/>
          <a:stretch/>
        </p:blipFill>
        <p:spPr bwMode="auto">
          <a:xfrm>
            <a:off x="1233031" y="3959629"/>
            <a:ext cx="6767969" cy="238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81036" y="1600200"/>
            <a:ext cx="3871957" cy="369332"/>
          </a:xfrm>
          <a:prstGeom prst="rect">
            <a:avLst/>
          </a:prstGeom>
          <a:noFill/>
        </p:spPr>
        <p:txBody>
          <a:bodyPr wrap="none" rtlCol="0">
            <a:spAutoFit/>
          </a:bodyPr>
          <a:lstStyle/>
          <a:p>
            <a:r>
              <a:rPr lang="en-US" b="1" dirty="0" smtClean="0"/>
              <a:t>Peptides mapping to annotated 3’ UTR</a:t>
            </a:r>
            <a:endParaRPr lang="en-US" b="1" dirty="0"/>
          </a:p>
        </p:txBody>
      </p:sp>
      <p:sp>
        <p:nvSpPr>
          <p:cNvPr id="10" name="TextBox 9"/>
          <p:cNvSpPr txBox="1"/>
          <p:nvPr/>
        </p:nvSpPr>
        <p:spPr>
          <a:xfrm>
            <a:off x="1870109" y="3615236"/>
            <a:ext cx="5493812" cy="369332"/>
          </a:xfrm>
          <a:prstGeom prst="rect">
            <a:avLst/>
          </a:prstGeom>
          <a:noFill/>
        </p:spPr>
        <p:txBody>
          <a:bodyPr wrap="none" rtlCol="0">
            <a:spAutoFit/>
          </a:bodyPr>
          <a:lstStyle/>
          <a:p>
            <a:r>
              <a:rPr lang="en-US" b="1" dirty="0" smtClean="0"/>
              <a:t>Peptides mapping to novel exon within an existing gene</a:t>
            </a:r>
            <a:endParaRPr lang="en-US" b="1" dirty="0"/>
          </a:p>
        </p:txBody>
      </p:sp>
    </p:spTree>
    <p:extLst>
      <p:ext uri="{BB962C8B-B14F-4D97-AF65-F5344CB8AC3E}">
        <p14:creationId xmlns:p14="http://schemas.microsoft.com/office/powerpoint/2010/main" val="268360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Genome Annotation Example 1: </a:t>
            </a:r>
            <a:br>
              <a:rPr lang="en-US" dirty="0" smtClean="0"/>
            </a:br>
            <a:r>
              <a:rPr lang="en-US" i="1" dirty="0" smtClean="0"/>
              <a:t>A. </a:t>
            </a:r>
            <a:r>
              <a:rPr lang="en-US" i="1" dirty="0" err="1" smtClean="0"/>
              <a:t>gambiae</a:t>
            </a:r>
            <a:endParaRPr lang="en-US" i="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3" t="58577" r="28409" b="7792"/>
          <a:stretch/>
        </p:blipFill>
        <p:spPr bwMode="auto">
          <a:xfrm>
            <a:off x="986444" y="2413094"/>
            <a:ext cx="728802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2252" y="6477000"/>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sp>
        <p:nvSpPr>
          <p:cNvPr id="6" name="TextBox 5"/>
          <p:cNvSpPr txBox="1"/>
          <p:nvPr/>
        </p:nvSpPr>
        <p:spPr>
          <a:xfrm>
            <a:off x="2681035" y="2027137"/>
            <a:ext cx="3956019" cy="369332"/>
          </a:xfrm>
          <a:prstGeom prst="rect">
            <a:avLst/>
          </a:prstGeom>
          <a:noFill/>
        </p:spPr>
        <p:txBody>
          <a:bodyPr wrap="none" rtlCol="0">
            <a:spAutoFit/>
          </a:bodyPr>
          <a:lstStyle/>
          <a:p>
            <a:r>
              <a:rPr lang="en-US" b="1" dirty="0" smtClean="0"/>
              <a:t>Peptides mapping to unannotated gene</a:t>
            </a:r>
            <a:endParaRPr lang="en-US" b="1" dirty="0"/>
          </a:p>
        </p:txBody>
      </p:sp>
      <p:sp>
        <p:nvSpPr>
          <p:cNvPr id="7" name="TextBox 6"/>
          <p:cNvSpPr txBox="1"/>
          <p:nvPr/>
        </p:nvSpPr>
        <p:spPr>
          <a:xfrm>
            <a:off x="6934200" y="4873823"/>
            <a:ext cx="1264067" cy="307777"/>
          </a:xfrm>
          <a:prstGeom prst="rect">
            <a:avLst/>
          </a:prstGeom>
          <a:noFill/>
        </p:spPr>
        <p:txBody>
          <a:bodyPr wrap="square" rtlCol="0">
            <a:spAutoFit/>
          </a:bodyPr>
          <a:lstStyle/>
          <a:p>
            <a:r>
              <a:rPr lang="en-US" sz="1400" dirty="0" smtClean="0"/>
              <a:t>related strain</a:t>
            </a:r>
            <a:endParaRPr lang="en-US" sz="1400" dirty="0"/>
          </a:p>
        </p:txBody>
      </p:sp>
    </p:spTree>
    <p:extLst>
      <p:ext uri="{BB962C8B-B14F-4D97-AF65-F5344CB8AC3E}">
        <p14:creationId xmlns:p14="http://schemas.microsoft.com/office/powerpoint/2010/main" val="50047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519" y="1676400"/>
            <a:ext cx="5422900" cy="3251200"/>
          </a:xfrm>
          <a:prstGeom prst="rect">
            <a:avLst/>
          </a:prstGeom>
        </p:spPr>
      </p:pic>
      <p:sp>
        <p:nvSpPr>
          <p:cNvPr id="4" name="TextBox 3"/>
          <p:cNvSpPr txBox="1"/>
          <p:nvPr/>
        </p:nvSpPr>
        <p:spPr>
          <a:xfrm>
            <a:off x="4092016" y="4927600"/>
            <a:ext cx="3251200" cy="254000"/>
          </a:xfrm>
          <a:prstGeom prst="rect">
            <a:avLst/>
          </a:prstGeom>
        </p:spPr>
        <p:txBody>
          <a:bodyPr/>
          <a:lstStyle/>
          <a:p>
            <a:r>
              <a:rPr lang="en-US" sz="1000" dirty="0" err="1" smtClean="0">
                <a:latin typeface="Arial"/>
              </a:rPr>
              <a:t>Armengaud</a:t>
            </a:r>
            <a:r>
              <a:rPr lang="en-US" sz="1000" dirty="0" smtClean="0">
                <a:latin typeface="Arial"/>
              </a:rPr>
              <a:t> J, </a:t>
            </a:r>
            <a:r>
              <a:rPr lang="en-US" sz="1000" dirty="0" err="1" smtClean="0">
                <a:latin typeface="Arial"/>
              </a:rPr>
              <a:t>Curr</a:t>
            </a:r>
            <a:r>
              <a:rPr lang="en-US" sz="1000" dirty="0" smtClean="0">
                <a:latin typeface="Arial"/>
              </a:rPr>
              <a:t>. </a:t>
            </a:r>
            <a:r>
              <a:rPr lang="en-US" sz="1000" dirty="0" err="1" smtClean="0">
                <a:latin typeface="Arial"/>
              </a:rPr>
              <a:t>Opin</a:t>
            </a:r>
            <a:r>
              <a:rPr lang="en-US" sz="1000" dirty="0" smtClean="0">
                <a:latin typeface="Arial"/>
              </a:rPr>
              <a:t> Microbiology 12(3) 2009 </a:t>
            </a:r>
            <a:endParaRPr lang="en-US" sz="1000" dirty="0">
              <a:latin typeface="Arial"/>
            </a:endParaRPr>
          </a:p>
        </p:txBody>
      </p:sp>
      <p:sp>
        <p:nvSpPr>
          <p:cNvPr id="8"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Genome Annotation Example 2: </a:t>
            </a:r>
          </a:p>
          <a:p>
            <a:r>
              <a:rPr lang="en-US" dirty="0" smtClean="0"/>
              <a:t>Correcting Miss-annotations</a:t>
            </a:r>
            <a:endParaRPr lang="en-US" dirty="0"/>
          </a:p>
        </p:txBody>
      </p:sp>
      <p:sp>
        <p:nvSpPr>
          <p:cNvPr id="9" name="TextBox 8"/>
          <p:cNvSpPr txBox="1"/>
          <p:nvPr/>
        </p:nvSpPr>
        <p:spPr>
          <a:xfrm>
            <a:off x="6185498" y="1981200"/>
            <a:ext cx="2359770" cy="307777"/>
          </a:xfrm>
          <a:prstGeom prst="rect">
            <a:avLst/>
          </a:prstGeom>
          <a:noFill/>
        </p:spPr>
        <p:txBody>
          <a:bodyPr wrap="square" rtlCol="0">
            <a:spAutoFit/>
          </a:bodyPr>
          <a:lstStyle/>
          <a:p>
            <a:r>
              <a:rPr lang="en-US" sz="1400" dirty="0" smtClean="0"/>
              <a:t>currently annotated genes</a:t>
            </a:r>
            <a:endParaRPr lang="en-US" sz="1400" dirty="0"/>
          </a:p>
        </p:txBody>
      </p:sp>
      <p:sp>
        <p:nvSpPr>
          <p:cNvPr id="10" name="TextBox 9"/>
          <p:cNvSpPr txBox="1"/>
          <p:nvPr/>
        </p:nvSpPr>
        <p:spPr>
          <a:xfrm>
            <a:off x="6079149" y="2895600"/>
            <a:ext cx="2359770" cy="523220"/>
          </a:xfrm>
          <a:prstGeom prst="rect">
            <a:avLst/>
          </a:prstGeom>
          <a:noFill/>
        </p:spPr>
        <p:txBody>
          <a:bodyPr wrap="square" rtlCol="0">
            <a:spAutoFit/>
          </a:bodyPr>
          <a:lstStyle/>
          <a:p>
            <a:pPr algn="ctr"/>
            <a:r>
              <a:rPr lang="en-US" sz="1400" dirty="0" smtClean="0"/>
              <a:t>peptide mapping to nucleic acid sequence</a:t>
            </a:r>
            <a:endParaRPr lang="en-US" sz="1400" dirty="0"/>
          </a:p>
        </p:txBody>
      </p:sp>
      <p:sp>
        <p:nvSpPr>
          <p:cNvPr id="11" name="TextBox 10"/>
          <p:cNvSpPr txBox="1"/>
          <p:nvPr/>
        </p:nvSpPr>
        <p:spPr>
          <a:xfrm>
            <a:off x="6163331" y="4114800"/>
            <a:ext cx="2359770" cy="523220"/>
          </a:xfrm>
          <a:prstGeom prst="rect">
            <a:avLst/>
          </a:prstGeom>
          <a:noFill/>
        </p:spPr>
        <p:txBody>
          <a:bodyPr wrap="square" rtlCol="0">
            <a:spAutoFit/>
          </a:bodyPr>
          <a:lstStyle/>
          <a:p>
            <a:pPr algn="ctr"/>
            <a:r>
              <a:rPr lang="en-US" sz="1400" dirty="0" smtClean="0"/>
              <a:t>manual validation of miss-annotation</a:t>
            </a:r>
            <a:endParaRPr lang="en-US" sz="1400" dirty="0"/>
          </a:p>
        </p:txBody>
      </p:sp>
      <p:sp>
        <p:nvSpPr>
          <p:cNvPr id="12" name="TextBox 11"/>
          <p:cNvSpPr txBox="1"/>
          <p:nvPr/>
        </p:nvSpPr>
        <p:spPr>
          <a:xfrm>
            <a:off x="666519" y="5105400"/>
            <a:ext cx="4117230" cy="1600438"/>
          </a:xfrm>
          <a:prstGeom prst="rect">
            <a:avLst/>
          </a:prstGeom>
          <a:noFill/>
        </p:spPr>
        <p:txBody>
          <a:bodyPr wrap="square" rtlCol="0">
            <a:spAutoFit/>
          </a:bodyPr>
          <a:lstStyle/>
          <a:p>
            <a:r>
              <a:rPr lang="en-US" sz="1400" dirty="0" smtClean="0"/>
              <a:t>A. Hypothetical protein confirmed</a:t>
            </a:r>
          </a:p>
          <a:p>
            <a:r>
              <a:rPr lang="en-US" sz="1400" dirty="0" smtClean="0"/>
              <a:t>B. Confirm unannotated gene</a:t>
            </a:r>
          </a:p>
          <a:p>
            <a:r>
              <a:rPr lang="en-US" sz="1400" dirty="0" smtClean="0"/>
              <a:t>C. Initiation codon is downstream</a:t>
            </a:r>
          </a:p>
          <a:p>
            <a:r>
              <a:rPr lang="en-US" sz="1400" dirty="0" smtClean="0"/>
              <a:t>D. Initiation codon is upstream </a:t>
            </a:r>
          </a:p>
          <a:p>
            <a:r>
              <a:rPr lang="en-US" sz="1400" dirty="0" smtClean="0"/>
              <a:t>E. Peptides indicate the gene frame is wrong</a:t>
            </a:r>
          </a:p>
          <a:p>
            <a:r>
              <a:rPr lang="en-US" sz="1400" dirty="0" smtClean="0"/>
              <a:t>F. Peptides indicate that gene on wrong strand</a:t>
            </a:r>
          </a:p>
          <a:p>
            <a:r>
              <a:rPr lang="en-US" sz="1400" dirty="0" smtClean="0"/>
              <a:t>G. In frame stop-codon or </a:t>
            </a:r>
            <a:r>
              <a:rPr lang="en-US" sz="1400" dirty="0" err="1" smtClean="0"/>
              <a:t>frameshift</a:t>
            </a:r>
            <a:r>
              <a:rPr lang="en-US" sz="1400" dirty="0" smtClean="0"/>
              <a:t> found</a:t>
            </a:r>
            <a:endParaRPr lang="en-US" sz="1400" dirty="0"/>
          </a:p>
        </p:txBody>
      </p:sp>
    </p:spTree>
    <p:extLst>
      <p:ext uri="{BB962C8B-B14F-4D97-AF65-F5344CB8AC3E}">
        <p14:creationId xmlns:p14="http://schemas.microsoft.com/office/powerpoint/2010/main" val="1604440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r>
              <a:rPr lang="en-US" dirty="0" smtClean="0"/>
              <a:t>RNA Sequence-based database for alternatively splicing identification</a:t>
            </a:r>
            <a:endParaRPr lang="en-US" dirty="0"/>
          </a:p>
        </p:txBody>
      </p:sp>
      <p:sp>
        <p:nvSpPr>
          <p:cNvPr id="62" name="Flowchart: Magnetic Disk 61"/>
          <p:cNvSpPr>
            <a:spLocks noChangeArrowheads="1"/>
          </p:cNvSpPr>
          <p:nvPr/>
        </p:nvSpPr>
        <p:spPr bwMode="auto">
          <a:xfrm>
            <a:off x="5486400" y="1952053"/>
            <a:ext cx="2137425" cy="2391347"/>
          </a:xfrm>
          <a:prstGeom prst="flowChartMagneticDisk">
            <a:avLst/>
          </a:prstGeom>
          <a:solidFill>
            <a:schemeClr val="bg1"/>
          </a:solidFill>
          <a:ln w="38100">
            <a:solidFill>
              <a:schemeClr val="accent2">
                <a:lumMod val="75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63" name="TextBox 24"/>
          <p:cNvSpPr txBox="1">
            <a:spLocks noChangeArrowheads="1"/>
          </p:cNvSpPr>
          <p:nvPr/>
        </p:nvSpPr>
        <p:spPr bwMode="auto">
          <a:xfrm>
            <a:off x="5533003" y="3047773"/>
            <a:ext cx="204421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RNA-Seq junction DB </a:t>
            </a:r>
            <a:endParaRPr lang="en-US" sz="2000" b="1" dirty="0">
              <a:cs typeface="Arial" charset="0"/>
            </a:endParaRPr>
          </a:p>
        </p:txBody>
      </p:sp>
      <p:cxnSp>
        <p:nvCxnSpPr>
          <p:cNvPr id="64" name="Straight Arrow Connector 63"/>
          <p:cNvCxnSpPr/>
          <p:nvPr/>
        </p:nvCxnSpPr>
        <p:spPr>
          <a:xfrm>
            <a:off x="2569709" y="4350198"/>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24"/>
          <p:cNvSpPr txBox="1">
            <a:spLocks noChangeArrowheads="1"/>
          </p:cNvSpPr>
          <p:nvPr/>
        </p:nvSpPr>
        <p:spPr bwMode="auto">
          <a:xfrm>
            <a:off x="3190302" y="4495431"/>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67" name="Straight Arrow Connector 66"/>
          <p:cNvCxnSpPr/>
          <p:nvPr/>
        </p:nvCxnSpPr>
        <p:spPr>
          <a:xfrm flipH="1">
            <a:off x="4284765" y="5213010"/>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24"/>
          <p:cNvSpPr txBox="1">
            <a:spLocks noChangeArrowheads="1"/>
          </p:cNvSpPr>
          <p:nvPr/>
        </p:nvSpPr>
        <p:spPr bwMode="auto">
          <a:xfrm>
            <a:off x="2305024" y="5848523"/>
            <a:ext cx="4019034"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Identification of novel splice isoforms</a:t>
            </a:r>
            <a:endParaRPr lang="en-US" sz="2000" b="1" dirty="0">
              <a:cs typeface="Arial" charset="0"/>
            </a:endParaRPr>
          </a:p>
        </p:txBody>
      </p:sp>
      <p:cxnSp>
        <p:nvCxnSpPr>
          <p:cNvPr id="28" name="Straight Arrow Connector 27"/>
          <p:cNvCxnSpPr/>
          <p:nvPr/>
        </p:nvCxnSpPr>
        <p:spPr>
          <a:xfrm flipH="1">
            <a:off x="5315300" y="4324179"/>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1219938" y="2457216"/>
            <a:ext cx="2597665" cy="1786772"/>
            <a:chOff x="2149439" y="2457216"/>
            <a:chExt cx="2597665" cy="1786772"/>
          </a:xfrm>
        </p:grpSpPr>
        <p:grpSp>
          <p:nvGrpSpPr>
            <p:cNvPr id="87" name="Group 86"/>
            <p:cNvGrpSpPr/>
            <p:nvPr/>
          </p:nvGrpSpPr>
          <p:grpSpPr>
            <a:xfrm>
              <a:off x="2149439" y="2457216"/>
              <a:ext cx="2597665" cy="1786772"/>
              <a:chOff x="2149439" y="2457216"/>
              <a:chExt cx="2597665" cy="1786772"/>
            </a:xfrm>
          </p:grpSpPr>
          <p:sp>
            <p:nvSpPr>
              <p:cNvPr id="91" name="Rectangle 90"/>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92" name="Straight Connector 91"/>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104"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105"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88" name="Straight Connector 87"/>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8320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r>
              <a:rPr lang="en-US" dirty="0" smtClean="0"/>
              <a:t>Annotation of organisms which lack genome sequencing </a:t>
            </a:r>
            <a:endParaRPr lang="en-US" dirty="0"/>
          </a:p>
        </p:txBody>
      </p:sp>
      <p:cxnSp>
        <p:nvCxnSpPr>
          <p:cNvPr id="64" name="Straight Arrow Connector 63"/>
          <p:cNvCxnSpPr/>
          <p:nvPr/>
        </p:nvCxnSpPr>
        <p:spPr>
          <a:xfrm>
            <a:off x="3604104" y="4032071"/>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24"/>
          <p:cNvSpPr txBox="1">
            <a:spLocks noChangeArrowheads="1"/>
          </p:cNvSpPr>
          <p:nvPr/>
        </p:nvSpPr>
        <p:spPr bwMode="auto">
          <a:xfrm>
            <a:off x="4224697" y="4177304"/>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67" name="Straight Arrow Connector 66"/>
          <p:cNvCxnSpPr/>
          <p:nvPr/>
        </p:nvCxnSpPr>
        <p:spPr>
          <a:xfrm flipH="1">
            <a:off x="5319160" y="4947231"/>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24"/>
          <p:cNvSpPr txBox="1">
            <a:spLocks noChangeArrowheads="1"/>
          </p:cNvSpPr>
          <p:nvPr/>
        </p:nvSpPr>
        <p:spPr bwMode="auto">
          <a:xfrm>
            <a:off x="794405" y="5582744"/>
            <a:ext cx="5606395" cy="425758"/>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Identification of potential protein coding regions</a:t>
            </a:r>
            <a:endParaRPr lang="en-US" sz="2000" b="1" dirty="0">
              <a:cs typeface="Arial" charset="0"/>
            </a:endParaRPr>
          </a:p>
        </p:txBody>
      </p:sp>
      <p:cxnSp>
        <p:nvCxnSpPr>
          <p:cNvPr id="28" name="Straight Arrow Connector 27"/>
          <p:cNvCxnSpPr/>
          <p:nvPr/>
        </p:nvCxnSpPr>
        <p:spPr>
          <a:xfrm flipH="1">
            <a:off x="6349695" y="4006052"/>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Flowchart: Magnetic Disk 28"/>
          <p:cNvSpPr>
            <a:spLocks noChangeArrowheads="1"/>
          </p:cNvSpPr>
          <p:nvPr/>
        </p:nvSpPr>
        <p:spPr bwMode="auto">
          <a:xfrm>
            <a:off x="6473175" y="2133600"/>
            <a:ext cx="2137425" cy="1781554"/>
          </a:xfrm>
          <a:prstGeom prst="flowChartMagneticDisk">
            <a:avLst/>
          </a:prstGeom>
          <a:solidFill>
            <a:schemeClr val="bg1"/>
          </a:solidFill>
          <a:ln w="38100">
            <a:solidFill>
              <a:schemeClr val="accent4">
                <a:lumMod val="75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0" name="TextBox 24"/>
          <p:cNvSpPr txBox="1">
            <a:spLocks noChangeArrowheads="1"/>
          </p:cNvSpPr>
          <p:nvPr/>
        </p:nvSpPr>
        <p:spPr bwMode="auto">
          <a:xfrm>
            <a:off x="6519778" y="2853120"/>
            <a:ext cx="204421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Reference DB of related species</a:t>
            </a:r>
            <a:endParaRPr lang="en-US" sz="2000" b="1" dirty="0">
              <a:cs typeface="Arial" charset="0"/>
            </a:endParaRPr>
          </a:p>
        </p:txBody>
      </p:sp>
      <p:grpSp>
        <p:nvGrpSpPr>
          <p:cNvPr id="4" name="Group 3"/>
          <p:cNvGrpSpPr/>
          <p:nvPr/>
        </p:nvGrpSpPr>
        <p:grpSpPr>
          <a:xfrm>
            <a:off x="2149439" y="2139089"/>
            <a:ext cx="2597665" cy="1786772"/>
            <a:chOff x="2149439" y="2457216"/>
            <a:chExt cx="2597665" cy="1786772"/>
          </a:xfrm>
        </p:grpSpPr>
        <p:grpSp>
          <p:nvGrpSpPr>
            <p:cNvPr id="2" name="Group 1"/>
            <p:cNvGrpSpPr/>
            <p:nvPr/>
          </p:nvGrpSpPr>
          <p:grpSpPr>
            <a:xfrm>
              <a:off x="2149439" y="2457216"/>
              <a:ext cx="2597665" cy="1786772"/>
              <a:chOff x="2149439" y="2457216"/>
              <a:chExt cx="2597665" cy="1786772"/>
            </a:xfrm>
          </p:grpSpPr>
          <p:sp>
            <p:nvSpPr>
              <p:cNvPr id="43" name="Rectangle 42"/>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46" name="Straight Connector 45"/>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59"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61"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31" name="Straight Connector 30"/>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a:off x="2796630" y="4025448"/>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24"/>
          <p:cNvSpPr txBox="1">
            <a:spLocks noChangeArrowheads="1"/>
          </p:cNvSpPr>
          <p:nvPr/>
        </p:nvSpPr>
        <p:spPr bwMode="auto">
          <a:xfrm>
            <a:off x="635121" y="4232709"/>
            <a:ext cx="2248478" cy="759182"/>
          </a:xfrm>
          <a:prstGeom prst="rect">
            <a:avLst/>
          </a:prstGeom>
          <a:noFill/>
          <a:ln w="9525">
            <a:noFill/>
            <a:miter lim="800000"/>
            <a:headEnd/>
            <a:tailEnd/>
          </a:ln>
        </p:spPr>
        <p:txBody>
          <a:bodyPr wrap="square">
            <a:spAutoFit/>
          </a:bodyPr>
          <a:lstStyle/>
          <a:p>
            <a:pPr algn="ctr">
              <a:lnSpc>
                <a:spcPts val="2600"/>
              </a:lnSpc>
            </a:pPr>
            <a:r>
              <a:rPr lang="en-US" sz="2000" b="1" i="1" dirty="0" smtClean="0">
                <a:cs typeface="Arial" charset="0"/>
              </a:rPr>
              <a:t>De novo </a:t>
            </a:r>
            <a:r>
              <a:rPr lang="en-US" sz="2000" b="1" dirty="0" smtClean="0">
                <a:cs typeface="Arial" charset="0"/>
              </a:rPr>
              <a:t>MS/MS sequencing</a:t>
            </a:r>
            <a:endParaRPr lang="en-US" sz="2000" b="1" dirty="0">
              <a:cs typeface="Arial" charset="0"/>
            </a:endParaRPr>
          </a:p>
        </p:txBody>
      </p:sp>
      <p:cxnSp>
        <p:nvCxnSpPr>
          <p:cNvPr id="38" name="Straight Arrow Connector 37"/>
          <p:cNvCxnSpPr/>
          <p:nvPr/>
        </p:nvCxnSpPr>
        <p:spPr>
          <a:xfrm flipH="1">
            <a:off x="1765868" y="4947231"/>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8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99" y="381000"/>
            <a:ext cx="8229600" cy="1325562"/>
          </a:xfrm>
        </p:spPr>
        <p:txBody>
          <a:bodyPr>
            <a:normAutofit fontScale="90000"/>
          </a:bodyPr>
          <a:lstStyle/>
          <a:p>
            <a:r>
              <a:rPr lang="en-US" dirty="0" smtClean="0"/>
              <a:t>Proteogenomics: Genome Annotation Summary</a:t>
            </a:r>
            <a:br>
              <a:rPr lang="en-US" dirty="0" smtClean="0"/>
            </a:b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09" t="50247" r="21308" b="14285"/>
          <a:stretch/>
        </p:blipFill>
        <p:spPr bwMode="auto">
          <a:xfrm>
            <a:off x="152400" y="2209800"/>
            <a:ext cx="8788998" cy="300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411" y="5226268"/>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spTree>
    <p:extLst>
      <p:ext uri="{BB962C8B-B14F-4D97-AF65-F5344CB8AC3E}">
        <p14:creationId xmlns:p14="http://schemas.microsoft.com/office/powerpoint/2010/main" val="105575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Proteogenomic Genome Annotation Summary</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75" t="14045" r="9900" b="5178"/>
          <a:stretch/>
        </p:blipFill>
        <p:spPr bwMode="auto">
          <a:xfrm>
            <a:off x="381000" y="1620914"/>
            <a:ext cx="853952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2252" y="6477000"/>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spTree>
    <p:extLst>
      <p:ext uri="{BB962C8B-B14F-4D97-AF65-F5344CB8AC3E}">
        <p14:creationId xmlns:p14="http://schemas.microsoft.com/office/powerpoint/2010/main" val="745980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Proteogenomics</a:t>
            </a:r>
            <a:endParaRPr lang="en-US" dirty="0"/>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smtClean="0">
                <a:solidFill>
                  <a:schemeClr val="bg1">
                    <a:lumMod val="50000"/>
                  </a:schemeClr>
                </a:solidFill>
              </a:rPr>
              <a:t>Genome annotation</a:t>
            </a:r>
          </a:p>
          <a:p>
            <a:pPr marL="514350" indent="-514350">
              <a:buFont typeface="Arial" panose="020B0604020202020204" pitchFamily="34" charset="0"/>
              <a:buAutoNum type="arabicPeriod"/>
            </a:pPr>
            <a:r>
              <a:rPr lang="en-US" dirty="0" smtClean="0"/>
              <a:t>Studying the effect of genomic variation in proteome</a:t>
            </a:r>
          </a:p>
          <a:p>
            <a:pPr marL="514350" indent="-514350">
              <a:buFont typeface="Arial" panose="020B0604020202020204" pitchFamily="34" charset="0"/>
              <a:buAutoNum type="arabicPeriod"/>
            </a:pPr>
            <a:r>
              <a:rPr lang="en-US" dirty="0" err="1" smtClean="0">
                <a:solidFill>
                  <a:schemeClr val="bg1">
                    <a:lumMod val="50000"/>
                  </a:schemeClr>
                </a:solidFill>
              </a:rPr>
              <a:t>Proteogenomic</a:t>
            </a:r>
            <a:r>
              <a:rPr lang="en-US" dirty="0" smtClean="0">
                <a:solidFill>
                  <a:schemeClr val="bg1">
                    <a:lumMod val="50000"/>
                  </a:schemeClr>
                </a:solidFill>
              </a:rPr>
              <a:t> mapping</a:t>
            </a:r>
          </a:p>
        </p:txBody>
      </p:sp>
    </p:spTree>
    <p:extLst>
      <p:ext uri="{BB962C8B-B14F-4D97-AF65-F5344CB8AC3E}">
        <p14:creationId xmlns:p14="http://schemas.microsoft.com/office/powerpoint/2010/main" val="4112318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97" y="457200"/>
            <a:ext cx="8229600" cy="1417638"/>
          </a:xfrm>
        </p:spPr>
        <p:txBody>
          <a:bodyPr>
            <a:normAutofit fontScale="90000"/>
          </a:bodyPr>
          <a:lstStyle/>
          <a:p>
            <a:r>
              <a:rPr lang="en-US" dirty="0" smtClean="0"/>
              <a:t>Single nucleotide variant database for variant protein identification</a:t>
            </a:r>
            <a:br>
              <a:rPr lang="en-US" dirty="0" smtClean="0"/>
            </a:br>
            <a:endParaRPr lang="en-US" dirty="0"/>
          </a:p>
        </p:txBody>
      </p:sp>
      <p:cxnSp>
        <p:nvCxnSpPr>
          <p:cNvPr id="5" name="Straight Arrow Connector 4"/>
          <p:cNvCxnSpPr/>
          <p:nvPr/>
        </p:nvCxnSpPr>
        <p:spPr>
          <a:xfrm>
            <a:off x="1743926" y="3874182"/>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24"/>
          <p:cNvSpPr txBox="1">
            <a:spLocks noChangeArrowheads="1"/>
          </p:cNvSpPr>
          <p:nvPr/>
        </p:nvSpPr>
        <p:spPr bwMode="auto">
          <a:xfrm>
            <a:off x="2364519" y="4019415"/>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7" name="Straight Arrow Connector 6"/>
          <p:cNvCxnSpPr/>
          <p:nvPr/>
        </p:nvCxnSpPr>
        <p:spPr>
          <a:xfrm flipH="1">
            <a:off x="3458982" y="4736994"/>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2286000" y="5369470"/>
            <a:ext cx="2406959"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Identification of variant proteins</a:t>
            </a:r>
            <a:endParaRPr lang="en-US" sz="2000" b="1" dirty="0">
              <a:cs typeface="Arial" charset="0"/>
            </a:endParaRPr>
          </a:p>
        </p:txBody>
      </p:sp>
      <p:cxnSp>
        <p:nvCxnSpPr>
          <p:cNvPr id="9" name="Straight Arrow Connector 8"/>
          <p:cNvCxnSpPr/>
          <p:nvPr/>
        </p:nvCxnSpPr>
        <p:spPr>
          <a:xfrm flipH="1">
            <a:off x="4489517" y="3848163"/>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94155" y="1981200"/>
            <a:ext cx="2597665" cy="1786772"/>
            <a:chOff x="2149439" y="2457216"/>
            <a:chExt cx="2597665" cy="1786772"/>
          </a:xfrm>
        </p:grpSpPr>
        <p:grpSp>
          <p:nvGrpSpPr>
            <p:cNvPr id="11" name="Group 10"/>
            <p:cNvGrpSpPr/>
            <p:nvPr/>
          </p:nvGrpSpPr>
          <p:grpSpPr>
            <a:xfrm>
              <a:off x="2149439" y="2457216"/>
              <a:ext cx="2597665" cy="1786772"/>
              <a:chOff x="2149439" y="2457216"/>
              <a:chExt cx="2597665" cy="1786772"/>
            </a:xfrm>
          </p:grpSpPr>
          <p:sp>
            <p:nvSpPr>
              <p:cNvPr id="15" name="Rectangle 14"/>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16" name="Straight Connector 15"/>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28"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29"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12" name="Straight Connector 11"/>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172"/>
          <p:cNvGrpSpPr/>
          <p:nvPr/>
        </p:nvGrpSpPr>
        <p:grpSpPr>
          <a:xfrm>
            <a:off x="5997160" y="4993576"/>
            <a:ext cx="1524000" cy="0"/>
            <a:chOff x="4276289" y="1553781"/>
            <a:chExt cx="1524000" cy="0"/>
          </a:xfrm>
        </p:grpSpPr>
        <p:cxnSp>
          <p:nvCxnSpPr>
            <p:cNvPr id="31" name="Straight Connector 30"/>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176"/>
          <p:cNvGrpSpPr/>
          <p:nvPr/>
        </p:nvGrpSpPr>
        <p:grpSpPr>
          <a:xfrm>
            <a:off x="5751097" y="4917376"/>
            <a:ext cx="1524000" cy="0"/>
            <a:chOff x="4276289" y="1553781"/>
            <a:chExt cx="1524000" cy="0"/>
          </a:xfrm>
        </p:grpSpPr>
        <p:cxnSp>
          <p:nvCxnSpPr>
            <p:cNvPr id="35" name="Straight Connector 34"/>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180"/>
          <p:cNvGrpSpPr/>
          <p:nvPr/>
        </p:nvGrpSpPr>
        <p:grpSpPr>
          <a:xfrm>
            <a:off x="6073360" y="5069776"/>
            <a:ext cx="1524000" cy="0"/>
            <a:chOff x="4276289" y="1553781"/>
            <a:chExt cx="1524000" cy="0"/>
          </a:xfrm>
        </p:grpSpPr>
        <p:cxnSp>
          <p:nvCxnSpPr>
            <p:cNvPr id="39" name="Straight Connector 38"/>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184"/>
          <p:cNvGrpSpPr/>
          <p:nvPr/>
        </p:nvGrpSpPr>
        <p:grpSpPr>
          <a:xfrm>
            <a:off x="5903497" y="5145976"/>
            <a:ext cx="1524000" cy="0"/>
            <a:chOff x="4276289" y="1553781"/>
            <a:chExt cx="1524000" cy="0"/>
          </a:xfrm>
        </p:grpSpPr>
        <p:cxnSp>
          <p:nvCxnSpPr>
            <p:cNvPr id="43" name="Straight Connector 42"/>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189"/>
          <p:cNvGrpSpPr/>
          <p:nvPr/>
        </p:nvGrpSpPr>
        <p:grpSpPr>
          <a:xfrm>
            <a:off x="5768560" y="5222176"/>
            <a:ext cx="1524000" cy="0"/>
            <a:chOff x="4276289" y="1553781"/>
            <a:chExt cx="1524000" cy="0"/>
          </a:xfrm>
        </p:grpSpPr>
        <p:cxnSp>
          <p:nvCxnSpPr>
            <p:cNvPr id="47" name="Straight Connector 46"/>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5800877" y="5298376"/>
            <a:ext cx="1846263" cy="1421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016916" y="4838354"/>
            <a:ext cx="398463"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7059743" y="4696687"/>
            <a:ext cx="634452" cy="141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016916" y="5513417"/>
            <a:ext cx="677279" cy="198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94195" y="4696687"/>
            <a:ext cx="954107" cy="1015663"/>
          </a:xfrm>
          <a:prstGeom prst="rect">
            <a:avLst/>
          </a:prstGeom>
          <a:noFill/>
          <a:ln>
            <a:solidFill>
              <a:schemeClr val="tx1"/>
            </a:solidFill>
          </a:ln>
        </p:spPr>
        <p:txBody>
          <a:bodyPr wrap="none" rtlCol="0">
            <a:spAutoFit/>
          </a:bodyPr>
          <a:lstStyle/>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b="1" dirty="0" smtClean="0">
                <a:latin typeface="Courier New" pitchFamily="49" charset="0"/>
                <a:cs typeface="Courier New" pitchFamily="49" charset="0"/>
              </a:rPr>
              <a:t>TCGATAGCTG</a:t>
            </a:r>
            <a:endParaRPr lang="en-US" sz="1000" b="1" dirty="0">
              <a:latin typeface="Courier New" pitchFamily="49" charset="0"/>
              <a:cs typeface="Courier New" pitchFamily="49" charset="0"/>
            </a:endParaRPr>
          </a:p>
        </p:txBody>
      </p:sp>
      <p:sp>
        <p:nvSpPr>
          <p:cNvPr id="55" name="TextBox 54"/>
          <p:cNvSpPr txBox="1"/>
          <p:nvPr/>
        </p:nvSpPr>
        <p:spPr>
          <a:xfrm>
            <a:off x="6338642" y="5440564"/>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sp>
        <p:nvSpPr>
          <p:cNvPr id="56" name="TextBox 55"/>
          <p:cNvSpPr txBox="1"/>
          <p:nvPr/>
        </p:nvSpPr>
        <p:spPr>
          <a:xfrm>
            <a:off x="5370558" y="4302889"/>
            <a:ext cx="3468642" cy="307777"/>
          </a:xfrm>
          <a:prstGeom prst="rect">
            <a:avLst/>
          </a:prstGeom>
          <a:noFill/>
        </p:spPr>
        <p:txBody>
          <a:bodyPr wrap="none" rtlCol="0">
            <a:spAutoFit/>
          </a:bodyPr>
          <a:lstStyle/>
          <a:p>
            <a:r>
              <a:rPr lang="en-US" sz="1400" b="1" dirty="0" smtClean="0"/>
              <a:t>Variants predicted from genome sequencing</a:t>
            </a:r>
            <a:endParaRPr lang="en-US" sz="1400" b="1" dirty="0"/>
          </a:p>
        </p:txBody>
      </p:sp>
      <p:sp>
        <p:nvSpPr>
          <p:cNvPr id="58" name="Flowchart: Magnetic Disk 57"/>
          <p:cNvSpPr>
            <a:spLocks noChangeArrowheads="1"/>
          </p:cNvSpPr>
          <p:nvPr/>
        </p:nvSpPr>
        <p:spPr bwMode="auto">
          <a:xfrm>
            <a:off x="4307000" y="2169289"/>
            <a:ext cx="1555534" cy="15619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59" name="TextBox 24"/>
          <p:cNvSpPr txBox="1">
            <a:spLocks noChangeArrowheads="1"/>
          </p:cNvSpPr>
          <p:nvPr/>
        </p:nvSpPr>
        <p:spPr bwMode="auto">
          <a:xfrm>
            <a:off x="3970942" y="2738498"/>
            <a:ext cx="224847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Reference </a:t>
            </a:r>
          </a:p>
          <a:p>
            <a:pPr algn="ctr">
              <a:lnSpc>
                <a:spcPts val="2600"/>
              </a:lnSpc>
            </a:pPr>
            <a:r>
              <a:rPr lang="en-US" sz="2000" b="1" dirty="0" smtClean="0">
                <a:cs typeface="Arial" charset="0"/>
              </a:rPr>
              <a:t>protein DB</a:t>
            </a:r>
            <a:endParaRPr lang="en-US" sz="2000" b="1" dirty="0">
              <a:cs typeface="Arial" charset="0"/>
            </a:endParaRPr>
          </a:p>
        </p:txBody>
      </p:sp>
      <p:sp>
        <p:nvSpPr>
          <p:cNvPr id="68" name="TextBox 67"/>
          <p:cNvSpPr txBox="1"/>
          <p:nvPr/>
        </p:nvSpPr>
        <p:spPr>
          <a:xfrm>
            <a:off x="5941623" y="2870816"/>
            <a:ext cx="300082" cy="369332"/>
          </a:xfrm>
          <a:prstGeom prst="rect">
            <a:avLst/>
          </a:prstGeom>
          <a:noFill/>
        </p:spPr>
        <p:txBody>
          <a:bodyPr wrap="none" rtlCol="0">
            <a:spAutoFit/>
          </a:bodyPr>
          <a:lstStyle/>
          <a:p>
            <a:r>
              <a:rPr lang="en-US" dirty="0" smtClean="0"/>
              <a:t>+</a:t>
            </a:r>
            <a:endParaRPr lang="en-US" dirty="0"/>
          </a:p>
        </p:txBody>
      </p:sp>
      <p:cxnSp>
        <p:nvCxnSpPr>
          <p:cNvPr id="71" name="Straight Connector 70"/>
          <p:cNvCxnSpPr/>
          <p:nvPr/>
        </p:nvCxnSpPr>
        <p:spPr>
          <a:xfrm flipV="1">
            <a:off x="5751558" y="3419699"/>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7065570" y="3423100"/>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lowchart: Magnetic Disk 72"/>
          <p:cNvSpPr>
            <a:spLocks noChangeArrowheads="1"/>
          </p:cNvSpPr>
          <p:nvPr/>
        </p:nvSpPr>
        <p:spPr bwMode="auto">
          <a:xfrm>
            <a:off x="6272295" y="2550289"/>
            <a:ext cx="1555534" cy="869410"/>
          </a:xfrm>
          <a:prstGeom prst="flowChartMagneticDisk">
            <a:avLst/>
          </a:prstGeom>
          <a:solidFill>
            <a:schemeClr val="bg1"/>
          </a:solidFill>
          <a:ln w="38100">
            <a:solidFill>
              <a:schemeClr val="tx2">
                <a:lumMod val="60000"/>
                <a:lumOff val="40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74" name="TextBox 24"/>
          <p:cNvSpPr txBox="1">
            <a:spLocks noChangeArrowheads="1"/>
          </p:cNvSpPr>
          <p:nvPr/>
        </p:nvSpPr>
        <p:spPr bwMode="auto">
          <a:xfrm>
            <a:off x="5941623" y="2896798"/>
            <a:ext cx="2248478" cy="41011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Variant DB</a:t>
            </a:r>
            <a:endParaRPr lang="en-US" sz="2000" b="1" dirty="0">
              <a:cs typeface="Arial" charset="0"/>
            </a:endParaRPr>
          </a:p>
        </p:txBody>
      </p:sp>
    </p:spTree>
    <p:extLst>
      <p:ext uri="{BB962C8B-B14F-4D97-AF65-F5344CB8AC3E}">
        <p14:creationId xmlns:p14="http://schemas.microsoft.com/office/powerpoint/2010/main" val="348484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3075"/>
            <a:ext cx="4439728" cy="2390845"/>
          </a:xfrm>
        </p:spPr>
        <p:txBody>
          <a:bodyPr>
            <a:normAutofit fontScale="85000" lnSpcReduction="10000"/>
          </a:bodyPr>
          <a:lstStyle/>
          <a:p>
            <a:pPr marL="0" indent="0">
              <a:buNone/>
            </a:pPr>
            <a:r>
              <a:rPr lang="en-US" dirty="0" smtClean="0"/>
              <a:t>As the cost of high-throughput genome sequencing goes down whole genome, </a:t>
            </a:r>
            <a:r>
              <a:rPr lang="en-US" dirty="0" err="1" smtClean="0"/>
              <a:t>exome</a:t>
            </a:r>
            <a:r>
              <a:rPr lang="en-US" dirty="0" smtClean="0"/>
              <a:t> and RNA sequencing can be easily attained for most proteomics experiments</a:t>
            </a:r>
            <a:endParaRPr lang="en-US" dirty="0"/>
          </a:p>
        </p:txBody>
      </p:sp>
      <p:pic>
        <p:nvPicPr>
          <p:cNvPr id="8194" name="Picture 2" descr="http://media.economist.com/images/20090418/CSR1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84306"/>
            <a:ext cx="2895600" cy="29813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4648200"/>
            <a:ext cx="8252604" cy="202192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In combination with mass spectrometry-based proteomics, sequencing can be used for:</a:t>
            </a:r>
          </a:p>
          <a:p>
            <a:pPr marL="514350" indent="-514350">
              <a:buFont typeface="Arial" panose="020B0604020202020204" pitchFamily="34" charset="0"/>
              <a:buAutoNum type="arabicPeriod"/>
            </a:pPr>
            <a:r>
              <a:rPr lang="en-US" dirty="0" smtClean="0"/>
              <a:t>Genome annotation</a:t>
            </a:r>
          </a:p>
          <a:p>
            <a:pPr marL="514350" indent="-514350">
              <a:buFont typeface="Arial" panose="020B0604020202020204" pitchFamily="34" charset="0"/>
              <a:buAutoNum type="arabicPeriod"/>
            </a:pPr>
            <a:r>
              <a:rPr lang="en-US" dirty="0" smtClean="0"/>
              <a:t>Studying the effect of genomic variation in proteome</a:t>
            </a:r>
          </a:p>
          <a:p>
            <a:pPr marL="514350" indent="-514350">
              <a:buFont typeface="Arial" panose="020B0604020202020204" pitchFamily="34" charset="0"/>
              <a:buAutoNum type="arabicPeriod"/>
            </a:pPr>
            <a:r>
              <a:rPr lang="en-US" dirty="0" smtClean="0"/>
              <a:t>Biomarker identification</a:t>
            </a:r>
          </a:p>
          <a:p>
            <a:pPr marL="0" indent="0">
              <a:buNone/>
            </a:pPr>
            <a:endParaRPr lang="en-US" dirty="0"/>
          </a:p>
        </p:txBody>
      </p:sp>
      <p:sp>
        <p:nvSpPr>
          <p:cNvPr id="7" name="Title 1"/>
          <p:cNvSpPr txBox="1">
            <a:spLocks/>
          </p:cNvSpPr>
          <p:nvPr/>
        </p:nvSpPr>
        <p:spPr>
          <a:xfrm>
            <a:off x="609600" y="24130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Proteogenomics: Intersection of proteomics and genomics</a:t>
            </a:r>
            <a:endParaRPr lang="en-US" dirty="0"/>
          </a:p>
        </p:txBody>
      </p:sp>
    </p:spTree>
    <p:extLst>
      <p:ext uri="{BB962C8B-B14F-4D97-AF65-F5344CB8AC3E}">
        <p14:creationId xmlns:p14="http://schemas.microsoft.com/office/powerpoint/2010/main" val="35363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variant sequence DB</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3" t="12771" r="24404" b="39719"/>
          <a:stretch/>
        </p:blipFill>
        <p:spPr bwMode="auto">
          <a:xfrm>
            <a:off x="2025752" y="1740776"/>
            <a:ext cx="5094296" cy="18859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1377434"/>
            <a:ext cx="1671611" cy="369332"/>
          </a:xfrm>
          <a:prstGeom prst="rect">
            <a:avLst/>
          </a:prstGeom>
          <a:noFill/>
        </p:spPr>
        <p:txBody>
          <a:bodyPr wrap="none" rtlCol="0">
            <a:spAutoFit/>
          </a:bodyPr>
          <a:lstStyle/>
          <a:p>
            <a:r>
              <a:rPr lang="en-US" b="1" dirty="0" smtClean="0"/>
              <a:t>VCF File Format</a:t>
            </a:r>
            <a:endParaRPr lang="en-US" b="1" dirty="0"/>
          </a:p>
        </p:txBody>
      </p:sp>
      <p:sp>
        <p:nvSpPr>
          <p:cNvPr id="6" name="TextBox 5"/>
          <p:cNvSpPr txBox="1"/>
          <p:nvPr/>
        </p:nvSpPr>
        <p:spPr>
          <a:xfrm>
            <a:off x="2766022" y="3733800"/>
            <a:ext cx="3659403" cy="2862322"/>
          </a:xfrm>
          <a:prstGeom prst="rect">
            <a:avLst/>
          </a:prstGeom>
          <a:noFill/>
        </p:spPr>
        <p:txBody>
          <a:bodyPr wrap="square" rtlCol="0">
            <a:spAutoFit/>
          </a:bodyPr>
          <a:lstStyle/>
          <a:p>
            <a:r>
              <a:rPr lang="en-US" dirty="0" smtClean="0"/>
              <a:t># Meta-information lines</a:t>
            </a:r>
          </a:p>
          <a:p>
            <a:r>
              <a:rPr lang="en-US" dirty="0" smtClean="0"/>
              <a:t>Columns: </a:t>
            </a:r>
          </a:p>
          <a:p>
            <a:pPr marL="342900" indent="-342900">
              <a:buAutoNum type="arabicPeriod"/>
            </a:pPr>
            <a:r>
              <a:rPr lang="en-US" dirty="0" smtClean="0"/>
              <a:t>Chromosome</a:t>
            </a:r>
          </a:p>
          <a:p>
            <a:pPr marL="342900" indent="-342900">
              <a:buAutoNum type="arabicPeriod"/>
            </a:pPr>
            <a:r>
              <a:rPr lang="en-US" dirty="0" smtClean="0"/>
              <a:t>Position</a:t>
            </a:r>
          </a:p>
          <a:p>
            <a:pPr marL="342900" indent="-342900">
              <a:buAutoNum type="arabicPeriod"/>
            </a:pPr>
            <a:r>
              <a:rPr lang="en-US" dirty="0" smtClean="0"/>
              <a:t>ID (ex: </a:t>
            </a:r>
            <a:r>
              <a:rPr lang="en-US" dirty="0" err="1" smtClean="0"/>
              <a:t>dbSNP</a:t>
            </a:r>
            <a:r>
              <a:rPr lang="en-US" dirty="0" smtClean="0"/>
              <a:t>)</a:t>
            </a:r>
          </a:p>
          <a:p>
            <a:pPr marL="342900" indent="-342900">
              <a:buAutoNum type="arabicPeriod"/>
            </a:pPr>
            <a:r>
              <a:rPr lang="en-US" dirty="0" smtClean="0"/>
              <a:t>Reference base </a:t>
            </a:r>
          </a:p>
          <a:p>
            <a:pPr marL="342900" indent="-342900">
              <a:buAutoNum type="arabicPeriod"/>
            </a:pPr>
            <a:r>
              <a:rPr lang="en-US" dirty="0" smtClean="0"/>
              <a:t>Alternative allele </a:t>
            </a:r>
          </a:p>
          <a:p>
            <a:pPr marL="342900" indent="-342900">
              <a:buAutoNum type="arabicPeriod"/>
            </a:pPr>
            <a:r>
              <a:rPr lang="en-US" dirty="0" smtClean="0"/>
              <a:t>Quality score</a:t>
            </a:r>
          </a:p>
          <a:p>
            <a:pPr marL="342900" indent="-342900">
              <a:buAutoNum type="arabicPeriod"/>
            </a:pPr>
            <a:r>
              <a:rPr lang="en-US" dirty="0" smtClean="0"/>
              <a:t>Filter (PASS=passed filters)</a:t>
            </a:r>
          </a:p>
          <a:p>
            <a:pPr marL="342900" indent="-342900">
              <a:buAutoNum type="arabicPeriod"/>
            </a:pPr>
            <a:r>
              <a:rPr lang="en-US" dirty="0" smtClean="0"/>
              <a:t>Info (ex: SOMATIC, VALIDATED..)</a:t>
            </a:r>
          </a:p>
        </p:txBody>
      </p:sp>
    </p:spTree>
    <p:extLst>
      <p:ext uri="{BB962C8B-B14F-4D97-AF65-F5344CB8AC3E}">
        <p14:creationId xmlns:p14="http://schemas.microsoft.com/office/powerpoint/2010/main" val="2214722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variant sequence DB</a:t>
            </a:r>
            <a:endParaRPr lang="en-US" dirty="0"/>
          </a:p>
        </p:txBody>
      </p:sp>
      <p:pic>
        <p:nvPicPr>
          <p:cNvPr id="1026" name="Picture 2" descr="C:\Users\kruggles7\Desktop\igv_panel.png"/>
          <p:cNvPicPr>
            <a:picLocks noChangeAspect="1" noChangeArrowheads="1"/>
          </p:cNvPicPr>
          <p:nvPr/>
        </p:nvPicPr>
        <p:blipFill rotWithShape="1">
          <a:blip r:embed="rId2">
            <a:extLst>
              <a:ext uri="{28A0092B-C50C-407E-A947-70E740481C1C}">
                <a14:useLocalDpi xmlns:a14="http://schemas.microsoft.com/office/drawing/2010/main" val="0"/>
              </a:ext>
            </a:extLst>
          </a:blip>
          <a:srcRect l="12879" r="45303" b="96895"/>
          <a:stretch/>
        </p:blipFill>
        <p:spPr bwMode="auto">
          <a:xfrm>
            <a:off x="304800" y="2153596"/>
            <a:ext cx="8515350" cy="24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2765" y="2832507"/>
            <a:ext cx="6018635" cy="369332"/>
          </a:xfrm>
          <a:prstGeom prst="rect">
            <a:avLst/>
          </a:prstGeom>
          <a:noFill/>
        </p:spPr>
        <p:txBody>
          <a:bodyPr wrap="none" rtlCol="0">
            <a:spAutoFit/>
          </a:bodyPr>
          <a:lstStyle/>
          <a:p>
            <a:r>
              <a:rPr lang="en-US" dirty="0" smtClean="0"/>
              <a:t>…GTATTGCAAAAATAAGATAGAATAAGAATAATTACGACAAGATTC…</a:t>
            </a:r>
            <a:endParaRPr lang="en-US" dirty="0"/>
          </a:p>
        </p:txBody>
      </p:sp>
      <p:cxnSp>
        <p:nvCxnSpPr>
          <p:cNvPr id="7" name="Straight Connector 6"/>
          <p:cNvCxnSpPr/>
          <p:nvPr/>
        </p:nvCxnSpPr>
        <p:spPr>
          <a:xfrm flipV="1">
            <a:off x="1905000" y="2395695"/>
            <a:ext cx="1295400" cy="436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410200" y="2395698"/>
            <a:ext cx="1219200" cy="4368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63000" y="1981200"/>
            <a:ext cx="343364"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4506" y="1992868"/>
            <a:ext cx="343364"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1295400" y="3669268"/>
            <a:ext cx="6005298" cy="369332"/>
          </a:xfrm>
          <a:prstGeom prst="rect">
            <a:avLst/>
          </a:prstGeom>
          <a:noFill/>
        </p:spPr>
        <p:txBody>
          <a:bodyPr wrap="none" rtlCol="0">
            <a:spAutoFit/>
          </a:bodyPr>
          <a:lstStyle/>
          <a:p>
            <a:r>
              <a:rPr lang="en-US" dirty="0" smtClean="0"/>
              <a:t>…</a:t>
            </a:r>
            <a:r>
              <a:rPr lang="en-US" b="1" dirty="0" smtClean="0">
                <a:solidFill>
                  <a:srgbClr val="FF0000"/>
                </a:solidFill>
              </a:rPr>
              <a:t>C</a:t>
            </a:r>
            <a:r>
              <a:rPr lang="en-US" dirty="0" smtClean="0"/>
              <a:t>TATTGCAAAAATACGATAG</a:t>
            </a:r>
            <a:r>
              <a:rPr lang="en-US" b="1" dirty="0" smtClean="0">
                <a:solidFill>
                  <a:srgbClr val="FF0000"/>
                </a:solidFill>
              </a:rPr>
              <a:t>C</a:t>
            </a:r>
            <a:r>
              <a:rPr lang="en-US" dirty="0" smtClean="0"/>
              <a:t>ATAAGAATA</a:t>
            </a:r>
            <a:r>
              <a:rPr lang="en-US" b="1" dirty="0" smtClean="0">
                <a:solidFill>
                  <a:srgbClr val="FF0000"/>
                </a:solidFill>
              </a:rPr>
              <a:t>G</a:t>
            </a:r>
            <a:r>
              <a:rPr lang="en-US" dirty="0" smtClean="0"/>
              <a:t>TTACGACAAGATTC…</a:t>
            </a:r>
            <a:endParaRPr lang="en-US" dirty="0"/>
          </a:p>
        </p:txBody>
      </p:sp>
      <p:cxnSp>
        <p:nvCxnSpPr>
          <p:cNvPr id="17" name="Straight Arrow Connector 16"/>
          <p:cNvCxnSpPr/>
          <p:nvPr/>
        </p:nvCxnSpPr>
        <p:spPr>
          <a:xfrm flipH="1">
            <a:off x="4260264" y="3181006"/>
            <a:ext cx="6936" cy="5088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3400" y="3250770"/>
            <a:ext cx="3924472" cy="369332"/>
          </a:xfrm>
          <a:prstGeom prst="rect">
            <a:avLst/>
          </a:prstGeom>
          <a:noFill/>
        </p:spPr>
        <p:txBody>
          <a:bodyPr wrap="none" rtlCol="0">
            <a:spAutoFit/>
          </a:bodyPr>
          <a:lstStyle/>
          <a:p>
            <a:r>
              <a:rPr lang="en-US" b="1" dirty="0" smtClean="0"/>
              <a:t>Add in variants within exon boundaries</a:t>
            </a:r>
            <a:endParaRPr lang="en-US" b="1" dirty="0"/>
          </a:p>
        </p:txBody>
      </p:sp>
      <p:cxnSp>
        <p:nvCxnSpPr>
          <p:cNvPr id="20" name="Straight Arrow Connector 19"/>
          <p:cNvCxnSpPr/>
          <p:nvPr/>
        </p:nvCxnSpPr>
        <p:spPr>
          <a:xfrm flipH="1">
            <a:off x="4267200" y="4063140"/>
            <a:ext cx="6936" cy="5088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99548" y="4073753"/>
            <a:ext cx="1989327" cy="369332"/>
          </a:xfrm>
          <a:prstGeom prst="rect">
            <a:avLst/>
          </a:prstGeom>
          <a:noFill/>
        </p:spPr>
        <p:txBody>
          <a:bodyPr wrap="none" rtlCol="0">
            <a:spAutoFit/>
          </a:bodyPr>
          <a:lstStyle/>
          <a:p>
            <a:r>
              <a:rPr lang="en-US" b="1" i="1" dirty="0" smtClean="0"/>
              <a:t>In </a:t>
            </a:r>
            <a:r>
              <a:rPr lang="en-US" b="1" i="1" dirty="0" err="1" smtClean="0"/>
              <a:t>silico</a:t>
            </a:r>
            <a:r>
              <a:rPr lang="en-US" b="1" i="1" dirty="0" smtClean="0"/>
              <a:t> </a:t>
            </a:r>
            <a:r>
              <a:rPr lang="en-US" b="1" dirty="0" smtClean="0"/>
              <a:t>translation</a:t>
            </a:r>
            <a:endParaRPr lang="en-US" b="1" dirty="0"/>
          </a:p>
        </p:txBody>
      </p:sp>
      <p:cxnSp>
        <p:nvCxnSpPr>
          <p:cNvPr id="23" name="Straight Connector 22"/>
          <p:cNvCxnSpPr/>
          <p:nvPr/>
        </p:nvCxnSpPr>
        <p:spPr>
          <a:xfrm>
            <a:off x="56918" y="1828800"/>
            <a:ext cx="8934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71800" y="1676400"/>
            <a:ext cx="2819400" cy="248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EXON 1</a:t>
            </a:r>
            <a:endParaRPr lang="en-US" dirty="0"/>
          </a:p>
        </p:txBody>
      </p:sp>
      <p:sp>
        <p:nvSpPr>
          <p:cNvPr id="26" name="Rectangle 25"/>
          <p:cNvSpPr/>
          <p:nvPr/>
        </p:nvSpPr>
        <p:spPr>
          <a:xfrm>
            <a:off x="7962436" y="1676400"/>
            <a:ext cx="1181564" cy="258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EXON2</a:t>
            </a:r>
            <a:endParaRPr lang="en-US" dirty="0"/>
          </a:p>
        </p:txBody>
      </p:sp>
      <p:sp>
        <p:nvSpPr>
          <p:cNvPr id="27" name="TextBox 26"/>
          <p:cNvSpPr txBox="1"/>
          <p:nvPr/>
        </p:nvSpPr>
        <p:spPr>
          <a:xfrm>
            <a:off x="3478207" y="4572000"/>
            <a:ext cx="2159950" cy="369332"/>
          </a:xfrm>
          <a:prstGeom prst="rect">
            <a:avLst/>
          </a:prstGeom>
          <a:noFill/>
        </p:spPr>
        <p:txBody>
          <a:bodyPr wrap="none" rtlCol="0">
            <a:spAutoFit/>
          </a:bodyPr>
          <a:lstStyle/>
          <a:p>
            <a:r>
              <a:rPr lang="en-US" dirty="0" smtClean="0"/>
              <a:t>…LLQKYD</a:t>
            </a:r>
            <a:r>
              <a:rPr lang="en-US" b="1" dirty="0" smtClean="0">
                <a:solidFill>
                  <a:srgbClr val="FF0000"/>
                </a:solidFill>
              </a:rPr>
              <a:t>S</a:t>
            </a:r>
            <a:r>
              <a:rPr lang="en-US" dirty="0" smtClean="0"/>
              <a:t>IRI</a:t>
            </a:r>
            <a:r>
              <a:rPr lang="en-US" b="1" dirty="0" smtClean="0">
                <a:solidFill>
                  <a:srgbClr val="FF0000"/>
                </a:solidFill>
              </a:rPr>
              <a:t>V</a:t>
            </a:r>
            <a:r>
              <a:rPr lang="en-US" dirty="0" smtClean="0"/>
              <a:t>TTRF…</a:t>
            </a:r>
            <a:endParaRPr lang="en-US" dirty="0"/>
          </a:p>
        </p:txBody>
      </p:sp>
      <p:sp>
        <p:nvSpPr>
          <p:cNvPr id="30" name="Flowchart: Magnetic Disk 29"/>
          <p:cNvSpPr>
            <a:spLocks noChangeArrowheads="1"/>
          </p:cNvSpPr>
          <p:nvPr/>
        </p:nvSpPr>
        <p:spPr bwMode="auto">
          <a:xfrm>
            <a:off x="3492394" y="5486400"/>
            <a:ext cx="1555534" cy="869410"/>
          </a:xfrm>
          <a:prstGeom prst="flowChartMagneticDisk">
            <a:avLst/>
          </a:prstGeom>
          <a:solidFill>
            <a:schemeClr val="bg1"/>
          </a:solidFill>
          <a:ln w="38100">
            <a:solidFill>
              <a:schemeClr val="tx2">
                <a:lumMod val="60000"/>
                <a:lumOff val="40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1" name="TextBox 24"/>
          <p:cNvSpPr txBox="1">
            <a:spLocks noChangeArrowheads="1"/>
          </p:cNvSpPr>
          <p:nvPr/>
        </p:nvSpPr>
        <p:spPr bwMode="auto">
          <a:xfrm>
            <a:off x="3161722" y="5832909"/>
            <a:ext cx="2248478" cy="41011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Variant DB</a:t>
            </a:r>
            <a:endParaRPr lang="en-US" sz="2000" b="1" dirty="0">
              <a:cs typeface="Arial" charset="0"/>
            </a:endParaRPr>
          </a:p>
        </p:txBody>
      </p:sp>
      <p:cxnSp>
        <p:nvCxnSpPr>
          <p:cNvPr id="32" name="Straight Arrow Connector 31"/>
          <p:cNvCxnSpPr/>
          <p:nvPr/>
        </p:nvCxnSpPr>
        <p:spPr>
          <a:xfrm flipH="1">
            <a:off x="4267200" y="4901340"/>
            <a:ext cx="6936" cy="5088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5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1" grpId="0"/>
      <p:bldP spid="27" grpId="0"/>
      <p:bldP spid="3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97" y="457200"/>
            <a:ext cx="8229600" cy="1417638"/>
          </a:xfrm>
        </p:spPr>
        <p:txBody>
          <a:bodyPr>
            <a:normAutofit fontScale="90000"/>
          </a:bodyPr>
          <a:lstStyle/>
          <a:p>
            <a:r>
              <a:rPr lang="en-US" dirty="0" smtClean="0"/>
              <a:t>Splice junction database for novel exon, alternative splicing identification</a:t>
            </a:r>
            <a:br>
              <a:rPr lang="en-US" dirty="0" smtClean="0"/>
            </a:br>
            <a:endParaRPr lang="en-US" dirty="0"/>
          </a:p>
        </p:txBody>
      </p:sp>
      <p:cxnSp>
        <p:nvCxnSpPr>
          <p:cNvPr id="5" name="Straight Arrow Connector 4"/>
          <p:cNvCxnSpPr/>
          <p:nvPr/>
        </p:nvCxnSpPr>
        <p:spPr>
          <a:xfrm>
            <a:off x="1349771" y="3874182"/>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24"/>
          <p:cNvSpPr txBox="1">
            <a:spLocks noChangeArrowheads="1"/>
          </p:cNvSpPr>
          <p:nvPr/>
        </p:nvSpPr>
        <p:spPr bwMode="auto">
          <a:xfrm>
            <a:off x="1970364" y="4019415"/>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7" name="Straight Arrow Connector 6"/>
          <p:cNvCxnSpPr/>
          <p:nvPr/>
        </p:nvCxnSpPr>
        <p:spPr>
          <a:xfrm flipH="1">
            <a:off x="3064827" y="4736994"/>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1891845" y="5369470"/>
            <a:ext cx="2406959"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Identification of novel splice proteins</a:t>
            </a:r>
            <a:endParaRPr lang="en-US" sz="2000" b="1" dirty="0">
              <a:cs typeface="Arial" charset="0"/>
            </a:endParaRPr>
          </a:p>
        </p:txBody>
      </p:sp>
      <p:cxnSp>
        <p:nvCxnSpPr>
          <p:cNvPr id="9" name="Straight Arrow Connector 8"/>
          <p:cNvCxnSpPr/>
          <p:nvPr/>
        </p:nvCxnSpPr>
        <p:spPr>
          <a:xfrm flipH="1">
            <a:off x="4095362" y="3848163"/>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1981200"/>
            <a:ext cx="2597665" cy="1786772"/>
            <a:chOff x="2149439" y="2457216"/>
            <a:chExt cx="2597665" cy="1786772"/>
          </a:xfrm>
        </p:grpSpPr>
        <p:grpSp>
          <p:nvGrpSpPr>
            <p:cNvPr id="11" name="Group 10"/>
            <p:cNvGrpSpPr/>
            <p:nvPr/>
          </p:nvGrpSpPr>
          <p:grpSpPr>
            <a:xfrm>
              <a:off x="2149439" y="2457216"/>
              <a:ext cx="2597665" cy="1786772"/>
              <a:chOff x="2149439" y="2457216"/>
              <a:chExt cx="2597665" cy="1786772"/>
            </a:xfrm>
          </p:grpSpPr>
          <p:sp>
            <p:nvSpPr>
              <p:cNvPr id="15" name="Rectangle 14"/>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16" name="Straight Connector 15"/>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28"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29"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12" name="Straight Connector 11"/>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5078366" y="4302889"/>
            <a:ext cx="3609771" cy="307777"/>
          </a:xfrm>
          <a:prstGeom prst="rect">
            <a:avLst/>
          </a:prstGeom>
          <a:noFill/>
        </p:spPr>
        <p:txBody>
          <a:bodyPr wrap="none" rtlCol="0">
            <a:spAutoFit/>
          </a:bodyPr>
          <a:lstStyle/>
          <a:p>
            <a:r>
              <a:rPr lang="en-US" sz="1400" b="1" dirty="0" smtClean="0"/>
              <a:t>Intron/Exon boundaries from RNA sequencing</a:t>
            </a:r>
            <a:endParaRPr lang="en-US" sz="1400" b="1" dirty="0"/>
          </a:p>
        </p:txBody>
      </p:sp>
      <p:sp>
        <p:nvSpPr>
          <p:cNvPr id="58" name="Flowchart: Magnetic Disk 57"/>
          <p:cNvSpPr>
            <a:spLocks noChangeArrowheads="1"/>
          </p:cNvSpPr>
          <p:nvPr/>
        </p:nvSpPr>
        <p:spPr bwMode="auto">
          <a:xfrm>
            <a:off x="3912845" y="2169289"/>
            <a:ext cx="1555534" cy="15619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59" name="TextBox 24"/>
          <p:cNvSpPr txBox="1">
            <a:spLocks noChangeArrowheads="1"/>
          </p:cNvSpPr>
          <p:nvPr/>
        </p:nvSpPr>
        <p:spPr bwMode="auto">
          <a:xfrm>
            <a:off x="3599072" y="2738498"/>
            <a:ext cx="224847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Reference </a:t>
            </a:r>
          </a:p>
          <a:p>
            <a:pPr algn="ctr">
              <a:lnSpc>
                <a:spcPts val="2600"/>
              </a:lnSpc>
            </a:pPr>
            <a:r>
              <a:rPr lang="en-US" sz="2000" b="1" dirty="0" smtClean="0">
                <a:cs typeface="Arial" charset="0"/>
              </a:rPr>
              <a:t>protein DB</a:t>
            </a:r>
            <a:endParaRPr lang="en-US" sz="2000" b="1" dirty="0">
              <a:cs typeface="Arial" charset="0"/>
            </a:endParaRPr>
          </a:p>
        </p:txBody>
      </p:sp>
      <p:sp>
        <p:nvSpPr>
          <p:cNvPr id="68" name="TextBox 67"/>
          <p:cNvSpPr txBox="1"/>
          <p:nvPr/>
        </p:nvSpPr>
        <p:spPr>
          <a:xfrm>
            <a:off x="5547468" y="2870816"/>
            <a:ext cx="300082" cy="369332"/>
          </a:xfrm>
          <a:prstGeom prst="rect">
            <a:avLst/>
          </a:prstGeom>
          <a:noFill/>
        </p:spPr>
        <p:txBody>
          <a:bodyPr wrap="none" rtlCol="0">
            <a:spAutoFit/>
          </a:bodyPr>
          <a:lstStyle/>
          <a:p>
            <a:r>
              <a:rPr lang="en-US" dirty="0" smtClean="0"/>
              <a:t>+</a:t>
            </a:r>
            <a:endParaRPr lang="en-US" dirty="0"/>
          </a:p>
        </p:txBody>
      </p:sp>
      <p:cxnSp>
        <p:nvCxnSpPr>
          <p:cNvPr id="71" name="Straight Connector 70"/>
          <p:cNvCxnSpPr/>
          <p:nvPr/>
        </p:nvCxnSpPr>
        <p:spPr>
          <a:xfrm flipV="1">
            <a:off x="5357403" y="3419699"/>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7313823" y="3496843"/>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lowchart: Magnetic Disk 72"/>
          <p:cNvSpPr>
            <a:spLocks noChangeArrowheads="1"/>
          </p:cNvSpPr>
          <p:nvPr/>
        </p:nvSpPr>
        <p:spPr bwMode="auto">
          <a:xfrm>
            <a:off x="5878140" y="2134631"/>
            <a:ext cx="1555534" cy="1599169"/>
          </a:xfrm>
          <a:prstGeom prst="flowChartMagneticDisk">
            <a:avLst/>
          </a:prstGeom>
          <a:solidFill>
            <a:schemeClr val="bg1"/>
          </a:solidFill>
          <a:ln w="38100">
            <a:solidFill>
              <a:schemeClr val="accent2">
                <a:lumMod val="75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74" name="TextBox 24"/>
          <p:cNvSpPr txBox="1">
            <a:spLocks noChangeArrowheads="1"/>
          </p:cNvSpPr>
          <p:nvPr/>
        </p:nvSpPr>
        <p:spPr bwMode="auto">
          <a:xfrm>
            <a:off x="5516485" y="2641193"/>
            <a:ext cx="2248478" cy="109260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RNA-Seq</a:t>
            </a:r>
          </a:p>
          <a:p>
            <a:pPr algn="ctr">
              <a:lnSpc>
                <a:spcPts val="2600"/>
              </a:lnSpc>
            </a:pPr>
            <a:r>
              <a:rPr lang="en-US" sz="2000" b="1" dirty="0" smtClean="0">
                <a:cs typeface="Arial" charset="0"/>
              </a:rPr>
              <a:t> junction</a:t>
            </a:r>
          </a:p>
          <a:p>
            <a:pPr algn="ctr">
              <a:lnSpc>
                <a:spcPts val="2600"/>
              </a:lnSpc>
            </a:pPr>
            <a:r>
              <a:rPr lang="en-US" sz="2000" b="1" dirty="0" smtClean="0">
                <a:cs typeface="Arial" charset="0"/>
              </a:rPr>
              <a:t>DB</a:t>
            </a:r>
            <a:endParaRPr lang="en-US" sz="2000" b="1" dirty="0">
              <a:cs typeface="Arial" charset="0"/>
            </a:endParaRPr>
          </a:p>
        </p:txBody>
      </p:sp>
      <p:sp>
        <p:nvSpPr>
          <p:cNvPr id="87" name="Rectangle 86"/>
          <p:cNvSpPr/>
          <p:nvPr/>
        </p:nvSpPr>
        <p:spPr>
          <a:xfrm>
            <a:off x="7917572" y="5399767"/>
            <a:ext cx="414121" cy="15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884089" y="5386041"/>
            <a:ext cx="27432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5138364" y="5462241"/>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722184" y="5458417"/>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sp>
        <p:nvSpPr>
          <p:cNvPr id="108" name="Rectangle 107"/>
          <p:cNvSpPr/>
          <p:nvPr/>
        </p:nvSpPr>
        <p:spPr>
          <a:xfrm>
            <a:off x="5430638" y="5394743"/>
            <a:ext cx="457200" cy="15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5900364" y="5470943"/>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6173014" y="5382217"/>
            <a:ext cx="27432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375831" y="5474224"/>
            <a:ext cx="598947" cy="276999"/>
          </a:xfrm>
          <a:prstGeom prst="rect">
            <a:avLst/>
          </a:prstGeom>
          <a:noFill/>
        </p:spPr>
        <p:txBody>
          <a:bodyPr wrap="none" rtlCol="0">
            <a:spAutoFit/>
          </a:bodyPr>
          <a:lstStyle/>
          <a:p>
            <a:r>
              <a:rPr lang="en-US" sz="1200" dirty="0" err="1" smtClean="0"/>
              <a:t>Exon</a:t>
            </a:r>
            <a:r>
              <a:rPr lang="en-US" sz="1200" dirty="0" smtClean="0"/>
              <a:t> 2</a:t>
            </a:r>
            <a:endParaRPr lang="en-US" sz="1200" dirty="0"/>
          </a:p>
        </p:txBody>
      </p:sp>
      <p:sp>
        <p:nvSpPr>
          <p:cNvPr id="112" name="TextBox 111"/>
          <p:cNvSpPr txBox="1"/>
          <p:nvPr/>
        </p:nvSpPr>
        <p:spPr>
          <a:xfrm>
            <a:off x="6042679" y="5458416"/>
            <a:ext cx="598947" cy="276999"/>
          </a:xfrm>
          <a:prstGeom prst="rect">
            <a:avLst/>
          </a:prstGeom>
          <a:noFill/>
        </p:spPr>
        <p:txBody>
          <a:bodyPr wrap="none" rtlCol="0">
            <a:spAutoFit/>
          </a:bodyPr>
          <a:lstStyle/>
          <a:p>
            <a:r>
              <a:rPr lang="en-US" sz="1200" dirty="0" err="1" smtClean="0"/>
              <a:t>Exon</a:t>
            </a:r>
            <a:r>
              <a:rPr lang="en-US" sz="1200" dirty="0" smtClean="0"/>
              <a:t> 3</a:t>
            </a:r>
            <a:endParaRPr lang="en-US" sz="1200" dirty="0"/>
          </a:p>
        </p:txBody>
      </p:sp>
      <p:sp>
        <p:nvSpPr>
          <p:cNvPr id="114" name="TextBox 113"/>
          <p:cNvSpPr txBox="1"/>
          <p:nvPr/>
        </p:nvSpPr>
        <p:spPr>
          <a:xfrm>
            <a:off x="5224493" y="4648200"/>
            <a:ext cx="1061509" cy="307777"/>
          </a:xfrm>
          <a:prstGeom prst="rect">
            <a:avLst/>
          </a:prstGeom>
          <a:noFill/>
        </p:spPr>
        <p:txBody>
          <a:bodyPr wrap="none" rtlCol="0">
            <a:spAutoFit/>
          </a:bodyPr>
          <a:lstStyle/>
          <a:p>
            <a:r>
              <a:rPr lang="en-US" sz="1400" b="1" dirty="0" smtClean="0"/>
              <a:t>Alt. Splicing</a:t>
            </a:r>
            <a:endParaRPr lang="en-US" sz="1400" b="1" dirty="0"/>
          </a:p>
        </p:txBody>
      </p:sp>
      <p:sp>
        <p:nvSpPr>
          <p:cNvPr id="115" name="Rectangle 114"/>
          <p:cNvSpPr/>
          <p:nvPr/>
        </p:nvSpPr>
        <p:spPr>
          <a:xfrm>
            <a:off x="5426382" y="6111981"/>
            <a:ext cx="27432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689718" y="6111981"/>
            <a:ext cx="27432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7125829" y="4673877"/>
            <a:ext cx="1456489" cy="307777"/>
          </a:xfrm>
          <a:prstGeom prst="rect">
            <a:avLst/>
          </a:prstGeom>
          <a:noFill/>
        </p:spPr>
        <p:txBody>
          <a:bodyPr wrap="none" rtlCol="0">
            <a:spAutoFit/>
          </a:bodyPr>
          <a:lstStyle/>
          <a:p>
            <a:r>
              <a:rPr lang="en-US" sz="1400" b="1" dirty="0" smtClean="0"/>
              <a:t>Novel Expression</a:t>
            </a:r>
          </a:p>
        </p:txBody>
      </p:sp>
      <p:sp>
        <p:nvSpPr>
          <p:cNvPr id="118" name="Rectangle 117"/>
          <p:cNvSpPr/>
          <p:nvPr/>
        </p:nvSpPr>
        <p:spPr>
          <a:xfrm>
            <a:off x="7239000" y="5405341"/>
            <a:ext cx="27432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87" idx="1"/>
          </p:cNvCxnSpPr>
          <p:nvPr/>
        </p:nvCxnSpPr>
        <p:spPr>
          <a:xfrm>
            <a:off x="7543800" y="5475967"/>
            <a:ext cx="373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231888" y="5481541"/>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cxnSp>
        <p:nvCxnSpPr>
          <p:cNvPr id="121" name="Straight Connector 120"/>
          <p:cNvCxnSpPr/>
          <p:nvPr/>
        </p:nvCxnSpPr>
        <p:spPr>
          <a:xfrm>
            <a:off x="8331693" y="5486889"/>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606013" y="5410689"/>
            <a:ext cx="27432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7837579" y="5486889"/>
            <a:ext cx="600549" cy="276999"/>
          </a:xfrm>
          <a:prstGeom prst="rect">
            <a:avLst/>
          </a:prstGeom>
          <a:noFill/>
        </p:spPr>
        <p:txBody>
          <a:bodyPr wrap="none" rtlCol="0">
            <a:spAutoFit/>
          </a:bodyPr>
          <a:lstStyle/>
          <a:p>
            <a:r>
              <a:rPr lang="en-US" sz="1200" dirty="0" smtClean="0"/>
              <a:t>Exon X</a:t>
            </a:r>
            <a:endParaRPr lang="en-US" sz="1200" dirty="0"/>
          </a:p>
        </p:txBody>
      </p:sp>
      <p:sp>
        <p:nvSpPr>
          <p:cNvPr id="124" name="TextBox 123"/>
          <p:cNvSpPr txBox="1"/>
          <p:nvPr/>
        </p:nvSpPr>
        <p:spPr>
          <a:xfrm>
            <a:off x="8468853" y="5486889"/>
            <a:ext cx="598947" cy="276999"/>
          </a:xfrm>
          <a:prstGeom prst="rect">
            <a:avLst/>
          </a:prstGeom>
          <a:noFill/>
        </p:spPr>
        <p:txBody>
          <a:bodyPr wrap="none" rtlCol="0">
            <a:spAutoFit/>
          </a:bodyPr>
          <a:lstStyle/>
          <a:p>
            <a:r>
              <a:rPr lang="en-US" sz="1200" dirty="0" smtClean="0"/>
              <a:t>Exon 2</a:t>
            </a:r>
            <a:endParaRPr lang="en-US" sz="1200" dirty="0"/>
          </a:p>
        </p:txBody>
      </p:sp>
      <p:sp>
        <p:nvSpPr>
          <p:cNvPr id="125" name="Rectangle 124"/>
          <p:cNvSpPr/>
          <p:nvPr/>
        </p:nvSpPr>
        <p:spPr>
          <a:xfrm>
            <a:off x="7715619" y="6121677"/>
            <a:ext cx="27432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982502" y="6121677"/>
            <a:ext cx="457200" cy="15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8430781" y="6121677"/>
            <a:ext cx="27432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Arrow Connector 127"/>
          <p:cNvCxnSpPr/>
          <p:nvPr/>
        </p:nvCxnSpPr>
        <p:spPr>
          <a:xfrm>
            <a:off x="5693715" y="5804821"/>
            <a:ext cx="0" cy="2276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8172467" y="5804821"/>
            <a:ext cx="0" cy="2276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0" name="Group 314"/>
          <p:cNvGrpSpPr/>
          <p:nvPr/>
        </p:nvGrpSpPr>
        <p:grpSpPr>
          <a:xfrm>
            <a:off x="4884089" y="5235501"/>
            <a:ext cx="1587140" cy="47976"/>
            <a:chOff x="5486400" y="1600200"/>
            <a:chExt cx="2379663" cy="0"/>
          </a:xfrm>
        </p:grpSpPr>
        <p:cxnSp>
          <p:nvCxnSpPr>
            <p:cNvPr id="131" name="Straight Connector 130"/>
            <p:cNvCxnSpPr/>
            <p:nvPr/>
          </p:nvCxnSpPr>
          <p:spPr bwMode="auto">
            <a:xfrm flipH="1">
              <a:off x="7391400" y="16002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flipH="1">
              <a:off x="5486400" y="16002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50" name="Group 314"/>
          <p:cNvGrpSpPr/>
          <p:nvPr/>
        </p:nvGrpSpPr>
        <p:grpSpPr>
          <a:xfrm>
            <a:off x="5006379" y="5178891"/>
            <a:ext cx="1550606" cy="0"/>
            <a:chOff x="5669756" y="1600200"/>
            <a:chExt cx="2324887" cy="0"/>
          </a:xfrm>
        </p:grpSpPr>
        <p:cxnSp>
          <p:nvCxnSpPr>
            <p:cNvPr id="151" name="Straight Connector 150"/>
            <p:cNvCxnSpPr/>
            <p:nvPr/>
          </p:nvCxnSpPr>
          <p:spPr bwMode="auto">
            <a:xfrm flipH="1">
              <a:off x="7391404" y="1600200"/>
              <a:ext cx="6032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bwMode="auto">
            <a:xfrm flipH="1">
              <a:off x="5669756" y="1600200"/>
              <a:ext cx="1833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55" name="Group 314"/>
          <p:cNvGrpSpPr/>
          <p:nvPr/>
        </p:nvGrpSpPr>
        <p:grpSpPr>
          <a:xfrm>
            <a:off x="5030378" y="5131077"/>
            <a:ext cx="1634344" cy="0"/>
            <a:chOff x="5669756" y="1600200"/>
            <a:chExt cx="2450438" cy="0"/>
          </a:xfrm>
        </p:grpSpPr>
        <p:cxnSp>
          <p:nvCxnSpPr>
            <p:cNvPr id="156" name="Straight Connector 155"/>
            <p:cNvCxnSpPr/>
            <p:nvPr/>
          </p:nvCxnSpPr>
          <p:spPr bwMode="auto">
            <a:xfrm flipH="1">
              <a:off x="7391402" y="1600200"/>
              <a:ext cx="72879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flipH="1">
              <a:off x="5669756" y="1600200"/>
              <a:ext cx="1833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314"/>
          <p:cNvGrpSpPr/>
          <p:nvPr/>
        </p:nvGrpSpPr>
        <p:grpSpPr>
          <a:xfrm>
            <a:off x="4701027" y="5283477"/>
            <a:ext cx="1617683" cy="0"/>
            <a:chOff x="5203274" y="1600200"/>
            <a:chExt cx="2425457" cy="0"/>
          </a:xfrm>
        </p:grpSpPr>
        <p:cxnSp>
          <p:nvCxnSpPr>
            <p:cNvPr id="162" name="Straight Connector 161"/>
            <p:cNvCxnSpPr/>
            <p:nvPr/>
          </p:nvCxnSpPr>
          <p:spPr bwMode="auto">
            <a:xfrm flipH="1">
              <a:off x="7391402" y="1600200"/>
              <a:ext cx="23732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auto">
            <a:xfrm flipH="1">
              <a:off x="5203274" y="1600200"/>
              <a:ext cx="64983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314"/>
          <p:cNvGrpSpPr/>
          <p:nvPr/>
        </p:nvGrpSpPr>
        <p:grpSpPr>
          <a:xfrm>
            <a:off x="8211103" y="5308750"/>
            <a:ext cx="618763" cy="316637"/>
            <a:chOff x="5669756" y="1600200"/>
            <a:chExt cx="2450438" cy="0"/>
          </a:xfrm>
        </p:grpSpPr>
        <p:cxnSp>
          <p:nvCxnSpPr>
            <p:cNvPr id="185" name="Straight Connector 184"/>
            <p:cNvCxnSpPr/>
            <p:nvPr/>
          </p:nvCxnSpPr>
          <p:spPr bwMode="auto">
            <a:xfrm flipH="1">
              <a:off x="7391402" y="1600200"/>
              <a:ext cx="72879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flipH="1">
              <a:off x="5669756" y="1600200"/>
              <a:ext cx="1833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314"/>
          <p:cNvGrpSpPr/>
          <p:nvPr/>
        </p:nvGrpSpPr>
        <p:grpSpPr>
          <a:xfrm>
            <a:off x="8106715" y="5258204"/>
            <a:ext cx="721424" cy="101473"/>
            <a:chOff x="5669752" y="1600200"/>
            <a:chExt cx="2264835" cy="0"/>
          </a:xfrm>
        </p:grpSpPr>
        <p:cxnSp>
          <p:nvCxnSpPr>
            <p:cNvPr id="189" name="Straight Connector 188"/>
            <p:cNvCxnSpPr/>
            <p:nvPr/>
          </p:nvCxnSpPr>
          <p:spPr bwMode="auto">
            <a:xfrm flipH="1">
              <a:off x="7391403" y="1600200"/>
              <a:ext cx="54318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flipH="1">
              <a:off x="5669752" y="1600200"/>
              <a:ext cx="36212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314"/>
          <p:cNvGrpSpPr/>
          <p:nvPr/>
        </p:nvGrpSpPr>
        <p:grpSpPr>
          <a:xfrm>
            <a:off x="7989939" y="5207277"/>
            <a:ext cx="697167" cy="45719"/>
            <a:chOff x="5669752" y="1600200"/>
            <a:chExt cx="1902712" cy="0"/>
          </a:xfrm>
        </p:grpSpPr>
        <p:cxnSp>
          <p:nvCxnSpPr>
            <p:cNvPr id="194" name="Straight Connector 193"/>
            <p:cNvCxnSpPr/>
            <p:nvPr/>
          </p:nvCxnSpPr>
          <p:spPr bwMode="auto">
            <a:xfrm flipH="1">
              <a:off x="7391403" y="1600200"/>
              <a:ext cx="18106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flipH="1">
              <a:off x="5669752" y="1600200"/>
              <a:ext cx="72424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314"/>
          <p:cNvGrpSpPr/>
          <p:nvPr/>
        </p:nvGrpSpPr>
        <p:grpSpPr>
          <a:xfrm>
            <a:off x="7355776" y="5105804"/>
            <a:ext cx="721424" cy="101473"/>
            <a:chOff x="5669752" y="1600200"/>
            <a:chExt cx="2264835" cy="0"/>
          </a:xfrm>
        </p:grpSpPr>
        <p:cxnSp>
          <p:nvCxnSpPr>
            <p:cNvPr id="198" name="Straight Connector 197"/>
            <p:cNvCxnSpPr/>
            <p:nvPr/>
          </p:nvCxnSpPr>
          <p:spPr bwMode="auto">
            <a:xfrm flipH="1">
              <a:off x="7391403" y="1600200"/>
              <a:ext cx="54318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auto">
            <a:xfrm flipH="1">
              <a:off x="5669752" y="1600200"/>
              <a:ext cx="36212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314"/>
          <p:cNvGrpSpPr/>
          <p:nvPr/>
        </p:nvGrpSpPr>
        <p:grpSpPr>
          <a:xfrm>
            <a:off x="7239000" y="5054877"/>
            <a:ext cx="697167" cy="45719"/>
            <a:chOff x="5669752" y="1600200"/>
            <a:chExt cx="1902712" cy="0"/>
          </a:xfrm>
        </p:grpSpPr>
        <p:cxnSp>
          <p:nvCxnSpPr>
            <p:cNvPr id="202" name="Straight Connector 201"/>
            <p:cNvCxnSpPr/>
            <p:nvPr/>
          </p:nvCxnSpPr>
          <p:spPr bwMode="auto">
            <a:xfrm flipH="1">
              <a:off x="7391403" y="1600200"/>
              <a:ext cx="18106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flipH="1">
              <a:off x="5669752" y="1600200"/>
              <a:ext cx="72424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314"/>
          <p:cNvGrpSpPr/>
          <p:nvPr/>
        </p:nvGrpSpPr>
        <p:grpSpPr>
          <a:xfrm>
            <a:off x="7458437" y="5167713"/>
            <a:ext cx="618763" cy="316637"/>
            <a:chOff x="5669756" y="1600200"/>
            <a:chExt cx="2450438" cy="0"/>
          </a:xfrm>
        </p:grpSpPr>
        <p:cxnSp>
          <p:nvCxnSpPr>
            <p:cNvPr id="215" name="Straight Connector 214"/>
            <p:cNvCxnSpPr/>
            <p:nvPr/>
          </p:nvCxnSpPr>
          <p:spPr bwMode="auto">
            <a:xfrm flipH="1">
              <a:off x="7391402" y="1600200"/>
              <a:ext cx="72879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bwMode="auto">
            <a:xfrm flipH="1">
              <a:off x="5669756" y="1600200"/>
              <a:ext cx="1833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970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splice junction DB</a:t>
            </a:r>
            <a:endParaRPr lang="en-US" dirty="0"/>
          </a:p>
        </p:txBody>
      </p:sp>
      <p:sp>
        <p:nvSpPr>
          <p:cNvPr id="7" name="TextBox 6"/>
          <p:cNvSpPr txBox="1"/>
          <p:nvPr/>
        </p:nvSpPr>
        <p:spPr>
          <a:xfrm>
            <a:off x="3631775" y="1422737"/>
            <a:ext cx="1699376" cy="369332"/>
          </a:xfrm>
          <a:prstGeom prst="rect">
            <a:avLst/>
          </a:prstGeom>
          <a:noFill/>
        </p:spPr>
        <p:txBody>
          <a:bodyPr wrap="none" rtlCol="0">
            <a:spAutoFit/>
          </a:bodyPr>
          <a:lstStyle/>
          <a:p>
            <a:r>
              <a:rPr lang="en-US" b="1" dirty="0" smtClean="0"/>
              <a:t>BED File Format</a:t>
            </a:r>
            <a:endParaRPr lang="en-US" b="1" dirty="0"/>
          </a:p>
        </p:txBody>
      </p:sp>
      <p:sp>
        <p:nvSpPr>
          <p:cNvPr id="8" name="TextBox 7"/>
          <p:cNvSpPr txBox="1"/>
          <p:nvPr/>
        </p:nvSpPr>
        <p:spPr>
          <a:xfrm>
            <a:off x="3200400" y="3348335"/>
            <a:ext cx="3659403" cy="3139321"/>
          </a:xfrm>
          <a:prstGeom prst="rect">
            <a:avLst/>
          </a:prstGeom>
          <a:noFill/>
        </p:spPr>
        <p:txBody>
          <a:bodyPr wrap="square" rtlCol="0">
            <a:spAutoFit/>
          </a:bodyPr>
          <a:lstStyle/>
          <a:p>
            <a:r>
              <a:rPr lang="en-US" dirty="0" smtClean="0"/>
              <a:t>Columns:</a:t>
            </a:r>
          </a:p>
          <a:p>
            <a:pPr marL="342900" indent="-342900">
              <a:buAutoNum type="arabicPeriod"/>
            </a:pPr>
            <a:r>
              <a:rPr lang="en-US" dirty="0" smtClean="0"/>
              <a:t>Chromosome</a:t>
            </a:r>
          </a:p>
          <a:p>
            <a:pPr marL="342900" indent="-342900">
              <a:buAutoNum type="arabicPeriod"/>
            </a:pPr>
            <a:r>
              <a:rPr lang="en-US" dirty="0" smtClean="0"/>
              <a:t>Chromosome Start</a:t>
            </a:r>
          </a:p>
          <a:p>
            <a:pPr marL="342900" indent="-342900">
              <a:buAutoNum type="arabicPeriod"/>
            </a:pPr>
            <a:r>
              <a:rPr lang="en-US" dirty="0" smtClean="0"/>
              <a:t>Chromosome End </a:t>
            </a:r>
          </a:p>
          <a:p>
            <a:pPr marL="342900" indent="-342900">
              <a:buAutoNum type="arabicPeriod"/>
            </a:pPr>
            <a:r>
              <a:rPr lang="en-US" dirty="0" smtClean="0"/>
              <a:t>Name </a:t>
            </a:r>
          </a:p>
          <a:p>
            <a:pPr marL="342900" indent="-342900">
              <a:buAutoNum type="arabicPeriod"/>
            </a:pPr>
            <a:r>
              <a:rPr lang="en-US" dirty="0" smtClean="0"/>
              <a:t>Score</a:t>
            </a:r>
          </a:p>
          <a:p>
            <a:pPr marL="342900" indent="-342900">
              <a:buAutoNum type="arabicPeriod"/>
            </a:pPr>
            <a:r>
              <a:rPr lang="en-US" dirty="0" smtClean="0"/>
              <a:t>Strand (+or-)</a:t>
            </a:r>
          </a:p>
          <a:p>
            <a:r>
              <a:rPr lang="en-US" dirty="0" smtClean="0"/>
              <a:t>7-9.  Display info</a:t>
            </a:r>
          </a:p>
          <a:p>
            <a:r>
              <a:rPr lang="en-US" dirty="0" smtClean="0"/>
              <a:t>10. # blocks (exons)</a:t>
            </a:r>
          </a:p>
          <a:p>
            <a:r>
              <a:rPr lang="en-US" dirty="0" smtClean="0"/>
              <a:t>11. Size of blocks</a:t>
            </a:r>
          </a:p>
          <a:p>
            <a:r>
              <a:rPr lang="en-US" dirty="0" smtClean="0"/>
              <a:t>12. Start of blocks </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13" t="12500" b="42187"/>
          <a:stretch/>
        </p:blipFill>
        <p:spPr bwMode="auto">
          <a:xfrm>
            <a:off x="1663968" y="1792069"/>
            <a:ext cx="5900299" cy="155626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73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25" y="228600"/>
            <a:ext cx="8229600" cy="1143000"/>
          </a:xfrm>
        </p:spPr>
        <p:txBody>
          <a:bodyPr>
            <a:normAutofit/>
          </a:bodyPr>
          <a:lstStyle/>
          <a:p>
            <a:r>
              <a:rPr lang="en-US" dirty="0" smtClean="0"/>
              <a:t>Creating splice junction DB</a:t>
            </a:r>
            <a:endParaRPr lang="en-US"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8053" b="35190"/>
          <a:stretch/>
        </p:blipFill>
        <p:spPr bwMode="auto">
          <a:xfrm>
            <a:off x="497701" y="1502195"/>
            <a:ext cx="3006128" cy="26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513184" y="2099799"/>
            <a:ext cx="1355363" cy="281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518880" y="2507019"/>
            <a:ext cx="1598515" cy="338554"/>
          </a:xfrm>
          <a:prstGeom prst="rect">
            <a:avLst/>
          </a:prstGeom>
          <a:noFill/>
        </p:spPr>
        <p:txBody>
          <a:bodyPr wrap="none" rtlCol="0">
            <a:spAutoFit/>
          </a:bodyPr>
          <a:lstStyle/>
          <a:p>
            <a:r>
              <a:rPr lang="en-US" sz="1600" dirty="0" smtClean="0"/>
              <a:t>Junction bed file </a:t>
            </a:r>
            <a:endParaRPr lang="en-US" sz="1600" dirty="0"/>
          </a:p>
        </p:txBody>
      </p:sp>
      <p:sp>
        <p:nvSpPr>
          <p:cNvPr id="9" name="TextBox 8"/>
          <p:cNvSpPr txBox="1"/>
          <p:nvPr/>
        </p:nvSpPr>
        <p:spPr>
          <a:xfrm>
            <a:off x="4771525" y="1779451"/>
            <a:ext cx="2452466" cy="646331"/>
          </a:xfrm>
          <a:prstGeom prst="rect">
            <a:avLst/>
          </a:prstGeom>
          <a:noFill/>
        </p:spPr>
        <p:txBody>
          <a:bodyPr wrap="none" rtlCol="0">
            <a:spAutoFit/>
          </a:bodyPr>
          <a:lstStyle/>
          <a:p>
            <a:pPr algn="ctr"/>
            <a:r>
              <a:rPr lang="en-US" dirty="0" smtClean="0"/>
              <a:t>Map to known</a:t>
            </a:r>
          </a:p>
          <a:p>
            <a:pPr algn="ctr"/>
            <a:r>
              <a:rPr lang="en-US" dirty="0" smtClean="0"/>
              <a:t> intron/exon boundaries</a:t>
            </a:r>
            <a:endParaRPr lang="en-US" dirty="0"/>
          </a:p>
        </p:txBody>
      </p:sp>
      <p:cxnSp>
        <p:nvCxnSpPr>
          <p:cNvPr id="16" name="Straight Connector 15"/>
          <p:cNvCxnSpPr/>
          <p:nvPr/>
        </p:nvCxnSpPr>
        <p:spPr>
          <a:xfrm>
            <a:off x="362238" y="480931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6038" y="4724408"/>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4059" y="4682375"/>
            <a:ext cx="532518" cy="246221"/>
          </a:xfrm>
          <a:prstGeom prst="rect">
            <a:avLst/>
          </a:prstGeom>
          <a:noFill/>
        </p:spPr>
        <p:txBody>
          <a:bodyPr wrap="none" rtlCol="0">
            <a:spAutoFit/>
          </a:bodyPr>
          <a:lstStyle/>
          <a:p>
            <a:r>
              <a:rPr lang="en-US" sz="1000" dirty="0" err="1" smtClean="0"/>
              <a:t>Exon</a:t>
            </a:r>
            <a:r>
              <a:rPr lang="en-US" sz="1000" dirty="0" smtClean="0"/>
              <a:t> 1</a:t>
            </a:r>
            <a:endParaRPr lang="en-US" sz="1000" dirty="0"/>
          </a:p>
        </p:txBody>
      </p:sp>
      <p:sp>
        <p:nvSpPr>
          <p:cNvPr id="19" name="Rectangle 18"/>
          <p:cNvSpPr/>
          <p:nvPr/>
        </p:nvSpPr>
        <p:spPr>
          <a:xfrm>
            <a:off x="2247614" y="4720584"/>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73821" y="4678551"/>
            <a:ext cx="532518" cy="246221"/>
          </a:xfrm>
          <a:prstGeom prst="rect">
            <a:avLst/>
          </a:prstGeom>
          <a:noFill/>
        </p:spPr>
        <p:txBody>
          <a:bodyPr wrap="none" rtlCol="0">
            <a:spAutoFit/>
          </a:bodyPr>
          <a:lstStyle/>
          <a:p>
            <a:r>
              <a:rPr lang="en-US" sz="1000" dirty="0" err="1" smtClean="0"/>
              <a:t>Exon</a:t>
            </a:r>
            <a:r>
              <a:rPr lang="en-US" sz="1000" dirty="0" smtClean="0"/>
              <a:t> 2</a:t>
            </a:r>
            <a:endParaRPr lang="en-US" sz="1000" dirty="0"/>
          </a:p>
        </p:txBody>
      </p:sp>
      <p:cxnSp>
        <p:nvCxnSpPr>
          <p:cNvPr id="21" name="Straight Connector 20"/>
          <p:cNvCxnSpPr/>
          <p:nvPr/>
        </p:nvCxnSpPr>
        <p:spPr>
          <a:xfrm>
            <a:off x="324465" y="6093378"/>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65269" y="609763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108167" y="4809310"/>
            <a:ext cx="4654833" cy="1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ight Bracket 35"/>
          <p:cNvSpPr/>
          <p:nvPr/>
        </p:nvSpPr>
        <p:spPr>
          <a:xfrm rot="16200000">
            <a:off x="1562759" y="4174634"/>
            <a:ext cx="329011" cy="988761"/>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ket 39"/>
          <p:cNvSpPr/>
          <p:nvPr/>
        </p:nvSpPr>
        <p:spPr>
          <a:xfrm rot="16200000">
            <a:off x="4750282" y="5633506"/>
            <a:ext cx="329011" cy="582637"/>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ight Bracket 47"/>
          <p:cNvSpPr/>
          <p:nvPr/>
        </p:nvSpPr>
        <p:spPr>
          <a:xfrm rot="16200000">
            <a:off x="6238966" y="3230543"/>
            <a:ext cx="329011" cy="2836171"/>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p:nvPr/>
        </p:nvCxnSpPr>
        <p:spPr>
          <a:xfrm>
            <a:off x="7115495" y="6117508"/>
            <a:ext cx="1755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ight Bracket 51"/>
          <p:cNvSpPr/>
          <p:nvPr/>
        </p:nvSpPr>
        <p:spPr>
          <a:xfrm rot="16200000">
            <a:off x="7805655" y="5659231"/>
            <a:ext cx="329011" cy="582637"/>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823010" y="4060405"/>
            <a:ext cx="1946174" cy="338554"/>
          </a:xfrm>
          <a:prstGeom prst="rect">
            <a:avLst/>
          </a:prstGeom>
          <a:noFill/>
        </p:spPr>
        <p:txBody>
          <a:bodyPr wrap="none" rtlCol="0">
            <a:spAutoFit/>
          </a:bodyPr>
          <a:lstStyle/>
          <a:p>
            <a:r>
              <a:rPr lang="en-US" sz="1600" dirty="0" smtClean="0"/>
              <a:t>1. Annotated Splicing</a:t>
            </a:r>
            <a:endParaRPr lang="en-US" sz="1600" dirty="0"/>
          </a:p>
        </p:txBody>
      </p:sp>
      <p:sp>
        <p:nvSpPr>
          <p:cNvPr id="54" name="TextBox 53"/>
          <p:cNvSpPr txBox="1"/>
          <p:nvPr/>
        </p:nvSpPr>
        <p:spPr>
          <a:xfrm>
            <a:off x="4827946" y="4063033"/>
            <a:ext cx="3129511" cy="338554"/>
          </a:xfrm>
          <a:prstGeom prst="rect">
            <a:avLst/>
          </a:prstGeom>
          <a:noFill/>
        </p:spPr>
        <p:txBody>
          <a:bodyPr wrap="none" rtlCol="0">
            <a:spAutoFit/>
          </a:bodyPr>
          <a:lstStyle/>
          <a:p>
            <a:r>
              <a:rPr lang="en-US" sz="1600" dirty="0" smtClean="0"/>
              <a:t>2. Unannotated alternative splicing</a:t>
            </a:r>
            <a:endParaRPr lang="en-US" sz="1600" dirty="0"/>
          </a:p>
        </p:txBody>
      </p:sp>
      <p:sp>
        <p:nvSpPr>
          <p:cNvPr id="55" name="TextBox 54"/>
          <p:cNvSpPr txBox="1"/>
          <p:nvPr/>
        </p:nvSpPr>
        <p:spPr>
          <a:xfrm>
            <a:off x="794698" y="5098015"/>
            <a:ext cx="1973425" cy="584775"/>
          </a:xfrm>
          <a:prstGeom prst="rect">
            <a:avLst/>
          </a:prstGeom>
          <a:noFill/>
        </p:spPr>
        <p:txBody>
          <a:bodyPr wrap="none" rtlCol="0">
            <a:spAutoFit/>
          </a:bodyPr>
          <a:lstStyle/>
          <a:p>
            <a:pPr algn="ctr"/>
            <a:r>
              <a:rPr lang="en-US" sz="1600" dirty="0" smtClean="0"/>
              <a:t>3. One end matches, </a:t>
            </a:r>
          </a:p>
          <a:p>
            <a:pPr algn="ctr"/>
            <a:r>
              <a:rPr lang="en-US" sz="1600" dirty="0" smtClean="0"/>
              <a:t>one within exon </a:t>
            </a:r>
            <a:endParaRPr lang="en-US" sz="1600" dirty="0"/>
          </a:p>
        </p:txBody>
      </p:sp>
      <p:sp>
        <p:nvSpPr>
          <p:cNvPr id="56" name="TextBox 55"/>
          <p:cNvSpPr txBox="1"/>
          <p:nvPr/>
        </p:nvSpPr>
        <p:spPr>
          <a:xfrm>
            <a:off x="4139673" y="5122429"/>
            <a:ext cx="1994392" cy="584775"/>
          </a:xfrm>
          <a:prstGeom prst="rect">
            <a:avLst/>
          </a:prstGeom>
          <a:noFill/>
        </p:spPr>
        <p:txBody>
          <a:bodyPr wrap="none" rtlCol="0">
            <a:spAutoFit/>
          </a:bodyPr>
          <a:lstStyle/>
          <a:p>
            <a:pPr algn="ctr"/>
            <a:r>
              <a:rPr lang="en-US" sz="1600" dirty="0" smtClean="0"/>
              <a:t>4. One end matches, </a:t>
            </a:r>
          </a:p>
          <a:p>
            <a:pPr algn="ctr"/>
            <a:r>
              <a:rPr lang="en-US" sz="1600" dirty="0" smtClean="0"/>
              <a:t>one within intron </a:t>
            </a:r>
            <a:endParaRPr lang="en-US" sz="1600" dirty="0"/>
          </a:p>
        </p:txBody>
      </p:sp>
      <p:sp>
        <p:nvSpPr>
          <p:cNvPr id="57" name="TextBox 56"/>
          <p:cNvSpPr txBox="1"/>
          <p:nvPr/>
        </p:nvSpPr>
        <p:spPr>
          <a:xfrm>
            <a:off x="6940293" y="5245539"/>
            <a:ext cx="1970219" cy="338554"/>
          </a:xfrm>
          <a:prstGeom prst="rect">
            <a:avLst/>
          </a:prstGeom>
          <a:noFill/>
        </p:spPr>
        <p:txBody>
          <a:bodyPr wrap="none" rtlCol="0">
            <a:spAutoFit/>
          </a:bodyPr>
          <a:lstStyle/>
          <a:p>
            <a:pPr algn="ctr"/>
            <a:r>
              <a:rPr lang="en-US" sz="1600" dirty="0" smtClean="0"/>
              <a:t>5. No matching exons</a:t>
            </a:r>
            <a:endParaRPr lang="en-US" sz="1600" dirty="0"/>
          </a:p>
        </p:txBody>
      </p:sp>
      <p:cxnSp>
        <p:nvCxnSpPr>
          <p:cNvPr id="58" name="Straight Arrow Connector 57"/>
          <p:cNvCxnSpPr/>
          <p:nvPr/>
        </p:nvCxnSpPr>
        <p:spPr>
          <a:xfrm>
            <a:off x="6871696" y="2029235"/>
            <a:ext cx="677681"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06699" y="1640952"/>
            <a:ext cx="1414169" cy="923330"/>
          </a:xfrm>
          <a:prstGeom prst="rect">
            <a:avLst/>
          </a:prstGeom>
          <a:noFill/>
        </p:spPr>
        <p:txBody>
          <a:bodyPr wrap="none" rtlCol="0">
            <a:spAutoFit/>
          </a:bodyPr>
          <a:lstStyle/>
          <a:p>
            <a:pPr algn="ctr"/>
            <a:r>
              <a:rPr lang="en-US" dirty="0" smtClean="0"/>
              <a:t>Bed file with </a:t>
            </a:r>
          </a:p>
          <a:p>
            <a:pPr algn="ctr"/>
            <a:r>
              <a:rPr lang="en-US" dirty="0"/>
              <a:t>n</a:t>
            </a:r>
            <a:r>
              <a:rPr lang="en-US" dirty="0" smtClean="0"/>
              <a:t>ew gene </a:t>
            </a:r>
          </a:p>
          <a:p>
            <a:pPr algn="ctr"/>
            <a:r>
              <a:rPr lang="en-US" dirty="0" smtClean="0"/>
              <a:t>mapping </a:t>
            </a:r>
            <a:endParaRPr lang="en-US" dirty="0"/>
          </a:p>
        </p:txBody>
      </p:sp>
      <p:sp>
        <p:nvSpPr>
          <p:cNvPr id="62" name="TextBox 61"/>
          <p:cNvSpPr txBox="1"/>
          <p:nvPr/>
        </p:nvSpPr>
        <p:spPr>
          <a:xfrm>
            <a:off x="7516829" y="6131971"/>
            <a:ext cx="952505" cy="246221"/>
          </a:xfrm>
          <a:prstGeom prst="rect">
            <a:avLst/>
          </a:prstGeom>
          <a:noFill/>
        </p:spPr>
        <p:txBody>
          <a:bodyPr wrap="none" rtlCol="0">
            <a:spAutoFit/>
          </a:bodyPr>
          <a:lstStyle/>
          <a:p>
            <a:r>
              <a:rPr lang="en-US" sz="1000" dirty="0" err="1" smtClean="0"/>
              <a:t>Intronic</a:t>
            </a:r>
            <a:r>
              <a:rPr lang="en-US" sz="1000" dirty="0" smtClean="0"/>
              <a:t> region</a:t>
            </a:r>
            <a:endParaRPr lang="en-US" sz="1000" dirty="0"/>
          </a:p>
        </p:txBody>
      </p:sp>
      <p:sp>
        <p:nvSpPr>
          <p:cNvPr id="67" name="Rectangle 66"/>
          <p:cNvSpPr/>
          <p:nvPr/>
        </p:nvSpPr>
        <p:spPr>
          <a:xfrm>
            <a:off x="4070986" y="4719530"/>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239007" y="4677497"/>
            <a:ext cx="532518" cy="246221"/>
          </a:xfrm>
          <a:prstGeom prst="rect">
            <a:avLst/>
          </a:prstGeom>
          <a:noFill/>
        </p:spPr>
        <p:txBody>
          <a:bodyPr wrap="none" rtlCol="0">
            <a:spAutoFit/>
          </a:bodyPr>
          <a:lstStyle/>
          <a:p>
            <a:r>
              <a:rPr lang="en-US" sz="1000" dirty="0" err="1" smtClean="0"/>
              <a:t>Exon</a:t>
            </a:r>
            <a:r>
              <a:rPr lang="en-US" sz="1000" dirty="0" smtClean="0"/>
              <a:t> 1</a:t>
            </a:r>
            <a:endParaRPr lang="en-US" sz="1000" dirty="0"/>
          </a:p>
        </p:txBody>
      </p:sp>
      <p:sp>
        <p:nvSpPr>
          <p:cNvPr id="70" name="Rectangle 69"/>
          <p:cNvSpPr/>
          <p:nvPr/>
        </p:nvSpPr>
        <p:spPr>
          <a:xfrm>
            <a:off x="5864970" y="4704316"/>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091177" y="4662283"/>
            <a:ext cx="532518" cy="246221"/>
          </a:xfrm>
          <a:prstGeom prst="rect">
            <a:avLst/>
          </a:prstGeom>
          <a:noFill/>
        </p:spPr>
        <p:txBody>
          <a:bodyPr wrap="none" rtlCol="0">
            <a:spAutoFit/>
          </a:bodyPr>
          <a:lstStyle/>
          <a:p>
            <a:r>
              <a:rPr lang="en-US" sz="1000" dirty="0" err="1" smtClean="0"/>
              <a:t>Exon</a:t>
            </a:r>
            <a:r>
              <a:rPr lang="en-US" sz="1000" dirty="0" smtClean="0"/>
              <a:t> 2</a:t>
            </a:r>
            <a:endParaRPr lang="en-US" sz="1000" dirty="0"/>
          </a:p>
        </p:txBody>
      </p:sp>
      <p:sp>
        <p:nvSpPr>
          <p:cNvPr id="73" name="Rectangle 72"/>
          <p:cNvSpPr/>
          <p:nvPr/>
        </p:nvSpPr>
        <p:spPr>
          <a:xfrm>
            <a:off x="7848600" y="4704315"/>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074807" y="4662282"/>
            <a:ext cx="532518" cy="246221"/>
          </a:xfrm>
          <a:prstGeom prst="rect">
            <a:avLst/>
          </a:prstGeom>
          <a:noFill/>
        </p:spPr>
        <p:txBody>
          <a:bodyPr wrap="none" rtlCol="0">
            <a:spAutoFit/>
          </a:bodyPr>
          <a:lstStyle/>
          <a:p>
            <a:r>
              <a:rPr lang="en-US" sz="1000" dirty="0" smtClean="0"/>
              <a:t>Exon 3</a:t>
            </a:r>
            <a:endParaRPr lang="en-US" sz="1000" dirty="0"/>
          </a:p>
        </p:txBody>
      </p:sp>
      <p:sp>
        <p:nvSpPr>
          <p:cNvPr id="76" name="Rectangle 75"/>
          <p:cNvSpPr/>
          <p:nvPr/>
        </p:nvSpPr>
        <p:spPr>
          <a:xfrm>
            <a:off x="305337" y="6008252"/>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73358" y="5966219"/>
            <a:ext cx="532518" cy="246221"/>
          </a:xfrm>
          <a:prstGeom prst="rect">
            <a:avLst/>
          </a:prstGeom>
          <a:noFill/>
        </p:spPr>
        <p:txBody>
          <a:bodyPr wrap="none" rtlCol="0">
            <a:spAutoFit/>
          </a:bodyPr>
          <a:lstStyle/>
          <a:p>
            <a:r>
              <a:rPr lang="en-US" sz="1000" dirty="0" err="1" smtClean="0"/>
              <a:t>Exon</a:t>
            </a:r>
            <a:r>
              <a:rPr lang="en-US" sz="1000" dirty="0" smtClean="0"/>
              <a:t> 1</a:t>
            </a:r>
            <a:endParaRPr lang="en-US" sz="1000" dirty="0"/>
          </a:p>
        </p:txBody>
      </p:sp>
      <p:sp>
        <p:nvSpPr>
          <p:cNvPr id="79" name="Rectangle 78"/>
          <p:cNvSpPr/>
          <p:nvPr/>
        </p:nvSpPr>
        <p:spPr>
          <a:xfrm>
            <a:off x="2266913" y="6004428"/>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493120" y="5962395"/>
            <a:ext cx="532518" cy="246221"/>
          </a:xfrm>
          <a:prstGeom prst="rect">
            <a:avLst/>
          </a:prstGeom>
          <a:noFill/>
        </p:spPr>
        <p:txBody>
          <a:bodyPr wrap="none" rtlCol="0">
            <a:spAutoFit/>
          </a:bodyPr>
          <a:lstStyle/>
          <a:p>
            <a:r>
              <a:rPr lang="en-US" sz="1000" dirty="0" err="1" smtClean="0"/>
              <a:t>Exon</a:t>
            </a:r>
            <a:r>
              <a:rPr lang="en-US" sz="1000" dirty="0" smtClean="0"/>
              <a:t> 2</a:t>
            </a:r>
            <a:endParaRPr lang="en-US" sz="1000" dirty="0"/>
          </a:p>
        </p:txBody>
      </p:sp>
      <p:sp>
        <p:nvSpPr>
          <p:cNvPr id="81" name="Right Bracket 80"/>
          <p:cNvSpPr/>
          <p:nvPr/>
        </p:nvSpPr>
        <p:spPr>
          <a:xfrm rot="16200000">
            <a:off x="1720623" y="5293818"/>
            <a:ext cx="329011" cy="130448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Rectangle 82"/>
          <p:cNvSpPr/>
          <p:nvPr/>
        </p:nvSpPr>
        <p:spPr>
          <a:xfrm>
            <a:off x="3672401" y="6003374"/>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840422" y="5961341"/>
            <a:ext cx="532518" cy="246221"/>
          </a:xfrm>
          <a:prstGeom prst="rect">
            <a:avLst/>
          </a:prstGeom>
          <a:noFill/>
        </p:spPr>
        <p:txBody>
          <a:bodyPr wrap="none" rtlCol="0">
            <a:spAutoFit/>
          </a:bodyPr>
          <a:lstStyle/>
          <a:p>
            <a:r>
              <a:rPr lang="en-US" sz="1000" dirty="0" err="1" smtClean="0"/>
              <a:t>Exon</a:t>
            </a:r>
            <a:r>
              <a:rPr lang="en-US" sz="1000" dirty="0" smtClean="0"/>
              <a:t> 1</a:t>
            </a:r>
            <a:endParaRPr lang="en-US" sz="1000" dirty="0"/>
          </a:p>
        </p:txBody>
      </p:sp>
      <p:sp>
        <p:nvSpPr>
          <p:cNvPr id="86" name="Rectangle 85"/>
          <p:cNvSpPr/>
          <p:nvPr/>
        </p:nvSpPr>
        <p:spPr>
          <a:xfrm>
            <a:off x="5633977" y="5999550"/>
            <a:ext cx="914400" cy="152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860184" y="5957517"/>
            <a:ext cx="532518" cy="246221"/>
          </a:xfrm>
          <a:prstGeom prst="rect">
            <a:avLst/>
          </a:prstGeom>
          <a:noFill/>
        </p:spPr>
        <p:txBody>
          <a:bodyPr wrap="none" rtlCol="0">
            <a:spAutoFit/>
          </a:bodyPr>
          <a:lstStyle/>
          <a:p>
            <a:r>
              <a:rPr lang="en-US" sz="1000" dirty="0" err="1" smtClean="0"/>
              <a:t>Exon</a:t>
            </a:r>
            <a:r>
              <a:rPr lang="en-US" sz="1000" dirty="0" smtClean="0"/>
              <a:t> 2</a:t>
            </a:r>
            <a:endParaRPr lang="en-US" sz="1000" dirty="0"/>
          </a:p>
        </p:txBody>
      </p:sp>
    </p:spTree>
    <p:extLst>
      <p:ext uri="{BB962C8B-B14F-4D97-AF65-F5344CB8AC3E}">
        <p14:creationId xmlns:p14="http://schemas.microsoft.com/office/powerpoint/2010/main" val="267293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8" grpId="0" animBg="1"/>
      <p:bldP spid="52" grpId="0" animBg="1"/>
      <p:bldP spid="53" grpId="0"/>
      <p:bldP spid="54" grpId="0"/>
      <p:bldP spid="55" grpId="0"/>
      <p:bldP spid="56" grpId="0"/>
      <p:bldP spid="57" grpId="0"/>
      <p:bldP spid="62" grpId="0"/>
      <p:bldP spid="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97" y="457200"/>
            <a:ext cx="8229600" cy="1417638"/>
          </a:xfrm>
        </p:spPr>
        <p:txBody>
          <a:bodyPr>
            <a:normAutofit fontScale="90000"/>
          </a:bodyPr>
          <a:lstStyle/>
          <a:p>
            <a:r>
              <a:rPr lang="en-US" dirty="0" smtClean="0"/>
              <a:t>Fusion protein identification</a:t>
            </a:r>
            <a:br>
              <a:rPr lang="en-US" dirty="0" smtClean="0"/>
            </a:br>
            <a:endParaRPr lang="en-US" dirty="0"/>
          </a:p>
        </p:txBody>
      </p:sp>
      <p:cxnSp>
        <p:nvCxnSpPr>
          <p:cNvPr id="5" name="Straight Arrow Connector 4"/>
          <p:cNvCxnSpPr/>
          <p:nvPr/>
        </p:nvCxnSpPr>
        <p:spPr>
          <a:xfrm>
            <a:off x="1743926" y="3874182"/>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24"/>
          <p:cNvSpPr txBox="1">
            <a:spLocks noChangeArrowheads="1"/>
          </p:cNvSpPr>
          <p:nvPr/>
        </p:nvSpPr>
        <p:spPr bwMode="auto">
          <a:xfrm>
            <a:off x="2364519" y="4019415"/>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7" name="Straight Arrow Connector 6"/>
          <p:cNvCxnSpPr/>
          <p:nvPr/>
        </p:nvCxnSpPr>
        <p:spPr>
          <a:xfrm flipH="1">
            <a:off x="3458982" y="4736994"/>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2286000" y="5369470"/>
            <a:ext cx="2406959"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Identification of variant proteins</a:t>
            </a:r>
            <a:endParaRPr lang="en-US" sz="2000" b="1" dirty="0">
              <a:cs typeface="Arial" charset="0"/>
            </a:endParaRPr>
          </a:p>
        </p:txBody>
      </p:sp>
      <p:cxnSp>
        <p:nvCxnSpPr>
          <p:cNvPr id="9" name="Straight Arrow Connector 8"/>
          <p:cNvCxnSpPr/>
          <p:nvPr/>
        </p:nvCxnSpPr>
        <p:spPr>
          <a:xfrm flipH="1">
            <a:off x="4489517" y="3848163"/>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94155" y="1981200"/>
            <a:ext cx="2597665" cy="1786772"/>
            <a:chOff x="2149439" y="2457216"/>
            <a:chExt cx="2597665" cy="1786772"/>
          </a:xfrm>
        </p:grpSpPr>
        <p:grpSp>
          <p:nvGrpSpPr>
            <p:cNvPr id="11" name="Group 10"/>
            <p:cNvGrpSpPr/>
            <p:nvPr/>
          </p:nvGrpSpPr>
          <p:grpSpPr>
            <a:xfrm>
              <a:off x="2149439" y="2457216"/>
              <a:ext cx="2597665" cy="1786772"/>
              <a:chOff x="2149439" y="2457216"/>
              <a:chExt cx="2597665" cy="1786772"/>
            </a:xfrm>
          </p:grpSpPr>
          <p:sp>
            <p:nvSpPr>
              <p:cNvPr id="15" name="Rectangle 14"/>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16" name="Straight Connector 15"/>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28"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29"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12" name="Straight Connector 11"/>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Flowchart: Magnetic Disk 57"/>
          <p:cNvSpPr>
            <a:spLocks noChangeArrowheads="1"/>
          </p:cNvSpPr>
          <p:nvPr/>
        </p:nvSpPr>
        <p:spPr bwMode="auto">
          <a:xfrm>
            <a:off x="4307000" y="2169289"/>
            <a:ext cx="1555534" cy="15619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59" name="TextBox 24"/>
          <p:cNvSpPr txBox="1">
            <a:spLocks noChangeArrowheads="1"/>
          </p:cNvSpPr>
          <p:nvPr/>
        </p:nvSpPr>
        <p:spPr bwMode="auto">
          <a:xfrm>
            <a:off x="3970942" y="2738498"/>
            <a:ext cx="224847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Reference </a:t>
            </a:r>
          </a:p>
          <a:p>
            <a:pPr algn="ctr">
              <a:lnSpc>
                <a:spcPts val="2600"/>
              </a:lnSpc>
            </a:pPr>
            <a:r>
              <a:rPr lang="en-US" sz="2000" b="1" dirty="0" smtClean="0">
                <a:cs typeface="Arial" charset="0"/>
              </a:rPr>
              <a:t>protein DB</a:t>
            </a:r>
            <a:endParaRPr lang="en-US" sz="2000" b="1" dirty="0">
              <a:cs typeface="Arial" charset="0"/>
            </a:endParaRPr>
          </a:p>
        </p:txBody>
      </p:sp>
      <p:sp>
        <p:nvSpPr>
          <p:cNvPr id="68" name="TextBox 67"/>
          <p:cNvSpPr txBox="1"/>
          <p:nvPr/>
        </p:nvSpPr>
        <p:spPr>
          <a:xfrm>
            <a:off x="5941623" y="2870816"/>
            <a:ext cx="300082" cy="369332"/>
          </a:xfrm>
          <a:prstGeom prst="rect">
            <a:avLst/>
          </a:prstGeom>
          <a:noFill/>
        </p:spPr>
        <p:txBody>
          <a:bodyPr wrap="none" rtlCol="0">
            <a:spAutoFit/>
          </a:bodyPr>
          <a:lstStyle/>
          <a:p>
            <a:r>
              <a:rPr lang="en-US" dirty="0" smtClean="0"/>
              <a:t>+</a:t>
            </a:r>
            <a:endParaRPr lang="en-US" dirty="0"/>
          </a:p>
        </p:txBody>
      </p:sp>
      <p:cxnSp>
        <p:nvCxnSpPr>
          <p:cNvPr id="71" name="Straight Connector 70"/>
          <p:cNvCxnSpPr/>
          <p:nvPr/>
        </p:nvCxnSpPr>
        <p:spPr>
          <a:xfrm flipV="1">
            <a:off x="5751558" y="3419699"/>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7065570" y="3423100"/>
            <a:ext cx="1298504" cy="90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lowchart: Magnetic Disk 72"/>
          <p:cNvSpPr>
            <a:spLocks noChangeArrowheads="1"/>
          </p:cNvSpPr>
          <p:nvPr/>
        </p:nvSpPr>
        <p:spPr bwMode="auto">
          <a:xfrm>
            <a:off x="6272295" y="2381310"/>
            <a:ext cx="1555534" cy="1038389"/>
          </a:xfrm>
          <a:prstGeom prst="flowChartMagneticDisk">
            <a:avLst/>
          </a:prstGeom>
          <a:solidFill>
            <a:schemeClr val="bg1"/>
          </a:solidFill>
          <a:ln w="38100">
            <a:solidFill>
              <a:schemeClr val="tx2">
                <a:lumMod val="60000"/>
                <a:lumOff val="40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74" name="TextBox 24"/>
          <p:cNvSpPr txBox="1">
            <a:spLocks noChangeArrowheads="1"/>
          </p:cNvSpPr>
          <p:nvPr/>
        </p:nvSpPr>
        <p:spPr bwMode="auto">
          <a:xfrm>
            <a:off x="5941623" y="2667000"/>
            <a:ext cx="224847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Fusion Gene</a:t>
            </a:r>
          </a:p>
          <a:p>
            <a:pPr algn="ctr">
              <a:lnSpc>
                <a:spcPts val="2600"/>
              </a:lnSpc>
            </a:pPr>
            <a:r>
              <a:rPr lang="en-US" sz="2000" b="1" dirty="0" smtClean="0">
                <a:cs typeface="Arial" charset="0"/>
              </a:rPr>
              <a:t> DB</a:t>
            </a:r>
            <a:endParaRPr lang="en-US" sz="2000" b="1" dirty="0">
              <a:cs typeface="Arial" charset="0"/>
            </a:endParaRPr>
          </a:p>
        </p:txBody>
      </p:sp>
      <p:sp>
        <p:nvSpPr>
          <p:cNvPr id="62" name="Rectangle 61"/>
          <p:cNvSpPr/>
          <p:nvPr/>
        </p:nvSpPr>
        <p:spPr>
          <a:xfrm>
            <a:off x="4985349" y="4713900"/>
            <a:ext cx="816388" cy="152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3" name="TextBox 62"/>
          <p:cNvSpPr txBox="1"/>
          <p:nvPr/>
        </p:nvSpPr>
        <p:spPr>
          <a:xfrm>
            <a:off x="4985349" y="4866300"/>
            <a:ext cx="779381" cy="584775"/>
          </a:xfrm>
          <a:prstGeom prst="rect">
            <a:avLst/>
          </a:prstGeom>
          <a:noFill/>
        </p:spPr>
        <p:txBody>
          <a:bodyPr wrap="none" rtlCol="0">
            <a:spAutoFit/>
          </a:bodyPr>
          <a:lstStyle/>
          <a:p>
            <a:r>
              <a:rPr lang="en-US" sz="1600" dirty="0" smtClean="0"/>
              <a:t>Gene X</a:t>
            </a:r>
          </a:p>
          <a:p>
            <a:r>
              <a:rPr lang="en-US" sz="1600" dirty="0" err="1" smtClean="0"/>
              <a:t>Exon</a:t>
            </a:r>
            <a:r>
              <a:rPr lang="en-US" sz="1600" dirty="0" smtClean="0"/>
              <a:t> 1</a:t>
            </a:r>
            <a:endParaRPr lang="en-US" sz="1600" dirty="0"/>
          </a:p>
        </p:txBody>
      </p:sp>
      <p:sp>
        <p:nvSpPr>
          <p:cNvPr id="64" name="Rectangle 63"/>
          <p:cNvSpPr/>
          <p:nvPr/>
        </p:nvSpPr>
        <p:spPr>
          <a:xfrm>
            <a:off x="6106537" y="4713900"/>
            <a:ext cx="457200" cy="152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5" name="Rectangle 64"/>
          <p:cNvSpPr/>
          <p:nvPr/>
        </p:nvSpPr>
        <p:spPr>
          <a:xfrm>
            <a:off x="7077513" y="4713900"/>
            <a:ext cx="914400" cy="152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6" name="TextBox 65"/>
          <p:cNvSpPr txBox="1"/>
          <p:nvPr/>
        </p:nvSpPr>
        <p:spPr>
          <a:xfrm>
            <a:off x="5936012" y="4825766"/>
            <a:ext cx="779381" cy="584775"/>
          </a:xfrm>
          <a:prstGeom prst="rect">
            <a:avLst/>
          </a:prstGeom>
          <a:noFill/>
        </p:spPr>
        <p:txBody>
          <a:bodyPr wrap="none" rtlCol="0">
            <a:spAutoFit/>
          </a:bodyPr>
          <a:lstStyle/>
          <a:p>
            <a:r>
              <a:rPr lang="en-US" sz="1600" dirty="0" smtClean="0"/>
              <a:t>Gene X</a:t>
            </a:r>
          </a:p>
          <a:p>
            <a:r>
              <a:rPr lang="en-US" sz="1600" dirty="0" err="1" smtClean="0"/>
              <a:t>Exon</a:t>
            </a:r>
            <a:r>
              <a:rPr lang="en-US" sz="1600" dirty="0" smtClean="0"/>
              <a:t> 2</a:t>
            </a:r>
            <a:endParaRPr lang="en-US" sz="1600" dirty="0"/>
          </a:p>
        </p:txBody>
      </p:sp>
      <p:sp>
        <p:nvSpPr>
          <p:cNvPr id="67" name="TextBox 66"/>
          <p:cNvSpPr txBox="1"/>
          <p:nvPr/>
        </p:nvSpPr>
        <p:spPr>
          <a:xfrm>
            <a:off x="7155212" y="4825766"/>
            <a:ext cx="772969" cy="584775"/>
          </a:xfrm>
          <a:prstGeom prst="rect">
            <a:avLst/>
          </a:prstGeom>
          <a:noFill/>
        </p:spPr>
        <p:txBody>
          <a:bodyPr wrap="none" rtlCol="0">
            <a:spAutoFit/>
          </a:bodyPr>
          <a:lstStyle/>
          <a:p>
            <a:r>
              <a:rPr lang="en-US" sz="1600" dirty="0" smtClean="0"/>
              <a:t>Gene Y</a:t>
            </a:r>
          </a:p>
          <a:p>
            <a:r>
              <a:rPr lang="en-US" sz="1600" dirty="0" err="1" smtClean="0"/>
              <a:t>Exon</a:t>
            </a:r>
            <a:r>
              <a:rPr lang="en-US" sz="1600" dirty="0" smtClean="0"/>
              <a:t> 1</a:t>
            </a:r>
            <a:endParaRPr lang="en-US" sz="1600" dirty="0"/>
          </a:p>
        </p:txBody>
      </p:sp>
      <p:grpSp>
        <p:nvGrpSpPr>
          <p:cNvPr id="69" name="Group 399"/>
          <p:cNvGrpSpPr/>
          <p:nvPr/>
        </p:nvGrpSpPr>
        <p:grpSpPr>
          <a:xfrm>
            <a:off x="5423543" y="4639612"/>
            <a:ext cx="3335705" cy="0"/>
            <a:chOff x="688606" y="4114800"/>
            <a:chExt cx="3335705" cy="0"/>
          </a:xfrm>
        </p:grpSpPr>
        <p:cxnSp>
          <p:nvCxnSpPr>
            <p:cNvPr id="70" name="Straight Connector 69"/>
            <p:cNvCxnSpPr/>
            <p:nvPr/>
          </p:nvCxnSpPr>
          <p:spPr bwMode="auto">
            <a:xfrm flipH="1">
              <a:off x="3542778" y="41148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flipH="1">
              <a:off x="688606" y="41148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flipH="1">
              <a:off x="823911" y="41148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p:nvCxnSpPr>
        <p:spPr>
          <a:xfrm>
            <a:off x="7999011" y="4790100"/>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71661" y="4713900"/>
            <a:ext cx="752288" cy="152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9" name="TextBox 78"/>
          <p:cNvSpPr txBox="1"/>
          <p:nvPr/>
        </p:nvSpPr>
        <p:spPr>
          <a:xfrm>
            <a:off x="8349360" y="4817064"/>
            <a:ext cx="772969" cy="584775"/>
          </a:xfrm>
          <a:prstGeom prst="rect">
            <a:avLst/>
          </a:prstGeom>
          <a:noFill/>
        </p:spPr>
        <p:txBody>
          <a:bodyPr wrap="none" rtlCol="0">
            <a:spAutoFit/>
          </a:bodyPr>
          <a:lstStyle/>
          <a:p>
            <a:r>
              <a:rPr lang="en-US" sz="1600" dirty="0" smtClean="0"/>
              <a:t>Gene Y</a:t>
            </a:r>
          </a:p>
          <a:p>
            <a:r>
              <a:rPr lang="en-US" sz="1600" dirty="0" err="1" smtClean="0"/>
              <a:t>Exon</a:t>
            </a:r>
            <a:r>
              <a:rPr lang="en-US" sz="1600" dirty="0" smtClean="0"/>
              <a:t> 2</a:t>
            </a:r>
            <a:endParaRPr lang="en-US" sz="1600" dirty="0"/>
          </a:p>
        </p:txBody>
      </p:sp>
      <p:cxnSp>
        <p:nvCxnSpPr>
          <p:cNvPr id="80" name="Straight Connector 79"/>
          <p:cNvCxnSpPr/>
          <p:nvPr/>
        </p:nvCxnSpPr>
        <p:spPr>
          <a:xfrm>
            <a:off x="5801737" y="4790100"/>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400"/>
          <p:cNvGrpSpPr/>
          <p:nvPr/>
        </p:nvGrpSpPr>
        <p:grpSpPr>
          <a:xfrm flipH="1">
            <a:off x="5325423" y="4563412"/>
            <a:ext cx="3335705" cy="0"/>
            <a:chOff x="688606" y="4114800"/>
            <a:chExt cx="3335705" cy="0"/>
          </a:xfrm>
        </p:grpSpPr>
        <p:cxnSp>
          <p:nvCxnSpPr>
            <p:cNvPr id="82" name="Straight Connector 81"/>
            <p:cNvCxnSpPr/>
            <p:nvPr/>
          </p:nvCxnSpPr>
          <p:spPr bwMode="auto">
            <a:xfrm flipH="1">
              <a:off x="3542778" y="41148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flipH="1">
              <a:off x="688606" y="41148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flipH="1">
              <a:off x="823911" y="41148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bwMode="auto">
          <a:xfrm flipH="1">
            <a:off x="8279478" y="4487212"/>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flipH="1">
            <a:off x="5425306" y="4487212"/>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flipH="1">
            <a:off x="5560611" y="4487212"/>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5346582" y="4411012"/>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a:off x="8308705" y="4411012"/>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auto">
          <a:xfrm>
            <a:off x="5339712" y="4411012"/>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1248" y="5401839"/>
            <a:ext cx="679994" cy="369332"/>
          </a:xfrm>
          <a:prstGeom prst="rect">
            <a:avLst/>
          </a:prstGeom>
          <a:noFill/>
        </p:spPr>
        <p:txBody>
          <a:bodyPr wrap="none" rtlCol="0">
            <a:spAutoFit/>
          </a:bodyPr>
          <a:lstStyle/>
          <a:p>
            <a:r>
              <a:rPr lang="en-US" dirty="0" err="1" smtClean="0"/>
              <a:t>Chr</a:t>
            </a:r>
            <a:r>
              <a:rPr lang="en-US" dirty="0" smtClean="0"/>
              <a:t> 1</a:t>
            </a:r>
            <a:endParaRPr lang="en-US" dirty="0"/>
          </a:p>
        </p:txBody>
      </p:sp>
      <p:sp>
        <p:nvSpPr>
          <p:cNvPr id="92" name="TextBox 91"/>
          <p:cNvSpPr txBox="1"/>
          <p:nvPr/>
        </p:nvSpPr>
        <p:spPr>
          <a:xfrm>
            <a:off x="7796174" y="5409350"/>
            <a:ext cx="679994" cy="369332"/>
          </a:xfrm>
          <a:prstGeom prst="rect">
            <a:avLst/>
          </a:prstGeom>
          <a:noFill/>
        </p:spPr>
        <p:txBody>
          <a:bodyPr wrap="none" rtlCol="0">
            <a:spAutoFit/>
          </a:bodyPr>
          <a:lstStyle/>
          <a:p>
            <a:r>
              <a:rPr lang="en-US" dirty="0" err="1" smtClean="0"/>
              <a:t>Chr</a:t>
            </a:r>
            <a:r>
              <a:rPr lang="en-US" dirty="0" smtClean="0"/>
              <a:t> 2</a:t>
            </a:r>
            <a:endParaRPr lang="en-US" dirty="0"/>
          </a:p>
        </p:txBody>
      </p:sp>
      <p:sp>
        <p:nvSpPr>
          <p:cNvPr id="94" name="Rectangle 93"/>
          <p:cNvSpPr/>
          <p:nvPr/>
        </p:nvSpPr>
        <p:spPr>
          <a:xfrm>
            <a:off x="7310224" y="6114105"/>
            <a:ext cx="752288" cy="152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95" name="Straight Connector 94"/>
          <p:cNvCxnSpPr/>
          <p:nvPr/>
        </p:nvCxnSpPr>
        <p:spPr>
          <a:xfrm>
            <a:off x="6777191" y="6190305"/>
            <a:ext cx="548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985851" y="6273225"/>
            <a:ext cx="779381" cy="584775"/>
          </a:xfrm>
          <a:prstGeom prst="rect">
            <a:avLst/>
          </a:prstGeom>
          <a:noFill/>
        </p:spPr>
        <p:txBody>
          <a:bodyPr wrap="none" rtlCol="0">
            <a:spAutoFit/>
          </a:bodyPr>
          <a:lstStyle/>
          <a:p>
            <a:r>
              <a:rPr lang="en-US" sz="1600" dirty="0" smtClean="0"/>
              <a:t>Gene X</a:t>
            </a:r>
          </a:p>
          <a:p>
            <a:r>
              <a:rPr lang="en-US" sz="1600" dirty="0" err="1" smtClean="0"/>
              <a:t>Exon</a:t>
            </a:r>
            <a:r>
              <a:rPr lang="en-US" sz="1600" dirty="0" smtClean="0"/>
              <a:t> 1</a:t>
            </a:r>
            <a:endParaRPr lang="en-US" sz="1600" dirty="0"/>
          </a:p>
        </p:txBody>
      </p:sp>
      <p:sp>
        <p:nvSpPr>
          <p:cNvPr id="97" name="TextBox 96"/>
          <p:cNvSpPr txBox="1"/>
          <p:nvPr/>
        </p:nvSpPr>
        <p:spPr>
          <a:xfrm>
            <a:off x="7304231" y="6273225"/>
            <a:ext cx="772969" cy="584775"/>
          </a:xfrm>
          <a:prstGeom prst="rect">
            <a:avLst/>
          </a:prstGeom>
          <a:noFill/>
        </p:spPr>
        <p:txBody>
          <a:bodyPr wrap="none" rtlCol="0">
            <a:spAutoFit/>
          </a:bodyPr>
          <a:lstStyle/>
          <a:p>
            <a:r>
              <a:rPr lang="en-US" sz="1600" dirty="0" smtClean="0"/>
              <a:t>Gene Y</a:t>
            </a:r>
          </a:p>
          <a:p>
            <a:r>
              <a:rPr lang="en-US" sz="1600" dirty="0" err="1" smtClean="0"/>
              <a:t>Exon</a:t>
            </a:r>
            <a:r>
              <a:rPr lang="en-US" sz="1600" dirty="0" smtClean="0"/>
              <a:t> 2</a:t>
            </a:r>
            <a:endParaRPr lang="en-US" sz="1600" dirty="0"/>
          </a:p>
        </p:txBody>
      </p:sp>
      <p:cxnSp>
        <p:nvCxnSpPr>
          <p:cNvPr id="98" name="Straight Arrow Connector 97"/>
          <p:cNvCxnSpPr/>
          <p:nvPr/>
        </p:nvCxnSpPr>
        <p:spPr>
          <a:xfrm>
            <a:off x="6921688" y="5283350"/>
            <a:ext cx="0" cy="584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003709" y="6114105"/>
            <a:ext cx="816388" cy="152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86526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01" y="76200"/>
            <a:ext cx="8229600" cy="1143000"/>
          </a:xfrm>
        </p:spPr>
        <p:txBody>
          <a:bodyPr/>
          <a:lstStyle/>
          <a:p>
            <a:r>
              <a:rPr lang="en-US" dirty="0" smtClean="0"/>
              <a:t>Fusion Genes</a:t>
            </a:r>
            <a:endParaRPr lang="en-US"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6402" b="3666"/>
          <a:stretch/>
        </p:blipFill>
        <p:spPr bwMode="auto">
          <a:xfrm>
            <a:off x="100084" y="1173588"/>
            <a:ext cx="474839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6" idx="0"/>
          </p:cNvCxnSpPr>
          <p:nvPr/>
        </p:nvCxnSpPr>
        <p:spPr>
          <a:xfrm flipV="1">
            <a:off x="3583513" y="5067517"/>
            <a:ext cx="0" cy="2841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41387" y="5351633"/>
            <a:ext cx="1484252" cy="338554"/>
          </a:xfrm>
          <a:prstGeom prst="rect">
            <a:avLst/>
          </a:prstGeom>
          <a:noFill/>
        </p:spPr>
        <p:txBody>
          <a:bodyPr wrap="none" rtlCol="0">
            <a:spAutoFit/>
          </a:bodyPr>
          <a:lstStyle/>
          <a:p>
            <a:r>
              <a:rPr lang="en-US" sz="1600" dirty="0" smtClean="0">
                <a:solidFill>
                  <a:schemeClr val="bg2">
                    <a:lumMod val="60000"/>
                    <a:lumOff val="40000"/>
                  </a:schemeClr>
                </a:solidFill>
              </a:rPr>
              <a:t>Fusion Location</a:t>
            </a:r>
            <a:endParaRPr lang="en-US" sz="1600" dirty="0">
              <a:solidFill>
                <a:schemeClr val="bg2">
                  <a:lumMod val="60000"/>
                  <a:lumOff val="40000"/>
                </a:schemeClr>
              </a:solidFill>
            </a:endParaRPr>
          </a:p>
        </p:txBody>
      </p:sp>
      <p:pic>
        <p:nvPicPr>
          <p:cNvPr id="1024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6" t="15614" r="45202" b="31768"/>
          <a:stretch/>
        </p:blipFill>
        <p:spPr bwMode="auto">
          <a:xfrm>
            <a:off x="4537101" y="1310963"/>
            <a:ext cx="3451934" cy="2343705"/>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3583513" y="1310963"/>
            <a:ext cx="953588" cy="352022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13993" y="3654668"/>
            <a:ext cx="4375042" cy="1222132"/>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3" name="Rectangle 12"/>
          <p:cNvSpPr/>
          <p:nvPr/>
        </p:nvSpPr>
        <p:spPr>
          <a:xfrm>
            <a:off x="4812653" y="4943354"/>
            <a:ext cx="4243206" cy="276999"/>
          </a:xfrm>
          <a:prstGeom prst="rect">
            <a:avLst/>
          </a:prstGeom>
        </p:spPr>
        <p:txBody>
          <a:bodyPr wrap="square">
            <a:spAutoFit/>
          </a:bodyPr>
          <a:lstStyle/>
          <a:p>
            <a:r>
              <a:rPr lang="en-US" sz="1200" dirty="0" smtClean="0"/>
              <a:t>.…AGAACTGGAAGAATTGG*AATGGTAGATAACGCAGATCATCT..…</a:t>
            </a:r>
            <a:endParaRPr lang="en-US" sz="1200" dirty="0"/>
          </a:p>
        </p:txBody>
      </p:sp>
      <p:cxnSp>
        <p:nvCxnSpPr>
          <p:cNvPr id="16" name="Straight Arrow Connector 15"/>
          <p:cNvCxnSpPr/>
          <p:nvPr/>
        </p:nvCxnSpPr>
        <p:spPr>
          <a:xfrm>
            <a:off x="5943600" y="3741468"/>
            <a:ext cx="0" cy="1161566"/>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77039" y="4265734"/>
            <a:ext cx="2719316" cy="369332"/>
          </a:xfrm>
          <a:prstGeom prst="rect">
            <a:avLst/>
          </a:prstGeom>
          <a:noFill/>
        </p:spPr>
        <p:txBody>
          <a:bodyPr wrap="square" rtlCol="0">
            <a:spAutoFit/>
          </a:bodyPr>
          <a:lstStyle/>
          <a:p>
            <a:r>
              <a:rPr lang="en-US" dirty="0" smtClean="0">
                <a:solidFill>
                  <a:schemeClr val="tx1">
                    <a:lumMod val="95000"/>
                    <a:lumOff val="5000"/>
                  </a:schemeClr>
                </a:solidFill>
              </a:rPr>
              <a:t>Find consensus sequence </a:t>
            </a:r>
            <a:endParaRPr lang="en-US" dirty="0">
              <a:solidFill>
                <a:schemeClr val="tx1">
                  <a:lumMod val="95000"/>
                  <a:lumOff val="5000"/>
                </a:schemeClr>
              </a:solidFill>
            </a:endParaRPr>
          </a:p>
        </p:txBody>
      </p:sp>
      <p:cxnSp>
        <p:nvCxnSpPr>
          <p:cNvPr id="25" name="Straight Arrow Connector 24"/>
          <p:cNvCxnSpPr/>
          <p:nvPr/>
        </p:nvCxnSpPr>
        <p:spPr>
          <a:xfrm>
            <a:off x="5943600" y="5171911"/>
            <a:ext cx="0" cy="3810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41297" y="5220353"/>
            <a:ext cx="2655058" cy="369332"/>
          </a:xfrm>
          <a:prstGeom prst="rect">
            <a:avLst/>
          </a:prstGeom>
          <a:noFill/>
        </p:spPr>
        <p:txBody>
          <a:bodyPr wrap="square" rtlCol="0">
            <a:spAutoFit/>
          </a:bodyPr>
          <a:lstStyle/>
          <a:p>
            <a:r>
              <a:rPr lang="en-US" dirty="0" smtClean="0">
                <a:solidFill>
                  <a:schemeClr val="tx1">
                    <a:lumMod val="95000"/>
                    <a:lumOff val="5000"/>
                  </a:schemeClr>
                </a:solidFill>
              </a:rPr>
              <a:t>6 frame translation FASTA</a:t>
            </a:r>
            <a:endParaRPr lang="en-US" dirty="0">
              <a:solidFill>
                <a:schemeClr val="tx1">
                  <a:lumMod val="95000"/>
                  <a:lumOff val="5000"/>
                </a:schemeClr>
              </a:solidFill>
            </a:endParaRPr>
          </a:p>
        </p:txBody>
      </p:sp>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82" t="43731" r="44018" b="36045"/>
          <a:stretch/>
        </p:blipFill>
        <p:spPr bwMode="auto">
          <a:xfrm>
            <a:off x="3613993" y="5628874"/>
            <a:ext cx="5477692" cy="1166948"/>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3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Informatics tools for customized DB creation</a:t>
            </a:r>
            <a:endParaRPr lang="en-US" dirty="0"/>
          </a:p>
        </p:txBody>
      </p:sp>
      <p:sp>
        <p:nvSpPr>
          <p:cNvPr id="3" name="Content Placeholder 2"/>
          <p:cNvSpPr>
            <a:spLocks noGrp="1"/>
          </p:cNvSpPr>
          <p:nvPr>
            <p:ph idx="1"/>
          </p:nvPr>
        </p:nvSpPr>
        <p:spPr/>
        <p:txBody>
          <a:bodyPr/>
          <a:lstStyle/>
          <a:p>
            <a:r>
              <a:rPr lang="en-US" u="sng" dirty="0" smtClean="0"/>
              <a:t>QUILTS</a:t>
            </a:r>
            <a:r>
              <a:rPr lang="en-US" dirty="0" smtClean="0"/>
              <a:t>: perl/python based tool to generate DB from genomic and RNA sequencing data (Fenyo lab)</a:t>
            </a:r>
          </a:p>
          <a:p>
            <a:pPr marL="0" indent="0">
              <a:buNone/>
            </a:pPr>
            <a:endParaRPr lang="en-US" dirty="0" smtClean="0"/>
          </a:p>
          <a:p>
            <a:r>
              <a:rPr lang="en-US" u="sng" dirty="0" err="1" smtClean="0"/>
              <a:t>customProDB</a:t>
            </a:r>
            <a:r>
              <a:rPr lang="en-US" dirty="0" smtClean="0"/>
              <a:t>: R </a:t>
            </a:r>
            <a:r>
              <a:rPr lang="en-US" dirty="0"/>
              <a:t>package to generate </a:t>
            </a:r>
            <a:r>
              <a:rPr lang="en-US" dirty="0" smtClean="0"/>
              <a:t>DB from </a:t>
            </a:r>
            <a:r>
              <a:rPr lang="en-US" dirty="0"/>
              <a:t>RNA-Seq </a:t>
            </a:r>
            <a:r>
              <a:rPr lang="en-US" dirty="0" smtClean="0"/>
              <a:t>data (Zhang B, et al.)</a:t>
            </a:r>
          </a:p>
          <a:p>
            <a:pPr marL="0" indent="0">
              <a:buNone/>
            </a:pPr>
            <a:endParaRPr lang="en-US" dirty="0" smtClean="0"/>
          </a:p>
          <a:p>
            <a:r>
              <a:rPr lang="en-US" dirty="0"/>
              <a:t>S</a:t>
            </a:r>
            <a:r>
              <a:rPr lang="en-US" dirty="0" smtClean="0"/>
              <a:t>plice-graph database creation (</a:t>
            </a:r>
            <a:r>
              <a:rPr lang="en-US" dirty="0" err="1" smtClean="0"/>
              <a:t>Bafna</a:t>
            </a:r>
            <a:r>
              <a:rPr lang="en-US" dirty="0" smtClean="0"/>
              <a:t> V. et al.)</a:t>
            </a:r>
            <a:endParaRPr lang="en-US" dirty="0"/>
          </a:p>
        </p:txBody>
      </p:sp>
    </p:spTree>
    <p:extLst>
      <p:ext uri="{BB962C8B-B14F-4D97-AF65-F5344CB8AC3E}">
        <p14:creationId xmlns:p14="http://schemas.microsoft.com/office/powerpoint/2010/main" val="1931167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228600"/>
            <a:ext cx="8229600" cy="1143000"/>
          </a:xfrm>
        </p:spPr>
        <p:txBody>
          <a:bodyPr>
            <a:normAutofit fontScale="90000"/>
          </a:bodyPr>
          <a:lstStyle/>
          <a:p>
            <a:r>
              <a:rPr lang="en-US" dirty="0" smtClean="0"/>
              <a:t>Proteogenomics and Human Disease: Genomic Heterogeneity </a:t>
            </a:r>
            <a:endParaRPr lang="en-US" dirty="0"/>
          </a:p>
        </p:txBody>
      </p:sp>
      <p:sp>
        <p:nvSpPr>
          <p:cNvPr id="10" name="Content Placeholder 2"/>
          <p:cNvSpPr txBox="1">
            <a:spLocks/>
          </p:cNvSpPr>
          <p:nvPr/>
        </p:nvSpPr>
        <p:spPr>
          <a:xfrm>
            <a:off x="133738" y="1763400"/>
            <a:ext cx="8457425" cy="21904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130175">
              <a:spcBef>
                <a:spcPts val="600"/>
              </a:spcBef>
              <a:spcAft>
                <a:spcPts val="600"/>
              </a:spcAft>
              <a:buFont typeface="Arial" pitchFamily="34" charset="0"/>
              <a:buChar char="•"/>
            </a:pPr>
            <a:r>
              <a:rPr lang="en-US" sz="2600" dirty="0" smtClean="0"/>
              <a:t>Whole </a:t>
            </a:r>
            <a:r>
              <a:rPr lang="en-US" sz="2600" dirty="0"/>
              <a:t>genome sequencing has uncovered millions of germline variants between </a:t>
            </a:r>
            <a:r>
              <a:rPr lang="en-US" sz="2600" dirty="0" smtClean="0"/>
              <a:t>individuals</a:t>
            </a:r>
          </a:p>
          <a:p>
            <a:pPr marL="342900" lvl="1" indent="-130175">
              <a:spcBef>
                <a:spcPts val="600"/>
              </a:spcBef>
              <a:spcAft>
                <a:spcPts val="600"/>
              </a:spcAft>
              <a:buFont typeface="Arial" pitchFamily="34" charset="0"/>
              <a:buChar char="•"/>
            </a:pPr>
            <a:r>
              <a:rPr lang="en-US" sz="2600" dirty="0" smtClean="0"/>
              <a:t>Genomic, proteome studies typically </a:t>
            </a:r>
            <a:r>
              <a:rPr lang="en-US" sz="2600" dirty="0"/>
              <a:t>use </a:t>
            </a:r>
            <a:r>
              <a:rPr lang="en-US" sz="2600" dirty="0" smtClean="0"/>
              <a:t>a reference database  </a:t>
            </a:r>
            <a:r>
              <a:rPr lang="en-US" sz="2600" dirty="0"/>
              <a:t>to model the general population, masking patient specific </a:t>
            </a:r>
            <a:r>
              <a:rPr lang="en-US" sz="2600" dirty="0" smtClean="0"/>
              <a:t>variation</a:t>
            </a:r>
            <a:endParaRPr lang="en-US" sz="2600" dirty="0"/>
          </a:p>
          <a:p>
            <a:pPr marL="212725" lvl="1" indent="0">
              <a:spcBef>
                <a:spcPts val="600"/>
              </a:spcBef>
              <a:spcAft>
                <a:spcPts val="600"/>
              </a:spcAft>
              <a:buNone/>
            </a:pPr>
            <a:endParaRPr lang="en-US" sz="2000" b="1" dirty="0" smtClean="0"/>
          </a:p>
          <a:p>
            <a:pPr marL="212725" lvl="1" indent="0">
              <a:spcBef>
                <a:spcPts val="600"/>
              </a:spcBef>
              <a:spcAft>
                <a:spcPts val="600"/>
              </a:spcAft>
              <a:buNone/>
            </a:pPr>
            <a:endParaRPr lang="en-US" sz="2000" dirty="0" smtClean="0">
              <a:latin typeface="+mj-lt"/>
            </a:endParaRPr>
          </a:p>
          <a:p>
            <a:pPr marL="212725" lvl="1" indent="0">
              <a:spcBef>
                <a:spcPts val="600"/>
              </a:spcBef>
              <a:spcAft>
                <a:spcPts val="600"/>
              </a:spcAft>
              <a:buNone/>
            </a:pPr>
            <a:endParaRPr lang="en-US" sz="2000" dirty="0">
              <a:latin typeface="+mj-lt"/>
            </a:endParaRPr>
          </a:p>
          <a:p>
            <a:pPr marL="342900" lvl="1" indent="-342900">
              <a:buFont typeface="Arial" pitchFamily="34" charset="0"/>
              <a:buChar char="•"/>
            </a:pPr>
            <a:endParaRPr lang="en-US" dirty="0">
              <a:cs typeface="Times New Roman" pitchFamily="18" charset="0"/>
            </a:endParaRP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25" t="8929" r="3954" b="70663"/>
          <a:stretch/>
        </p:blipFill>
        <p:spPr bwMode="auto">
          <a:xfrm>
            <a:off x="1625081" y="4182448"/>
            <a:ext cx="5970037" cy="83112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467099" y="5091563"/>
            <a:ext cx="2286000" cy="276999"/>
          </a:xfrm>
          <a:prstGeom prst="rect">
            <a:avLst/>
          </a:prstGeom>
          <a:noFill/>
        </p:spPr>
        <p:txBody>
          <a:bodyPr wrap="square" rtlCol="0">
            <a:spAutoFit/>
          </a:bodyPr>
          <a:lstStyle/>
          <a:p>
            <a:pPr defTabSz="914400" fontAlgn="base">
              <a:spcBef>
                <a:spcPct val="0"/>
              </a:spcBef>
              <a:spcAft>
                <a:spcPct val="0"/>
              </a:spcAft>
            </a:pPr>
            <a:r>
              <a:rPr lang="en-US" sz="1200" i="1" dirty="0" smtClean="0">
                <a:latin typeface="+mj-lt"/>
              </a:rPr>
              <a:t>Nature </a:t>
            </a:r>
            <a:r>
              <a:rPr lang="en-US" sz="1200" dirty="0" smtClean="0">
                <a:latin typeface="+mj-lt"/>
              </a:rPr>
              <a:t>October 28, 2010</a:t>
            </a:r>
            <a:endParaRPr lang="en-US" sz="1200" dirty="0">
              <a:latin typeface="+mj-lt"/>
            </a:endParaRPr>
          </a:p>
        </p:txBody>
      </p:sp>
    </p:spTree>
    <p:extLst>
      <p:ext uri="{BB962C8B-B14F-4D97-AF65-F5344CB8AC3E}">
        <p14:creationId xmlns:p14="http://schemas.microsoft.com/office/powerpoint/2010/main" val="1939895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23327"/>
            <a:ext cx="8610600" cy="1143000"/>
          </a:xfrm>
        </p:spPr>
        <p:txBody>
          <a:bodyPr>
            <a:normAutofit fontScale="90000"/>
          </a:bodyPr>
          <a:lstStyle/>
          <a:p>
            <a:r>
              <a:rPr lang="en-US" dirty="0"/>
              <a:t>Proteogenomics and Human Disease: </a:t>
            </a:r>
            <a:r>
              <a:rPr lang="en-US" dirty="0" smtClean="0"/>
              <a:t>Cancer Proteomics</a:t>
            </a:r>
            <a:endParaRPr lang="en-US" dirty="0"/>
          </a:p>
        </p:txBody>
      </p:sp>
      <p:sp>
        <p:nvSpPr>
          <p:cNvPr id="3" name="Content Placeholder 2"/>
          <p:cNvSpPr>
            <a:spLocks noGrp="1"/>
          </p:cNvSpPr>
          <p:nvPr>
            <p:ph idx="1"/>
          </p:nvPr>
        </p:nvSpPr>
        <p:spPr>
          <a:xfrm>
            <a:off x="381000" y="1447800"/>
            <a:ext cx="8229600" cy="4648200"/>
          </a:xfrm>
        </p:spPr>
        <p:txBody>
          <a:bodyPr>
            <a:normAutofit fontScale="92500" lnSpcReduction="10000"/>
          </a:bodyPr>
          <a:lstStyle/>
          <a:p>
            <a:pPr marL="0" lvl="1" indent="0">
              <a:buNone/>
            </a:pPr>
            <a:r>
              <a:rPr lang="en-US" sz="3000" dirty="0" smtClean="0"/>
              <a:t>Cancer is characterized by altered expression of tumor drivers and suppressors</a:t>
            </a:r>
          </a:p>
          <a:p>
            <a:pPr marL="857250" lvl="2" indent="-457200"/>
            <a:r>
              <a:rPr lang="en-US" sz="2800" dirty="0" smtClean="0"/>
              <a:t>Results from gene mutations causing changes in protein expression, activity</a:t>
            </a:r>
          </a:p>
          <a:p>
            <a:pPr marL="857250" lvl="2" indent="-457200"/>
            <a:r>
              <a:rPr lang="en-US" sz="2800" dirty="0" smtClean="0"/>
              <a:t>Can influence diagnosis, prognosis and treatment</a:t>
            </a:r>
          </a:p>
          <a:p>
            <a:pPr marL="400050" lvl="2" indent="0">
              <a:buNone/>
            </a:pPr>
            <a:endParaRPr lang="en-US" sz="2800" dirty="0" smtClean="0"/>
          </a:p>
          <a:p>
            <a:pPr marL="0" lvl="1" indent="0">
              <a:buNone/>
            </a:pPr>
            <a:r>
              <a:rPr lang="en-US" sz="3000" dirty="0" smtClean="0"/>
              <a:t>Cancer proteomics </a:t>
            </a:r>
          </a:p>
          <a:p>
            <a:pPr marL="857250" lvl="2" indent="-457200"/>
            <a:r>
              <a:rPr lang="en-US" sz="2800" dirty="0" smtClean="0"/>
              <a:t>Are genomic variants evident at the protein level?</a:t>
            </a:r>
          </a:p>
          <a:p>
            <a:pPr marL="857250" lvl="2" indent="-457200"/>
            <a:r>
              <a:rPr lang="en-US" sz="2800" dirty="0" smtClean="0"/>
              <a:t>What is their effect on protein function?</a:t>
            </a:r>
          </a:p>
          <a:p>
            <a:pPr marL="857250" lvl="2" indent="-457200"/>
            <a:r>
              <a:rPr lang="en-US" sz="2800" dirty="0" smtClean="0"/>
              <a:t>Can we classify tumors based on protein markers?</a:t>
            </a:r>
          </a:p>
          <a:p>
            <a:pPr marL="400050" lvl="2" indent="0">
              <a:buNone/>
            </a:pPr>
            <a:endParaRPr lang="en-US" sz="2800" dirty="0"/>
          </a:p>
        </p:txBody>
      </p:sp>
    </p:spTree>
    <p:extLst>
      <p:ext uri="{BB962C8B-B14F-4D97-AF65-F5344CB8AC3E}">
        <p14:creationId xmlns:p14="http://schemas.microsoft.com/office/powerpoint/2010/main" val="314770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Proteogenomics: Intersection of proteomics and genomics</a:t>
            </a:r>
            <a:endParaRPr lang="en-US" dirty="0"/>
          </a:p>
        </p:txBody>
      </p:sp>
      <p:sp>
        <p:nvSpPr>
          <p:cNvPr id="3" name="Content Placeholder 2"/>
          <p:cNvSpPr>
            <a:spLocks noGrp="1"/>
          </p:cNvSpPr>
          <p:nvPr>
            <p:ph idx="1"/>
          </p:nvPr>
        </p:nvSpPr>
        <p:spPr>
          <a:xfrm>
            <a:off x="457200" y="1600201"/>
            <a:ext cx="8229600" cy="1752600"/>
          </a:xfrm>
        </p:spPr>
        <p:txBody>
          <a:bodyPr>
            <a:normAutofit fontScale="85000" lnSpcReduction="10000"/>
          </a:bodyPr>
          <a:lstStyle/>
          <a:p>
            <a:pPr marL="0" indent="0" algn="ctr">
              <a:buNone/>
            </a:pPr>
            <a:r>
              <a:rPr lang="en-US" dirty="0" smtClean="0"/>
              <a:t>First published on in 2004 “Proteogenomic mapping as a complementary method to perform genome annotation” (Jaffe JD, Berg HC and Church GM) using genomic sequencing to better annotate </a:t>
            </a:r>
            <a:r>
              <a:rPr lang="en-US" i="1" dirty="0" smtClean="0"/>
              <a:t>Mycoplasma </a:t>
            </a:r>
            <a:r>
              <a:rPr lang="en-US" i="1" dirty="0" err="1" smtClean="0"/>
              <a:t>pneumoniae</a:t>
            </a:r>
            <a:endParaRPr lang="en-US"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3" t="25714" r="8247" b="17403"/>
          <a:stretch/>
        </p:blipFill>
        <p:spPr bwMode="auto">
          <a:xfrm>
            <a:off x="685800" y="3326524"/>
            <a:ext cx="766870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2252" y="6477000"/>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spTree>
    <p:extLst>
      <p:ext uri="{BB962C8B-B14F-4D97-AF65-F5344CB8AC3E}">
        <p14:creationId xmlns:p14="http://schemas.microsoft.com/office/powerpoint/2010/main" val="2476184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229600" cy="1143000"/>
          </a:xfrm>
        </p:spPr>
        <p:txBody>
          <a:bodyPr/>
          <a:lstStyle/>
          <a:p>
            <a:r>
              <a:rPr lang="en-US" dirty="0" smtClean="0"/>
              <a:t>Tumor Specific Proteomic Variation  </a:t>
            </a:r>
            <a:endParaRPr lang="en-US" dirty="0"/>
          </a:p>
        </p:txBody>
      </p:sp>
      <p:pic>
        <p:nvPicPr>
          <p:cNvPr id="3074" name="Picture 2" descr="C:\Users\kruggles7\Desktop\091223-breas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306" y="1066800"/>
            <a:ext cx="5716555" cy="42874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141306" y="5506616"/>
            <a:ext cx="5774094"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t>Stephens, et al. Complex landscape of somatic rearrangement in human breast cancer genomes. </a:t>
            </a:r>
            <a:r>
              <a:rPr lang="en-US" sz="2000" b="1" i="1" dirty="0" smtClean="0"/>
              <a:t>Nature</a:t>
            </a:r>
            <a:r>
              <a:rPr lang="en-US" sz="2000" b="1" dirty="0" smtClean="0"/>
              <a:t> 2009 </a:t>
            </a:r>
            <a:endParaRPr lang="en-US" sz="2000" b="1" dirty="0"/>
          </a:p>
        </p:txBody>
      </p:sp>
      <p:sp>
        <p:nvSpPr>
          <p:cNvPr id="10" name="TextBox 9"/>
          <p:cNvSpPr txBox="1"/>
          <p:nvPr/>
        </p:nvSpPr>
        <p:spPr>
          <a:xfrm>
            <a:off x="756168" y="4980801"/>
            <a:ext cx="1600200" cy="276999"/>
          </a:xfrm>
          <a:prstGeom prst="rect">
            <a:avLst/>
          </a:prstGeom>
          <a:noFill/>
        </p:spPr>
        <p:txBody>
          <a:bodyPr wrap="square" rtlCol="0">
            <a:spAutoFit/>
          </a:bodyPr>
          <a:lstStyle/>
          <a:p>
            <a:pPr defTabSz="914400" fontAlgn="base">
              <a:spcBef>
                <a:spcPct val="0"/>
              </a:spcBef>
              <a:spcAft>
                <a:spcPct val="0"/>
              </a:spcAft>
            </a:pPr>
            <a:r>
              <a:rPr lang="en-US" sz="1200" i="1" dirty="0" smtClean="0">
                <a:latin typeface="+mj-lt"/>
              </a:rPr>
              <a:t>Nature </a:t>
            </a:r>
            <a:r>
              <a:rPr lang="en-US" sz="1200" dirty="0" smtClean="0">
                <a:latin typeface="+mj-lt"/>
              </a:rPr>
              <a:t>April 15, 2010</a:t>
            </a:r>
            <a:endParaRPr lang="en-US" sz="1200" dirty="0">
              <a:latin typeface="+mj-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9148"/>
            <a:ext cx="31464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2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106" y="0"/>
            <a:ext cx="8229600" cy="1143000"/>
          </a:xfrm>
        </p:spPr>
        <p:txBody>
          <a:bodyPr>
            <a:normAutofit fontScale="90000"/>
          </a:bodyPr>
          <a:lstStyle/>
          <a:p>
            <a:r>
              <a:rPr lang="en-US" dirty="0" smtClean="0"/>
              <a:t>Personalized Database for Protein Identification</a:t>
            </a:r>
            <a:endParaRPr lang="en-US" dirty="0"/>
          </a:p>
        </p:txBody>
      </p:sp>
      <p:grpSp>
        <p:nvGrpSpPr>
          <p:cNvPr id="28" name="Group 27"/>
          <p:cNvGrpSpPr/>
          <p:nvPr/>
        </p:nvGrpSpPr>
        <p:grpSpPr>
          <a:xfrm>
            <a:off x="2278579" y="2425806"/>
            <a:ext cx="2597665" cy="1786772"/>
            <a:chOff x="2982914" y="3684190"/>
            <a:chExt cx="2597665" cy="1786772"/>
          </a:xfrm>
        </p:grpSpPr>
        <p:sp>
          <p:nvSpPr>
            <p:cNvPr id="6" name="Rectangle 5"/>
            <p:cNvSpPr/>
            <p:nvPr/>
          </p:nvSpPr>
          <p:spPr>
            <a:xfrm>
              <a:off x="3294579" y="40843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7" name="Straight Connector 6"/>
            <p:cNvCxnSpPr/>
            <p:nvPr/>
          </p:nvCxnSpPr>
          <p:spPr>
            <a:xfrm rot="5400000">
              <a:off x="3149323" y="4799469"/>
              <a:ext cx="7143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3901004" y="4978063"/>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01005" y="50495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79598" y="4869319"/>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9660" y="49407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16904" y="5047913"/>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28773" y="4691519"/>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65348" y="4870907"/>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472505" y="50495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579660" y="4797882"/>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151160" y="49407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008285" y="5083632"/>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7"/>
            <p:cNvSpPr txBox="1">
              <a:spLocks noChangeArrowheads="1"/>
            </p:cNvSpPr>
            <p:nvPr/>
          </p:nvSpPr>
          <p:spPr bwMode="auto">
            <a:xfrm>
              <a:off x="4135985" y="5101630"/>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20" name="TextBox 7"/>
            <p:cNvSpPr txBox="1">
              <a:spLocks noChangeArrowheads="1"/>
            </p:cNvSpPr>
            <p:nvPr/>
          </p:nvSpPr>
          <p:spPr bwMode="auto">
            <a:xfrm rot="-5400000">
              <a:off x="2660133" y="4429128"/>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cxnSp>
          <p:nvCxnSpPr>
            <p:cNvPr id="25" name="Straight Connector 24"/>
            <p:cNvCxnSpPr/>
            <p:nvPr/>
          </p:nvCxnSpPr>
          <p:spPr>
            <a:xfrm flipH="1">
              <a:off x="3607318" y="4727238"/>
              <a:ext cx="1587" cy="442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7"/>
            <p:cNvSpPr txBox="1">
              <a:spLocks noChangeArrowheads="1"/>
            </p:cNvSpPr>
            <p:nvPr/>
          </p:nvSpPr>
          <p:spPr bwMode="auto">
            <a:xfrm>
              <a:off x="3943693" y="3684190"/>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sp>
        <p:nvSpPr>
          <p:cNvPr id="29" name="Flowchart: Magnetic Disk 28"/>
          <p:cNvSpPr>
            <a:spLocks noChangeArrowheads="1"/>
          </p:cNvSpPr>
          <p:nvPr/>
        </p:nvSpPr>
        <p:spPr bwMode="auto">
          <a:xfrm>
            <a:off x="7188696" y="2171847"/>
            <a:ext cx="1856965" cy="17905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0" name="TextBox 24"/>
          <p:cNvSpPr txBox="1">
            <a:spLocks noChangeArrowheads="1"/>
          </p:cNvSpPr>
          <p:nvPr/>
        </p:nvSpPr>
        <p:spPr bwMode="auto">
          <a:xfrm>
            <a:off x="7001443" y="3077666"/>
            <a:ext cx="2248478" cy="41011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Protein DB</a:t>
            </a:r>
            <a:endParaRPr lang="en-US" sz="2000" b="1" dirty="0">
              <a:cs typeface="Arial" charset="0"/>
            </a:endParaRPr>
          </a:p>
        </p:txBody>
      </p:sp>
      <p:cxnSp>
        <p:nvCxnSpPr>
          <p:cNvPr id="32" name="Straight Arrow Connector 31"/>
          <p:cNvCxnSpPr/>
          <p:nvPr/>
        </p:nvCxnSpPr>
        <p:spPr>
          <a:xfrm>
            <a:off x="3733244" y="4318788"/>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598527" y="3913176"/>
            <a:ext cx="743628" cy="811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24"/>
          <p:cNvSpPr txBox="1">
            <a:spLocks noChangeArrowheads="1"/>
          </p:cNvSpPr>
          <p:nvPr/>
        </p:nvSpPr>
        <p:spPr bwMode="auto">
          <a:xfrm>
            <a:off x="4353837" y="4464021"/>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pic>
        <p:nvPicPr>
          <p:cNvPr id="31" name="Picture 30" descr="tumor-17.jpg"/>
          <p:cNvPicPr>
            <a:picLocks noChangeAspect="1"/>
          </p:cNvPicPr>
          <p:nvPr/>
        </p:nvPicPr>
        <p:blipFill>
          <a:blip r:embed="rId3" cstate="print"/>
          <a:srcRect l="11161" t="5357"/>
          <a:stretch>
            <a:fillRect/>
          </a:stretch>
        </p:blipFill>
        <p:spPr>
          <a:xfrm>
            <a:off x="3261758" y="1105336"/>
            <a:ext cx="685799" cy="547951"/>
          </a:xfrm>
          <a:prstGeom prst="rect">
            <a:avLst/>
          </a:prstGeom>
          <a:ln w="57150">
            <a:solidFill>
              <a:schemeClr val="tx2">
                <a:lumMod val="60000"/>
                <a:lumOff val="40000"/>
              </a:schemeClr>
            </a:solidFill>
          </a:ln>
          <a:effectLst>
            <a:outerShdw blurRad="190500" algn="tl" rotWithShape="0">
              <a:srgbClr val="000000">
                <a:alpha val="70000"/>
              </a:srgbClr>
            </a:outerShdw>
          </a:effectLst>
        </p:spPr>
      </p:pic>
      <p:cxnSp>
        <p:nvCxnSpPr>
          <p:cNvPr id="34" name="Straight Arrow Connector 33"/>
          <p:cNvCxnSpPr/>
          <p:nvPr/>
        </p:nvCxnSpPr>
        <p:spPr>
          <a:xfrm>
            <a:off x="3600991" y="1766982"/>
            <a:ext cx="0" cy="6588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Line Callout 1 40"/>
          <p:cNvSpPr/>
          <p:nvPr/>
        </p:nvSpPr>
        <p:spPr>
          <a:xfrm>
            <a:off x="4857582" y="934125"/>
            <a:ext cx="1982114" cy="1653200"/>
          </a:xfrm>
          <a:prstGeom prst="borderCallout1">
            <a:avLst>
              <a:gd name="adj1" fmla="val 18750"/>
              <a:gd name="adj2" fmla="val -8333"/>
              <a:gd name="adj3" fmla="val 18966"/>
              <a:gd name="adj4" fmla="val -36034"/>
            </a:avLst>
          </a:prstGeom>
          <a:solidFill>
            <a:schemeClr val="bg1"/>
          </a:solidFill>
          <a:ln w="28575">
            <a:solidFill>
              <a:schemeClr val="tx1"/>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4"/>
          <p:cNvSpPr txBox="1">
            <a:spLocks noChangeArrowheads="1"/>
          </p:cNvSpPr>
          <p:nvPr/>
        </p:nvSpPr>
        <p:spPr bwMode="auto">
          <a:xfrm>
            <a:off x="4724400" y="914400"/>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Somatic Variants</a:t>
            </a:r>
          </a:p>
          <a:p>
            <a:pPr algn="ctr">
              <a:lnSpc>
                <a:spcPts val="2600"/>
              </a:lnSpc>
            </a:pPr>
            <a:endParaRPr lang="en-US" sz="2000" dirty="0">
              <a:cs typeface="Arial" charset="0"/>
            </a:endParaRPr>
          </a:p>
        </p:txBody>
      </p:sp>
      <p:sp>
        <p:nvSpPr>
          <p:cNvPr id="43" name="Rectangle 42"/>
          <p:cNvSpPr/>
          <p:nvPr/>
        </p:nvSpPr>
        <p:spPr>
          <a:xfrm>
            <a:off x="4950957" y="1305342"/>
            <a:ext cx="1795363" cy="1384995"/>
          </a:xfrm>
          <a:prstGeom prst="rect">
            <a:avLst/>
          </a:prstGeom>
        </p:spPr>
        <p:txBody>
          <a:bodyPr wrap="none">
            <a:spAutoFit/>
          </a:bodyPr>
          <a:lstStyle/>
          <a:p>
            <a:r>
              <a:rPr lang="en-US" sz="1200" dirty="0" smtClean="0"/>
              <a:t>SVATGSSEAAGGASGGGAR</a:t>
            </a:r>
          </a:p>
          <a:p>
            <a:pPr fontAlgn="b"/>
            <a:r>
              <a:rPr lang="en-US" sz="1200" dirty="0"/>
              <a:t>GQVAGTMKIEIAQYR</a:t>
            </a:r>
          </a:p>
          <a:p>
            <a:pPr fontAlgn="b"/>
            <a:r>
              <a:rPr lang="en-US" sz="1200" dirty="0"/>
              <a:t>DSGSYGQSGGEQQR</a:t>
            </a:r>
          </a:p>
          <a:p>
            <a:pPr fontAlgn="b"/>
            <a:r>
              <a:rPr lang="en-US" sz="1200" dirty="0"/>
              <a:t>EETSDFAEPTTCITNNQHS</a:t>
            </a:r>
          </a:p>
          <a:p>
            <a:pPr fontAlgn="b"/>
            <a:r>
              <a:rPr lang="en-US" sz="1200" dirty="0"/>
              <a:t>EPRDPR</a:t>
            </a:r>
          </a:p>
          <a:p>
            <a:pPr fontAlgn="b"/>
            <a:r>
              <a:rPr lang="en-US" sz="1200" dirty="0" smtClean="0"/>
              <a:t>FIKGWFCFIISAR….</a:t>
            </a:r>
            <a:endParaRPr lang="en-US" sz="1200" dirty="0"/>
          </a:p>
          <a:p>
            <a:endParaRPr lang="en-US" sz="1200" dirty="0"/>
          </a:p>
        </p:txBody>
      </p:sp>
      <p:sp>
        <p:nvSpPr>
          <p:cNvPr id="39" name="Line Callout 1 38"/>
          <p:cNvSpPr/>
          <p:nvPr/>
        </p:nvSpPr>
        <p:spPr>
          <a:xfrm flipH="1">
            <a:off x="113842" y="964665"/>
            <a:ext cx="2164735" cy="1653200"/>
          </a:xfrm>
          <a:prstGeom prst="borderCallout1">
            <a:avLst>
              <a:gd name="adj1" fmla="val 18750"/>
              <a:gd name="adj2" fmla="val -8333"/>
              <a:gd name="adj3" fmla="val 18966"/>
              <a:gd name="adj4" fmla="val -38087"/>
            </a:avLst>
          </a:prstGeom>
          <a:solidFill>
            <a:schemeClr val="bg1"/>
          </a:solidFill>
          <a:ln w="28575">
            <a:solidFill>
              <a:schemeClr val="tx1"/>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4"/>
          <p:cNvSpPr txBox="1">
            <a:spLocks noChangeArrowheads="1"/>
          </p:cNvSpPr>
          <p:nvPr/>
        </p:nvSpPr>
        <p:spPr bwMode="auto">
          <a:xfrm>
            <a:off x="-61091" y="944940"/>
            <a:ext cx="2514600"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Germline Variants</a:t>
            </a:r>
          </a:p>
          <a:p>
            <a:pPr algn="ctr">
              <a:lnSpc>
                <a:spcPts val="2600"/>
              </a:lnSpc>
            </a:pPr>
            <a:endParaRPr lang="en-US" sz="2000" dirty="0">
              <a:cs typeface="Arial" charset="0"/>
            </a:endParaRPr>
          </a:p>
        </p:txBody>
      </p:sp>
      <p:sp>
        <p:nvSpPr>
          <p:cNvPr id="44" name="Rectangle 43"/>
          <p:cNvSpPr/>
          <p:nvPr/>
        </p:nvSpPr>
        <p:spPr>
          <a:xfrm>
            <a:off x="200742" y="1324531"/>
            <a:ext cx="1808316" cy="1384995"/>
          </a:xfrm>
          <a:prstGeom prst="rect">
            <a:avLst/>
          </a:prstGeom>
        </p:spPr>
        <p:txBody>
          <a:bodyPr wrap="none">
            <a:spAutoFit/>
          </a:bodyPr>
          <a:lstStyle/>
          <a:p>
            <a:pPr fontAlgn="b"/>
            <a:r>
              <a:rPr lang="en-US" sz="1200" dirty="0" smtClean="0"/>
              <a:t>MQYAPNTQVEIIPQGR</a:t>
            </a:r>
            <a:endParaRPr lang="en-US" sz="1200" dirty="0"/>
          </a:p>
          <a:p>
            <a:pPr fontAlgn="b"/>
            <a:r>
              <a:rPr lang="en-US" sz="1200" dirty="0"/>
              <a:t>SSAEVIAQSR</a:t>
            </a:r>
          </a:p>
          <a:p>
            <a:pPr fontAlgn="b"/>
            <a:r>
              <a:rPr lang="en-US" sz="1200" dirty="0"/>
              <a:t>ASSSIIINESEPTTNIQIR</a:t>
            </a:r>
          </a:p>
          <a:p>
            <a:pPr fontAlgn="b"/>
            <a:r>
              <a:rPr lang="en-US" sz="1200" dirty="0" smtClean="0"/>
              <a:t>QRAQEAIIQISQAISIMETVK</a:t>
            </a:r>
            <a:endParaRPr lang="en-US" sz="1200" dirty="0"/>
          </a:p>
          <a:p>
            <a:pPr fontAlgn="b"/>
            <a:r>
              <a:rPr lang="en-US" sz="1200" dirty="0" smtClean="0"/>
              <a:t>SSPVEFECINDK</a:t>
            </a:r>
            <a:endParaRPr lang="en-US" sz="1200" dirty="0"/>
          </a:p>
          <a:p>
            <a:pPr fontAlgn="b"/>
            <a:r>
              <a:rPr lang="en-US" sz="1200" dirty="0" smtClean="0"/>
              <a:t>SPAPGMAIGSGR…</a:t>
            </a:r>
            <a:endParaRPr lang="en-US" sz="1200" dirty="0"/>
          </a:p>
          <a:p>
            <a:endParaRPr lang="en-US" sz="1200" dirty="0"/>
          </a:p>
        </p:txBody>
      </p:sp>
      <p:sp>
        <p:nvSpPr>
          <p:cNvPr id="48" name="Freeform 47"/>
          <p:cNvSpPr/>
          <p:nvPr/>
        </p:nvSpPr>
        <p:spPr>
          <a:xfrm flipV="1">
            <a:off x="1519509" y="2769314"/>
            <a:ext cx="5531669" cy="1329228"/>
          </a:xfrm>
          <a:custGeom>
            <a:avLst/>
            <a:gdLst>
              <a:gd name="connsiteX0" fmla="*/ 0 w 3265715"/>
              <a:gd name="connsiteY0" fmla="*/ 821933 h 821933"/>
              <a:gd name="connsiteX1" fmla="*/ 1474237 w 3265715"/>
              <a:gd name="connsiteY1" fmla="*/ 839 h 821933"/>
              <a:gd name="connsiteX2" fmla="*/ 3265715 w 3265715"/>
              <a:gd name="connsiteY2" fmla="*/ 653982 h 821933"/>
              <a:gd name="connsiteX3" fmla="*/ 3265715 w 3265715"/>
              <a:gd name="connsiteY3" fmla="*/ 653982 h 821933"/>
            </a:gdLst>
            <a:ahLst/>
            <a:cxnLst>
              <a:cxn ang="0">
                <a:pos x="connsiteX0" y="connsiteY0"/>
              </a:cxn>
              <a:cxn ang="0">
                <a:pos x="connsiteX1" y="connsiteY1"/>
              </a:cxn>
              <a:cxn ang="0">
                <a:pos x="connsiteX2" y="connsiteY2"/>
              </a:cxn>
              <a:cxn ang="0">
                <a:pos x="connsiteX3" y="connsiteY3"/>
              </a:cxn>
            </a:cxnLst>
            <a:rect l="l" t="t" r="r" b="b"/>
            <a:pathLst>
              <a:path w="3265715" h="821933">
                <a:moveTo>
                  <a:pt x="0" y="821933"/>
                </a:moveTo>
                <a:cubicBezTo>
                  <a:pt x="464975" y="425382"/>
                  <a:pt x="929951" y="28831"/>
                  <a:pt x="1474237" y="839"/>
                </a:cubicBezTo>
                <a:cubicBezTo>
                  <a:pt x="2018523" y="-27153"/>
                  <a:pt x="3265715" y="653982"/>
                  <a:pt x="3265715" y="653982"/>
                </a:cubicBezTo>
                <a:lnTo>
                  <a:pt x="3265715" y="653982"/>
                </a:lnTo>
              </a:path>
            </a:pathLst>
          </a:custGeom>
          <a:noFill/>
          <a:ln w="41275">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2098556">
            <a:off x="6860581" y="1438970"/>
            <a:ext cx="1803484" cy="618842"/>
          </a:xfrm>
          <a:custGeom>
            <a:avLst/>
            <a:gdLst>
              <a:gd name="connsiteX0" fmla="*/ 0 w 3265715"/>
              <a:gd name="connsiteY0" fmla="*/ 821933 h 821933"/>
              <a:gd name="connsiteX1" fmla="*/ 1474237 w 3265715"/>
              <a:gd name="connsiteY1" fmla="*/ 839 h 821933"/>
              <a:gd name="connsiteX2" fmla="*/ 3265715 w 3265715"/>
              <a:gd name="connsiteY2" fmla="*/ 653982 h 821933"/>
              <a:gd name="connsiteX3" fmla="*/ 3265715 w 3265715"/>
              <a:gd name="connsiteY3" fmla="*/ 653982 h 821933"/>
            </a:gdLst>
            <a:ahLst/>
            <a:cxnLst>
              <a:cxn ang="0">
                <a:pos x="connsiteX0" y="connsiteY0"/>
              </a:cxn>
              <a:cxn ang="0">
                <a:pos x="connsiteX1" y="connsiteY1"/>
              </a:cxn>
              <a:cxn ang="0">
                <a:pos x="connsiteX2" y="connsiteY2"/>
              </a:cxn>
              <a:cxn ang="0">
                <a:pos x="connsiteX3" y="connsiteY3"/>
              </a:cxn>
            </a:cxnLst>
            <a:rect l="l" t="t" r="r" b="b"/>
            <a:pathLst>
              <a:path w="3265715" h="821933">
                <a:moveTo>
                  <a:pt x="0" y="821933"/>
                </a:moveTo>
                <a:cubicBezTo>
                  <a:pt x="464975" y="425382"/>
                  <a:pt x="929951" y="28831"/>
                  <a:pt x="1474237" y="839"/>
                </a:cubicBezTo>
                <a:cubicBezTo>
                  <a:pt x="2018523" y="-27153"/>
                  <a:pt x="3265715" y="653982"/>
                  <a:pt x="3265715" y="653982"/>
                </a:cubicBezTo>
                <a:lnTo>
                  <a:pt x="3265715" y="653982"/>
                </a:lnTo>
              </a:path>
            </a:pathLst>
          </a:custGeom>
          <a:noFill/>
          <a:ln w="41275">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H="1">
            <a:off x="5448300" y="5181600"/>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24"/>
          <p:cNvSpPr txBox="1">
            <a:spLocks noChangeArrowheads="1"/>
          </p:cNvSpPr>
          <p:nvPr/>
        </p:nvSpPr>
        <p:spPr bwMode="auto">
          <a:xfrm>
            <a:off x="3468559" y="5791200"/>
            <a:ext cx="4019034" cy="425758"/>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Identified peptides and proteins</a:t>
            </a:r>
            <a:endParaRPr lang="en-US" sz="2000" b="1" dirty="0">
              <a:cs typeface="Arial" charset="0"/>
            </a:endParaRPr>
          </a:p>
        </p:txBody>
      </p:sp>
    </p:spTree>
    <p:extLst>
      <p:ext uri="{BB962C8B-B14F-4D97-AF65-F5344CB8AC3E}">
        <p14:creationId xmlns:p14="http://schemas.microsoft.com/office/powerpoint/2010/main" val="20857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39" grpId="0" animBg="1"/>
      <p:bldP spid="40" grpId="0"/>
      <p:bldP spid="44" grpId="0"/>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106" y="0"/>
            <a:ext cx="8229600" cy="1143000"/>
          </a:xfrm>
        </p:spPr>
        <p:txBody>
          <a:bodyPr>
            <a:normAutofit fontScale="90000"/>
          </a:bodyPr>
          <a:lstStyle/>
          <a:p>
            <a:r>
              <a:rPr lang="en-US" dirty="0" smtClean="0"/>
              <a:t>Personalized Database for Protein Identification</a:t>
            </a:r>
            <a:endParaRPr lang="en-US" dirty="0"/>
          </a:p>
        </p:txBody>
      </p:sp>
      <p:grpSp>
        <p:nvGrpSpPr>
          <p:cNvPr id="28" name="Group 27"/>
          <p:cNvGrpSpPr/>
          <p:nvPr/>
        </p:nvGrpSpPr>
        <p:grpSpPr>
          <a:xfrm>
            <a:off x="2278579" y="2425806"/>
            <a:ext cx="2597665" cy="1786772"/>
            <a:chOff x="2982914" y="3684190"/>
            <a:chExt cx="2597665" cy="1786772"/>
          </a:xfrm>
        </p:grpSpPr>
        <p:sp>
          <p:nvSpPr>
            <p:cNvPr id="6" name="Rectangle 5"/>
            <p:cNvSpPr/>
            <p:nvPr/>
          </p:nvSpPr>
          <p:spPr>
            <a:xfrm>
              <a:off x="3294579" y="40843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7" name="Straight Connector 6"/>
            <p:cNvCxnSpPr/>
            <p:nvPr/>
          </p:nvCxnSpPr>
          <p:spPr>
            <a:xfrm rot="5400000">
              <a:off x="3149323" y="4799469"/>
              <a:ext cx="7143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3901004" y="4978063"/>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01005" y="50495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79598" y="4869319"/>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9660" y="49407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16904" y="5047913"/>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28773" y="4691519"/>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65348" y="4870907"/>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472505" y="50495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579660" y="4797882"/>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151160" y="49407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008285" y="5083632"/>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7"/>
            <p:cNvSpPr txBox="1">
              <a:spLocks noChangeArrowheads="1"/>
            </p:cNvSpPr>
            <p:nvPr/>
          </p:nvSpPr>
          <p:spPr bwMode="auto">
            <a:xfrm>
              <a:off x="4135985" y="5101630"/>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20" name="TextBox 7"/>
            <p:cNvSpPr txBox="1">
              <a:spLocks noChangeArrowheads="1"/>
            </p:cNvSpPr>
            <p:nvPr/>
          </p:nvSpPr>
          <p:spPr bwMode="auto">
            <a:xfrm rot="-5400000">
              <a:off x="2660133" y="4429128"/>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cxnSp>
          <p:nvCxnSpPr>
            <p:cNvPr id="25" name="Straight Connector 24"/>
            <p:cNvCxnSpPr/>
            <p:nvPr/>
          </p:nvCxnSpPr>
          <p:spPr>
            <a:xfrm flipH="1">
              <a:off x="3607318" y="4727238"/>
              <a:ext cx="1587" cy="442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7"/>
            <p:cNvSpPr txBox="1">
              <a:spLocks noChangeArrowheads="1"/>
            </p:cNvSpPr>
            <p:nvPr/>
          </p:nvSpPr>
          <p:spPr bwMode="auto">
            <a:xfrm>
              <a:off x="3943693" y="3684190"/>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sp>
        <p:nvSpPr>
          <p:cNvPr id="29" name="Flowchart: Magnetic Disk 28"/>
          <p:cNvSpPr>
            <a:spLocks noChangeArrowheads="1"/>
          </p:cNvSpPr>
          <p:nvPr/>
        </p:nvSpPr>
        <p:spPr bwMode="auto">
          <a:xfrm>
            <a:off x="7188696" y="2171847"/>
            <a:ext cx="1856965" cy="17905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0" name="TextBox 24"/>
          <p:cNvSpPr txBox="1">
            <a:spLocks noChangeArrowheads="1"/>
          </p:cNvSpPr>
          <p:nvPr/>
        </p:nvSpPr>
        <p:spPr bwMode="auto">
          <a:xfrm>
            <a:off x="7007663" y="2895600"/>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solidFill>
                  <a:srgbClr val="7030A0"/>
                </a:solidFill>
                <a:cs typeface="Arial" charset="0"/>
              </a:rPr>
              <a:t>Tumor Specific Protein DB</a:t>
            </a:r>
            <a:endParaRPr lang="en-US" sz="2000" b="1" dirty="0">
              <a:solidFill>
                <a:srgbClr val="7030A0"/>
              </a:solidFill>
              <a:cs typeface="Arial" charset="0"/>
            </a:endParaRPr>
          </a:p>
        </p:txBody>
      </p:sp>
      <p:cxnSp>
        <p:nvCxnSpPr>
          <p:cNvPr id="32" name="Straight Arrow Connector 31"/>
          <p:cNvCxnSpPr/>
          <p:nvPr/>
        </p:nvCxnSpPr>
        <p:spPr>
          <a:xfrm>
            <a:off x="3733244" y="4318788"/>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598527" y="3913176"/>
            <a:ext cx="743628" cy="811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24"/>
          <p:cNvSpPr txBox="1">
            <a:spLocks noChangeArrowheads="1"/>
          </p:cNvSpPr>
          <p:nvPr/>
        </p:nvSpPr>
        <p:spPr bwMode="auto">
          <a:xfrm>
            <a:off x="4353837" y="4464021"/>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36" name="Straight Arrow Connector 35"/>
          <p:cNvCxnSpPr/>
          <p:nvPr/>
        </p:nvCxnSpPr>
        <p:spPr>
          <a:xfrm flipH="1">
            <a:off x="5448300" y="5181600"/>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24"/>
          <p:cNvSpPr txBox="1">
            <a:spLocks noChangeArrowheads="1"/>
          </p:cNvSpPr>
          <p:nvPr/>
        </p:nvSpPr>
        <p:spPr bwMode="auto">
          <a:xfrm>
            <a:off x="3581400" y="6130048"/>
            <a:ext cx="3733800" cy="759182"/>
          </a:xfrm>
          <a:prstGeom prst="rect">
            <a:avLst/>
          </a:prstGeom>
          <a:noFill/>
          <a:ln w="9525">
            <a:noFill/>
            <a:miter lim="800000"/>
            <a:headEnd/>
            <a:tailEnd/>
          </a:ln>
        </p:spPr>
        <p:txBody>
          <a:bodyPr wrap="square">
            <a:spAutoFit/>
          </a:bodyPr>
          <a:lstStyle/>
          <a:p>
            <a:pPr algn="ctr">
              <a:lnSpc>
                <a:spcPts val="2600"/>
              </a:lnSpc>
            </a:pPr>
            <a:r>
              <a:rPr lang="en-US" sz="2000" b="1" dirty="0" smtClean="0">
                <a:solidFill>
                  <a:srgbClr val="7030A0"/>
                </a:solidFill>
                <a:cs typeface="Arial" charset="0"/>
              </a:rPr>
              <a:t>+ tumor specific </a:t>
            </a:r>
          </a:p>
          <a:p>
            <a:pPr algn="ctr">
              <a:lnSpc>
                <a:spcPts val="2600"/>
              </a:lnSpc>
            </a:pPr>
            <a:r>
              <a:rPr lang="en-US" sz="2000" b="1" dirty="0" smtClean="0">
                <a:solidFill>
                  <a:srgbClr val="7030A0"/>
                </a:solidFill>
                <a:cs typeface="Arial" charset="0"/>
              </a:rPr>
              <a:t>+ patient specific peptides</a:t>
            </a:r>
            <a:endParaRPr lang="en-US" sz="2000" b="1" dirty="0">
              <a:solidFill>
                <a:srgbClr val="7030A0"/>
              </a:solidFill>
              <a:cs typeface="Arial" charset="0"/>
            </a:endParaRPr>
          </a:p>
        </p:txBody>
      </p:sp>
      <p:pic>
        <p:nvPicPr>
          <p:cNvPr id="31" name="Picture 30" descr="tumor-17.jpg"/>
          <p:cNvPicPr>
            <a:picLocks noChangeAspect="1"/>
          </p:cNvPicPr>
          <p:nvPr/>
        </p:nvPicPr>
        <p:blipFill>
          <a:blip r:embed="rId3" cstate="print"/>
          <a:srcRect l="11161" t="5357"/>
          <a:stretch>
            <a:fillRect/>
          </a:stretch>
        </p:blipFill>
        <p:spPr>
          <a:xfrm>
            <a:off x="3261758" y="1105336"/>
            <a:ext cx="685799" cy="547951"/>
          </a:xfrm>
          <a:prstGeom prst="rect">
            <a:avLst/>
          </a:prstGeom>
          <a:ln w="57150">
            <a:solidFill>
              <a:schemeClr val="tx2">
                <a:lumMod val="60000"/>
                <a:lumOff val="40000"/>
              </a:schemeClr>
            </a:solidFill>
          </a:ln>
          <a:effectLst>
            <a:outerShdw blurRad="190500" algn="tl" rotWithShape="0">
              <a:srgbClr val="000000">
                <a:alpha val="70000"/>
              </a:srgbClr>
            </a:outerShdw>
          </a:effectLst>
        </p:spPr>
      </p:pic>
      <p:cxnSp>
        <p:nvCxnSpPr>
          <p:cNvPr id="34" name="Straight Arrow Connector 33"/>
          <p:cNvCxnSpPr/>
          <p:nvPr/>
        </p:nvCxnSpPr>
        <p:spPr>
          <a:xfrm>
            <a:off x="3600991" y="1766982"/>
            <a:ext cx="0" cy="6588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094297" y="1066800"/>
            <a:ext cx="2125903" cy="646331"/>
          </a:xfrm>
          <a:prstGeom prst="rect">
            <a:avLst/>
          </a:prstGeom>
          <a:noFill/>
        </p:spPr>
        <p:txBody>
          <a:bodyPr wrap="none" rtlCol="0">
            <a:spAutoFit/>
          </a:bodyPr>
          <a:lstStyle/>
          <a:p>
            <a:pPr algn="ctr"/>
            <a:r>
              <a:rPr lang="en-US" b="1" dirty="0" smtClean="0">
                <a:solidFill>
                  <a:srgbClr val="7030A0"/>
                </a:solidFill>
              </a:rPr>
              <a:t>RNA-Seq</a:t>
            </a:r>
          </a:p>
          <a:p>
            <a:pPr algn="ctr"/>
            <a:r>
              <a:rPr lang="en-US" b="1" dirty="0" smtClean="0">
                <a:solidFill>
                  <a:srgbClr val="7030A0"/>
                </a:solidFill>
              </a:rPr>
              <a:t>Genome Sequencing</a:t>
            </a:r>
            <a:endParaRPr lang="en-US" b="1" dirty="0">
              <a:solidFill>
                <a:srgbClr val="7030A0"/>
              </a:solidFill>
            </a:endParaRPr>
          </a:p>
        </p:txBody>
      </p:sp>
      <p:cxnSp>
        <p:nvCxnSpPr>
          <p:cNvPr id="45" name="Straight Arrow Connector 44"/>
          <p:cNvCxnSpPr/>
          <p:nvPr/>
        </p:nvCxnSpPr>
        <p:spPr>
          <a:xfrm>
            <a:off x="8131902" y="1766982"/>
            <a:ext cx="9692" cy="604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24"/>
          <p:cNvSpPr txBox="1">
            <a:spLocks noChangeArrowheads="1"/>
          </p:cNvSpPr>
          <p:nvPr/>
        </p:nvSpPr>
        <p:spPr bwMode="auto">
          <a:xfrm>
            <a:off x="3468559" y="5791200"/>
            <a:ext cx="4019034" cy="425758"/>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Identified peptides and proteins</a:t>
            </a:r>
            <a:endParaRPr lang="en-US" sz="2000" b="1" dirty="0">
              <a:cs typeface="Arial" charset="0"/>
            </a:endParaRPr>
          </a:p>
        </p:txBody>
      </p:sp>
    </p:spTree>
    <p:extLst>
      <p:ext uri="{BB962C8B-B14F-4D97-AF65-F5344CB8AC3E}">
        <p14:creationId xmlns:p14="http://schemas.microsoft.com/office/powerpoint/2010/main" val="38427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07" y="0"/>
            <a:ext cx="8229600" cy="1143000"/>
          </a:xfrm>
        </p:spPr>
        <p:txBody>
          <a:bodyPr>
            <a:normAutofit/>
          </a:bodyPr>
          <a:lstStyle/>
          <a:p>
            <a:r>
              <a:rPr lang="en-US" dirty="0" smtClean="0"/>
              <a:t>Tumor Specific  Protein Databases</a:t>
            </a:r>
            <a:endParaRPr lang="en-US" dirty="0"/>
          </a:p>
        </p:txBody>
      </p:sp>
      <p:sp>
        <p:nvSpPr>
          <p:cNvPr id="83" name="Flowchart: Magnetic Disk 82"/>
          <p:cNvSpPr>
            <a:spLocks noChangeArrowheads="1"/>
          </p:cNvSpPr>
          <p:nvPr/>
        </p:nvSpPr>
        <p:spPr bwMode="auto">
          <a:xfrm>
            <a:off x="7009435" y="2136691"/>
            <a:ext cx="1856965" cy="17905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85" name="TextBox 24"/>
          <p:cNvSpPr txBox="1">
            <a:spLocks noChangeArrowheads="1"/>
          </p:cNvSpPr>
          <p:nvPr/>
        </p:nvSpPr>
        <p:spPr bwMode="auto">
          <a:xfrm>
            <a:off x="6819322" y="2886046"/>
            <a:ext cx="2248478" cy="759182"/>
          </a:xfrm>
          <a:prstGeom prst="rect">
            <a:avLst/>
          </a:prstGeom>
          <a:noFill/>
          <a:ln w="9525">
            <a:noFill/>
            <a:miter lim="800000"/>
            <a:headEnd/>
            <a:tailEnd/>
          </a:ln>
        </p:spPr>
        <p:txBody>
          <a:bodyPr wrap="square">
            <a:spAutoFit/>
          </a:bodyPr>
          <a:lstStyle/>
          <a:p>
            <a:pPr algn="ctr">
              <a:lnSpc>
                <a:spcPts val="2600"/>
              </a:lnSpc>
            </a:pPr>
            <a:r>
              <a:rPr lang="en-US" sz="1400" b="1" dirty="0" smtClean="0">
                <a:cs typeface="Arial" charset="0"/>
              </a:rPr>
              <a:t>Tumor Specific</a:t>
            </a:r>
          </a:p>
          <a:p>
            <a:pPr algn="ctr">
              <a:lnSpc>
                <a:spcPts val="2600"/>
              </a:lnSpc>
            </a:pPr>
            <a:r>
              <a:rPr lang="en-US" sz="1400" b="1" dirty="0" smtClean="0">
                <a:cs typeface="Arial" charset="0"/>
              </a:rPr>
              <a:t>Protein DB</a:t>
            </a:r>
            <a:endParaRPr lang="en-US" sz="1400" b="1" dirty="0">
              <a:cs typeface="Arial" charset="0"/>
            </a:endParaRPr>
          </a:p>
        </p:txBody>
      </p:sp>
      <p:grpSp>
        <p:nvGrpSpPr>
          <p:cNvPr id="43" name="Group 42"/>
          <p:cNvGrpSpPr/>
          <p:nvPr/>
        </p:nvGrpSpPr>
        <p:grpSpPr>
          <a:xfrm>
            <a:off x="174553" y="1093736"/>
            <a:ext cx="8784402" cy="939286"/>
            <a:chOff x="174553" y="1093736"/>
            <a:chExt cx="8784402" cy="939286"/>
          </a:xfrm>
        </p:grpSpPr>
        <p:cxnSp>
          <p:nvCxnSpPr>
            <p:cNvPr id="191" name="Straight Arrow Connector 190"/>
            <p:cNvCxnSpPr/>
            <p:nvPr/>
          </p:nvCxnSpPr>
          <p:spPr>
            <a:xfrm>
              <a:off x="1905000" y="1256923"/>
              <a:ext cx="883484" cy="25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 name="TextBox 7"/>
            <p:cNvSpPr txBox="1">
              <a:spLocks noChangeArrowheads="1"/>
            </p:cNvSpPr>
            <p:nvPr/>
          </p:nvSpPr>
          <p:spPr bwMode="auto">
            <a:xfrm>
              <a:off x="174553" y="1093736"/>
              <a:ext cx="1621341" cy="307777"/>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b="1" dirty="0" smtClean="0"/>
                <a:t>Non-Tumor Sample</a:t>
              </a:r>
              <a:endParaRPr lang="en-US" sz="1400" b="1" dirty="0"/>
            </a:p>
          </p:txBody>
        </p:sp>
        <p:sp>
          <p:nvSpPr>
            <p:cNvPr id="195" name="TextBox 7"/>
            <p:cNvSpPr txBox="1">
              <a:spLocks noChangeArrowheads="1"/>
            </p:cNvSpPr>
            <p:nvPr/>
          </p:nvSpPr>
          <p:spPr bwMode="auto">
            <a:xfrm>
              <a:off x="2868165" y="1102830"/>
              <a:ext cx="1680267" cy="307777"/>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dirty="0" smtClean="0"/>
                <a:t>Genome sequencing</a:t>
              </a:r>
            </a:p>
          </p:txBody>
        </p:sp>
        <p:cxnSp>
          <p:nvCxnSpPr>
            <p:cNvPr id="196" name="Straight Arrow Connector 195"/>
            <p:cNvCxnSpPr/>
            <p:nvPr/>
          </p:nvCxnSpPr>
          <p:spPr>
            <a:xfrm flipV="1">
              <a:off x="4620112" y="1247624"/>
              <a:ext cx="2159097" cy="22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TextBox 7"/>
            <p:cNvSpPr txBox="1">
              <a:spLocks noChangeArrowheads="1"/>
            </p:cNvSpPr>
            <p:nvPr/>
          </p:nvSpPr>
          <p:spPr bwMode="auto">
            <a:xfrm>
              <a:off x="6916133" y="1104318"/>
              <a:ext cx="2042822" cy="307777"/>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smtClean="0"/>
                <a:t>Identify germline variants</a:t>
              </a:r>
            </a:p>
          </p:txBody>
        </p:sp>
        <p:cxnSp>
          <p:nvCxnSpPr>
            <p:cNvPr id="198" name="Straight Arrow Connector 197"/>
            <p:cNvCxnSpPr/>
            <p:nvPr/>
          </p:nvCxnSpPr>
          <p:spPr>
            <a:xfrm flipH="1">
              <a:off x="7937544" y="1496587"/>
              <a:ext cx="1" cy="536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1" name="Straight Arrow Connector 180"/>
          <p:cNvCxnSpPr/>
          <p:nvPr/>
        </p:nvCxnSpPr>
        <p:spPr>
          <a:xfrm flipV="1">
            <a:off x="7935094" y="4024166"/>
            <a:ext cx="0" cy="7883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TextBox 7"/>
          <p:cNvSpPr txBox="1">
            <a:spLocks noChangeArrowheads="1"/>
          </p:cNvSpPr>
          <p:nvPr/>
        </p:nvSpPr>
        <p:spPr bwMode="auto">
          <a:xfrm>
            <a:off x="7071971" y="4887132"/>
            <a:ext cx="1827156" cy="523220"/>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smtClean="0"/>
              <a:t>Reference Human Database (Ensembl)</a:t>
            </a:r>
          </a:p>
        </p:txBody>
      </p:sp>
      <p:grpSp>
        <p:nvGrpSpPr>
          <p:cNvPr id="235" name="Group 234"/>
          <p:cNvGrpSpPr/>
          <p:nvPr/>
        </p:nvGrpSpPr>
        <p:grpSpPr>
          <a:xfrm>
            <a:off x="174553" y="1764805"/>
            <a:ext cx="6763793" cy="738664"/>
            <a:chOff x="174553" y="1764805"/>
            <a:chExt cx="6763793" cy="738664"/>
          </a:xfrm>
        </p:grpSpPr>
        <p:cxnSp>
          <p:nvCxnSpPr>
            <p:cNvPr id="180" name="Straight Arrow Connector 179"/>
            <p:cNvCxnSpPr/>
            <p:nvPr/>
          </p:nvCxnSpPr>
          <p:spPr>
            <a:xfrm>
              <a:off x="6583960" y="2052386"/>
              <a:ext cx="354386" cy="2413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74553" y="1764805"/>
              <a:ext cx="6315133" cy="738664"/>
              <a:chOff x="174553" y="1764805"/>
              <a:chExt cx="6315133" cy="738664"/>
            </a:xfrm>
          </p:grpSpPr>
          <p:sp>
            <p:nvSpPr>
              <p:cNvPr id="82" name="TextBox 7"/>
              <p:cNvSpPr txBox="1">
                <a:spLocks noChangeArrowheads="1"/>
              </p:cNvSpPr>
              <p:nvPr/>
            </p:nvSpPr>
            <p:spPr bwMode="auto">
              <a:xfrm>
                <a:off x="1905000" y="1875082"/>
                <a:ext cx="1680268" cy="523220"/>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dirty="0" smtClean="0"/>
                  <a:t>Genome sequencing</a:t>
                </a:r>
              </a:p>
              <a:p>
                <a:pPr algn="ctr"/>
                <a:r>
                  <a:rPr lang="en-US" sz="1400" dirty="0" smtClean="0"/>
                  <a:t>RNA-Seq</a:t>
                </a:r>
              </a:p>
            </p:txBody>
          </p:sp>
          <p:cxnSp>
            <p:nvCxnSpPr>
              <p:cNvPr id="84" name="Straight Arrow Connector 83"/>
              <p:cNvCxnSpPr/>
              <p:nvPr/>
            </p:nvCxnSpPr>
            <p:spPr>
              <a:xfrm flipV="1">
                <a:off x="1508689" y="2136691"/>
                <a:ext cx="3810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7"/>
              <p:cNvSpPr txBox="1">
                <a:spLocks noChangeArrowheads="1"/>
              </p:cNvSpPr>
              <p:nvPr/>
            </p:nvSpPr>
            <p:spPr bwMode="auto">
              <a:xfrm>
                <a:off x="174553" y="2001120"/>
                <a:ext cx="1255857" cy="307777"/>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b="1" dirty="0" smtClean="0"/>
                  <a:t>Tumor Sample</a:t>
                </a:r>
                <a:endParaRPr lang="en-US" sz="1400" b="1" dirty="0"/>
              </a:p>
            </p:txBody>
          </p:sp>
          <p:sp>
            <p:nvSpPr>
              <p:cNvPr id="107" name="TextBox 119"/>
              <p:cNvSpPr txBox="1">
                <a:spLocks noChangeArrowheads="1"/>
              </p:cNvSpPr>
              <p:nvPr/>
            </p:nvSpPr>
            <p:spPr bwMode="auto">
              <a:xfrm>
                <a:off x="4150420" y="1764805"/>
                <a:ext cx="2339266" cy="738664"/>
              </a:xfrm>
              <a:prstGeom prst="rect">
                <a:avLst/>
              </a:prstGeom>
              <a:ln w="12700">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dirty="0" smtClean="0">
                    <a:latin typeface="+mj-lt"/>
                  </a:rPr>
                  <a:t>Identify alternative splicing, </a:t>
                </a:r>
              </a:p>
              <a:p>
                <a:pPr algn="ctr" eaLnBrk="1" hangingPunct="1"/>
                <a:r>
                  <a:rPr lang="en-US" sz="1400" dirty="0" smtClean="0">
                    <a:latin typeface="+mj-lt"/>
                  </a:rPr>
                  <a:t>somatic variants and </a:t>
                </a:r>
              </a:p>
              <a:p>
                <a:pPr algn="ctr" eaLnBrk="1" hangingPunct="1"/>
                <a:r>
                  <a:rPr lang="en-US" sz="1400" dirty="0" smtClean="0">
                    <a:latin typeface="+mj-lt"/>
                  </a:rPr>
                  <a:t>novel expression </a:t>
                </a:r>
              </a:p>
            </p:txBody>
          </p:sp>
          <p:cxnSp>
            <p:nvCxnSpPr>
              <p:cNvPr id="218" name="Straight Arrow Connector 217"/>
              <p:cNvCxnSpPr/>
              <p:nvPr/>
            </p:nvCxnSpPr>
            <p:spPr>
              <a:xfrm flipV="1">
                <a:off x="3678059" y="2134137"/>
                <a:ext cx="3810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82369" y="2800017"/>
            <a:ext cx="6835973" cy="3933151"/>
            <a:chOff x="82369" y="2800017"/>
            <a:chExt cx="6835973" cy="3933151"/>
          </a:xfrm>
        </p:grpSpPr>
        <p:grpSp>
          <p:nvGrpSpPr>
            <p:cNvPr id="46" name="Group 172"/>
            <p:cNvGrpSpPr/>
            <p:nvPr/>
          </p:nvGrpSpPr>
          <p:grpSpPr>
            <a:xfrm>
              <a:off x="4267200" y="5329837"/>
              <a:ext cx="1524000" cy="0"/>
              <a:chOff x="4276289" y="1553781"/>
              <a:chExt cx="1524000" cy="0"/>
            </a:xfrm>
          </p:grpSpPr>
          <p:cxnSp>
            <p:nvCxnSpPr>
              <p:cNvPr id="47" name="Straight Connector 46"/>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176"/>
            <p:cNvGrpSpPr/>
            <p:nvPr/>
          </p:nvGrpSpPr>
          <p:grpSpPr>
            <a:xfrm>
              <a:off x="4021137" y="5253637"/>
              <a:ext cx="1524000" cy="0"/>
              <a:chOff x="4276289" y="1553781"/>
              <a:chExt cx="1524000" cy="0"/>
            </a:xfrm>
          </p:grpSpPr>
          <p:cxnSp>
            <p:nvCxnSpPr>
              <p:cNvPr id="51" name="Straight Connector 50"/>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180"/>
            <p:cNvGrpSpPr/>
            <p:nvPr/>
          </p:nvGrpSpPr>
          <p:grpSpPr>
            <a:xfrm>
              <a:off x="4343400" y="5406037"/>
              <a:ext cx="1524000" cy="0"/>
              <a:chOff x="4276289" y="1553781"/>
              <a:chExt cx="1524000" cy="0"/>
            </a:xfrm>
          </p:grpSpPr>
          <p:cxnSp>
            <p:nvCxnSpPr>
              <p:cNvPr id="55" name="Straight Connector 54"/>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184"/>
            <p:cNvGrpSpPr/>
            <p:nvPr/>
          </p:nvGrpSpPr>
          <p:grpSpPr>
            <a:xfrm>
              <a:off x="4173537" y="5482237"/>
              <a:ext cx="1524000" cy="0"/>
              <a:chOff x="4276289" y="1553781"/>
              <a:chExt cx="1524000" cy="0"/>
            </a:xfrm>
          </p:grpSpPr>
          <p:cxnSp>
            <p:nvCxnSpPr>
              <p:cNvPr id="59" name="Straight Connector 58"/>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189"/>
            <p:cNvGrpSpPr/>
            <p:nvPr/>
          </p:nvGrpSpPr>
          <p:grpSpPr>
            <a:xfrm>
              <a:off x="4038600" y="5558437"/>
              <a:ext cx="1524000" cy="0"/>
              <a:chOff x="4276289" y="1553781"/>
              <a:chExt cx="1524000" cy="0"/>
            </a:xfrm>
          </p:grpSpPr>
          <p:cxnSp>
            <p:nvCxnSpPr>
              <p:cNvPr id="63" name="Straight Connector 62"/>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4070917" y="5634637"/>
              <a:ext cx="1846263" cy="1421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286956" y="5174615"/>
              <a:ext cx="398463"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5329783" y="5032948"/>
              <a:ext cx="634452" cy="141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86956" y="5849678"/>
              <a:ext cx="677279" cy="198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964235" y="5032948"/>
              <a:ext cx="954107" cy="1015663"/>
            </a:xfrm>
            <a:prstGeom prst="rect">
              <a:avLst/>
            </a:prstGeom>
            <a:noFill/>
            <a:ln>
              <a:solidFill>
                <a:schemeClr val="tx1"/>
              </a:solidFill>
            </a:ln>
          </p:spPr>
          <p:txBody>
            <a:bodyPr wrap="none" rtlCol="0">
              <a:spAutoFit/>
            </a:bodyPr>
            <a:lstStyle/>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dirty="0" smtClean="0">
                  <a:latin typeface="Courier New" pitchFamily="49" charset="0"/>
                  <a:cs typeface="Courier New" pitchFamily="49" charset="0"/>
                </a:rPr>
                <a:t>TCGA</a:t>
              </a:r>
              <a:r>
                <a:rPr lang="en-US" sz="1000" b="1" dirty="0" smtClean="0">
                  <a:solidFill>
                    <a:srgbClr val="FF0000"/>
                  </a:solidFill>
                  <a:latin typeface="Courier New" pitchFamily="49" charset="0"/>
                  <a:cs typeface="Courier New" pitchFamily="49" charset="0"/>
                </a:rPr>
                <a:t>G</a:t>
              </a:r>
              <a:r>
                <a:rPr lang="en-US" sz="1000" dirty="0" smtClean="0">
                  <a:latin typeface="Courier New" pitchFamily="49" charset="0"/>
                  <a:cs typeface="Courier New" pitchFamily="49" charset="0"/>
                </a:rPr>
                <a:t>AGCTG</a:t>
              </a:r>
            </a:p>
            <a:p>
              <a:r>
                <a:rPr lang="en-US" sz="1000" b="1" dirty="0" smtClean="0">
                  <a:latin typeface="Courier New" pitchFamily="49" charset="0"/>
                  <a:cs typeface="Courier New" pitchFamily="49" charset="0"/>
                </a:rPr>
                <a:t>TCGATAGCTG</a:t>
              </a:r>
              <a:endParaRPr lang="en-US" sz="1000" b="1" dirty="0">
                <a:latin typeface="Courier New" pitchFamily="49" charset="0"/>
                <a:cs typeface="Courier New" pitchFamily="49" charset="0"/>
              </a:endParaRPr>
            </a:p>
          </p:txBody>
        </p:sp>
        <p:grpSp>
          <p:nvGrpSpPr>
            <p:cNvPr id="72" name="Group 436"/>
            <p:cNvGrpSpPr/>
            <p:nvPr/>
          </p:nvGrpSpPr>
          <p:grpSpPr>
            <a:xfrm flipH="1">
              <a:off x="5101091" y="3257495"/>
              <a:ext cx="1524000" cy="0"/>
              <a:chOff x="4276289" y="1553781"/>
              <a:chExt cx="1524000" cy="0"/>
            </a:xfrm>
          </p:grpSpPr>
          <p:cxnSp>
            <p:nvCxnSpPr>
              <p:cNvPr id="73" name="Straight Connector 72"/>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Group 440"/>
            <p:cNvGrpSpPr/>
            <p:nvPr/>
          </p:nvGrpSpPr>
          <p:grpSpPr>
            <a:xfrm>
              <a:off x="4034291" y="3319081"/>
              <a:ext cx="1524000" cy="0"/>
              <a:chOff x="4276289" y="1553781"/>
              <a:chExt cx="1524000" cy="0"/>
            </a:xfrm>
          </p:grpSpPr>
          <p:cxnSp>
            <p:nvCxnSpPr>
              <p:cNvPr id="77" name="Straight Connector 76"/>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80" name="Group 444"/>
            <p:cNvGrpSpPr/>
            <p:nvPr/>
          </p:nvGrpSpPr>
          <p:grpSpPr>
            <a:xfrm>
              <a:off x="3995669" y="3382755"/>
              <a:ext cx="1524000" cy="0"/>
              <a:chOff x="4276289" y="1553781"/>
              <a:chExt cx="1524000" cy="0"/>
            </a:xfrm>
          </p:grpSpPr>
          <p:cxnSp>
            <p:nvCxnSpPr>
              <p:cNvPr id="81" name="Straight Connector 80"/>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14" name="Group 448"/>
            <p:cNvGrpSpPr/>
            <p:nvPr/>
          </p:nvGrpSpPr>
          <p:grpSpPr>
            <a:xfrm>
              <a:off x="3942433" y="3446429"/>
              <a:ext cx="1524000" cy="0"/>
              <a:chOff x="4276289" y="1553781"/>
              <a:chExt cx="1524000" cy="0"/>
            </a:xfrm>
          </p:grpSpPr>
          <p:cxnSp>
            <p:nvCxnSpPr>
              <p:cNvPr id="115" name="Straight Connector 114"/>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18" name="Group 460"/>
            <p:cNvGrpSpPr/>
            <p:nvPr/>
          </p:nvGrpSpPr>
          <p:grpSpPr>
            <a:xfrm flipH="1">
              <a:off x="5218205" y="3189713"/>
              <a:ext cx="1524000" cy="0"/>
              <a:chOff x="4276289" y="1553781"/>
              <a:chExt cx="1524000" cy="0"/>
            </a:xfrm>
          </p:grpSpPr>
          <p:cxnSp>
            <p:nvCxnSpPr>
              <p:cNvPr id="119" name="Straight Connector 118"/>
              <p:cNvCxnSpPr/>
              <p:nvPr/>
            </p:nvCxnSpPr>
            <p:spPr bwMode="auto">
              <a:xfrm>
                <a:off x="4276289" y="1553781"/>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5433577" y="1553781"/>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a:off x="4763652" y="1553781"/>
                <a:ext cx="669925"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5144170" y="3570997"/>
              <a:ext cx="414121" cy="15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p:cNvCxnSpPr/>
            <p:nvPr/>
          </p:nvCxnSpPr>
          <p:spPr>
            <a:xfrm>
              <a:off x="5333676" y="3918542"/>
              <a:ext cx="7045" cy="2856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3" name="Group 313"/>
            <p:cNvGrpSpPr/>
            <p:nvPr/>
          </p:nvGrpSpPr>
          <p:grpSpPr>
            <a:xfrm>
              <a:off x="507304" y="3474787"/>
              <a:ext cx="2379663" cy="0"/>
              <a:chOff x="5486400" y="1600200"/>
              <a:chExt cx="2379663" cy="0"/>
            </a:xfrm>
          </p:grpSpPr>
          <p:cxnSp>
            <p:nvCxnSpPr>
              <p:cNvPr id="134" name="Straight Connector 133"/>
              <p:cNvCxnSpPr/>
              <p:nvPr/>
            </p:nvCxnSpPr>
            <p:spPr bwMode="auto">
              <a:xfrm flipH="1">
                <a:off x="7391400" y="16002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flipH="1">
                <a:off x="5486400" y="16002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37" name="Group 314"/>
            <p:cNvGrpSpPr/>
            <p:nvPr/>
          </p:nvGrpSpPr>
          <p:grpSpPr>
            <a:xfrm>
              <a:off x="659704" y="3398587"/>
              <a:ext cx="2379663" cy="0"/>
              <a:chOff x="5486400" y="1600200"/>
              <a:chExt cx="2379663" cy="0"/>
            </a:xfrm>
          </p:grpSpPr>
          <p:cxnSp>
            <p:nvCxnSpPr>
              <p:cNvPr id="138" name="Straight Connector 137"/>
              <p:cNvCxnSpPr/>
              <p:nvPr/>
            </p:nvCxnSpPr>
            <p:spPr bwMode="auto">
              <a:xfrm flipH="1">
                <a:off x="7391400" y="16002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auto">
              <a:xfrm flipH="1">
                <a:off x="5486400" y="16002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41" name="Group 318"/>
            <p:cNvGrpSpPr/>
            <p:nvPr/>
          </p:nvGrpSpPr>
          <p:grpSpPr>
            <a:xfrm>
              <a:off x="794641" y="3322387"/>
              <a:ext cx="2379663" cy="0"/>
              <a:chOff x="5486400" y="1600200"/>
              <a:chExt cx="2379663" cy="0"/>
            </a:xfrm>
          </p:grpSpPr>
          <p:cxnSp>
            <p:nvCxnSpPr>
              <p:cNvPr id="142" name="Straight Connector 141"/>
              <p:cNvCxnSpPr/>
              <p:nvPr/>
            </p:nvCxnSpPr>
            <p:spPr bwMode="auto">
              <a:xfrm flipH="1">
                <a:off x="7391400" y="16002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flipH="1">
                <a:off x="5486400" y="16002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45" name="Group 322"/>
            <p:cNvGrpSpPr/>
            <p:nvPr/>
          </p:nvGrpSpPr>
          <p:grpSpPr>
            <a:xfrm>
              <a:off x="896937" y="3246187"/>
              <a:ext cx="2379663" cy="0"/>
              <a:chOff x="5486400" y="1600200"/>
              <a:chExt cx="2379663" cy="0"/>
            </a:xfrm>
          </p:grpSpPr>
          <p:cxnSp>
            <p:nvCxnSpPr>
              <p:cNvPr id="146" name="Straight Connector 145"/>
              <p:cNvCxnSpPr/>
              <p:nvPr/>
            </p:nvCxnSpPr>
            <p:spPr bwMode="auto">
              <a:xfrm flipH="1">
                <a:off x="7391400" y="16002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auto">
              <a:xfrm flipH="1">
                <a:off x="5486400" y="16002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auto">
              <a:xfrm flipH="1">
                <a:off x="5853111" y="1600200"/>
                <a:ext cx="164592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49" name="Rectangle 148"/>
            <p:cNvSpPr/>
            <p:nvPr/>
          </p:nvSpPr>
          <p:spPr>
            <a:xfrm>
              <a:off x="305346" y="3623754"/>
              <a:ext cx="91440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232272" y="3699954"/>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439621" y="3737532"/>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sp>
          <p:nvSpPr>
            <p:cNvPr id="152" name="Rectangle 151"/>
            <p:cNvSpPr/>
            <p:nvPr/>
          </p:nvSpPr>
          <p:spPr>
            <a:xfrm>
              <a:off x="1524546" y="3632456"/>
              <a:ext cx="457200" cy="15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p:nvPr/>
          </p:nvCxnSpPr>
          <p:spPr>
            <a:xfrm>
              <a:off x="1994272" y="3708656"/>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2266922" y="3619930"/>
              <a:ext cx="91440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488150" y="3765535"/>
              <a:ext cx="598947" cy="276999"/>
            </a:xfrm>
            <a:prstGeom prst="rect">
              <a:avLst/>
            </a:prstGeom>
            <a:noFill/>
          </p:spPr>
          <p:txBody>
            <a:bodyPr wrap="none" rtlCol="0">
              <a:spAutoFit/>
            </a:bodyPr>
            <a:lstStyle/>
            <a:p>
              <a:r>
                <a:rPr lang="en-US" sz="1200" dirty="0" err="1" smtClean="0"/>
                <a:t>Exon</a:t>
              </a:r>
              <a:r>
                <a:rPr lang="en-US" sz="1200" dirty="0" smtClean="0"/>
                <a:t> 2</a:t>
              </a:r>
              <a:endParaRPr lang="en-US" sz="1200" dirty="0"/>
            </a:p>
          </p:txBody>
        </p:sp>
        <p:sp>
          <p:nvSpPr>
            <p:cNvPr id="156" name="TextBox 155"/>
            <p:cNvSpPr txBox="1"/>
            <p:nvPr/>
          </p:nvSpPr>
          <p:spPr>
            <a:xfrm>
              <a:off x="2388031" y="3738214"/>
              <a:ext cx="598947" cy="276999"/>
            </a:xfrm>
            <a:prstGeom prst="rect">
              <a:avLst/>
            </a:prstGeom>
            <a:noFill/>
          </p:spPr>
          <p:txBody>
            <a:bodyPr wrap="none" rtlCol="0">
              <a:spAutoFit/>
            </a:bodyPr>
            <a:lstStyle/>
            <a:p>
              <a:r>
                <a:rPr lang="en-US" sz="1200" dirty="0" err="1" smtClean="0"/>
                <a:t>Exon</a:t>
              </a:r>
              <a:r>
                <a:rPr lang="en-US" sz="1200" dirty="0" smtClean="0"/>
                <a:t> 3</a:t>
              </a:r>
              <a:endParaRPr lang="en-US" sz="1200" dirty="0"/>
            </a:p>
          </p:txBody>
        </p:sp>
        <p:cxnSp>
          <p:nvCxnSpPr>
            <p:cNvPr id="159" name="Straight Arrow Connector 158"/>
            <p:cNvCxnSpPr/>
            <p:nvPr/>
          </p:nvCxnSpPr>
          <p:spPr>
            <a:xfrm>
              <a:off x="1780578" y="4014531"/>
              <a:ext cx="1230" cy="3317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608682" y="5776825"/>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sp>
          <p:nvSpPr>
            <p:cNvPr id="162" name="TextBox 161"/>
            <p:cNvSpPr txBox="1"/>
            <p:nvPr/>
          </p:nvSpPr>
          <p:spPr>
            <a:xfrm>
              <a:off x="4657673" y="4840843"/>
              <a:ext cx="795089" cy="307777"/>
            </a:xfrm>
            <a:prstGeom prst="rect">
              <a:avLst/>
            </a:prstGeom>
            <a:noFill/>
          </p:spPr>
          <p:txBody>
            <a:bodyPr wrap="none" rtlCol="0">
              <a:spAutoFit/>
            </a:bodyPr>
            <a:lstStyle/>
            <a:p>
              <a:r>
                <a:rPr lang="en-US" sz="1400" b="1" dirty="0" smtClean="0"/>
                <a:t>Variants</a:t>
              </a:r>
              <a:endParaRPr lang="en-US" sz="1400" b="1" dirty="0"/>
            </a:p>
          </p:txBody>
        </p:sp>
        <p:sp>
          <p:nvSpPr>
            <p:cNvPr id="163" name="TextBox 162"/>
            <p:cNvSpPr txBox="1"/>
            <p:nvPr/>
          </p:nvSpPr>
          <p:spPr>
            <a:xfrm>
              <a:off x="1415039" y="2800017"/>
              <a:ext cx="1061509" cy="307777"/>
            </a:xfrm>
            <a:prstGeom prst="rect">
              <a:avLst/>
            </a:prstGeom>
            <a:noFill/>
          </p:spPr>
          <p:txBody>
            <a:bodyPr wrap="none" rtlCol="0">
              <a:spAutoFit/>
            </a:bodyPr>
            <a:lstStyle/>
            <a:p>
              <a:r>
                <a:rPr lang="en-US" sz="1400" b="1" dirty="0" smtClean="0"/>
                <a:t>Alt. Splicing</a:t>
              </a:r>
              <a:endParaRPr lang="en-US" sz="1400" b="1" dirty="0"/>
            </a:p>
          </p:txBody>
        </p:sp>
        <p:sp>
          <p:nvSpPr>
            <p:cNvPr id="164" name="Rectangle 163"/>
            <p:cNvSpPr/>
            <p:nvPr/>
          </p:nvSpPr>
          <p:spPr>
            <a:xfrm>
              <a:off x="850060" y="4419600"/>
              <a:ext cx="91440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759123" y="4419600"/>
              <a:ext cx="91440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4464336" y="2811037"/>
              <a:ext cx="1456489" cy="307777"/>
            </a:xfrm>
            <a:prstGeom prst="rect">
              <a:avLst/>
            </a:prstGeom>
            <a:noFill/>
          </p:spPr>
          <p:txBody>
            <a:bodyPr wrap="none" rtlCol="0">
              <a:spAutoFit/>
            </a:bodyPr>
            <a:lstStyle/>
            <a:p>
              <a:r>
                <a:rPr lang="en-US" sz="1400" b="1" dirty="0" smtClean="0"/>
                <a:t>Novel Expression</a:t>
              </a:r>
            </a:p>
          </p:txBody>
        </p:sp>
        <p:sp>
          <p:nvSpPr>
            <p:cNvPr id="167" name="Rectangle 166"/>
            <p:cNvSpPr/>
            <p:nvPr/>
          </p:nvSpPr>
          <p:spPr>
            <a:xfrm>
              <a:off x="3912473" y="3570997"/>
              <a:ext cx="91440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4839399" y="3647197"/>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4046748" y="3684775"/>
              <a:ext cx="598947" cy="276999"/>
            </a:xfrm>
            <a:prstGeom prst="rect">
              <a:avLst/>
            </a:prstGeom>
            <a:noFill/>
          </p:spPr>
          <p:txBody>
            <a:bodyPr wrap="none" rtlCol="0">
              <a:spAutoFit/>
            </a:bodyPr>
            <a:lstStyle/>
            <a:p>
              <a:r>
                <a:rPr lang="en-US" sz="1200" dirty="0" err="1" smtClean="0"/>
                <a:t>Exon</a:t>
              </a:r>
              <a:r>
                <a:rPr lang="en-US" sz="1200" dirty="0" smtClean="0"/>
                <a:t> 1</a:t>
              </a:r>
              <a:endParaRPr lang="en-US" sz="1200" dirty="0"/>
            </a:p>
          </p:txBody>
        </p:sp>
        <p:cxnSp>
          <p:nvCxnSpPr>
            <p:cNvPr id="171" name="Straight Connector 170"/>
            <p:cNvCxnSpPr/>
            <p:nvPr/>
          </p:nvCxnSpPr>
          <p:spPr>
            <a:xfrm>
              <a:off x="5592159" y="3621783"/>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5864809" y="3533057"/>
              <a:ext cx="91440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095277" y="3712778"/>
              <a:ext cx="600549" cy="276999"/>
            </a:xfrm>
            <a:prstGeom prst="rect">
              <a:avLst/>
            </a:prstGeom>
            <a:noFill/>
          </p:spPr>
          <p:txBody>
            <a:bodyPr wrap="none" rtlCol="0">
              <a:spAutoFit/>
            </a:bodyPr>
            <a:lstStyle/>
            <a:p>
              <a:r>
                <a:rPr lang="en-US" sz="1200" dirty="0" smtClean="0"/>
                <a:t>Exon X</a:t>
              </a:r>
              <a:endParaRPr lang="en-US" sz="1200" dirty="0"/>
            </a:p>
          </p:txBody>
        </p:sp>
        <p:sp>
          <p:nvSpPr>
            <p:cNvPr id="174" name="TextBox 173"/>
            <p:cNvSpPr txBox="1"/>
            <p:nvPr/>
          </p:nvSpPr>
          <p:spPr>
            <a:xfrm>
              <a:off x="5995158" y="3685457"/>
              <a:ext cx="598947" cy="276999"/>
            </a:xfrm>
            <a:prstGeom prst="rect">
              <a:avLst/>
            </a:prstGeom>
            <a:noFill/>
          </p:spPr>
          <p:txBody>
            <a:bodyPr wrap="none" rtlCol="0">
              <a:spAutoFit/>
            </a:bodyPr>
            <a:lstStyle/>
            <a:p>
              <a:r>
                <a:rPr lang="en-US" sz="1200" dirty="0" smtClean="0"/>
                <a:t>Exon 2</a:t>
              </a:r>
              <a:endParaRPr lang="en-US" sz="1200" dirty="0"/>
            </a:p>
          </p:txBody>
        </p:sp>
        <p:sp>
          <p:nvSpPr>
            <p:cNvPr id="175" name="Rectangle 174"/>
            <p:cNvSpPr/>
            <p:nvPr/>
          </p:nvSpPr>
          <p:spPr>
            <a:xfrm>
              <a:off x="4237216" y="4236762"/>
              <a:ext cx="914400" cy="152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5163698" y="4236762"/>
              <a:ext cx="457200" cy="15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611977" y="4236762"/>
              <a:ext cx="91440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1302829" y="4877596"/>
              <a:ext cx="1173719" cy="307777"/>
            </a:xfrm>
            <a:prstGeom prst="rect">
              <a:avLst/>
            </a:prstGeom>
            <a:noFill/>
          </p:spPr>
          <p:txBody>
            <a:bodyPr wrap="none" rtlCol="0">
              <a:spAutoFit/>
            </a:bodyPr>
            <a:lstStyle/>
            <a:p>
              <a:r>
                <a:rPr lang="en-US" sz="1400" b="1" dirty="0" smtClean="0"/>
                <a:t>Fusion Genes</a:t>
              </a:r>
              <a:endParaRPr lang="en-US" sz="1400" b="1" dirty="0"/>
            </a:p>
          </p:txBody>
        </p:sp>
        <p:sp>
          <p:nvSpPr>
            <p:cNvPr id="185" name="TextBox 184"/>
            <p:cNvSpPr txBox="1"/>
            <p:nvPr/>
          </p:nvSpPr>
          <p:spPr>
            <a:xfrm>
              <a:off x="82369" y="5660620"/>
              <a:ext cx="631904" cy="461665"/>
            </a:xfrm>
            <a:prstGeom prst="rect">
              <a:avLst/>
            </a:prstGeom>
            <a:noFill/>
          </p:spPr>
          <p:txBody>
            <a:bodyPr wrap="none" rtlCol="0">
              <a:spAutoFit/>
            </a:bodyPr>
            <a:lstStyle/>
            <a:p>
              <a:pPr algn="ctr"/>
              <a:r>
                <a:rPr lang="en-US" sz="1200" dirty="0" smtClean="0"/>
                <a:t>Gene X</a:t>
              </a:r>
            </a:p>
            <a:p>
              <a:pPr algn="ctr"/>
              <a:r>
                <a:rPr lang="en-US" sz="1200" dirty="0" err="1" smtClean="0"/>
                <a:t>Exon</a:t>
              </a:r>
              <a:r>
                <a:rPr lang="en-US" sz="1200" dirty="0" smtClean="0"/>
                <a:t> 1</a:t>
              </a:r>
              <a:endParaRPr lang="en-US" sz="1200" dirty="0"/>
            </a:p>
          </p:txBody>
        </p:sp>
        <p:sp>
          <p:nvSpPr>
            <p:cNvPr id="188" name="TextBox 187"/>
            <p:cNvSpPr txBox="1"/>
            <p:nvPr/>
          </p:nvSpPr>
          <p:spPr>
            <a:xfrm>
              <a:off x="831922" y="5658708"/>
              <a:ext cx="631904" cy="461665"/>
            </a:xfrm>
            <a:prstGeom prst="rect">
              <a:avLst/>
            </a:prstGeom>
            <a:noFill/>
          </p:spPr>
          <p:txBody>
            <a:bodyPr wrap="none" rtlCol="0">
              <a:spAutoFit/>
            </a:bodyPr>
            <a:lstStyle/>
            <a:p>
              <a:pPr algn="ctr"/>
              <a:r>
                <a:rPr lang="en-US" sz="1200" dirty="0" smtClean="0"/>
                <a:t>Gene X</a:t>
              </a:r>
            </a:p>
            <a:p>
              <a:pPr algn="ctr"/>
              <a:r>
                <a:rPr lang="en-US" sz="1200" dirty="0" err="1" smtClean="0"/>
                <a:t>Exon</a:t>
              </a:r>
              <a:r>
                <a:rPr lang="en-US" sz="1200" dirty="0" smtClean="0"/>
                <a:t> 2</a:t>
              </a:r>
              <a:endParaRPr lang="en-US" sz="1200" dirty="0"/>
            </a:p>
          </p:txBody>
        </p:sp>
        <p:sp>
          <p:nvSpPr>
            <p:cNvPr id="189" name="TextBox 188"/>
            <p:cNvSpPr txBox="1"/>
            <p:nvPr/>
          </p:nvSpPr>
          <p:spPr>
            <a:xfrm>
              <a:off x="2210966" y="5658707"/>
              <a:ext cx="627095" cy="461665"/>
            </a:xfrm>
            <a:prstGeom prst="rect">
              <a:avLst/>
            </a:prstGeom>
            <a:noFill/>
          </p:spPr>
          <p:txBody>
            <a:bodyPr wrap="none" rtlCol="0">
              <a:spAutoFit/>
            </a:bodyPr>
            <a:lstStyle/>
            <a:p>
              <a:pPr algn="ctr"/>
              <a:r>
                <a:rPr lang="en-US" sz="1200" dirty="0" smtClean="0"/>
                <a:t>Gene Y</a:t>
              </a:r>
            </a:p>
            <a:p>
              <a:pPr algn="ctr"/>
              <a:r>
                <a:rPr lang="en-US" sz="1200" dirty="0" err="1" smtClean="0"/>
                <a:t>Exon</a:t>
              </a:r>
              <a:r>
                <a:rPr lang="en-US" sz="1200" dirty="0" smtClean="0"/>
                <a:t> 1</a:t>
              </a:r>
              <a:endParaRPr lang="en-US" sz="1200" dirty="0"/>
            </a:p>
          </p:txBody>
        </p:sp>
        <p:grpSp>
          <p:nvGrpSpPr>
            <p:cNvPr id="200" name="Group 399"/>
            <p:cNvGrpSpPr/>
            <p:nvPr/>
          </p:nvGrpSpPr>
          <p:grpSpPr>
            <a:xfrm>
              <a:off x="237951" y="5410200"/>
              <a:ext cx="3335705" cy="0"/>
              <a:chOff x="688606" y="4114800"/>
              <a:chExt cx="3335705" cy="0"/>
            </a:xfrm>
          </p:grpSpPr>
          <p:cxnSp>
            <p:nvCxnSpPr>
              <p:cNvPr id="201" name="Straight Connector 200"/>
              <p:cNvCxnSpPr/>
              <p:nvPr/>
            </p:nvCxnSpPr>
            <p:spPr bwMode="auto">
              <a:xfrm flipH="1">
                <a:off x="3542778" y="41148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bwMode="auto">
              <a:xfrm flipH="1">
                <a:off x="688606" y="41148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flipH="1">
                <a:off x="823911" y="41148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a:off x="3079186" y="5658706"/>
              <a:ext cx="627095" cy="461665"/>
            </a:xfrm>
            <a:prstGeom prst="rect">
              <a:avLst/>
            </a:prstGeom>
            <a:noFill/>
          </p:spPr>
          <p:txBody>
            <a:bodyPr wrap="none" rtlCol="0">
              <a:spAutoFit/>
            </a:bodyPr>
            <a:lstStyle/>
            <a:p>
              <a:pPr algn="ctr"/>
              <a:r>
                <a:rPr lang="en-US" sz="1200" dirty="0" smtClean="0"/>
                <a:t>Gene Y</a:t>
              </a:r>
            </a:p>
            <a:p>
              <a:pPr algn="ctr"/>
              <a:r>
                <a:rPr lang="en-US" sz="1200" dirty="0" err="1" smtClean="0"/>
                <a:t>Exon</a:t>
              </a:r>
              <a:r>
                <a:rPr lang="en-US" sz="1200" dirty="0" smtClean="0"/>
                <a:t> 2</a:t>
              </a:r>
              <a:endParaRPr lang="en-US" sz="1200" dirty="0"/>
            </a:p>
          </p:txBody>
        </p:sp>
        <p:grpSp>
          <p:nvGrpSpPr>
            <p:cNvPr id="208" name="Group 400"/>
            <p:cNvGrpSpPr/>
            <p:nvPr/>
          </p:nvGrpSpPr>
          <p:grpSpPr>
            <a:xfrm flipH="1">
              <a:off x="139831" y="5334000"/>
              <a:ext cx="3335705" cy="0"/>
              <a:chOff x="688606" y="4114800"/>
              <a:chExt cx="3335705" cy="0"/>
            </a:xfrm>
          </p:grpSpPr>
          <p:cxnSp>
            <p:nvCxnSpPr>
              <p:cNvPr id="209" name="Straight Connector 208"/>
              <p:cNvCxnSpPr/>
              <p:nvPr/>
            </p:nvCxnSpPr>
            <p:spPr bwMode="auto">
              <a:xfrm flipH="1">
                <a:off x="3542778" y="41148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auto">
              <a:xfrm flipH="1">
                <a:off x="688606" y="41148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auto">
              <a:xfrm flipH="1">
                <a:off x="823911" y="41148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212" name="Straight Connector 211"/>
            <p:cNvCxnSpPr/>
            <p:nvPr/>
          </p:nvCxnSpPr>
          <p:spPr bwMode="auto">
            <a:xfrm flipH="1">
              <a:off x="3093886" y="52578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flipH="1">
              <a:off x="239714" y="52578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bwMode="auto">
            <a:xfrm flipH="1">
              <a:off x="375019" y="52578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a:off x="160990" y="5181600"/>
              <a:ext cx="4746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bwMode="auto">
            <a:xfrm>
              <a:off x="3123113" y="5181600"/>
              <a:ext cx="3667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bwMode="auto">
            <a:xfrm>
              <a:off x="154120" y="5181600"/>
              <a:ext cx="3200400"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174459" y="5512044"/>
              <a:ext cx="446906" cy="14666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635653" y="5577153"/>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909973" y="5524351"/>
              <a:ext cx="457200" cy="15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2231858" y="5510132"/>
              <a:ext cx="607439" cy="1485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2838061" y="5586332"/>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3124200" y="5508220"/>
              <a:ext cx="457200" cy="152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Arrow Connector 226"/>
            <p:cNvCxnSpPr/>
            <p:nvPr/>
          </p:nvCxnSpPr>
          <p:spPr>
            <a:xfrm>
              <a:off x="1795894" y="5903347"/>
              <a:ext cx="1230" cy="3317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1033992" y="6370720"/>
              <a:ext cx="457200" cy="14282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p:nvPr/>
          </p:nvCxnSpPr>
          <p:spPr>
            <a:xfrm>
              <a:off x="1494471" y="6422724"/>
              <a:ext cx="577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2057400" y="6364972"/>
              <a:ext cx="607439" cy="1485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p:cNvSpPr txBox="1"/>
            <p:nvPr/>
          </p:nvSpPr>
          <p:spPr>
            <a:xfrm>
              <a:off x="914400" y="6456169"/>
              <a:ext cx="631903" cy="276999"/>
            </a:xfrm>
            <a:prstGeom prst="rect">
              <a:avLst/>
            </a:prstGeom>
            <a:noFill/>
          </p:spPr>
          <p:txBody>
            <a:bodyPr wrap="none" rtlCol="0">
              <a:spAutoFit/>
            </a:bodyPr>
            <a:lstStyle/>
            <a:p>
              <a:pPr algn="ctr"/>
              <a:r>
                <a:rPr lang="en-US" sz="1200" dirty="0" smtClean="0"/>
                <a:t>Gene X</a:t>
              </a:r>
            </a:p>
          </p:txBody>
        </p:sp>
        <p:sp>
          <p:nvSpPr>
            <p:cNvPr id="234" name="TextBox 233"/>
            <p:cNvSpPr txBox="1"/>
            <p:nvPr/>
          </p:nvSpPr>
          <p:spPr>
            <a:xfrm>
              <a:off x="2063923" y="6456168"/>
              <a:ext cx="627095" cy="276999"/>
            </a:xfrm>
            <a:prstGeom prst="rect">
              <a:avLst/>
            </a:prstGeom>
            <a:noFill/>
          </p:spPr>
          <p:txBody>
            <a:bodyPr wrap="none" rtlCol="0">
              <a:spAutoFit/>
            </a:bodyPr>
            <a:lstStyle/>
            <a:p>
              <a:pPr algn="ctr"/>
              <a:r>
                <a:rPr lang="en-US" sz="1200" dirty="0" smtClean="0"/>
                <a:t>Gene Y</a:t>
              </a:r>
            </a:p>
          </p:txBody>
        </p:sp>
      </p:grpSp>
    </p:spTree>
    <p:extLst>
      <p:ext uri="{BB962C8B-B14F-4D97-AF65-F5344CB8AC3E}">
        <p14:creationId xmlns:p14="http://schemas.microsoft.com/office/powerpoint/2010/main" val="22258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Proteogenomics and Biomarker Discovery</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T</a:t>
            </a:r>
            <a:r>
              <a:rPr lang="en-US" dirty="0" smtClean="0"/>
              <a:t>umor-specific peptides identified by MS can be used as sensitive drug targets or diagnostic tools</a:t>
            </a:r>
          </a:p>
          <a:p>
            <a:pPr lvl="1"/>
            <a:r>
              <a:rPr lang="en-US" dirty="0" smtClean="0"/>
              <a:t>Fusion proteins</a:t>
            </a:r>
          </a:p>
          <a:p>
            <a:pPr lvl="1"/>
            <a:r>
              <a:rPr lang="en-US" dirty="0" smtClean="0"/>
              <a:t>Protein isoforms</a:t>
            </a:r>
          </a:p>
          <a:p>
            <a:pPr lvl="1"/>
            <a:r>
              <a:rPr lang="en-US" dirty="0" smtClean="0"/>
              <a:t>Variants </a:t>
            </a:r>
          </a:p>
          <a:p>
            <a:r>
              <a:rPr lang="en-US" dirty="0" smtClean="0"/>
              <a:t>Effects of genomic rearrangements on protein expression can elucidate cancer biology </a:t>
            </a:r>
            <a:endParaRPr lang="en-US" dirty="0"/>
          </a:p>
        </p:txBody>
      </p:sp>
    </p:spTree>
    <p:extLst>
      <p:ext uri="{BB962C8B-B14F-4D97-AF65-F5344CB8AC3E}">
        <p14:creationId xmlns:p14="http://schemas.microsoft.com/office/powerpoint/2010/main" val="2997084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Proteogenomics</a:t>
            </a:r>
            <a:endParaRPr lang="en-US" dirty="0"/>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smtClean="0">
                <a:solidFill>
                  <a:schemeClr val="bg1">
                    <a:lumMod val="50000"/>
                  </a:schemeClr>
                </a:solidFill>
              </a:rPr>
              <a:t>Genome annotation</a:t>
            </a:r>
          </a:p>
          <a:p>
            <a:pPr marL="514350" indent="-514350">
              <a:buFont typeface="Arial" panose="020B0604020202020204" pitchFamily="34" charset="0"/>
              <a:buAutoNum type="arabicPeriod"/>
            </a:pPr>
            <a:r>
              <a:rPr lang="en-US" dirty="0" smtClean="0">
                <a:solidFill>
                  <a:schemeClr val="bg1">
                    <a:lumMod val="50000"/>
                  </a:schemeClr>
                </a:solidFill>
              </a:rPr>
              <a:t>Studying the effect of genomic variation in proteome</a:t>
            </a:r>
          </a:p>
          <a:p>
            <a:pPr marL="514350" indent="-514350">
              <a:buFont typeface="Arial" panose="020B0604020202020204" pitchFamily="34" charset="0"/>
              <a:buAutoNum type="arabicPeriod"/>
            </a:pPr>
            <a:r>
              <a:rPr lang="en-US" dirty="0" err="1" smtClean="0"/>
              <a:t>Proteogenomic</a:t>
            </a:r>
            <a:r>
              <a:rPr lang="en-US" dirty="0" smtClean="0"/>
              <a:t> mapping</a:t>
            </a:r>
          </a:p>
        </p:txBody>
      </p:sp>
    </p:spTree>
    <p:extLst>
      <p:ext uri="{BB962C8B-B14F-4D97-AF65-F5344CB8AC3E}">
        <p14:creationId xmlns:p14="http://schemas.microsoft.com/office/powerpoint/2010/main" val="4112318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Proteogenomic mapping</a:t>
            </a:r>
            <a:endParaRPr lang="en-US" dirty="0"/>
          </a:p>
        </p:txBody>
      </p:sp>
      <p:sp>
        <p:nvSpPr>
          <p:cNvPr id="3" name="Content Placeholder 2"/>
          <p:cNvSpPr>
            <a:spLocks noGrp="1"/>
          </p:cNvSpPr>
          <p:nvPr>
            <p:ph idx="1"/>
          </p:nvPr>
        </p:nvSpPr>
        <p:spPr/>
        <p:txBody>
          <a:bodyPr>
            <a:normAutofit lnSpcReduction="10000"/>
          </a:bodyPr>
          <a:lstStyle/>
          <a:p>
            <a:r>
              <a:rPr lang="en-US" dirty="0" smtClean="0"/>
              <a:t>Map back observed peptides to their genomic location.  </a:t>
            </a:r>
          </a:p>
          <a:p>
            <a:r>
              <a:rPr lang="en-US" dirty="0" smtClean="0"/>
              <a:t>Use to determine: </a:t>
            </a:r>
          </a:p>
          <a:p>
            <a:pPr lvl="1"/>
            <a:r>
              <a:rPr lang="en-US" dirty="0" smtClean="0"/>
              <a:t>Exon location of peptides</a:t>
            </a:r>
          </a:p>
          <a:p>
            <a:pPr lvl="1"/>
            <a:r>
              <a:rPr lang="en-US" dirty="0" smtClean="0"/>
              <a:t>Proteotypic</a:t>
            </a:r>
          </a:p>
          <a:p>
            <a:pPr lvl="1"/>
            <a:r>
              <a:rPr lang="en-US" dirty="0" smtClean="0"/>
              <a:t>Novel coding region</a:t>
            </a:r>
          </a:p>
          <a:p>
            <a:pPr lvl="1"/>
            <a:r>
              <a:rPr lang="en-US" dirty="0" smtClean="0"/>
              <a:t>Visualize in genome browsers</a:t>
            </a:r>
          </a:p>
          <a:p>
            <a:pPr lvl="1"/>
            <a:r>
              <a:rPr lang="en-US" dirty="0" smtClean="0"/>
              <a:t>Quantitative comparison based on genomic location</a:t>
            </a:r>
          </a:p>
        </p:txBody>
      </p:sp>
    </p:spTree>
    <p:extLst>
      <p:ext uri="{BB962C8B-B14F-4D97-AF65-F5344CB8AC3E}">
        <p14:creationId xmlns:p14="http://schemas.microsoft.com/office/powerpoint/2010/main" val="4020009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Informatics tools for proteogenomic mapping</a:t>
            </a:r>
            <a:endParaRPr lang="en-US" dirty="0"/>
          </a:p>
        </p:txBody>
      </p:sp>
      <p:sp>
        <p:nvSpPr>
          <p:cNvPr id="3" name="Content Placeholder 2"/>
          <p:cNvSpPr>
            <a:spLocks noGrp="1"/>
          </p:cNvSpPr>
          <p:nvPr>
            <p:ph idx="1"/>
          </p:nvPr>
        </p:nvSpPr>
        <p:spPr/>
        <p:txBody>
          <a:bodyPr/>
          <a:lstStyle/>
          <a:p>
            <a:r>
              <a:rPr lang="en-US" u="sng" dirty="0" err="1" smtClean="0"/>
              <a:t>PGx</a:t>
            </a:r>
            <a:r>
              <a:rPr lang="en-US" dirty="0" smtClean="0"/>
              <a:t>: python-based tool, maps peptides back to genomic coordinates using user defined reference database (Fenyo lab)</a:t>
            </a:r>
          </a:p>
          <a:p>
            <a:pPr marL="0" indent="0">
              <a:buNone/>
            </a:pPr>
            <a:endParaRPr lang="en-US" dirty="0" smtClean="0"/>
          </a:p>
          <a:p>
            <a:r>
              <a:rPr lang="en-US" u="sng" dirty="0" smtClean="0"/>
              <a:t>The Proteogenomic Mapping Tool</a:t>
            </a:r>
            <a:r>
              <a:rPr lang="en-US" dirty="0" smtClean="0"/>
              <a:t>: Java-based search of peptides against 6-reading frame sequence database (Sanders WS, et al). </a:t>
            </a:r>
            <a:endParaRPr lang="en-US" dirty="0"/>
          </a:p>
        </p:txBody>
      </p:sp>
    </p:spTree>
    <p:extLst>
      <p:ext uri="{BB962C8B-B14F-4D97-AF65-F5344CB8AC3E}">
        <p14:creationId xmlns:p14="http://schemas.microsoft.com/office/powerpoint/2010/main" val="15275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PGX: Proteogenomic mapping tool</a:t>
            </a:r>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715" t="7048" r="40390" b="46476"/>
          <a:stretch/>
        </p:blipFill>
        <p:spPr bwMode="auto">
          <a:xfrm>
            <a:off x="806879" y="2335257"/>
            <a:ext cx="1839241" cy="254474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8852" y="1531839"/>
            <a:ext cx="1266825" cy="307777"/>
          </a:xfrm>
          <a:prstGeom prst="rect">
            <a:avLst/>
          </a:prstGeom>
          <a:noFill/>
        </p:spPr>
        <p:txBody>
          <a:bodyPr wrap="square" rtlCol="0">
            <a:spAutoFit/>
          </a:bodyPr>
          <a:lstStyle/>
          <a:p>
            <a:pPr algn="ctr"/>
            <a:r>
              <a:rPr lang="en-US" sz="1400" dirty="0" smtClean="0"/>
              <a:t>Peptides</a:t>
            </a:r>
          </a:p>
        </p:txBody>
      </p:sp>
      <p:sp>
        <p:nvSpPr>
          <p:cNvPr id="17" name="TextBox 16"/>
          <p:cNvSpPr txBox="1"/>
          <p:nvPr/>
        </p:nvSpPr>
        <p:spPr>
          <a:xfrm>
            <a:off x="1853164" y="1316396"/>
            <a:ext cx="1585912" cy="523220"/>
          </a:xfrm>
          <a:prstGeom prst="rect">
            <a:avLst/>
          </a:prstGeom>
          <a:noFill/>
        </p:spPr>
        <p:txBody>
          <a:bodyPr wrap="square" rtlCol="0">
            <a:spAutoFit/>
          </a:bodyPr>
          <a:lstStyle/>
          <a:p>
            <a:pPr algn="ctr"/>
            <a:r>
              <a:rPr lang="en-US" sz="1400" dirty="0" smtClean="0"/>
              <a:t>Sample specific protein database</a:t>
            </a:r>
          </a:p>
        </p:txBody>
      </p:sp>
      <p:sp>
        <p:nvSpPr>
          <p:cNvPr id="18" name="TextBox 17"/>
          <p:cNvSpPr txBox="1"/>
          <p:nvPr/>
        </p:nvSpPr>
        <p:spPr>
          <a:xfrm>
            <a:off x="882265" y="5595314"/>
            <a:ext cx="1568936" cy="738664"/>
          </a:xfrm>
          <a:prstGeom prst="rect">
            <a:avLst/>
          </a:prstGeom>
          <a:noFill/>
        </p:spPr>
        <p:txBody>
          <a:bodyPr wrap="square" rtlCol="0">
            <a:spAutoFit/>
          </a:bodyPr>
          <a:lstStyle/>
          <a:p>
            <a:pPr algn="ctr"/>
            <a:r>
              <a:rPr lang="en-US" sz="1400" dirty="0" smtClean="0"/>
              <a:t>Peptides mapped onto genomic  coordinates</a:t>
            </a:r>
          </a:p>
        </p:txBody>
      </p:sp>
      <p:sp>
        <p:nvSpPr>
          <p:cNvPr id="21" name="TextBox 20"/>
          <p:cNvSpPr txBox="1"/>
          <p:nvPr/>
        </p:nvSpPr>
        <p:spPr>
          <a:xfrm rot="16200000">
            <a:off x="-376767" y="3376794"/>
            <a:ext cx="1770821" cy="461665"/>
          </a:xfrm>
          <a:prstGeom prst="rect">
            <a:avLst/>
          </a:prstGeom>
          <a:noFill/>
        </p:spPr>
        <p:txBody>
          <a:bodyPr wrap="square" rtlCol="0">
            <a:spAutoFit/>
          </a:bodyPr>
          <a:lstStyle/>
          <a:p>
            <a:pPr algn="ctr"/>
            <a:r>
              <a:rPr lang="en-US" sz="1200" dirty="0" smtClean="0"/>
              <a:t>Manor </a:t>
            </a:r>
            <a:r>
              <a:rPr lang="en-US" sz="1200" dirty="0" err="1" smtClean="0"/>
              <a:t>Askenazi</a:t>
            </a:r>
            <a:r>
              <a:rPr lang="en-US" sz="1200" dirty="0" smtClean="0"/>
              <a:t> </a:t>
            </a:r>
          </a:p>
          <a:p>
            <a:pPr algn="ctr"/>
            <a:r>
              <a:rPr lang="en-US" sz="1200" dirty="0" smtClean="0"/>
              <a:t>David Fenyo</a:t>
            </a:r>
          </a:p>
        </p:txBody>
      </p:sp>
      <p:cxnSp>
        <p:nvCxnSpPr>
          <p:cNvPr id="28" name="Straight Arrow Connector 27"/>
          <p:cNvCxnSpPr>
            <a:stCxn id="4" idx="2"/>
          </p:cNvCxnSpPr>
          <p:nvPr/>
        </p:nvCxnSpPr>
        <p:spPr>
          <a:xfrm>
            <a:off x="882265" y="1839616"/>
            <a:ext cx="615105" cy="4402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2168" y="4982274"/>
            <a:ext cx="0" cy="685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934519" y="1825373"/>
            <a:ext cx="615105" cy="4402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74259" y="1957826"/>
            <a:ext cx="4572000" cy="307777"/>
          </a:xfrm>
          <a:prstGeom prst="rect">
            <a:avLst/>
          </a:prstGeom>
          <a:noFill/>
        </p:spPr>
        <p:txBody>
          <a:bodyPr wrap="square" rtlCol="0">
            <a:spAutoFit/>
          </a:bodyPr>
          <a:lstStyle/>
          <a:p>
            <a:pPr algn="ctr"/>
            <a:r>
              <a:rPr lang="en-US" sz="1400" b="1" dirty="0" smtClean="0"/>
              <a:t>Log Fold Change in Expression  (10,000 </a:t>
            </a:r>
            <a:r>
              <a:rPr lang="en-US" sz="1400" b="1" dirty="0" err="1" smtClean="0"/>
              <a:t>bp</a:t>
            </a:r>
            <a:r>
              <a:rPr lang="en-US" sz="1400" b="1" dirty="0" smtClean="0"/>
              <a:t> bins)</a:t>
            </a:r>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80"/>
          <a:stretch/>
        </p:blipFill>
        <p:spPr bwMode="auto">
          <a:xfrm>
            <a:off x="4630773" y="2249005"/>
            <a:ext cx="4340927" cy="36576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279259" y="2265603"/>
            <a:ext cx="372596" cy="32207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75"/>
          <a:stretch/>
        </p:blipFill>
        <p:spPr bwMode="auto">
          <a:xfrm>
            <a:off x="4609439" y="2245307"/>
            <a:ext cx="4362261" cy="36576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990131" y="2428481"/>
            <a:ext cx="1640642" cy="276999"/>
          </a:xfrm>
          <a:prstGeom prst="rect">
            <a:avLst/>
          </a:prstGeom>
          <a:noFill/>
        </p:spPr>
        <p:txBody>
          <a:bodyPr wrap="none" rtlCol="0">
            <a:spAutoFit/>
          </a:bodyPr>
          <a:lstStyle/>
          <a:p>
            <a:r>
              <a:rPr lang="en-US" sz="1200" dirty="0" smtClean="0"/>
              <a:t>Copy Number Variation</a:t>
            </a:r>
            <a:endParaRPr lang="en-US" sz="1200" dirty="0"/>
          </a:p>
        </p:txBody>
      </p:sp>
      <p:sp>
        <p:nvSpPr>
          <p:cNvPr id="22" name="TextBox 21"/>
          <p:cNvSpPr txBox="1"/>
          <p:nvPr/>
        </p:nvSpPr>
        <p:spPr>
          <a:xfrm>
            <a:off x="3265078" y="3048000"/>
            <a:ext cx="1365695" cy="276999"/>
          </a:xfrm>
          <a:prstGeom prst="rect">
            <a:avLst/>
          </a:prstGeom>
          <a:noFill/>
        </p:spPr>
        <p:txBody>
          <a:bodyPr wrap="none" rtlCol="0">
            <a:spAutoFit/>
          </a:bodyPr>
          <a:lstStyle/>
          <a:p>
            <a:r>
              <a:rPr lang="en-US" sz="1200" dirty="0" smtClean="0"/>
              <a:t>Methylation Status</a:t>
            </a:r>
            <a:endParaRPr lang="en-US" sz="1200" dirty="0"/>
          </a:p>
        </p:txBody>
      </p:sp>
      <p:sp>
        <p:nvSpPr>
          <p:cNvPr id="23" name="TextBox 22"/>
          <p:cNvSpPr txBox="1"/>
          <p:nvPr/>
        </p:nvSpPr>
        <p:spPr>
          <a:xfrm>
            <a:off x="2765904" y="3726867"/>
            <a:ext cx="1864869" cy="276999"/>
          </a:xfrm>
          <a:prstGeom prst="rect">
            <a:avLst/>
          </a:prstGeom>
          <a:noFill/>
        </p:spPr>
        <p:txBody>
          <a:bodyPr wrap="none" rtlCol="0">
            <a:spAutoFit/>
          </a:bodyPr>
          <a:lstStyle/>
          <a:p>
            <a:r>
              <a:rPr lang="en-US" sz="1200" dirty="0" smtClean="0"/>
              <a:t>Exon Expression (RNA-Seq)</a:t>
            </a:r>
            <a:endParaRPr lang="en-US" sz="1200" dirty="0"/>
          </a:p>
        </p:txBody>
      </p:sp>
      <p:sp>
        <p:nvSpPr>
          <p:cNvPr id="24" name="TextBox 23"/>
          <p:cNvSpPr txBox="1"/>
          <p:nvPr/>
        </p:nvSpPr>
        <p:spPr>
          <a:xfrm>
            <a:off x="3036843" y="4486317"/>
            <a:ext cx="1547218" cy="276999"/>
          </a:xfrm>
          <a:prstGeom prst="rect">
            <a:avLst/>
          </a:prstGeom>
          <a:noFill/>
        </p:spPr>
        <p:txBody>
          <a:bodyPr wrap="none" rtlCol="0">
            <a:spAutoFit/>
          </a:bodyPr>
          <a:lstStyle/>
          <a:p>
            <a:r>
              <a:rPr lang="en-US" sz="1200" dirty="0" smtClean="0"/>
              <a:t>Number of Genes/Bin</a:t>
            </a:r>
            <a:endParaRPr lang="en-US" sz="1200" dirty="0"/>
          </a:p>
        </p:txBody>
      </p:sp>
      <p:sp>
        <p:nvSpPr>
          <p:cNvPr id="25" name="TextBox 24"/>
          <p:cNvSpPr txBox="1"/>
          <p:nvPr/>
        </p:nvSpPr>
        <p:spPr>
          <a:xfrm>
            <a:off x="3861363" y="5167603"/>
            <a:ext cx="722698" cy="276999"/>
          </a:xfrm>
          <a:prstGeom prst="rect">
            <a:avLst/>
          </a:prstGeom>
          <a:noFill/>
        </p:spPr>
        <p:txBody>
          <a:bodyPr wrap="none" rtlCol="0">
            <a:spAutoFit/>
          </a:bodyPr>
          <a:lstStyle/>
          <a:p>
            <a:r>
              <a:rPr lang="en-US" sz="1200" dirty="0" smtClean="0"/>
              <a:t>Peptides</a:t>
            </a:r>
            <a:endParaRPr lang="en-US" sz="1200" dirty="0"/>
          </a:p>
        </p:txBody>
      </p:sp>
    </p:spTree>
    <p:extLst>
      <p:ext uri="{BB962C8B-B14F-4D97-AF65-F5344CB8AC3E}">
        <p14:creationId xmlns:p14="http://schemas.microsoft.com/office/powerpoint/2010/main" val="32817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68" y="59189"/>
            <a:ext cx="8229600" cy="1143000"/>
          </a:xfrm>
        </p:spPr>
        <p:txBody>
          <a:bodyPr/>
          <a:lstStyle/>
          <a:p>
            <a:r>
              <a:rPr lang="en-US" dirty="0" smtClean="0"/>
              <a:t>Variant Peptide Mapping</a:t>
            </a:r>
            <a:endParaRPr lang="en-US" dirty="0"/>
          </a:p>
        </p:txBody>
      </p:sp>
      <p:sp>
        <p:nvSpPr>
          <p:cNvPr id="9" name="TextBox 8"/>
          <p:cNvSpPr txBox="1"/>
          <p:nvPr/>
        </p:nvSpPr>
        <p:spPr>
          <a:xfrm>
            <a:off x="7063576" y="5759754"/>
            <a:ext cx="1795363" cy="276999"/>
          </a:xfrm>
          <a:prstGeom prst="rect">
            <a:avLst/>
          </a:prstGeom>
          <a:noFill/>
        </p:spPr>
        <p:txBody>
          <a:bodyPr wrap="none" rtlCol="0">
            <a:spAutoFit/>
          </a:bodyPr>
          <a:lstStyle/>
          <a:p>
            <a:r>
              <a:rPr lang="en-US" sz="1200" dirty="0" smtClean="0"/>
              <a:t>SVATGSSE</a:t>
            </a:r>
            <a:r>
              <a:rPr lang="en-US" sz="1200" dirty="0" smtClean="0">
                <a:solidFill>
                  <a:srgbClr val="FF0000"/>
                </a:solidFill>
              </a:rPr>
              <a:t>A</a:t>
            </a:r>
            <a:r>
              <a:rPr lang="en-US" sz="1200" dirty="0" smtClean="0"/>
              <a:t>AGGASGGGAR</a:t>
            </a:r>
            <a:endParaRPr lang="en-US" sz="1200" dirty="0"/>
          </a:p>
        </p:txBody>
      </p:sp>
      <p:sp>
        <p:nvSpPr>
          <p:cNvPr id="10" name="TextBox 9"/>
          <p:cNvSpPr txBox="1"/>
          <p:nvPr/>
        </p:nvSpPr>
        <p:spPr>
          <a:xfrm>
            <a:off x="7030582" y="5082259"/>
            <a:ext cx="1770549" cy="276999"/>
          </a:xfrm>
          <a:prstGeom prst="rect">
            <a:avLst/>
          </a:prstGeom>
          <a:noFill/>
        </p:spPr>
        <p:txBody>
          <a:bodyPr wrap="none" rtlCol="0">
            <a:spAutoFit/>
          </a:bodyPr>
          <a:lstStyle/>
          <a:p>
            <a:r>
              <a:rPr lang="en-US" sz="1200" dirty="0" smtClean="0"/>
              <a:t>SVATGSSE</a:t>
            </a:r>
            <a:r>
              <a:rPr lang="en-US" sz="1200" dirty="0" smtClean="0">
                <a:solidFill>
                  <a:srgbClr val="00B0F0"/>
                </a:solidFill>
              </a:rPr>
              <a:t>T</a:t>
            </a:r>
            <a:r>
              <a:rPr lang="en-US" sz="1200" dirty="0" smtClean="0"/>
              <a:t>AGGASGGGAR</a:t>
            </a:r>
            <a:endParaRPr lang="en-US" sz="1200" dirty="0"/>
          </a:p>
        </p:txBody>
      </p:sp>
      <p:cxnSp>
        <p:nvCxnSpPr>
          <p:cNvPr id="12" name="Straight Arrow Connector 11"/>
          <p:cNvCxnSpPr/>
          <p:nvPr/>
        </p:nvCxnSpPr>
        <p:spPr>
          <a:xfrm>
            <a:off x="8062232" y="5404748"/>
            <a:ext cx="0" cy="3355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0044" y="2499679"/>
            <a:ext cx="1191352" cy="307777"/>
          </a:xfrm>
          <a:prstGeom prst="rect">
            <a:avLst/>
          </a:prstGeom>
          <a:noFill/>
        </p:spPr>
        <p:txBody>
          <a:bodyPr wrap="none" rtlCol="0">
            <a:spAutoFit/>
          </a:bodyPr>
          <a:lstStyle/>
          <a:p>
            <a:r>
              <a:rPr lang="en-US" sz="1400" dirty="0" smtClean="0"/>
              <a:t>Exon Skipping</a:t>
            </a:r>
            <a:endParaRPr lang="en-US" sz="1400" dirty="0"/>
          </a:p>
        </p:txBody>
      </p:sp>
      <p:sp>
        <p:nvSpPr>
          <p:cNvPr id="14" name="TextBox 13"/>
          <p:cNvSpPr txBox="1"/>
          <p:nvPr/>
        </p:nvSpPr>
        <p:spPr>
          <a:xfrm>
            <a:off x="15444918" y="4591772"/>
            <a:ext cx="1891278" cy="523220"/>
          </a:xfrm>
          <a:prstGeom prst="rect">
            <a:avLst/>
          </a:prstGeom>
          <a:noFill/>
        </p:spPr>
        <p:txBody>
          <a:bodyPr wrap="square" rtlCol="0">
            <a:spAutoFit/>
          </a:bodyPr>
          <a:lstStyle/>
          <a:p>
            <a:pPr algn="ctr"/>
            <a:r>
              <a:rPr lang="en-US" sz="1400" dirty="0" err="1" smtClean="0"/>
              <a:t>Unannotated</a:t>
            </a:r>
            <a:r>
              <a:rPr lang="en-US" sz="1400" dirty="0" smtClean="0"/>
              <a:t> </a:t>
            </a:r>
          </a:p>
          <a:p>
            <a:pPr algn="ctr"/>
            <a:r>
              <a:rPr lang="en-US" sz="1400" dirty="0" smtClean="0"/>
              <a:t>Exons</a:t>
            </a:r>
            <a:endParaRPr lang="en-US" sz="1400" dirty="0"/>
          </a:p>
        </p:txBody>
      </p:sp>
      <p:sp>
        <p:nvSpPr>
          <p:cNvPr id="15" name="TextBox 14"/>
          <p:cNvSpPr txBox="1"/>
          <p:nvPr/>
        </p:nvSpPr>
        <p:spPr>
          <a:xfrm>
            <a:off x="8132115" y="5365416"/>
            <a:ext cx="850874" cy="276999"/>
          </a:xfrm>
          <a:prstGeom prst="rect">
            <a:avLst/>
          </a:prstGeom>
          <a:noFill/>
        </p:spPr>
        <p:txBody>
          <a:bodyPr wrap="none" rtlCol="0">
            <a:spAutoFit/>
          </a:bodyPr>
          <a:lstStyle/>
          <a:p>
            <a:r>
              <a:rPr lang="en-US" sz="1200" u="sng" dirty="0" smtClean="0"/>
              <a:t>A</a:t>
            </a:r>
            <a:r>
              <a:rPr lang="en-US" sz="1200" dirty="0" smtClean="0"/>
              <a:t>CG-&gt;</a:t>
            </a:r>
            <a:r>
              <a:rPr lang="en-US" sz="1200" u="sng" dirty="0" smtClean="0"/>
              <a:t>G</a:t>
            </a:r>
            <a:r>
              <a:rPr lang="en-US" sz="1200" dirty="0" smtClean="0"/>
              <a:t>CG</a:t>
            </a:r>
            <a:endParaRPr lang="en-US" sz="1200" dirty="0"/>
          </a:p>
        </p:txBody>
      </p:sp>
      <p:sp>
        <p:nvSpPr>
          <p:cNvPr id="18" name="TextBox 17"/>
          <p:cNvSpPr txBox="1"/>
          <p:nvPr/>
        </p:nvSpPr>
        <p:spPr>
          <a:xfrm>
            <a:off x="854296" y="1097035"/>
            <a:ext cx="7514385" cy="338554"/>
          </a:xfrm>
          <a:prstGeom prst="rect">
            <a:avLst/>
          </a:prstGeom>
          <a:noFill/>
        </p:spPr>
        <p:txBody>
          <a:bodyPr wrap="square" rtlCol="0">
            <a:spAutoFit/>
          </a:bodyPr>
          <a:lstStyle/>
          <a:p>
            <a:r>
              <a:rPr lang="en-US" sz="1600" dirty="0" smtClean="0"/>
              <a:t>Peptides with single amino acid changes corresponding to germline and somatic variants</a:t>
            </a:r>
          </a:p>
        </p:txBody>
      </p:sp>
      <p:sp>
        <p:nvSpPr>
          <p:cNvPr id="19" name="Rectangle 18"/>
          <p:cNvSpPr/>
          <p:nvPr/>
        </p:nvSpPr>
        <p:spPr>
          <a:xfrm>
            <a:off x="7039192" y="5059128"/>
            <a:ext cx="1952408" cy="9278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86" r="60024" b="55913"/>
          <a:stretch/>
        </p:blipFill>
        <p:spPr bwMode="auto">
          <a:xfrm>
            <a:off x="298986" y="1758667"/>
            <a:ext cx="5167159" cy="250853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26695" y="5638800"/>
            <a:ext cx="1151277" cy="276999"/>
          </a:xfrm>
          <a:prstGeom prst="rect">
            <a:avLst/>
          </a:prstGeom>
          <a:noFill/>
        </p:spPr>
        <p:txBody>
          <a:bodyPr wrap="none" rtlCol="0">
            <a:spAutoFit/>
          </a:bodyPr>
          <a:lstStyle/>
          <a:p>
            <a:r>
              <a:rPr lang="en-US" sz="1200" dirty="0" smtClean="0"/>
              <a:t>ENSEMBL Gene</a:t>
            </a:r>
            <a:endParaRPr lang="en-US" sz="1200" dirty="0"/>
          </a:p>
        </p:txBody>
      </p:sp>
      <p:sp>
        <p:nvSpPr>
          <p:cNvPr id="17" name="TextBox 16"/>
          <p:cNvSpPr txBox="1"/>
          <p:nvPr/>
        </p:nvSpPr>
        <p:spPr>
          <a:xfrm>
            <a:off x="410389" y="5909052"/>
            <a:ext cx="1101071" cy="276999"/>
          </a:xfrm>
          <a:prstGeom prst="rect">
            <a:avLst/>
          </a:prstGeom>
          <a:noFill/>
        </p:spPr>
        <p:txBody>
          <a:bodyPr wrap="none" rtlCol="0">
            <a:spAutoFit/>
          </a:bodyPr>
          <a:lstStyle/>
          <a:p>
            <a:r>
              <a:rPr lang="en-US" sz="1200" dirty="0" smtClean="0"/>
              <a:t>Tumor Peptide</a:t>
            </a:r>
            <a:endParaRPr lang="en-US" sz="1200" dirty="0"/>
          </a:p>
        </p:txBody>
      </p:sp>
      <p:sp>
        <p:nvSpPr>
          <p:cNvPr id="20" name="TextBox 19"/>
          <p:cNvSpPr txBox="1"/>
          <p:nvPr/>
        </p:nvSpPr>
        <p:spPr>
          <a:xfrm>
            <a:off x="222709" y="6174985"/>
            <a:ext cx="1323504" cy="276999"/>
          </a:xfrm>
          <a:prstGeom prst="rect">
            <a:avLst/>
          </a:prstGeom>
          <a:noFill/>
        </p:spPr>
        <p:txBody>
          <a:bodyPr wrap="none" rtlCol="0">
            <a:spAutoFit/>
          </a:bodyPr>
          <a:lstStyle/>
          <a:p>
            <a:r>
              <a:rPr lang="en-US" sz="1200" dirty="0" smtClean="0"/>
              <a:t>Reference Peptide</a:t>
            </a:r>
            <a:endParaRPr lang="en-US" sz="1200" dirty="0"/>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109" r="79293" b="18901"/>
          <a:stretch/>
        </p:blipFill>
        <p:spPr bwMode="auto">
          <a:xfrm>
            <a:off x="5936442" y="1848033"/>
            <a:ext cx="2432239" cy="244398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685" r="22115" b="52035"/>
          <a:stretch/>
        </p:blipFill>
        <p:spPr bwMode="auto">
          <a:xfrm>
            <a:off x="1546213" y="4541050"/>
            <a:ext cx="5374353" cy="18597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7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417638"/>
          </a:xfrm>
        </p:spPr>
        <p:txBody>
          <a:bodyPr>
            <a:normAutofit fontScale="90000"/>
          </a:bodyPr>
          <a:lstStyle/>
          <a:p>
            <a:r>
              <a:rPr lang="en-US" dirty="0" smtClean="0"/>
              <a:t>Proteogenomics</a:t>
            </a:r>
            <a:br>
              <a:rPr lang="en-US" dirty="0" smtClean="0"/>
            </a:br>
            <a:endParaRPr lang="en-US" dirty="0"/>
          </a:p>
        </p:txBody>
      </p:sp>
      <p:sp>
        <p:nvSpPr>
          <p:cNvPr id="4" name="Content Placeholder 3"/>
          <p:cNvSpPr>
            <a:spLocks noGrp="1"/>
          </p:cNvSpPr>
          <p:nvPr>
            <p:ph idx="1"/>
          </p:nvPr>
        </p:nvSpPr>
        <p:spPr>
          <a:xfrm>
            <a:off x="609600" y="1180172"/>
            <a:ext cx="8229600" cy="3280743"/>
          </a:xfrm>
        </p:spPr>
        <p:txBody>
          <a:bodyPr>
            <a:normAutofit fontScale="85000" lnSpcReduction="20000"/>
          </a:bodyPr>
          <a:lstStyle/>
          <a:p>
            <a:r>
              <a:rPr lang="en-US" dirty="0" smtClean="0"/>
              <a:t>In the past, computational algorithms were commonly used to predict and annotate genes. </a:t>
            </a:r>
          </a:p>
          <a:p>
            <a:pPr lvl="1"/>
            <a:r>
              <a:rPr lang="en-US" dirty="0" smtClean="0"/>
              <a:t>Limitations: Short genes are missed, alternative splicing prediction difficult, transcription vs. translation (cDNA predictions)</a:t>
            </a:r>
          </a:p>
          <a:p>
            <a:r>
              <a:rPr lang="en-US" dirty="0" smtClean="0"/>
              <a:t>With mass spectrometry we can </a:t>
            </a:r>
          </a:p>
          <a:p>
            <a:pPr lvl="1"/>
            <a:r>
              <a:rPr lang="en-US" dirty="0" smtClean="0"/>
              <a:t>Confirm existing gene models</a:t>
            </a:r>
          </a:p>
          <a:p>
            <a:pPr lvl="1"/>
            <a:r>
              <a:rPr lang="en-US" dirty="0" smtClean="0"/>
              <a:t>Correct gene models</a:t>
            </a:r>
          </a:p>
          <a:p>
            <a:pPr lvl="1"/>
            <a:r>
              <a:rPr lang="en-US" dirty="0" smtClean="0"/>
              <a:t>Identify novel genes and splice isoforms</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87" t="20446" r="20869" b="57110"/>
          <a:stretch/>
        </p:blipFill>
        <p:spPr bwMode="auto">
          <a:xfrm>
            <a:off x="885497" y="4800600"/>
            <a:ext cx="7336221" cy="157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377559" y="6371896"/>
            <a:ext cx="4636206" cy="307777"/>
          </a:xfrm>
          <a:prstGeom prst="rect">
            <a:avLst/>
          </a:prstGeom>
          <a:noFill/>
        </p:spPr>
        <p:txBody>
          <a:bodyPr wrap="none" rtlCol="0">
            <a:spAutoFit/>
          </a:bodyPr>
          <a:lstStyle/>
          <a:p>
            <a:r>
              <a:rPr lang="en-US" sz="1400" dirty="0" err="1" smtClean="0"/>
              <a:t>Renuse</a:t>
            </a:r>
            <a:r>
              <a:rPr lang="en-US" sz="1400" dirty="0" smtClean="0"/>
              <a:t> S, </a:t>
            </a:r>
            <a:r>
              <a:rPr lang="en-US" sz="1400" dirty="0" err="1" smtClean="0"/>
              <a:t>Chaerkady</a:t>
            </a:r>
            <a:r>
              <a:rPr lang="en-US" sz="1400" dirty="0" smtClean="0"/>
              <a:t> R and A Pandey, Proteomics. 11(4) 2011</a:t>
            </a:r>
            <a:endParaRPr lang="en-US" sz="1400" dirty="0"/>
          </a:p>
        </p:txBody>
      </p:sp>
      <p:sp>
        <p:nvSpPr>
          <p:cNvPr id="10" name="TextBox 9"/>
          <p:cNvSpPr txBox="1"/>
          <p:nvPr/>
        </p:nvSpPr>
        <p:spPr>
          <a:xfrm>
            <a:off x="2810355" y="4452289"/>
            <a:ext cx="3305007" cy="400110"/>
          </a:xfrm>
          <a:prstGeom prst="rect">
            <a:avLst/>
          </a:prstGeom>
          <a:noFill/>
        </p:spPr>
        <p:txBody>
          <a:bodyPr wrap="none" rtlCol="0">
            <a:spAutoFit/>
          </a:bodyPr>
          <a:lstStyle/>
          <a:p>
            <a:r>
              <a:rPr lang="en-US" sz="2000" dirty="0" smtClean="0"/>
              <a:t>Essentials for Proteogenomics</a:t>
            </a:r>
            <a:endParaRPr lang="en-US" sz="2000" dirty="0"/>
          </a:p>
        </p:txBody>
      </p:sp>
    </p:spTree>
    <p:extLst>
      <p:ext uri="{BB962C8B-B14F-4D97-AF65-F5344CB8AC3E}">
        <p14:creationId xmlns:p14="http://schemas.microsoft.com/office/powerpoint/2010/main" val="3645404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68" y="59189"/>
            <a:ext cx="8229600" cy="1143000"/>
          </a:xfrm>
        </p:spPr>
        <p:txBody>
          <a:bodyPr/>
          <a:lstStyle/>
          <a:p>
            <a:r>
              <a:rPr lang="en-US" dirty="0" smtClean="0"/>
              <a:t>Novel Peptide Mapping</a:t>
            </a:r>
            <a:endParaRPr lang="en-US" dirty="0"/>
          </a:p>
        </p:txBody>
      </p:sp>
      <p:sp>
        <p:nvSpPr>
          <p:cNvPr id="17" name="Rectangle 16"/>
          <p:cNvSpPr/>
          <p:nvPr/>
        </p:nvSpPr>
        <p:spPr>
          <a:xfrm>
            <a:off x="1571881" y="1082367"/>
            <a:ext cx="6081665" cy="338554"/>
          </a:xfrm>
          <a:prstGeom prst="rect">
            <a:avLst/>
          </a:prstGeom>
        </p:spPr>
        <p:txBody>
          <a:bodyPr wrap="square">
            <a:spAutoFit/>
          </a:bodyPr>
          <a:lstStyle/>
          <a:p>
            <a:r>
              <a:rPr lang="en-US" sz="1600" dirty="0" smtClean="0"/>
              <a:t>Peptides corresponding to RNA-Seq expression in non-coding regions </a:t>
            </a:r>
            <a:endParaRPr lang="en-US" sz="16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40" t="18971" r="51633" b="43936"/>
          <a:stretch/>
        </p:blipFill>
        <p:spPr bwMode="auto">
          <a:xfrm>
            <a:off x="202702" y="1524000"/>
            <a:ext cx="5381533" cy="28194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40" t="55412" r="70637" b="29388"/>
          <a:stretch/>
        </p:blipFill>
        <p:spPr bwMode="auto">
          <a:xfrm>
            <a:off x="5791200" y="2133600"/>
            <a:ext cx="3124200" cy="128277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6695" y="5655994"/>
            <a:ext cx="1151277" cy="276999"/>
          </a:xfrm>
          <a:prstGeom prst="rect">
            <a:avLst/>
          </a:prstGeom>
          <a:noFill/>
        </p:spPr>
        <p:txBody>
          <a:bodyPr wrap="none" rtlCol="0">
            <a:spAutoFit/>
          </a:bodyPr>
          <a:lstStyle/>
          <a:p>
            <a:r>
              <a:rPr lang="en-US" sz="1200" dirty="0" smtClean="0"/>
              <a:t>ENSEMBL Gene</a:t>
            </a:r>
            <a:endParaRPr lang="en-US" sz="1200" dirty="0"/>
          </a:p>
        </p:txBody>
      </p:sp>
      <p:sp>
        <p:nvSpPr>
          <p:cNvPr id="13" name="TextBox 12"/>
          <p:cNvSpPr txBox="1"/>
          <p:nvPr/>
        </p:nvSpPr>
        <p:spPr>
          <a:xfrm>
            <a:off x="410389" y="5926246"/>
            <a:ext cx="1101071" cy="276999"/>
          </a:xfrm>
          <a:prstGeom prst="rect">
            <a:avLst/>
          </a:prstGeom>
          <a:noFill/>
        </p:spPr>
        <p:txBody>
          <a:bodyPr wrap="none" rtlCol="0">
            <a:spAutoFit/>
          </a:bodyPr>
          <a:lstStyle/>
          <a:p>
            <a:r>
              <a:rPr lang="en-US" sz="1200" dirty="0" smtClean="0"/>
              <a:t>Tumor Peptide</a:t>
            </a:r>
            <a:endParaRPr lang="en-US" sz="1200" dirty="0"/>
          </a:p>
        </p:txBody>
      </p:sp>
      <p:sp>
        <p:nvSpPr>
          <p:cNvPr id="14" name="TextBox 13"/>
          <p:cNvSpPr txBox="1"/>
          <p:nvPr/>
        </p:nvSpPr>
        <p:spPr>
          <a:xfrm>
            <a:off x="375637" y="6192179"/>
            <a:ext cx="1170577" cy="276999"/>
          </a:xfrm>
          <a:prstGeom prst="rect">
            <a:avLst/>
          </a:prstGeom>
          <a:noFill/>
        </p:spPr>
        <p:txBody>
          <a:bodyPr wrap="none" rtlCol="0">
            <a:spAutoFit/>
          </a:bodyPr>
          <a:lstStyle/>
          <a:p>
            <a:r>
              <a:rPr lang="en-US" sz="1200" dirty="0" smtClean="0"/>
              <a:t>Tumor RNA-Seq</a:t>
            </a:r>
            <a:endParaRPr lang="en-US" sz="1200"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555" b="59051"/>
          <a:stretch/>
        </p:blipFill>
        <p:spPr bwMode="auto">
          <a:xfrm>
            <a:off x="1526588" y="4777138"/>
            <a:ext cx="6134503" cy="169986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012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46" y="152400"/>
            <a:ext cx="8229600" cy="1143000"/>
          </a:xfrm>
        </p:spPr>
        <p:txBody>
          <a:bodyPr>
            <a:normAutofit/>
          </a:bodyPr>
          <a:lstStyle/>
          <a:p>
            <a:r>
              <a:rPr lang="en-US" dirty="0" smtClean="0"/>
              <a:t>Proteogenomic integration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7772400" cy="39874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7"/>
          <p:cNvSpPr txBox="1">
            <a:spLocks noChangeArrowheads="1"/>
          </p:cNvSpPr>
          <p:nvPr/>
        </p:nvSpPr>
        <p:spPr bwMode="auto">
          <a:xfrm>
            <a:off x="611004" y="5677783"/>
            <a:ext cx="7894380" cy="646331"/>
          </a:xfrm>
          <a:prstGeom prst="rect">
            <a:avLst/>
          </a:prstGeom>
          <a:noFill/>
          <a:ln w="19050">
            <a:noFill/>
            <a:miter lim="800000"/>
            <a:headEnd/>
            <a:tailEnd/>
          </a:ln>
        </p:spPr>
        <p:txBody>
          <a:bodyPr wrap="square">
            <a:spAutoFit/>
          </a:bodyPr>
          <a:lstStyle/>
          <a:p>
            <a:pPr algn="ctr"/>
            <a:r>
              <a:rPr lang="en-US" dirty="0" smtClean="0"/>
              <a:t>Maps genomic, transcriptomic and proteomic data to same coordinate system including quantitative information</a:t>
            </a:r>
            <a:endParaRPr lang="en-US" dirty="0"/>
          </a:p>
        </p:txBody>
      </p:sp>
      <p:sp>
        <p:nvSpPr>
          <p:cNvPr id="6" name="TextBox 5"/>
          <p:cNvSpPr txBox="1"/>
          <p:nvPr/>
        </p:nvSpPr>
        <p:spPr>
          <a:xfrm>
            <a:off x="8043017" y="2195105"/>
            <a:ext cx="689228" cy="276999"/>
          </a:xfrm>
          <a:prstGeom prst="rect">
            <a:avLst/>
          </a:prstGeom>
          <a:noFill/>
        </p:spPr>
        <p:txBody>
          <a:bodyPr wrap="none" rtlCol="0">
            <a:spAutoFit/>
          </a:bodyPr>
          <a:lstStyle/>
          <a:p>
            <a:r>
              <a:rPr lang="en-US" sz="1200" dirty="0" smtClean="0"/>
              <a:t>Variants</a:t>
            </a:r>
            <a:endParaRPr lang="en-US" sz="1200" dirty="0"/>
          </a:p>
        </p:txBody>
      </p:sp>
      <p:cxnSp>
        <p:nvCxnSpPr>
          <p:cNvPr id="7" name="Straight Connector 6"/>
          <p:cNvCxnSpPr/>
          <p:nvPr/>
        </p:nvCxnSpPr>
        <p:spPr>
          <a:xfrm>
            <a:off x="8001000" y="2195106"/>
            <a:ext cx="0" cy="307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01000" y="25908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01001" y="2519690"/>
            <a:ext cx="1143000" cy="461665"/>
          </a:xfrm>
          <a:prstGeom prst="rect">
            <a:avLst/>
          </a:prstGeom>
          <a:noFill/>
        </p:spPr>
        <p:txBody>
          <a:bodyPr wrap="square" rtlCol="0">
            <a:spAutoFit/>
          </a:bodyPr>
          <a:lstStyle/>
          <a:p>
            <a:r>
              <a:rPr lang="en-US" sz="1200" dirty="0" smtClean="0"/>
              <a:t>Proteomic Quantitation</a:t>
            </a:r>
            <a:endParaRPr lang="en-US" sz="1200" dirty="0"/>
          </a:p>
        </p:txBody>
      </p:sp>
      <p:cxnSp>
        <p:nvCxnSpPr>
          <p:cNvPr id="12" name="Straight Connector 11"/>
          <p:cNvCxnSpPr/>
          <p:nvPr/>
        </p:nvCxnSpPr>
        <p:spPr>
          <a:xfrm flipH="1">
            <a:off x="8001000" y="3128368"/>
            <a:ext cx="1" cy="910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00999" y="3393103"/>
            <a:ext cx="1143000" cy="276999"/>
          </a:xfrm>
          <a:prstGeom prst="rect">
            <a:avLst/>
          </a:prstGeom>
          <a:noFill/>
        </p:spPr>
        <p:txBody>
          <a:bodyPr wrap="square" rtlCol="0">
            <a:spAutoFit/>
          </a:bodyPr>
          <a:lstStyle/>
          <a:p>
            <a:r>
              <a:rPr lang="en-US" sz="1200" dirty="0" smtClean="0"/>
              <a:t>RNA-Seq Data </a:t>
            </a:r>
            <a:endParaRPr lang="en-US" sz="1200" dirty="0"/>
          </a:p>
        </p:txBody>
      </p:sp>
      <p:cxnSp>
        <p:nvCxnSpPr>
          <p:cNvPr id="16" name="Straight Connector 15"/>
          <p:cNvCxnSpPr/>
          <p:nvPr/>
        </p:nvCxnSpPr>
        <p:spPr>
          <a:xfrm>
            <a:off x="8001001" y="41910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43017" y="4822195"/>
            <a:ext cx="1143000" cy="461665"/>
          </a:xfrm>
          <a:prstGeom prst="rect">
            <a:avLst/>
          </a:prstGeom>
          <a:noFill/>
        </p:spPr>
        <p:txBody>
          <a:bodyPr wrap="square" rtlCol="0">
            <a:spAutoFit/>
          </a:bodyPr>
          <a:lstStyle/>
          <a:p>
            <a:r>
              <a:rPr lang="en-US" sz="1200" dirty="0" smtClean="0"/>
              <a:t>Proteomic Mapping</a:t>
            </a:r>
            <a:endParaRPr lang="en-US" sz="1200" dirty="0"/>
          </a:p>
        </p:txBody>
      </p:sp>
      <p:cxnSp>
        <p:nvCxnSpPr>
          <p:cNvPr id="18" name="Straight Connector 17"/>
          <p:cNvCxnSpPr/>
          <p:nvPr/>
        </p:nvCxnSpPr>
        <p:spPr>
          <a:xfrm flipH="1">
            <a:off x="8000999" y="4757410"/>
            <a:ext cx="2" cy="65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24369" y="4191000"/>
            <a:ext cx="1143000" cy="461665"/>
          </a:xfrm>
          <a:prstGeom prst="rect">
            <a:avLst/>
          </a:prstGeom>
          <a:noFill/>
        </p:spPr>
        <p:txBody>
          <a:bodyPr wrap="square" rtlCol="0">
            <a:spAutoFit/>
          </a:bodyPr>
          <a:lstStyle/>
          <a:p>
            <a:r>
              <a:rPr lang="en-US" sz="1200" dirty="0" smtClean="0"/>
              <a:t>Predicted gene expression</a:t>
            </a:r>
            <a:endParaRPr lang="en-US" sz="1200" dirty="0"/>
          </a:p>
        </p:txBody>
      </p:sp>
    </p:spTree>
    <p:extLst>
      <p:ext uri="{BB962C8B-B14F-4D97-AF65-F5344CB8AC3E}">
        <p14:creationId xmlns:p14="http://schemas.microsoft.com/office/powerpoint/2010/main" val="1128014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5130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Proteogenomics</a:t>
            </a:r>
            <a:endParaRPr lang="en-US" dirty="0"/>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smtClean="0"/>
              <a:t>Genome annotation</a:t>
            </a:r>
          </a:p>
          <a:p>
            <a:pPr marL="514350" indent="-514350">
              <a:buFont typeface="Arial" panose="020B0604020202020204" pitchFamily="34" charset="0"/>
              <a:buAutoNum type="arabicPeriod"/>
            </a:pPr>
            <a:r>
              <a:rPr lang="en-US" dirty="0" smtClean="0"/>
              <a:t>Studying the effect of genomic variation in proteome</a:t>
            </a:r>
          </a:p>
          <a:p>
            <a:pPr marL="514350" indent="-514350">
              <a:buFont typeface="Arial" panose="020B0604020202020204" pitchFamily="34" charset="0"/>
              <a:buAutoNum type="arabicPeriod"/>
            </a:pPr>
            <a:r>
              <a:rPr lang="en-US" dirty="0" err="1" smtClean="0"/>
              <a:t>Proteogenomic</a:t>
            </a:r>
            <a:r>
              <a:rPr lang="en-US" dirty="0" smtClean="0"/>
              <a:t> mapping</a:t>
            </a:r>
          </a:p>
        </p:txBody>
      </p:sp>
    </p:spTree>
    <p:extLst>
      <p:ext uri="{BB962C8B-B14F-4D97-AF65-F5344CB8AC3E}">
        <p14:creationId xmlns:p14="http://schemas.microsoft.com/office/powerpoint/2010/main" val="238658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Proteogenomics</a:t>
            </a:r>
            <a:endParaRPr lang="en-US" dirty="0"/>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smtClean="0"/>
              <a:t>Genome annotation</a:t>
            </a:r>
          </a:p>
          <a:p>
            <a:pPr marL="514350" indent="-514350">
              <a:buFont typeface="Arial" panose="020B0604020202020204" pitchFamily="34" charset="0"/>
              <a:buAutoNum type="arabicPeriod"/>
            </a:pPr>
            <a:r>
              <a:rPr lang="en-US" dirty="0" smtClean="0">
                <a:solidFill>
                  <a:schemeClr val="bg1">
                    <a:lumMod val="50000"/>
                  </a:schemeClr>
                </a:solidFill>
              </a:rPr>
              <a:t>Studying the effect of genomic variation in proteome</a:t>
            </a:r>
          </a:p>
          <a:p>
            <a:pPr marL="514350" indent="-514350">
              <a:buFont typeface="Arial" panose="020B0604020202020204" pitchFamily="34" charset="0"/>
              <a:buAutoNum type="arabicPeriod"/>
            </a:pPr>
            <a:r>
              <a:rPr lang="en-US" dirty="0" err="1" smtClean="0">
                <a:solidFill>
                  <a:schemeClr val="bg1">
                    <a:lumMod val="50000"/>
                  </a:schemeClr>
                </a:solidFill>
              </a:rPr>
              <a:t>Proteogenomic</a:t>
            </a:r>
            <a:r>
              <a:rPr lang="en-US" dirty="0" smtClean="0">
                <a:solidFill>
                  <a:schemeClr val="bg1">
                    <a:lumMod val="50000"/>
                  </a:schemeClr>
                </a:solidFill>
              </a:rPr>
              <a:t> mapping</a:t>
            </a:r>
          </a:p>
        </p:txBody>
      </p:sp>
    </p:spTree>
    <p:extLst>
      <p:ext uri="{BB962C8B-B14F-4D97-AF65-F5344CB8AC3E}">
        <p14:creationId xmlns:p14="http://schemas.microsoft.com/office/powerpoint/2010/main" val="3542450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52" y="129022"/>
            <a:ext cx="8229600" cy="1143000"/>
          </a:xfrm>
        </p:spPr>
        <p:txBody>
          <a:bodyPr/>
          <a:lstStyle/>
          <a:p>
            <a:r>
              <a:rPr lang="en-US" dirty="0" smtClean="0"/>
              <a:t>Proteogenomics Workflow</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52" y="1272022"/>
            <a:ext cx="4267200" cy="499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1428" y="6268658"/>
            <a:ext cx="3748847" cy="276999"/>
          </a:xfrm>
          <a:prstGeom prst="rect">
            <a:avLst/>
          </a:prstGeom>
          <a:noFill/>
        </p:spPr>
        <p:txBody>
          <a:bodyPr wrap="none" rtlCol="0">
            <a:spAutoFit/>
          </a:bodyPr>
          <a:lstStyle/>
          <a:p>
            <a:r>
              <a:rPr lang="en-US" sz="1200" dirty="0" smtClean="0"/>
              <a:t>Krug K., </a:t>
            </a:r>
            <a:r>
              <a:rPr lang="en-US" sz="1200" dirty="0" err="1" smtClean="0"/>
              <a:t>Nahnsen</a:t>
            </a:r>
            <a:r>
              <a:rPr lang="en-US" sz="1200" dirty="0" smtClean="0"/>
              <a:t> S, </a:t>
            </a:r>
            <a:r>
              <a:rPr lang="en-US" sz="1200" dirty="0" err="1" smtClean="0"/>
              <a:t>Macek</a:t>
            </a:r>
            <a:r>
              <a:rPr lang="en-US" sz="1200" dirty="0" smtClean="0"/>
              <a:t> B, Molecular </a:t>
            </a:r>
            <a:r>
              <a:rPr lang="en-US" sz="1200" dirty="0" err="1" smtClean="0"/>
              <a:t>Biosystems</a:t>
            </a:r>
            <a:r>
              <a:rPr lang="en-US" sz="1200" dirty="0" smtClean="0"/>
              <a:t> 2010</a:t>
            </a:r>
            <a:endParaRPr lang="en-US" sz="1200"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675" t="16883" r="19205" b="13766"/>
          <a:stretch/>
        </p:blipFill>
        <p:spPr bwMode="auto">
          <a:xfrm>
            <a:off x="5133713" y="1524000"/>
            <a:ext cx="370811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87414" y="6195848"/>
            <a:ext cx="4000711" cy="276999"/>
          </a:xfrm>
          <a:prstGeom prst="rect">
            <a:avLst/>
          </a:prstGeom>
          <a:noFill/>
        </p:spPr>
        <p:txBody>
          <a:bodyPr wrap="none" rtlCol="0">
            <a:spAutoFit/>
          </a:bodyPr>
          <a:lstStyle/>
          <a:p>
            <a:r>
              <a:rPr lang="en-US" sz="1200" dirty="0" err="1" smtClean="0"/>
              <a:t>Renuse</a:t>
            </a:r>
            <a:r>
              <a:rPr lang="en-US" sz="1200" dirty="0" smtClean="0"/>
              <a:t> S, </a:t>
            </a:r>
            <a:r>
              <a:rPr lang="en-US" sz="1200" dirty="0" err="1" smtClean="0"/>
              <a:t>Chaerkady</a:t>
            </a:r>
            <a:r>
              <a:rPr lang="en-US" sz="1200" dirty="0" smtClean="0"/>
              <a:t> R and A Pandey, Proteomics. 11(4) 2011</a:t>
            </a:r>
            <a:endParaRPr lang="en-US" sz="1200" dirty="0"/>
          </a:p>
        </p:txBody>
      </p:sp>
    </p:spTree>
    <p:extLst>
      <p:ext uri="{BB962C8B-B14F-4D97-AF65-F5344CB8AC3E}">
        <p14:creationId xmlns:p14="http://schemas.microsoft.com/office/powerpoint/2010/main" val="177080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Sequence Databases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Identification of peptides from MS relies heavily on the quality of the protein sequence database (DB)</a:t>
            </a:r>
          </a:p>
          <a:p>
            <a:r>
              <a:rPr lang="en-US" dirty="0" smtClean="0"/>
              <a:t>DBs with missing peptide sequences will fail to identify the corresponding peptides </a:t>
            </a:r>
            <a:endParaRPr lang="en-US" dirty="0"/>
          </a:p>
          <a:p>
            <a:r>
              <a:rPr lang="en-US" dirty="0" smtClean="0"/>
              <a:t>DBs that are too large will have low sensitivity</a:t>
            </a:r>
          </a:p>
          <a:p>
            <a:r>
              <a:rPr lang="en-US" dirty="0" smtClean="0"/>
              <a:t>Ideal DB is complete and small, containing all proteins in the sample and no irrelevant sequences</a:t>
            </a:r>
          </a:p>
        </p:txBody>
      </p:sp>
    </p:spTree>
    <p:extLst>
      <p:ext uri="{BB962C8B-B14F-4D97-AF65-F5344CB8AC3E}">
        <p14:creationId xmlns:p14="http://schemas.microsoft.com/office/powerpoint/2010/main" val="248459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r>
              <a:rPr lang="en-US" dirty="0" smtClean="0"/>
              <a:t>Genome Sequence-based database for genome annotation</a:t>
            </a:r>
            <a:endParaRPr lang="en-US" dirty="0"/>
          </a:p>
        </p:txBody>
      </p:sp>
      <p:sp>
        <p:nvSpPr>
          <p:cNvPr id="29" name="Flowchart: Magnetic Disk 28"/>
          <p:cNvSpPr>
            <a:spLocks noChangeArrowheads="1"/>
          </p:cNvSpPr>
          <p:nvPr/>
        </p:nvSpPr>
        <p:spPr bwMode="auto">
          <a:xfrm>
            <a:off x="6895967" y="2219425"/>
            <a:ext cx="1856965" cy="1790553"/>
          </a:xfrm>
          <a:prstGeom prst="flowChartMagneticDisk">
            <a:avLst/>
          </a:prstGeom>
          <a:solidFill>
            <a:schemeClr val="bg1"/>
          </a:solidFill>
          <a:ln w="38100">
            <a:solidFill>
              <a:schemeClr val="tx1"/>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0" name="TextBox 24"/>
          <p:cNvSpPr txBox="1">
            <a:spLocks noChangeArrowheads="1"/>
          </p:cNvSpPr>
          <p:nvPr/>
        </p:nvSpPr>
        <p:spPr bwMode="auto">
          <a:xfrm>
            <a:off x="6708714" y="2971800"/>
            <a:ext cx="2248478" cy="74353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Reference </a:t>
            </a:r>
          </a:p>
          <a:p>
            <a:pPr algn="ctr">
              <a:lnSpc>
                <a:spcPts val="2600"/>
              </a:lnSpc>
            </a:pPr>
            <a:r>
              <a:rPr lang="en-US" sz="2000" b="1" dirty="0" smtClean="0">
                <a:cs typeface="Arial" charset="0"/>
              </a:rPr>
              <a:t>protein DB</a:t>
            </a:r>
            <a:endParaRPr lang="en-US" sz="2000" b="1" dirty="0">
              <a:cs typeface="Arial" charset="0"/>
            </a:endParaRPr>
          </a:p>
        </p:txBody>
      </p:sp>
      <p:cxnSp>
        <p:nvCxnSpPr>
          <p:cNvPr id="32" name="Straight Arrow Connector 31"/>
          <p:cNvCxnSpPr/>
          <p:nvPr/>
        </p:nvCxnSpPr>
        <p:spPr>
          <a:xfrm>
            <a:off x="5011750" y="4040705"/>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24"/>
          <p:cNvSpPr txBox="1">
            <a:spLocks noChangeArrowheads="1"/>
          </p:cNvSpPr>
          <p:nvPr/>
        </p:nvSpPr>
        <p:spPr bwMode="auto">
          <a:xfrm>
            <a:off x="5176844" y="4440926"/>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51" name="Straight Arrow Connector 50"/>
          <p:cNvCxnSpPr/>
          <p:nvPr/>
        </p:nvCxnSpPr>
        <p:spPr>
          <a:xfrm flipH="1">
            <a:off x="6271307" y="5158505"/>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24"/>
          <p:cNvSpPr txBox="1">
            <a:spLocks noChangeArrowheads="1"/>
          </p:cNvSpPr>
          <p:nvPr/>
        </p:nvSpPr>
        <p:spPr bwMode="auto">
          <a:xfrm>
            <a:off x="4291566" y="5794018"/>
            <a:ext cx="4019034" cy="425758"/>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annotated peptides</a:t>
            </a:r>
            <a:endParaRPr lang="en-US" sz="2000" b="1" dirty="0">
              <a:cs typeface="Arial" charset="0"/>
            </a:endParaRPr>
          </a:p>
        </p:txBody>
      </p:sp>
      <p:cxnSp>
        <p:nvCxnSpPr>
          <p:cNvPr id="31" name="Straight Arrow Connector 30"/>
          <p:cNvCxnSpPr/>
          <p:nvPr/>
        </p:nvCxnSpPr>
        <p:spPr>
          <a:xfrm flipH="1">
            <a:off x="6708714" y="4040704"/>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Magnetic Disk 33"/>
          <p:cNvSpPr>
            <a:spLocks noChangeArrowheads="1"/>
          </p:cNvSpPr>
          <p:nvPr/>
        </p:nvSpPr>
        <p:spPr bwMode="auto">
          <a:xfrm>
            <a:off x="211593" y="1770946"/>
            <a:ext cx="2455407" cy="2117726"/>
          </a:xfrm>
          <a:prstGeom prst="flowChartMagneticDisk">
            <a:avLst/>
          </a:prstGeom>
          <a:solidFill>
            <a:schemeClr val="bg1"/>
          </a:solidFill>
          <a:ln w="38100">
            <a:solidFill>
              <a:schemeClr val="accent5">
                <a:lumMod val="75000"/>
              </a:schemeClr>
            </a:solidFill>
            <a:round/>
            <a:headEnd/>
            <a:tailEnd/>
          </a:ln>
          <a:effectLst>
            <a:outerShdw blurRad="50800" dist="38100" dir="5400000" algn="t" rotWithShape="0">
              <a:prstClr val="black">
                <a:alpha val="40000"/>
              </a:prstClr>
            </a:outerShdw>
          </a:effectLst>
        </p:spPr>
        <p:txBody>
          <a:bodyPr anchor="ctr"/>
          <a:lstStyle/>
          <a:p>
            <a:endParaRPr lang="en-US" sz="1400"/>
          </a:p>
        </p:txBody>
      </p:sp>
      <p:sp>
        <p:nvSpPr>
          <p:cNvPr id="36" name="TextBox 24"/>
          <p:cNvSpPr txBox="1">
            <a:spLocks noChangeArrowheads="1"/>
          </p:cNvSpPr>
          <p:nvPr/>
        </p:nvSpPr>
        <p:spPr bwMode="auto">
          <a:xfrm>
            <a:off x="381000" y="2613100"/>
            <a:ext cx="2286000" cy="1092607"/>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6 frame translation of genome sequence</a:t>
            </a:r>
            <a:endParaRPr lang="en-US" sz="2000" b="1" dirty="0">
              <a:cs typeface="Arial" charset="0"/>
            </a:endParaRPr>
          </a:p>
        </p:txBody>
      </p:sp>
      <p:cxnSp>
        <p:nvCxnSpPr>
          <p:cNvPr id="37" name="Straight Arrow Connector 36"/>
          <p:cNvCxnSpPr/>
          <p:nvPr/>
        </p:nvCxnSpPr>
        <p:spPr>
          <a:xfrm>
            <a:off x="1676400" y="4042306"/>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725874" y="4040705"/>
            <a:ext cx="552100" cy="400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24"/>
          <p:cNvSpPr txBox="1">
            <a:spLocks noChangeArrowheads="1"/>
          </p:cNvSpPr>
          <p:nvPr/>
        </p:nvSpPr>
        <p:spPr bwMode="auto">
          <a:xfrm>
            <a:off x="1892798" y="4442527"/>
            <a:ext cx="2248478"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Compare, score, test significance</a:t>
            </a:r>
            <a:endParaRPr lang="en-US" sz="2000" b="1" dirty="0">
              <a:cs typeface="Arial" charset="0"/>
            </a:endParaRPr>
          </a:p>
        </p:txBody>
      </p:sp>
      <p:cxnSp>
        <p:nvCxnSpPr>
          <p:cNvPr id="40" name="Straight Arrow Connector 39"/>
          <p:cNvCxnSpPr/>
          <p:nvPr/>
        </p:nvCxnSpPr>
        <p:spPr>
          <a:xfrm flipH="1">
            <a:off x="2936427" y="5160213"/>
            <a:ext cx="6936" cy="635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24"/>
          <p:cNvSpPr txBox="1">
            <a:spLocks noChangeArrowheads="1"/>
          </p:cNvSpPr>
          <p:nvPr/>
        </p:nvSpPr>
        <p:spPr bwMode="auto">
          <a:xfrm>
            <a:off x="829707" y="5794018"/>
            <a:ext cx="4019034" cy="759182"/>
          </a:xfrm>
          <a:prstGeom prst="rect">
            <a:avLst/>
          </a:prstGeom>
          <a:noFill/>
          <a:ln w="9525">
            <a:noFill/>
            <a:miter lim="800000"/>
            <a:headEnd/>
            <a:tailEnd/>
          </a:ln>
        </p:spPr>
        <p:txBody>
          <a:bodyPr wrap="square">
            <a:spAutoFit/>
          </a:bodyPr>
          <a:lstStyle/>
          <a:p>
            <a:pPr algn="ctr">
              <a:lnSpc>
                <a:spcPts val="2600"/>
              </a:lnSpc>
            </a:pPr>
            <a:r>
              <a:rPr lang="en-US" sz="2000" b="1" dirty="0" smtClean="0">
                <a:cs typeface="Arial" charset="0"/>
              </a:rPr>
              <a:t>annotated + </a:t>
            </a:r>
            <a:r>
              <a:rPr lang="en-US" sz="2000" b="1" dirty="0">
                <a:cs typeface="Arial" charset="0"/>
              </a:rPr>
              <a:t>n</a:t>
            </a:r>
            <a:r>
              <a:rPr lang="en-US" sz="2000" b="1" dirty="0" smtClean="0">
                <a:cs typeface="Arial" charset="0"/>
              </a:rPr>
              <a:t>ovel </a:t>
            </a:r>
          </a:p>
          <a:p>
            <a:pPr algn="ctr">
              <a:lnSpc>
                <a:spcPts val="2600"/>
              </a:lnSpc>
            </a:pPr>
            <a:r>
              <a:rPr lang="en-US" sz="2000" b="1" dirty="0" smtClean="0">
                <a:cs typeface="Arial" charset="0"/>
              </a:rPr>
              <a:t>peptides</a:t>
            </a:r>
            <a:endParaRPr lang="en-US" sz="2000" b="1" dirty="0">
              <a:cs typeface="Arial" charset="0"/>
            </a:endParaRPr>
          </a:p>
        </p:txBody>
      </p:sp>
      <p:grpSp>
        <p:nvGrpSpPr>
          <p:cNvPr id="69" name="Group 68"/>
          <p:cNvGrpSpPr/>
          <p:nvPr/>
        </p:nvGrpSpPr>
        <p:grpSpPr>
          <a:xfrm>
            <a:off x="3246916" y="2342534"/>
            <a:ext cx="2597665" cy="1786772"/>
            <a:chOff x="2149439" y="2457216"/>
            <a:chExt cx="2597665" cy="1786772"/>
          </a:xfrm>
        </p:grpSpPr>
        <p:grpSp>
          <p:nvGrpSpPr>
            <p:cNvPr id="70" name="Group 69"/>
            <p:cNvGrpSpPr/>
            <p:nvPr/>
          </p:nvGrpSpPr>
          <p:grpSpPr>
            <a:xfrm>
              <a:off x="2149439" y="2457216"/>
              <a:ext cx="2597665" cy="1786772"/>
              <a:chOff x="2149439" y="2457216"/>
              <a:chExt cx="2597665" cy="1786772"/>
            </a:xfrm>
          </p:grpSpPr>
          <p:sp>
            <p:nvSpPr>
              <p:cNvPr id="74" name="Rectangle 73"/>
              <p:cNvSpPr/>
              <p:nvPr/>
            </p:nvSpPr>
            <p:spPr>
              <a:xfrm>
                <a:off x="2461104" y="2857326"/>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75" name="Straight Connector 74"/>
              <p:cNvCxnSpPr/>
              <p:nvPr/>
            </p:nvCxnSpPr>
            <p:spPr>
              <a:xfrm rot="16200000" flipH="1">
                <a:off x="3067529" y="3751089"/>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0675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3246123" y="3642345"/>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7461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3283429" y="3820939"/>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995298" y="3464545"/>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531873" y="3643933"/>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639030" y="3822526"/>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46185" y="3570908"/>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317685" y="3713783"/>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174810" y="3856658"/>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7"/>
              <p:cNvSpPr txBox="1">
                <a:spLocks noChangeArrowheads="1"/>
              </p:cNvSpPr>
              <p:nvPr/>
            </p:nvSpPr>
            <p:spPr bwMode="auto">
              <a:xfrm>
                <a:off x="3302510" y="3874656"/>
                <a:ext cx="562975" cy="369332"/>
              </a:xfrm>
              <a:prstGeom prst="rect">
                <a:avLst/>
              </a:prstGeom>
              <a:noFill/>
              <a:ln w="9525">
                <a:noFill/>
                <a:miter lim="800000"/>
                <a:headEnd/>
                <a:tailEnd/>
              </a:ln>
            </p:spPr>
            <p:txBody>
              <a:bodyPr wrap="none">
                <a:spAutoFit/>
              </a:bodyPr>
              <a:lstStyle/>
              <a:p>
                <a:pPr algn="ctr"/>
                <a:r>
                  <a:rPr lang="en-US" b="1" dirty="0" smtClean="0">
                    <a:latin typeface="+mj-lt"/>
                  </a:rPr>
                  <a:t>m/z</a:t>
                </a:r>
                <a:endParaRPr lang="en-US" b="1" dirty="0">
                  <a:latin typeface="+mj-lt"/>
                </a:endParaRPr>
              </a:p>
            </p:txBody>
          </p:sp>
          <p:sp>
            <p:nvSpPr>
              <p:cNvPr id="87" name="TextBox 7"/>
              <p:cNvSpPr txBox="1">
                <a:spLocks noChangeArrowheads="1"/>
              </p:cNvSpPr>
              <p:nvPr/>
            </p:nvSpPr>
            <p:spPr bwMode="auto">
              <a:xfrm rot="16200000">
                <a:off x="1826658" y="3202154"/>
                <a:ext cx="1014893" cy="369332"/>
              </a:xfrm>
              <a:prstGeom prst="rect">
                <a:avLst/>
              </a:prstGeom>
              <a:noFill/>
              <a:ln w="9525">
                <a:noFill/>
                <a:miter lim="800000"/>
                <a:headEnd/>
                <a:tailEnd/>
              </a:ln>
            </p:spPr>
            <p:txBody>
              <a:bodyPr wrap="none">
                <a:spAutoFit/>
              </a:bodyPr>
              <a:lstStyle/>
              <a:p>
                <a:pPr algn="ctr"/>
                <a:r>
                  <a:rPr lang="en-US" b="1" dirty="0" smtClean="0">
                    <a:latin typeface="+mj-lt"/>
                  </a:rPr>
                  <a:t>intensity</a:t>
                </a:r>
                <a:endParaRPr lang="en-US" b="1" dirty="0">
                  <a:latin typeface="+mj-lt"/>
                </a:endParaRPr>
              </a:p>
            </p:txBody>
          </p:sp>
          <p:sp>
            <p:nvSpPr>
              <p:cNvPr id="88" name="TextBox 7"/>
              <p:cNvSpPr txBox="1">
                <a:spLocks noChangeArrowheads="1"/>
              </p:cNvSpPr>
              <p:nvPr/>
            </p:nvSpPr>
            <p:spPr bwMode="auto">
              <a:xfrm>
                <a:off x="3110218" y="2457216"/>
                <a:ext cx="987771" cy="400110"/>
              </a:xfrm>
              <a:prstGeom prst="rect">
                <a:avLst/>
              </a:prstGeom>
              <a:noFill/>
              <a:ln w="9525">
                <a:noFill/>
                <a:miter lim="800000"/>
                <a:headEnd/>
                <a:tailEnd/>
              </a:ln>
            </p:spPr>
            <p:txBody>
              <a:bodyPr wrap="none">
                <a:spAutoFit/>
              </a:bodyPr>
              <a:lstStyle/>
              <a:p>
                <a:pPr algn="ctr"/>
                <a:r>
                  <a:rPr lang="en-US" sz="2000" b="1" dirty="0" smtClean="0"/>
                  <a:t>MS/MS</a:t>
                </a:r>
                <a:endParaRPr lang="en-US" sz="2000" b="1" dirty="0"/>
              </a:p>
            </p:txBody>
          </p:sp>
        </p:grpSp>
        <p:cxnSp>
          <p:nvCxnSpPr>
            <p:cNvPr id="71" name="Straight Connector 70"/>
            <p:cNvCxnSpPr/>
            <p:nvPr/>
          </p:nvCxnSpPr>
          <p:spPr>
            <a:xfrm rot="5400000">
              <a:off x="2884392" y="371378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133505" y="346454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777237" y="382252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3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4" grpId="0" animBg="1"/>
      <p:bldP spid="36" grpId="0"/>
      <p:bldP spid="39"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2314</Words>
  <Application>Microsoft Office PowerPoint</Application>
  <PresentationFormat>On-screen Show (4:3)</PresentationFormat>
  <Paragraphs>540</Paragraphs>
  <Slides>42</Slides>
  <Notes>15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Proteogenomics</vt:lpstr>
      <vt:lpstr>PowerPoint Presentation</vt:lpstr>
      <vt:lpstr>Proteogenomics: Intersection of proteomics and genomics</vt:lpstr>
      <vt:lpstr>Proteogenomics </vt:lpstr>
      <vt:lpstr>Proteogenomics</vt:lpstr>
      <vt:lpstr>Proteogenomics</vt:lpstr>
      <vt:lpstr>Proteogenomics Workflow</vt:lpstr>
      <vt:lpstr>Protein Sequence Databases</vt:lpstr>
      <vt:lpstr>Genome Sequence-based database for genome annotation</vt:lpstr>
      <vt:lpstr>Creating 6-frame translation database</vt:lpstr>
      <vt:lpstr>Genome Annotation Example 1:  A. gambiae</vt:lpstr>
      <vt:lpstr>Genome Annotation Example 1:  A. gambiae</vt:lpstr>
      <vt:lpstr>PowerPoint Presentation</vt:lpstr>
      <vt:lpstr>RNA Sequence-based database for alternatively splicing identification</vt:lpstr>
      <vt:lpstr>Annotation of organisms which lack genome sequencing </vt:lpstr>
      <vt:lpstr>Proteogenomics: Genome Annotation Summary </vt:lpstr>
      <vt:lpstr>Proteogenomic Genome Annotation Summary</vt:lpstr>
      <vt:lpstr>Proteogenomics</vt:lpstr>
      <vt:lpstr>Single nucleotide variant database for variant protein identification </vt:lpstr>
      <vt:lpstr>Creating variant sequence DB</vt:lpstr>
      <vt:lpstr>Creating variant sequence DB</vt:lpstr>
      <vt:lpstr>Splice junction database for novel exon, alternative splicing identification </vt:lpstr>
      <vt:lpstr>Creating splice junction DB</vt:lpstr>
      <vt:lpstr>Creating splice junction DB</vt:lpstr>
      <vt:lpstr>Fusion protein identification </vt:lpstr>
      <vt:lpstr>Fusion Genes</vt:lpstr>
      <vt:lpstr>Informatics tools for customized DB creation</vt:lpstr>
      <vt:lpstr>Proteogenomics and Human Disease: Genomic Heterogeneity </vt:lpstr>
      <vt:lpstr>Proteogenomics and Human Disease: Cancer Proteomics</vt:lpstr>
      <vt:lpstr>Tumor Specific Proteomic Variation  </vt:lpstr>
      <vt:lpstr>Personalized Database for Protein Identification</vt:lpstr>
      <vt:lpstr>Personalized Database for Protein Identification</vt:lpstr>
      <vt:lpstr>Tumor Specific  Protein Databases</vt:lpstr>
      <vt:lpstr>Proteogenomics and Biomarker Discovery</vt:lpstr>
      <vt:lpstr>Proteogenomics</vt:lpstr>
      <vt:lpstr>Proteogenomic mapping</vt:lpstr>
      <vt:lpstr>Informatics tools for proteogenomic mapping</vt:lpstr>
      <vt:lpstr>PGX: Proteogenomic mapping tool</vt:lpstr>
      <vt:lpstr>Variant Peptide Mapping</vt:lpstr>
      <vt:lpstr>Novel Peptide Mapping</vt:lpstr>
      <vt:lpstr>Proteogenomic integration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Proteogenomics</dc:title>
  <dc:creator>Kelly</dc:creator>
  <cp:lastModifiedBy>Kelly</cp:lastModifiedBy>
  <cp:revision>83</cp:revision>
  <dcterms:created xsi:type="dcterms:W3CDTF">2014-03-24T15:35:11Z</dcterms:created>
  <dcterms:modified xsi:type="dcterms:W3CDTF">2014-05-05T13:20:01Z</dcterms:modified>
</cp:coreProperties>
</file>